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82" r:id="rId4"/>
    <p:sldId id="383" r:id="rId5"/>
    <p:sldId id="386" r:id="rId6"/>
    <p:sldId id="387" r:id="rId7"/>
    <p:sldId id="362" r:id="rId8"/>
    <p:sldId id="349" r:id="rId9"/>
    <p:sldId id="350" r:id="rId10"/>
    <p:sldId id="351" r:id="rId11"/>
    <p:sldId id="345" r:id="rId12"/>
    <p:sldId id="363" r:id="rId13"/>
    <p:sldId id="352" r:id="rId14"/>
    <p:sldId id="353" r:id="rId15"/>
    <p:sldId id="355" r:id="rId16"/>
    <p:sldId id="380" r:id="rId17"/>
    <p:sldId id="377" r:id="rId18"/>
    <p:sldId id="378" r:id="rId19"/>
    <p:sldId id="379" r:id="rId20"/>
    <p:sldId id="359" r:id="rId21"/>
    <p:sldId id="370" r:id="rId22"/>
    <p:sldId id="365" r:id="rId23"/>
    <p:sldId id="369" r:id="rId24"/>
    <p:sldId id="371" r:id="rId25"/>
    <p:sldId id="368" r:id="rId26"/>
    <p:sldId id="3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강식" initials="신" lastIdx="7" clrIdx="0">
    <p:extLst>
      <p:ext uri="{19B8F6BF-5375-455C-9EA6-DF929625EA0E}">
        <p15:presenceInfo xmlns:p15="http://schemas.microsoft.com/office/powerpoint/2012/main" userId="신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E"/>
    <a:srgbClr val="203C74"/>
    <a:srgbClr val="FF9999"/>
    <a:srgbClr val="FCD4EB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3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2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7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4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9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9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2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239A-23A4-436D-98D7-C9EBCC35364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82CB-7BB9-4940-9393-BBCB84F8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1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9BAB213-0ED4-453A-8D87-A4642DA58E2D}"/>
              </a:ext>
            </a:extLst>
          </p:cNvPr>
          <p:cNvGrpSpPr/>
          <p:nvPr/>
        </p:nvGrpSpPr>
        <p:grpSpPr>
          <a:xfrm>
            <a:off x="-83127" y="0"/>
            <a:ext cx="12192000" cy="6858000"/>
            <a:chOff x="23877" y="1166117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0E76514-BF10-42CC-91B9-71CE1E8B97FC}"/>
                </a:ext>
              </a:extLst>
            </p:cNvPr>
            <p:cNvSpPr/>
            <p:nvPr/>
          </p:nvSpPr>
          <p:spPr>
            <a:xfrm>
              <a:off x="23877" y="1166117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03C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F7C6D11-548B-47FE-BB28-777C7E854FB1}"/>
                </a:ext>
              </a:extLst>
            </p:cNvPr>
            <p:cNvGrpSpPr/>
            <p:nvPr/>
          </p:nvGrpSpPr>
          <p:grpSpPr>
            <a:xfrm>
              <a:off x="1591651" y="3363306"/>
              <a:ext cx="9222706" cy="2538955"/>
              <a:chOff x="1548108" y="2587117"/>
              <a:chExt cx="9222706" cy="253895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D3F3254-1555-4E53-A620-CF62770324C5}"/>
                  </a:ext>
                </a:extLst>
              </p:cNvPr>
              <p:cNvSpPr/>
              <p:nvPr/>
            </p:nvSpPr>
            <p:spPr>
              <a:xfrm>
                <a:off x="1548108" y="2587117"/>
                <a:ext cx="9222706" cy="196977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ko-KR" altLang="en-US" sz="3200" kern="100" spc="-70" dirty="0" smtClean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206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빅데이터로 보는 </a:t>
                </a:r>
                <a:endParaRPr lang="en-US" altLang="ko-KR" sz="3200" kern="100" spc="-70" dirty="0" smtClean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ctr"/>
                <a:r>
                  <a:rPr lang="en-US" altLang="ko-KR" sz="3200" kern="100" spc="-70" dirty="0" smtClean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206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‘</a:t>
                </a:r>
                <a:r>
                  <a:rPr lang="ko-KR" altLang="en-US" sz="32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C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가정 내의 아동학대 가해자 특성</a:t>
                </a:r>
                <a:r>
                  <a:rPr lang="en-US" altLang="ko-KR" sz="3200" kern="100" spc="-70" dirty="0" smtClean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03C74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’</a:t>
                </a:r>
              </a:p>
              <a:p>
                <a:pPr algn="ctr"/>
                <a:r>
                  <a:rPr lang="ko-KR" altLang="en-US" sz="3200" kern="100" spc="-70" dirty="0" smtClean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03C74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및 </a:t>
                </a:r>
                <a:r>
                  <a:rPr lang="en-US" altLang="ko-KR" sz="3200" kern="100" spc="-70" dirty="0" smtClean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03C74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‘</a:t>
                </a:r>
                <a:r>
                  <a:rPr lang="ko-KR" altLang="en-US" sz="3200" kern="100" spc="-70" dirty="0" smtClean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C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보호기관의 수</a:t>
                </a:r>
                <a:r>
                  <a:rPr lang="en-US" altLang="ko-KR" sz="3200" kern="100" spc="-70" dirty="0" smtClean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03C74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’</a:t>
                </a:r>
                <a:r>
                  <a:rPr lang="ko-KR" altLang="en-US" sz="3200" kern="100" spc="-70" dirty="0" smtClean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03C74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가 아동학대 발생률에 미치는 영향  </a:t>
                </a:r>
                <a:endParaRPr lang="en-US" altLang="ko-KR" sz="32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03C7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F9512F46-19F5-471B-BD7B-5F0E11DA4AF5}"/>
                  </a:ext>
                </a:extLst>
              </p:cNvPr>
              <p:cNvSpPr/>
              <p:nvPr/>
            </p:nvSpPr>
            <p:spPr>
              <a:xfrm>
                <a:off x="4486796" y="4872816"/>
                <a:ext cx="3738618" cy="253256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24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206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발표자</a:t>
                </a:r>
                <a:r>
                  <a:rPr lang="en-US" altLang="ko-KR" sz="24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206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</a:t>
                </a:r>
                <a:r>
                  <a:rPr lang="ko-KR" altLang="en-US" sz="24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206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김지원</a:t>
                </a:r>
              </a:p>
            </p:txBody>
          </p:sp>
        </p:grpSp>
      </p:grp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C1A983DC-1AB5-44E8-916E-D66FE0E0615E}"/>
              </a:ext>
            </a:extLst>
          </p:cNvPr>
          <p:cNvSpPr/>
          <p:nvPr/>
        </p:nvSpPr>
        <p:spPr>
          <a:xfrm rot="162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03C7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F981FE94-9553-426C-A3AF-FA4C0AD5D59F}"/>
              </a:ext>
            </a:extLst>
          </p:cNvPr>
          <p:cNvSpPr/>
          <p:nvPr/>
        </p:nvSpPr>
        <p:spPr>
          <a:xfrm rot="5400000" flipV="1">
            <a:off x="5960930" y="648007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03C7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36570C-7240-48E4-B031-38960FAD0DF7}"/>
              </a:ext>
            </a:extLst>
          </p:cNvPr>
          <p:cNvCxnSpPr/>
          <p:nvPr/>
        </p:nvCxnSpPr>
        <p:spPr>
          <a:xfrm>
            <a:off x="580416" y="962723"/>
            <a:ext cx="0" cy="4923070"/>
          </a:xfrm>
          <a:prstGeom prst="line">
            <a:avLst/>
          </a:prstGeom>
          <a:ln>
            <a:solidFill>
              <a:srgbClr val="203C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FA84179-D24E-49A4-B282-4A825F5BF277}"/>
              </a:ext>
            </a:extLst>
          </p:cNvPr>
          <p:cNvCxnSpPr/>
          <p:nvPr/>
        </p:nvCxnSpPr>
        <p:spPr>
          <a:xfrm>
            <a:off x="11611583" y="962723"/>
            <a:ext cx="0" cy="4923070"/>
          </a:xfrm>
          <a:prstGeom prst="line">
            <a:avLst/>
          </a:prstGeom>
          <a:ln>
            <a:solidFill>
              <a:srgbClr val="203C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2507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 배경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" y="1611104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5C8FC-CBA1-482A-A14F-F7A30A0017A0}"/>
              </a:ext>
            </a:extLst>
          </p:cNvPr>
          <p:cNvSpPr txBox="1"/>
          <p:nvPr/>
        </p:nvSpPr>
        <p:spPr>
          <a:xfrm>
            <a:off x="7133615" y="2989442"/>
            <a:ext cx="41148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3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99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내</a:t>
            </a:r>
            <a:r>
              <a:rPr lang="ko-KR" altLang="en-US" sz="3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endParaRPr lang="en-US" altLang="ko-KR" sz="32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99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아동학대 </a:t>
            </a:r>
            <a:r>
              <a:rPr lang="ko-KR" altLang="en-US" sz="3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99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가해자 </a:t>
            </a:r>
            <a:r>
              <a:rPr lang="ko-KR" altLang="en-US" sz="3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3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3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18147" y="2780240"/>
            <a:ext cx="28761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99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79.5% 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5257" y="3803984"/>
            <a:ext cx="2414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99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75.6% 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14" y="5033394"/>
            <a:ext cx="1622116" cy="16221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616739" y="2101174"/>
            <a:ext cx="3256536" cy="3064212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08840" y="2101174"/>
            <a:ext cx="4964350" cy="3064212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10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2507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 배경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" y="1611104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81" y="1814034"/>
            <a:ext cx="6291604" cy="3222797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424132" y="1593913"/>
            <a:ext cx="6532127" cy="3511904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24132" y="5426091"/>
            <a:ext cx="7232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중앙일보</a:t>
            </a:r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한겨레에서 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ko-KR" altLang="en-US" sz="20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뉴스 제목을 웹 </a:t>
            </a:r>
            <a:r>
              <a:rPr lang="ko-KR" altLang="en-US" sz="2000" kern="100" spc="-70" dirty="0" err="1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크롤링</a:t>
            </a:r>
            <a:endParaRPr lang="en-US" altLang="ko-KR" sz="20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2507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 배경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" y="1611104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65" y="1823549"/>
            <a:ext cx="5437762" cy="41763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942638" y="2917601"/>
            <a:ext cx="42493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빈도수</a:t>
            </a:r>
            <a:r>
              <a:rPr lang="en-US" altLang="ko-KR" sz="20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en-US" altLang="ko-KR" sz="20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아동학대 </a:t>
            </a:r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20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어린이집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endParaRPr lang="en-US" altLang="ko-KR" sz="20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친모 </a:t>
            </a:r>
            <a:r>
              <a:rPr lang="en-US" altLang="ko-KR" sz="20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20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학대</a:t>
            </a:r>
            <a:endParaRPr lang="ko-KR" altLang="en-US" sz="20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2507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 배경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" y="1611104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96880" y="1503590"/>
            <a:ext cx="884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72962" y="2312435"/>
            <a:ext cx="8478049" cy="2845569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31457" y="2789468"/>
            <a:ext cx="6994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8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내의 아동학대 </a:t>
            </a:r>
            <a:r>
              <a:rPr lang="ko-KR" altLang="en-US" sz="28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가해자 </a:t>
            </a:r>
            <a:r>
              <a:rPr lang="ko-KR" altLang="en-US" sz="28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8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파악</a:t>
            </a:r>
            <a:endParaRPr lang="en-US" altLang="ko-KR" sz="28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8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8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보호기관의 수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8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아동학대 발생률에 영향을 미치는 지 분석</a:t>
            </a:r>
            <a:endParaRPr lang="ko-KR" altLang="en-US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92" y="1503590"/>
            <a:ext cx="593871" cy="593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5390301" y="3974878"/>
            <a:ext cx="3126580" cy="1434443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90862" y="179512"/>
            <a:ext cx="483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아동학대 관련 주요 데이터 셋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3" y="2428177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54" y="1589823"/>
            <a:ext cx="2560010" cy="18991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958" y="1433970"/>
            <a:ext cx="2696338" cy="2136141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247089" y="3974878"/>
            <a:ext cx="2794798" cy="1452010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09568" y="4210876"/>
            <a:ext cx="3171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보건복지부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아동학대 신고자 유형 및 신고접수 </a:t>
            </a:r>
            <a:r>
              <a:rPr lang="ko-KR" altLang="ko-KR" sz="14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현황정보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_20181231.csv</a:t>
            </a:r>
            <a:endParaRPr lang="ko-KR" altLang="ko-KR" sz="1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16189" y="4215168"/>
            <a:ext cx="2416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4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여성가족부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아동청소년보호기관정보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_20200421.csv </a:t>
            </a:r>
            <a:endParaRPr lang="ko-KR" altLang="ko-KR" sz="1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890181" y="3946069"/>
            <a:ext cx="2997018" cy="1434443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90182" y="4276634"/>
            <a:ext cx="30800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경찰청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학대예방경찰관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(APO) </a:t>
            </a:r>
            <a:r>
              <a:rPr lang="ko-KR" altLang="en-US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현황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en-US" altLang="ko-KR" sz="1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20191231.csv</a:t>
            </a:r>
            <a:endParaRPr lang="ko-KR" altLang="en-US" sz="1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02DBB-6D74-4E33-AABB-5690B4DDC14E}"/>
              </a:ext>
            </a:extLst>
          </p:cNvPr>
          <p:cNvSpPr txBox="1"/>
          <p:nvPr/>
        </p:nvSpPr>
        <p:spPr>
          <a:xfrm>
            <a:off x="2337179" y="881467"/>
            <a:ext cx="3924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2800" b="1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02DBB-6D74-4E33-AABB-5690B4DDC14E}"/>
              </a:ext>
            </a:extLst>
          </p:cNvPr>
          <p:cNvSpPr txBox="1"/>
          <p:nvPr/>
        </p:nvSpPr>
        <p:spPr>
          <a:xfrm>
            <a:off x="5103921" y="892055"/>
            <a:ext cx="3924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800" b="1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602DBB-6D74-4E33-AABB-5690B4DDC14E}"/>
              </a:ext>
            </a:extLst>
          </p:cNvPr>
          <p:cNvSpPr txBox="1"/>
          <p:nvPr/>
        </p:nvSpPr>
        <p:spPr>
          <a:xfrm>
            <a:off x="8693974" y="956248"/>
            <a:ext cx="3924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2800" b="1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경찰청 로고입니다.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432" y="1387135"/>
            <a:ext cx="2166010" cy="203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7320" y="6443710"/>
            <a:ext cx="654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sz="16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2019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아동학대 </a:t>
            </a:r>
            <a:r>
              <a:rPr lang="ko-KR" altLang="en-US" sz="16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통계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보건복지부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1913" y="6061144"/>
            <a:ext cx="9206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외 </a:t>
            </a:r>
            <a:r>
              <a:rPr lang="ko-KR" altLang="en-US" sz="16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셋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서울시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미취학 아동 </a:t>
            </a:r>
            <a:r>
              <a:rPr lang="ko-KR" altLang="en-US" sz="16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보육방법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  <a:r>
              <a:rPr lang="en-US" altLang="ko-KR" sz="16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.csv (</a:t>
            </a:r>
            <a:r>
              <a:rPr lang="ko-KR" altLang="en-US" sz="16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서울 </a:t>
            </a:r>
            <a:r>
              <a:rPr lang="ko-KR" altLang="en-US" sz="1600" kern="100" spc="-70" dirty="0" err="1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열린데이터</a:t>
            </a:r>
            <a:r>
              <a:rPr lang="ko-KR" altLang="en-US" sz="16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광장</a:t>
            </a:r>
            <a:r>
              <a:rPr lang="en-US" altLang="ko-KR" sz="16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2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736570C-7240-48E4-B031-38960FAD0DF7}"/>
              </a:ext>
            </a:extLst>
          </p:cNvPr>
          <p:cNvCxnSpPr/>
          <p:nvPr/>
        </p:nvCxnSpPr>
        <p:spPr>
          <a:xfrm>
            <a:off x="6969975" y="2763781"/>
            <a:ext cx="0" cy="1820023"/>
          </a:xfrm>
          <a:prstGeom prst="line">
            <a:avLst/>
          </a:prstGeom>
          <a:ln>
            <a:solidFill>
              <a:srgbClr val="203C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36570C-7240-48E4-B031-38960FAD0DF7}"/>
              </a:ext>
            </a:extLst>
          </p:cNvPr>
          <p:cNvCxnSpPr/>
          <p:nvPr/>
        </p:nvCxnSpPr>
        <p:spPr>
          <a:xfrm>
            <a:off x="10418841" y="2638796"/>
            <a:ext cx="0" cy="1820023"/>
          </a:xfrm>
          <a:prstGeom prst="line">
            <a:avLst/>
          </a:prstGeom>
          <a:ln>
            <a:solidFill>
              <a:srgbClr val="203C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736570C-7240-48E4-B031-38960FAD0DF7}"/>
              </a:ext>
            </a:extLst>
          </p:cNvPr>
          <p:cNvCxnSpPr/>
          <p:nvPr/>
        </p:nvCxnSpPr>
        <p:spPr>
          <a:xfrm>
            <a:off x="3667861" y="2354702"/>
            <a:ext cx="0" cy="1820023"/>
          </a:xfrm>
          <a:prstGeom prst="line">
            <a:avLst/>
          </a:prstGeom>
          <a:ln>
            <a:solidFill>
              <a:srgbClr val="203C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290862" y="179512"/>
            <a:ext cx="3319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데이터 셋 소개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3" y="2428177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02DBB-6D74-4E33-AABB-5690B4DDC14E}"/>
              </a:ext>
            </a:extLst>
          </p:cNvPr>
          <p:cNvSpPr txBox="1"/>
          <p:nvPr/>
        </p:nvSpPr>
        <p:spPr>
          <a:xfrm>
            <a:off x="2337179" y="881467"/>
            <a:ext cx="3924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2800" b="1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02DBB-6D74-4E33-AABB-5690B4DDC14E}"/>
              </a:ext>
            </a:extLst>
          </p:cNvPr>
          <p:cNvSpPr txBox="1"/>
          <p:nvPr/>
        </p:nvSpPr>
        <p:spPr>
          <a:xfrm>
            <a:off x="5103921" y="892055"/>
            <a:ext cx="3924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800" b="1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02DBB-6D74-4E33-AABB-5690B4DDC14E}"/>
              </a:ext>
            </a:extLst>
          </p:cNvPr>
          <p:cNvSpPr txBox="1"/>
          <p:nvPr/>
        </p:nvSpPr>
        <p:spPr>
          <a:xfrm>
            <a:off x="8682590" y="869710"/>
            <a:ext cx="3924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2800" b="1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47088" y="1365952"/>
            <a:ext cx="2794798" cy="1452010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79392" y="1683600"/>
            <a:ext cx="2416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4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여성가족부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아동청소년보호기관정보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_20200421.csv </a:t>
            </a:r>
            <a:endParaRPr lang="ko-KR" altLang="ko-KR" sz="1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65100" y="1387135"/>
            <a:ext cx="3126580" cy="1434443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84367" y="1623133"/>
            <a:ext cx="3171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보건복지부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아동학대 신고자 유형 및 신고접수 </a:t>
            </a:r>
            <a:r>
              <a:rPr lang="ko-KR" altLang="ko-KR" sz="14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현황정보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_20181231.csv</a:t>
            </a:r>
            <a:endParaRPr lang="ko-KR" altLang="ko-KR" sz="1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878798" y="1365952"/>
            <a:ext cx="2997018" cy="1434443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78799" y="1696517"/>
            <a:ext cx="30800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경찰청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학대예방경찰관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(APO) </a:t>
            </a:r>
            <a:r>
              <a:rPr lang="ko-KR" altLang="en-US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현황</a:t>
            </a:r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en-US" altLang="ko-KR" sz="1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20191231.csv</a:t>
            </a:r>
            <a:endParaRPr lang="ko-KR" altLang="en-US" sz="1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2955" y="3121452"/>
            <a:ext cx="2794798" cy="3261623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63913" y="3557068"/>
            <a:ext cx="2794798" cy="2765373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79908" y="3557068"/>
            <a:ext cx="2794798" cy="2765373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69971" y="3272068"/>
            <a:ext cx="2751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14429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rows x </a:t>
            </a:r>
          </a:p>
          <a:p>
            <a:pPr lvl="0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24 columns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컬럼 이름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아동청소년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보호기관명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주소지시군구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기관주소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기관코드 </a:t>
            </a:r>
            <a:endParaRPr lang="en-US" altLang="ko-KR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타입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en-US" altLang="ko-KR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int64, float64, object</a:t>
            </a: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b="1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42180" y="3913302"/>
            <a:ext cx="2529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rows 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 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19columns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컬럼 내용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en-US" altLang="ko-KR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연도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학대예방 </a:t>
            </a:r>
            <a:endParaRPr lang="en-US" altLang="ko-KR" kern="100" spc="-7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경찰관 수</a:t>
            </a:r>
            <a:endParaRPr lang="en-US" altLang="ko-KR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/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타입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lvl="0"/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int64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float64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51317" y="3785592"/>
            <a:ext cx="296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rows x 46 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컬럼 내용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연도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신고자 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유형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(</a:t>
            </a:r>
            <a:r>
              <a:rPr lang="ko-KR" altLang="en-US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교직원</a:t>
            </a:r>
            <a:r>
              <a:rPr lang="en-US" altLang="ko-KR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의료인</a:t>
            </a:r>
            <a:r>
              <a:rPr lang="en-US" altLang="ko-KR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타입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int64, float64, object</a:t>
            </a: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9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7674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1: ‘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내의 아동학대 가해자 </a:t>
            </a:r>
            <a:r>
              <a:rPr lang="ko-KR" altLang="en-US" sz="28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8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파악</a:t>
            </a:r>
            <a:endParaRPr lang="en-US" altLang="ko-KR" sz="28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986" y="3732581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337" y="1817484"/>
            <a:ext cx="121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성별</a:t>
            </a:r>
            <a:endParaRPr lang="en-US" altLang="ko-KR" sz="2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203C7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21686" y="980201"/>
            <a:ext cx="2029598" cy="4898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446239" y="1008393"/>
            <a:ext cx="178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 특성</a:t>
            </a:r>
            <a:endParaRPr lang="ko-KR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99050" y="1817484"/>
            <a:ext cx="163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sz="2400"/>
              <a:t>[2</a:t>
            </a:r>
            <a:r>
              <a:rPr lang="en-US" altLang="ko-KR" sz="2400" smtClean="0"/>
              <a:t>] </a:t>
            </a:r>
            <a:r>
              <a:rPr lang="ko-KR" altLang="en-US" sz="2400" smtClean="0"/>
              <a:t>연령</a:t>
            </a:r>
            <a:endParaRPr lang="ko-KR" altLang="en-US" sz="24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49" y="2804614"/>
            <a:ext cx="3998294" cy="28297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20" y="2653524"/>
            <a:ext cx="4985006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7674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1: ‘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내의 아동학대 가해자 </a:t>
            </a:r>
            <a:r>
              <a:rPr lang="ko-KR" altLang="en-US" sz="28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8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파악</a:t>
            </a:r>
            <a:endParaRPr lang="en-US" altLang="ko-KR" sz="28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986" y="3732581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21686" y="980201"/>
            <a:ext cx="2029598" cy="4898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446239" y="1008393"/>
            <a:ext cx="178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 특성</a:t>
            </a:r>
            <a:endParaRPr lang="ko-KR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446239" y="1876181"/>
            <a:ext cx="2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[3</a:t>
            </a:r>
            <a:r>
              <a:rPr lang="en-US" altLang="ko-KR" sz="24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24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직업유형</a:t>
            </a:r>
            <a:endParaRPr lang="ko-KR" altLang="en-US" sz="2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203C7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53" y="2643507"/>
            <a:ext cx="8120153" cy="3573918"/>
          </a:xfrm>
          <a:prstGeom prst="rect">
            <a:avLst/>
          </a:prstGeom>
        </p:spPr>
      </p:pic>
      <p:sp>
        <p:nvSpPr>
          <p:cNvPr id="35" name="액자 34"/>
          <p:cNvSpPr/>
          <p:nvPr/>
        </p:nvSpPr>
        <p:spPr>
          <a:xfrm>
            <a:off x="7884937" y="2535259"/>
            <a:ext cx="1596993" cy="846032"/>
          </a:xfrm>
          <a:prstGeom prst="frame">
            <a:avLst/>
          </a:prstGeom>
          <a:solidFill>
            <a:srgbClr val="FF0000"/>
          </a:solidFill>
          <a:ln>
            <a:solidFill>
              <a:srgbClr val="FCD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8007520" y="3980774"/>
            <a:ext cx="2368932" cy="846032"/>
          </a:xfrm>
          <a:prstGeom prst="frame">
            <a:avLst/>
          </a:prstGeom>
          <a:solidFill>
            <a:srgbClr val="FF0000"/>
          </a:solidFill>
          <a:ln>
            <a:solidFill>
              <a:srgbClr val="FCD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액자 38"/>
          <p:cNvSpPr/>
          <p:nvPr/>
        </p:nvSpPr>
        <p:spPr>
          <a:xfrm>
            <a:off x="2391242" y="3327842"/>
            <a:ext cx="3181109" cy="739134"/>
          </a:xfrm>
          <a:prstGeom prst="frame">
            <a:avLst/>
          </a:prstGeom>
          <a:solidFill>
            <a:srgbClr val="FF0000"/>
          </a:solidFill>
          <a:ln>
            <a:solidFill>
              <a:srgbClr val="FCD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액자 39"/>
          <p:cNvSpPr/>
          <p:nvPr/>
        </p:nvSpPr>
        <p:spPr>
          <a:xfrm>
            <a:off x="4022955" y="4969493"/>
            <a:ext cx="1469938" cy="676385"/>
          </a:xfrm>
          <a:prstGeom prst="frame">
            <a:avLst/>
          </a:prstGeom>
          <a:solidFill>
            <a:srgbClr val="FF0000"/>
          </a:solidFill>
          <a:ln>
            <a:solidFill>
              <a:srgbClr val="FCD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1" name="액자 40"/>
          <p:cNvSpPr/>
          <p:nvPr/>
        </p:nvSpPr>
        <p:spPr>
          <a:xfrm>
            <a:off x="3695954" y="4175223"/>
            <a:ext cx="1661237" cy="594723"/>
          </a:xfrm>
          <a:prstGeom prst="frame">
            <a:avLst/>
          </a:prstGeom>
          <a:solidFill>
            <a:srgbClr val="FF0000"/>
          </a:solidFill>
          <a:ln>
            <a:solidFill>
              <a:srgbClr val="FCD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액자 41"/>
          <p:cNvSpPr/>
          <p:nvPr/>
        </p:nvSpPr>
        <p:spPr>
          <a:xfrm>
            <a:off x="3561431" y="2771592"/>
            <a:ext cx="1931462" cy="592781"/>
          </a:xfrm>
          <a:prstGeom prst="frame">
            <a:avLst/>
          </a:prstGeom>
          <a:solidFill>
            <a:srgbClr val="FF0000"/>
          </a:solidFill>
          <a:ln>
            <a:solidFill>
              <a:srgbClr val="FCD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7674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1: ‘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내의 아동학대 가해자 </a:t>
            </a:r>
            <a:r>
              <a:rPr lang="ko-KR" altLang="en-US" sz="28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8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파악</a:t>
            </a:r>
            <a:endParaRPr lang="en-US" altLang="ko-KR" sz="28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986" y="3732581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21686" y="980201"/>
            <a:ext cx="2029598" cy="4898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46239" y="1008393"/>
            <a:ext cx="178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환경적 </a:t>
            </a:r>
            <a:r>
              <a:rPr lang="ko-KR" altLang="en-US" sz="2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0557" y="1793897"/>
            <a:ext cx="604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사망사례 학대행위자</a:t>
            </a:r>
            <a:r>
              <a:rPr lang="en-US" altLang="ko-KR" sz="24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가구소득</a:t>
            </a:r>
            <a:endParaRPr lang="en-US" altLang="ko-KR" sz="2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203C7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13" y="2724596"/>
            <a:ext cx="8605871" cy="33583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73296" y="2468183"/>
            <a:ext cx="2316756" cy="277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4190" y="2468183"/>
            <a:ext cx="2458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/>
              <a:t>1.9% 50</a:t>
            </a:r>
            <a:r>
              <a:rPr lang="ko-KR" altLang="en-US" sz="1300" smtClean="0"/>
              <a:t>만원 미만</a:t>
            </a:r>
            <a:endParaRPr lang="ko-KR" altLang="en-US" sz="1300" dirty="0"/>
          </a:p>
        </p:txBody>
      </p:sp>
      <p:sp>
        <p:nvSpPr>
          <p:cNvPr id="17" name="직사각형 16"/>
          <p:cNvSpPr/>
          <p:nvPr/>
        </p:nvSpPr>
        <p:spPr>
          <a:xfrm>
            <a:off x="2641374" y="2760571"/>
            <a:ext cx="1264704" cy="5140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액자 19"/>
          <p:cNvSpPr/>
          <p:nvPr/>
        </p:nvSpPr>
        <p:spPr>
          <a:xfrm>
            <a:off x="8288892" y="4294422"/>
            <a:ext cx="1676507" cy="680380"/>
          </a:xfrm>
          <a:prstGeom prst="frame">
            <a:avLst/>
          </a:prstGeom>
          <a:solidFill>
            <a:srgbClr val="FF0000"/>
          </a:solidFill>
          <a:ln>
            <a:solidFill>
              <a:srgbClr val="FCD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34470" y="5595729"/>
            <a:ext cx="4373217" cy="1070983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07250" y="5595729"/>
            <a:ext cx="4383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3.8% 150</a:t>
            </a:r>
            <a:r>
              <a:rPr lang="ko-KR" altLang="en-US" sz="1600" smtClean="0"/>
              <a:t>만원 이상</a:t>
            </a:r>
            <a:r>
              <a:rPr lang="en-US" altLang="ko-KR" sz="1600" dirty="0" smtClean="0"/>
              <a:t>-200</a:t>
            </a:r>
            <a:r>
              <a:rPr lang="ko-KR" altLang="en-US" sz="1600" smtClean="0"/>
              <a:t>만원 미만</a:t>
            </a:r>
            <a:r>
              <a:rPr lang="en-US" altLang="ko-KR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1.9% 100</a:t>
            </a:r>
            <a:r>
              <a:rPr lang="ko-KR" altLang="en-US" sz="1600" smtClean="0"/>
              <a:t>만원 이상</a:t>
            </a:r>
            <a:r>
              <a:rPr lang="en-US" altLang="ko-KR" sz="1600" dirty="0" smtClean="0"/>
              <a:t>-150</a:t>
            </a:r>
            <a:r>
              <a:rPr lang="ko-KR" altLang="en-US" sz="1600" smtClean="0"/>
              <a:t>만원 미만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1.9% 50</a:t>
            </a:r>
            <a:r>
              <a:rPr lang="ko-KR" altLang="en-US" sz="1600" smtClean="0"/>
              <a:t>만원 이상</a:t>
            </a:r>
            <a:r>
              <a:rPr lang="en-US" altLang="ko-KR" sz="1600" smtClean="0"/>
              <a:t>-100</a:t>
            </a:r>
            <a:r>
              <a:rPr lang="ko-KR" altLang="en-US" sz="1600" smtClean="0"/>
              <a:t>만원 미만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0.0% 50</a:t>
            </a:r>
            <a:r>
              <a:rPr lang="ko-KR" altLang="en-US" sz="1600" smtClean="0"/>
              <a:t>만원 미만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016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7674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1: ‘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내의 아동학대 가해자 </a:t>
            </a:r>
            <a:r>
              <a:rPr lang="ko-KR" altLang="en-US" sz="28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8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파악</a:t>
            </a:r>
            <a:endParaRPr lang="en-US" altLang="ko-KR" sz="28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986" y="3732581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9383" y="1276740"/>
            <a:ext cx="874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r>
              <a:rPr lang="ko-KR" altLang="en-US" sz="24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사망사례 학대행위자</a:t>
            </a:r>
            <a:r>
              <a:rPr lang="en-US" altLang="ko-KR" sz="24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203C7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국적 및 다문화가족 여부</a:t>
            </a:r>
            <a:endParaRPr lang="en-US" altLang="ko-KR" sz="2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203C7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74" y="2184902"/>
            <a:ext cx="5204630" cy="35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66D492-B525-4835-9BA5-96A594AFF8B2}"/>
              </a:ext>
            </a:extLst>
          </p:cNvPr>
          <p:cNvGrpSpPr/>
          <p:nvPr/>
        </p:nvGrpSpPr>
        <p:grpSpPr>
          <a:xfrm>
            <a:off x="4136136" y="1875453"/>
            <a:ext cx="4163134" cy="1977278"/>
            <a:chOff x="7480910" y="1598730"/>
            <a:chExt cx="2221363" cy="19772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A6A1A6-5698-404D-8B75-9A9AC91A8415}"/>
                </a:ext>
              </a:extLst>
            </p:cNvPr>
            <p:cNvSpPr/>
            <p:nvPr/>
          </p:nvSpPr>
          <p:spPr>
            <a:xfrm>
              <a:off x="7480911" y="1598730"/>
              <a:ext cx="1757387" cy="481779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28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 /  </a:t>
              </a:r>
              <a:r>
                <a:rPr lang="ko-KR" altLang="en-US" sz="28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주제 선정 배경</a:t>
              </a:r>
              <a:endPara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CCBE6D9-05FF-4A36-9A40-E5D8D94EAA24}"/>
                </a:ext>
              </a:extLst>
            </p:cNvPr>
            <p:cNvSpPr/>
            <p:nvPr/>
          </p:nvSpPr>
          <p:spPr>
            <a:xfrm>
              <a:off x="7480910" y="2663341"/>
              <a:ext cx="2221363" cy="912667"/>
            </a:xfrm>
            <a:prstGeom prst="rect">
              <a:avLst/>
            </a:prstGeom>
          </p:spPr>
          <p:txBody>
            <a:bodyPr wrap="square" lIns="54000" tIns="25200" rIns="54000" bIns="25200">
              <a:spAutoFit/>
            </a:bodyPr>
            <a:lstStyle/>
            <a:p>
              <a:pPr lvl="0"/>
              <a:r>
                <a:rPr lang="en-US" altLang="ko-KR" sz="2800" kern="100" spc="-70" dirty="0" smtClean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  </a:t>
              </a:r>
              <a:r>
                <a:rPr lang="en-US" altLang="ko-KR" sz="28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/  </a:t>
              </a:r>
              <a:r>
                <a:rPr lang="ko-KR" altLang="en-US" sz="28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준비</a:t>
              </a:r>
              <a:endPara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/>
              <a:endPara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CBE6D9-05FF-4A36-9A40-E5D8D94EAA24}"/>
              </a:ext>
            </a:extLst>
          </p:cNvPr>
          <p:cNvSpPr/>
          <p:nvPr/>
        </p:nvSpPr>
        <p:spPr>
          <a:xfrm>
            <a:off x="4136136" y="5409422"/>
            <a:ext cx="3404829" cy="912667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pPr lvl="0"/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  </a:t>
            </a:r>
            <a:r>
              <a: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 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결론 및 시사점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/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879D6C-9AD2-4DB6-8CB3-417E752FDE8A}"/>
              </a:ext>
            </a:extLst>
          </p:cNvPr>
          <p:cNvSpPr/>
          <p:nvPr/>
        </p:nvSpPr>
        <p:spPr>
          <a:xfrm>
            <a:off x="4830367" y="800178"/>
            <a:ext cx="395271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3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3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BE6D9-05FF-4A36-9A40-E5D8D94EAA24}"/>
              </a:ext>
            </a:extLst>
          </p:cNvPr>
          <p:cNvSpPr/>
          <p:nvPr/>
        </p:nvSpPr>
        <p:spPr>
          <a:xfrm>
            <a:off x="4136136" y="3852731"/>
            <a:ext cx="3575388" cy="1712886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pPr lvl="0"/>
            <a:r>
              <a:rPr lang="en-US" altLang="ko-KR" sz="28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 /  </a:t>
            </a:r>
            <a:r>
              <a:rPr lang="ko-KR" altLang="en-US" sz="28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28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en-US" altLang="ko-KR" sz="28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/>
            <a:r>
              <a: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2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데이터 분석</a:t>
            </a:r>
            <a:endParaRPr lang="en-US" altLang="ko-KR" sz="24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/>
            <a:r>
              <a:rPr lang="en-US" altLang="ko-KR" sz="2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2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분석</a:t>
            </a:r>
            <a:endParaRPr lang="en-US" altLang="ko-KR" sz="24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/>
            <a:endParaRPr lang="en-US" altLang="ko-KR" sz="2800" b="1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1" y="179512"/>
            <a:ext cx="9901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r>
              <a: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‘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보호기관의 수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아동학대 발생률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관계 파악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19" y="1819088"/>
            <a:ext cx="6238364" cy="42274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986" y="3732581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21209" y="1369073"/>
            <a:ext cx="58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서울시 미취학 아동 </a:t>
            </a:r>
            <a:r>
              <a:rPr lang="ko-KR" altLang="en-US" sz="20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보육 방법 </a:t>
            </a:r>
            <a:endParaRPr lang="ko-KR" altLang="en-US" sz="20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5394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Folium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‘지도 시각화’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88" y="778484"/>
            <a:ext cx="9681849" cy="58378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986" y="3732581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7870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아동보호전문기관수와 아동학대사례건수의 관계 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14" y="1456385"/>
            <a:ext cx="4661140" cy="46801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03" y="1558942"/>
            <a:ext cx="4681538" cy="13993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986" y="3732581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5493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서울 보육교사 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인당 담당 아동 수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42" y="1181930"/>
            <a:ext cx="6402709" cy="44870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11919" y="5699191"/>
            <a:ext cx="631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2014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</a:t>
            </a:r>
            <a:r>
              <a: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6.4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   2020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년</a:t>
            </a:r>
            <a:r>
              <a: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: </a:t>
            </a:r>
            <a:r>
              <a:rPr lang="en-US" altLang="ko-KR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명</a:t>
            </a:r>
            <a:endParaRPr lang="ko-KR" altLang="en-US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3" y="4215405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6749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분석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kern="100" spc="-70" dirty="0" err="1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피해아동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kern="100" spc="-70" dirty="0" err="1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발견율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2800" kern="100" spc="-70" dirty="0" err="1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재학대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건수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6051" y="2834488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2019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년도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kern="100" spc="-70" dirty="0" err="1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발견율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매우 낮다</a:t>
            </a:r>
            <a:endParaRPr lang="en-US" altLang="ko-KR" sz="28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kern="100" spc="-70" dirty="0" err="1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재학대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건수 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추세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4" y="3950983"/>
            <a:ext cx="4040742" cy="28722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4" y="937355"/>
            <a:ext cx="3943464" cy="28689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0" y="4192773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2507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결론 및 시사점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3" y="4752153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31911" y="1123122"/>
            <a:ext cx="2509740" cy="4504459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17200" y="1123122"/>
            <a:ext cx="2509740" cy="4504459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602489" y="1123122"/>
            <a:ext cx="2509740" cy="4504459"/>
          </a:xfrm>
          <a:prstGeom prst="roundRect">
            <a:avLst/>
          </a:prstGeom>
          <a:ln w="19050">
            <a:solidFill>
              <a:srgbClr val="203C74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665" y="5734933"/>
            <a:ext cx="100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17541" y="5711761"/>
            <a:ext cx="193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한계</a:t>
            </a:r>
            <a:r>
              <a:rPr lang="en-US" altLang="ko-KR" sz="2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보완점</a:t>
            </a:r>
            <a:endParaRPr lang="ko-KR" altLang="en-US" sz="2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40268" y="5734933"/>
            <a:ext cx="159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정책 제안</a:t>
            </a:r>
            <a:endParaRPr lang="ko-KR" altLang="en-US" sz="2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3083" y="1312927"/>
            <a:ext cx="23346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접근 가능한 데이터의 한계로 특성이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제한적</a:t>
            </a: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예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아동학대자의 특성 파악시 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‘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정신건강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’, ‘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음주습관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’, ‘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가족에 대한 만족도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’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등이 유의미한 독립변수가 될 수 있으나 데이터 부족</a:t>
            </a:r>
            <a:endParaRPr lang="en-US" altLang="ko-KR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예측의 정확성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및 다양한 상황을 고려하기 위해 더 많은 데이터가 필요</a:t>
            </a: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17200" y="1357161"/>
            <a:ext cx="2538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u="sng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빅데이터</a:t>
            </a:r>
            <a:r>
              <a:rPr lang="ko-KR" altLang="en-US" b="1" u="sng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b="1" u="sng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시스템</a:t>
            </a:r>
            <a:r>
              <a:rPr lang="ko-KR" altLang="en-US" b="1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을</a:t>
            </a:r>
            <a:r>
              <a:rPr lang="ko-KR" altLang="en-US" b="1" u="sng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구축하여 고위험 가정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분류 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예방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&amp;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조기 발견</a:t>
            </a: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'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양육태도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및 방법 교육 및 </a:t>
            </a:r>
            <a:r>
              <a:rPr lang="ko-KR" altLang="en-US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경제적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지원</a:t>
            </a: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9545" y="910447"/>
            <a:ext cx="23516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u="sng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가정 내 </a:t>
            </a:r>
            <a:r>
              <a:rPr lang="ko-KR" altLang="en-US" b="1" u="sng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아동학대자의 특성 </a:t>
            </a:r>
            <a:endParaRPr lang="en-US" altLang="ko-KR" b="1" u="sng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(1)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사례 중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40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대 가 가장 많다 </a:t>
            </a:r>
            <a:endParaRPr lang="en-US" altLang="ko-KR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경제적 어려움 </a:t>
            </a:r>
            <a:endParaRPr lang="en-US" altLang="ko-KR" kern="100" spc="-7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(3)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사망사례 중 다문화가족이 다수 차지</a:t>
            </a:r>
            <a:endParaRPr lang="en-US" altLang="ko-KR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u="sng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보호기관의 수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는 아동학대 발생률과 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연관성을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가지고 있지 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않다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보호기관의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 보다는 질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즉 기관종사자의 태도 및 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행동이 </a:t>
            </a:r>
            <a:r>
              <a:rPr lang="ko-KR" altLang="en-US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더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중요</a:t>
            </a: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8793" y="3276297"/>
            <a:ext cx="2545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u="sng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보육교사</a:t>
            </a:r>
            <a:r>
              <a:rPr lang="ko-KR" altLang="en-US" u="sng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처우 개선</a:t>
            </a:r>
            <a:endParaRPr lang="en-US" altLang="ko-KR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더 </a:t>
            </a:r>
            <a:r>
              <a:rPr lang="ko-KR" altLang="en-US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많은 </a:t>
            </a:r>
            <a:r>
              <a:rPr lang="ko-KR" altLang="en-US" kern="100" spc="-7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보육교사를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양성 및 집중 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교육</a:t>
            </a:r>
            <a:endParaRPr lang="en-US" altLang="ko-KR" kern="100" spc="-70" dirty="0" smtClean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u="sng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경찰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순찰 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횟수를 늘리고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꼼꼼한 검토가 필요</a:t>
            </a: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9BAB213-0ED4-453A-8D87-A4642DA58E2D}"/>
              </a:ext>
            </a:extLst>
          </p:cNvPr>
          <p:cNvGrpSpPr/>
          <p:nvPr/>
        </p:nvGrpSpPr>
        <p:grpSpPr>
          <a:xfrm>
            <a:off x="-83127" y="0"/>
            <a:ext cx="12192000" cy="6858000"/>
            <a:chOff x="23877" y="1166117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0E76514-BF10-42CC-91B9-71CE1E8B97FC}"/>
                </a:ext>
              </a:extLst>
            </p:cNvPr>
            <p:cNvSpPr/>
            <p:nvPr/>
          </p:nvSpPr>
          <p:spPr>
            <a:xfrm>
              <a:off x="23877" y="1166117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03C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D3F3254-1555-4E53-A620-CF62770324C5}"/>
                </a:ext>
              </a:extLst>
            </p:cNvPr>
            <p:cNvSpPr/>
            <p:nvPr/>
          </p:nvSpPr>
          <p:spPr>
            <a:xfrm>
              <a:off x="1508524" y="3979563"/>
              <a:ext cx="9222706" cy="67710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4400" kern="100" spc="-70" dirty="0" smtClean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감사합니다</a:t>
              </a:r>
              <a:endParaRPr lang="en-US" altLang="ko-KR" sz="4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C1A983DC-1AB5-44E8-916E-D66FE0E0615E}"/>
              </a:ext>
            </a:extLst>
          </p:cNvPr>
          <p:cNvSpPr/>
          <p:nvPr/>
        </p:nvSpPr>
        <p:spPr>
          <a:xfrm rot="162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03C7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F981FE94-9553-426C-A3AF-FA4C0AD5D59F}"/>
              </a:ext>
            </a:extLst>
          </p:cNvPr>
          <p:cNvSpPr/>
          <p:nvPr/>
        </p:nvSpPr>
        <p:spPr>
          <a:xfrm rot="5400000" flipV="1">
            <a:off x="5960930" y="648007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03C7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36570C-7240-48E4-B031-38960FAD0DF7}"/>
              </a:ext>
            </a:extLst>
          </p:cNvPr>
          <p:cNvCxnSpPr/>
          <p:nvPr/>
        </p:nvCxnSpPr>
        <p:spPr>
          <a:xfrm>
            <a:off x="580416" y="962723"/>
            <a:ext cx="0" cy="4923070"/>
          </a:xfrm>
          <a:prstGeom prst="line">
            <a:avLst/>
          </a:prstGeom>
          <a:ln>
            <a:solidFill>
              <a:srgbClr val="203C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FA84179-D24E-49A4-B282-4A825F5BF277}"/>
              </a:ext>
            </a:extLst>
          </p:cNvPr>
          <p:cNvCxnSpPr/>
          <p:nvPr/>
        </p:nvCxnSpPr>
        <p:spPr>
          <a:xfrm>
            <a:off x="11611583" y="962723"/>
            <a:ext cx="0" cy="4923070"/>
          </a:xfrm>
          <a:prstGeom prst="line">
            <a:avLst/>
          </a:prstGeom>
          <a:ln>
            <a:solidFill>
              <a:srgbClr val="203C7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914400" y="2594345"/>
            <a:ext cx="10960440" cy="391234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Windows </a:t>
              </a: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10 Pro</a:t>
              </a:r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919150" y="3131688"/>
            <a:ext cx="10955691" cy="392674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Python 3.8.5</a:t>
              </a:r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8" name="그룹 26"/>
          <p:cNvGrpSpPr>
            <a:grpSpLocks/>
          </p:cNvGrpSpPr>
          <p:nvPr/>
        </p:nvGrpSpPr>
        <p:grpSpPr bwMode="auto">
          <a:xfrm>
            <a:off x="889644" y="4275802"/>
            <a:ext cx="10985197" cy="520166"/>
            <a:chOff x="827087" y="5229201"/>
            <a:chExt cx="7678828" cy="345322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2122687" y="5229201"/>
              <a:ext cx="638322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kern="100" spc="-70" dirty="0" err="1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BeautifulSoup</a:t>
              </a: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en-US" altLang="ko-KR" sz="2000" kern="100" spc="-70" dirty="0" err="1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seaborn</a:t>
              </a: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en-US" altLang="ko-KR" sz="2000" kern="100" spc="-70" dirty="0" err="1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matplotlib</a:t>
              </a: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en-US" altLang="ko-KR" sz="2000" kern="100" spc="-70" dirty="0" err="1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Hannanum</a:t>
              </a: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en-US" altLang="ko-KR" sz="2000" kern="100" spc="-70" dirty="0" err="1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WordCloud</a:t>
              </a: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en-US" altLang="ko-KR" sz="2000" kern="100" spc="-70" dirty="0" err="1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nltk</a:t>
              </a: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en-US" altLang="ko-KR" sz="2000" kern="100" spc="-70" dirty="0" err="1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numpy</a:t>
              </a: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pandas</a:t>
              </a:r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7087" y="5229201"/>
              <a:ext cx="1143268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Library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" name="그룹 25"/>
          <p:cNvGrpSpPr>
            <a:grpSpLocks/>
          </p:cNvGrpSpPr>
          <p:nvPr/>
        </p:nvGrpSpPr>
        <p:grpSpPr bwMode="auto">
          <a:xfrm>
            <a:off x="914391" y="3708941"/>
            <a:ext cx="10960449" cy="392675"/>
            <a:chOff x="827088" y="4800599"/>
            <a:chExt cx="7344730" cy="432001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IDE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4800599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kern="100" spc="-70" dirty="0" err="1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Anacomda</a:t>
              </a: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000" kern="100" spc="-70" dirty="0" err="1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jyputer</a:t>
              </a:r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notebook</a:t>
              </a:r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04592" y="413429"/>
            <a:ext cx="1585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개발환경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36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592" y="413429"/>
            <a:ext cx="1585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연구방법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97116" y="1158574"/>
            <a:ext cx="8931466" cy="473295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74" y="1210555"/>
            <a:ext cx="810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seaborn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데이터 시각화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97116" y="3396805"/>
            <a:ext cx="8931466" cy="473295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99074" y="3462395"/>
            <a:ext cx="706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Matplotlib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데이터 시각화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89641" y="1749197"/>
            <a:ext cx="808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2015-2019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간 아동학대 사례 건수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내의 아동학대 가해자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특성’파악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내의 아동학대 가해자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특성’파악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직업유형</a:t>
            </a:r>
            <a:endParaRPr lang="ko-KR" altLang="en-US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내의 아동학대 가해자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특성’파악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국적 및 다문화가족 여부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아동보호전문기관수와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아동학대사례건수의 관계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8357" y="3993388"/>
            <a:ext cx="808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 학대 발생 장소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학대행위자와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피해아동과의 관계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(pie chart)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내의 아동학대 가해자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특성’파악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내의 아동학대 가해자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특성’파악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가구소득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뉴스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제목에 나타난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단어빈도수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계산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서울시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미취학 아동 보육 방법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서울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보육교사 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인당 담당 아동 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연도별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피해아동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발견율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재학대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건수</a:t>
            </a:r>
            <a:endParaRPr lang="ko-KR" altLang="en-US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19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592" y="413429"/>
            <a:ext cx="1585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연구방법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97116" y="1158574"/>
            <a:ext cx="8931466" cy="473295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74" y="1210555"/>
            <a:ext cx="810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en-US" altLang="ko-KR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numpy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이용하여 </a:t>
            </a:r>
            <a:r>
              <a:rPr lang="en-US" altLang="ko-KR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piechart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그리기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97116" y="3173765"/>
            <a:ext cx="8931466" cy="473295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99074" y="3255888"/>
            <a:ext cx="706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en-US" altLang="ko-KR" kern="100" spc="-70" dirty="0" err="1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WordCloud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시각화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89641" y="1749197"/>
            <a:ext cx="808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 학대 발생 장소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학대행위자와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피해아동과의 관계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내의 아동학대 가해자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특성’파악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직업유형</a:t>
            </a:r>
            <a:endParaRPr lang="ko-KR" altLang="en-US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내의 아동학대 가해자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특성’파악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가구소득</a:t>
            </a:r>
            <a:endParaRPr lang="ko-KR" altLang="en-US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9640" y="3820582"/>
            <a:ext cx="80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뉴스 제목에 나타난 단어들을 </a:t>
            </a:r>
            <a:r>
              <a:rPr lang="en-US" altLang="ko-KR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WordCloud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시각화</a:t>
            </a:r>
            <a:endParaRPr lang="ko-KR" altLang="en-US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97116" y="4702918"/>
            <a:ext cx="8931466" cy="473295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9074" y="4754899"/>
            <a:ext cx="706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en-US" altLang="ko-KR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BeautifulSoup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웹크롤링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89640" y="5371575"/>
            <a:ext cx="80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중앙일보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한겨레에서 총 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뉴스 제목을 웹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크롤링</a:t>
            </a:r>
            <a:endParaRPr lang="ko-KR" altLang="en-US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8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592" y="413429"/>
            <a:ext cx="1585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연구방법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97116" y="1158574"/>
            <a:ext cx="8931466" cy="473295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74" y="1210555"/>
            <a:ext cx="810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nltk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단어 빈도수 계산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97116" y="2596131"/>
            <a:ext cx="8931466" cy="473295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99074" y="2648113"/>
            <a:ext cx="706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Folium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</a:t>
            </a:r>
            <a:r>
              <a:rPr lang="ko-KR" altLang="en-US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지도 시각화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89641" y="1749197"/>
            <a:ext cx="80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뉴스 제목에 나타난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단어빈도수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계산 </a:t>
            </a:r>
            <a:endParaRPr lang="ko-KR" altLang="en-US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9640" y="3177696"/>
            <a:ext cx="80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서울 </a:t>
            </a:r>
            <a:r>
              <a:rPr lang="ko-KR" altLang="en-US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어린이집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</a:t>
            </a:r>
            <a:endParaRPr lang="ko-KR" altLang="en-US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97116" y="3921285"/>
            <a:ext cx="8931466" cy="473295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9074" y="3973266"/>
            <a:ext cx="706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8.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corr</a:t>
            </a:r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)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이용하여 데이터 간 상관관계 확인 및 그래프 출력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89639" y="4584171"/>
            <a:ext cx="80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아동보호전문기관수와 아동학대사례건수의 관계 </a:t>
            </a:r>
            <a:endParaRPr lang="ko-KR" altLang="en-US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94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2507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 배경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" y="1611104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09" y="1949278"/>
            <a:ext cx="6858000" cy="45404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62663" y="1538571"/>
            <a:ext cx="422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2015-2019</a:t>
            </a:r>
            <a:r>
              <a:rPr lang="ko-KR" altLang="en-US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간 아동학대 사례 건수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9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2507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 배경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" y="1611104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F3F211-C474-4A30-8B41-877E7E83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85" y="1328782"/>
            <a:ext cx="7807270" cy="4737253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2747537" y="1332245"/>
            <a:ext cx="2370016" cy="936433"/>
          </a:xfrm>
          <a:prstGeom prst="frame">
            <a:avLst/>
          </a:prstGeom>
          <a:solidFill>
            <a:srgbClr val="FF0000"/>
          </a:solidFill>
          <a:ln>
            <a:solidFill>
              <a:srgbClr val="FCD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0862" y="179512"/>
            <a:ext cx="2507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kern="100" spc="-70" dirty="0" smtClean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</a:t>
            </a:r>
            <a:r>
              <a:rPr lang="ko-KR" altLang="en-US" sz="28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 배경</a:t>
            </a:r>
            <a:endParaRPr lang="en-US" altLang="ko-KR" sz="28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3567"/>
            <a:ext cx="2062265" cy="6858000"/>
          </a:xfrm>
          <a:prstGeom prst="rect">
            <a:avLst/>
          </a:prstGeom>
          <a:solidFill>
            <a:srgbClr val="203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823" y="1723237"/>
            <a:ext cx="206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Introduction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00" y="2496610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3235744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49" y="4846021"/>
            <a:ext cx="21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5105E-6652-46B3-BAC4-A41DB2DA9411}"/>
              </a:ext>
            </a:extLst>
          </p:cNvPr>
          <p:cNvSpPr/>
          <p:nvPr/>
        </p:nvSpPr>
        <p:spPr>
          <a:xfrm>
            <a:off x="-2" y="1611104"/>
            <a:ext cx="2062268" cy="671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39DDA1-D2F2-4268-987E-E6EC57930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38" y="1336123"/>
            <a:ext cx="8169607" cy="4891600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2806041" y="3702294"/>
            <a:ext cx="1843985" cy="826264"/>
          </a:xfrm>
          <a:prstGeom prst="frame">
            <a:avLst/>
          </a:prstGeom>
          <a:solidFill>
            <a:srgbClr val="FF0000"/>
          </a:solidFill>
          <a:ln>
            <a:solidFill>
              <a:srgbClr val="FCD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93805" y="2496610"/>
            <a:ext cx="139105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50035" y="2542776"/>
            <a:ext cx="1459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2.2% </a:t>
            </a:r>
            <a:r>
              <a:rPr lang="ko-KR" altLang="en-US" sz="2000" dirty="0" smtClean="0"/>
              <a:t>타인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7275" y="3911706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a.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275" y="4326835"/>
            <a:ext cx="31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altLang="ko-KR" sz="14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Extra Analysis</a:t>
            </a:r>
            <a:endParaRPr lang="ko-KR" altLang="en-US" sz="1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1068</Words>
  <Application>Microsoft Office PowerPoint</Application>
  <PresentationFormat>와이드스크린</PresentationFormat>
  <Paragraphs>278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HY중고딕</vt:lpstr>
      <vt:lpstr>HY헤드라인M</vt:lpstr>
      <vt:lpstr>나눔스퀘어OTF Bold</vt:lpstr>
      <vt:lpstr>맑은 고딕</vt:lpstr>
      <vt:lpstr>Arial</vt:lpstr>
      <vt:lpstr>Bahnschrift Light SemiCondensed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304</cp:revision>
  <dcterms:created xsi:type="dcterms:W3CDTF">2021-04-02T08:40:50Z</dcterms:created>
  <dcterms:modified xsi:type="dcterms:W3CDTF">2021-04-15T10:14:14Z</dcterms:modified>
</cp:coreProperties>
</file>