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slides/slide299.xml" ContentType="application/vnd.openxmlformats-officedocument.presentationml.slide+xml"/>
  <Override PartName="/ppt/slides/slide300.xml" ContentType="application/vnd.openxmlformats-officedocument.presentationml.slide+xml"/>
  <Override PartName="/ppt/slides/slide301.xml" ContentType="application/vnd.openxmlformats-officedocument.presentationml.slide+xml"/>
  <Override PartName="/ppt/slides/slide302.xml" ContentType="application/vnd.openxmlformats-officedocument.presentationml.slide+xml"/>
  <Override PartName="/ppt/slides/slide303.xml" ContentType="application/vnd.openxmlformats-officedocument.presentationml.slide+xml"/>
  <Override PartName="/ppt/slides/slide304.xml" ContentType="application/vnd.openxmlformats-officedocument.presentationml.slide+xml"/>
  <Override PartName="/ppt/slides/slide305.xml" ContentType="application/vnd.openxmlformats-officedocument.presentationml.slide+xml"/>
  <Override PartName="/ppt/slides/slide306.xml" ContentType="application/vnd.openxmlformats-officedocument.presentationml.slide+xml"/>
  <Override PartName="/ppt/slides/slide307.xml" ContentType="application/vnd.openxmlformats-officedocument.presentationml.slide+xml"/>
  <Override PartName="/ppt/slides/slide308.xml" ContentType="application/vnd.openxmlformats-officedocument.presentationml.slide+xml"/>
  <Override PartName="/ppt/slides/slide309.xml" ContentType="application/vnd.openxmlformats-officedocument.presentationml.slide+xml"/>
  <Override PartName="/ppt/slides/slide310.xml" ContentType="application/vnd.openxmlformats-officedocument.presentationml.slide+xml"/>
  <Override PartName="/ppt/slides/slide311.xml" ContentType="application/vnd.openxmlformats-officedocument.presentationml.slide+xml"/>
  <Override PartName="/ppt/slides/slide312.xml" ContentType="application/vnd.openxmlformats-officedocument.presentationml.slide+xml"/>
  <Override PartName="/ppt/slides/slide313.xml" ContentType="application/vnd.openxmlformats-officedocument.presentationml.slide+xml"/>
  <Override PartName="/ppt/slides/slide314.xml" ContentType="application/vnd.openxmlformats-officedocument.presentationml.slide+xml"/>
  <Override PartName="/ppt/slides/slide315.xml" ContentType="application/vnd.openxmlformats-officedocument.presentationml.slide+xml"/>
  <Override PartName="/ppt/slides/slide316.xml" ContentType="application/vnd.openxmlformats-officedocument.presentationml.slide+xml"/>
  <Override PartName="/ppt/slides/slide317.xml" ContentType="application/vnd.openxmlformats-officedocument.presentationml.slide+xml"/>
  <Override PartName="/ppt/slides/slide318.xml" ContentType="application/vnd.openxmlformats-officedocument.presentationml.slide+xml"/>
  <Override PartName="/ppt/slides/slide319.xml" ContentType="application/vnd.openxmlformats-officedocument.presentationml.slide+xml"/>
  <Override PartName="/ppt/slides/slide320.xml" ContentType="application/vnd.openxmlformats-officedocument.presentationml.slide+xml"/>
  <Override PartName="/ppt/slides/slide321.xml" ContentType="application/vnd.openxmlformats-officedocument.presentationml.slide+xml"/>
  <Override PartName="/ppt/slides/slide322.xml" ContentType="application/vnd.openxmlformats-officedocument.presentationml.slide+xml"/>
  <Override PartName="/ppt/slides/slide323.xml" ContentType="application/vnd.openxmlformats-officedocument.presentationml.slide+xml"/>
  <Override PartName="/ppt/slides/slide324.xml" ContentType="application/vnd.openxmlformats-officedocument.presentationml.slide+xml"/>
  <Override PartName="/ppt/slides/slide325.xml" ContentType="application/vnd.openxmlformats-officedocument.presentationml.slide+xml"/>
  <Override PartName="/ppt/slides/slide326.xml" ContentType="application/vnd.openxmlformats-officedocument.presentationml.slide+xml"/>
  <Override PartName="/ppt/slides/slide327.xml" ContentType="application/vnd.openxmlformats-officedocument.presentationml.slide+xml"/>
  <Override PartName="/ppt/slides/slide328.xml" ContentType="application/vnd.openxmlformats-officedocument.presentationml.slide+xml"/>
  <Override PartName="/ppt/slides/slide329.xml" ContentType="application/vnd.openxmlformats-officedocument.presentationml.slide+xml"/>
  <Override PartName="/ppt/slides/slide330.xml" ContentType="application/vnd.openxmlformats-officedocument.presentationml.slide+xml"/>
  <Override PartName="/ppt/slides/slide331.xml" ContentType="application/vnd.openxmlformats-officedocument.presentationml.slide+xml"/>
  <Override PartName="/ppt/slides/slide332.xml" ContentType="application/vnd.openxmlformats-officedocument.presentationml.slide+xml"/>
  <Override PartName="/ppt/slides/slide333.xml" ContentType="application/vnd.openxmlformats-officedocument.presentationml.slide+xml"/>
  <Override PartName="/ppt/slides/slide334.xml" ContentType="application/vnd.openxmlformats-officedocument.presentationml.slide+xml"/>
  <Override PartName="/ppt/slides/slide335.xml" ContentType="application/vnd.openxmlformats-officedocument.presentationml.slide+xml"/>
  <Override PartName="/ppt/slides/slide336.xml" ContentType="application/vnd.openxmlformats-officedocument.presentationml.slide+xml"/>
  <Override PartName="/ppt/slides/slide337.xml" ContentType="application/vnd.openxmlformats-officedocument.presentationml.slide+xml"/>
  <Override PartName="/ppt/slides/slide338.xml" ContentType="application/vnd.openxmlformats-officedocument.presentationml.slide+xml"/>
  <Override PartName="/ppt/slides/slide339.xml" ContentType="application/vnd.openxmlformats-officedocument.presentationml.slide+xml"/>
  <Override PartName="/ppt/slides/slide340.xml" ContentType="application/vnd.openxmlformats-officedocument.presentationml.slide+xml"/>
  <Override PartName="/ppt/slides/slide341.xml" ContentType="application/vnd.openxmlformats-officedocument.presentationml.slide+xml"/>
  <Override PartName="/ppt/slides/slide342.xml" ContentType="application/vnd.openxmlformats-officedocument.presentationml.slide+xml"/>
  <Override PartName="/ppt/slides/slide343.xml" ContentType="application/vnd.openxmlformats-officedocument.presentationml.slide+xml"/>
  <Override PartName="/ppt/slides/slide344.xml" ContentType="application/vnd.openxmlformats-officedocument.presentationml.slide+xml"/>
  <Override PartName="/ppt/slides/slide345.xml" ContentType="application/vnd.openxmlformats-officedocument.presentationml.slide+xml"/>
  <Override PartName="/ppt/slides/slide346.xml" ContentType="application/vnd.openxmlformats-officedocument.presentationml.slide+xml"/>
  <Override PartName="/ppt/slides/slide347.xml" ContentType="application/vnd.openxmlformats-officedocument.presentationml.slide+xml"/>
  <Override PartName="/ppt/slides/slide348.xml" ContentType="application/vnd.openxmlformats-officedocument.presentationml.slide+xml"/>
  <Override PartName="/ppt/slides/slide349.xml" ContentType="application/vnd.openxmlformats-officedocument.presentationml.slide+xml"/>
  <Override PartName="/ppt/slides/slide350.xml" ContentType="application/vnd.openxmlformats-officedocument.presentationml.slide+xml"/>
  <Override PartName="/ppt/slides/slide351.xml" ContentType="application/vnd.openxmlformats-officedocument.presentationml.slide+xml"/>
  <Override PartName="/ppt/slides/slide352.xml" ContentType="application/vnd.openxmlformats-officedocument.presentationml.slide+xml"/>
  <Override PartName="/ppt/slides/slide353.xml" ContentType="application/vnd.openxmlformats-officedocument.presentationml.slide+xml"/>
  <Override PartName="/ppt/slides/slide354.xml" ContentType="application/vnd.openxmlformats-officedocument.presentationml.slide+xml"/>
  <Override PartName="/ppt/slides/slide355.xml" ContentType="application/vnd.openxmlformats-officedocument.presentationml.slide+xml"/>
  <Override PartName="/ppt/slides/slide356.xml" ContentType="application/vnd.openxmlformats-officedocument.presentationml.slide+xml"/>
  <Override PartName="/ppt/slides/slide357.xml" ContentType="application/vnd.openxmlformats-officedocument.presentationml.slide+xml"/>
  <Override PartName="/ppt/slides/slide358.xml" ContentType="application/vnd.openxmlformats-officedocument.presentationml.slide+xml"/>
  <Override PartName="/ppt/slides/slide359.xml" ContentType="application/vnd.openxmlformats-officedocument.presentationml.slide+xml"/>
  <Override PartName="/ppt/slides/slide360.xml" ContentType="application/vnd.openxmlformats-officedocument.presentationml.slide+xml"/>
  <Override PartName="/ppt/slides/slide361.xml" ContentType="application/vnd.openxmlformats-officedocument.presentationml.slide+xml"/>
  <Override PartName="/ppt/slides/slide362.xml" ContentType="application/vnd.openxmlformats-officedocument.presentationml.slide+xml"/>
  <Override PartName="/ppt/slides/slide363.xml" ContentType="application/vnd.openxmlformats-officedocument.presentationml.slide+xml"/>
  <Override PartName="/ppt/slides/slide364.xml" ContentType="application/vnd.openxmlformats-officedocument.presentationml.slide+xml"/>
  <Override PartName="/ppt/slides/slide365.xml" ContentType="application/vnd.openxmlformats-officedocument.presentationml.slide+xml"/>
  <Override PartName="/ppt/slides/slide366.xml" ContentType="application/vnd.openxmlformats-officedocument.presentationml.slide+xml"/>
  <Override PartName="/ppt/slides/slide367.xml" ContentType="application/vnd.openxmlformats-officedocument.presentationml.slide+xml"/>
  <Override PartName="/ppt/slides/slide368.xml" ContentType="application/vnd.openxmlformats-officedocument.presentationml.slide+xml"/>
  <Override PartName="/ppt/slides/slide369.xml" ContentType="application/vnd.openxmlformats-officedocument.presentationml.slide+xml"/>
  <Override PartName="/ppt/slides/slide370.xml" ContentType="application/vnd.openxmlformats-officedocument.presentationml.slide+xml"/>
  <Override PartName="/ppt/slides/slide371.xml" ContentType="application/vnd.openxmlformats-officedocument.presentationml.slide+xml"/>
  <Override PartName="/ppt/slides/slide372.xml" ContentType="application/vnd.openxmlformats-officedocument.presentationml.slide+xml"/>
  <Override PartName="/ppt/slides/slide373.xml" ContentType="application/vnd.openxmlformats-officedocument.presentationml.slide+xml"/>
  <Override PartName="/ppt/slides/slide374.xml" ContentType="application/vnd.openxmlformats-officedocument.presentationml.slide+xml"/>
  <Override PartName="/ppt/slides/slide375.xml" ContentType="application/vnd.openxmlformats-officedocument.presentationml.slide+xml"/>
  <Override PartName="/ppt/slides/slide376.xml" ContentType="application/vnd.openxmlformats-officedocument.presentationml.slide+xml"/>
  <Override PartName="/ppt/slides/slide377.xml" ContentType="application/vnd.openxmlformats-officedocument.presentationml.slide+xml"/>
  <Override PartName="/ppt/slides/slide378.xml" ContentType="application/vnd.openxmlformats-officedocument.presentationml.slide+xml"/>
  <Override PartName="/ppt/slides/slide379.xml" ContentType="application/vnd.openxmlformats-officedocument.presentationml.slide+xml"/>
  <Override PartName="/ppt/slides/slide380.xml" ContentType="application/vnd.openxmlformats-officedocument.presentationml.slide+xml"/>
  <Override PartName="/ppt/slides/slide381.xml" ContentType="application/vnd.openxmlformats-officedocument.presentationml.slide+xml"/>
  <Override PartName="/ppt/slides/slide382.xml" ContentType="application/vnd.openxmlformats-officedocument.presentationml.slide+xml"/>
  <Override PartName="/ppt/slides/slide383.xml" ContentType="application/vnd.openxmlformats-officedocument.presentationml.slide+xml"/>
  <Override PartName="/ppt/slides/slide384.xml" ContentType="application/vnd.openxmlformats-officedocument.presentationml.slide+xml"/>
  <Override PartName="/ppt/slides/slide385.xml" ContentType="application/vnd.openxmlformats-officedocument.presentationml.slide+xml"/>
  <Override PartName="/ppt/slides/slide386.xml" ContentType="application/vnd.openxmlformats-officedocument.presentationml.slide+xml"/>
  <Override PartName="/ppt/slides/slide387.xml" ContentType="application/vnd.openxmlformats-officedocument.presentationml.slide+xml"/>
  <Override PartName="/ppt/slides/slide388.xml" ContentType="application/vnd.openxmlformats-officedocument.presentationml.slide+xml"/>
  <Override PartName="/ppt/slides/slide389.xml" ContentType="application/vnd.openxmlformats-officedocument.presentationml.slide+xml"/>
  <Override PartName="/ppt/slides/slide390.xml" ContentType="application/vnd.openxmlformats-officedocument.presentationml.slide+xml"/>
  <Override PartName="/ppt/slides/slide391.xml" ContentType="application/vnd.openxmlformats-officedocument.presentationml.slide+xml"/>
  <Override PartName="/ppt/slides/slide392.xml" ContentType="application/vnd.openxmlformats-officedocument.presentationml.slide+xml"/>
  <Override PartName="/ppt/slides/slide393.xml" ContentType="application/vnd.openxmlformats-officedocument.presentationml.slide+xml"/>
  <Override PartName="/ppt/slides/slide394.xml" ContentType="application/vnd.openxmlformats-officedocument.presentationml.slide+xml"/>
  <Override PartName="/ppt/slides/slide395.xml" ContentType="application/vnd.openxmlformats-officedocument.presentationml.slide+xml"/>
  <Override PartName="/ppt/slides/slide396.xml" ContentType="application/vnd.openxmlformats-officedocument.presentationml.slide+xml"/>
  <Override PartName="/ppt/slides/slide397.xml" ContentType="application/vnd.openxmlformats-officedocument.presentationml.slide+xml"/>
  <Override PartName="/ppt/slides/slide398.xml" ContentType="application/vnd.openxmlformats-officedocument.presentationml.slide+xml"/>
  <Override PartName="/ppt/slides/slide399.xml" ContentType="application/vnd.openxmlformats-officedocument.presentationml.slide+xml"/>
  <Override PartName="/ppt/slides/slide400.xml" ContentType="application/vnd.openxmlformats-officedocument.presentationml.slide+xml"/>
  <Override PartName="/ppt/slides/slide401.xml" ContentType="application/vnd.openxmlformats-officedocument.presentationml.slide+xml"/>
  <Override PartName="/ppt/slides/slide402.xml" ContentType="application/vnd.openxmlformats-officedocument.presentationml.slide+xml"/>
  <Override PartName="/ppt/slides/slide403.xml" ContentType="application/vnd.openxmlformats-officedocument.presentationml.slide+xml"/>
  <Override PartName="/ppt/slides/slide404.xml" ContentType="application/vnd.openxmlformats-officedocument.presentationml.slide+xml"/>
  <Override PartName="/ppt/slides/slide405.xml" ContentType="application/vnd.openxmlformats-officedocument.presentationml.slide+xml"/>
  <Override PartName="/ppt/slides/slide406.xml" ContentType="application/vnd.openxmlformats-officedocument.presentationml.slide+xml"/>
  <Override PartName="/ppt/slides/slide407.xml" ContentType="application/vnd.openxmlformats-officedocument.presentationml.slide+xml"/>
  <Override PartName="/ppt/slides/slide408.xml" ContentType="application/vnd.openxmlformats-officedocument.presentationml.slide+xml"/>
  <Override PartName="/ppt/slides/slide409.xml" ContentType="application/vnd.openxmlformats-officedocument.presentationml.slide+xml"/>
  <Override PartName="/ppt/slides/slide410.xml" ContentType="application/vnd.openxmlformats-officedocument.presentationml.slide+xml"/>
  <Override PartName="/ppt/slides/slide411.xml" ContentType="application/vnd.openxmlformats-officedocument.presentationml.slide+xml"/>
  <Override PartName="/ppt/slides/slide412.xml" ContentType="application/vnd.openxmlformats-officedocument.presentationml.slide+xml"/>
  <Override PartName="/ppt/slides/slide413.xml" ContentType="application/vnd.openxmlformats-officedocument.presentationml.slide+xml"/>
  <Override PartName="/ppt/slides/slide414.xml" ContentType="application/vnd.openxmlformats-officedocument.presentationml.slide+xml"/>
  <Override PartName="/ppt/slides/slide415.xml" ContentType="application/vnd.openxmlformats-officedocument.presentationml.slide+xml"/>
  <Override PartName="/ppt/slides/slide416.xml" ContentType="application/vnd.openxmlformats-officedocument.presentationml.slide+xml"/>
  <Override PartName="/ppt/slides/slide417.xml" ContentType="application/vnd.openxmlformats-officedocument.presentationml.slide+xml"/>
  <Override PartName="/ppt/slides/slide418.xml" ContentType="application/vnd.openxmlformats-officedocument.presentationml.slide+xml"/>
  <Override PartName="/ppt/slides/slide419.xml" ContentType="application/vnd.openxmlformats-officedocument.presentationml.slide+xml"/>
  <Override PartName="/ppt/slides/slide420.xml" ContentType="application/vnd.openxmlformats-officedocument.presentationml.slide+xml"/>
  <Override PartName="/ppt/slides/slide421.xml" ContentType="application/vnd.openxmlformats-officedocument.presentationml.slide+xml"/>
  <Override PartName="/ppt/slides/slide422.xml" ContentType="application/vnd.openxmlformats-officedocument.presentationml.slide+xml"/>
  <Override PartName="/ppt/slides/slide423.xml" ContentType="application/vnd.openxmlformats-officedocument.presentationml.slide+xml"/>
  <Override PartName="/ppt/slides/slide424.xml" ContentType="application/vnd.openxmlformats-officedocument.presentationml.slide+xml"/>
  <Override PartName="/ppt/slides/slide425.xml" ContentType="application/vnd.openxmlformats-officedocument.presentationml.slide+xml"/>
  <Override PartName="/ppt/slides/slide426.xml" ContentType="application/vnd.openxmlformats-officedocument.presentationml.slide+xml"/>
  <Override PartName="/ppt/slides/slide427.xml" ContentType="application/vnd.openxmlformats-officedocument.presentationml.slide+xml"/>
  <Override PartName="/ppt/slides/slide428.xml" ContentType="application/vnd.openxmlformats-officedocument.presentationml.slide+xml"/>
  <Override PartName="/ppt/slides/slide429.xml" ContentType="application/vnd.openxmlformats-officedocument.presentationml.slide+xml"/>
  <Override PartName="/ppt/slides/slide430.xml" ContentType="application/vnd.openxmlformats-officedocument.presentationml.slide+xml"/>
  <Override PartName="/ppt/slides/slide431.xml" ContentType="application/vnd.openxmlformats-officedocument.presentationml.slide+xml"/>
  <Override PartName="/ppt/slides/slide432.xml" ContentType="application/vnd.openxmlformats-officedocument.presentationml.slide+xml"/>
  <Override PartName="/ppt/slides/slide433.xml" ContentType="application/vnd.openxmlformats-officedocument.presentationml.slide+xml"/>
  <Override PartName="/ppt/slides/slide434.xml" ContentType="application/vnd.openxmlformats-officedocument.presentationml.slide+xml"/>
  <Override PartName="/ppt/slides/slide435.xml" ContentType="application/vnd.openxmlformats-officedocument.presentationml.slide+xml"/>
  <Override PartName="/ppt/slides/slide436.xml" ContentType="application/vnd.openxmlformats-officedocument.presentationml.slide+xml"/>
  <Override PartName="/ppt/slides/slide437.xml" ContentType="application/vnd.openxmlformats-officedocument.presentationml.slide+xml"/>
  <Override PartName="/ppt/slides/slide438.xml" ContentType="application/vnd.openxmlformats-officedocument.presentationml.slide+xml"/>
  <Override PartName="/ppt/slides/slide439.xml" ContentType="application/vnd.openxmlformats-officedocument.presentationml.slide+xml"/>
  <Override PartName="/ppt/slides/slide440.xml" ContentType="application/vnd.openxmlformats-officedocument.presentationml.slide+xml"/>
  <Override PartName="/ppt/slides/slide441.xml" ContentType="application/vnd.openxmlformats-officedocument.presentationml.slide+xml"/>
  <Override PartName="/ppt/slides/slide442.xml" ContentType="application/vnd.openxmlformats-officedocument.presentationml.slide+xml"/>
  <Override PartName="/ppt/slides/slide443.xml" ContentType="application/vnd.openxmlformats-officedocument.presentationml.slide+xml"/>
  <Override PartName="/ppt/slides/slide444.xml" ContentType="application/vnd.openxmlformats-officedocument.presentationml.slide+xml"/>
  <Override PartName="/ppt/slides/slide445.xml" ContentType="application/vnd.openxmlformats-officedocument.presentationml.slide+xml"/>
  <Override PartName="/ppt/slides/slide446.xml" ContentType="application/vnd.openxmlformats-officedocument.presentationml.slide+xml"/>
  <Override PartName="/ppt/slides/slide447.xml" ContentType="application/vnd.openxmlformats-officedocument.presentationml.slide+xml"/>
  <Override PartName="/ppt/slides/slide448.xml" ContentType="application/vnd.openxmlformats-officedocument.presentationml.slide+xml"/>
  <Override PartName="/ppt/slides/slide449.xml" ContentType="application/vnd.openxmlformats-officedocument.presentationml.slide+xml"/>
  <Override PartName="/ppt/slides/slide450.xml" ContentType="application/vnd.openxmlformats-officedocument.presentationml.slide+xml"/>
  <Override PartName="/ppt/slides/slide451.xml" ContentType="application/vnd.openxmlformats-officedocument.presentationml.slide+xml"/>
  <Override PartName="/ppt/slides/slide452.xml" ContentType="application/vnd.openxmlformats-officedocument.presentationml.slide+xml"/>
  <Override PartName="/ppt/slides/slide453.xml" ContentType="application/vnd.openxmlformats-officedocument.presentationml.slide+xml"/>
  <Override PartName="/ppt/slides/slide454.xml" ContentType="application/vnd.openxmlformats-officedocument.presentationml.slide+xml"/>
  <Override PartName="/ppt/slides/slide455.xml" ContentType="application/vnd.openxmlformats-officedocument.presentationml.slide+xml"/>
  <Override PartName="/ppt/slides/slide456.xml" ContentType="application/vnd.openxmlformats-officedocument.presentationml.slide+xml"/>
  <Override PartName="/ppt/slides/slide457.xml" ContentType="application/vnd.openxmlformats-officedocument.presentationml.slide+xml"/>
  <Override PartName="/ppt/slides/slide458.xml" ContentType="application/vnd.openxmlformats-officedocument.presentationml.slide+xml"/>
  <Override PartName="/ppt/slides/slide459.xml" ContentType="application/vnd.openxmlformats-officedocument.presentationml.slide+xml"/>
  <Override PartName="/ppt/slides/slide460.xml" ContentType="application/vnd.openxmlformats-officedocument.presentationml.slide+xml"/>
  <Override PartName="/ppt/slides/slide461.xml" ContentType="application/vnd.openxmlformats-officedocument.presentationml.slide+xml"/>
  <Override PartName="/ppt/slides/slide462.xml" ContentType="application/vnd.openxmlformats-officedocument.presentationml.slide+xml"/>
  <Override PartName="/ppt/slides/slide463.xml" ContentType="application/vnd.openxmlformats-officedocument.presentationml.slide+xml"/>
  <Override PartName="/ppt/slides/slide464.xml" ContentType="application/vnd.openxmlformats-officedocument.presentationml.slide+xml"/>
  <Override PartName="/ppt/slides/slide465.xml" ContentType="application/vnd.openxmlformats-officedocument.presentationml.slide+xml"/>
  <Override PartName="/ppt/slides/slide466.xml" ContentType="application/vnd.openxmlformats-officedocument.presentationml.slide+xml"/>
  <Override PartName="/ppt/slides/slide467.xml" ContentType="application/vnd.openxmlformats-officedocument.presentationml.slide+xml"/>
  <Override PartName="/ppt/slides/slide468.xml" ContentType="application/vnd.openxmlformats-officedocument.presentationml.slide+xml"/>
  <Override PartName="/ppt/slides/slide469.xml" ContentType="application/vnd.openxmlformats-officedocument.presentationml.slide+xml"/>
  <Override PartName="/ppt/slides/slide470.xml" ContentType="application/vnd.openxmlformats-officedocument.presentationml.slide+xml"/>
  <Override PartName="/ppt/slides/slide471.xml" ContentType="application/vnd.openxmlformats-officedocument.presentationml.slide+xml"/>
  <Override PartName="/ppt/slides/slide472.xml" ContentType="application/vnd.openxmlformats-officedocument.presentationml.slide+xml"/>
  <Override PartName="/ppt/slides/slide473.xml" ContentType="application/vnd.openxmlformats-officedocument.presentationml.slide+xml"/>
  <Override PartName="/ppt/slides/slide474.xml" ContentType="application/vnd.openxmlformats-officedocument.presentationml.slide+xml"/>
  <Override PartName="/ppt/slides/slide475.xml" ContentType="application/vnd.openxmlformats-officedocument.presentationml.slide+xml"/>
  <Override PartName="/ppt/slides/slide476.xml" ContentType="application/vnd.openxmlformats-officedocument.presentationml.slide+xml"/>
  <Override PartName="/ppt/slides/slide477.xml" ContentType="application/vnd.openxmlformats-officedocument.presentationml.slide+xml"/>
  <Override PartName="/ppt/slides/slide478.xml" ContentType="application/vnd.openxmlformats-officedocument.presentationml.slide+xml"/>
  <Override PartName="/ppt/slides/slide479.xml" ContentType="application/vnd.openxmlformats-officedocument.presentationml.slide+xml"/>
  <Override PartName="/ppt/slides/slide480.xml" ContentType="application/vnd.openxmlformats-officedocument.presentationml.slide+xml"/>
  <Override PartName="/ppt/slides/slide481.xml" ContentType="application/vnd.openxmlformats-officedocument.presentationml.slide+xml"/>
  <Override PartName="/ppt/slides/slide482.xml" ContentType="application/vnd.openxmlformats-officedocument.presentationml.slide+xml"/>
  <Override PartName="/ppt/slides/slide483.xml" ContentType="application/vnd.openxmlformats-officedocument.presentationml.slide+xml"/>
  <Override PartName="/ppt/slides/slide484.xml" ContentType="application/vnd.openxmlformats-officedocument.presentationml.slide+xml"/>
  <Override PartName="/ppt/slides/slide485.xml" ContentType="application/vnd.openxmlformats-officedocument.presentationml.slide+xml"/>
  <Override PartName="/ppt/slides/slide486.xml" ContentType="application/vnd.openxmlformats-officedocument.presentationml.slide+xml"/>
  <Override PartName="/ppt/slides/slide487.xml" ContentType="application/vnd.openxmlformats-officedocument.presentationml.slide+xml"/>
  <Override PartName="/ppt/slides/slide488.xml" ContentType="application/vnd.openxmlformats-officedocument.presentationml.slide+xml"/>
  <Override PartName="/ppt/slides/slide489.xml" ContentType="application/vnd.openxmlformats-officedocument.presentationml.slide+xml"/>
  <Override PartName="/ppt/slides/slide490.xml" ContentType="application/vnd.openxmlformats-officedocument.presentationml.slide+xml"/>
  <Override PartName="/ppt/slides/slide491.xml" ContentType="application/vnd.openxmlformats-officedocument.presentationml.slide+xml"/>
  <Override PartName="/ppt/slides/slide492.xml" ContentType="application/vnd.openxmlformats-officedocument.presentationml.slide+xml"/>
  <Override PartName="/ppt/slides/slide493.xml" ContentType="application/vnd.openxmlformats-officedocument.presentationml.slide+xml"/>
  <Override PartName="/ppt/slides/slide494.xml" ContentType="application/vnd.openxmlformats-officedocument.presentationml.slide+xml"/>
  <Override PartName="/ppt/slides/slide495.xml" ContentType="application/vnd.openxmlformats-officedocument.presentationml.slide+xml"/>
  <Override PartName="/ppt/slides/slide496.xml" ContentType="application/vnd.openxmlformats-officedocument.presentationml.slide+xml"/>
  <Override PartName="/ppt/slides/slide497.xml" ContentType="application/vnd.openxmlformats-officedocument.presentationml.slide+xml"/>
  <Override PartName="/ppt/slides/slide498.xml" ContentType="application/vnd.openxmlformats-officedocument.presentationml.slide+xml"/>
  <Override PartName="/ppt/slides/slide499.xml" ContentType="application/vnd.openxmlformats-officedocument.presentationml.slide+xml"/>
  <Override PartName="/ppt/slides/slide500.xml" ContentType="application/vnd.openxmlformats-officedocument.presentationml.slide+xml"/>
  <Override PartName="/ppt/slides/slide501.xml" ContentType="application/vnd.openxmlformats-officedocument.presentationml.slide+xml"/>
  <Override PartName="/ppt/slides/slide502.xml" ContentType="application/vnd.openxmlformats-officedocument.presentationml.slide+xml"/>
  <Override PartName="/ppt/slides/slide503.xml" ContentType="application/vnd.openxmlformats-officedocument.presentationml.slide+xml"/>
  <Override PartName="/ppt/slides/slide504.xml" ContentType="application/vnd.openxmlformats-officedocument.presentationml.slide+xml"/>
  <Override PartName="/ppt/slides/slide505.xml" ContentType="application/vnd.openxmlformats-officedocument.presentationml.slide+xml"/>
  <Override PartName="/ppt/slides/slide506.xml" ContentType="application/vnd.openxmlformats-officedocument.presentationml.slide+xml"/>
  <Override PartName="/ppt/slides/slide507.xml" ContentType="application/vnd.openxmlformats-officedocument.presentationml.slide+xml"/>
  <Override PartName="/ppt/slides/slide508.xml" ContentType="application/vnd.openxmlformats-officedocument.presentationml.slide+xml"/>
  <Override PartName="/ppt/slides/slide509.xml" ContentType="application/vnd.openxmlformats-officedocument.presentationml.slide+xml"/>
  <Override PartName="/ppt/slides/slide510.xml" ContentType="application/vnd.openxmlformats-officedocument.presentationml.slide+xml"/>
  <Override PartName="/ppt/slides/slide511.xml" ContentType="application/vnd.openxmlformats-officedocument.presentationml.slide+xml"/>
  <Override PartName="/ppt/slides/slide512.xml" ContentType="application/vnd.openxmlformats-officedocument.presentationml.slide+xml"/>
  <Override PartName="/ppt/slides/slide513.xml" ContentType="application/vnd.openxmlformats-officedocument.presentationml.slide+xml"/>
  <Override PartName="/ppt/slides/slide514.xml" ContentType="application/vnd.openxmlformats-officedocument.presentationml.slide+xml"/>
  <Override PartName="/ppt/slides/slide515.xml" ContentType="application/vnd.openxmlformats-officedocument.presentationml.slide+xml"/>
  <Override PartName="/ppt/slides/slide516.xml" ContentType="application/vnd.openxmlformats-officedocument.presentationml.slide+xml"/>
  <Override PartName="/ppt/slides/slide5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4" r:id="rId1"/>
  </p:sldMasterIdLst>
  <p:notesMasterIdLst>
    <p:notesMasterId r:id="rId519"/>
  </p:notesMasterIdLst>
  <p:sldIdLst>
    <p:sldId id="256" r:id="rId2"/>
    <p:sldId id="902" r:id="rId3"/>
    <p:sldId id="683" r:id="rId4"/>
    <p:sldId id="903" r:id="rId5"/>
    <p:sldId id="910" r:id="rId6"/>
    <p:sldId id="909" r:id="rId7"/>
    <p:sldId id="905" r:id="rId8"/>
    <p:sldId id="906" r:id="rId9"/>
    <p:sldId id="907" r:id="rId10"/>
    <p:sldId id="904" r:id="rId11"/>
    <p:sldId id="908" r:id="rId12"/>
    <p:sldId id="263" r:id="rId13"/>
    <p:sldId id="264" r:id="rId14"/>
    <p:sldId id="265" r:id="rId15"/>
    <p:sldId id="266" r:id="rId16"/>
    <p:sldId id="684" r:id="rId17"/>
    <p:sldId id="685" r:id="rId18"/>
    <p:sldId id="686" r:id="rId19"/>
    <p:sldId id="687" r:id="rId20"/>
    <p:sldId id="688" r:id="rId21"/>
    <p:sldId id="689" r:id="rId22"/>
    <p:sldId id="690" r:id="rId23"/>
    <p:sldId id="691" r:id="rId24"/>
    <p:sldId id="692" r:id="rId25"/>
    <p:sldId id="268" r:id="rId26"/>
    <p:sldId id="682" r:id="rId27"/>
    <p:sldId id="270" r:id="rId28"/>
    <p:sldId id="271" r:id="rId29"/>
    <p:sldId id="272" r:id="rId30"/>
    <p:sldId id="275" r:id="rId31"/>
    <p:sldId id="277" r:id="rId32"/>
    <p:sldId id="278" r:id="rId33"/>
    <p:sldId id="279" r:id="rId34"/>
    <p:sldId id="280" r:id="rId35"/>
    <p:sldId id="693" r:id="rId36"/>
    <p:sldId id="694" r:id="rId37"/>
    <p:sldId id="281" r:id="rId38"/>
    <p:sldId id="282" r:id="rId39"/>
    <p:sldId id="709" r:id="rId40"/>
    <p:sldId id="705" r:id="rId41"/>
    <p:sldId id="707" r:id="rId42"/>
    <p:sldId id="708" r:id="rId43"/>
    <p:sldId id="283" r:id="rId44"/>
    <p:sldId id="284" r:id="rId45"/>
    <p:sldId id="285" r:id="rId46"/>
    <p:sldId id="286" r:id="rId47"/>
    <p:sldId id="287" r:id="rId48"/>
    <p:sldId id="288" r:id="rId49"/>
    <p:sldId id="289" r:id="rId50"/>
    <p:sldId id="290" r:id="rId51"/>
    <p:sldId id="291" r:id="rId52"/>
    <p:sldId id="292" r:id="rId53"/>
    <p:sldId id="293" r:id="rId54"/>
    <p:sldId id="294" r:id="rId55"/>
    <p:sldId id="295" r:id="rId56"/>
    <p:sldId id="296" r:id="rId57"/>
    <p:sldId id="297" r:id="rId58"/>
    <p:sldId id="298" r:id="rId59"/>
    <p:sldId id="299" r:id="rId60"/>
    <p:sldId id="300" r:id="rId61"/>
    <p:sldId id="301" r:id="rId62"/>
    <p:sldId id="302" r:id="rId63"/>
    <p:sldId id="303" r:id="rId64"/>
    <p:sldId id="304" r:id="rId65"/>
    <p:sldId id="305" r:id="rId66"/>
    <p:sldId id="306" r:id="rId67"/>
    <p:sldId id="307" r:id="rId68"/>
    <p:sldId id="308" r:id="rId69"/>
    <p:sldId id="309" r:id="rId70"/>
    <p:sldId id="695" r:id="rId71"/>
    <p:sldId id="696" r:id="rId72"/>
    <p:sldId id="697" r:id="rId73"/>
    <p:sldId id="698" r:id="rId74"/>
    <p:sldId id="699" r:id="rId75"/>
    <p:sldId id="700" r:id="rId76"/>
    <p:sldId id="701" r:id="rId77"/>
    <p:sldId id="702" r:id="rId78"/>
    <p:sldId id="703" r:id="rId79"/>
    <p:sldId id="312" r:id="rId80"/>
    <p:sldId id="313" r:id="rId81"/>
    <p:sldId id="314" r:id="rId82"/>
    <p:sldId id="315" r:id="rId83"/>
    <p:sldId id="316" r:id="rId84"/>
    <p:sldId id="317" r:id="rId85"/>
    <p:sldId id="318" r:id="rId86"/>
    <p:sldId id="323" r:id="rId87"/>
    <p:sldId id="327" r:id="rId88"/>
    <p:sldId id="328" r:id="rId89"/>
    <p:sldId id="810" r:id="rId90"/>
    <p:sldId id="811" r:id="rId91"/>
    <p:sldId id="812" r:id="rId92"/>
    <p:sldId id="813" r:id="rId93"/>
    <p:sldId id="814" r:id="rId94"/>
    <p:sldId id="815" r:id="rId95"/>
    <p:sldId id="816" r:id="rId96"/>
    <p:sldId id="817" r:id="rId97"/>
    <p:sldId id="818" r:id="rId98"/>
    <p:sldId id="329" r:id="rId99"/>
    <p:sldId id="330" r:id="rId100"/>
    <p:sldId id="331" r:id="rId101"/>
    <p:sldId id="332" r:id="rId102"/>
    <p:sldId id="333" r:id="rId103"/>
    <p:sldId id="334" r:id="rId104"/>
    <p:sldId id="335" r:id="rId105"/>
    <p:sldId id="336" r:id="rId106"/>
    <p:sldId id="337" r:id="rId107"/>
    <p:sldId id="338" r:id="rId108"/>
    <p:sldId id="339" r:id="rId109"/>
    <p:sldId id="340" r:id="rId110"/>
    <p:sldId id="341" r:id="rId111"/>
    <p:sldId id="342" r:id="rId112"/>
    <p:sldId id="343" r:id="rId113"/>
    <p:sldId id="344" r:id="rId114"/>
    <p:sldId id="345" r:id="rId115"/>
    <p:sldId id="347" r:id="rId116"/>
    <p:sldId id="348" r:id="rId117"/>
    <p:sldId id="349" r:id="rId118"/>
    <p:sldId id="350" r:id="rId119"/>
    <p:sldId id="351" r:id="rId120"/>
    <p:sldId id="352" r:id="rId121"/>
    <p:sldId id="353" r:id="rId122"/>
    <p:sldId id="354" r:id="rId123"/>
    <p:sldId id="355" r:id="rId124"/>
    <p:sldId id="800" r:id="rId125"/>
    <p:sldId id="801" r:id="rId126"/>
    <p:sldId id="802" r:id="rId127"/>
    <p:sldId id="803" r:id="rId128"/>
    <p:sldId id="804" r:id="rId129"/>
    <p:sldId id="805" r:id="rId130"/>
    <p:sldId id="806" r:id="rId131"/>
    <p:sldId id="807" r:id="rId132"/>
    <p:sldId id="808" r:id="rId133"/>
    <p:sldId id="809" r:id="rId134"/>
    <p:sldId id="819" r:id="rId135"/>
    <p:sldId id="820" r:id="rId136"/>
    <p:sldId id="821" r:id="rId137"/>
    <p:sldId id="822" r:id="rId138"/>
    <p:sldId id="823" r:id="rId139"/>
    <p:sldId id="824" r:id="rId140"/>
    <p:sldId id="825" r:id="rId141"/>
    <p:sldId id="826" r:id="rId142"/>
    <p:sldId id="827" r:id="rId143"/>
    <p:sldId id="828" r:id="rId144"/>
    <p:sldId id="829" r:id="rId145"/>
    <p:sldId id="356" r:id="rId146"/>
    <p:sldId id="357" r:id="rId147"/>
    <p:sldId id="358" r:id="rId148"/>
    <p:sldId id="359" r:id="rId149"/>
    <p:sldId id="360" r:id="rId150"/>
    <p:sldId id="361" r:id="rId151"/>
    <p:sldId id="362" r:id="rId152"/>
    <p:sldId id="363" r:id="rId153"/>
    <p:sldId id="364" r:id="rId154"/>
    <p:sldId id="365" r:id="rId155"/>
    <p:sldId id="366" r:id="rId156"/>
    <p:sldId id="367" r:id="rId157"/>
    <p:sldId id="368" r:id="rId158"/>
    <p:sldId id="369" r:id="rId159"/>
    <p:sldId id="370" r:id="rId160"/>
    <p:sldId id="371" r:id="rId161"/>
    <p:sldId id="372" r:id="rId162"/>
    <p:sldId id="373" r:id="rId163"/>
    <p:sldId id="374" r:id="rId164"/>
    <p:sldId id="375" r:id="rId165"/>
    <p:sldId id="376" r:id="rId166"/>
    <p:sldId id="377" r:id="rId167"/>
    <p:sldId id="378" r:id="rId168"/>
    <p:sldId id="379" r:id="rId169"/>
    <p:sldId id="380" r:id="rId170"/>
    <p:sldId id="381" r:id="rId171"/>
    <p:sldId id="382" r:id="rId172"/>
    <p:sldId id="383" r:id="rId173"/>
    <p:sldId id="384" r:id="rId174"/>
    <p:sldId id="385" r:id="rId175"/>
    <p:sldId id="386" r:id="rId176"/>
    <p:sldId id="387" r:id="rId177"/>
    <p:sldId id="388" r:id="rId178"/>
    <p:sldId id="389" r:id="rId179"/>
    <p:sldId id="390" r:id="rId180"/>
    <p:sldId id="391" r:id="rId181"/>
    <p:sldId id="392" r:id="rId182"/>
    <p:sldId id="393" r:id="rId183"/>
    <p:sldId id="394" r:id="rId184"/>
    <p:sldId id="395" r:id="rId185"/>
    <p:sldId id="396" r:id="rId186"/>
    <p:sldId id="397" r:id="rId187"/>
    <p:sldId id="912" r:id="rId188"/>
    <p:sldId id="398" r:id="rId189"/>
    <p:sldId id="399" r:id="rId190"/>
    <p:sldId id="911" r:id="rId191"/>
    <p:sldId id="400" r:id="rId192"/>
    <p:sldId id="401" r:id="rId193"/>
    <p:sldId id="402" r:id="rId194"/>
    <p:sldId id="403" r:id="rId195"/>
    <p:sldId id="404" r:id="rId196"/>
    <p:sldId id="405" r:id="rId197"/>
    <p:sldId id="406" r:id="rId198"/>
    <p:sldId id="407" r:id="rId199"/>
    <p:sldId id="408" r:id="rId200"/>
    <p:sldId id="409" r:id="rId201"/>
    <p:sldId id="410" r:id="rId202"/>
    <p:sldId id="411" r:id="rId203"/>
    <p:sldId id="412" r:id="rId204"/>
    <p:sldId id="413" r:id="rId205"/>
    <p:sldId id="414" r:id="rId206"/>
    <p:sldId id="415" r:id="rId207"/>
    <p:sldId id="416" r:id="rId208"/>
    <p:sldId id="417" r:id="rId209"/>
    <p:sldId id="418" r:id="rId210"/>
    <p:sldId id="419" r:id="rId211"/>
    <p:sldId id="420" r:id="rId212"/>
    <p:sldId id="421" r:id="rId213"/>
    <p:sldId id="422" r:id="rId214"/>
    <p:sldId id="423" r:id="rId215"/>
    <p:sldId id="424" r:id="rId216"/>
    <p:sldId id="425" r:id="rId217"/>
    <p:sldId id="426" r:id="rId218"/>
    <p:sldId id="427" r:id="rId219"/>
    <p:sldId id="428" r:id="rId220"/>
    <p:sldId id="429" r:id="rId221"/>
    <p:sldId id="430" r:id="rId222"/>
    <p:sldId id="431" r:id="rId223"/>
    <p:sldId id="432" r:id="rId224"/>
    <p:sldId id="433" r:id="rId225"/>
    <p:sldId id="434" r:id="rId226"/>
    <p:sldId id="435" r:id="rId227"/>
    <p:sldId id="436" r:id="rId228"/>
    <p:sldId id="437" r:id="rId229"/>
    <p:sldId id="438" r:id="rId230"/>
    <p:sldId id="439" r:id="rId231"/>
    <p:sldId id="440" r:id="rId232"/>
    <p:sldId id="441" r:id="rId233"/>
    <p:sldId id="442" r:id="rId234"/>
    <p:sldId id="443" r:id="rId235"/>
    <p:sldId id="444" r:id="rId236"/>
    <p:sldId id="445" r:id="rId237"/>
    <p:sldId id="446" r:id="rId238"/>
    <p:sldId id="454" r:id="rId239"/>
    <p:sldId id="455" r:id="rId240"/>
    <p:sldId id="456" r:id="rId241"/>
    <p:sldId id="457" r:id="rId242"/>
    <p:sldId id="458" r:id="rId243"/>
    <p:sldId id="459" r:id="rId244"/>
    <p:sldId id="460" r:id="rId245"/>
    <p:sldId id="461" r:id="rId246"/>
    <p:sldId id="462" r:id="rId247"/>
    <p:sldId id="463" r:id="rId248"/>
    <p:sldId id="464" r:id="rId249"/>
    <p:sldId id="465" r:id="rId250"/>
    <p:sldId id="466" r:id="rId251"/>
    <p:sldId id="467" r:id="rId252"/>
    <p:sldId id="468" r:id="rId253"/>
    <p:sldId id="469" r:id="rId254"/>
    <p:sldId id="470" r:id="rId255"/>
    <p:sldId id="471" r:id="rId256"/>
    <p:sldId id="472" r:id="rId257"/>
    <p:sldId id="473" r:id="rId258"/>
    <p:sldId id="474" r:id="rId259"/>
    <p:sldId id="475" r:id="rId260"/>
    <p:sldId id="476" r:id="rId261"/>
    <p:sldId id="477" r:id="rId262"/>
    <p:sldId id="478" r:id="rId263"/>
    <p:sldId id="479" r:id="rId264"/>
    <p:sldId id="480" r:id="rId265"/>
    <p:sldId id="481" r:id="rId266"/>
    <p:sldId id="482" r:id="rId267"/>
    <p:sldId id="483" r:id="rId268"/>
    <p:sldId id="484" r:id="rId269"/>
    <p:sldId id="847" r:id="rId270"/>
    <p:sldId id="495" r:id="rId271"/>
    <p:sldId id="837" r:id="rId272"/>
    <p:sldId id="838" r:id="rId273"/>
    <p:sldId id="839" r:id="rId274"/>
    <p:sldId id="840" r:id="rId275"/>
    <p:sldId id="841" r:id="rId276"/>
    <p:sldId id="842" r:id="rId277"/>
    <p:sldId id="843" r:id="rId278"/>
    <p:sldId id="844" r:id="rId279"/>
    <p:sldId id="845" r:id="rId280"/>
    <p:sldId id="846" r:id="rId281"/>
    <p:sldId id="496" r:id="rId282"/>
    <p:sldId id="497" r:id="rId283"/>
    <p:sldId id="498" r:id="rId284"/>
    <p:sldId id="499" r:id="rId285"/>
    <p:sldId id="500" r:id="rId286"/>
    <p:sldId id="501" r:id="rId287"/>
    <p:sldId id="502" r:id="rId288"/>
    <p:sldId id="503" r:id="rId289"/>
    <p:sldId id="504" r:id="rId290"/>
    <p:sldId id="505" r:id="rId291"/>
    <p:sldId id="506" r:id="rId292"/>
    <p:sldId id="507" r:id="rId293"/>
    <p:sldId id="508" r:id="rId294"/>
    <p:sldId id="509" r:id="rId295"/>
    <p:sldId id="510" r:id="rId296"/>
    <p:sldId id="511" r:id="rId297"/>
    <p:sldId id="512" r:id="rId298"/>
    <p:sldId id="513" r:id="rId299"/>
    <p:sldId id="514" r:id="rId300"/>
    <p:sldId id="515" r:id="rId301"/>
    <p:sldId id="516" r:id="rId302"/>
    <p:sldId id="517" r:id="rId303"/>
    <p:sldId id="518" r:id="rId304"/>
    <p:sldId id="519" r:id="rId305"/>
    <p:sldId id="520" r:id="rId306"/>
    <p:sldId id="521" r:id="rId307"/>
    <p:sldId id="522" r:id="rId308"/>
    <p:sldId id="523" r:id="rId309"/>
    <p:sldId id="524" r:id="rId310"/>
    <p:sldId id="525" r:id="rId311"/>
    <p:sldId id="526" r:id="rId312"/>
    <p:sldId id="527" r:id="rId313"/>
    <p:sldId id="528" r:id="rId314"/>
    <p:sldId id="529" r:id="rId315"/>
    <p:sldId id="530" r:id="rId316"/>
    <p:sldId id="531" r:id="rId317"/>
    <p:sldId id="532" r:id="rId318"/>
    <p:sldId id="533" r:id="rId319"/>
    <p:sldId id="534" r:id="rId320"/>
    <p:sldId id="535" r:id="rId321"/>
    <p:sldId id="536" r:id="rId322"/>
    <p:sldId id="537" r:id="rId323"/>
    <p:sldId id="538" r:id="rId324"/>
    <p:sldId id="539" r:id="rId325"/>
    <p:sldId id="540" r:id="rId326"/>
    <p:sldId id="541" r:id="rId327"/>
    <p:sldId id="542" r:id="rId328"/>
    <p:sldId id="543" r:id="rId329"/>
    <p:sldId id="544" r:id="rId330"/>
    <p:sldId id="545" r:id="rId331"/>
    <p:sldId id="546" r:id="rId332"/>
    <p:sldId id="547" r:id="rId333"/>
    <p:sldId id="548" r:id="rId334"/>
    <p:sldId id="549" r:id="rId335"/>
    <p:sldId id="550" r:id="rId336"/>
    <p:sldId id="551" r:id="rId337"/>
    <p:sldId id="552" r:id="rId338"/>
    <p:sldId id="553" r:id="rId339"/>
    <p:sldId id="554" r:id="rId340"/>
    <p:sldId id="555" r:id="rId341"/>
    <p:sldId id="556" r:id="rId342"/>
    <p:sldId id="557" r:id="rId343"/>
    <p:sldId id="558" r:id="rId344"/>
    <p:sldId id="559" r:id="rId345"/>
    <p:sldId id="560" r:id="rId346"/>
    <p:sldId id="562" r:id="rId347"/>
    <p:sldId id="563" r:id="rId348"/>
    <p:sldId id="564" r:id="rId349"/>
    <p:sldId id="565" r:id="rId350"/>
    <p:sldId id="566" r:id="rId351"/>
    <p:sldId id="567" r:id="rId352"/>
    <p:sldId id="568" r:id="rId353"/>
    <p:sldId id="569" r:id="rId354"/>
    <p:sldId id="570" r:id="rId355"/>
    <p:sldId id="571" r:id="rId356"/>
    <p:sldId id="572" r:id="rId357"/>
    <p:sldId id="573" r:id="rId358"/>
    <p:sldId id="574" r:id="rId359"/>
    <p:sldId id="575" r:id="rId360"/>
    <p:sldId id="576" r:id="rId361"/>
    <p:sldId id="577" r:id="rId362"/>
    <p:sldId id="578" r:id="rId363"/>
    <p:sldId id="579" r:id="rId364"/>
    <p:sldId id="580" r:id="rId365"/>
    <p:sldId id="581" r:id="rId366"/>
    <p:sldId id="582" r:id="rId367"/>
    <p:sldId id="583" r:id="rId368"/>
    <p:sldId id="584" r:id="rId369"/>
    <p:sldId id="585" r:id="rId370"/>
    <p:sldId id="586" r:id="rId371"/>
    <p:sldId id="587" r:id="rId372"/>
    <p:sldId id="588" r:id="rId373"/>
    <p:sldId id="589" r:id="rId374"/>
    <p:sldId id="590" r:id="rId375"/>
    <p:sldId id="591" r:id="rId376"/>
    <p:sldId id="592" r:id="rId377"/>
    <p:sldId id="593" r:id="rId378"/>
    <p:sldId id="594" r:id="rId379"/>
    <p:sldId id="595" r:id="rId380"/>
    <p:sldId id="704" r:id="rId381"/>
    <p:sldId id="596" r:id="rId382"/>
    <p:sldId id="784" r:id="rId383"/>
    <p:sldId id="785" r:id="rId384"/>
    <p:sldId id="786" r:id="rId385"/>
    <p:sldId id="787" r:id="rId386"/>
    <p:sldId id="788" r:id="rId387"/>
    <p:sldId id="789" r:id="rId388"/>
    <p:sldId id="790" r:id="rId389"/>
    <p:sldId id="791" r:id="rId390"/>
    <p:sldId id="792" r:id="rId391"/>
    <p:sldId id="793" r:id="rId392"/>
    <p:sldId id="794" r:id="rId393"/>
    <p:sldId id="795" r:id="rId394"/>
    <p:sldId id="796" r:id="rId395"/>
    <p:sldId id="797" r:id="rId396"/>
    <p:sldId id="798" r:id="rId397"/>
    <p:sldId id="799" r:id="rId398"/>
    <p:sldId id="848" r:id="rId399"/>
    <p:sldId id="645" r:id="rId400"/>
    <p:sldId id="646" r:id="rId401"/>
    <p:sldId id="647" r:id="rId402"/>
    <p:sldId id="648" r:id="rId403"/>
    <p:sldId id="649" r:id="rId404"/>
    <p:sldId id="650" r:id="rId405"/>
    <p:sldId id="651" r:id="rId406"/>
    <p:sldId id="652" r:id="rId407"/>
    <p:sldId id="653" r:id="rId408"/>
    <p:sldId id="654" r:id="rId409"/>
    <p:sldId id="655" r:id="rId410"/>
    <p:sldId id="656" r:id="rId411"/>
    <p:sldId id="657" r:id="rId412"/>
    <p:sldId id="658" r:id="rId413"/>
    <p:sldId id="659" r:id="rId414"/>
    <p:sldId id="660" r:id="rId415"/>
    <p:sldId id="661" r:id="rId416"/>
    <p:sldId id="662" r:id="rId417"/>
    <p:sldId id="663" r:id="rId418"/>
    <p:sldId id="664" r:id="rId419"/>
    <p:sldId id="665" r:id="rId420"/>
    <p:sldId id="666" r:id="rId421"/>
    <p:sldId id="667" r:id="rId422"/>
    <p:sldId id="668" r:id="rId423"/>
    <p:sldId id="669" r:id="rId424"/>
    <p:sldId id="670" r:id="rId425"/>
    <p:sldId id="671" r:id="rId426"/>
    <p:sldId id="672" r:id="rId427"/>
    <p:sldId id="673" r:id="rId428"/>
    <p:sldId id="674" r:id="rId429"/>
    <p:sldId id="675" r:id="rId430"/>
    <p:sldId id="676" r:id="rId431"/>
    <p:sldId id="677" r:id="rId432"/>
    <p:sldId id="678" r:id="rId433"/>
    <p:sldId id="679" r:id="rId434"/>
    <p:sldId id="680" r:id="rId435"/>
    <p:sldId id="681" r:id="rId436"/>
    <p:sldId id="913" r:id="rId437"/>
    <p:sldId id="710" r:id="rId438"/>
    <p:sldId id="711" r:id="rId439"/>
    <p:sldId id="712" r:id="rId440"/>
    <p:sldId id="713" r:id="rId441"/>
    <p:sldId id="714" r:id="rId442"/>
    <p:sldId id="715" r:id="rId443"/>
    <p:sldId id="716" r:id="rId444"/>
    <p:sldId id="717" r:id="rId445"/>
    <p:sldId id="718" r:id="rId446"/>
    <p:sldId id="719" r:id="rId447"/>
    <p:sldId id="720" r:id="rId448"/>
    <p:sldId id="721" r:id="rId449"/>
    <p:sldId id="722" r:id="rId450"/>
    <p:sldId id="849" r:id="rId451"/>
    <p:sldId id="850" r:id="rId452"/>
    <p:sldId id="851" r:id="rId453"/>
    <p:sldId id="852" r:id="rId454"/>
    <p:sldId id="853" r:id="rId455"/>
    <p:sldId id="854" r:id="rId456"/>
    <p:sldId id="855" r:id="rId457"/>
    <p:sldId id="856" r:id="rId458"/>
    <p:sldId id="857" r:id="rId459"/>
    <p:sldId id="858" r:id="rId460"/>
    <p:sldId id="859" r:id="rId461"/>
    <p:sldId id="860" r:id="rId462"/>
    <p:sldId id="861" r:id="rId463"/>
    <p:sldId id="862" r:id="rId464"/>
    <p:sldId id="863" r:id="rId465"/>
    <p:sldId id="864" r:id="rId466"/>
    <p:sldId id="865" r:id="rId467"/>
    <p:sldId id="866" r:id="rId468"/>
    <p:sldId id="867" r:id="rId469"/>
    <p:sldId id="868" r:id="rId470"/>
    <p:sldId id="869" r:id="rId471"/>
    <p:sldId id="870" r:id="rId472"/>
    <p:sldId id="871" r:id="rId473"/>
    <p:sldId id="872" r:id="rId474"/>
    <p:sldId id="873" r:id="rId475"/>
    <p:sldId id="874" r:id="rId476"/>
    <p:sldId id="875" r:id="rId477"/>
    <p:sldId id="876" r:id="rId478"/>
    <p:sldId id="877" r:id="rId479"/>
    <p:sldId id="878" r:id="rId480"/>
    <p:sldId id="879" r:id="rId481"/>
    <p:sldId id="880" r:id="rId482"/>
    <p:sldId id="881" r:id="rId483"/>
    <p:sldId id="882" r:id="rId484"/>
    <p:sldId id="883" r:id="rId485"/>
    <p:sldId id="884" r:id="rId486"/>
    <p:sldId id="885" r:id="rId487"/>
    <p:sldId id="886" r:id="rId488"/>
    <p:sldId id="887" r:id="rId489"/>
    <p:sldId id="888" r:id="rId490"/>
    <p:sldId id="889" r:id="rId491"/>
    <p:sldId id="890" r:id="rId492"/>
    <p:sldId id="891" r:id="rId493"/>
    <p:sldId id="892" r:id="rId494"/>
    <p:sldId id="893" r:id="rId495"/>
    <p:sldId id="894" r:id="rId496"/>
    <p:sldId id="769" r:id="rId497"/>
    <p:sldId id="770" r:id="rId498"/>
    <p:sldId id="771" r:id="rId499"/>
    <p:sldId id="772" r:id="rId500"/>
    <p:sldId id="773" r:id="rId501"/>
    <p:sldId id="774" r:id="rId502"/>
    <p:sldId id="775" r:id="rId503"/>
    <p:sldId id="776" r:id="rId504"/>
    <p:sldId id="777" r:id="rId505"/>
    <p:sldId id="778" r:id="rId506"/>
    <p:sldId id="779" r:id="rId507"/>
    <p:sldId id="780" r:id="rId508"/>
    <p:sldId id="781" r:id="rId509"/>
    <p:sldId id="782" r:id="rId510"/>
    <p:sldId id="783" r:id="rId511"/>
    <p:sldId id="895" r:id="rId512"/>
    <p:sldId id="896" r:id="rId513"/>
    <p:sldId id="897" r:id="rId514"/>
    <p:sldId id="898" r:id="rId515"/>
    <p:sldId id="899" r:id="rId516"/>
    <p:sldId id="900" r:id="rId517"/>
    <p:sldId id="901" r:id="rId518"/>
  </p:sldIdLst>
  <p:sldSz cx="9144000" cy="6858000" type="screen4x3"/>
  <p:notesSz cx="6858000" cy="9144000"/>
  <p:defaultTextStyle>
    <a:defPPr>
      <a:defRPr lang="en-US"/>
    </a:defPPr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C84B513A-DAC2-4869-B33B-81F39DE1DF06}">
          <p14:sldIdLst>
            <p14:sldId id="256"/>
            <p14:sldId id="902"/>
            <p14:sldId id="683"/>
          </p14:sldIdLst>
        </p14:section>
        <p14:section name="환경설정&amp;솔루션" id="{C4E269D6-C26D-4CC0-8E77-B4A41D161FEE}">
          <p14:sldIdLst>
            <p14:sldId id="903"/>
            <p14:sldId id="910"/>
            <p14:sldId id="909"/>
            <p14:sldId id="905"/>
            <p14:sldId id="906"/>
            <p14:sldId id="907"/>
            <p14:sldId id="904"/>
            <p14:sldId id="908"/>
          </p14:sldIdLst>
        </p14:section>
        <p14:section name="C언어" id="{9DED7CDA-CC97-44BE-9EA5-A15909B83B69}">
          <p14:sldIdLst>
            <p14:sldId id="263"/>
            <p14:sldId id="264"/>
            <p14:sldId id="265"/>
            <p14:sldId id="266"/>
            <p14:sldId id="684"/>
            <p14:sldId id="685"/>
            <p14:sldId id="686"/>
            <p14:sldId id="687"/>
            <p14:sldId id="688"/>
            <p14:sldId id="689"/>
            <p14:sldId id="690"/>
            <p14:sldId id="691"/>
            <p14:sldId id="692"/>
          </p14:sldIdLst>
        </p14:section>
        <p14:section name="데이터형" id="{B245202B-1C48-4063-B8FE-72DDA63C8F70}">
          <p14:sldIdLst>
            <p14:sldId id="268"/>
            <p14:sldId id="682"/>
            <p14:sldId id="270"/>
            <p14:sldId id="271"/>
            <p14:sldId id="272"/>
            <p14:sldId id="275"/>
            <p14:sldId id="277"/>
            <p14:sldId id="278"/>
            <p14:sldId id="279"/>
            <p14:sldId id="280"/>
            <p14:sldId id="693"/>
            <p14:sldId id="694"/>
            <p14:sldId id="281"/>
            <p14:sldId id="282"/>
            <p14:sldId id="709"/>
            <p14:sldId id="705"/>
            <p14:sldId id="707"/>
            <p14:sldId id="708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</p14:sldIdLst>
        </p14:section>
        <p14:section name="연산자" id="{3E8D0DFE-AFE7-4928-A151-BE4CADA516BE}">
          <p14:sldIdLst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695"/>
            <p14:sldId id="696"/>
            <p14:sldId id="697"/>
            <p14:sldId id="698"/>
            <p14:sldId id="699"/>
            <p14:sldId id="700"/>
            <p14:sldId id="701"/>
            <p14:sldId id="702"/>
            <p14:sldId id="703"/>
          </p14:sldIdLst>
        </p14:section>
        <p14:section name="콘솔입출력함수" id="{8E81511D-A71B-4BE1-AB66-C6CE79F0DCB0}">
          <p14:sldIdLst>
            <p14:sldId id="312"/>
            <p14:sldId id="313"/>
            <p14:sldId id="314"/>
            <p14:sldId id="315"/>
            <p14:sldId id="316"/>
            <p14:sldId id="317"/>
            <p14:sldId id="318"/>
            <p14:sldId id="323"/>
            <p14:sldId id="327"/>
            <p14:sldId id="328"/>
          </p14:sldIdLst>
        </p14:section>
        <p14:section name="변수" id="{C16D4919-EE7D-45F9-9614-E68D4519E3E7}">
          <p14:sldIdLst>
            <p14:sldId id="810"/>
            <p14:sldId id="811"/>
            <p14:sldId id="812"/>
            <p14:sldId id="813"/>
            <p14:sldId id="814"/>
            <p14:sldId id="815"/>
            <p14:sldId id="816"/>
            <p14:sldId id="817"/>
            <p14:sldId id="818"/>
          </p14:sldIdLst>
        </p14:section>
        <p14:section name="함수" id="{F7F9177D-44AE-4FFB-AFE8-EF5D573ECCB1}">
          <p14:sldIdLst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</p14:sldIdLst>
        </p14:section>
        <p14:section name="main함수 인자값" id="{04C8F4A3-FAE1-49A2-9C1D-9AA382F42B46}">
          <p14:sldIdLst>
            <p14:sldId id="800"/>
            <p14:sldId id="801"/>
            <p14:sldId id="802"/>
            <p14:sldId id="803"/>
            <p14:sldId id="804"/>
            <p14:sldId id="805"/>
            <p14:sldId id="806"/>
            <p14:sldId id="807"/>
            <p14:sldId id="808"/>
            <p14:sldId id="809"/>
            <p14:sldId id="819"/>
            <p14:sldId id="820"/>
            <p14:sldId id="821"/>
            <p14:sldId id="822"/>
            <p14:sldId id="823"/>
            <p14:sldId id="824"/>
            <p14:sldId id="825"/>
            <p14:sldId id="826"/>
            <p14:sldId id="827"/>
            <p14:sldId id="828"/>
            <p14:sldId id="829"/>
          </p14:sldIdLst>
        </p14:section>
        <p14:section name="제어문" id="{83943C02-AC61-4B42-AD36-EF61D27B9CB9}">
          <p14:sldIdLst>
            <p14:sldId id="356"/>
            <p14:sldId id="357"/>
            <p14:sldId id="358"/>
            <p14:sldId id="359"/>
            <p14:sldId id="360"/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  <p14:sldId id="370"/>
            <p14:sldId id="371"/>
            <p14:sldId id="372"/>
            <p14:sldId id="373"/>
            <p14:sldId id="374"/>
            <p14:sldId id="375"/>
            <p14:sldId id="376"/>
            <p14:sldId id="377"/>
            <p14:sldId id="378"/>
            <p14:sldId id="379"/>
            <p14:sldId id="380"/>
            <p14:sldId id="381"/>
            <p14:sldId id="382"/>
            <p14:sldId id="383"/>
            <p14:sldId id="384"/>
            <p14:sldId id="385"/>
            <p14:sldId id="386"/>
            <p14:sldId id="387"/>
            <p14:sldId id="388"/>
            <p14:sldId id="389"/>
            <p14:sldId id="390"/>
            <p14:sldId id="391"/>
            <p14:sldId id="392"/>
            <p14:sldId id="393"/>
            <p14:sldId id="394"/>
            <p14:sldId id="395"/>
            <p14:sldId id="396"/>
            <p14:sldId id="397"/>
            <p14:sldId id="912"/>
            <p14:sldId id="398"/>
            <p14:sldId id="399"/>
            <p14:sldId id="911"/>
          </p14:sldIdLst>
        </p14:section>
        <p14:section name="배열" id="{73370580-CB5F-42B4-AF9A-23E86CE6DE20}">
          <p14:sldIdLst>
            <p14:sldId id="400"/>
            <p14:sldId id="401"/>
            <p14:sldId id="402"/>
            <p14:sldId id="403"/>
            <p14:sldId id="404"/>
            <p14:sldId id="405"/>
            <p14:sldId id="406"/>
            <p14:sldId id="407"/>
            <p14:sldId id="408"/>
            <p14:sldId id="409"/>
            <p14:sldId id="410"/>
            <p14:sldId id="411"/>
            <p14:sldId id="412"/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422"/>
            <p14:sldId id="423"/>
            <p14:sldId id="424"/>
            <p14:sldId id="425"/>
          </p14:sldIdLst>
        </p14:section>
        <p14:section name="포인터" id="{FC9D3401-876B-4C34-904A-EEFFF9306463}">
          <p14:sldIdLst>
            <p14:sldId id="426"/>
            <p14:sldId id="427"/>
            <p14:sldId id="428"/>
            <p14:sldId id="429"/>
            <p14:sldId id="430"/>
            <p14:sldId id="431"/>
            <p14:sldId id="432"/>
            <p14:sldId id="433"/>
            <p14:sldId id="434"/>
            <p14:sldId id="435"/>
            <p14:sldId id="436"/>
            <p14:sldId id="437"/>
            <p14:sldId id="438"/>
            <p14:sldId id="439"/>
            <p14:sldId id="440"/>
            <p14:sldId id="441"/>
            <p14:sldId id="442"/>
            <p14:sldId id="443"/>
            <p14:sldId id="444"/>
            <p14:sldId id="445"/>
            <p14:sldId id="446"/>
            <p14:sldId id="454"/>
            <p14:sldId id="455"/>
            <p14:sldId id="456"/>
            <p14:sldId id="457"/>
            <p14:sldId id="458"/>
            <p14:sldId id="459"/>
            <p14:sldId id="460"/>
            <p14:sldId id="461"/>
            <p14:sldId id="462"/>
            <p14:sldId id="463"/>
            <p14:sldId id="464"/>
            <p14:sldId id="465"/>
            <p14:sldId id="466"/>
            <p14:sldId id="467"/>
            <p14:sldId id="468"/>
            <p14:sldId id="469"/>
            <p14:sldId id="470"/>
            <p14:sldId id="471"/>
            <p14:sldId id="472"/>
            <p14:sldId id="473"/>
            <p14:sldId id="474"/>
            <p14:sldId id="475"/>
            <p14:sldId id="476"/>
            <p14:sldId id="477"/>
            <p14:sldId id="478"/>
            <p14:sldId id="479"/>
            <p14:sldId id="480"/>
            <p14:sldId id="481"/>
            <p14:sldId id="482"/>
            <p14:sldId id="483"/>
            <p14:sldId id="484"/>
            <p14:sldId id="847"/>
          </p14:sldIdLst>
        </p14:section>
        <p14:section name="문자열" id="{46BF6C4A-E97E-42B1-9A2C-065EC59E18C4}">
          <p14:sldIdLst>
            <p14:sldId id="495"/>
            <p14:sldId id="837"/>
            <p14:sldId id="838"/>
            <p14:sldId id="839"/>
            <p14:sldId id="840"/>
            <p14:sldId id="841"/>
            <p14:sldId id="842"/>
            <p14:sldId id="843"/>
            <p14:sldId id="844"/>
            <p14:sldId id="845"/>
            <p14:sldId id="846"/>
            <p14:sldId id="496"/>
            <p14:sldId id="497"/>
            <p14:sldId id="498"/>
            <p14:sldId id="499"/>
            <p14:sldId id="500"/>
            <p14:sldId id="501"/>
            <p14:sldId id="502"/>
            <p14:sldId id="503"/>
            <p14:sldId id="504"/>
            <p14:sldId id="505"/>
            <p14:sldId id="506"/>
            <p14:sldId id="507"/>
            <p14:sldId id="508"/>
            <p14:sldId id="509"/>
            <p14:sldId id="510"/>
            <p14:sldId id="511"/>
            <p14:sldId id="512"/>
            <p14:sldId id="513"/>
            <p14:sldId id="514"/>
            <p14:sldId id="515"/>
            <p14:sldId id="516"/>
            <p14:sldId id="517"/>
          </p14:sldIdLst>
        </p14:section>
        <p14:section name="구조체및공용체" id="{D2271DE9-BB18-416A-8CDB-4155C57E1E0D}">
          <p14:sldIdLst>
            <p14:sldId id="518"/>
            <p14:sldId id="519"/>
            <p14:sldId id="520"/>
            <p14:sldId id="521"/>
            <p14:sldId id="522"/>
            <p14:sldId id="523"/>
            <p14:sldId id="524"/>
            <p14:sldId id="525"/>
            <p14:sldId id="526"/>
            <p14:sldId id="527"/>
            <p14:sldId id="528"/>
            <p14:sldId id="529"/>
            <p14:sldId id="530"/>
            <p14:sldId id="531"/>
            <p14:sldId id="532"/>
            <p14:sldId id="533"/>
            <p14:sldId id="534"/>
            <p14:sldId id="535"/>
            <p14:sldId id="536"/>
            <p14:sldId id="537"/>
            <p14:sldId id="538"/>
            <p14:sldId id="539"/>
            <p14:sldId id="540"/>
            <p14:sldId id="541"/>
            <p14:sldId id="542"/>
            <p14:sldId id="543"/>
            <p14:sldId id="544"/>
            <p14:sldId id="545"/>
            <p14:sldId id="546"/>
            <p14:sldId id="547"/>
            <p14:sldId id="548"/>
            <p14:sldId id="549"/>
            <p14:sldId id="550"/>
            <p14:sldId id="551"/>
            <p14:sldId id="552"/>
            <p14:sldId id="553"/>
            <p14:sldId id="554"/>
            <p14:sldId id="555"/>
            <p14:sldId id="556"/>
            <p14:sldId id="557"/>
            <p14:sldId id="558"/>
            <p14:sldId id="559"/>
            <p14:sldId id="560"/>
          </p14:sldIdLst>
        </p14:section>
        <p14:section name="공용체" id="{53B5264B-CF27-4F67-A1AD-D913BEA0AC2D}">
          <p14:sldIdLst>
            <p14:sldId id="562"/>
            <p14:sldId id="563"/>
          </p14:sldIdLst>
        </p14:section>
        <p14:section name="열거형" id="{EA9BA18D-FDA1-4813-9693-1F925A7B0FF4}">
          <p14:sldIdLst>
            <p14:sldId id="564"/>
            <p14:sldId id="565"/>
            <p14:sldId id="566"/>
            <p14:sldId id="567"/>
            <p14:sldId id="568"/>
          </p14:sldIdLst>
        </p14:section>
        <p14:section name="파일입출력" id="{E8693FDA-3953-4F40-B9E7-7C6073BC904E}">
          <p14:sldIdLst>
            <p14:sldId id="569"/>
            <p14:sldId id="570"/>
            <p14:sldId id="571"/>
            <p14:sldId id="572"/>
            <p14:sldId id="573"/>
            <p14:sldId id="574"/>
            <p14:sldId id="575"/>
            <p14:sldId id="576"/>
            <p14:sldId id="577"/>
            <p14:sldId id="578"/>
            <p14:sldId id="579"/>
            <p14:sldId id="580"/>
            <p14:sldId id="581"/>
            <p14:sldId id="582"/>
            <p14:sldId id="583"/>
            <p14:sldId id="584"/>
            <p14:sldId id="585"/>
            <p14:sldId id="586"/>
            <p14:sldId id="587"/>
            <p14:sldId id="588"/>
            <p14:sldId id="589"/>
            <p14:sldId id="590"/>
            <p14:sldId id="591"/>
            <p14:sldId id="592"/>
            <p14:sldId id="593"/>
            <p14:sldId id="594"/>
            <p14:sldId id="595"/>
            <p14:sldId id="704"/>
            <p14:sldId id="596"/>
            <p14:sldId id="784"/>
            <p14:sldId id="785"/>
            <p14:sldId id="786"/>
            <p14:sldId id="787"/>
            <p14:sldId id="788"/>
            <p14:sldId id="789"/>
            <p14:sldId id="790"/>
            <p14:sldId id="791"/>
            <p14:sldId id="792"/>
            <p14:sldId id="793"/>
            <p14:sldId id="794"/>
            <p14:sldId id="795"/>
            <p14:sldId id="796"/>
            <p14:sldId id="797"/>
            <p14:sldId id="798"/>
            <p14:sldId id="799"/>
            <p14:sldId id="848"/>
          </p14:sldIdLst>
        </p14:section>
        <p14:section name="선행처리기" id="{7EA1B40A-E4E7-4DAF-BD06-5866B45D1CA4}">
          <p14:sldIdLst>
            <p14:sldId id="645"/>
            <p14:sldId id="646"/>
            <p14:sldId id="647"/>
            <p14:sldId id="648"/>
            <p14:sldId id="649"/>
            <p14:sldId id="650"/>
            <p14:sldId id="651"/>
            <p14:sldId id="652"/>
            <p14:sldId id="653"/>
            <p14:sldId id="654"/>
            <p14:sldId id="655"/>
            <p14:sldId id="656"/>
            <p14:sldId id="657"/>
            <p14:sldId id="658"/>
            <p14:sldId id="659"/>
            <p14:sldId id="660"/>
            <p14:sldId id="661"/>
            <p14:sldId id="662"/>
            <p14:sldId id="663"/>
            <p14:sldId id="664"/>
            <p14:sldId id="665"/>
            <p14:sldId id="666"/>
            <p14:sldId id="667"/>
            <p14:sldId id="668"/>
            <p14:sldId id="669"/>
            <p14:sldId id="670"/>
            <p14:sldId id="671"/>
            <p14:sldId id="672"/>
            <p14:sldId id="673"/>
            <p14:sldId id="674"/>
            <p14:sldId id="675"/>
            <p14:sldId id="676"/>
            <p14:sldId id="677"/>
            <p14:sldId id="678"/>
            <p14:sldId id="679"/>
            <p14:sldId id="680"/>
            <p14:sldId id="681"/>
            <p14:sldId id="913"/>
          </p14:sldIdLst>
        </p14:section>
        <p14:section name="표준함수" id="{D449C1AA-5610-4063-9E45-5BEAFB73858E}">
          <p14:sldIdLst>
            <p14:sldId id="710"/>
            <p14:sldId id="711"/>
            <p14:sldId id="712"/>
            <p14:sldId id="713"/>
            <p14:sldId id="714"/>
            <p14:sldId id="715"/>
            <p14:sldId id="716"/>
            <p14:sldId id="717"/>
            <p14:sldId id="718"/>
            <p14:sldId id="719"/>
            <p14:sldId id="720"/>
            <p14:sldId id="721"/>
            <p14:sldId id="722"/>
          </p14:sldIdLst>
        </p14:section>
        <p14:section name="시간관련함수" id="{0882AB93-0D9C-417F-AA16-D9DCA4A0C0D0}">
          <p14:sldIdLst>
            <p14:sldId id="849"/>
            <p14:sldId id="850"/>
            <p14:sldId id="851"/>
            <p14:sldId id="852"/>
            <p14:sldId id="853"/>
            <p14:sldId id="854"/>
            <p14:sldId id="855"/>
            <p14:sldId id="856"/>
            <p14:sldId id="857"/>
            <p14:sldId id="858"/>
            <p14:sldId id="859"/>
            <p14:sldId id="860"/>
            <p14:sldId id="861"/>
            <p14:sldId id="862"/>
            <p14:sldId id="863"/>
            <p14:sldId id="864"/>
            <p14:sldId id="865"/>
            <p14:sldId id="866"/>
            <p14:sldId id="867"/>
            <p14:sldId id="868"/>
            <p14:sldId id="869"/>
            <p14:sldId id="870"/>
            <p14:sldId id="871"/>
            <p14:sldId id="872"/>
            <p14:sldId id="873"/>
            <p14:sldId id="874"/>
            <p14:sldId id="875"/>
            <p14:sldId id="876"/>
            <p14:sldId id="877"/>
            <p14:sldId id="878"/>
            <p14:sldId id="879"/>
            <p14:sldId id="880"/>
            <p14:sldId id="881"/>
            <p14:sldId id="882"/>
            <p14:sldId id="883"/>
            <p14:sldId id="884"/>
            <p14:sldId id="885"/>
            <p14:sldId id="886"/>
            <p14:sldId id="887"/>
            <p14:sldId id="888"/>
            <p14:sldId id="889"/>
            <p14:sldId id="890"/>
            <p14:sldId id="891"/>
            <p14:sldId id="892"/>
            <p14:sldId id="893"/>
            <p14:sldId id="894"/>
          </p14:sldIdLst>
        </p14:section>
        <p14:section name="C문법의 확장" id="{D9634F14-A161-40CE-BB6E-123EA4F7F398}">
          <p14:sldIdLst>
            <p14:sldId id="769"/>
            <p14:sldId id="770"/>
            <p14:sldId id="771"/>
            <p14:sldId id="772"/>
            <p14:sldId id="773"/>
            <p14:sldId id="774"/>
            <p14:sldId id="775"/>
            <p14:sldId id="776"/>
            <p14:sldId id="777"/>
            <p14:sldId id="778"/>
            <p14:sldId id="779"/>
            <p14:sldId id="780"/>
            <p14:sldId id="781"/>
            <p14:sldId id="782"/>
            <p14:sldId id="783"/>
          </p14:sldIdLst>
        </p14:section>
        <p14:section name="자료구조" id="{5CB3C0B2-72EA-4E54-A70D-737E4974C1A4}">
          <p14:sldIdLst>
            <p14:sldId id="895"/>
            <p14:sldId id="896"/>
            <p14:sldId id="897"/>
            <p14:sldId id="898"/>
            <p14:sldId id="899"/>
            <p14:sldId id="900"/>
            <p14:sldId id="90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80" autoAdjust="0"/>
    <p:restoredTop sz="94798" autoAdjust="0"/>
  </p:normalViewPr>
  <p:slideViewPr>
    <p:cSldViewPr>
      <p:cViewPr varScale="1">
        <p:scale>
          <a:sx n="85" d="100"/>
          <a:sy n="85" d="100"/>
        </p:scale>
        <p:origin x="132" y="28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46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324" Type="http://schemas.openxmlformats.org/officeDocument/2006/relationships/slide" Target="slides/slide323.xml"/><Relationship Id="rId170" Type="http://schemas.openxmlformats.org/officeDocument/2006/relationships/slide" Target="slides/slide169.xml"/><Relationship Id="rId268" Type="http://schemas.openxmlformats.org/officeDocument/2006/relationships/slide" Target="slides/slide267.xml"/><Relationship Id="rId475" Type="http://schemas.openxmlformats.org/officeDocument/2006/relationships/slide" Target="slides/slide474.xml"/><Relationship Id="rId32" Type="http://schemas.openxmlformats.org/officeDocument/2006/relationships/slide" Target="slides/slide31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335" Type="http://schemas.openxmlformats.org/officeDocument/2006/relationships/slide" Target="slides/slide334.xml"/><Relationship Id="rId377" Type="http://schemas.openxmlformats.org/officeDocument/2006/relationships/slide" Target="slides/slide376.xml"/><Relationship Id="rId500" Type="http://schemas.openxmlformats.org/officeDocument/2006/relationships/slide" Target="slides/slide499.xml"/><Relationship Id="rId5" Type="http://schemas.openxmlformats.org/officeDocument/2006/relationships/slide" Target="slides/slide4.xml"/><Relationship Id="rId181" Type="http://schemas.openxmlformats.org/officeDocument/2006/relationships/slide" Target="slides/slide180.xml"/><Relationship Id="rId237" Type="http://schemas.openxmlformats.org/officeDocument/2006/relationships/slide" Target="slides/slide236.xml"/><Relationship Id="rId402" Type="http://schemas.openxmlformats.org/officeDocument/2006/relationships/slide" Target="slides/slide401.xml"/><Relationship Id="rId279" Type="http://schemas.openxmlformats.org/officeDocument/2006/relationships/slide" Target="slides/slide278.xml"/><Relationship Id="rId444" Type="http://schemas.openxmlformats.org/officeDocument/2006/relationships/slide" Target="slides/slide443.xml"/><Relationship Id="rId486" Type="http://schemas.openxmlformats.org/officeDocument/2006/relationships/slide" Target="slides/slide485.xml"/><Relationship Id="rId43" Type="http://schemas.openxmlformats.org/officeDocument/2006/relationships/slide" Target="slides/slide42.xml"/><Relationship Id="rId139" Type="http://schemas.openxmlformats.org/officeDocument/2006/relationships/slide" Target="slides/slide138.xml"/><Relationship Id="rId290" Type="http://schemas.openxmlformats.org/officeDocument/2006/relationships/slide" Target="slides/slide289.xml"/><Relationship Id="rId304" Type="http://schemas.openxmlformats.org/officeDocument/2006/relationships/slide" Target="slides/slide303.xml"/><Relationship Id="rId346" Type="http://schemas.openxmlformats.org/officeDocument/2006/relationships/slide" Target="slides/slide345.xml"/><Relationship Id="rId388" Type="http://schemas.openxmlformats.org/officeDocument/2006/relationships/slide" Target="slides/slide387.xml"/><Relationship Id="rId511" Type="http://schemas.openxmlformats.org/officeDocument/2006/relationships/slide" Target="slides/slide510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413" Type="http://schemas.openxmlformats.org/officeDocument/2006/relationships/slide" Target="slides/slide412.xml"/><Relationship Id="rId248" Type="http://schemas.openxmlformats.org/officeDocument/2006/relationships/slide" Target="slides/slide247.xml"/><Relationship Id="rId455" Type="http://schemas.openxmlformats.org/officeDocument/2006/relationships/slide" Target="slides/slide454.xml"/><Relationship Id="rId497" Type="http://schemas.openxmlformats.org/officeDocument/2006/relationships/slide" Target="slides/slide496.xml"/><Relationship Id="rId12" Type="http://schemas.openxmlformats.org/officeDocument/2006/relationships/slide" Target="slides/slide11.xml"/><Relationship Id="rId108" Type="http://schemas.openxmlformats.org/officeDocument/2006/relationships/slide" Target="slides/slide107.xml"/><Relationship Id="rId315" Type="http://schemas.openxmlformats.org/officeDocument/2006/relationships/slide" Target="slides/slide314.xml"/><Relationship Id="rId357" Type="http://schemas.openxmlformats.org/officeDocument/2006/relationships/slide" Target="slides/slide356.xml"/><Relationship Id="rId522" Type="http://schemas.openxmlformats.org/officeDocument/2006/relationships/theme" Target="theme/theme1.xml"/><Relationship Id="rId54" Type="http://schemas.openxmlformats.org/officeDocument/2006/relationships/slide" Target="slides/slide53.xml"/><Relationship Id="rId96" Type="http://schemas.openxmlformats.org/officeDocument/2006/relationships/slide" Target="slides/slide95.xml"/><Relationship Id="rId161" Type="http://schemas.openxmlformats.org/officeDocument/2006/relationships/slide" Target="slides/slide160.xml"/><Relationship Id="rId217" Type="http://schemas.openxmlformats.org/officeDocument/2006/relationships/slide" Target="slides/slide216.xml"/><Relationship Id="rId399" Type="http://schemas.openxmlformats.org/officeDocument/2006/relationships/slide" Target="slides/slide398.xml"/><Relationship Id="rId259" Type="http://schemas.openxmlformats.org/officeDocument/2006/relationships/slide" Target="slides/slide258.xml"/><Relationship Id="rId424" Type="http://schemas.openxmlformats.org/officeDocument/2006/relationships/slide" Target="slides/slide423.xml"/><Relationship Id="rId466" Type="http://schemas.openxmlformats.org/officeDocument/2006/relationships/slide" Target="slides/slide46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270" Type="http://schemas.openxmlformats.org/officeDocument/2006/relationships/slide" Target="slides/slide269.xml"/><Relationship Id="rId326" Type="http://schemas.openxmlformats.org/officeDocument/2006/relationships/slide" Target="slides/slide325.xml"/><Relationship Id="rId65" Type="http://schemas.openxmlformats.org/officeDocument/2006/relationships/slide" Target="slides/slide64.xml"/><Relationship Id="rId130" Type="http://schemas.openxmlformats.org/officeDocument/2006/relationships/slide" Target="slides/slide129.xml"/><Relationship Id="rId368" Type="http://schemas.openxmlformats.org/officeDocument/2006/relationships/slide" Target="slides/slide367.xml"/><Relationship Id="rId172" Type="http://schemas.openxmlformats.org/officeDocument/2006/relationships/slide" Target="slides/slide171.xml"/><Relationship Id="rId228" Type="http://schemas.openxmlformats.org/officeDocument/2006/relationships/slide" Target="slides/slide227.xml"/><Relationship Id="rId435" Type="http://schemas.openxmlformats.org/officeDocument/2006/relationships/slide" Target="slides/slide434.xml"/><Relationship Id="rId477" Type="http://schemas.openxmlformats.org/officeDocument/2006/relationships/slide" Target="slides/slide476.xml"/><Relationship Id="rId281" Type="http://schemas.openxmlformats.org/officeDocument/2006/relationships/slide" Target="slides/slide280.xml"/><Relationship Id="rId337" Type="http://schemas.openxmlformats.org/officeDocument/2006/relationships/slide" Target="slides/slide336.xml"/><Relationship Id="rId502" Type="http://schemas.openxmlformats.org/officeDocument/2006/relationships/slide" Target="slides/slide501.xml"/><Relationship Id="rId34" Type="http://schemas.openxmlformats.org/officeDocument/2006/relationships/slide" Target="slides/slide33.xml"/><Relationship Id="rId76" Type="http://schemas.openxmlformats.org/officeDocument/2006/relationships/slide" Target="slides/slide75.xml"/><Relationship Id="rId141" Type="http://schemas.openxmlformats.org/officeDocument/2006/relationships/slide" Target="slides/slide140.xml"/><Relationship Id="rId379" Type="http://schemas.openxmlformats.org/officeDocument/2006/relationships/slide" Target="slides/slide378.xml"/><Relationship Id="rId7" Type="http://schemas.openxmlformats.org/officeDocument/2006/relationships/slide" Target="slides/slide6.xml"/><Relationship Id="rId183" Type="http://schemas.openxmlformats.org/officeDocument/2006/relationships/slide" Target="slides/slide182.xml"/><Relationship Id="rId239" Type="http://schemas.openxmlformats.org/officeDocument/2006/relationships/slide" Target="slides/slide238.xml"/><Relationship Id="rId390" Type="http://schemas.openxmlformats.org/officeDocument/2006/relationships/slide" Target="slides/slide389.xml"/><Relationship Id="rId404" Type="http://schemas.openxmlformats.org/officeDocument/2006/relationships/slide" Target="slides/slide403.xml"/><Relationship Id="rId446" Type="http://schemas.openxmlformats.org/officeDocument/2006/relationships/slide" Target="slides/slide445.xml"/><Relationship Id="rId250" Type="http://schemas.openxmlformats.org/officeDocument/2006/relationships/slide" Target="slides/slide249.xml"/><Relationship Id="rId292" Type="http://schemas.openxmlformats.org/officeDocument/2006/relationships/slide" Target="slides/slide291.xml"/><Relationship Id="rId306" Type="http://schemas.openxmlformats.org/officeDocument/2006/relationships/slide" Target="slides/slide305.xml"/><Relationship Id="rId488" Type="http://schemas.openxmlformats.org/officeDocument/2006/relationships/slide" Target="slides/slide487.xml"/><Relationship Id="rId45" Type="http://schemas.openxmlformats.org/officeDocument/2006/relationships/slide" Target="slides/slide44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348" Type="http://schemas.openxmlformats.org/officeDocument/2006/relationships/slide" Target="slides/slide347.xml"/><Relationship Id="rId513" Type="http://schemas.openxmlformats.org/officeDocument/2006/relationships/slide" Target="slides/slide512.xml"/><Relationship Id="rId152" Type="http://schemas.openxmlformats.org/officeDocument/2006/relationships/slide" Target="slides/slide151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415" Type="http://schemas.openxmlformats.org/officeDocument/2006/relationships/slide" Target="slides/slide414.xml"/><Relationship Id="rId457" Type="http://schemas.openxmlformats.org/officeDocument/2006/relationships/slide" Target="slides/slide456.xml"/><Relationship Id="rId261" Type="http://schemas.openxmlformats.org/officeDocument/2006/relationships/slide" Target="slides/slide260.xml"/><Relationship Id="rId499" Type="http://schemas.openxmlformats.org/officeDocument/2006/relationships/slide" Target="slides/slide498.xml"/><Relationship Id="rId14" Type="http://schemas.openxmlformats.org/officeDocument/2006/relationships/slide" Target="slides/slide13.xml"/><Relationship Id="rId56" Type="http://schemas.openxmlformats.org/officeDocument/2006/relationships/slide" Target="slides/slide55.xml"/><Relationship Id="rId317" Type="http://schemas.openxmlformats.org/officeDocument/2006/relationships/slide" Target="slides/slide316.xml"/><Relationship Id="rId359" Type="http://schemas.openxmlformats.org/officeDocument/2006/relationships/slide" Target="slides/slide358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63" Type="http://schemas.openxmlformats.org/officeDocument/2006/relationships/slide" Target="slides/slide162.xml"/><Relationship Id="rId219" Type="http://schemas.openxmlformats.org/officeDocument/2006/relationships/slide" Target="slides/slide218.xml"/><Relationship Id="rId370" Type="http://schemas.openxmlformats.org/officeDocument/2006/relationships/slide" Target="slides/slide369.xml"/><Relationship Id="rId426" Type="http://schemas.openxmlformats.org/officeDocument/2006/relationships/slide" Target="slides/slide425.xml"/><Relationship Id="rId230" Type="http://schemas.openxmlformats.org/officeDocument/2006/relationships/slide" Target="slides/slide229.xml"/><Relationship Id="rId468" Type="http://schemas.openxmlformats.org/officeDocument/2006/relationships/slide" Target="slides/slide467.xml"/><Relationship Id="rId25" Type="http://schemas.openxmlformats.org/officeDocument/2006/relationships/slide" Target="slides/slide24.xml"/><Relationship Id="rId67" Type="http://schemas.openxmlformats.org/officeDocument/2006/relationships/slide" Target="slides/slide66.xml"/><Relationship Id="rId272" Type="http://schemas.openxmlformats.org/officeDocument/2006/relationships/slide" Target="slides/slide271.xml"/><Relationship Id="rId328" Type="http://schemas.openxmlformats.org/officeDocument/2006/relationships/slide" Target="slides/slide327.xml"/><Relationship Id="rId132" Type="http://schemas.openxmlformats.org/officeDocument/2006/relationships/slide" Target="slides/slide131.xml"/><Relationship Id="rId174" Type="http://schemas.openxmlformats.org/officeDocument/2006/relationships/slide" Target="slides/slide173.xml"/><Relationship Id="rId381" Type="http://schemas.openxmlformats.org/officeDocument/2006/relationships/slide" Target="slides/slide380.xml"/><Relationship Id="rId241" Type="http://schemas.openxmlformats.org/officeDocument/2006/relationships/slide" Target="slides/slide240.xml"/><Relationship Id="rId437" Type="http://schemas.openxmlformats.org/officeDocument/2006/relationships/slide" Target="slides/slide436.xml"/><Relationship Id="rId479" Type="http://schemas.openxmlformats.org/officeDocument/2006/relationships/slide" Target="slides/slide478.xml"/><Relationship Id="rId36" Type="http://schemas.openxmlformats.org/officeDocument/2006/relationships/slide" Target="slides/slide35.xml"/><Relationship Id="rId283" Type="http://schemas.openxmlformats.org/officeDocument/2006/relationships/slide" Target="slides/slide282.xml"/><Relationship Id="rId339" Type="http://schemas.openxmlformats.org/officeDocument/2006/relationships/slide" Target="slides/slide338.xml"/><Relationship Id="rId490" Type="http://schemas.openxmlformats.org/officeDocument/2006/relationships/slide" Target="slides/slide489.xml"/><Relationship Id="rId504" Type="http://schemas.openxmlformats.org/officeDocument/2006/relationships/slide" Target="slides/slide503.xml"/><Relationship Id="rId78" Type="http://schemas.openxmlformats.org/officeDocument/2006/relationships/slide" Target="slides/slide77.xml"/><Relationship Id="rId101" Type="http://schemas.openxmlformats.org/officeDocument/2006/relationships/slide" Target="slides/slide100.xml"/><Relationship Id="rId143" Type="http://schemas.openxmlformats.org/officeDocument/2006/relationships/slide" Target="slides/slide142.xml"/><Relationship Id="rId185" Type="http://schemas.openxmlformats.org/officeDocument/2006/relationships/slide" Target="slides/slide184.xml"/><Relationship Id="rId350" Type="http://schemas.openxmlformats.org/officeDocument/2006/relationships/slide" Target="slides/slide349.xml"/><Relationship Id="rId406" Type="http://schemas.openxmlformats.org/officeDocument/2006/relationships/slide" Target="slides/slide405.xml"/><Relationship Id="rId9" Type="http://schemas.openxmlformats.org/officeDocument/2006/relationships/slide" Target="slides/slide8.xml"/><Relationship Id="rId210" Type="http://schemas.openxmlformats.org/officeDocument/2006/relationships/slide" Target="slides/slide209.xml"/><Relationship Id="rId392" Type="http://schemas.openxmlformats.org/officeDocument/2006/relationships/slide" Target="slides/slide391.xml"/><Relationship Id="rId448" Type="http://schemas.openxmlformats.org/officeDocument/2006/relationships/slide" Target="slides/slide447.xml"/><Relationship Id="rId252" Type="http://schemas.openxmlformats.org/officeDocument/2006/relationships/slide" Target="slides/slide251.xml"/><Relationship Id="rId294" Type="http://schemas.openxmlformats.org/officeDocument/2006/relationships/slide" Target="slides/slide293.xml"/><Relationship Id="rId308" Type="http://schemas.openxmlformats.org/officeDocument/2006/relationships/slide" Target="slides/slide307.xml"/><Relationship Id="rId515" Type="http://schemas.openxmlformats.org/officeDocument/2006/relationships/slide" Target="slides/slide514.xml"/><Relationship Id="rId47" Type="http://schemas.openxmlformats.org/officeDocument/2006/relationships/slide" Target="slides/slide46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54" Type="http://schemas.openxmlformats.org/officeDocument/2006/relationships/slide" Target="slides/slide153.xml"/><Relationship Id="rId361" Type="http://schemas.openxmlformats.org/officeDocument/2006/relationships/slide" Target="slides/slide360.xml"/><Relationship Id="rId196" Type="http://schemas.openxmlformats.org/officeDocument/2006/relationships/slide" Target="slides/slide195.xml"/><Relationship Id="rId417" Type="http://schemas.openxmlformats.org/officeDocument/2006/relationships/slide" Target="slides/slide416.xml"/><Relationship Id="rId459" Type="http://schemas.openxmlformats.org/officeDocument/2006/relationships/slide" Target="slides/slide458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63" Type="http://schemas.openxmlformats.org/officeDocument/2006/relationships/slide" Target="slides/slide262.xml"/><Relationship Id="rId319" Type="http://schemas.openxmlformats.org/officeDocument/2006/relationships/slide" Target="slides/slide318.xml"/><Relationship Id="rId470" Type="http://schemas.openxmlformats.org/officeDocument/2006/relationships/slide" Target="slides/slide469.xml"/><Relationship Id="rId58" Type="http://schemas.openxmlformats.org/officeDocument/2006/relationships/slide" Target="slides/slide57.xml"/><Relationship Id="rId123" Type="http://schemas.openxmlformats.org/officeDocument/2006/relationships/slide" Target="slides/slide122.xml"/><Relationship Id="rId330" Type="http://schemas.openxmlformats.org/officeDocument/2006/relationships/slide" Target="slides/slide329.xml"/><Relationship Id="rId165" Type="http://schemas.openxmlformats.org/officeDocument/2006/relationships/slide" Target="slides/slide164.xml"/><Relationship Id="rId372" Type="http://schemas.openxmlformats.org/officeDocument/2006/relationships/slide" Target="slides/slide371.xml"/><Relationship Id="rId428" Type="http://schemas.openxmlformats.org/officeDocument/2006/relationships/slide" Target="slides/slide427.xml"/><Relationship Id="rId232" Type="http://schemas.openxmlformats.org/officeDocument/2006/relationships/slide" Target="slides/slide231.xml"/><Relationship Id="rId274" Type="http://schemas.openxmlformats.org/officeDocument/2006/relationships/slide" Target="slides/slide273.xml"/><Relationship Id="rId481" Type="http://schemas.openxmlformats.org/officeDocument/2006/relationships/slide" Target="slides/slide480.xml"/><Relationship Id="rId27" Type="http://schemas.openxmlformats.org/officeDocument/2006/relationships/slide" Target="slides/slide26.xml"/><Relationship Id="rId69" Type="http://schemas.openxmlformats.org/officeDocument/2006/relationships/slide" Target="slides/slide68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76" Type="http://schemas.openxmlformats.org/officeDocument/2006/relationships/slide" Target="slides/slide175.xml"/><Relationship Id="rId341" Type="http://schemas.openxmlformats.org/officeDocument/2006/relationships/slide" Target="slides/slide340.xml"/><Relationship Id="rId383" Type="http://schemas.openxmlformats.org/officeDocument/2006/relationships/slide" Target="slides/slide382.xml"/><Relationship Id="rId439" Type="http://schemas.openxmlformats.org/officeDocument/2006/relationships/slide" Target="slides/slide438.xml"/><Relationship Id="rId201" Type="http://schemas.openxmlformats.org/officeDocument/2006/relationships/slide" Target="slides/slide200.xml"/><Relationship Id="rId243" Type="http://schemas.openxmlformats.org/officeDocument/2006/relationships/slide" Target="slides/slide242.xml"/><Relationship Id="rId285" Type="http://schemas.openxmlformats.org/officeDocument/2006/relationships/slide" Target="slides/slide284.xml"/><Relationship Id="rId450" Type="http://schemas.openxmlformats.org/officeDocument/2006/relationships/slide" Target="slides/slide449.xml"/><Relationship Id="rId506" Type="http://schemas.openxmlformats.org/officeDocument/2006/relationships/slide" Target="slides/slide505.xml"/><Relationship Id="rId38" Type="http://schemas.openxmlformats.org/officeDocument/2006/relationships/slide" Target="slides/slide37.xml"/><Relationship Id="rId103" Type="http://schemas.openxmlformats.org/officeDocument/2006/relationships/slide" Target="slides/slide102.xml"/><Relationship Id="rId310" Type="http://schemas.openxmlformats.org/officeDocument/2006/relationships/slide" Target="slides/slide309.xml"/><Relationship Id="rId492" Type="http://schemas.openxmlformats.org/officeDocument/2006/relationships/slide" Target="slides/slide491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87" Type="http://schemas.openxmlformats.org/officeDocument/2006/relationships/slide" Target="slides/slide186.xml"/><Relationship Id="rId352" Type="http://schemas.openxmlformats.org/officeDocument/2006/relationships/slide" Target="slides/slide351.xml"/><Relationship Id="rId394" Type="http://schemas.openxmlformats.org/officeDocument/2006/relationships/slide" Target="slides/slide393.xml"/><Relationship Id="rId408" Type="http://schemas.openxmlformats.org/officeDocument/2006/relationships/slide" Target="slides/slide407.xml"/><Relationship Id="rId212" Type="http://schemas.openxmlformats.org/officeDocument/2006/relationships/slide" Target="slides/slide211.xml"/><Relationship Id="rId254" Type="http://schemas.openxmlformats.org/officeDocument/2006/relationships/slide" Target="slides/slide253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296" Type="http://schemas.openxmlformats.org/officeDocument/2006/relationships/slide" Target="slides/slide295.xml"/><Relationship Id="rId461" Type="http://schemas.openxmlformats.org/officeDocument/2006/relationships/slide" Target="slides/slide460.xml"/><Relationship Id="rId517" Type="http://schemas.openxmlformats.org/officeDocument/2006/relationships/slide" Target="slides/slide516.xml"/><Relationship Id="rId60" Type="http://schemas.openxmlformats.org/officeDocument/2006/relationships/slide" Target="slides/slide59.xml"/><Relationship Id="rId156" Type="http://schemas.openxmlformats.org/officeDocument/2006/relationships/slide" Target="slides/slide155.xml"/><Relationship Id="rId198" Type="http://schemas.openxmlformats.org/officeDocument/2006/relationships/slide" Target="slides/slide197.xml"/><Relationship Id="rId321" Type="http://schemas.openxmlformats.org/officeDocument/2006/relationships/slide" Target="slides/slide320.xml"/><Relationship Id="rId363" Type="http://schemas.openxmlformats.org/officeDocument/2006/relationships/slide" Target="slides/slide362.xml"/><Relationship Id="rId419" Type="http://schemas.openxmlformats.org/officeDocument/2006/relationships/slide" Target="slides/slide418.xml"/><Relationship Id="rId223" Type="http://schemas.openxmlformats.org/officeDocument/2006/relationships/slide" Target="slides/slide222.xml"/><Relationship Id="rId430" Type="http://schemas.openxmlformats.org/officeDocument/2006/relationships/slide" Target="slides/slide429.xml"/><Relationship Id="rId18" Type="http://schemas.openxmlformats.org/officeDocument/2006/relationships/slide" Target="slides/slide17.xml"/><Relationship Id="rId265" Type="http://schemas.openxmlformats.org/officeDocument/2006/relationships/slide" Target="slides/slide264.xml"/><Relationship Id="rId472" Type="http://schemas.openxmlformats.org/officeDocument/2006/relationships/slide" Target="slides/slide471.xml"/><Relationship Id="rId125" Type="http://schemas.openxmlformats.org/officeDocument/2006/relationships/slide" Target="slides/slide124.xml"/><Relationship Id="rId167" Type="http://schemas.openxmlformats.org/officeDocument/2006/relationships/slide" Target="slides/slide166.xml"/><Relationship Id="rId332" Type="http://schemas.openxmlformats.org/officeDocument/2006/relationships/slide" Target="slides/slide331.xml"/><Relationship Id="rId374" Type="http://schemas.openxmlformats.org/officeDocument/2006/relationships/slide" Target="slides/slide373.xml"/><Relationship Id="rId71" Type="http://schemas.openxmlformats.org/officeDocument/2006/relationships/slide" Target="slides/slide70.xml"/><Relationship Id="rId234" Type="http://schemas.openxmlformats.org/officeDocument/2006/relationships/slide" Target="slides/slide233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76" Type="http://schemas.openxmlformats.org/officeDocument/2006/relationships/slide" Target="slides/slide275.xml"/><Relationship Id="rId441" Type="http://schemas.openxmlformats.org/officeDocument/2006/relationships/slide" Target="slides/slide440.xml"/><Relationship Id="rId483" Type="http://schemas.openxmlformats.org/officeDocument/2006/relationships/slide" Target="slides/slide482.xml"/><Relationship Id="rId40" Type="http://schemas.openxmlformats.org/officeDocument/2006/relationships/slide" Target="slides/slide39.xml"/><Relationship Id="rId136" Type="http://schemas.openxmlformats.org/officeDocument/2006/relationships/slide" Target="slides/slide135.xml"/><Relationship Id="rId178" Type="http://schemas.openxmlformats.org/officeDocument/2006/relationships/slide" Target="slides/slide177.xml"/><Relationship Id="rId301" Type="http://schemas.openxmlformats.org/officeDocument/2006/relationships/slide" Target="slides/slide300.xml"/><Relationship Id="rId343" Type="http://schemas.openxmlformats.org/officeDocument/2006/relationships/slide" Target="slides/slide342.xml"/><Relationship Id="rId82" Type="http://schemas.openxmlformats.org/officeDocument/2006/relationships/slide" Target="slides/slide81.xml"/><Relationship Id="rId203" Type="http://schemas.openxmlformats.org/officeDocument/2006/relationships/slide" Target="slides/slide202.xml"/><Relationship Id="rId385" Type="http://schemas.openxmlformats.org/officeDocument/2006/relationships/slide" Target="slides/slide384.xml"/><Relationship Id="rId245" Type="http://schemas.openxmlformats.org/officeDocument/2006/relationships/slide" Target="slides/slide244.xml"/><Relationship Id="rId287" Type="http://schemas.openxmlformats.org/officeDocument/2006/relationships/slide" Target="slides/slide286.xml"/><Relationship Id="rId410" Type="http://schemas.openxmlformats.org/officeDocument/2006/relationships/slide" Target="slides/slide409.xml"/><Relationship Id="rId452" Type="http://schemas.openxmlformats.org/officeDocument/2006/relationships/slide" Target="slides/slide451.xml"/><Relationship Id="rId494" Type="http://schemas.openxmlformats.org/officeDocument/2006/relationships/slide" Target="slides/slide493.xml"/><Relationship Id="rId508" Type="http://schemas.openxmlformats.org/officeDocument/2006/relationships/slide" Target="slides/slide507.xml"/><Relationship Id="rId105" Type="http://schemas.openxmlformats.org/officeDocument/2006/relationships/slide" Target="slides/slide104.xml"/><Relationship Id="rId147" Type="http://schemas.openxmlformats.org/officeDocument/2006/relationships/slide" Target="slides/slide146.xml"/><Relationship Id="rId312" Type="http://schemas.openxmlformats.org/officeDocument/2006/relationships/slide" Target="slides/slide311.xml"/><Relationship Id="rId354" Type="http://schemas.openxmlformats.org/officeDocument/2006/relationships/slide" Target="slides/slide353.xml"/><Relationship Id="rId51" Type="http://schemas.openxmlformats.org/officeDocument/2006/relationships/slide" Target="slides/slide50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96" Type="http://schemas.openxmlformats.org/officeDocument/2006/relationships/slide" Target="slides/slide395.xml"/><Relationship Id="rId214" Type="http://schemas.openxmlformats.org/officeDocument/2006/relationships/slide" Target="slides/slide213.xml"/><Relationship Id="rId256" Type="http://schemas.openxmlformats.org/officeDocument/2006/relationships/slide" Target="slides/slide255.xml"/><Relationship Id="rId298" Type="http://schemas.openxmlformats.org/officeDocument/2006/relationships/slide" Target="slides/slide297.xml"/><Relationship Id="rId421" Type="http://schemas.openxmlformats.org/officeDocument/2006/relationships/slide" Target="slides/slide420.xml"/><Relationship Id="rId463" Type="http://schemas.openxmlformats.org/officeDocument/2006/relationships/slide" Target="slides/slide462.xml"/><Relationship Id="rId519" Type="http://schemas.openxmlformats.org/officeDocument/2006/relationships/notesMaster" Target="notesMasters/notesMaster1.xml"/><Relationship Id="rId116" Type="http://schemas.openxmlformats.org/officeDocument/2006/relationships/slide" Target="slides/slide115.xml"/><Relationship Id="rId158" Type="http://schemas.openxmlformats.org/officeDocument/2006/relationships/slide" Target="slides/slide157.xml"/><Relationship Id="rId323" Type="http://schemas.openxmlformats.org/officeDocument/2006/relationships/slide" Target="slides/slide322.xml"/><Relationship Id="rId20" Type="http://schemas.openxmlformats.org/officeDocument/2006/relationships/slide" Target="slides/slide19.xml"/><Relationship Id="rId62" Type="http://schemas.openxmlformats.org/officeDocument/2006/relationships/slide" Target="slides/slide61.xml"/><Relationship Id="rId365" Type="http://schemas.openxmlformats.org/officeDocument/2006/relationships/slide" Target="slides/slide364.xml"/><Relationship Id="rId225" Type="http://schemas.openxmlformats.org/officeDocument/2006/relationships/slide" Target="slides/slide224.xml"/><Relationship Id="rId267" Type="http://schemas.openxmlformats.org/officeDocument/2006/relationships/slide" Target="slides/slide266.xml"/><Relationship Id="rId432" Type="http://schemas.openxmlformats.org/officeDocument/2006/relationships/slide" Target="slides/slide431.xml"/><Relationship Id="rId474" Type="http://schemas.openxmlformats.org/officeDocument/2006/relationships/slide" Target="slides/slide473.xml"/><Relationship Id="rId127" Type="http://schemas.openxmlformats.org/officeDocument/2006/relationships/slide" Target="slides/slide126.xml"/><Relationship Id="rId31" Type="http://schemas.openxmlformats.org/officeDocument/2006/relationships/slide" Target="slides/slide30.xml"/><Relationship Id="rId73" Type="http://schemas.openxmlformats.org/officeDocument/2006/relationships/slide" Target="slides/slide72.xml"/><Relationship Id="rId169" Type="http://schemas.openxmlformats.org/officeDocument/2006/relationships/slide" Target="slides/slide168.xml"/><Relationship Id="rId334" Type="http://schemas.openxmlformats.org/officeDocument/2006/relationships/slide" Target="slides/slide333.xml"/><Relationship Id="rId376" Type="http://schemas.openxmlformats.org/officeDocument/2006/relationships/slide" Target="slides/slide375.xml"/><Relationship Id="rId4" Type="http://schemas.openxmlformats.org/officeDocument/2006/relationships/slide" Target="slides/slide3.xml"/><Relationship Id="rId180" Type="http://schemas.openxmlformats.org/officeDocument/2006/relationships/slide" Target="slides/slide179.xml"/><Relationship Id="rId236" Type="http://schemas.openxmlformats.org/officeDocument/2006/relationships/slide" Target="slides/slide235.xml"/><Relationship Id="rId278" Type="http://schemas.openxmlformats.org/officeDocument/2006/relationships/slide" Target="slides/slide277.xml"/><Relationship Id="rId401" Type="http://schemas.openxmlformats.org/officeDocument/2006/relationships/slide" Target="slides/slide400.xml"/><Relationship Id="rId443" Type="http://schemas.openxmlformats.org/officeDocument/2006/relationships/slide" Target="slides/slide442.xml"/><Relationship Id="rId303" Type="http://schemas.openxmlformats.org/officeDocument/2006/relationships/slide" Target="slides/slide302.xml"/><Relationship Id="rId485" Type="http://schemas.openxmlformats.org/officeDocument/2006/relationships/slide" Target="slides/slide484.xml"/><Relationship Id="rId42" Type="http://schemas.openxmlformats.org/officeDocument/2006/relationships/slide" Target="slides/slide41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345" Type="http://schemas.openxmlformats.org/officeDocument/2006/relationships/slide" Target="slides/slide344.xml"/><Relationship Id="rId387" Type="http://schemas.openxmlformats.org/officeDocument/2006/relationships/slide" Target="slides/slide386.xml"/><Relationship Id="rId510" Type="http://schemas.openxmlformats.org/officeDocument/2006/relationships/slide" Target="slides/slide50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47" Type="http://schemas.openxmlformats.org/officeDocument/2006/relationships/slide" Target="slides/slide246.xml"/><Relationship Id="rId412" Type="http://schemas.openxmlformats.org/officeDocument/2006/relationships/slide" Target="slides/slide411.xml"/><Relationship Id="rId107" Type="http://schemas.openxmlformats.org/officeDocument/2006/relationships/slide" Target="slides/slide106.xml"/><Relationship Id="rId289" Type="http://schemas.openxmlformats.org/officeDocument/2006/relationships/slide" Target="slides/slide288.xml"/><Relationship Id="rId454" Type="http://schemas.openxmlformats.org/officeDocument/2006/relationships/slide" Target="slides/slide453.xml"/><Relationship Id="rId496" Type="http://schemas.openxmlformats.org/officeDocument/2006/relationships/slide" Target="slides/slide495.xml"/><Relationship Id="rId11" Type="http://schemas.openxmlformats.org/officeDocument/2006/relationships/slide" Target="slides/slide10.xml"/><Relationship Id="rId53" Type="http://schemas.openxmlformats.org/officeDocument/2006/relationships/slide" Target="slides/slide52.xml"/><Relationship Id="rId149" Type="http://schemas.openxmlformats.org/officeDocument/2006/relationships/slide" Target="slides/slide148.xml"/><Relationship Id="rId314" Type="http://schemas.openxmlformats.org/officeDocument/2006/relationships/slide" Target="slides/slide313.xml"/><Relationship Id="rId356" Type="http://schemas.openxmlformats.org/officeDocument/2006/relationships/slide" Target="slides/slide355.xml"/><Relationship Id="rId398" Type="http://schemas.openxmlformats.org/officeDocument/2006/relationships/slide" Target="slides/slide397.xml"/><Relationship Id="rId521" Type="http://schemas.openxmlformats.org/officeDocument/2006/relationships/viewProps" Target="viewProps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16" Type="http://schemas.openxmlformats.org/officeDocument/2006/relationships/slide" Target="slides/slide215.xml"/><Relationship Id="rId423" Type="http://schemas.openxmlformats.org/officeDocument/2006/relationships/slide" Target="slides/slide422.xml"/><Relationship Id="rId258" Type="http://schemas.openxmlformats.org/officeDocument/2006/relationships/slide" Target="slides/slide257.xml"/><Relationship Id="rId465" Type="http://schemas.openxmlformats.org/officeDocument/2006/relationships/slide" Target="slides/slide464.xml"/><Relationship Id="rId22" Type="http://schemas.openxmlformats.org/officeDocument/2006/relationships/slide" Target="slides/slide21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325" Type="http://schemas.openxmlformats.org/officeDocument/2006/relationships/slide" Target="slides/slide324.xml"/><Relationship Id="rId367" Type="http://schemas.openxmlformats.org/officeDocument/2006/relationships/slide" Target="slides/slide366.xml"/><Relationship Id="rId171" Type="http://schemas.openxmlformats.org/officeDocument/2006/relationships/slide" Target="slides/slide170.xml"/><Relationship Id="rId227" Type="http://schemas.openxmlformats.org/officeDocument/2006/relationships/slide" Target="slides/slide226.xml"/><Relationship Id="rId269" Type="http://schemas.openxmlformats.org/officeDocument/2006/relationships/slide" Target="slides/slide268.xml"/><Relationship Id="rId434" Type="http://schemas.openxmlformats.org/officeDocument/2006/relationships/slide" Target="slides/slide433.xml"/><Relationship Id="rId476" Type="http://schemas.openxmlformats.org/officeDocument/2006/relationships/slide" Target="slides/slide475.xml"/><Relationship Id="rId33" Type="http://schemas.openxmlformats.org/officeDocument/2006/relationships/slide" Target="slides/slide32.xml"/><Relationship Id="rId129" Type="http://schemas.openxmlformats.org/officeDocument/2006/relationships/slide" Target="slides/slide128.xml"/><Relationship Id="rId280" Type="http://schemas.openxmlformats.org/officeDocument/2006/relationships/slide" Target="slides/slide279.xml"/><Relationship Id="rId336" Type="http://schemas.openxmlformats.org/officeDocument/2006/relationships/slide" Target="slides/slide335.xml"/><Relationship Id="rId501" Type="http://schemas.openxmlformats.org/officeDocument/2006/relationships/slide" Target="slides/slide500.xml"/><Relationship Id="rId75" Type="http://schemas.openxmlformats.org/officeDocument/2006/relationships/slide" Target="slides/slide74.xml"/><Relationship Id="rId140" Type="http://schemas.openxmlformats.org/officeDocument/2006/relationships/slide" Target="slides/slide139.xml"/><Relationship Id="rId182" Type="http://schemas.openxmlformats.org/officeDocument/2006/relationships/slide" Target="slides/slide181.xml"/><Relationship Id="rId378" Type="http://schemas.openxmlformats.org/officeDocument/2006/relationships/slide" Target="slides/slide377.xml"/><Relationship Id="rId403" Type="http://schemas.openxmlformats.org/officeDocument/2006/relationships/slide" Target="slides/slide402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445" Type="http://schemas.openxmlformats.org/officeDocument/2006/relationships/slide" Target="slides/slide444.xml"/><Relationship Id="rId487" Type="http://schemas.openxmlformats.org/officeDocument/2006/relationships/slide" Target="slides/slide486.xml"/><Relationship Id="rId291" Type="http://schemas.openxmlformats.org/officeDocument/2006/relationships/slide" Target="slides/slide290.xml"/><Relationship Id="rId305" Type="http://schemas.openxmlformats.org/officeDocument/2006/relationships/slide" Target="slides/slide304.xml"/><Relationship Id="rId347" Type="http://schemas.openxmlformats.org/officeDocument/2006/relationships/slide" Target="slides/slide346.xml"/><Relationship Id="rId512" Type="http://schemas.openxmlformats.org/officeDocument/2006/relationships/slide" Target="slides/slide511.xml"/><Relationship Id="rId44" Type="http://schemas.openxmlformats.org/officeDocument/2006/relationships/slide" Target="slides/slide43.xml"/><Relationship Id="rId86" Type="http://schemas.openxmlformats.org/officeDocument/2006/relationships/slide" Target="slides/slide85.xml"/><Relationship Id="rId151" Type="http://schemas.openxmlformats.org/officeDocument/2006/relationships/slide" Target="slides/slide150.xml"/><Relationship Id="rId389" Type="http://schemas.openxmlformats.org/officeDocument/2006/relationships/slide" Target="slides/slide388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49" Type="http://schemas.openxmlformats.org/officeDocument/2006/relationships/slide" Target="slides/slide248.xml"/><Relationship Id="rId414" Type="http://schemas.openxmlformats.org/officeDocument/2006/relationships/slide" Target="slides/slide413.xml"/><Relationship Id="rId456" Type="http://schemas.openxmlformats.org/officeDocument/2006/relationships/slide" Target="slides/slide455.xml"/><Relationship Id="rId498" Type="http://schemas.openxmlformats.org/officeDocument/2006/relationships/slide" Target="slides/slide497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316" Type="http://schemas.openxmlformats.org/officeDocument/2006/relationships/slide" Target="slides/slide315.xml"/><Relationship Id="rId523" Type="http://schemas.openxmlformats.org/officeDocument/2006/relationships/tableStyles" Target="tableStyles.xml"/><Relationship Id="rId55" Type="http://schemas.openxmlformats.org/officeDocument/2006/relationships/slide" Target="slides/slide54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358" Type="http://schemas.openxmlformats.org/officeDocument/2006/relationships/slide" Target="slides/slide357.xml"/><Relationship Id="rId162" Type="http://schemas.openxmlformats.org/officeDocument/2006/relationships/slide" Target="slides/slide161.xml"/><Relationship Id="rId218" Type="http://schemas.openxmlformats.org/officeDocument/2006/relationships/slide" Target="slides/slide217.xml"/><Relationship Id="rId425" Type="http://schemas.openxmlformats.org/officeDocument/2006/relationships/slide" Target="slides/slide424.xml"/><Relationship Id="rId467" Type="http://schemas.openxmlformats.org/officeDocument/2006/relationships/slide" Target="slides/slide466.xml"/><Relationship Id="rId271" Type="http://schemas.openxmlformats.org/officeDocument/2006/relationships/slide" Target="slides/slide270.xml"/><Relationship Id="rId24" Type="http://schemas.openxmlformats.org/officeDocument/2006/relationships/slide" Target="slides/slide23.xml"/><Relationship Id="rId66" Type="http://schemas.openxmlformats.org/officeDocument/2006/relationships/slide" Target="slides/slide65.xml"/><Relationship Id="rId131" Type="http://schemas.openxmlformats.org/officeDocument/2006/relationships/slide" Target="slides/slide130.xml"/><Relationship Id="rId327" Type="http://schemas.openxmlformats.org/officeDocument/2006/relationships/slide" Target="slides/slide326.xml"/><Relationship Id="rId369" Type="http://schemas.openxmlformats.org/officeDocument/2006/relationships/slide" Target="slides/slide368.xml"/><Relationship Id="rId173" Type="http://schemas.openxmlformats.org/officeDocument/2006/relationships/slide" Target="slides/slide172.xml"/><Relationship Id="rId229" Type="http://schemas.openxmlformats.org/officeDocument/2006/relationships/slide" Target="slides/slide228.xml"/><Relationship Id="rId380" Type="http://schemas.openxmlformats.org/officeDocument/2006/relationships/slide" Target="slides/slide379.xml"/><Relationship Id="rId436" Type="http://schemas.openxmlformats.org/officeDocument/2006/relationships/slide" Target="slides/slide435.xml"/><Relationship Id="rId240" Type="http://schemas.openxmlformats.org/officeDocument/2006/relationships/slide" Target="slides/slide239.xml"/><Relationship Id="rId478" Type="http://schemas.openxmlformats.org/officeDocument/2006/relationships/slide" Target="slides/slide477.xml"/><Relationship Id="rId35" Type="http://schemas.openxmlformats.org/officeDocument/2006/relationships/slide" Target="slides/slide34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282" Type="http://schemas.openxmlformats.org/officeDocument/2006/relationships/slide" Target="slides/slide281.xml"/><Relationship Id="rId338" Type="http://schemas.openxmlformats.org/officeDocument/2006/relationships/slide" Target="slides/slide337.xml"/><Relationship Id="rId503" Type="http://schemas.openxmlformats.org/officeDocument/2006/relationships/slide" Target="slides/slide502.xml"/><Relationship Id="rId8" Type="http://schemas.openxmlformats.org/officeDocument/2006/relationships/slide" Target="slides/slide7.xml"/><Relationship Id="rId142" Type="http://schemas.openxmlformats.org/officeDocument/2006/relationships/slide" Target="slides/slide141.xml"/><Relationship Id="rId184" Type="http://schemas.openxmlformats.org/officeDocument/2006/relationships/slide" Target="slides/slide183.xml"/><Relationship Id="rId391" Type="http://schemas.openxmlformats.org/officeDocument/2006/relationships/slide" Target="slides/slide390.xml"/><Relationship Id="rId405" Type="http://schemas.openxmlformats.org/officeDocument/2006/relationships/slide" Target="slides/slide404.xml"/><Relationship Id="rId447" Type="http://schemas.openxmlformats.org/officeDocument/2006/relationships/slide" Target="slides/slide446.xml"/><Relationship Id="rId251" Type="http://schemas.openxmlformats.org/officeDocument/2006/relationships/slide" Target="slides/slide250.xml"/><Relationship Id="rId489" Type="http://schemas.openxmlformats.org/officeDocument/2006/relationships/slide" Target="slides/slide488.xml"/><Relationship Id="rId46" Type="http://schemas.openxmlformats.org/officeDocument/2006/relationships/slide" Target="slides/slide45.xml"/><Relationship Id="rId293" Type="http://schemas.openxmlformats.org/officeDocument/2006/relationships/slide" Target="slides/slide292.xml"/><Relationship Id="rId307" Type="http://schemas.openxmlformats.org/officeDocument/2006/relationships/slide" Target="slides/slide306.xml"/><Relationship Id="rId349" Type="http://schemas.openxmlformats.org/officeDocument/2006/relationships/slide" Target="slides/slide348.xml"/><Relationship Id="rId514" Type="http://schemas.openxmlformats.org/officeDocument/2006/relationships/slide" Target="slides/slide513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3" Type="http://schemas.openxmlformats.org/officeDocument/2006/relationships/slide" Target="slides/slide152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360" Type="http://schemas.openxmlformats.org/officeDocument/2006/relationships/slide" Target="slides/slide359.xml"/><Relationship Id="rId416" Type="http://schemas.openxmlformats.org/officeDocument/2006/relationships/slide" Target="slides/slide415.xml"/><Relationship Id="rId220" Type="http://schemas.openxmlformats.org/officeDocument/2006/relationships/slide" Target="slides/slide219.xml"/><Relationship Id="rId458" Type="http://schemas.openxmlformats.org/officeDocument/2006/relationships/slide" Target="slides/slide457.xml"/><Relationship Id="rId15" Type="http://schemas.openxmlformats.org/officeDocument/2006/relationships/slide" Target="slides/slide14.xml"/><Relationship Id="rId57" Type="http://schemas.openxmlformats.org/officeDocument/2006/relationships/slide" Target="slides/slide56.xml"/><Relationship Id="rId262" Type="http://schemas.openxmlformats.org/officeDocument/2006/relationships/slide" Target="slides/slide261.xml"/><Relationship Id="rId318" Type="http://schemas.openxmlformats.org/officeDocument/2006/relationships/slide" Target="slides/slide317.xml"/><Relationship Id="rId99" Type="http://schemas.openxmlformats.org/officeDocument/2006/relationships/slide" Target="slides/slide98.xml"/><Relationship Id="rId122" Type="http://schemas.openxmlformats.org/officeDocument/2006/relationships/slide" Target="slides/slide121.xml"/><Relationship Id="rId164" Type="http://schemas.openxmlformats.org/officeDocument/2006/relationships/slide" Target="slides/slide163.xml"/><Relationship Id="rId371" Type="http://schemas.openxmlformats.org/officeDocument/2006/relationships/slide" Target="slides/slide370.xml"/><Relationship Id="rId427" Type="http://schemas.openxmlformats.org/officeDocument/2006/relationships/slide" Target="slides/slide426.xml"/><Relationship Id="rId469" Type="http://schemas.openxmlformats.org/officeDocument/2006/relationships/slide" Target="slides/slide468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73" Type="http://schemas.openxmlformats.org/officeDocument/2006/relationships/slide" Target="slides/slide272.xml"/><Relationship Id="rId329" Type="http://schemas.openxmlformats.org/officeDocument/2006/relationships/slide" Target="slides/slide328.xml"/><Relationship Id="rId480" Type="http://schemas.openxmlformats.org/officeDocument/2006/relationships/slide" Target="slides/slide479.xml"/><Relationship Id="rId68" Type="http://schemas.openxmlformats.org/officeDocument/2006/relationships/slide" Target="slides/slide67.xml"/><Relationship Id="rId133" Type="http://schemas.openxmlformats.org/officeDocument/2006/relationships/slide" Target="slides/slide132.xml"/><Relationship Id="rId175" Type="http://schemas.openxmlformats.org/officeDocument/2006/relationships/slide" Target="slides/slide174.xml"/><Relationship Id="rId340" Type="http://schemas.openxmlformats.org/officeDocument/2006/relationships/slide" Target="slides/slide339.xml"/><Relationship Id="rId200" Type="http://schemas.openxmlformats.org/officeDocument/2006/relationships/slide" Target="slides/slide199.xml"/><Relationship Id="rId382" Type="http://schemas.openxmlformats.org/officeDocument/2006/relationships/slide" Target="slides/slide381.xml"/><Relationship Id="rId438" Type="http://schemas.openxmlformats.org/officeDocument/2006/relationships/slide" Target="slides/slide437.xml"/><Relationship Id="rId242" Type="http://schemas.openxmlformats.org/officeDocument/2006/relationships/slide" Target="slides/slide241.xml"/><Relationship Id="rId284" Type="http://schemas.openxmlformats.org/officeDocument/2006/relationships/slide" Target="slides/slide283.xml"/><Relationship Id="rId491" Type="http://schemas.openxmlformats.org/officeDocument/2006/relationships/slide" Target="slides/slide490.xml"/><Relationship Id="rId505" Type="http://schemas.openxmlformats.org/officeDocument/2006/relationships/slide" Target="slides/slide504.xml"/><Relationship Id="rId37" Type="http://schemas.openxmlformats.org/officeDocument/2006/relationships/slide" Target="slides/slide36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86" Type="http://schemas.openxmlformats.org/officeDocument/2006/relationships/slide" Target="slides/slide185.xml"/><Relationship Id="rId351" Type="http://schemas.openxmlformats.org/officeDocument/2006/relationships/slide" Target="slides/slide350.xml"/><Relationship Id="rId393" Type="http://schemas.openxmlformats.org/officeDocument/2006/relationships/slide" Target="slides/slide392.xml"/><Relationship Id="rId407" Type="http://schemas.openxmlformats.org/officeDocument/2006/relationships/slide" Target="slides/slide406.xml"/><Relationship Id="rId449" Type="http://schemas.openxmlformats.org/officeDocument/2006/relationships/slide" Target="slides/slide448.xml"/><Relationship Id="rId211" Type="http://schemas.openxmlformats.org/officeDocument/2006/relationships/slide" Target="slides/slide210.xml"/><Relationship Id="rId253" Type="http://schemas.openxmlformats.org/officeDocument/2006/relationships/slide" Target="slides/slide252.xml"/><Relationship Id="rId295" Type="http://schemas.openxmlformats.org/officeDocument/2006/relationships/slide" Target="slides/slide294.xml"/><Relationship Id="rId309" Type="http://schemas.openxmlformats.org/officeDocument/2006/relationships/slide" Target="slides/slide308.xml"/><Relationship Id="rId460" Type="http://schemas.openxmlformats.org/officeDocument/2006/relationships/slide" Target="slides/slide459.xml"/><Relationship Id="rId516" Type="http://schemas.openxmlformats.org/officeDocument/2006/relationships/slide" Target="slides/slide515.xml"/><Relationship Id="rId48" Type="http://schemas.openxmlformats.org/officeDocument/2006/relationships/slide" Target="slides/slide47.xml"/><Relationship Id="rId113" Type="http://schemas.openxmlformats.org/officeDocument/2006/relationships/slide" Target="slides/slide112.xml"/><Relationship Id="rId320" Type="http://schemas.openxmlformats.org/officeDocument/2006/relationships/slide" Target="slides/slide319.xml"/><Relationship Id="rId155" Type="http://schemas.openxmlformats.org/officeDocument/2006/relationships/slide" Target="slides/slide154.xml"/><Relationship Id="rId197" Type="http://schemas.openxmlformats.org/officeDocument/2006/relationships/slide" Target="slides/slide196.xml"/><Relationship Id="rId362" Type="http://schemas.openxmlformats.org/officeDocument/2006/relationships/slide" Target="slides/slide361.xml"/><Relationship Id="rId418" Type="http://schemas.openxmlformats.org/officeDocument/2006/relationships/slide" Target="slides/slide417.xml"/><Relationship Id="rId222" Type="http://schemas.openxmlformats.org/officeDocument/2006/relationships/slide" Target="slides/slide221.xml"/><Relationship Id="rId264" Type="http://schemas.openxmlformats.org/officeDocument/2006/relationships/slide" Target="slides/slide263.xml"/><Relationship Id="rId471" Type="http://schemas.openxmlformats.org/officeDocument/2006/relationships/slide" Target="slides/slide470.xml"/><Relationship Id="rId17" Type="http://schemas.openxmlformats.org/officeDocument/2006/relationships/slide" Target="slides/slide16.xml"/><Relationship Id="rId59" Type="http://schemas.openxmlformats.org/officeDocument/2006/relationships/slide" Target="slides/slide58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166" Type="http://schemas.openxmlformats.org/officeDocument/2006/relationships/slide" Target="slides/slide165.xml"/><Relationship Id="rId331" Type="http://schemas.openxmlformats.org/officeDocument/2006/relationships/slide" Target="slides/slide330.xml"/><Relationship Id="rId373" Type="http://schemas.openxmlformats.org/officeDocument/2006/relationships/slide" Target="slides/slide372.xml"/><Relationship Id="rId429" Type="http://schemas.openxmlformats.org/officeDocument/2006/relationships/slide" Target="slides/slide428.xml"/><Relationship Id="rId1" Type="http://schemas.openxmlformats.org/officeDocument/2006/relationships/slideMaster" Target="slideMasters/slideMaster1.xml"/><Relationship Id="rId233" Type="http://schemas.openxmlformats.org/officeDocument/2006/relationships/slide" Target="slides/slide232.xml"/><Relationship Id="rId440" Type="http://schemas.openxmlformats.org/officeDocument/2006/relationships/slide" Target="slides/slide439.xml"/><Relationship Id="rId28" Type="http://schemas.openxmlformats.org/officeDocument/2006/relationships/slide" Target="slides/slide27.xml"/><Relationship Id="rId275" Type="http://schemas.openxmlformats.org/officeDocument/2006/relationships/slide" Target="slides/slide274.xml"/><Relationship Id="rId300" Type="http://schemas.openxmlformats.org/officeDocument/2006/relationships/slide" Target="slides/slide299.xml"/><Relationship Id="rId482" Type="http://schemas.openxmlformats.org/officeDocument/2006/relationships/slide" Target="slides/slide481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77" Type="http://schemas.openxmlformats.org/officeDocument/2006/relationships/slide" Target="slides/slide176.xml"/><Relationship Id="rId342" Type="http://schemas.openxmlformats.org/officeDocument/2006/relationships/slide" Target="slides/slide341.xml"/><Relationship Id="rId384" Type="http://schemas.openxmlformats.org/officeDocument/2006/relationships/slide" Target="slides/slide383.xml"/><Relationship Id="rId202" Type="http://schemas.openxmlformats.org/officeDocument/2006/relationships/slide" Target="slides/slide201.xml"/><Relationship Id="rId244" Type="http://schemas.openxmlformats.org/officeDocument/2006/relationships/slide" Target="slides/slide243.xml"/><Relationship Id="rId39" Type="http://schemas.openxmlformats.org/officeDocument/2006/relationships/slide" Target="slides/slide38.xml"/><Relationship Id="rId286" Type="http://schemas.openxmlformats.org/officeDocument/2006/relationships/slide" Target="slides/slide285.xml"/><Relationship Id="rId451" Type="http://schemas.openxmlformats.org/officeDocument/2006/relationships/slide" Target="slides/slide450.xml"/><Relationship Id="rId493" Type="http://schemas.openxmlformats.org/officeDocument/2006/relationships/slide" Target="slides/slide492.xml"/><Relationship Id="rId507" Type="http://schemas.openxmlformats.org/officeDocument/2006/relationships/slide" Target="slides/slide506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46" Type="http://schemas.openxmlformats.org/officeDocument/2006/relationships/slide" Target="slides/slide145.xml"/><Relationship Id="rId188" Type="http://schemas.openxmlformats.org/officeDocument/2006/relationships/slide" Target="slides/slide187.xml"/><Relationship Id="rId311" Type="http://schemas.openxmlformats.org/officeDocument/2006/relationships/slide" Target="slides/slide310.xml"/><Relationship Id="rId353" Type="http://schemas.openxmlformats.org/officeDocument/2006/relationships/slide" Target="slides/slide352.xml"/><Relationship Id="rId395" Type="http://schemas.openxmlformats.org/officeDocument/2006/relationships/slide" Target="slides/slide394.xml"/><Relationship Id="rId409" Type="http://schemas.openxmlformats.org/officeDocument/2006/relationships/slide" Target="slides/slide408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420" Type="http://schemas.openxmlformats.org/officeDocument/2006/relationships/slide" Target="slides/slide419.xml"/><Relationship Id="rId255" Type="http://schemas.openxmlformats.org/officeDocument/2006/relationships/slide" Target="slides/slide254.xml"/><Relationship Id="rId297" Type="http://schemas.openxmlformats.org/officeDocument/2006/relationships/slide" Target="slides/slide296.xml"/><Relationship Id="rId462" Type="http://schemas.openxmlformats.org/officeDocument/2006/relationships/slide" Target="slides/slide461.xml"/><Relationship Id="rId518" Type="http://schemas.openxmlformats.org/officeDocument/2006/relationships/slide" Target="slides/slide517.xml"/><Relationship Id="rId115" Type="http://schemas.openxmlformats.org/officeDocument/2006/relationships/slide" Target="slides/slide114.xml"/><Relationship Id="rId157" Type="http://schemas.openxmlformats.org/officeDocument/2006/relationships/slide" Target="slides/slide156.xml"/><Relationship Id="rId322" Type="http://schemas.openxmlformats.org/officeDocument/2006/relationships/slide" Target="slides/slide321.xml"/><Relationship Id="rId364" Type="http://schemas.openxmlformats.org/officeDocument/2006/relationships/slide" Target="slides/slide363.xml"/><Relationship Id="rId61" Type="http://schemas.openxmlformats.org/officeDocument/2006/relationships/slide" Target="slides/slide60.xml"/><Relationship Id="rId199" Type="http://schemas.openxmlformats.org/officeDocument/2006/relationships/slide" Target="slides/slide198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66" Type="http://schemas.openxmlformats.org/officeDocument/2006/relationships/slide" Target="slides/slide265.xml"/><Relationship Id="rId431" Type="http://schemas.openxmlformats.org/officeDocument/2006/relationships/slide" Target="slides/slide430.xml"/><Relationship Id="rId473" Type="http://schemas.openxmlformats.org/officeDocument/2006/relationships/slide" Target="slides/slide472.xml"/><Relationship Id="rId30" Type="http://schemas.openxmlformats.org/officeDocument/2006/relationships/slide" Target="slides/slide29.xml"/><Relationship Id="rId126" Type="http://schemas.openxmlformats.org/officeDocument/2006/relationships/slide" Target="slides/slide125.xml"/><Relationship Id="rId168" Type="http://schemas.openxmlformats.org/officeDocument/2006/relationships/slide" Target="slides/slide167.xml"/><Relationship Id="rId333" Type="http://schemas.openxmlformats.org/officeDocument/2006/relationships/slide" Target="slides/slide332.xml"/><Relationship Id="rId72" Type="http://schemas.openxmlformats.org/officeDocument/2006/relationships/slide" Target="slides/slide71.xml"/><Relationship Id="rId375" Type="http://schemas.openxmlformats.org/officeDocument/2006/relationships/slide" Target="slides/slide374.xml"/><Relationship Id="rId3" Type="http://schemas.openxmlformats.org/officeDocument/2006/relationships/slide" Target="slides/slide2.xml"/><Relationship Id="rId235" Type="http://schemas.openxmlformats.org/officeDocument/2006/relationships/slide" Target="slides/slide234.xml"/><Relationship Id="rId277" Type="http://schemas.openxmlformats.org/officeDocument/2006/relationships/slide" Target="slides/slide276.xml"/><Relationship Id="rId400" Type="http://schemas.openxmlformats.org/officeDocument/2006/relationships/slide" Target="slides/slide399.xml"/><Relationship Id="rId442" Type="http://schemas.openxmlformats.org/officeDocument/2006/relationships/slide" Target="slides/slide441.xml"/><Relationship Id="rId484" Type="http://schemas.openxmlformats.org/officeDocument/2006/relationships/slide" Target="slides/slide483.xml"/><Relationship Id="rId137" Type="http://schemas.openxmlformats.org/officeDocument/2006/relationships/slide" Target="slides/slide136.xml"/><Relationship Id="rId302" Type="http://schemas.openxmlformats.org/officeDocument/2006/relationships/slide" Target="slides/slide301.xml"/><Relationship Id="rId344" Type="http://schemas.openxmlformats.org/officeDocument/2006/relationships/slide" Target="slides/slide343.xml"/><Relationship Id="rId41" Type="http://schemas.openxmlformats.org/officeDocument/2006/relationships/slide" Target="slides/slide40.xml"/><Relationship Id="rId83" Type="http://schemas.openxmlformats.org/officeDocument/2006/relationships/slide" Target="slides/slide82.xml"/><Relationship Id="rId179" Type="http://schemas.openxmlformats.org/officeDocument/2006/relationships/slide" Target="slides/slide178.xml"/><Relationship Id="rId386" Type="http://schemas.openxmlformats.org/officeDocument/2006/relationships/slide" Target="slides/slide385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46" Type="http://schemas.openxmlformats.org/officeDocument/2006/relationships/slide" Target="slides/slide245.xml"/><Relationship Id="rId288" Type="http://schemas.openxmlformats.org/officeDocument/2006/relationships/slide" Target="slides/slide287.xml"/><Relationship Id="rId411" Type="http://schemas.openxmlformats.org/officeDocument/2006/relationships/slide" Target="slides/slide410.xml"/><Relationship Id="rId453" Type="http://schemas.openxmlformats.org/officeDocument/2006/relationships/slide" Target="slides/slide452.xml"/><Relationship Id="rId509" Type="http://schemas.openxmlformats.org/officeDocument/2006/relationships/slide" Target="slides/slide508.xml"/><Relationship Id="rId106" Type="http://schemas.openxmlformats.org/officeDocument/2006/relationships/slide" Target="slides/slide105.xml"/><Relationship Id="rId313" Type="http://schemas.openxmlformats.org/officeDocument/2006/relationships/slide" Target="slides/slide312.xml"/><Relationship Id="rId495" Type="http://schemas.openxmlformats.org/officeDocument/2006/relationships/slide" Target="slides/slide494.xml"/><Relationship Id="rId10" Type="http://schemas.openxmlformats.org/officeDocument/2006/relationships/slide" Target="slides/slide9.xml"/><Relationship Id="rId52" Type="http://schemas.openxmlformats.org/officeDocument/2006/relationships/slide" Target="slides/slide51.xml"/><Relationship Id="rId94" Type="http://schemas.openxmlformats.org/officeDocument/2006/relationships/slide" Target="slides/slide93.xml"/><Relationship Id="rId148" Type="http://schemas.openxmlformats.org/officeDocument/2006/relationships/slide" Target="slides/slide147.xml"/><Relationship Id="rId355" Type="http://schemas.openxmlformats.org/officeDocument/2006/relationships/slide" Target="slides/slide354.xml"/><Relationship Id="rId397" Type="http://schemas.openxmlformats.org/officeDocument/2006/relationships/slide" Target="slides/slide396.xml"/><Relationship Id="rId520" Type="http://schemas.openxmlformats.org/officeDocument/2006/relationships/presProps" Target="presProps.xml"/><Relationship Id="rId215" Type="http://schemas.openxmlformats.org/officeDocument/2006/relationships/slide" Target="slides/slide214.xml"/><Relationship Id="rId257" Type="http://schemas.openxmlformats.org/officeDocument/2006/relationships/slide" Target="slides/slide256.xml"/><Relationship Id="rId422" Type="http://schemas.openxmlformats.org/officeDocument/2006/relationships/slide" Target="slides/slide421.xml"/><Relationship Id="rId464" Type="http://schemas.openxmlformats.org/officeDocument/2006/relationships/slide" Target="slides/slide463.xml"/><Relationship Id="rId299" Type="http://schemas.openxmlformats.org/officeDocument/2006/relationships/slide" Target="slides/slide298.xml"/><Relationship Id="rId63" Type="http://schemas.openxmlformats.org/officeDocument/2006/relationships/slide" Target="slides/slide62.xml"/><Relationship Id="rId159" Type="http://schemas.openxmlformats.org/officeDocument/2006/relationships/slide" Target="slides/slide158.xml"/><Relationship Id="rId366" Type="http://schemas.openxmlformats.org/officeDocument/2006/relationships/slide" Target="slides/slide365.xml"/><Relationship Id="rId226" Type="http://schemas.openxmlformats.org/officeDocument/2006/relationships/slide" Target="slides/slide225.xml"/><Relationship Id="rId433" Type="http://schemas.openxmlformats.org/officeDocument/2006/relationships/slide" Target="slides/slide43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1">
              <a:defRPr lang="ko-KR" sz="1200"/>
            </a:lvl1pPr>
          </a:lstStyle>
          <a:p>
            <a:endParaRPr lang="ko-KR"/>
          </a:p>
        </p:txBody>
      </p:sp>
      <p:sp>
        <p:nvSpPr>
          <p:cNvPr id="3" name="Rectangl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1">
              <a:defRPr lang="ko-KR" sz="1200"/>
            </a:lvl1pPr>
          </a:lstStyle>
          <a:p>
            <a:fld id="{888A7752-73DE-404C-BA6F-63DEF987950B}" type="datetimeFigureOut">
              <a:rPr lang="ko-KR" altLang="en-US"/>
              <a:pPr/>
              <a:t>2021-09-20</a:t>
            </a:fld>
            <a:endParaRPr lang="ko-KR"/>
          </a:p>
        </p:txBody>
      </p:sp>
      <p:sp>
        <p:nvSpPr>
          <p:cNvPr id="4" name="Rectangl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ko-KR"/>
          </a:p>
        </p:txBody>
      </p:sp>
      <p:sp>
        <p:nvSpPr>
          <p:cNvPr id="5" name="Rectangl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ko-KR"/>
              <a:t>마스터 텍스트 스타일을 편집합니다</a:t>
            </a:r>
          </a:p>
          <a:p>
            <a:pPr lvl="1"/>
            <a:r>
              <a:rPr lang="ko-KR"/>
              <a:t>둘째 수준</a:t>
            </a:r>
          </a:p>
          <a:p>
            <a:pPr lvl="2"/>
            <a:r>
              <a:rPr lang="ko-KR"/>
              <a:t>셋째 수준</a:t>
            </a:r>
          </a:p>
          <a:p>
            <a:pPr lvl="3"/>
            <a:r>
              <a:rPr lang="ko-KR"/>
              <a:t>넷째 수준</a:t>
            </a:r>
          </a:p>
          <a:p>
            <a:pPr lvl="4"/>
            <a:r>
              <a:rPr lang="ko-KR"/>
              <a:t>다섯째 수준</a:t>
            </a:r>
          </a:p>
        </p:txBody>
      </p:sp>
      <p:sp>
        <p:nvSpPr>
          <p:cNvPr id="6" name="Rectangl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1">
              <a:defRPr lang="ko-KR" sz="1200"/>
            </a:lvl1pPr>
          </a:lstStyle>
          <a:p>
            <a:endParaRPr lang="ko-KR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1">
              <a:defRPr lang="ko-KR" sz="1200"/>
            </a:lvl1pPr>
          </a:lstStyle>
          <a:p>
            <a:fld id="{AEC00428-765A-4708-ADE2-3AAB557AF17C}" type="slidenum">
              <a:rPr/>
              <a:pPr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82927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lang="ko-K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lang="ko-K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lang="ko-K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lang="ko-K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lang="ko-K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lang="ko-K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lang="ko-K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lang="ko-K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00428-765A-4708-ADE2-3AAB557AF17C}" type="slidenum">
              <a:rPr lang="ko-KR" smtClean="0"/>
              <a:pPr/>
              <a:t>1</a:t>
            </a:fld>
            <a:endParaRPr lang="ko-K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8421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C00428-765A-4708-ADE2-3AAB557AF17C}" type="slidenum">
              <a:rPr lang="en-US" altLang="ko-KR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8038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1905000" y="0"/>
            <a:ext cx="7239000" cy="1214422"/>
          </a:xfrm>
          <a:prstGeom prst="rect">
            <a:avLst/>
          </a:prstGeom>
          <a:gradFill flip="none" rotWithShape="1"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270000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ko-KR" altLang="ko-KR"/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gradFill rotWithShape="0">
            <a:gsLst>
              <a:gs pos="0">
                <a:schemeClr val="hlink">
                  <a:gamma/>
                  <a:tint val="0"/>
                  <a:invGamma/>
                </a:schemeClr>
              </a:gs>
              <a:gs pos="100000">
                <a:schemeClr val="hlink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/>
            <a:r>
              <a:rPr lang="en-US" altLang="ko-KR" i="1" dirty="0">
                <a:latin typeface="Times New Roman" pitchFamily="18" charset="0"/>
                <a:cs typeface="Times New Roman" pitchFamily="18" charset="0"/>
              </a:rPr>
              <a:t>KGCA GAME ACADEMY</a:t>
            </a:r>
            <a:endParaRPr lang="ko-KR" alt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464" name="Rectangle 8"/>
          <p:cNvSpPr>
            <a:spLocks noChangeArrowheads="1"/>
          </p:cNvSpPr>
          <p:nvPr/>
        </p:nvSpPr>
        <p:spPr bwMode="auto">
          <a:xfrm>
            <a:off x="0" y="152400"/>
            <a:ext cx="2209800" cy="10668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9465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3962400"/>
            <a:ext cx="6858000" cy="609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ko-KR" altLang="en-US"/>
              <a:t>마스터 부제목 스타일 편집</a:t>
            </a:r>
            <a:endParaRPr lang="en-US" altLang="ko-KR" dirty="0"/>
          </a:p>
        </p:txBody>
      </p:sp>
      <p:sp>
        <p:nvSpPr>
          <p:cNvPr id="19467" name="Oval 11" descr="80%"/>
          <p:cNvSpPr>
            <a:spLocks noChangeArrowheads="1"/>
          </p:cNvSpPr>
          <p:nvPr/>
        </p:nvSpPr>
        <p:spPr bwMode="auto">
          <a:xfrm>
            <a:off x="152400" y="0"/>
            <a:ext cx="1981200" cy="1214422"/>
          </a:xfrm>
          <a:prstGeom prst="ellipse">
            <a:avLst/>
          </a:prstGeom>
          <a:pattFill prst="pct80">
            <a:fgClr>
              <a:schemeClr val="accent2"/>
            </a:fgClr>
            <a:bgClr>
              <a:schemeClr val="tx2"/>
            </a:bgClr>
          </a:patt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9468" name="Oval 12" descr="75%"/>
          <p:cNvSpPr>
            <a:spLocks noChangeArrowheads="1"/>
          </p:cNvSpPr>
          <p:nvPr/>
        </p:nvSpPr>
        <p:spPr bwMode="auto">
          <a:xfrm>
            <a:off x="457200" y="165100"/>
            <a:ext cx="1295400" cy="1066800"/>
          </a:xfrm>
          <a:prstGeom prst="ellipse">
            <a:avLst/>
          </a:prstGeom>
          <a:pattFill prst="pct75">
            <a:fgClr>
              <a:schemeClr val="accent2"/>
            </a:fgClr>
            <a:bgClr>
              <a:schemeClr val="tx1"/>
            </a:bgClr>
          </a:patt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9469" name="Oval 13" descr="80%"/>
          <p:cNvSpPr>
            <a:spLocks noChangeArrowheads="1"/>
          </p:cNvSpPr>
          <p:nvPr/>
        </p:nvSpPr>
        <p:spPr bwMode="auto">
          <a:xfrm>
            <a:off x="698500" y="393700"/>
            <a:ext cx="762000" cy="609600"/>
          </a:xfrm>
          <a:prstGeom prst="ellipse">
            <a:avLst/>
          </a:prstGeom>
          <a:pattFill prst="pct80">
            <a:fgClr>
              <a:schemeClr val="accent2"/>
            </a:fgClr>
            <a:bgClr>
              <a:schemeClr val="tx1"/>
            </a:bgClr>
          </a:patt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9472" name="Rectangle 16"/>
          <p:cNvSpPr>
            <a:spLocks noChangeArrowheads="1"/>
          </p:cNvSpPr>
          <p:nvPr/>
        </p:nvSpPr>
        <p:spPr bwMode="white">
          <a:xfrm>
            <a:off x="0" y="0"/>
            <a:ext cx="2209800" cy="152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9473" name="Rectangle 17"/>
          <p:cNvSpPr>
            <a:spLocks noChangeArrowheads="1"/>
          </p:cNvSpPr>
          <p:nvPr/>
        </p:nvSpPr>
        <p:spPr bwMode="auto">
          <a:xfrm>
            <a:off x="2057400" y="6629400"/>
            <a:ext cx="7086600" cy="228600"/>
          </a:xfrm>
          <a:prstGeom prst="rect">
            <a:avLst/>
          </a:prstGeom>
          <a:gradFill rotWithShape="0"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0" scaled="0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0" y="6629400"/>
            <a:ext cx="2590800" cy="228600"/>
            <a:chOff x="0" y="4080"/>
            <a:chExt cx="2400" cy="144"/>
          </a:xfrm>
          <a:solidFill>
            <a:schemeClr val="accent1"/>
          </a:solidFill>
        </p:grpSpPr>
        <p:sp>
          <p:nvSpPr>
            <p:cNvPr id="19475" name="Rectangle 19"/>
            <p:cNvSpPr>
              <a:spLocks noChangeArrowheads="1"/>
            </p:cNvSpPr>
            <p:nvPr userDrawn="1"/>
          </p:nvSpPr>
          <p:spPr bwMode="auto">
            <a:xfrm>
              <a:off x="0" y="4080"/>
              <a:ext cx="2208" cy="144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476" name="Freeform 20"/>
            <p:cNvSpPr>
              <a:spLocks/>
            </p:cNvSpPr>
            <p:nvPr userDrawn="1"/>
          </p:nvSpPr>
          <p:spPr bwMode="auto">
            <a:xfrm>
              <a:off x="2208" y="4080"/>
              <a:ext cx="192" cy="144"/>
            </a:xfrm>
            <a:custGeom>
              <a:avLst/>
              <a:gdLst/>
              <a:ahLst/>
              <a:cxnLst>
                <a:cxn ang="0">
                  <a:pos x="192" y="0"/>
                </a:cxn>
                <a:cxn ang="0">
                  <a:pos x="0" y="0"/>
                </a:cxn>
                <a:cxn ang="0">
                  <a:pos x="0" y="192"/>
                </a:cxn>
                <a:cxn ang="0">
                  <a:pos x="192" y="0"/>
                </a:cxn>
              </a:cxnLst>
              <a:rect l="0" t="0" r="r" b="b"/>
              <a:pathLst>
                <a:path w="192" h="192">
                  <a:moveTo>
                    <a:pt x="192" y="0"/>
                  </a:moveTo>
                  <a:lnTo>
                    <a:pt x="0" y="0"/>
                  </a:lnTo>
                  <a:lnTo>
                    <a:pt x="0" y="192"/>
                  </a:lnTo>
                  <a:lnTo>
                    <a:pt x="19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9480" name="Rectangle 24"/>
          <p:cNvSpPr>
            <a:spLocks noChangeArrowheads="1"/>
          </p:cNvSpPr>
          <p:nvPr/>
        </p:nvSpPr>
        <p:spPr bwMode="white">
          <a:xfrm>
            <a:off x="0" y="142852"/>
            <a:ext cx="2214546" cy="10715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20000"/>
              </a:spcBef>
            </a:pPr>
            <a:endParaRPr lang="en-US" altLang="ko-KR" sz="3200" dirty="0">
              <a:solidFill>
                <a:schemeClr val="bg1"/>
              </a:solidFill>
              <a:latin typeface="Arial" charset="0"/>
              <a:ea typeface="제목돋움체" pitchFamily="18" charset="-127"/>
            </a:endParaRPr>
          </a:p>
        </p:txBody>
      </p:sp>
      <p:sp>
        <p:nvSpPr>
          <p:cNvPr id="19481" name="Line 25"/>
          <p:cNvSpPr>
            <a:spLocks noChangeShapeType="1"/>
          </p:cNvSpPr>
          <p:nvPr/>
        </p:nvSpPr>
        <p:spPr bwMode="auto">
          <a:xfrm flipH="1">
            <a:off x="0" y="1219200"/>
            <a:ext cx="9144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0" y="6519446"/>
            <a:ext cx="25003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i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www.kgcaschool.com</a:t>
            </a:r>
            <a:endParaRPr lang="ko-KR" altLang="en-US" sz="1600" i="1" dirty="0">
              <a:solidFill>
                <a:schemeClr val="bg2">
                  <a:lumMod val="20000"/>
                  <a:lumOff val="8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날짜 개체 틀 24"/>
          <p:cNvSpPr>
            <a:spLocks noGrp="1"/>
          </p:cNvSpPr>
          <p:nvPr>
            <p:ph type="dt" sz="half" idx="10"/>
          </p:nvPr>
        </p:nvSpPr>
        <p:spPr>
          <a:xfrm>
            <a:off x="5786446" y="6553200"/>
            <a:ext cx="1905000" cy="304800"/>
          </a:xfrm>
        </p:spPr>
        <p:txBody>
          <a:bodyPr/>
          <a:lstStyle/>
          <a:p>
            <a:r>
              <a:rPr lang="en-US" altLang="ko-KR"/>
              <a:t>2006-09-11</a:t>
            </a:r>
            <a:endParaRPr lang="ko-KR" sz="1600"/>
          </a:p>
        </p:txBody>
      </p:sp>
      <p:sp>
        <p:nvSpPr>
          <p:cNvPr id="26" name="슬라이드 번호 개체 틀 25"/>
          <p:cNvSpPr>
            <a:spLocks noGrp="1"/>
          </p:cNvSpPr>
          <p:nvPr>
            <p:ph type="sldNum" sz="quarter" idx="11"/>
          </p:nvPr>
        </p:nvSpPr>
        <p:spPr>
          <a:xfrm>
            <a:off x="8001000" y="6572272"/>
            <a:ext cx="609600" cy="304800"/>
          </a:xfrm>
        </p:spPr>
        <p:txBody>
          <a:bodyPr/>
          <a:lstStyle/>
          <a:p>
            <a:fld id="{D4B5ADC2-7248-4799-8E52-477E151C3EE9}" type="slidenum">
              <a:rPr lang="en-US" altLang="ko-KR" smtClean="0"/>
              <a:pPr/>
              <a:t>‹#›</a:t>
            </a:fld>
            <a:endParaRPr lang="ko-KR" altLang="en-US"/>
          </a:p>
        </p:txBody>
      </p:sp>
      <p:sp>
        <p:nvSpPr>
          <p:cNvPr id="27" name="바닥글 개체 틀 26"/>
          <p:cNvSpPr>
            <a:spLocks noGrp="1"/>
          </p:cNvSpPr>
          <p:nvPr>
            <p:ph type="ftr" sz="quarter" idx="12"/>
          </p:nvPr>
        </p:nvSpPr>
        <p:spPr>
          <a:xfrm>
            <a:off x="2895600" y="6553224"/>
            <a:ext cx="2590800" cy="304800"/>
          </a:xfrm>
        </p:spPr>
        <p:txBody>
          <a:bodyPr/>
          <a:lstStyle/>
          <a:p>
            <a:endParaRPr lang="ko-KR"/>
          </a:p>
        </p:txBody>
      </p:sp>
      <p:sp>
        <p:nvSpPr>
          <p:cNvPr id="24" name="제목 23"/>
          <p:cNvSpPr>
            <a:spLocks noGrp="1"/>
          </p:cNvSpPr>
          <p:nvPr>
            <p:ph type="title"/>
          </p:nvPr>
        </p:nvSpPr>
        <p:spPr>
          <a:xfrm>
            <a:off x="2500298" y="500042"/>
            <a:ext cx="5786446" cy="561975"/>
          </a:xfrm>
        </p:spPr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4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4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4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4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4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4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7" grpId="0" animBg="1"/>
      <p:bldP spid="19468" grpId="0" animBg="1"/>
      <p:bldP spid="19469" grpId="0" animBg="1"/>
      <p:bldP spid="19480" grpId="0" animBg="1" autoUpdateAnimBg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2006-09-11</a:t>
            </a:r>
            <a:endParaRPr 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B5ADC2-7248-4799-8E52-477E151C3EE9}" type="slidenum">
              <a:rPr lang="ko-KR" sz="1400" b="1" smtClean="0">
                <a:solidFill>
                  <a:srgbClr val="FFFFFF"/>
                </a:solidFill>
              </a:rPr>
              <a:pPr/>
              <a:t>‹#›</a:t>
            </a:fld>
            <a:endParaRPr 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62738" y="352426"/>
            <a:ext cx="1947863" cy="59721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19151" y="352426"/>
            <a:ext cx="5691188" cy="59721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2006-09-11</a:t>
            </a:r>
            <a:endParaRPr 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B5ADC2-7248-4799-8E52-477E151C3EE9}" type="slidenum">
              <a:rPr lang="ko-KR" sz="1400" b="1" smtClean="0">
                <a:solidFill>
                  <a:srgbClr val="FFFFFF"/>
                </a:solidFill>
              </a:rPr>
              <a:pPr/>
              <a:t>‹#›</a:t>
            </a:fld>
            <a:endParaRPr lang="ko-K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제목, 텍스트 및 차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19149" y="352426"/>
            <a:ext cx="7791451" cy="56197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838200" y="1371600"/>
            <a:ext cx="3810000" cy="49530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차트 개체 틀 3"/>
          <p:cNvSpPr>
            <a:spLocks noGrp="1"/>
          </p:cNvSpPr>
          <p:nvPr>
            <p:ph type="chart" sz="half" idx="2"/>
          </p:nvPr>
        </p:nvSpPr>
        <p:spPr>
          <a:xfrm>
            <a:off x="4800600" y="1371600"/>
            <a:ext cx="3810000" cy="4953000"/>
          </a:xfrm>
        </p:spPr>
        <p:txBody>
          <a:bodyPr/>
          <a:lstStyle/>
          <a:p>
            <a:r>
              <a:rPr lang="ko-KR" altLang="en-US"/>
              <a:t>차트를 추가하려면 아이콘을 클릭하십시오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" y="6477000"/>
            <a:ext cx="1905000" cy="3048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2006-09-11</a:t>
            </a:r>
            <a:endParaRPr lang="ko-KR" sz="1400">
              <a:solidFill>
                <a:schemeClr val="tx2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2895600" y="6477000"/>
            <a:ext cx="2590800" cy="304800"/>
          </a:xfrm>
        </p:spPr>
        <p:txBody>
          <a:bodyPr/>
          <a:lstStyle>
            <a:lvl1pPr>
              <a:defRPr/>
            </a:lvl1pPr>
          </a:lstStyle>
          <a:p>
            <a:pPr algn="r"/>
            <a:endParaRPr lang="ko-KR" sz="1400">
              <a:solidFill>
                <a:schemeClr val="tx2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001000" y="6477000"/>
            <a:ext cx="609600" cy="304800"/>
          </a:xfrm>
        </p:spPr>
        <p:txBody>
          <a:bodyPr/>
          <a:lstStyle>
            <a:lvl1pPr>
              <a:defRPr/>
            </a:lvl1pPr>
          </a:lstStyle>
          <a:p>
            <a:pPr algn="l"/>
            <a:fld id="{D4B5ADC2-7248-4799-8E52-477E151C3EE9}" type="slidenum">
              <a:rPr lang="ko-KR" sz="1400" b="1" smtClean="0">
                <a:solidFill>
                  <a:srgbClr val="FFFFFF"/>
                </a:solidFill>
              </a:rPr>
              <a:pPr algn="l"/>
              <a:t>‹#›</a:t>
            </a:fld>
            <a:endParaRPr lang="ko-KR" sz="1600">
              <a:solidFill>
                <a:schemeClr val="tx2"/>
              </a:solidFill>
            </a:endParaRPr>
          </a:p>
        </p:txBody>
      </p:sp>
    </p:spTree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0" y="608013"/>
            <a:ext cx="8229600" cy="58213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3" name="제목 1"/>
          <p:cNvSpPr>
            <a:spLocks noGrp="1"/>
          </p:cNvSpPr>
          <p:nvPr>
            <p:ph type="title" idx="10"/>
          </p:nvPr>
        </p:nvSpPr>
        <p:spPr>
          <a:xfrm>
            <a:off x="0" y="1"/>
            <a:ext cx="5786446" cy="50004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  <p:hf sldNum="0"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>
                <a:latin typeface="Tahoma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059087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2006-09-11</a:t>
            </a:r>
            <a:endParaRPr 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B5ADC2-7248-4799-8E52-477E151C3EE9}" type="slidenum">
              <a:rPr lang="ko-KR" sz="1400" b="1" smtClean="0">
                <a:solidFill>
                  <a:srgbClr val="FFFFFF"/>
                </a:solidFill>
              </a:rPr>
              <a:pPr/>
              <a:t>‹#›</a:t>
            </a:fld>
            <a:endParaRPr lang="ko-KR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2006-09-11</a:t>
            </a:r>
            <a:endParaRPr 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7C1B20-DEF4-46E3-B77F-0FB6B8193D90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3716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2006-09-11</a:t>
            </a:r>
            <a:endParaRPr lang="ko-KR" sz="1400">
              <a:solidFill>
                <a:schemeClr val="tx2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/>
            <a:endParaRPr lang="ko-KR" sz="1400">
              <a:solidFill>
                <a:schemeClr val="tx2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l"/>
            <a:fld id="{D4B5ADC2-7248-4799-8E52-477E151C3EE9}" type="slidenum">
              <a:rPr lang="ko-KR" sz="1400" b="1" smtClean="0">
                <a:solidFill>
                  <a:srgbClr val="FFFFFF"/>
                </a:solidFill>
              </a:rPr>
              <a:pPr algn="l"/>
              <a:t>‹#›</a:t>
            </a:fld>
            <a:endParaRPr lang="ko-KR" sz="1600">
              <a:solidFill>
                <a:schemeClr val="tx2"/>
              </a:solidFill>
            </a:endParaRPr>
          </a:p>
        </p:txBody>
      </p:sp>
    </p:spTree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2006-09-11</a:t>
            </a:r>
            <a:endParaRPr 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7C1B20-DEF4-46E3-B77F-0FB6B8193D90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2006-09-11</a:t>
            </a:r>
            <a:endParaRPr 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B5ADC2-7248-4799-8E52-477E151C3EE9}" type="slidenum">
              <a:rPr lang="ko-KR" sz="1400" b="1" smtClean="0">
                <a:solidFill>
                  <a:srgbClr val="FFFFFF"/>
                </a:solidFill>
              </a:rPr>
              <a:pPr/>
              <a:t>‹#›</a:t>
            </a:fld>
            <a:endParaRPr lang="ko-KR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2006-09-11</a:t>
            </a:r>
            <a:endParaRPr 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7C1B20-DEF4-46E3-B77F-0FB6B8193D90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2006-09-11</a:t>
            </a:r>
            <a:endParaRPr lang="ko-KR" sz="1400">
              <a:solidFill>
                <a:schemeClr val="tx2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/>
            <a:endParaRPr lang="ko-KR" sz="1400">
              <a:solidFill>
                <a:schemeClr val="tx2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l"/>
            <a:fld id="{D4B5ADC2-7248-4799-8E52-477E151C3EE9}" type="slidenum">
              <a:rPr lang="ko-KR" sz="1400" b="1" smtClean="0">
                <a:solidFill>
                  <a:srgbClr val="FFFFFF"/>
                </a:solidFill>
              </a:rPr>
              <a:pPr algn="l"/>
              <a:t>‹#›</a:t>
            </a:fld>
            <a:endParaRPr lang="ko-KR" sz="1600">
              <a:solidFill>
                <a:schemeClr val="tx2"/>
              </a:solidFill>
            </a:endParaRPr>
          </a:p>
        </p:txBody>
      </p:sp>
    </p:spTree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2006-09-11</a:t>
            </a:r>
            <a:endParaRPr lang="ko-KR" sz="1400">
              <a:solidFill>
                <a:schemeClr val="tx2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/>
            <a:endParaRPr lang="ko-KR" sz="1400">
              <a:solidFill>
                <a:schemeClr val="tx2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l"/>
            <a:fld id="{D4B5ADC2-7248-4799-8E52-477E151C3EE9}" type="slidenum">
              <a:rPr lang="ko-KR" sz="1400" b="1" smtClean="0">
                <a:solidFill>
                  <a:srgbClr val="FFFFFF"/>
                </a:solidFill>
              </a:rPr>
              <a:pPr algn="l"/>
              <a:t>‹#›</a:t>
            </a:fld>
            <a:endParaRPr lang="ko-KR" sz="1600">
              <a:solidFill>
                <a:schemeClr val="tx2"/>
              </a:solidFill>
            </a:endParaRPr>
          </a:p>
        </p:txBody>
      </p:sp>
    </p:spTree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0"/>
            <a:ext cx="9144000" cy="500042"/>
          </a:xfrm>
          <a:prstGeom prst="rect">
            <a:avLst/>
          </a:prstGeom>
          <a:gradFill rotWithShape="0">
            <a:gsLst>
              <a:gs pos="0">
                <a:schemeClr val="hlink">
                  <a:gamma/>
                  <a:tint val="0"/>
                  <a:invGamma/>
                </a:schemeClr>
              </a:gs>
              <a:gs pos="100000">
                <a:schemeClr val="hlink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439" name="Rectangle 7"/>
          <p:cNvSpPr>
            <a:spLocks noChangeArrowheads="1"/>
          </p:cNvSpPr>
          <p:nvPr/>
        </p:nvSpPr>
        <p:spPr bwMode="auto">
          <a:xfrm>
            <a:off x="0" y="1"/>
            <a:ext cx="9144000" cy="500041"/>
          </a:xfrm>
          <a:prstGeom prst="rect">
            <a:avLst/>
          </a:prstGeom>
          <a:gradFill flip="none" rotWithShape="1"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path path="circle">
              <a:fillToRect l="100000" t="100000"/>
            </a:path>
            <a:tileRect r="-100000" b="-100000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440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28662" y="65532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r>
              <a:rPr lang="en-US" altLang="ko-KR"/>
              <a:t>2006-09-11</a:t>
            </a:r>
            <a:endParaRPr lang="ko-KR" sz="1400">
              <a:solidFill>
                <a:schemeClr val="tx2"/>
              </a:solidFill>
            </a:endParaRPr>
          </a:p>
        </p:txBody>
      </p:sp>
      <p:sp>
        <p:nvSpPr>
          <p:cNvPr id="18441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28926" y="6553200"/>
            <a:ext cx="2590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pPr algn="r"/>
            <a:endParaRPr lang="ko-KR" sz="1400">
              <a:solidFill>
                <a:schemeClr val="tx2"/>
              </a:solidFill>
            </a:endParaRPr>
          </a:p>
        </p:txBody>
      </p:sp>
      <p:sp>
        <p:nvSpPr>
          <p:cNvPr id="18442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553200"/>
            <a:ext cx="609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pPr algn="l"/>
            <a:fld id="{D4B5ADC2-7248-4799-8E52-477E151C3EE9}" type="slidenum">
              <a:rPr lang="ko-KR" sz="1400" b="1" smtClean="0">
                <a:solidFill>
                  <a:srgbClr val="FFFFFF"/>
                </a:solidFill>
              </a:rPr>
              <a:pPr algn="l"/>
              <a:t>‹#›</a:t>
            </a:fld>
            <a:endParaRPr lang="ko-KR" sz="1600">
              <a:solidFill>
                <a:schemeClr val="tx2"/>
              </a:solidFill>
            </a:endParaRPr>
          </a:p>
        </p:txBody>
      </p:sp>
      <p:sp>
        <p:nvSpPr>
          <p:cNvPr id="18443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500042"/>
            <a:ext cx="9144000" cy="5929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0" y="6638925"/>
            <a:ext cx="9144000" cy="219075"/>
            <a:chOff x="0" y="576"/>
            <a:chExt cx="5760" cy="138"/>
          </a:xfrm>
        </p:grpSpPr>
        <p:sp>
          <p:nvSpPr>
            <p:cNvPr id="18450" name="Rectangle 18"/>
            <p:cNvSpPr>
              <a:spLocks noChangeArrowheads="1"/>
            </p:cNvSpPr>
            <p:nvPr/>
          </p:nvSpPr>
          <p:spPr bwMode="auto">
            <a:xfrm flipH="1" flipV="1">
              <a:off x="0" y="666"/>
              <a:ext cx="5760" cy="48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451" name="Rectangle 19"/>
            <p:cNvSpPr>
              <a:spLocks noChangeArrowheads="1"/>
            </p:cNvSpPr>
            <p:nvPr/>
          </p:nvSpPr>
          <p:spPr bwMode="auto">
            <a:xfrm flipH="1" flipV="1">
              <a:off x="4656" y="576"/>
              <a:ext cx="1104" cy="96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452" name="Freeform 20"/>
            <p:cNvSpPr>
              <a:spLocks/>
            </p:cNvSpPr>
            <p:nvPr/>
          </p:nvSpPr>
          <p:spPr bwMode="auto">
            <a:xfrm flipH="1" flipV="1">
              <a:off x="4560" y="576"/>
              <a:ext cx="96" cy="96"/>
            </a:xfrm>
            <a:custGeom>
              <a:avLst/>
              <a:gdLst/>
              <a:ahLst/>
              <a:cxnLst>
                <a:cxn ang="0">
                  <a:pos x="192" y="0"/>
                </a:cxn>
                <a:cxn ang="0">
                  <a:pos x="0" y="0"/>
                </a:cxn>
                <a:cxn ang="0">
                  <a:pos x="0" y="192"/>
                </a:cxn>
                <a:cxn ang="0">
                  <a:pos x="192" y="0"/>
                </a:cxn>
              </a:cxnLst>
              <a:rect l="0" t="0" r="r" b="b"/>
              <a:pathLst>
                <a:path w="192" h="192">
                  <a:moveTo>
                    <a:pt x="192" y="0"/>
                  </a:moveTo>
                  <a:lnTo>
                    <a:pt x="0" y="0"/>
                  </a:lnTo>
                  <a:lnTo>
                    <a:pt x="0" y="192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8455" name="Rectangle 23"/>
          <p:cNvSpPr>
            <a:spLocks noChangeArrowheads="1"/>
          </p:cNvSpPr>
          <p:nvPr/>
        </p:nvSpPr>
        <p:spPr bwMode="auto">
          <a:xfrm>
            <a:off x="8501058" y="0"/>
            <a:ext cx="642942" cy="500042"/>
          </a:xfrm>
          <a:prstGeom prst="rect">
            <a:avLst/>
          </a:prstGeom>
          <a:blipFill>
            <a:blip r:embed="rId16"/>
            <a:stretch>
              <a:fillRect/>
            </a:stretch>
          </a:blip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spcBef>
                <a:spcPct val="20000"/>
              </a:spcBef>
            </a:pPr>
            <a:endParaRPr lang="en-US" altLang="ko-KR" sz="1400" dirty="0">
              <a:solidFill>
                <a:schemeClr val="bg1"/>
              </a:solidFill>
              <a:latin typeface="Arial" charset="0"/>
              <a:ea typeface="제목돋움체" pitchFamily="18" charset="-127"/>
            </a:endParaRPr>
          </a:p>
        </p:txBody>
      </p:sp>
      <p:sp>
        <p:nvSpPr>
          <p:cNvPr id="18456" name="Rectangle 24"/>
          <p:cNvSpPr>
            <a:spLocks noChangeArrowheads="1"/>
          </p:cNvSpPr>
          <p:nvPr/>
        </p:nvSpPr>
        <p:spPr bwMode="auto">
          <a:xfrm>
            <a:off x="7391400" y="6629400"/>
            <a:ext cx="1752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altLang="ko-KR" sz="1000" i="1" dirty="0">
                <a:latin typeface="Century Schoolbook" pitchFamily="18" charset="0"/>
              </a:rPr>
              <a:t>www.KGCASchool.com</a:t>
            </a:r>
          </a:p>
        </p:txBody>
      </p:sp>
      <p:sp>
        <p:nvSpPr>
          <p:cNvPr id="18448" name="Rectangle 16"/>
          <p:cNvSpPr>
            <a:spLocks noGrp="1" noChangeArrowheads="1"/>
          </p:cNvSpPr>
          <p:nvPr>
            <p:ph type="title"/>
          </p:nvPr>
        </p:nvSpPr>
        <p:spPr bwMode="white">
          <a:xfrm>
            <a:off x="0" y="1"/>
            <a:ext cx="5786446" cy="500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</p:sldLayoutIdLst>
  <p:hf sldNum="0" hd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Times New Roman" pitchFamily="18" charset="0"/>
          <a:ea typeface="+mj-ea"/>
          <a:cs typeface="Times New Roman" pitchFamily="18" charset="0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굴림" charset="-127"/>
          <a:ea typeface="굴림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굴림" charset="-127"/>
          <a:ea typeface="굴림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굴림" charset="-127"/>
          <a:ea typeface="굴림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굴림" charset="-127"/>
          <a:ea typeface="굴림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굴림" charset="-127"/>
          <a:ea typeface="굴림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굴림" charset="-127"/>
          <a:ea typeface="굴림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굴림" charset="-127"/>
          <a:ea typeface="굴림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굴림" charset="-127"/>
          <a:ea typeface="굴림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kumimoji="1" sz="24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24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kumimoji="1" sz="24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Font typeface="Wingdings" pitchFamily="2" charset="2"/>
        <a:buChar char="§"/>
        <a:defRPr kumimoji="1" sz="24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Font typeface="Wingdings" pitchFamily="2" charset="2"/>
        <a:buChar char="§"/>
        <a:defRPr kumimoji="1" sz="24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ftp://192.168.0.1/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hyperlink" Target="http://terms.naver.com/entry.nhn?docId=1165064&amp;ref=y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ko.wikipedia.org/wiki/%EC%9D%B4%EC%A7%84%EB%B2%95" TargetMode="External"/><Relationship Id="rId1" Type="http://schemas.openxmlformats.org/officeDocument/2006/relationships/slideLayout" Target="../slideLayouts/slideLayout2.xml"/></Relationships>
</file>

<file path=ppt/slides/_rels/slide4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ko.wikipedia.org/wiki/%EC%BB%B4%ED%93%A8%ED%84%B0" TargetMode="External"/><Relationship Id="rId2" Type="http://schemas.openxmlformats.org/officeDocument/2006/relationships/hyperlink" Target="https://ko.wikipedia.org/wiki/%EC%A0%84%EA%B8%B0_%EC%A0%84%EC%9E%90_%EA%B8%B0%EC%88%A0%EC%9E%90_%ED%98%91%ED%9A%8C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hyperlink" Target="https://ko.wikipedia.org/wiki/%EC%B5%9C%EC%83%81%EC%9C%84_%EB%B9%84%ED%8A%B8" TargetMode="External"/><Relationship Id="rId4" Type="http://schemas.openxmlformats.org/officeDocument/2006/relationships/hyperlink" Target="https://ko.wikipedia.org/wiki/%ED%91%9C%EC%A4%80" TargetMode="External"/></Relationships>
</file>

<file path=ppt/slides/_rels/slide4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5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altLang="en-US"/>
              <a:t>구조적 언어</a:t>
            </a:r>
            <a:endParaRPr lang="ko-KR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 </a:t>
            </a:r>
            <a:r>
              <a:rPr altLang="en-US" dirty="0" err="1"/>
              <a:t>언어</a:t>
            </a:r>
            <a:endParaRPr lang="ko-KR" dirty="0">
              <a:ln/>
              <a:gradFill flip="none">
                <a:gsLst>
                  <a:gs pos="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4600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100000">
                    <a:schemeClr val="accent6">
                      <a:tint val="100000"/>
                      <a:shade val="60000"/>
                      <a:hueMod val="100000"/>
                      <a:satMod val="195000"/>
                    </a:schemeClr>
                  </a:gs>
                </a:gsLst>
                <a:lin ang="5400000"/>
              </a:gra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A6FBA81-773B-47A3-9197-84CE6BA6E5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1)</a:t>
            </a:r>
            <a:r>
              <a:rPr lang="ko-KR" altLang="en-US" dirty="0"/>
              <a:t>해당 프로젝트에서 마우스 오른쪽 클릭하여 속성 선택한다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2)</a:t>
            </a:r>
            <a:r>
              <a:rPr lang="ko-KR" altLang="en-US" dirty="0"/>
              <a:t>속성창에서</a:t>
            </a:r>
            <a:endParaRPr lang="en-US" altLang="ko-KR" dirty="0"/>
          </a:p>
          <a:p>
            <a:pPr lvl="1"/>
            <a:r>
              <a:rPr lang="ko-KR" altLang="en-US" dirty="0"/>
              <a:t>구성속성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일반  선택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 err="1">
                <a:sym typeface="Wingdings" panose="05000000000000000000" pitchFamily="2" charset="2"/>
              </a:rPr>
              <a:t>출력디렉토리를</a:t>
            </a:r>
            <a:r>
              <a:rPr lang="ko-KR" altLang="en-US" dirty="0">
                <a:sym typeface="Wingdings" panose="05000000000000000000" pitchFamily="2" charset="2"/>
              </a:rPr>
              <a:t> 다음 </a:t>
            </a:r>
            <a:r>
              <a:rPr lang="ko-KR" altLang="en-US" dirty="0" err="1">
                <a:sym typeface="Wingdings" panose="05000000000000000000" pitchFamily="2" charset="2"/>
              </a:rPr>
              <a:t>처럼</a:t>
            </a:r>
            <a:r>
              <a:rPr lang="ko-KR" altLang="en-US" dirty="0">
                <a:sym typeface="Wingdings" panose="05000000000000000000" pitchFamily="2" charset="2"/>
              </a:rPr>
              <a:t> 변경한다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../output;</a:t>
            </a:r>
          </a:p>
          <a:p>
            <a:pPr lvl="1"/>
            <a:r>
              <a:rPr lang="ko-KR" altLang="en-US" dirty="0" err="1">
                <a:sym typeface="Wingdings" panose="05000000000000000000" pitchFamily="2" charset="2"/>
              </a:rPr>
              <a:t>중간디렉토리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../output/</a:t>
            </a:r>
            <a:r>
              <a:rPr lang="ko-KR" altLang="en-US" dirty="0">
                <a:sym typeface="Wingdings" panose="05000000000000000000" pitchFamily="2" charset="2"/>
              </a:rPr>
              <a:t>해당프로젝트명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ko-KR" altLang="en-US" dirty="0">
                <a:sym typeface="Wingdings" panose="05000000000000000000" pitchFamily="2" charset="2"/>
              </a:rPr>
              <a:t>예시  </a:t>
            </a:r>
            <a:r>
              <a:rPr lang="en-US" altLang="ko-KR" dirty="0">
                <a:sym typeface="Wingdings" panose="05000000000000000000" pitchFamily="2" charset="2"/>
              </a:rPr>
              <a:t>../../output/Sample_0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3)</a:t>
            </a:r>
            <a:r>
              <a:rPr lang="ko-KR" altLang="en-US" dirty="0">
                <a:sym typeface="Wingdings" panose="05000000000000000000" pitchFamily="2" charset="2"/>
              </a:rPr>
              <a:t>확인 버튼을 클릭하면 </a:t>
            </a:r>
            <a:r>
              <a:rPr lang="ko-KR" altLang="en-US" dirty="0" err="1">
                <a:sym typeface="Wingdings" panose="05000000000000000000" pitchFamily="2" charset="2"/>
              </a:rPr>
              <a:t>솔류션이</a:t>
            </a:r>
            <a:r>
              <a:rPr lang="ko-KR" altLang="en-US" dirty="0">
                <a:sym typeface="Wingdings" panose="05000000000000000000" pitchFamily="2" charset="2"/>
              </a:rPr>
              <a:t> 완성된다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4)</a:t>
            </a:r>
            <a:r>
              <a:rPr lang="ko-KR" altLang="en-US" dirty="0">
                <a:sym typeface="Wingdings" panose="05000000000000000000" pitchFamily="2" charset="2"/>
              </a:rPr>
              <a:t>이후 솔루션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en-US" altLang="ko-KR" dirty="0" err="1">
                <a:sym typeface="Wingdings" panose="05000000000000000000" pitchFamily="2" charset="2"/>
              </a:rPr>
              <a:t>MyStudy.sin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r>
              <a:rPr lang="ko-KR" altLang="en-US" dirty="0">
                <a:sym typeface="Wingdings" panose="05000000000000000000" pitchFamily="2" charset="2"/>
              </a:rPr>
              <a:t>를 </a:t>
            </a:r>
            <a:r>
              <a:rPr lang="ko-KR" altLang="en-US" dirty="0" err="1">
                <a:sym typeface="Wingdings" panose="05000000000000000000" pitchFamily="2" charset="2"/>
              </a:rPr>
              <a:t>더블클릭하면</a:t>
            </a:r>
            <a:r>
              <a:rPr lang="ko-KR" altLang="en-US" dirty="0">
                <a:sym typeface="Wingdings" panose="05000000000000000000" pitchFamily="2" charset="2"/>
              </a:rPr>
              <a:t> 솔루션이 실행된다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5)output</a:t>
            </a:r>
            <a:r>
              <a:rPr lang="ko-KR" altLang="en-US" dirty="0">
                <a:sym typeface="Wingdings" panose="05000000000000000000" pitchFamily="2" charset="2"/>
              </a:rPr>
              <a:t> 폴더는 언제든지 삭제할 수 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EAD6A02-B1BE-4C8E-B7E3-FCE973771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74CB7E3-D3CC-48DE-AC52-8E723ADBC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8244408" cy="500042"/>
          </a:xfrm>
        </p:spPr>
        <p:txBody>
          <a:bodyPr/>
          <a:lstStyle/>
          <a:p>
            <a:r>
              <a:rPr lang="ko-KR" altLang="en-US" dirty="0"/>
              <a:t>솔루션 환경설정</a:t>
            </a:r>
            <a:r>
              <a:rPr lang="en-US" altLang="ko-KR" dirty="0"/>
              <a:t>-1-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8738037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함수 프로토타입</a:t>
            </a:r>
          </a:p>
          <a:p>
            <a:pPr lvl="1"/>
            <a:r>
              <a:rPr lang="ko-KR" altLang="en-US"/>
              <a:t> </a:t>
            </a:r>
            <a:r>
              <a:rPr lang="en-US" altLang="ko-KR"/>
              <a:t>return_type function_name(arg1, arg2,,,);</a:t>
            </a:r>
          </a:p>
          <a:p>
            <a:pPr lvl="1"/>
            <a:r>
              <a:rPr lang="ko-KR" altLang="en-US"/>
              <a:t>컴파일러에게 함수의 내용 전달</a:t>
            </a:r>
          </a:p>
          <a:p>
            <a:r>
              <a:rPr lang="ko-KR" altLang="en-US"/>
              <a:t>함수 정의</a:t>
            </a:r>
          </a:p>
          <a:p>
            <a:pPr lvl="1"/>
            <a:r>
              <a:rPr lang="en-US" altLang="ko-KR"/>
              <a:t>return_type function_name(arg1, arg2,,,)</a:t>
            </a:r>
          </a:p>
          <a:p>
            <a:pPr lvl="1">
              <a:buFontTx/>
              <a:buChar char=" "/>
            </a:pPr>
            <a:r>
              <a:rPr lang="en-US" altLang="ko-KR"/>
              <a:t>{</a:t>
            </a:r>
          </a:p>
          <a:p>
            <a:pPr lvl="1">
              <a:buFontTx/>
              <a:buChar char=" "/>
            </a:pPr>
            <a:r>
              <a:rPr lang="en-US" altLang="ko-KR"/>
              <a:t>    statement;</a:t>
            </a:r>
          </a:p>
          <a:p>
            <a:pPr lvl="1">
              <a:buFontTx/>
              <a:buChar char=" "/>
            </a:pPr>
            <a:r>
              <a:rPr lang="en-US" altLang="ko-KR"/>
              <a:t>}</a:t>
            </a:r>
          </a:p>
          <a:p>
            <a:pPr lvl="1"/>
            <a:r>
              <a:rPr lang="ko-KR" altLang="en-US"/>
              <a:t>실제적인 함수의 내용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함수의 사용</a:t>
            </a: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복잡한 프로그래밍 문제를 여러 개의 단순한 짧은 내용으로 분할</a:t>
            </a:r>
          </a:p>
          <a:p>
            <a:pPr lvl="1"/>
            <a:r>
              <a:rPr lang="ko-KR" altLang="en-US"/>
              <a:t>프로그램 작성이 용이</a:t>
            </a:r>
          </a:p>
          <a:p>
            <a:pPr lvl="1"/>
            <a:r>
              <a:rPr lang="ko-KR" altLang="en-US"/>
              <a:t>함수에 의해 각각의 작업이 독립적으로 수행</a:t>
            </a:r>
          </a:p>
          <a:p>
            <a:r>
              <a:rPr lang="ko-KR" altLang="en-US"/>
              <a:t>디버깅이 용이</a:t>
            </a:r>
          </a:p>
          <a:p>
            <a:pPr lvl="1"/>
            <a:r>
              <a:rPr lang="ko-KR" altLang="en-US"/>
              <a:t>디버그 시에 특정 함수를 분리해서 문제를 쉽게 발견하고 해결</a:t>
            </a:r>
          </a:p>
          <a:p>
            <a:r>
              <a:rPr lang="ko-KR" altLang="en-US"/>
              <a:t>시간 절약</a:t>
            </a:r>
          </a:p>
          <a:p>
            <a:pPr lvl="1"/>
            <a:r>
              <a:rPr lang="ko-KR" altLang="en-US"/>
              <a:t>재사용</a:t>
            </a:r>
            <a:r>
              <a:rPr lang="en-US" altLang="ko-KR"/>
              <a:t>, </a:t>
            </a:r>
            <a:r>
              <a:rPr lang="ko-KR" altLang="en-US"/>
              <a:t>추가</a:t>
            </a:r>
            <a:r>
              <a:rPr lang="en-US" altLang="ko-KR"/>
              <a:t>, </a:t>
            </a:r>
            <a:r>
              <a:rPr lang="ko-KR" altLang="en-US"/>
              <a:t>수정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8286776" cy="500042"/>
          </a:xfrm>
        </p:spPr>
        <p:txBody>
          <a:bodyPr/>
          <a:lstStyle/>
          <a:p>
            <a:r>
              <a:rPr lang="ko-KR" altLang="en-US" dirty="0"/>
              <a:t>구조화 프로그래밍의 장점</a:t>
            </a: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프로그래밍 계획수립</a:t>
            </a:r>
          </a:p>
          <a:p>
            <a:pPr lvl="1"/>
            <a:r>
              <a:rPr lang="ko-KR" altLang="en-US"/>
              <a:t>수행할 필요가 있는 작업을 목록으로 나열</a:t>
            </a:r>
          </a:p>
          <a:p>
            <a:r>
              <a:rPr lang="ko-KR" altLang="en-US"/>
              <a:t>프로그램을 작업별로 세분화</a:t>
            </a:r>
          </a:p>
          <a:p>
            <a:pPr lvl="1"/>
            <a:r>
              <a:rPr lang="ko-KR" altLang="en-US"/>
              <a:t>하나의 함수는 하나의 일만 수행하도록</a:t>
            </a:r>
          </a:p>
          <a:p>
            <a:pPr lvl="1"/>
            <a:r>
              <a:rPr lang="ko-KR" altLang="en-US"/>
              <a:t>프로그램내에서 공통적으로 수행되는 작업을 함수로 작성</a:t>
            </a:r>
          </a:p>
          <a:p>
            <a:pPr lvl="1"/>
            <a:r>
              <a:rPr lang="ko-KR" altLang="en-US"/>
              <a:t>시간절약</a:t>
            </a:r>
          </a:p>
          <a:p>
            <a:pPr lvl="1"/>
            <a:r>
              <a:rPr lang="ko-KR" altLang="en-US"/>
              <a:t>작고 효율적인 프로그램 작성</a:t>
            </a:r>
          </a:p>
          <a:p>
            <a:pPr lvl="1"/>
            <a:r>
              <a:rPr lang="ko-KR" altLang="en-US"/>
              <a:t>계층적 프로그래밍</a:t>
            </a:r>
            <a:r>
              <a:rPr lang="en-US" altLang="ko-KR"/>
              <a:t>(</a:t>
            </a:r>
            <a:r>
              <a:rPr lang="ko-KR" altLang="en-US"/>
              <a:t>하향식 접근</a:t>
            </a:r>
            <a:r>
              <a:rPr lang="en-US" altLang="ko-KR"/>
              <a:t>)</a:t>
            </a:r>
          </a:p>
          <a:p>
            <a:r>
              <a:rPr lang="ko-KR" altLang="en-US"/>
              <a:t>결과적으로 </a:t>
            </a:r>
            <a:r>
              <a:rPr lang="en-US" altLang="ko-KR"/>
              <a:t>main()</a:t>
            </a:r>
            <a:r>
              <a:rPr lang="ko-KR" altLang="en-US"/>
              <a:t>문의 간소화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구조화 프로그래밍 방법</a:t>
            </a: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return_type   function_name(argument)</a:t>
            </a:r>
          </a:p>
          <a:p>
            <a:r>
              <a:rPr lang="en-US" altLang="ko-KR"/>
              <a:t>return_type</a:t>
            </a:r>
          </a:p>
          <a:p>
            <a:pPr lvl="1"/>
            <a:r>
              <a:rPr lang="en-US" altLang="ko-KR"/>
              <a:t>C </a:t>
            </a:r>
            <a:r>
              <a:rPr lang="ko-KR" altLang="en-US"/>
              <a:t>의 모든 데이터형</a:t>
            </a:r>
          </a:p>
          <a:p>
            <a:pPr lvl="1"/>
            <a:r>
              <a:rPr lang="en-US" altLang="ko-KR"/>
              <a:t>void type</a:t>
            </a:r>
          </a:p>
          <a:p>
            <a:r>
              <a:rPr lang="en-US" altLang="ko-KR"/>
              <a:t>function_name</a:t>
            </a:r>
          </a:p>
          <a:p>
            <a:pPr lvl="1"/>
            <a:r>
              <a:rPr lang="ko-KR" altLang="en-US"/>
              <a:t>유일성</a:t>
            </a:r>
          </a:p>
          <a:p>
            <a:pPr lvl="1"/>
            <a:r>
              <a:rPr lang="ko-KR" altLang="en-US"/>
              <a:t>변수 이름에 대한 규칙을 따른다</a:t>
            </a:r>
            <a:r>
              <a:rPr lang="en-US" altLang="ko-KR"/>
              <a:t>.</a:t>
            </a:r>
          </a:p>
          <a:p>
            <a:r>
              <a:rPr lang="en-US" altLang="ko-KR"/>
              <a:t>Argument</a:t>
            </a:r>
          </a:p>
          <a:p>
            <a:pPr lvl="1"/>
            <a:r>
              <a:rPr lang="en-US" altLang="ko-KR"/>
              <a:t>C</a:t>
            </a:r>
            <a:r>
              <a:rPr lang="ko-KR" altLang="en-US"/>
              <a:t>의 모든 데이터형</a:t>
            </a:r>
          </a:p>
          <a:p>
            <a:pPr lvl="1"/>
            <a:r>
              <a:rPr lang="ko-KR" altLang="en-US"/>
              <a:t>인수</a:t>
            </a:r>
            <a:r>
              <a:rPr lang="en-US" altLang="ko-KR"/>
              <a:t>(</a:t>
            </a:r>
            <a:r>
              <a:rPr lang="ko-KR" altLang="en-US"/>
              <a:t>호출측</a:t>
            </a:r>
            <a:r>
              <a:rPr lang="en-US" altLang="ko-KR"/>
              <a:t>), </a:t>
            </a:r>
            <a:r>
              <a:rPr lang="ko-KR" altLang="en-US"/>
              <a:t>매개변수</a:t>
            </a:r>
            <a:r>
              <a:rPr lang="en-US" altLang="ko-KR"/>
              <a:t>(</a:t>
            </a:r>
            <a:r>
              <a:rPr lang="ko-KR" altLang="en-US"/>
              <a:t>함수측</a:t>
            </a:r>
            <a:r>
              <a:rPr lang="en-US" altLang="ko-KR"/>
              <a:t>)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함수의 헤더</a:t>
            </a: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함수의 동작 내용을 설명하는 이름을 사용</a:t>
            </a:r>
          </a:p>
          <a:p>
            <a:r>
              <a:rPr lang="ko-KR" altLang="en-US"/>
              <a:t>필요하지 않은 경우에는 함수에 값을 전달하지 않도록 한다</a:t>
            </a:r>
            <a:r>
              <a:rPr lang="en-US" altLang="ko-KR"/>
              <a:t>.</a:t>
            </a:r>
          </a:p>
          <a:p>
            <a:r>
              <a:rPr lang="ko-KR" altLang="en-US"/>
              <a:t>함수 호출 시 함수의 정의 부분과 일치되게 한다</a:t>
            </a:r>
            <a:r>
              <a:rPr lang="en-US" altLang="ko-KR"/>
              <a:t>.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권고</a:t>
            </a: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어떤 한정된 지역에서만 사용할 수 있는 변수</a:t>
            </a:r>
          </a:p>
          <a:p>
            <a:endParaRPr lang="ko-KR" altLang="en-US"/>
          </a:p>
          <a:p>
            <a:r>
              <a:rPr lang="ko-KR" altLang="en-US"/>
              <a:t>블럭 안에서 선언된 변수는 모두 지역 변수이고</a:t>
            </a:r>
            <a:r>
              <a:rPr lang="en-US" altLang="ko-KR"/>
              <a:t>, </a:t>
            </a:r>
            <a:r>
              <a:rPr lang="ko-KR" altLang="en-US"/>
              <a:t>이때 이 블럭이라는 한정된 지역에서만 이 변수를 사용할 수 있음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그리고 지역 변수는 그 변수가 선언된 블럭이 끝나면 그 변수에 들어있는 값을 잃게 됨</a:t>
            </a:r>
          </a:p>
          <a:p>
            <a:pPr lvl="1"/>
            <a:r>
              <a:rPr lang="en-US" altLang="ko-KR"/>
              <a:t>Cf. </a:t>
            </a:r>
            <a:r>
              <a:rPr lang="ko-KR" altLang="en-US"/>
              <a:t>지역 변수를 선언할 때는 블럭의 윗부분에 선언</a:t>
            </a:r>
            <a:r>
              <a:rPr lang="en-US" altLang="ko-KR"/>
              <a:t>. </a:t>
            </a:r>
            <a:r>
              <a:rPr lang="ko-KR" altLang="en-US"/>
              <a:t>즉</a:t>
            </a:r>
            <a:r>
              <a:rPr lang="en-US" altLang="ko-KR"/>
              <a:t>, </a:t>
            </a:r>
            <a:r>
              <a:rPr lang="ko-KR" altLang="en-US"/>
              <a:t>모든 작업 전에 선언해야 함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지역변수</a:t>
            </a:r>
            <a:r>
              <a:rPr lang="en-US" altLang="ko-KR"/>
              <a:t>(local variable)</a:t>
            </a: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#include &lt;stdio.h&gt;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void main()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{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/>
              <a:t>int a;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/>
              <a:t>{</a:t>
            </a:r>
          </a:p>
          <a:p>
            <a:pPr lvl="4">
              <a:lnSpc>
                <a:spcPct val="90000"/>
              </a:lnSpc>
              <a:buFontTx/>
              <a:buNone/>
            </a:pPr>
            <a:r>
              <a:rPr lang="en-US" altLang="ko-KR" sz="2400"/>
              <a:t>int b;</a:t>
            </a:r>
          </a:p>
          <a:p>
            <a:pPr lvl="4">
              <a:lnSpc>
                <a:spcPct val="90000"/>
              </a:lnSpc>
              <a:buFontTx/>
              <a:buNone/>
            </a:pPr>
            <a:r>
              <a:rPr lang="en-US" altLang="ko-KR" sz="2400"/>
              <a:t>a=5;</a:t>
            </a:r>
          </a:p>
          <a:p>
            <a:pPr lvl="4">
              <a:lnSpc>
                <a:spcPct val="90000"/>
              </a:lnSpc>
              <a:buFontTx/>
              <a:buNone/>
            </a:pPr>
            <a:r>
              <a:rPr lang="en-US" altLang="ko-KR" sz="2400"/>
              <a:t>b=10;</a:t>
            </a:r>
          </a:p>
          <a:p>
            <a:pPr lvl="4">
              <a:lnSpc>
                <a:spcPct val="90000"/>
              </a:lnSpc>
              <a:buFontTx/>
              <a:buNone/>
            </a:pPr>
            <a:r>
              <a:rPr lang="en-US" altLang="ko-KR" sz="2400"/>
              <a:t>printf(</a:t>
            </a:r>
            <a:r>
              <a:rPr lang="en-US" altLang="ko-KR" sz="2400">
                <a:latin typeface="Times New Roman"/>
              </a:rPr>
              <a:t>“</a:t>
            </a:r>
            <a:r>
              <a:rPr lang="en-US" altLang="ko-KR" sz="2400"/>
              <a:t>%d %d</a:t>
            </a:r>
            <a:r>
              <a:rPr lang="en-US" altLang="ko-KR" sz="2400">
                <a:latin typeface="Times New Roman"/>
              </a:rPr>
              <a:t>”</a:t>
            </a:r>
            <a:r>
              <a:rPr lang="en-US" altLang="ko-KR" sz="2400"/>
              <a:t>, a, b);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/>
              <a:t>}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/>
              <a:t>a=10;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800"/>
              <a:t>printf(</a:t>
            </a:r>
            <a:r>
              <a:rPr lang="en-US" altLang="ko-KR" sz="2800">
                <a:latin typeface="Times New Roman"/>
              </a:rPr>
              <a:t>“</a:t>
            </a:r>
            <a:r>
              <a:rPr lang="en-US" altLang="ko-KR" sz="2800"/>
              <a:t>%d %d</a:t>
            </a:r>
            <a:r>
              <a:rPr lang="en-US" altLang="ko-KR" sz="2800">
                <a:latin typeface="Times New Roman"/>
              </a:rPr>
              <a:t>”</a:t>
            </a:r>
            <a:r>
              <a:rPr lang="en-US" altLang="ko-KR" sz="2800"/>
              <a:t>, a, b);</a:t>
            </a:r>
            <a:endParaRPr lang="en-US" altLang="ko-KR" sz="200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}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지역변수의 예</a:t>
            </a: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우선 </a:t>
            </a:r>
            <a:r>
              <a:rPr lang="en-US" altLang="ko-KR"/>
              <a:t>a</a:t>
            </a:r>
            <a:r>
              <a:rPr lang="ko-KR" altLang="en-US"/>
              <a:t>라는 변수는 </a:t>
            </a:r>
            <a:r>
              <a:rPr lang="en-US" altLang="ko-KR"/>
              <a:t>main</a:t>
            </a:r>
            <a:r>
              <a:rPr lang="ko-KR" altLang="en-US"/>
              <a:t>함수의 블럭 안에 있으므로 지역 변수로 정의됨</a:t>
            </a:r>
          </a:p>
          <a:p>
            <a:pPr lvl="1"/>
            <a:r>
              <a:rPr lang="ko-KR" altLang="en-US"/>
              <a:t> 그러므로 </a:t>
            </a:r>
            <a:r>
              <a:rPr lang="en-US" altLang="ko-KR"/>
              <a:t>main</a:t>
            </a:r>
            <a:r>
              <a:rPr lang="ko-KR" altLang="en-US"/>
              <a:t>함수의 블럭 안에서만 사용 가능</a:t>
            </a:r>
          </a:p>
          <a:p>
            <a:endParaRPr lang="ko-KR" altLang="en-US"/>
          </a:p>
          <a:p>
            <a:r>
              <a:rPr lang="en-US" altLang="ko-KR"/>
              <a:t>main</a:t>
            </a:r>
            <a:r>
              <a:rPr lang="ko-KR" altLang="en-US"/>
              <a:t>함수 안에는 또 블럭</a:t>
            </a:r>
          </a:p>
          <a:p>
            <a:pPr lvl="1"/>
            <a:r>
              <a:rPr lang="ko-KR" altLang="en-US"/>
              <a:t> 블럭 안에는 변수 </a:t>
            </a:r>
            <a:r>
              <a:rPr lang="en-US" altLang="ko-KR"/>
              <a:t>b</a:t>
            </a:r>
            <a:r>
              <a:rPr lang="ko-KR" altLang="en-US"/>
              <a:t>가 선언되어 있는데 이것두 블럭 안에 있으므로 지역 변수가 되죠 또한 이거 역시 그 블럭 안에서만 사용할 수 있음</a:t>
            </a:r>
          </a:p>
          <a:p>
            <a:endParaRPr lang="ko-KR" altLang="en-US"/>
          </a:p>
          <a:p>
            <a:r>
              <a:rPr lang="ko-KR" altLang="en-US"/>
              <a:t>이렇게 블럭 밖에 있는 변수에 대해서는 모두 사용이 가능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지역변수의 예</a:t>
            </a: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전역 변수는 지역 변수와는 다르게 한정된 지역이 아닌 모든 지역에서 사용이 가능한 변수를 말함</a:t>
            </a:r>
          </a:p>
          <a:p>
            <a:endParaRPr lang="ko-KR" altLang="en-US"/>
          </a:p>
          <a:p>
            <a:r>
              <a:rPr lang="ko-KR" altLang="en-US"/>
              <a:t>블럭 밖에서 선언된 변수는 모두 전역 변수</a:t>
            </a:r>
          </a:p>
          <a:p>
            <a:endParaRPr lang="ko-KR" altLang="en-US"/>
          </a:p>
          <a:p>
            <a:r>
              <a:rPr lang="ko-KR" altLang="en-US"/>
              <a:t>전역 변수는 프로그램이 끝날 때까지 들어있는 값을 계속 유지</a:t>
            </a:r>
          </a:p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전역 변수</a:t>
            </a: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#include &lt;stdio.h&gt;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int a;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void func(void)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	   a=5;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void main()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{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2200"/>
              <a:t>   func();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2200"/>
              <a:t>	printf(</a:t>
            </a:r>
            <a:r>
              <a:rPr lang="en-US" altLang="ko-KR" sz="2200">
                <a:latin typeface="Lucida Console"/>
              </a:rPr>
              <a:t>“</a:t>
            </a:r>
            <a:r>
              <a:rPr lang="en-US" altLang="ko-KR" sz="2200"/>
              <a:t>%d\n</a:t>
            </a:r>
            <a:r>
              <a:rPr lang="en-US" altLang="ko-KR" sz="2200">
                <a:latin typeface="Lucida Console"/>
              </a:rPr>
              <a:t>”</a:t>
            </a:r>
            <a:r>
              <a:rPr lang="en-US" altLang="ko-KR" sz="2200"/>
              <a:t>,a);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2200"/>
              <a:t>   a=10;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2200"/>
              <a:t>	printf(</a:t>
            </a:r>
            <a:r>
              <a:rPr lang="en-US" altLang="ko-KR" sz="2200">
                <a:latin typeface="Lucida Console"/>
              </a:rPr>
              <a:t>“</a:t>
            </a:r>
            <a:r>
              <a:rPr lang="en-US" altLang="ko-KR" sz="2200"/>
              <a:t>%d\n</a:t>
            </a:r>
            <a:r>
              <a:rPr lang="en-US" altLang="ko-KR" sz="2200">
                <a:latin typeface="Lucida Console"/>
              </a:rPr>
              <a:t>”</a:t>
            </a:r>
            <a:r>
              <a:rPr lang="en-US" altLang="ko-KR" sz="2200"/>
              <a:t>,a);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}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전역 변수의 예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FAF00259-2A36-4BAE-993B-60445CE82C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500043"/>
            <a:ext cx="4139952" cy="5467266"/>
          </a:xfrm>
        </p:spPr>
      </p:pic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A4DE3D5-1A7F-4AA6-8C13-E5F74C5FC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E48B9A59-3E85-4B59-8289-5A815530E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8316416" cy="500042"/>
          </a:xfrm>
        </p:spPr>
        <p:txBody>
          <a:bodyPr/>
          <a:lstStyle/>
          <a:p>
            <a:r>
              <a:rPr lang="ko-KR" altLang="en-US" dirty="0"/>
              <a:t>솔루션 환경설정</a:t>
            </a:r>
            <a:r>
              <a:rPr lang="en-US" altLang="ko-KR" dirty="0"/>
              <a:t>-2-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7992C3-4CDD-4FC2-A842-1312FD4AA1D0}"/>
              </a:ext>
            </a:extLst>
          </p:cNvPr>
          <p:cNvSpPr txBox="1"/>
          <p:nvPr/>
        </p:nvSpPr>
        <p:spPr>
          <a:xfrm>
            <a:off x="-28060" y="500043"/>
            <a:ext cx="460006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1)</a:t>
            </a:r>
            <a:r>
              <a:rPr lang="ko-KR" altLang="en-US" sz="2000" dirty="0"/>
              <a:t>타이틀의 보기</a:t>
            </a:r>
            <a:r>
              <a:rPr lang="en-US" altLang="ko-KR" sz="2000" dirty="0">
                <a:sym typeface="Wingdings" panose="05000000000000000000" pitchFamily="2" charset="2"/>
              </a:rPr>
              <a:t></a:t>
            </a:r>
            <a:r>
              <a:rPr lang="ko-KR" altLang="en-US" sz="2000" dirty="0">
                <a:sym typeface="Wingdings" panose="05000000000000000000" pitchFamily="2" charset="2"/>
              </a:rPr>
              <a:t>솔루션 탐색기 클릭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r>
              <a:rPr lang="en-US" altLang="ko-KR" sz="2000" dirty="0">
                <a:sym typeface="Wingdings" panose="05000000000000000000" pitchFamily="2" charset="2"/>
              </a:rPr>
              <a:t>2)</a:t>
            </a:r>
            <a:r>
              <a:rPr lang="ko-KR" altLang="en-US" sz="2000" dirty="0">
                <a:sym typeface="Wingdings" panose="05000000000000000000" pitchFamily="2" charset="2"/>
              </a:rPr>
              <a:t>옆의 그림을 확인한다</a:t>
            </a:r>
            <a:r>
              <a:rPr lang="en-US" altLang="ko-KR" sz="2000" dirty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sz="2000" dirty="0">
                <a:sym typeface="Wingdings" panose="05000000000000000000" pitchFamily="2" charset="2"/>
              </a:rPr>
              <a:t> - </a:t>
            </a:r>
            <a:r>
              <a:rPr lang="ko-KR" altLang="en-US" sz="2000" dirty="0">
                <a:sym typeface="Wingdings" panose="05000000000000000000" pitchFamily="2" charset="2"/>
              </a:rPr>
              <a:t>솔루션명 </a:t>
            </a:r>
            <a:r>
              <a:rPr lang="en-US" altLang="ko-KR" sz="2000" dirty="0">
                <a:sym typeface="Wingdings" panose="05000000000000000000" pitchFamily="2" charset="2"/>
              </a:rPr>
              <a:t> Study_0</a:t>
            </a:r>
          </a:p>
          <a:p>
            <a:r>
              <a:rPr lang="en-US" altLang="ko-KR" sz="2000" dirty="0">
                <a:sym typeface="Wingdings" panose="05000000000000000000" pitchFamily="2" charset="2"/>
              </a:rPr>
              <a:t> - </a:t>
            </a:r>
            <a:r>
              <a:rPr lang="ko-KR" altLang="en-US" sz="2000" dirty="0">
                <a:sym typeface="Wingdings" panose="05000000000000000000" pitchFamily="2" charset="2"/>
              </a:rPr>
              <a:t>프로젝트가 </a:t>
            </a:r>
            <a:r>
              <a:rPr lang="en-US" altLang="ko-KR" sz="2000" dirty="0">
                <a:sym typeface="Wingdings" panose="05000000000000000000" pitchFamily="2" charset="2"/>
              </a:rPr>
              <a:t>3</a:t>
            </a:r>
            <a:r>
              <a:rPr lang="ko-KR" altLang="en-US" sz="2000" dirty="0">
                <a:sym typeface="Wingdings" panose="05000000000000000000" pitchFamily="2" charset="2"/>
              </a:rPr>
              <a:t>개 추가된 화면이 된다</a:t>
            </a:r>
            <a:r>
              <a:rPr lang="en-US" altLang="ko-KR" sz="2000" dirty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sz="2000" dirty="0"/>
              <a:t>3)</a:t>
            </a:r>
            <a:r>
              <a:rPr lang="ko-KR" altLang="en-US" sz="2000" dirty="0"/>
              <a:t>솔루션 탐색기에서 솔루션을 클릭하고 </a:t>
            </a:r>
            <a:r>
              <a:rPr lang="en-US" altLang="ko-KR" sz="2000" dirty="0"/>
              <a:t> </a:t>
            </a:r>
            <a:r>
              <a:rPr lang="ko-KR" altLang="en-US" sz="2000" dirty="0"/>
              <a:t>오른쪽 버튼을 클릭한다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4)</a:t>
            </a:r>
            <a:r>
              <a:rPr lang="ko-KR" altLang="en-US" sz="2000" dirty="0"/>
              <a:t>팝업메뉴에서 추가</a:t>
            </a:r>
            <a:r>
              <a:rPr lang="en-US" altLang="ko-KR" sz="2000" dirty="0">
                <a:sym typeface="Wingdings" panose="05000000000000000000" pitchFamily="2" charset="2"/>
              </a:rPr>
              <a:t></a:t>
            </a:r>
            <a:r>
              <a:rPr lang="ko-KR" altLang="en-US" sz="2000" dirty="0">
                <a:sym typeface="Wingdings" panose="05000000000000000000" pitchFamily="2" charset="2"/>
              </a:rPr>
              <a:t>새 솔루션 폴더 선택한다</a:t>
            </a:r>
            <a:r>
              <a:rPr lang="en-US" altLang="ko-KR" sz="2000" dirty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sz="2000" dirty="0">
                <a:sym typeface="Wingdings" panose="05000000000000000000" pitchFamily="2" charset="2"/>
              </a:rPr>
              <a:t>5)”</a:t>
            </a:r>
            <a:r>
              <a:rPr lang="ko-KR" altLang="en-US" sz="2000" dirty="0" err="1">
                <a:sym typeface="Wingdings" panose="05000000000000000000" pitchFamily="2" charset="2"/>
              </a:rPr>
              <a:t>솔루션폴더명</a:t>
            </a:r>
            <a:r>
              <a:rPr lang="en-US" altLang="ko-KR" sz="2000" dirty="0">
                <a:sym typeface="Wingdings" panose="05000000000000000000" pitchFamily="2" charset="2"/>
              </a:rPr>
              <a:t>”</a:t>
            </a:r>
            <a:r>
              <a:rPr lang="ko-KR" altLang="en-US" sz="2000" dirty="0">
                <a:sym typeface="Wingdings" panose="05000000000000000000" pitchFamily="2" charset="2"/>
              </a:rPr>
              <a:t>을 입력한다</a:t>
            </a:r>
            <a:r>
              <a:rPr lang="en-US" altLang="ko-KR" sz="2000" dirty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sz="2000" dirty="0">
                <a:sym typeface="Wingdings" panose="05000000000000000000" pitchFamily="2" charset="2"/>
              </a:rPr>
              <a:t>  - </a:t>
            </a:r>
            <a:r>
              <a:rPr lang="ko-KR" altLang="en-US" sz="2000" dirty="0">
                <a:sym typeface="Wingdings" panose="05000000000000000000" pitchFamily="2" charset="2"/>
              </a:rPr>
              <a:t>예시 </a:t>
            </a:r>
            <a:r>
              <a:rPr lang="en-US" altLang="ko-KR" sz="2000" dirty="0">
                <a:sym typeface="Wingdings" panose="05000000000000000000" pitchFamily="2" charset="2"/>
              </a:rPr>
              <a:t> “</a:t>
            </a:r>
            <a:r>
              <a:rPr lang="en-US" altLang="ko-KR" sz="2000" dirty="0" err="1">
                <a:sym typeface="Wingdings" panose="05000000000000000000" pitchFamily="2" charset="2"/>
              </a:rPr>
              <a:t>C_Lang</a:t>
            </a:r>
            <a:r>
              <a:rPr lang="en-US" altLang="ko-KR" sz="2000" dirty="0">
                <a:sym typeface="Wingdings" panose="05000000000000000000" pitchFamily="2" charset="2"/>
              </a:rPr>
              <a:t>” </a:t>
            </a:r>
            <a:r>
              <a:rPr lang="ko-KR" altLang="en-US" sz="2000" dirty="0">
                <a:sym typeface="Wingdings" panose="05000000000000000000" pitchFamily="2" charset="2"/>
              </a:rPr>
              <a:t>으로 변경한다</a:t>
            </a:r>
            <a:r>
              <a:rPr lang="en-US" altLang="ko-KR" sz="2000" dirty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sz="2000" dirty="0">
                <a:sym typeface="Wingdings" panose="05000000000000000000" pitchFamily="2" charset="2"/>
              </a:rPr>
              <a:t>6)</a:t>
            </a:r>
            <a:r>
              <a:rPr lang="ko-KR" altLang="en-US" sz="2000" dirty="0">
                <a:sym typeface="Wingdings" panose="05000000000000000000" pitchFamily="2" charset="2"/>
              </a:rPr>
              <a:t>원하는 프로젝트들을 솔루션 폴더를 </a:t>
            </a:r>
            <a:r>
              <a:rPr lang="ko-KR" altLang="en-US" sz="2000" dirty="0" err="1">
                <a:sym typeface="Wingdings" panose="05000000000000000000" pitchFamily="2" charset="2"/>
              </a:rPr>
              <a:t>드래그하여</a:t>
            </a:r>
            <a:r>
              <a:rPr lang="ko-KR" altLang="en-US" sz="2000" dirty="0">
                <a:sym typeface="Wingdings" panose="05000000000000000000" pitchFamily="2" charset="2"/>
              </a:rPr>
              <a:t> 하위 트리로 이동한다</a:t>
            </a:r>
            <a:r>
              <a:rPr lang="en-US" altLang="ko-KR" sz="2000" dirty="0">
                <a:sym typeface="Wingdings" panose="05000000000000000000" pitchFamily="2" charset="2"/>
              </a:rPr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34736528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#include &lt;stdio.h&gt;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void func()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{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		a=5;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}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int a;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void main()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{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  	      printf(</a:t>
            </a:r>
            <a:r>
              <a:rPr lang="en-US" altLang="ko-KR" sz="2400">
                <a:latin typeface="Times New Roman"/>
              </a:rPr>
              <a:t>“</a:t>
            </a:r>
            <a:r>
              <a:rPr lang="en-US" altLang="ko-KR" sz="2400"/>
              <a:t>%d\n</a:t>
            </a:r>
            <a:r>
              <a:rPr lang="en-US" altLang="ko-KR" sz="2400">
                <a:latin typeface="Times New Roman"/>
              </a:rPr>
              <a:t>”</a:t>
            </a:r>
            <a:r>
              <a:rPr lang="en-US" altLang="ko-KR" sz="2400"/>
              <a:t>,a);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		func();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		a=10;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         printf(</a:t>
            </a:r>
            <a:r>
              <a:rPr lang="en-US" altLang="ko-KR" sz="2400">
                <a:latin typeface="Times New Roman"/>
              </a:rPr>
              <a:t>“</a:t>
            </a:r>
            <a:r>
              <a:rPr lang="en-US" altLang="ko-KR" sz="2400"/>
              <a:t>%d\n</a:t>
            </a:r>
            <a:r>
              <a:rPr lang="en-US" altLang="ko-KR" sz="2400">
                <a:latin typeface="Times New Roman"/>
              </a:rPr>
              <a:t>”</a:t>
            </a:r>
            <a:r>
              <a:rPr lang="en-US" altLang="ko-KR" sz="2400"/>
              <a:t>,a);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}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전역 변수의 예</a:t>
            </a:r>
            <a:r>
              <a:rPr lang="en-US" altLang="ko-KR"/>
              <a:t>(2)</a:t>
            </a: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이 소스는 위에 것과 똑같지만 전역 변수 선언을 </a:t>
            </a:r>
            <a:r>
              <a:rPr lang="en-US" altLang="ko-KR"/>
              <a:t>func</a:t>
            </a:r>
            <a:r>
              <a:rPr lang="ko-KR" altLang="en-US"/>
              <a:t>함수와 </a:t>
            </a:r>
            <a:r>
              <a:rPr lang="en-US" altLang="ko-KR"/>
              <a:t>main</a:t>
            </a:r>
            <a:r>
              <a:rPr lang="ko-KR" altLang="en-US"/>
              <a:t>함수 사이에 한 것임</a:t>
            </a:r>
          </a:p>
          <a:p>
            <a:endParaRPr lang="ko-KR" altLang="en-US"/>
          </a:p>
          <a:p>
            <a:r>
              <a:rPr lang="ko-KR" altLang="en-US"/>
              <a:t>전역 변수를 쓰려면 그 변수가 그것을 쓰는 부분의 위쪽에 선언되어 있어야 함</a:t>
            </a:r>
          </a:p>
          <a:p>
            <a:pPr lvl="1"/>
            <a:r>
              <a:rPr lang="ko-KR" altLang="en-US"/>
              <a:t> </a:t>
            </a:r>
            <a:r>
              <a:rPr lang="en-US" altLang="ko-KR"/>
              <a:t>func</a:t>
            </a:r>
            <a:r>
              <a:rPr lang="ko-KR" altLang="en-US"/>
              <a:t>함수 안에서 </a:t>
            </a:r>
            <a:r>
              <a:rPr lang="en-US" altLang="ko-KR"/>
              <a:t>a</a:t>
            </a:r>
            <a:r>
              <a:rPr lang="ko-KR" altLang="en-US"/>
              <a:t>를 사용하고 있는데 </a:t>
            </a:r>
            <a:r>
              <a:rPr lang="en-US" altLang="ko-KR"/>
              <a:t>a</a:t>
            </a:r>
            <a:r>
              <a:rPr lang="ko-KR" altLang="en-US"/>
              <a:t>는 그 아래에 선언</a:t>
            </a:r>
          </a:p>
          <a:p>
            <a:pPr lvl="1"/>
            <a:r>
              <a:rPr lang="ko-KR" altLang="en-US"/>
              <a:t> 이럴 땐 </a:t>
            </a:r>
            <a:r>
              <a:rPr lang="en-US" altLang="ko-KR"/>
              <a:t>func</a:t>
            </a:r>
            <a:r>
              <a:rPr lang="ko-KR" altLang="en-US"/>
              <a:t>함수 위에 </a:t>
            </a:r>
            <a:r>
              <a:rPr lang="en-US" altLang="ko-KR"/>
              <a:t>a</a:t>
            </a:r>
            <a:r>
              <a:rPr lang="ko-KR" altLang="en-US"/>
              <a:t>라는 전역 변수가 있다는 것을 알려주면 되며</a:t>
            </a:r>
            <a:r>
              <a:rPr lang="en-US" altLang="ko-KR"/>
              <a:t>, </a:t>
            </a:r>
            <a:r>
              <a:rPr lang="ko-KR" altLang="en-US"/>
              <a:t>방법은 다음과 같음</a:t>
            </a:r>
          </a:p>
          <a:p>
            <a:pPr lvl="1"/>
            <a:r>
              <a:rPr lang="ko-KR" altLang="en-US"/>
              <a:t> </a:t>
            </a:r>
            <a:r>
              <a:rPr lang="en-US" altLang="ko-KR"/>
              <a:t>extern </a:t>
            </a:r>
            <a:r>
              <a:rPr lang="ko-KR" altLang="en-US"/>
              <a:t>데이터형 변수명</a:t>
            </a:r>
            <a:r>
              <a:rPr lang="en-US" altLang="ko-KR"/>
              <a:t>;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000"/>
              <a:t>#include &lt;stdio.h&gt;</a:t>
            </a:r>
          </a:p>
          <a:p>
            <a:pPr>
              <a:buFont typeface="Wingdings" pitchFamily="2" charset="2"/>
              <a:buNone/>
            </a:pPr>
            <a:r>
              <a:rPr lang="en-US" altLang="ko-KR" sz="2000"/>
              <a:t>extern int a;</a:t>
            </a:r>
          </a:p>
          <a:p>
            <a:pPr>
              <a:buFont typeface="Wingdings" pitchFamily="2" charset="2"/>
              <a:buNone/>
            </a:pPr>
            <a:r>
              <a:rPr lang="en-US" altLang="ko-KR" sz="2000"/>
              <a:t>void func() </a:t>
            </a:r>
          </a:p>
          <a:p>
            <a:pPr>
              <a:buFont typeface="Wingdings" pitchFamily="2" charset="2"/>
              <a:buNone/>
            </a:pPr>
            <a:r>
              <a:rPr lang="en-US" altLang="ko-KR" sz="2000"/>
              <a:t>{ </a:t>
            </a:r>
          </a:p>
          <a:p>
            <a:pPr>
              <a:buFont typeface="Wingdings" pitchFamily="2" charset="2"/>
              <a:buNone/>
            </a:pPr>
            <a:r>
              <a:rPr lang="en-US" altLang="ko-KR" sz="2000"/>
              <a:t>		a=5; </a:t>
            </a:r>
          </a:p>
          <a:p>
            <a:pPr>
              <a:buFont typeface="Wingdings" pitchFamily="2" charset="2"/>
              <a:buNone/>
            </a:pPr>
            <a:r>
              <a:rPr lang="en-US" altLang="ko-KR" sz="2000"/>
              <a:t>} </a:t>
            </a:r>
          </a:p>
          <a:p>
            <a:pPr>
              <a:buFont typeface="Wingdings" pitchFamily="2" charset="2"/>
              <a:buNone/>
            </a:pPr>
            <a:r>
              <a:rPr lang="en-US" altLang="ko-KR" sz="2000"/>
              <a:t>int a; </a:t>
            </a:r>
          </a:p>
          <a:p>
            <a:pPr>
              <a:buFont typeface="Wingdings" pitchFamily="2" charset="2"/>
              <a:buNone/>
            </a:pPr>
            <a:r>
              <a:rPr lang="en-US" altLang="ko-KR" sz="2000"/>
              <a:t>void main() </a:t>
            </a:r>
          </a:p>
          <a:p>
            <a:pPr>
              <a:buFont typeface="Wingdings" pitchFamily="2" charset="2"/>
              <a:buNone/>
            </a:pPr>
            <a:r>
              <a:rPr lang="en-US" altLang="ko-KR" sz="2000"/>
              <a:t>{ </a:t>
            </a:r>
          </a:p>
          <a:p>
            <a:pPr>
              <a:buFont typeface="Wingdings" pitchFamily="2" charset="2"/>
              <a:buNone/>
            </a:pPr>
            <a:r>
              <a:rPr lang="en-US" altLang="ko-KR" sz="2000"/>
              <a:t>  	      printf(</a:t>
            </a:r>
            <a:r>
              <a:rPr lang="en-US" altLang="ko-KR" sz="2000">
                <a:latin typeface="Times New Roman"/>
              </a:rPr>
              <a:t>“</a:t>
            </a:r>
            <a:r>
              <a:rPr lang="en-US" altLang="ko-KR" sz="2000"/>
              <a:t>%d\n</a:t>
            </a:r>
            <a:r>
              <a:rPr lang="en-US" altLang="ko-KR" sz="2000">
                <a:latin typeface="Times New Roman"/>
              </a:rPr>
              <a:t>”</a:t>
            </a:r>
            <a:r>
              <a:rPr lang="en-US" altLang="ko-KR" sz="2000"/>
              <a:t>,a);</a:t>
            </a:r>
          </a:p>
          <a:p>
            <a:pPr>
              <a:buFont typeface="Wingdings" pitchFamily="2" charset="2"/>
              <a:buNone/>
            </a:pPr>
            <a:r>
              <a:rPr lang="en-US" altLang="ko-KR" sz="2000"/>
              <a:t>		func();</a:t>
            </a:r>
          </a:p>
          <a:p>
            <a:pPr>
              <a:buFont typeface="Wingdings" pitchFamily="2" charset="2"/>
              <a:buNone/>
            </a:pPr>
            <a:r>
              <a:rPr lang="en-US" altLang="ko-KR" sz="2000"/>
              <a:t>		a=10; </a:t>
            </a:r>
          </a:p>
          <a:p>
            <a:pPr>
              <a:buFont typeface="Wingdings" pitchFamily="2" charset="2"/>
              <a:buNone/>
            </a:pPr>
            <a:r>
              <a:rPr lang="en-US" altLang="ko-KR" sz="2000"/>
              <a:t>         printf(</a:t>
            </a:r>
            <a:r>
              <a:rPr lang="en-US" altLang="ko-KR" sz="2000">
                <a:latin typeface="Times New Roman"/>
              </a:rPr>
              <a:t>“</a:t>
            </a:r>
            <a:r>
              <a:rPr lang="en-US" altLang="ko-KR" sz="2000"/>
              <a:t>%d\n</a:t>
            </a:r>
            <a:r>
              <a:rPr lang="en-US" altLang="ko-KR" sz="2000">
                <a:latin typeface="Times New Roman"/>
              </a:rPr>
              <a:t>”</a:t>
            </a:r>
            <a:r>
              <a:rPr lang="en-US" altLang="ko-KR" sz="2000"/>
              <a:t>,a);</a:t>
            </a:r>
          </a:p>
          <a:p>
            <a:pPr>
              <a:buFont typeface="Wingdings" pitchFamily="2" charset="2"/>
              <a:buNone/>
            </a:pPr>
            <a:r>
              <a:rPr lang="en-US" altLang="ko-KR" sz="2000"/>
              <a:t>}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extern </a:t>
            </a:r>
            <a:r>
              <a:rPr lang="ko-KR" altLang="en-US"/>
              <a:t>사용예</a:t>
            </a: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 </a:t>
            </a:r>
            <a:r>
              <a:rPr lang="ko-KR" altLang="en-US"/>
              <a:t>정적 지역 변수</a:t>
            </a:r>
          </a:p>
          <a:p>
            <a:pPr lvl="1"/>
            <a:r>
              <a:rPr lang="ko-KR" altLang="en-US"/>
              <a:t>지역변수를 배울 때 지역변수는 그 변수가 선언된 블럭이 끝나면 그 변수 안에 들어있는 값을 잃어버림</a:t>
            </a:r>
          </a:p>
          <a:p>
            <a:pPr lvl="1"/>
            <a:r>
              <a:rPr lang="ko-KR" altLang="en-US"/>
              <a:t>이걸 잃게 하지 않을 때 쓰는 것이 정적 지역 변수</a:t>
            </a:r>
          </a:p>
          <a:p>
            <a:pPr lvl="1"/>
            <a:r>
              <a:rPr lang="ko-KR" altLang="en-US"/>
              <a:t>정적 지역 변수는 지역 변수 선언 앞에 </a:t>
            </a:r>
            <a:r>
              <a:rPr lang="en-US" altLang="ko-KR"/>
              <a:t>static</a:t>
            </a:r>
            <a:r>
              <a:rPr lang="ko-KR" altLang="en-US"/>
              <a:t>키워드만 붙여줌</a:t>
            </a:r>
          </a:p>
          <a:p>
            <a:pPr lvl="2"/>
            <a:r>
              <a:rPr lang="ko-KR" altLang="en-US"/>
              <a:t>  </a:t>
            </a:r>
            <a:r>
              <a:rPr lang="en-US" altLang="ko-KR"/>
              <a:t>Ex) static int a; </a:t>
            </a:r>
          </a:p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8358214" cy="500042"/>
          </a:xfrm>
        </p:spPr>
        <p:txBody>
          <a:bodyPr/>
          <a:lstStyle/>
          <a:p>
            <a:r>
              <a:rPr lang="ko-KR" altLang="en-US" sz="3600" dirty="0"/>
              <a:t>정적 변수</a:t>
            </a:r>
            <a:r>
              <a:rPr lang="en-US" altLang="ko-KR" sz="3600" dirty="0"/>
              <a:t>(</a:t>
            </a:r>
            <a:r>
              <a:rPr lang="ko-KR" altLang="en-US" sz="3600" dirty="0"/>
              <a:t>정적 지역변수</a:t>
            </a:r>
            <a:r>
              <a:rPr lang="en-US" altLang="ko-KR" sz="3600" dirty="0"/>
              <a:t>, </a:t>
            </a:r>
            <a:r>
              <a:rPr lang="ko-KR" altLang="en-US" sz="3600" dirty="0"/>
              <a:t>정적 전역변수</a:t>
            </a:r>
            <a:r>
              <a:rPr lang="en-US" altLang="ko-KR" sz="3600" dirty="0"/>
              <a:t>)</a:t>
            </a: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0" y="500042"/>
            <a:ext cx="4572000" cy="592935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#include &lt;stdio.h&gt;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void func()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   int a=0;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   a=a+1;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   printf("%d\n",a);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void main()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   func();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   func();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   func();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}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정적 지역 변수 예</a:t>
            </a:r>
            <a:r>
              <a:rPr lang="en-US" altLang="ko-KR"/>
              <a:t>(1)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572000" y="548680"/>
            <a:ext cx="4572000" cy="5929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kern="0"/>
              <a:t>#include &lt;stdio.h&gt;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kern="0"/>
              <a:t>void func()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kern="0"/>
              <a:t>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kern="0"/>
              <a:t>   </a:t>
            </a:r>
            <a:r>
              <a:rPr lang="en-US" altLang="ko-KR" kern="0">
                <a:solidFill>
                  <a:schemeClr val="accent2"/>
                </a:solidFill>
              </a:rPr>
              <a:t>static</a:t>
            </a:r>
            <a:r>
              <a:rPr lang="en-US" altLang="ko-KR" kern="0"/>
              <a:t> int a=0;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kern="0"/>
              <a:t>   a=a+1;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kern="0"/>
              <a:t>   printf("%d\n",a);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kern="0"/>
              <a:t>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kern="0"/>
              <a:t>void main()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kern="0"/>
              <a:t>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kern="0"/>
              <a:t>   func();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kern="0"/>
              <a:t>   func();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kern="0"/>
              <a:t>   func();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kern="0"/>
              <a:t>}</a:t>
            </a: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static</a:t>
            </a:r>
            <a:r>
              <a:rPr lang="ko-KR" altLang="en-US"/>
              <a:t>키워드를 붙여 전역 변수를 선언하면 즉 정적 전역 변수를 선언하면 외부 소스에서 이 변수를 엑세스할 수 없게 됨</a:t>
            </a:r>
          </a:p>
          <a:p>
            <a:pPr lvl="1"/>
            <a:r>
              <a:rPr lang="ko-KR" altLang="en-US"/>
              <a:t> 정적 전역 변수의 주 목적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정적 전역 변수</a:t>
            </a: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ebdings" pitchFamily="18" charset="2"/>
              <a:buChar char=" "/>
            </a:pPr>
            <a:r>
              <a:rPr lang="en-US" altLang="ko-KR" sz="2000"/>
              <a:t>#include &lt;stdio.h&gt;</a:t>
            </a:r>
          </a:p>
          <a:p>
            <a:pPr>
              <a:buFont typeface="Webdings" pitchFamily="18" charset="2"/>
              <a:buChar char=" "/>
            </a:pPr>
            <a:r>
              <a:rPr lang="en-US" altLang="ko-KR" sz="2000"/>
              <a:t>int x=1, y=2;</a:t>
            </a:r>
          </a:p>
          <a:p>
            <a:pPr>
              <a:buFont typeface="Webdings" pitchFamily="18" charset="2"/>
              <a:buChar char=" "/>
            </a:pPr>
            <a:r>
              <a:rPr lang="en-US" altLang="ko-KR" sz="2000"/>
              <a:t>void demo(void);</a:t>
            </a:r>
          </a:p>
          <a:p>
            <a:pPr>
              <a:buFont typeface="Webdings" pitchFamily="18" charset="2"/>
              <a:buChar char=" "/>
            </a:pPr>
            <a:r>
              <a:rPr lang="en-US" altLang="ko-KR" sz="2000"/>
              <a:t>main()</a:t>
            </a:r>
          </a:p>
          <a:p>
            <a:pPr>
              <a:buFont typeface="Webdings" pitchFamily="18" charset="2"/>
              <a:buChar char=" "/>
            </a:pPr>
            <a:r>
              <a:rPr lang="en-US" altLang="ko-KR" sz="2000"/>
              <a:t>{</a:t>
            </a:r>
          </a:p>
          <a:p>
            <a:pPr>
              <a:buFont typeface="Webdings" pitchFamily="18" charset="2"/>
              <a:buChar char=" "/>
            </a:pPr>
            <a:r>
              <a:rPr lang="en-US" altLang="ko-KR" sz="2000"/>
              <a:t>     printf(</a:t>
            </a:r>
            <a:r>
              <a:rPr lang="en-US" altLang="ko-KR" sz="2000">
                <a:latin typeface="Times New Roman"/>
              </a:rPr>
              <a:t>“</a:t>
            </a:r>
            <a:r>
              <a:rPr lang="en-US" altLang="ko-KR" sz="2000"/>
              <a:t>Before : x= %d , y = %d</a:t>
            </a:r>
            <a:r>
              <a:rPr lang="en-US" altLang="ko-KR" sz="2000">
                <a:latin typeface="Times New Roman"/>
              </a:rPr>
              <a:t>”</a:t>
            </a:r>
            <a:r>
              <a:rPr lang="en-US" altLang="ko-KR" sz="2000"/>
              <a:t>, x, y);</a:t>
            </a:r>
          </a:p>
          <a:p>
            <a:pPr>
              <a:buFont typeface="Webdings" pitchFamily="18" charset="2"/>
              <a:buChar char=" "/>
            </a:pPr>
            <a:r>
              <a:rPr lang="en-US" altLang="ko-KR" sz="2000"/>
              <a:t>     demo();</a:t>
            </a:r>
          </a:p>
          <a:p>
            <a:pPr>
              <a:buFont typeface="Webdings" pitchFamily="18" charset="2"/>
              <a:buChar char=" "/>
            </a:pPr>
            <a:r>
              <a:rPr lang="en-US" altLang="ko-KR" sz="2000"/>
              <a:t>     printf(</a:t>
            </a:r>
            <a:r>
              <a:rPr lang="en-US" altLang="ko-KR" sz="2000">
                <a:latin typeface="Times New Roman"/>
              </a:rPr>
              <a:t>“</a:t>
            </a:r>
            <a:r>
              <a:rPr lang="en-US" altLang="ko-KR" sz="2000"/>
              <a:t>After : x= %d , y = %d</a:t>
            </a:r>
            <a:r>
              <a:rPr lang="en-US" altLang="ko-KR" sz="2000">
                <a:latin typeface="Times New Roman"/>
              </a:rPr>
              <a:t>”</a:t>
            </a:r>
            <a:r>
              <a:rPr lang="en-US" altLang="ko-KR" sz="2000"/>
              <a:t>, x, y);</a:t>
            </a:r>
          </a:p>
          <a:p>
            <a:pPr>
              <a:buFont typeface="Webdings" pitchFamily="18" charset="2"/>
              <a:buChar char=" "/>
            </a:pPr>
            <a:r>
              <a:rPr lang="en-US" altLang="ko-KR" sz="2000"/>
              <a:t>}</a:t>
            </a:r>
          </a:p>
          <a:p>
            <a:pPr>
              <a:buFont typeface="Webdings" pitchFamily="18" charset="2"/>
              <a:buChar char=" "/>
            </a:pPr>
            <a:r>
              <a:rPr lang="en-US" altLang="ko-KR" sz="2000"/>
              <a:t>void demo(void)</a:t>
            </a:r>
          </a:p>
          <a:p>
            <a:pPr>
              <a:buFont typeface="Webdings" pitchFamily="18" charset="2"/>
              <a:buChar char=" "/>
            </a:pPr>
            <a:r>
              <a:rPr lang="en-US" altLang="ko-KR" sz="2000"/>
              <a:t>{</a:t>
            </a:r>
          </a:p>
          <a:p>
            <a:pPr>
              <a:buFont typeface="Webdings" pitchFamily="18" charset="2"/>
              <a:buChar char=" "/>
            </a:pPr>
            <a:r>
              <a:rPr lang="en-US" altLang="ko-KR" sz="2000"/>
              <a:t>     int   x = 88, y = 99;</a:t>
            </a:r>
          </a:p>
          <a:p>
            <a:pPr>
              <a:buFont typeface="Webdings" pitchFamily="18" charset="2"/>
              <a:buChar char=" "/>
            </a:pPr>
            <a:r>
              <a:rPr lang="en-US" altLang="ko-KR" sz="2000"/>
              <a:t>      printf(</a:t>
            </a:r>
            <a:r>
              <a:rPr lang="en-US" altLang="ko-KR" sz="2000">
                <a:latin typeface="Times New Roman"/>
              </a:rPr>
              <a:t>“</a:t>
            </a:r>
            <a:r>
              <a:rPr lang="en-US" altLang="ko-KR" sz="2000"/>
              <a:t>In demo() : x= %d , y = %d</a:t>
            </a:r>
            <a:r>
              <a:rPr lang="en-US" altLang="ko-KR" sz="2000">
                <a:latin typeface="Times New Roman"/>
              </a:rPr>
              <a:t>”</a:t>
            </a:r>
            <a:r>
              <a:rPr lang="en-US" altLang="ko-KR" sz="2000"/>
              <a:t>, x, y);</a:t>
            </a:r>
          </a:p>
          <a:p>
            <a:pPr>
              <a:buFont typeface="Webdings" pitchFamily="18" charset="2"/>
              <a:buChar char=" "/>
            </a:pPr>
            <a:r>
              <a:rPr lang="en-US" altLang="ko-KR" sz="2000"/>
              <a:t>}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실습</a:t>
            </a: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 return </a:t>
            </a:r>
            <a:r>
              <a:rPr lang="ko-KR" altLang="en-US"/>
              <a:t>문</a:t>
            </a:r>
          </a:p>
          <a:p>
            <a:pPr lvl="1"/>
            <a:r>
              <a:rPr lang="ko-KR" altLang="en-US"/>
              <a:t>함수의 모든 부분을 종료하고 제어가 호출측으로 전달</a:t>
            </a:r>
          </a:p>
          <a:p>
            <a:r>
              <a:rPr lang="ko-KR" altLang="en-US"/>
              <a:t>스택</a:t>
            </a:r>
            <a:r>
              <a:rPr lang="en-US" altLang="ko-KR"/>
              <a:t>(stack) - </a:t>
            </a:r>
            <a:r>
              <a:rPr lang="ko-KR" altLang="en-US"/>
              <a:t>뒷페이지 참조</a:t>
            </a:r>
          </a:p>
          <a:p>
            <a:pPr lvl="1"/>
            <a:r>
              <a:rPr lang="ko-KR" altLang="en-US"/>
              <a:t>함수 호출 시 해당 함수가 호출되기 전에 현재의 </a:t>
            </a:r>
            <a:r>
              <a:rPr lang="en-US" altLang="ko-KR"/>
              <a:t>pc </a:t>
            </a:r>
            <a:r>
              <a:rPr lang="ko-KR" altLang="en-US"/>
              <a:t>포인터를 스택에 저장</a:t>
            </a:r>
          </a:p>
          <a:p>
            <a:pPr lvl="1"/>
            <a:r>
              <a:rPr lang="ko-KR" altLang="en-US"/>
              <a:t>함수가 종료하고 되돌아갈 곳을 저장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값의 전달</a:t>
            </a: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택시의 동전통</a:t>
            </a:r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스택</a:t>
            </a:r>
          </a:p>
        </p:txBody>
      </p:sp>
      <p:graphicFrame>
        <p:nvGraphicFramePr>
          <p:cNvPr id="12292" name="Object 4"/>
          <p:cNvGraphicFramePr>
            <a:graphicFrameLocks noChangeAspect="1"/>
          </p:cNvGraphicFramePr>
          <p:nvPr/>
        </p:nvGraphicFramePr>
        <p:xfrm>
          <a:off x="1295400" y="2209800"/>
          <a:ext cx="6732588" cy="381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6730200" imgH="3808440" progId="">
                  <p:embed/>
                </p:oleObj>
              </mc:Choice>
              <mc:Fallback>
                <p:oleObj name="VISIO" r:id="rId2" imgW="6730200" imgH="3808440" progId="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209800"/>
                        <a:ext cx="6732588" cy="381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함수의 헤더 </a:t>
            </a:r>
            <a:r>
              <a:rPr lang="en-US" altLang="ko-KR"/>
              <a:t>+ </a:t>
            </a:r>
            <a:r>
              <a:rPr lang="ko-KR" altLang="en-US"/>
              <a:t>세미콜론</a:t>
            </a:r>
          </a:p>
          <a:p>
            <a:r>
              <a:rPr lang="ko-KR" altLang="en-US"/>
              <a:t>컴파일러에게 복귀형태</a:t>
            </a:r>
            <a:r>
              <a:rPr lang="en-US" altLang="ko-KR"/>
              <a:t>, </a:t>
            </a:r>
            <a:r>
              <a:rPr lang="ko-KR" altLang="en-US"/>
              <a:t>이름</a:t>
            </a:r>
            <a:r>
              <a:rPr lang="en-US" altLang="ko-KR"/>
              <a:t>, </a:t>
            </a:r>
            <a:r>
              <a:rPr lang="ko-KR" altLang="en-US"/>
              <a:t>매개변수에 대해서 알려 주는 역할</a:t>
            </a:r>
          </a:p>
          <a:p>
            <a:pPr lvl="1"/>
            <a:r>
              <a:rPr lang="ko-KR" altLang="en-US"/>
              <a:t>컴파일 오류 방지</a:t>
            </a:r>
          </a:p>
          <a:p>
            <a:r>
              <a:rPr lang="ko-KR" altLang="en-US"/>
              <a:t>되도록 이면 함수의 헤더와 동일하게 작성</a:t>
            </a:r>
          </a:p>
          <a:p>
            <a:pPr lvl="1"/>
            <a:r>
              <a:rPr lang="ko-KR" altLang="en-US"/>
              <a:t>매개변수의 이름</a:t>
            </a:r>
            <a:r>
              <a:rPr lang="en-US" altLang="ko-KR">
                <a:latin typeface="Lucida Console"/>
              </a:rPr>
              <a:t>…</a:t>
            </a:r>
            <a:endParaRPr lang="en-US" altLang="ko-KR"/>
          </a:p>
          <a:p>
            <a:r>
              <a:rPr lang="ko-KR" altLang="en-US"/>
              <a:t>위치</a:t>
            </a:r>
          </a:p>
          <a:p>
            <a:pPr lvl="1"/>
            <a:r>
              <a:rPr lang="en-US" altLang="ko-KR"/>
              <a:t>main()</a:t>
            </a:r>
            <a:r>
              <a:rPr lang="ko-KR" altLang="en-US"/>
              <a:t>문 앞</a:t>
            </a:r>
            <a:r>
              <a:rPr lang="en-US" altLang="ko-KR"/>
              <a:t>, </a:t>
            </a:r>
            <a:r>
              <a:rPr lang="ko-KR" altLang="en-US"/>
              <a:t>함수 정의 부분 앞</a:t>
            </a:r>
          </a:p>
          <a:p>
            <a:pPr lvl="1"/>
            <a:r>
              <a:rPr lang="ko-KR" altLang="en-US"/>
              <a:t>되도록 이해를 위해 한군데 모아 둔다</a:t>
            </a:r>
            <a:r>
              <a:rPr lang="en-US" altLang="ko-KR"/>
              <a:t>. 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함수의 프로토타입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강력한 기능 제공</a:t>
            </a:r>
            <a:r>
              <a:rPr lang="en-US" altLang="ko-KR" dirty="0"/>
              <a:t>, </a:t>
            </a:r>
            <a:r>
              <a:rPr lang="ko-KR" altLang="en-US" dirty="0"/>
              <a:t>융통성을 발휘하는 언어</a:t>
            </a:r>
          </a:p>
          <a:p>
            <a:pPr lvl="1"/>
            <a:r>
              <a:rPr lang="ko-KR" altLang="en-US" dirty="0"/>
              <a:t>하드웨어 제어가 가능한 고급언어</a:t>
            </a:r>
          </a:p>
          <a:p>
            <a:r>
              <a:rPr lang="ko-KR" altLang="en-US" dirty="0" err="1"/>
              <a:t>이식성</a:t>
            </a:r>
            <a:r>
              <a:rPr lang="en-US" altLang="ko-KR" dirty="0"/>
              <a:t>- ANSI C</a:t>
            </a:r>
          </a:p>
          <a:p>
            <a:r>
              <a:rPr lang="ko-KR" altLang="en-US" dirty="0"/>
              <a:t>효율성</a:t>
            </a:r>
          </a:p>
          <a:p>
            <a:pPr lvl="1"/>
            <a:r>
              <a:rPr lang="ko-KR" altLang="en-US" dirty="0"/>
              <a:t>구조적 프로그램 방식</a:t>
            </a:r>
          </a:p>
          <a:p>
            <a:r>
              <a:rPr lang="ko-KR" altLang="en-US" dirty="0"/>
              <a:t>모듈별로 프로그램 작성</a:t>
            </a:r>
          </a:p>
          <a:p>
            <a:pPr lvl="1"/>
            <a:r>
              <a:rPr lang="ko-KR" altLang="en-US" dirty="0"/>
              <a:t>유용하고 재사용 가능한 프로그램 작성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</a:t>
            </a:r>
            <a:r>
              <a:rPr lang="ko-KR" altLang="en-US"/>
              <a:t>언어를 사용하는 이유</a:t>
            </a: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type</a:t>
            </a:r>
            <a:r>
              <a:rPr lang="ko-KR" altLang="en-US"/>
              <a:t>의 일치</a:t>
            </a:r>
          </a:p>
          <a:p>
            <a:r>
              <a:rPr lang="ko-KR" altLang="en-US"/>
              <a:t>가능하면 지역변수 사용</a:t>
            </a:r>
          </a:p>
          <a:p>
            <a:r>
              <a:rPr lang="ko-KR" altLang="en-US"/>
              <a:t>가능하면 세분화</a:t>
            </a:r>
            <a:r>
              <a:rPr lang="en-US" altLang="ko-KR"/>
              <a:t>, </a:t>
            </a:r>
            <a:r>
              <a:rPr lang="ko-KR" altLang="en-US"/>
              <a:t>길어지면 다시 분할</a:t>
            </a:r>
          </a:p>
          <a:p>
            <a:pPr lvl="1"/>
            <a:r>
              <a:rPr lang="ko-KR" altLang="en-US"/>
              <a:t>하나의 함수는 하나의 동작</a:t>
            </a:r>
          </a:p>
          <a:p>
            <a:r>
              <a:rPr lang="ko-KR" altLang="en-US"/>
              <a:t>여러 개의  </a:t>
            </a:r>
            <a:r>
              <a:rPr lang="en-US" altLang="ko-KR"/>
              <a:t>return </a:t>
            </a:r>
            <a:r>
              <a:rPr lang="ko-KR" altLang="en-US"/>
              <a:t>문 자제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권고</a:t>
            </a: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wait(100);</a:t>
            </a:r>
          </a:p>
          <a:p>
            <a:endParaRPr lang="en-US" altLang="ko-KR"/>
          </a:p>
          <a:p>
            <a:r>
              <a:rPr lang="en-US" altLang="ko-KR"/>
              <a:t>printf(</a:t>
            </a:r>
            <a:r>
              <a:rPr lang="en-US" altLang="ko-KR">
                <a:latin typeface="Times New Roman"/>
              </a:rPr>
              <a:t>”</a:t>
            </a:r>
            <a:r>
              <a:rPr lang="en-US" altLang="ko-KR"/>
              <a:t>Half of %d is %d</a:t>
            </a:r>
            <a:r>
              <a:rPr lang="en-US" altLang="ko-KR">
                <a:latin typeface="Times New Roman"/>
              </a:rPr>
              <a:t>”</a:t>
            </a:r>
            <a:r>
              <a:rPr lang="en-US" altLang="ko-KR"/>
              <a:t>, x, half_of(x));</a:t>
            </a:r>
          </a:p>
          <a:p>
            <a:endParaRPr lang="en-US" altLang="ko-KR"/>
          </a:p>
          <a:p>
            <a:r>
              <a:rPr lang="en-US" altLang="ko-KR"/>
              <a:t>y = half_of(x) + half_of(z);</a:t>
            </a:r>
          </a:p>
          <a:p>
            <a:endParaRPr lang="en-US" altLang="ko-KR"/>
          </a:p>
          <a:p>
            <a:r>
              <a:rPr lang="en-US" altLang="ko-KR"/>
              <a:t>if( half_of(x) &gt; 10)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함수 호출의 여러 가지 예</a:t>
            </a:r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함수가 직접적으로나 간접적으로 자신을 호출하는 것</a:t>
            </a:r>
          </a:p>
          <a:p>
            <a:r>
              <a:rPr lang="ko-KR" altLang="en-US"/>
              <a:t>하노이의 탑</a:t>
            </a:r>
            <a:r>
              <a:rPr lang="en-US" altLang="ko-KR"/>
              <a:t>, Factorial</a:t>
            </a:r>
            <a:r>
              <a:rPr lang="ko-KR" altLang="en-US"/>
              <a:t>계산</a:t>
            </a:r>
          </a:p>
          <a:p>
            <a:r>
              <a:rPr lang="en-US" altLang="ko-KR"/>
              <a:t>x! = x*(x-1)*(x-2)*</a:t>
            </a:r>
            <a:r>
              <a:rPr lang="en-US" altLang="ko-KR">
                <a:latin typeface="Times New Roman"/>
              </a:rPr>
              <a:t>…</a:t>
            </a:r>
            <a:r>
              <a:rPr lang="en-US" altLang="ko-KR"/>
              <a:t>*1  &lt;=&gt; x! = x*(x-1)!</a:t>
            </a:r>
          </a:p>
          <a:p>
            <a:r>
              <a:rPr lang="ko-KR" altLang="en-US"/>
              <a:t>자원의 낭비</a:t>
            </a:r>
          </a:p>
          <a:p>
            <a:pPr lvl="1"/>
            <a:r>
              <a:rPr lang="ko-KR" altLang="en-US"/>
              <a:t>스택 오버 플로우 발생</a:t>
            </a:r>
          </a:p>
          <a:p>
            <a:pPr lvl="1"/>
            <a:r>
              <a:rPr lang="en-US" altLang="ko-KR"/>
              <a:t>15</a:t>
            </a:r>
          </a:p>
          <a:p>
            <a:r>
              <a:rPr lang="ko-KR" altLang="en-US"/>
              <a:t>적절한 경우만 사용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재귀용법</a:t>
            </a:r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 typeface="Webdings" pitchFamily="18" charset="2"/>
              <a:buChar char=" "/>
            </a:pPr>
            <a:r>
              <a:rPr lang="en-US" altLang="ko-KR" sz="1600"/>
              <a:t>#include &lt;stdio.h&gt;</a:t>
            </a:r>
          </a:p>
          <a:p>
            <a:pPr>
              <a:lnSpc>
                <a:spcPct val="90000"/>
              </a:lnSpc>
              <a:buFont typeface="Webdings" pitchFamily="18" charset="2"/>
              <a:buChar char=" "/>
            </a:pPr>
            <a:r>
              <a:rPr lang="en-US" altLang="ko-KR" sz="1600"/>
              <a:t>unsigned int f, x;</a:t>
            </a:r>
          </a:p>
          <a:p>
            <a:pPr>
              <a:lnSpc>
                <a:spcPct val="90000"/>
              </a:lnSpc>
              <a:buFont typeface="Webdings" pitchFamily="18" charset="2"/>
              <a:buChar char=" "/>
            </a:pPr>
            <a:r>
              <a:rPr lang="en-US" altLang="ko-KR" sz="1600"/>
              <a:t>unsigned int fact(unsigned int a);</a:t>
            </a:r>
          </a:p>
          <a:p>
            <a:pPr>
              <a:lnSpc>
                <a:spcPct val="90000"/>
              </a:lnSpc>
              <a:buFont typeface="Webdings" pitchFamily="18" charset="2"/>
              <a:buChar char=" "/>
            </a:pPr>
            <a:r>
              <a:rPr lang="en-US" altLang="ko-KR" sz="1600"/>
              <a:t>main()</a:t>
            </a:r>
          </a:p>
          <a:p>
            <a:pPr>
              <a:lnSpc>
                <a:spcPct val="90000"/>
              </a:lnSpc>
              <a:buFont typeface="Webdings" pitchFamily="18" charset="2"/>
              <a:buChar char=" "/>
            </a:pPr>
            <a:r>
              <a:rPr lang="en-US" altLang="ko-KR" sz="1600"/>
              <a:t>{</a:t>
            </a:r>
          </a:p>
          <a:p>
            <a:pPr>
              <a:lnSpc>
                <a:spcPct val="90000"/>
              </a:lnSpc>
              <a:buFont typeface="Webdings" pitchFamily="18" charset="2"/>
              <a:buChar char=" "/>
            </a:pPr>
            <a:r>
              <a:rPr lang="en-US" altLang="ko-KR" sz="1600"/>
              <a:t>    printf(</a:t>
            </a:r>
            <a:r>
              <a:rPr lang="en-US" altLang="ko-KR" sz="1600">
                <a:latin typeface="Times New Roman"/>
              </a:rPr>
              <a:t>“</a:t>
            </a:r>
            <a:r>
              <a:rPr lang="en-US" altLang="ko-KR" sz="1600"/>
              <a:t>Enter number(1-8) : </a:t>
            </a:r>
            <a:r>
              <a:rPr lang="en-US" altLang="ko-KR" sz="1600">
                <a:latin typeface="Times New Roman"/>
              </a:rPr>
              <a:t>“</a:t>
            </a:r>
            <a:r>
              <a:rPr lang="en-US" altLang="ko-KR" sz="1600"/>
              <a:t>);</a:t>
            </a:r>
          </a:p>
          <a:p>
            <a:pPr>
              <a:lnSpc>
                <a:spcPct val="90000"/>
              </a:lnSpc>
              <a:buFont typeface="Webdings" pitchFamily="18" charset="2"/>
              <a:buChar char=" "/>
            </a:pPr>
            <a:r>
              <a:rPr lang="en-US" altLang="ko-KR" sz="1600"/>
              <a:t>    scanf(</a:t>
            </a:r>
            <a:r>
              <a:rPr lang="en-US" altLang="ko-KR" sz="1600">
                <a:latin typeface="Times New Roman"/>
              </a:rPr>
              <a:t>“</a:t>
            </a:r>
            <a:r>
              <a:rPr lang="en-US" altLang="ko-KR" sz="1600"/>
              <a:t>%d</a:t>
            </a:r>
            <a:r>
              <a:rPr lang="en-US" altLang="ko-KR" sz="1600">
                <a:latin typeface="Times New Roman"/>
              </a:rPr>
              <a:t>”</a:t>
            </a:r>
            <a:r>
              <a:rPr lang="en-US" altLang="ko-KR" sz="1600"/>
              <a:t>, &amp;x);</a:t>
            </a:r>
          </a:p>
          <a:p>
            <a:pPr>
              <a:lnSpc>
                <a:spcPct val="90000"/>
              </a:lnSpc>
              <a:buFont typeface="Webdings" pitchFamily="18" charset="2"/>
              <a:buChar char=" "/>
            </a:pPr>
            <a:r>
              <a:rPr lang="en-US" altLang="ko-KR" sz="1600"/>
              <a:t>    printf(</a:t>
            </a:r>
            <a:r>
              <a:rPr lang="en-US" altLang="ko-KR" sz="1600">
                <a:latin typeface="Times New Roman"/>
              </a:rPr>
              <a:t>“</a:t>
            </a:r>
            <a:r>
              <a:rPr lang="en-US" altLang="ko-KR" sz="1600"/>
              <a:t>%d factorial equals %d</a:t>
            </a:r>
            <a:r>
              <a:rPr lang="en-US" altLang="ko-KR" sz="1600">
                <a:latin typeface="Times New Roman"/>
              </a:rPr>
              <a:t>”</a:t>
            </a:r>
            <a:r>
              <a:rPr lang="en-US" altLang="ko-KR" sz="1600"/>
              <a:t>, x, fact(x)); </a:t>
            </a:r>
          </a:p>
          <a:p>
            <a:pPr>
              <a:lnSpc>
                <a:spcPct val="90000"/>
              </a:lnSpc>
              <a:buFont typeface="Webdings" pitchFamily="18" charset="2"/>
              <a:buChar char=" "/>
            </a:pPr>
            <a:r>
              <a:rPr lang="en-US" altLang="ko-KR" sz="1600"/>
              <a:t>}</a:t>
            </a:r>
          </a:p>
          <a:p>
            <a:pPr>
              <a:lnSpc>
                <a:spcPct val="90000"/>
              </a:lnSpc>
              <a:buFont typeface="Webdings" pitchFamily="18" charset="2"/>
              <a:buChar char=" "/>
            </a:pPr>
            <a:r>
              <a:rPr lang="en-US" altLang="ko-KR" sz="1600"/>
              <a:t>unsigned int fact( unsigned int a)</a:t>
            </a:r>
          </a:p>
          <a:p>
            <a:pPr>
              <a:lnSpc>
                <a:spcPct val="90000"/>
              </a:lnSpc>
              <a:buFont typeface="Webdings" pitchFamily="18" charset="2"/>
              <a:buChar char=" "/>
            </a:pPr>
            <a:r>
              <a:rPr lang="en-US" altLang="ko-KR" sz="1600"/>
              <a:t>{</a:t>
            </a:r>
          </a:p>
          <a:p>
            <a:pPr>
              <a:lnSpc>
                <a:spcPct val="90000"/>
              </a:lnSpc>
              <a:buFont typeface="Webdings" pitchFamily="18" charset="2"/>
              <a:buChar char=" "/>
            </a:pPr>
            <a:r>
              <a:rPr lang="en-US" altLang="ko-KR" sz="1600"/>
              <a:t>    if (a == 1)</a:t>
            </a:r>
          </a:p>
          <a:p>
            <a:pPr>
              <a:lnSpc>
                <a:spcPct val="90000"/>
              </a:lnSpc>
              <a:buFont typeface="Webdings" pitchFamily="18" charset="2"/>
              <a:buChar char=" "/>
            </a:pPr>
            <a:r>
              <a:rPr lang="en-US" altLang="ko-KR" sz="1600"/>
              <a:t>        return 1;</a:t>
            </a:r>
          </a:p>
          <a:p>
            <a:pPr>
              <a:lnSpc>
                <a:spcPct val="90000"/>
              </a:lnSpc>
              <a:buFont typeface="Webdings" pitchFamily="18" charset="2"/>
              <a:buChar char=" "/>
            </a:pPr>
            <a:r>
              <a:rPr lang="en-US" altLang="ko-KR" sz="1600"/>
              <a:t>    else</a:t>
            </a:r>
          </a:p>
          <a:p>
            <a:pPr>
              <a:lnSpc>
                <a:spcPct val="90000"/>
              </a:lnSpc>
              <a:buFont typeface="Webdings" pitchFamily="18" charset="2"/>
              <a:buChar char=" "/>
            </a:pPr>
            <a:r>
              <a:rPr lang="en-US" altLang="ko-KR" sz="1600"/>
              <a:t>    {</a:t>
            </a:r>
          </a:p>
          <a:p>
            <a:pPr>
              <a:lnSpc>
                <a:spcPct val="90000"/>
              </a:lnSpc>
              <a:buFont typeface="Webdings" pitchFamily="18" charset="2"/>
              <a:buChar char=" "/>
            </a:pPr>
            <a:r>
              <a:rPr lang="en-US" altLang="ko-KR" sz="1600"/>
              <a:t>        a *=fact(a-1);</a:t>
            </a:r>
          </a:p>
          <a:p>
            <a:pPr>
              <a:lnSpc>
                <a:spcPct val="90000"/>
              </a:lnSpc>
              <a:buFont typeface="Webdings" pitchFamily="18" charset="2"/>
              <a:buChar char=" "/>
            </a:pPr>
            <a:r>
              <a:rPr lang="en-US" altLang="ko-KR" sz="1600"/>
              <a:t>        return a;</a:t>
            </a:r>
          </a:p>
          <a:p>
            <a:pPr>
              <a:lnSpc>
                <a:spcPct val="90000"/>
              </a:lnSpc>
              <a:buFont typeface="Webdings" pitchFamily="18" charset="2"/>
              <a:buChar char=" "/>
            </a:pPr>
            <a:r>
              <a:rPr lang="en-US" altLang="ko-KR" sz="1600"/>
              <a:t>    }</a:t>
            </a:r>
          </a:p>
          <a:p>
            <a:pPr>
              <a:lnSpc>
                <a:spcPct val="90000"/>
              </a:lnSpc>
              <a:buFont typeface="Webdings" pitchFamily="18" charset="2"/>
              <a:buChar char=" "/>
            </a:pPr>
            <a:r>
              <a:rPr lang="en-US" altLang="ko-KR" sz="1600"/>
              <a:t>}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함수 사용 예제</a:t>
            </a:r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ko-KR" altLang="en-US"/>
              <a:t>명령 라인 인수의 사용</a:t>
            </a:r>
          </a:p>
          <a:p>
            <a:pPr lvl="1">
              <a:lnSpc>
                <a:spcPct val="90000"/>
              </a:lnSpc>
            </a:pPr>
            <a:r>
              <a:rPr lang="en-US" altLang="ko-KR"/>
              <a:t>void main(int argc, char *argv[])</a:t>
            </a:r>
          </a:p>
          <a:p>
            <a:pPr lvl="2">
              <a:lnSpc>
                <a:spcPct val="90000"/>
              </a:lnSpc>
            </a:pPr>
            <a:r>
              <a:rPr lang="ko-KR" altLang="en-US"/>
              <a:t>명령라인의 인수의 개수</a:t>
            </a:r>
            <a:r>
              <a:rPr lang="en-US" altLang="ko-KR"/>
              <a:t>(</a:t>
            </a:r>
            <a:r>
              <a:rPr lang="ko-KR" altLang="en-US"/>
              <a:t>프로그램명도 포함</a:t>
            </a:r>
            <a:r>
              <a:rPr lang="en-US" altLang="ko-KR"/>
              <a:t>)</a:t>
            </a:r>
          </a:p>
          <a:p>
            <a:pPr lvl="2">
              <a:lnSpc>
                <a:spcPct val="90000"/>
              </a:lnSpc>
            </a:pPr>
            <a:r>
              <a:rPr lang="ko-KR" altLang="en-US"/>
              <a:t>실제 문자열</a:t>
            </a:r>
            <a:r>
              <a:rPr lang="en-US" altLang="ko-KR"/>
              <a:t>, [0]</a:t>
            </a:r>
            <a:r>
              <a:rPr lang="ko-KR" altLang="en-US"/>
              <a:t>에는 프로그램 명</a:t>
            </a:r>
          </a:p>
          <a:p>
            <a:pPr lvl="2">
              <a:lnSpc>
                <a:spcPct val="90000"/>
              </a:lnSpc>
            </a:pPr>
            <a:endParaRPr lang="ko-KR" altLang="en-US"/>
          </a:p>
          <a:p>
            <a:pPr lvl="2">
              <a:lnSpc>
                <a:spcPct val="90000"/>
              </a:lnSpc>
            </a:pPr>
            <a:r>
              <a:rPr lang="en-US" altLang="ko-KR"/>
              <a:t>Cf. main( int argc, char **argv)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/>
              <a:t>main </a:t>
            </a:r>
            <a:r>
              <a:rPr lang="ko-KR" altLang="en-US"/>
              <a:t>함수의 인자</a:t>
            </a:r>
          </a:p>
        </p:txBody>
      </p:sp>
    </p:spTree>
    <p:extLst>
      <p:ext uri="{BB962C8B-B14F-4D97-AF65-F5344CB8AC3E}">
        <p14:creationId xmlns:p14="http://schemas.microsoft.com/office/powerpoint/2010/main" val="1879156839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/>
              <a:t>char **Argv[] : </a:t>
            </a:r>
            <a:r>
              <a:rPr lang="ko-KR" altLang="en-US" sz="2400"/>
              <a:t>아규먼트</a:t>
            </a:r>
            <a:r>
              <a:rPr lang="en-US" altLang="ko-KR" sz="2400"/>
              <a:t>(argument)</a:t>
            </a:r>
          </a:p>
          <a:p>
            <a:pPr lvl="1"/>
            <a:r>
              <a:rPr lang="en-US" altLang="ko-KR" sz="2200"/>
              <a:t> </a:t>
            </a:r>
            <a:r>
              <a:rPr lang="ko-KR" altLang="en-US" sz="2200"/>
              <a:t>실제 입력 내용</a:t>
            </a:r>
          </a:p>
          <a:p>
            <a:pPr lvl="1"/>
            <a:r>
              <a:rPr lang="ko-KR" altLang="en-US" sz="2200"/>
              <a:t> </a:t>
            </a:r>
            <a:r>
              <a:rPr lang="en-US" altLang="ko-KR" sz="2200"/>
              <a:t>argv[0]  </a:t>
            </a:r>
            <a:r>
              <a:rPr lang="ko-KR" altLang="en-US" sz="2200"/>
              <a:t>이 자기 실행 파일</a:t>
            </a:r>
          </a:p>
          <a:p>
            <a:r>
              <a:rPr lang="en-US" altLang="ko-KR" sz="2400"/>
              <a:t>int argc : "argument count"</a:t>
            </a:r>
          </a:p>
          <a:p>
            <a:pPr lvl="1"/>
            <a:r>
              <a:rPr lang="en-US" altLang="ko-KR" sz="2200"/>
              <a:t>"</a:t>
            </a:r>
            <a:r>
              <a:rPr lang="ko-KR" altLang="en-US" sz="2200"/>
              <a:t>단어</a:t>
            </a:r>
            <a:r>
              <a:rPr lang="en-US" altLang="ko-KR" sz="2200"/>
              <a:t>(</a:t>
            </a:r>
            <a:r>
              <a:rPr lang="ko-KR" altLang="en-US" sz="2200"/>
              <a:t>스트링</a:t>
            </a:r>
            <a:r>
              <a:rPr lang="en-US" altLang="ko-KR" sz="2200"/>
              <a:t>)</a:t>
            </a:r>
            <a:r>
              <a:rPr lang="ko-KR" altLang="en-US" sz="2200"/>
              <a:t>의 수</a:t>
            </a:r>
            <a:r>
              <a:rPr lang="ko-KR" altLang="en-US" sz="2200">
                <a:latin typeface="Lucida Console"/>
              </a:rPr>
              <a:t>“</a:t>
            </a:r>
            <a:endParaRPr lang="ko-KR" altLang="en-US" sz="2200"/>
          </a:p>
          <a:p>
            <a:r>
              <a:rPr lang="en-US" altLang="ko-KR" sz="2400"/>
              <a:t>Ex)</a:t>
            </a:r>
          </a:p>
          <a:p>
            <a:pPr lvl="1"/>
            <a:r>
              <a:rPr lang="en-US" altLang="ko-KR" sz="2200"/>
              <a:t>del chungha.doc</a:t>
            </a:r>
          </a:p>
          <a:p>
            <a:pPr lvl="2"/>
            <a:r>
              <a:rPr lang="en-US" altLang="ko-KR" sz="2000"/>
              <a:t> argc = 2, </a:t>
            </a:r>
          </a:p>
          <a:p>
            <a:pPr lvl="2"/>
            <a:r>
              <a:rPr lang="en-US" altLang="ko-KR" sz="2000"/>
              <a:t> argv[0] = del, argv[1] = chungha.doc</a:t>
            </a:r>
          </a:p>
          <a:p>
            <a:pPr lvl="1"/>
            <a:r>
              <a:rPr lang="en-US" altLang="ko-KR" sz="2200"/>
              <a:t>copy chungha.doc my.doc</a:t>
            </a:r>
          </a:p>
          <a:p>
            <a:pPr lvl="2"/>
            <a:r>
              <a:rPr lang="en-US" altLang="ko-KR" sz="2000"/>
              <a:t> argc = 3</a:t>
            </a:r>
          </a:p>
          <a:p>
            <a:pPr lvl="2"/>
            <a:r>
              <a:rPr lang="en-US" altLang="ko-KR" sz="2000"/>
              <a:t> argv[0] = copy, argv[1] = chungha.doc , </a:t>
            </a:r>
          </a:p>
          <a:p>
            <a:pPr lvl="2">
              <a:buFont typeface="Wingdings" pitchFamily="2" charset="2"/>
              <a:buNone/>
            </a:pPr>
            <a:r>
              <a:rPr lang="en-US" altLang="ko-KR" sz="2000"/>
              <a:t>    argv[2] = my.doc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argc </a:t>
            </a:r>
            <a:r>
              <a:rPr lang="ko-KR" altLang="en-US"/>
              <a:t>와 </a:t>
            </a:r>
            <a:r>
              <a:rPr lang="en-US" altLang="ko-KR"/>
              <a:t>argv</a:t>
            </a:r>
          </a:p>
        </p:txBody>
      </p:sp>
    </p:spTree>
    <p:extLst>
      <p:ext uri="{BB962C8B-B14F-4D97-AF65-F5344CB8AC3E}">
        <p14:creationId xmlns:p14="http://schemas.microsoft.com/office/powerpoint/2010/main" val="293879585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ko-KR" altLang="en-US"/>
              <a:t>단어의 구별</a:t>
            </a:r>
          </a:p>
          <a:p>
            <a:pPr lvl="1">
              <a:lnSpc>
                <a:spcPct val="90000"/>
              </a:lnSpc>
            </a:pPr>
            <a:r>
              <a:rPr lang="ko-KR" altLang="en-US"/>
              <a:t> 하나이상의 공백문자</a:t>
            </a:r>
            <a:r>
              <a:rPr lang="en-US" altLang="ko-KR"/>
              <a:t>(space) </a:t>
            </a:r>
          </a:p>
          <a:p>
            <a:pPr lvl="1">
              <a:lnSpc>
                <a:spcPct val="90000"/>
              </a:lnSpc>
            </a:pPr>
            <a:r>
              <a:rPr lang="en-US" altLang="ko-KR"/>
              <a:t> </a:t>
            </a:r>
            <a:r>
              <a:rPr lang="ko-KR" altLang="en-US"/>
              <a:t>탭문자 로 </a:t>
            </a:r>
          </a:p>
          <a:p>
            <a:pPr lvl="2">
              <a:lnSpc>
                <a:spcPct val="90000"/>
              </a:lnSpc>
            </a:pPr>
            <a:r>
              <a:rPr lang="ko-KR" altLang="en-US"/>
              <a:t>단어 사이가 떨어지면 마디가 끊어진 것으로 본다</a:t>
            </a:r>
          </a:p>
          <a:p>
            <a:pPr lvl="2">
              <a:lnSpc>
                <a:spcPct val="90000"/>
              </a:lnSpc>
            </a:pPr>
            <a:r>
              <a:rPr lang="ko-KR" altLang="en-US"/>
              <a:t>따옴표 </a:t>
            </a:r>
            <a:r>
              <a:rPr lang="en-US" altLang="ko-KR"/>
              <a:t>" " </a:t>
            </a:r>
            <a:r>
              <a:rPr lang="ko-KR" altLang="en-US"/>
              <a:t>로 쌓인 스트링은 하나로 취급</a:t>
            </a:r>
          </a:p>
          <a:p>
            <a:pPr>
              <a:lnSpc>
                <a:spcPct val="90000"/>
              </a:lnSpc>
            </a:pPr>
            <a:r>
              <a:rPr lang="en-US" altLang="ko-KR"/>
              <a:t>Ex)</a:t>
            </a:r>
          </a:p>
          <a:p>
            <a:pPr lvl="1">
              <a:lnSpc>
                <a:spcPct val="90000"/>
              </a:lnSpc>
            </a:pPr>
            <a:r>
              <a:rPr lang="en-US" altLang="ko-KR"/>
              <a:t>c:\&gt; dir &lt;-- argc </a:t>
            </a:r>
            <a:r>
              <a:rPr lang="ko-KR" altLang="en-US"/>
              <a:t>는 </a:t>
            </a:r>
            <a:r>
              <a:rPr lang="en-US" altLang="ko-KR"/>
              <a:t>1</a:t>
            </a:r>
          </a:p>
          <a:p>
            <a:pPr lvl="1">
              <a:lnSpc>
                <a:spcPct val="90000"/>
              </a:lnSpc>
            </a:pPr>
            <a:r>
              <a:rPr lang="en-US" altLang="ko-KR"/>
              <a:t>c:\&gt; del *.* &lt;-- argc </a:t>
            </a:r>
            <a:r>
              <a:rPr lang="ko-KR" altLang="en-US"/>
              <a:t>는 </a:t>
            </a:r>
            <a:r>
              <a:rPr lang="en-US" altLang="ko-KR"/>
              <a:t>2</a:t>
            </a:r>
          </a:p>
          <a:p>
            <a:pPr lvl="1">
              <a:lnSpc>
                <a:spcPct val="90000"/>
              </a:lnSpc>
            </a:pPr>
            <a:r>
              <a:rPr lang="en-US" altLang="ko-KR"/>
              <a:t>c:\&gt; cd hwp &lt;-- argc </a:t>
            </a:r>
            <a:r>
              <a:rPr lang="ko-KR" altLang="en-US"/>
              <a:t>는 </a:t>
            </a:r>
            <a:r>
              <a:rPr lang="en-US" altLang="ko-KR"/>
              <a:t>2</a:t>
            </a:r>
          </a:p>
          <a:p>
            <a:pPr lvl="1">
              <a:lnSpc>
                <a:spcPct val="90000"/>
              </a:lnSpc>
            </a:pPr>
            <a:r>
              <a:rPr lang="en-US" altLang="ko-KR"/>
              <a:t>c:\&gt; game a.dic &lt;-- argc </a:t>
            </a:r>
            <a:r>
              <a:rPr lang="ko-KR" altLang="en-US"/>
              <a:t>는 </a:t>
            </a:r>
            <a:r>
              <a:rPr lang="en-US" altLang="ko-KR"/>
              <a:t>2</a:t>
            </a:r>
          </a:p>
          <a:p>
            <a:pPr lvl="1">
              <a:lnSpc>
                <a:spcPct val="90000"/>
              </a:lnSpc>
            </a:pPr>
            <a:r>
              <a:rPr lang="en-US" altLang="ko-KR"/>
              <a:t>c:\&gt; copy a.doc b.doc &lt;-- argc </a:t>
            </a:r>
            <a:r>
              <a:rPr lang="ko-KR" altLang="en-US"/>
              <a:t>는 </a:t>
            </a:r>
            <a:r>
              <a:rPr lang="en-US" altLang="ko-KR"/>
              <a:t>3</a:t>
            </a:r>
          </a:p>
          <a:p>
            <a:pPr lvl="1">
              <a:lnSpc>
                <a:spcPct val="90000"/>
              </a:lnSpc>
            </a:pPr>
            <a:r>
              <a:rPr lang="en-US" altLang="ko-KR"/>
              <a:t>c:\&gt; sample "good morning" &lt;-- argc </a:t>
            </a:r>
            <a:r>
              <a:rPr lang="ko-KR" altLang="en-US"/>
              <a:t>는 </a:t>
            </a:r>
            <a:r>
              <a:rPr lang="en-US" altLang="ko-KR"/>
              <a:t>2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argc</a:t>
            </a:r>
          </a:p>
        </p:txBody>
      </p:sp>
    </p:spTree>
    <p:extLst>
      <p:ext uri="{BB962C8B-B14F-4D97-AF65-F5344CB8AC3E}">
        <p14:creationId xmlns:p14="http://schemas.microsoft.com/office/powerpoint/2010/main" val="2367429765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ko-KR"/>
              <a:t>#include &lt;stdio.h&gt;</a:t>
            </a:r>
          </a:p>
          <a:p>
            <a:pPr>
              <a:buFont typeface="Wingdings" pitchFamily="2" charset="2"/>
              <a:buNone/>
            </a:pPr>
            <a:r>
              <a:rPr lang="en-US" altLang="ko-KR"/>
              <a:t>void main( int argc, char **argv)</a:t>
            </a:r>
          </a:p>
          <a:p>
            <a:pPr>
              <a:buFont typeface="Wingdings" pitchFamily="2" charset="2"/>
              <a:buNone/>
            </a:pPr>
            <a:r>
              <a:rPr lang="en-US" altLang="ko-KR"/>
              <a:t>{</a:t>
            </a:r>
          </a:p>
          <a:p>
            <a:pPr>
              <a:buFont typeface="Wingdings" pitchFamily="2" charset="2"/>
              <a:buNone/>
            </a:pPr>
            <a:r>
              <a:rPr lang="en-US" altLang="ko-KR"/>
              <a:t>     printf(" count = %d\n", argc); </a:t>
            </a:r>
          </a:p>
          <a:p>
            <a:pPr>
              <a:buFont typeface="Wingdings" pitchFamily="2" charset="2"/>
              <a:buNone/>
            </a:pPr>
            <a:r>
              <a:rPr lang="en-US" altLang="ko-KR"/>
              <a:t>}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예제</a:t>
            </a:r>
          </a:p>
        </p:txBody>
      </p:sp>
    </p:spTree>
    <p:extLst>
      <p:ext uri="{BB962C8B-B14F-4D97-AF65-F5344CB8AC3E}">
        <p14:creationId xmlns:p14="http://schemas.microsoft.com/office/powerpoint/2010/main" val="3760467660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 </a:t>
            </a:r>
            <a:r>
              <a:rPr lang="ko-KR" altLang="en-US"/>
              <a:t>결과를 보세요</a:t>
            </a:r>
          </a:p>
          <a:p>
            <a:pPr>
              <a:buFont typeface="Wingdings" pitchFamily="2" charset="2"/>
              <a:buNone/>
            </a:pPr>
            <a:r>
              <a:rPr lang="en-US" altLang="ko-KR"/>
              <a:t>c:\&gt; test</a:t>
            </a:r>
          </a:p>
          <a:p>
            <a:pPr>
              <a:buFont typeface="Wingdings" pitchFamily="2" charset="2"/>
              <a:buNone/>
            </a:pPr>
            <a:endParaRPr lang="en-US" altLang="ko-KR"/>
          </a:p>
          <a:p>
            <a:pPr>
              <a:buFont typeface="Wingdings" pitchFamily="2" charset="2"/>
              <a:buNone/>
            </a:pPr>
            <a:r>
              <a:rPr lang="en-US" altLang="ko-KR"/>
              <a:t>c:\&gt; test good</a:t>
            </a:r>
          </a:p>
          <a:p>
            <a:pPr>
              <a:buFont typeface="Wingdings" pitchFamily="2" charset="2"/>
              <a:buNone/>
            </a:pPr>
            <a:endParaRPr lang="en-US" altLang="ko-KR"/>
          </a:p>
          <a:p>
            <a:pPr>
              <a:buFont typeface="Wingdings" pitchFamily="2" charset="2"/>
              <a:buNone/>
            </a:pPr>
            <a:r>
              <a:rPr lang="en-US" altLang="ko-KR"/>
              <a:t>c:\&gt; test good morning</a:t>
            </a:r>
          </a:p>
          <a:p>
            <a:pPr>
              <a:buFont typeface="Wingdings" pitchFamily="2" charset="2"/>
              <a:buNone/>
            </a:pPr>
            <a:endParaRPr lang="en-US" altLang="ko-KR"/>
          </a:p>
          <a:p>
            <a:pPr>
              <a:buFont typeface="Wingdings" pitchFamily="2" charset="2"/>
              <a:buNone/>
            </a:pPr>
            <a:r>
              <a:rPr lang="en-US" altLang="ko-KR"/>
              <a:t>c:\&gt; test 1 2 3 4 5 6 7 8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예제</a:t>
            </a:r>
            <a:r>
              <a:rPr lang="en-US" altLang="ko-KR"/>
              <a:t>(</a:t>
            </a:r>
            <a:r>
              <a:rPr lang="ko-KR" altLang="en-US"/>
              <a:t>계속</a:t>
            </a:r>
            <a:r>
              <a:rPr lang="en-US" altLang="ko-KR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17066943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*argv[] : argument vector</a:t>
            </a:r>
          </a:p>
          <a:p>
            <a:pPr lvl="1"/>
            <a:r>
              <a:rPr lang="ko-KR" altLang="en-US"/>
              <a:t>이차원 배열과 마찬가지 이므로 스트링 여러개를 취급할 수 있는데 낱말의 뜻은 </a:t>
            </a:r>
            <a:r>
              <a:rPr lang="en-US" altLang="ko-KR"/>
              <a:t>"argument</a:t>
            </a:r>
            <a:r>
              <a:rPr lang="ko-KR" altLang="en-US"/>
              <a:t>로 넘어온 각 단어</a:t>
            </a:r>
            <a:r>
              <a:rPr lang="en-US" altLang="ko-KR"/>
              <a:t>(</a:t>
            </a:r>
            <a:r>
              <a:rPr lang="ko-KR" altLang="en-US"/>
              <a:t>스트링</a:t>
            </a:r>
            <a:r>
              <a:rPr lang="en-US" altLang="ko-KR"/>
              <a:t>)</a:t>
            </a:r>
            <a:r>
              <a:rPr lang="ko-KR" altLang="en-US"/>
              <a:t>들의 번지수</a:t>
            </a:r>
            <a:r>
              <a:rPr lang="en-US" altLang="ko-KR"/>
              <a:t>(vector)"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argv</a:t>
            </a:r>
          </a:p>
        </p:txBody>
      </p:sp>
    </p:spTree>
    <p:extLst>
      <p:ext uri="{BB962C8B-B14F-4D97-AF65-F5344CB8AC3E}">
        <p14:creationId xmlns:p14="http://schemas.microsoft.com/office/powerpoint/2010/main" val="27730875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7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1271588" y="914400"/>
          <a:ext cx="6599237" cy="5210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7689240" imgH="6069960" progId="">
                  <p:embed/>
                </p:oleObj>
              </mc:Choice>
              <mc:Fallback>
                <p:oleObj name="VISIO" r:id="rId2" imgW="7689240" imgH="6069960" progId="">
                  <p:embed/>
                  <p:pic>
                    <p:nvPicPr>
                      <p:cNvPr id="0" name="Picture 1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1588" y="914400"/>
                        <a:ext cx="6599237" cy="5210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프로그램 개발과정</a:t>
            </a:r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ko-KR"/>
              <a:t>#include &lt;stdio.h&gt;</a:t>
            </a:r>
          </a:p>
          <a:p>
            <a:pPr>
              <a:buFont typeface="Wingdings" pitchFamily="2" charset="2"/>
              <a:buNone/>
            </a:pPr>
            <a:r>
              <a:rPr lang="en-US" altLang="ko-KR"/>
              <a:t>main( int argc, char **argv)</a:t>
            </a:r>
          </a:p>
          <a:p>
            <a:pPr>
              <a:buFont typeface="Wingdings" pitchFamily="2" charset="2"/>
              <a:buNone/>
            </a:pPr>
            <a:r>
              <a:rPr lang="en-US" altLang="ko-KR"/>
              <a:t>{</a:t>
            </a:r>
          </a:p>
          <a:p>
            <a:pPr>
              <a:buFont typeface="Wingdings" pitchFamily="2" charset="2"/>
              <a:buNone/>
            </a:pPr>
            <a:r>
              <a:rPr lang="en-US" altLang="ko-KR"/>
              <a:t>      printf(" count = %d\n", argc); </a:t>
            </a:r>
          </a:p>
          <a:p>
            <a:pPr>
              <a:buFont typeface="Wingdings" pitchFamily="2" charset="2"/>
              <a:buNone/>
            </a:pPr>
            <a:r>
              <a:rPr lang="en-US" altLang="ko-KR"/>
              <a:t>      printf(" string = %s\n",argv[0]);</a:t>
            </a:r>
          </a:p>
          <a:p>
            <a:pPr>
              <a:buFont typeface="Wingdings" pitchFamily="2" charset="2"/>
              <a:buNone/>
            </a:pPr>
            <a:r>
              <a:rPr lang="en-US" altLang="ko-KR"/>
              <a:t>}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예제</a:t>
            </a:r>
          </a:p>
        </p:txBody>
      </p:sp>
    </p:spTree>
    <p:extLst>
      <p:ext uri="{BB962C8B-B14F-4D97-AF65-F5344CB8AC3E}">
        <p14:creationId xmlns:p14="http://schemas.microsoft.com/office/powerpoint/2010/main" val="526123387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ko-KR"/>
              <a:t>c:\&gt; test</a:t>
            </a:r>
          </a:p>
          <a:p>
            <a:pPr>
              <a:buFont typeface="Wingdings" pitchFamily="2" charset="2"/>
              <a:buNone/>
            </a:pPr>
            <a:endParaRPr lang="en-US" altLang="ko-KR"/>
          </a:p>
          <a:p>
            <a:pPr>
              <a:buFont typeface="Wingdings" pitchFamily="2" charset="2"/>
              <a:buNone/>
            </a:pPr>
            <a:r>
              <a:rPr lang="ko-KR" altLang="en-US"/>
              <a:t>결과</a:t>
            </a:r>
          </a:p>
          <a:p>
            <a:pPr>
              <a:buFont typeface="Wingdings" pitchFamily="2" charset="2"/>
              <a:buNone/>
            </a:pPr>
            <a:endParaRPr lang="ko-KR" altLang="en-US"/>
          </a:p>
          <a:p>
            <a:pPr>
              <a:buFont typeface="Wingdings" pitchFamily="2" charset="2"/>
              <a:buNone/>
            </a:pPr>
            <a:r>
              <a:rPr lang="en-US" altLang="ko-KR"/>
              <a:t>count = 1</a:t>
            </a:r>
          </a:p>
          <a:p>
            <a:pPr>
              <a:buFont typeface="Wingdings" pitchFamily="2" charset="2"/>
              <a:buNone/>
            </a:pPr>
            <a:endParaRPr lang="en-US" altLang="ko-KR"/>
          </a:p>
          <a:p>
            <a:pPr>
              <a:buFont typeface="Wingdings" pitchFamily="2" charset="2"/>
              <a:buNone/>
            </a:pPr>
            <a:r>
              <a:rPr lang="en-US" altLang="ko-KR"/>
              <a:t>string = c:\tc\test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예제</a:t>
            </a:r>
            <a:r>
              <a:rPr lang="en-US" altLang="ko-KR"/>
              <a:t>(</a:t>
            </a:r>
            <a:r>
              <a:rPr lang="ko-KR" altLang="en-US"/>
              <a:t>계속</a:t>
            </a:r>
            <a:r>
              <a:rPr lang="en-US" altLang="ko-KR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75854360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ko-KR"/>
              <a:t>#include &lt;stdio.h&gt;</a:t>
            </a:r>
          </a:p>
          <a:p>
            <a:pPr>
              <a:buFont typeface="Wingdings" pitchFamily="2" charset="2"/>
              <a:buNone/>
            </a:pPr>
            <a:r>
              <a:rPr lang="en-US" altLang="ko-KR"/>
              <a:t>main( int argc, char *argv[])</a:t>
            </a:r>
          </a:p>
          <a:p>
            <a:pPr>
              <a:buFont typeface="Wingdings" pitchFamily="2" charset="2"/>
              <a:buNone/>
            </a:pPr>
            <a:r>
              <a:rPr lang="en-US" altLang="ko-KR"/>
              <a:t>{</a:t>
            </a:r>
          </a:p>
          <a:p>
            <a:pPr>
              <a:buFont typeface="Wingdings" pitchFamily="2" charset="2"/>
              <a:buNone/>
            </a:pPr>
            <a:r>
              <a:rPr lang="en-US" altLang="ko-KR"/>
              <a:t>     printf(" count = %d\n", argc); </a:t>
            </a:r>
          </a:p>
          <a:p>
            <a:pPr>
              <a:buFont typeface="Wingdings" pitchFamily="2" charset="2"/>
              <a:buNone/>
            </a:pPr>
            <a:r>
              <a:rPr lang="en-US" altLang="ko-KR"/>
              <a:t>     printf(" string1 = %s\n",argv[0]);</a:t>
            </a:r>
          </a:p>
          <a:p>
            <a:pPr>
              <a:buFont typeface="Wingdings" pitchFamily="2" charset="2"/>
              <a:buNone/>
            </a:pPr>
            <a:r>
              <a:rPr lang="en-US" altLang="ko-KR"/>
              <a:t>     printf(" string2 = %s\n",argv[1]);</a:t>
            </a:r>
          </a:p>
          <a:p>
            <a:pPr>
              <a:buFont typeface="Wingdings" pitchFamily="2" charset="2"/>
              <a:buNone/>
            </a:pPr>
            <a:r>
              <a:rPr lang="en-US" altLang="ko-KR"/>
              <a:t>}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예제</a:t>
            </a:r>
            <a:r>
              <a:rPr lang="en-US" altLang="ko-KR"/>
              <a:t>(2)</a:t>
            </a:r>
          </a:p>
        </p:txBody>
      </p:sp>
    </p:spTree>
    <p:extLst>
      <p:ext uri="{BB962C8B-B14F-4D97-AF65-F5344CB8AC3E}">
        <p14:creationId xmlns:p14="http://schemas.microsoft.com/office/powerpoint/2010/main" val="479536980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ko-KR"/>
              <a:t>c:\&gt; test good</a:t>
            </a:r>
          </a:p>
          <a:p>
            <a:pPr>
              <a:buFont typeface="Wingdings" pitchFamily="2" charset="2"/>
              <a:buNone/>
            </a:pPr>
            <a:endParaRPr lang="en-US" altLang="ko-KR"/>
          </a:p>
          <a:p>
            <a:pPr>
              <a:buFont typeface="Wingdings" pitchFamily="2" charset="2"/>
              <a:buNone/>
            </a:pPr>
            <a:r>
              <a:rPr lang="ko-KR" altLang="en-US"/>
              <a:t>결과</a:t>
            </a:r>
          </a:p>
          <a:p>
            <a:pPr>
              <a:buFont typeface="Wingdings" pitchFamily="2" charset="2"/>
              <a:buNone/>
            </a:pPr>
            <a:endParaRPr lang="ko-KR" altLang="en-US"/>
          </a:p>
          <a:p>
            <a:pPr>
              <a:buFont typeface="Wingdings" pitchFamily="2" charset="2"/>
              <a:buNone/>
            </a:pPr>
            <a:r>
              <a:rPr lang="en-US" altLang="ko-KR"/>
              <a:t>count = 1</a:t>
            </a:r>
          </a:p>
          <a:p>
            <a:pPr>
              <a:buFont typeface="Wingdings" pitchFamily="2" charset="2"/>
              <a:buNone/>
            </a:pPr>
            <a:endParaRPr lang="en-US" altLang="ko-KR"/>
          </a:p>
          <a:p>
            <a:pPr>
              <a:buFont typeface="Wingdings" pitchFamily="2" charset="2"/>
              <a:buNone/>
            </a:pPr>
            <a:r>
              <a:rPr lang="en-US" altLang="ko-KR"/>
              <a:t>string1 = c:\tc\test.exe</a:t>
            </a:r>
          </a:p>
          <a:p>
            <a:pPr>
              <a:buFont typeface="Wingdings" pitchFamily="2" charset="2"/>
              <a:buNone/>
            </a:pPr>
            <a:endParaRPr lang="en-US" altLang="ko-KR"/>
          </a:p>
          <a:p>
            <a:pPr>
              <a:buFont typeface="Wingdings" pitchFamily="2" charset="2"/>
              <a:buNone/>
            </a:pPr>
            <a:r>
              <a:rPr lang="en-US" altLang="ko-KR"/>
              <a:t>string2 = good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예제</a:t>
            </a:r>
            <a:r>
              <a:rPr lang="en-US" altLang="ko-KR"/>
              <a:t>(2)</a:t>
            </a:r>
          </a:p>
        </p:txBody>
      </p:sp>
    </p:spTree>
    <p:extLst>
      <p:ext uri="{BB962C8B-B14F-4D97-AF65-F5344CB8AC3E}">
        <p14:creationId xmlns:p14="http://schemas.microsoft.com/office/powerpoint/2010/main" val="3255708564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z="2400"/>
              <a:t>copy </a:t>
            </a:r>
            <a:r>
              <a:rPr lang="ko-KR" altLang="en-US" sz="2400"/>
              <a:t>명령 처럼 </a:t>
            </a:r>
            <a:r>
              <a:rPr lang="en-US" altLang="ko-KR" sz="2400"/>
              <a:t>3</a:t>
            </a:r>
            <a:r>
              <a:rPr lang="ko-KR" altLang="en-US" sz="2400"/>
              <a:t>개 의 단어</a:t>
            </a:r>
            <a:r>
              <a:rPr lang="en-US" altLang="ko-KR" sz="2400"/>
              <a:t>( "copy", "chungha.doc", "my.doc")</a:t>
            </a:r>
            <a:r>
              <a:rPr lang="ko-KR" altLang="en-US" sz="2400"/>
              <a:t>가 정확히 들어와야 하는 경우 에는 이 갯수가 틀리면 더이상 프로그램을 진행시킬 필요없다</a:t>
            </a:r>
            <a:r>
              <a:rPr lang="en-US" altLang="ko-KR" sz="2400"/>
              <a:t>.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altLang="ko-KR" sz="2200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2200"/>
              <a:t>#include &lt;stdio.h&gt;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2200"/>
              <a:t>#include &lt;stdlib.h&gt;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2200"/>
              <a:t>main( int argc, char *argv[])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2200"/>
              <a:t>{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/>
              <a:t>if( argc != 3) {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/>
              <a:t>printf(" </a:t>
            </a:r>
            <a:r>
              <a:rPr lang="ko-KR" altLang="en-US" sz="2000"/>
              <a:t>쓰는법이 틀렸습니다</a:t>
            </a:r>
            <a:r>
              <a:rPr lang="en-US" altLang="ko-KR" sz="2000"/>
              <a:t>.");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/>
              <a:t>exit();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/>
              <a:t>}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2200"/>
              <a:t>}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예제</a:t>
            </a:r>
            <a:r>
              <a:rPr lang="en-US" altLang="ko-KR"/>
              <a:t>(3)</a:t>
            </a:r>
          </a:p>
        </p:txBody>
      </p:sp>
    </p:spTree>
    <p:extLst>
      <p:ext uri="{BB962C8B-B14F-4D97-AF65-F5344CB8AC3E}">
        <p14:creationId xmlns:p14="http://schemas.microsoft.com/office/powerpoint/2010/main" val="2743631468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몇개의 단어를 입력할 지 모르는 경우</a:t>
            </a:r>
            <a:r>
              <a:rPr lang="en-US" altLang="ko-KR"/>
              <a:t>. </a:t>
            </a:r>
          </a:p>
          <a:p>
            <a:endParaRPr lang="en-US" altLang="ko-KR"/>
          </a:p>
          <a:p>
            <a:pPr lvl="1">
              <a:buFontTx/>
              <a:buNone/>
            </a:pPr>
            <a:r>
              <a:rPr lang="en-US" altLang="ko-KR"/>
              <a:t>#include &lt;stdio.h&gt;</a:t>
            </a:r>
          </a:p>
          <a:p>
            <a:pPr lvl="1">
              <a:buFontTx/>
              <a:buNone/>
            </a:pPr>
            <a:r>
              <a:rPr lang="en-US" altLang="ko-KR"/>
              <a:t>main( int argc, char *argv[])</a:t>
            </a:r>
          </a:p>
          <a:p>
            <a:pPr lvl="1">
              <a:buFontTx/>
              <a:buNone/>
            </a:pPr>
            <a:r>
              <a:rPr lang="en-US" altLang="ko-KR"/>
              <a:t>{</a:t>
            </a:r>
          </a:p>
          <a:p>
            <a:pPr lvl="3">
              <a:buFontTx/>
              <a:buNone/>
            </a:pPr>
            <a:r>
              <a:rPr lang="en-US" altLang="ko-KR" sz="2400"/>
              <a:t>int i;</a:t>
            </a:r>
          </a:p>
          <a:p>
            <a:pPr lvl="3">
              <a:buFontTx/>
              <a:buNone/>
            </a:pPr>
            <a:r>
              <a:rPr lang="en-US" altLang="ko-KR" sz="2400"/>
              <a:t>for(i=0; i &lt; argc; i++) {</a:t>
            </a:r>
          </a:p>
          <a:p>
            <a:pPr lvl="3">
              <a:buFontTx/>
              <a:buNone/>
            </a:pPr>
            <a:r>
              <a:rPr lang="en-US" altLang="ko-KR" sz="2400"/>
              <a:t>printf("string = %s\n",argv[i]);</a:t>
            </a:r>
          </a:p>
          <a:p>
            <a:pPr lvl="3">
              <a:buFontTx/>
              <a:buNone/>
            </a:pPr>
            <a:r>
              <a:rPr lang="en-US" altLang="ko-KR" sz="2400"/>
              <a:t>}</a:t>
            </a:r>
          </a:p>
          <a:p>
            <a:pPr lvl="1">
              <a:buFontTx/>
              <a:buNone/>
            </a:pPr>
            <a:r>
              <a:rPr lang="en-US" altLang="ko-KR"/>
              <a:t>}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예제</a:t>
            </a:r>
            <a:r>
              <a:rPr lang="en-US" altLang="ko-KR"/>
              <a:t>(4)</a:t>
            </a:r>
          </a:p>
        </p:txBody>
      </p:sp>
    </p:spTree>
    <p:extLst>
      <p:ext uri="{BB962C8B-B14F-4D97-AF65-F5344CB8AC3E}">
        <p14:creationId xmlns:p14="http://schemas.microsoft.com/office/powerpoint/2010/main" val="2310455447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 </a:t>
            </a:r>
            <a:r>
              <a:rPr lang="ko-KR" altLang="en-US"/>
              <a:t>도스의 </a:t>
            </a:r>
            <a:r>
              <a:rPr lang="en-US" altLang="ko-KR"/>
              <a:t>type</a:t>
            </a:r>
            <a:r>
              <a:rPr lang="ko-KR" altLang="en-US"/>
              <a:t>와 같은 역할을 하는 프로그램</a:t>
            </a:r>
          </a:p>
          <a:p>
            <a:pPr>
              <a:buFont typeface="Wingdings" pitchFamily="2" charset="2"/>
              <a:buNone/>
            </a:pPr>
            <a:r>
              <a:rPr lang="en-US" altLang="ko-KR"/>
              <a:t>#include &lt;stdio.h&gt;</a:t>
            </a:r>
          </a:p>
          <a:p>
            <a:pPr>
              <a:buFont typeface="Wingdings" pitchFamily="2" charset="2"/>
              <a:buNone/>
            </a:pPr>
            <a:r>
              <a:rPr lang="en-US" altLang="ko-KR"/>
              <a:t>main(int argc, char *argv[]) </a:t>
            </a:r>
          </a:p>
          <a:p>
            <a:pPr>
              <a:buFont typeface="Wingdings" pitchFamily="2" charset="2"/>
              <a:buNone/>
            </a:pPr>
            <a:r>
              <a:rPr lang="en-US" altLang="ko-KR"/>
              <a:t>{</a:t>
            </a:r>
          </a:p>
          <a:p>
            <a:pPr lvl="1">
              <a:buFontTx/>
              <a:buNone/>
            </a:pPr>
            <a:r>
              <a:rPr lang="en-US" altLang="ko-KR"/>
              <a:t>	FILE *fp;</a:t>
            </a:r>
          </a:p>
          <a:p>
            <a:pPr lvl="1">
              <a:buFontTx/>
              <a:buNone/>
            </a:pPr>
            <a:r>
              <a:rPr lang="en-US" altLang="ko-KR"/>
              <a:t>	char c;</a:t>
            </a:r>
          </a:p>
          <a:p>
            <a:pPr lvl="1">
              <a:buFontTx/>
              <a:buNone/>
            </a:pPr>
            <a:r>
              <a:rPr lang="en-US" altLang="ko-KR"/>
              <a:t>	if (argc == 1) { /* </a:t>
            </a:r>
            <a:r>
              <a:rPr lang="ko-KR" altLang="en-US"/>
              <a:t>인자가 없으면 *</a:t>
            </a:r>
            <a:r>
              <a:rPr lang="en-US" altLang="ko-KR"/>
              <a:t>/</a:t>
            </a:r>
          </a:p>
          <a:p>
            <a:pPr lvl="1">
              <a:buFontTx/>
              <a:buNone/>
            </a:pPr>
            <a:r>
              <a:rPr lang="en-US" altLang="ko-KR"/>
              <a:t>		</a:t>
            </a:r>
            <a:r>
              <a:rPr lang="en-US" altLang="ko-KR" sz="2000"/>
              <a:t>printf("USAGE : %s filename(1) ...filename(n)\n",*argv);</a:t>
            </a:r>
          </a:p>
          <a:p>
            <a:pPr lvl="1">
              <a:buFontTx/>
              <a:buNone/>
            </a:pPr>
            <a:r>
              <a:rPr lang="en-US" altLang="ko-KR"/>
              <a:t>		return (1);</a:t>
            </a:r>
          </a:p>
          <a:p>
            <a:pPr lvl="1">
              <a:buFontTx/>
              <a:buNone/>
            </a:pPr>
            <a:r>
              <a:rPr lang="en-US" altLang="ko-KR"/>
              <a:t>	}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예제</a:t>
            </a:r>
            <a:r>
              <a:rPr lang="en-US" altLang="ko-KR"/>
              <a:t>(5)</a:t>
            </a:r>
          </a:p>
        </p:txBody>
      </p:sp>
    </p:spTree>
    <p:extLst>
      <p:ext uri="{BB962C8B-B14F-4D97-AF65-F5344CB8AC3E}">
        <p14:creationId xmlns:p14="http://schemas.microsoft.com/office/powerpoint/2010/main" val="2537016605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ko-KR" sz="2400" dirty="0"/>
              <a:t>	while (--</a:t>
            </a:r>
            <a:r>
              <a:rPr lang="en-US" altLang="ko-KR" sz="2400" dirty="0" err="1"/>
              <a:t>argc</a:t>
            </a:r>
            <a:r>
              <a:rPr lang="en-US" altLang="ko-KR" sz="2400" dirty="0"/>
              <a:t> &gt; 0) { /* </a:t>
            </a:r>
            <a:r>
              <a:rPr lang="ko-KR" altLang="en-US" sz="2400" dirty="0"/>
              <a:t>인자가 있으면 *</a:t>
            </a:r>
            <a:r>
              <a:rPr lang="en-US" altLang="ko-KR" sz="2400" dirty="0"/>
              <a:t>/</a:t>
            </a:r>
          </a:p>
          <a:p>
            <a:pPr>
              <a:buFont typeface="Wingdings" pitchFamily="2" charset="2"/>
              <a:buNone/>
            </a:pPr>
            <a:r>
              <a:rPr lang="en-US" altLang="ko-KR" sz="2400" dirty="0"/>
              <a:t>		if ((</a:t>
            </a:r>
            <a:r>
              <a:rPr lang="en-US" altLang="ko-KR" sz="2400" dirty="0" err="1"/>
              <a:t>fp</a:t>
            </a:r>
            <a:r>
              <a:rPr lang="en-US" altLang="ko-KR" sz="2400" dirty="0"/>
              <a:t> = </a:t>
            </a:r>
            <a:r>
              <a:rPr lang="en-US" altLang="ko-KR" sz="2400" dirty="0" err="1"/>
              <a:t>fopen</a:t>
            </a:r>
            <a:r>
              <a:rPr lang="en-US" altLang="ko-KR" sz="2400" dirty="0"/>
              <a:t>(*++</a:t>
            </a:r>
            <a:r>
              <a:rPr lang="en-US" altLang="ko-KR" sz="2400" dirty="0" err="1"/>
              <a:t>argv</a:t>
            </a:r>
            <a:r>
              <a:rPr lang="en-US" altLang="ko-KR" sz="2400" dirty="0"/>
              <a:t>, "r")) == NULL) {</a:t>
            </a:r>
          </a:p>
          <a:p>
            <a:pPr>
              <a:buFont typeface="Wingdings" pitchFamily="2" charset="2"/>
              <a:buNone/>
            </a:pPr>
            <a:r>
              <a:rPr lang="en-US" altLang="ko-KR" sz="2400" dirty="0"/>
              <a:t>			</a:t>
            </a:r>
            <a:r>
              <a:rPr lang="en-US" altLang="ko-KR" sz="2400" dirty="0" err="1"/>
              <a:t>printf</a:t>
            </a:r>
            <a:r>
              <a:rPr lang="en-US" altLang="ko-KR" sz="2400" dirty="0"/>
              <a:t>("Error: Cannot open %s\n",*</a:t>
            </a:r>
            <a:r>
              <a:rPr lang="en-US" altLang="ko-KR" sz="2400" dirty="0" err="1"/>
              <a:t>argv</a:t>
            </a:r>
            <a:r>
              <a:rPr lang="en-US" altLang="ko-KR" sz="2400" dirty="0"/>
              <a:t>);</a:t>
            </a:r>
          </a:p>
          <a:p>
            <a:pPr>
              <a:buFont typeface="Wingdings" pitchFamily="2" charset="2"/>
              <a:buNone/>
            </a:pPr>
            <a:r>
              <a:rPr lang="en-US" altLang="ko-KR" sz="2400" dirty="0"/>
              <a:t>			continue;</a:t>
            </a:r>
          </a:p>
          <a:p>
            <a:pPr>
              <a:buFont typeface="Wingdings" pitchFamily="2" charset="2"/>
              <a:buNone/>
            </a:pPr>
            <a:r>
              <a:rPr lang="en-US" altLang="ko-KR" sz="2400" dirty="0"/>
              <a:t>		}</a:t>
            </a:r>
          </a:p>
          <a:p>
            <a:pPr>
              <a:buFont typeface="Wingdings" pitchFamily="2" charset="2"/>
              <a:buNone/>
            </a:pPr>
            <a:r>
              <a:rPr lang="en-US" altLang="ko-KR" sz="2400" dirty="0"/>
              <a:t>		</a:t>
            </a:r>
            <a:r>
              <a:rPr lang="en-US" altLang="ko-KR" sz="2400" dirty="0" err="1"/>
              <a:t>printf</a:t>
            </a:r>
            <a:r>
              <a:rPr lang="en-US" altLang="ko-KR" sz="2400" dirty="0"/>
              <a:t>("\n*** %s ***\n",*</a:t>
            </a:r>
            <a:r>
              <a:rPr lang="en-US" altLang="ko-KR" sz="2400" dirty="0" err="1"/>
              <a:t>argv</a:t>
            </a:r>
            <a:r>
              <a:rPr lang="en-US" altLang="ko-KR" sz="2400" dirty="0"/>
              <a:t>);</a:t>
            </a:r>
          </a:p>
          <a:p>
            <a:pPr>
              <a:buFont typeface="Wingdings" pitchFamily="2" charset="2"/>
              <a:buNone/>
            </a:pPr>
            <a:r>
              <a:rPr lang="en-US" altLang="ko-KR" sz="2400" dirty="0"/>
              <a:t>		while ((c = </a:t>
            </a:r>
            <a:r>
              <a:rPr lang="en-US" altLang="ko-KR" sz="2400" dirty="0" err="1"/>
              <a:t>getc</a:t>
            </a:r>
            <a:r>
              <a:rPr lang="en-US" altLang="ko-KR" sz="2400" dirty="0"/>
              <a:t>(</a:t>
            </a:r>
            <a:r>
              <a:rPr lang="en-US" altLang="ko-KR" sz="2400" dirty="0" err="1"/>
              <a:t>fp</a:t>
            </a:r>
            <a:r>
              <a:rPr lang="en-US" altLang="ko-KR" sz="2400" dirty="0"/>
              <a:t>)) != EOF)</a:t>
            </a:r>
          </a:p>
          <a:p>
            <a:pPr>
              <a:buFont typeface="Wingdings" pitchFamily="2" charset="2"/>
              <a:buNone/>
            </a:pPr>
            <a:r>
              <a:rPr lang="en-US" altLang="ko-KR" sz="2400" dirty="0"/>
              <a:t>			</a:t>
            </a:r>
            <a:r>
              <a:rPr lang="en-US" altLang="ko-KR" sz="2400" dirty="0" err="1"/>
              <a:t>putchar</a:t>
            </a:r>
            <a:r>
              <a:rPr lang="en-US" altLang="ko-KR" sz="2400" dirty="0"/>
              <a:t>(c);</a:t>
            </a:r>
          </a:p>
          <a:p>
            <a:pPr>
              <a:buFont typeface="Wingdings" pitchFamily="2" charset="2"/>
              <a:buNone/>
            </a:pPr>
            <a:r>
              <a:rPr lang="en-US" altLang="ko-KR" sz="2400" dirty="0"/>
              <a:t>	}</a:t>
            </a:r>
          </a:p>
          <a:p>
            <a:pPr>
              <a:buFont typeface="Wingdings" pitchFamily="2" charset="2"/>
              <a:buNone/>
            </a:pPr>
            <a:r>
              <a:rPr lang="en-US" altLang="ko-KR" sz="2400" dirty="0"/>
              <a:t>	</a:t>
            </a:r>
            <a:r>
              <a:rPr lang="en-US" altLang="ko-KR" sz="2400" dirty="0" err="1"/>
              <a:t>fclose</a:t>
            </a:r>
            <a:r>
              <a:rPr lang="en-US" altLang="ko-KR" sz="2400" dirty="0"/>
              <a:t>(</a:t>
            </a:r>
            <a:r>
              <a:rPr lang="en-US" altLang="ko-KR" sz="2400" dirty="0" err="1"/>
              <a:t>fp</a:t>
            </a:r>
            <a:r>
              <a:rPr lang="en-US" altLang="ko-KR" sz="2400" dirty="0"/>
              <a:t>);</a:t>
            </a:r>
          </a:p>
          <a:p>
            <a:pPr>
              <a:buFont typeface="Wingdings" pitchFamily="2" charset="2"/>
              <a:buNone/>
            </a:pPr>
            <a:r>
              <a:rPr lang="en-US" altLang="ko-KR" sz="2400" dirty="0"/>
              <a:t>}</a:t>
            </a:r>
          </a:p>
          <a:p>
            <a:pPr>
              <a:buFont typeface="Wingdings" pitchFamily="2" charset="2"/>
              <a:buNone/>
            </a:pPr>
            <a:endParaRPr lang="en-US" altLang="ko-KR" sz="240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8172400" cy="500042"/>
          </a:xfrm>
        </p:spPr>
        <p:txBody>
          <a:bodyPr/>
          <a:lstStyle/>
          <a:p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2815625359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ko-KR" altLang="en-US" sz="2400" dirty="0"/>
              <a:t>키보드로부터 </a:t>
            </a:r>
            <a:r>
              <a:rPr lang="ko-KR" altLang="en-US" sz="2400" dirty="0" err="1"/>
              <a:t>입력받은</a:t>
            </a:r>
            <a:r>
              <a:rPr lang="ko-KR" altLang="en-US" sz="2400" dirty="0"/>
              <a:t> 문장들에 줄번호를 붙여서 </a:t>
            </a:r>
            <a:r>
              <a:rPr lang="en-US" altLang="ko-KR" sz="2400" dirty="0"/>
              <a:t>test.txt </a:t>
            </a:r>
            <a:r>
              <a:rPr lang="ko-KR" altLang="en-US" sz="2400" dirty="0"/>
              <a:t>화일로 저장하는 일을 하는 것으로</a:t>
            </a:r>
            <a:r>
              <a:rPr lang="en-US" altLang="ko-KR" sz="2400" dirty="0"/>
              <a:t>, </a:t>
            </a:r>
            <a:r>
              <a:rPr lang="ko-KR" altLang="en-US" sz="2400" dirty="0"/>
              <a:t>프로그램의 종료는 아무 문장도 입력하지 않고 </a:t>
            </a:r>
            <a:r>
              <a:rPr lang="ko-KR" altLang="en-US" sz="2400" dirty="0" err="1"/>
              <a:t>엔터키를</a:t>
            </a:r>
            <a:r>
              <a:rPr lang="ko-KR" altLang="en-US" sz="2400" dirty="0"/>
              <a:t> 치면 된다</a:t>
            </a:r>
            <a:r>
              <a:rPr lang="en-US" altLang="ko-KR" sz="2400" dirty="0"/>
              <a:t>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ko-KR" sz="2400" dirty="0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2200" dirty="0"/>
              <a:t>#include &lt;</a:t>
            </a:r>
            <a:r>
              <a:rPr lang="en-US" altLang="ko-KR" sz="2200" dirty="0" err="1"/>
              <a:t>stdio.h</a:t>
            </a:r>
            <a:r>
              <a:rPr lang="en-US" altLang="ko-KR" sz="2200" dirty="0"/>
              <a:t>&gt;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2200" dirty="0"/>
              <a:t>void main(void)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2200" dirty="0"/>
              <a:t>{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 dirty="0"/>
              <a:t>FILE *</a:t>
            </a:r>
            <a:r>
              <a:rPr lang="en-US" altLang="ko-KR" sz="2000" dirty="0" err="1"/>
              <a:t>fp</a:t>
            </a:r>
            <a:r>
              <a:rPr lang="en-US" altLang="ko-KR" sz="2000" dirty="0"/>
              <a:t>;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 dirty="0"/>
              <a:t>char str[80];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 dirty="0"/>
              <a:t>int line = 0;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 dirty="0"/>
              <a:t>if ((</a:t>
            </a:r>
            <a:r>
              <a:rPr lang="en-US" altLang="ko-KR" sz="2000" dirty="0" err="1"/>
              <a:t>fp</a:t>
            </a:r>
            <a:r>
              <a:rPr lang="en-US" altLang="ko-KR" sz="2000" dirty="0"/>
              <a:t> = </a:t>
            </a:r>
            <a:r>
              <a:rPr lang="en-US" altLang="ko-KR" sz="2000" dirty="0" err="1"/>
              <a:t>fopen</a:t>
            </a:r>
            <a:r>
              <a:rPr lang="en-US" altLang="ko-KR" sz="2000" dirty="0"/>
              <a:t>("test.txt", "w")) == NULL) {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 dirty="0" err="1"/>
              <a:t>printf</a:t>
            </a:r>
            <a:r>
              <a:rPr lang="en-US" altLang="ko-KR" sz="2000" dirty="0"/>
              <a:t>("File open error ... \n");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 dirty="0"/>
              <a:t>exit(-1);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 dirty="0"/>
              <a:t>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ko-KR" sz="140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예제</a:t>
            </a:r>
            <a:r>
              <a:rPr lang="en-US" altLang="ko-KR"/>
              <a:t>(6)</a:t>
            </a:r>
          </a:p>
        </p:txBody>
      </p:sp>
    </p:spTree>
    <p:extLst>
      <p:ext uri="{BB962C8B-B14F-4D97-AF65-F5344CB8AC3E}">
        <p14:creationId xmlns:p14="http://schemas.microsoft.com/office/powerpoint/2010/main" val="4076350475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>
              <a:buFontTx/>
              <a:buNone/>
            </a:pPr>
            <a:r>
              <a:rPr lang="en-US" altLang="ko-KR"/>
              <a:t>for ( ; ; ) {</a:t>
            </a:r>
          </a:p>
          <a:p>
            <a:pPr lvl="1">
              <a:buFontTx/>
              <a:buNone/>
            </a:pPr>
            <a:r>
              <a:rPr lang="en-US" altLang="ko-KR"/>
              <a:t>gets(str);</a:t>
            </a:r>
          </a:p>
          <a:p>
            <a:pPr lvl="1">
              <a:buFontTx/>
              <a:buNone/>
            </a:pPr>
            <a:r>
              <a:rPr lang="en-US" altLang="ko-KR"/>
              <a:t>if (str[0] == '\0') </a:t>
            </a:r>
          </a:p>
          <a:p>
            <a:pPr lvl="1">
              <a:buFontTx/>
              <a:buNone/>
            </a:pPr>
            <a:r>
              <a:rPr lang="en-US" altLang="ko-KR"/>
              <a:t>break;</a:t>
            </a:r>
          </a:p>
          <a:p>
            <a:pPr lvl="1">
              <a:buFontTx/>
              <a:buNone/>
            </a:pPr>
            <a:r>
              <a:rPr lang="en-US" altLang="ko-KR"/>
              <a:t>line++;</a:t>
            </a:r>
          </a:p>
          <a:p>
            <a:pPr lvl="1">
              <a:buFontTx/>
              <a:buNone/>
            </a:pPr>
            <a:r>
              <a:rPr lang="en-US" altLang="ko-KR"/>
              <a:t>fprintf(fp,"%3d : %s\n",line,str);</a:t>
            </a:r>
          </a:p>
          <a:p>
            <a:pPr lvl="1">
              <a:buFontTx/>
              <a:buNone/>
            </a:pPr>
            <a:r>
              <a:rPr lang="en-US" altLang="ko-KR"/>
              <a:t>}</a:t>
            </a:r>
          </a:p>
          <a:p>
            <a:pPr lvl="1">
              <a:buFontTx/>
              <a:buNone/>
            </a:pPr>
            <a:r>
              <a:rPr lang="en-US" altLang="ko-KR"/>
              <a:t>fclose(fp);</a:t>
            </a:r>
          </a:p>
          <a:p>
            <a:pPr>
              <a:buFont typeface="Wingdings" pitchFamily="2" charset="2"/>
              <a:buNone/>
            </a:pPr>
            <a:r>
              <a:rPr lang="en-US" altLang="ko-KR"/>
              <a:t>}</a:t>
            </a:r>
          </a:p>
          <a:p>
            <a:pPr>
              <a:buFont typeface="Wingdings" pitchFamily="2" charset="2"/>
              <a:buNone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8316416" cy="500042"/>
          </a:xfrm>
        </p:spPr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4088854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소스코드 작성</a:t>
            </a:r>
          </a:p>
          <a:p>
            <a:pPr lvl="1"/>
            <a:r>
              <a:rPr lang="ko-KR" altLang="en-US"/>
              <a:t>에디터 </a:t>
            </a:r>
            <a:r>
              <a:rPr lang="en-US" altLang="ko-KR"/>
              <a:t>--&gt; .C </a:t>
            </a:r>
            <a:r>
              <a:rPr lang="ko-KR" altLang="en-US"/>
              <a:t>파일 작성</a:t>
            </a:r>
          </a:p>
          <a:p>
            <a:r>
              <a:rPr lang="ko-KR" altLang="en-US"/>
              <a:t>컴파일</a:t>
            </a:r>
            <a:r>
              <a:rPr lang="en-US" altLang="ko-KR"/>
              <a:t>(</a:t>
            </a:r>
            <a:r>
              <a:rPr lang="ko-KR" altLang="en-US"/>
              <a:t>컴파일러</a:t>
            </a:r>
            <a:r>
              <a:rPr lang="en-US" altLang="ko-KR"/>
              <a:t>)</a:t>
            </a:r>
          </a:p>
          <a:p>
            <a:pPr lvl="1"/>
            <a:r>
              <a:rPr lang="ko-KR" altLang="en-US"/>
              <a:t>소스크드 </a:t>
            </a:r>
            <a:r>
              <a:rPr lang="en-US" altLang="ko-KR"/>
              <a:t>--&gt; </a:t>
            </a:r>
            <a:r>
              <a:rPr lang="ko-KR" altLang="en-US"/>
              <a:t>오브젝트 코드</a:t>
            </a:r>
            <a:r>
              <a:rPr lang="en-US" altLang="ko-KR"/>
              <a:t>(.obj </a:t>
            </a:r>
            <a:r>
              <a:rPr lang="ko-KR" altLang="en-US"/>
              <a:t>파일</a:t>
            </a:r>
            <a:r>
              <a:rPr lang="en-US" altLang="ko-KR"/>
              <a:t>)</a:t>
            </a:r>
          </a:p>
          <a:p>
            <a:r>
              <a:rPr lang="ko-KR" altLang="en-US"/>
              <a:t>링크</a:t>
            </a:r>
            <a:r>
              <a:rPr lang="en-US" altLang="ko-KR"/>
              <a:t>(</a:t>
            </a:r>
            <a:r>
              <a:rPr lang="ko-KR" altLang="en-US"/>
              <a:t>링커</a:t>
            </a:r>
            <a:r>
              <a:rPr lang="en-US" altLang="ko-KR"/>
              <a:t>)</a:t>
            </a:r>
          </a:p>
          <a:p>
            <a:pPr lvl="1"/>
            <a:r>
              <a:rPr lang="ko-KR" altLang="en-US"/>
              <a:t>컴파일된 코드를 링크해서 실행파일 작성</a:t>
            </a:r>
          </a:p>
          <a:p>
            <a:r>
              <a:rPr lang="ko-KR" altLang="en-US"/>
              <a:t>프로그램 실행</a:t>
            </a:r>
          </a:p>
          <a:p>
            <a:pPr lvl="1"/>
            <a:r>
              <a:rPr lang="ko-KR" altLang="en-US"/>
              <a:t>프로그램이 정상적으로 동작하는지 확인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프로그램 개발과정</a:t>
            </a:r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 cal.exe 1 + 3 </a:t>
            </a:r>
            <a:r>
              <a:rPr lang="ko-KR" altLang="en-US"/>
              <a:t>을 입력 하면</a:t>
            </a:r>
          </a:p>
          <a:p>
            <a:endParaRPr lang="ko-KR" altLang="en-US"/>
          </a:p>
          <a:p>
            <a:pPr>
              <a:buFont typeface="Wingdings" pitchFamily="2" charset="2"/>
              <a:buNone/>
            </a:pPr>
            <a:r>
              <a:rPr lang="ko-KR" altLang="en-US"/>
              <a:t>    </a:t>
            </a:r>
            <a:r>
              <a:rPr lang="en-US" altLang="ko-KR"/>
              <a:t>1 + 3 = 4</a:t>
            </a:r>
          </a:p>
          <a:p>
            <a:pPr>
              <a:buFont typeface="Wingdings" pitchFamily="2" charset="2"/>
              <a:buNone/>
            </a:pPr>
            <a:endParaRPr lang="en-US" altLang="ko-KR"/>
          </a:p>
          <a:p>
            <a:pPr>
              <a:buFont typeface="Wingdings" pitchFamily="2" charset="2"/>
              <a:buNone/>
            </a:pPr>
            <a:r>
              <a:rPr lang="en-US" altLang="ko-KR"/>
              <a:t>    </a:t>
            </a:r>
            <a:r>
              <a:rPr lang="ko-KR" altLang="en-US"/>
              <a:t>가 출력되는 프로그램을 작성하시오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 </a:t>
            </a:r>
            <a:r>
              <a:rPr lang="ko-KR" altLang="en-US"/>
              <a:t>사칙 연산 기준</a:t>
            </a:r>
            <a:r>
              <a:rPr lang="en-US" altLang="ko-KR"/>
              <a:t>, </a:t>
            </a:r>
            <a:r>
              <a:rPr lang="ko-KR" altLang="en-US"/>
              <a:t>곱하기는 *가 아닌 </a:t>
            </a:r>
            <a:r>
              <a:rPr lang="en-US" altLang="ko-KR"/>
              <a:t>X</a:t>
            </a:r>
            <a:r>
              <a:rPr lang="ko-KR" altLang="en-US"/>
              <a:t>로 사용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 </a:t>
            </a:r>
            <a:r>
              <a:rPr lang="ko-KR" altLang="en-US"/>
              <a:t>응용 프로그램</a:t>
            </a:r>
          </a:p>
        </p:txBody>
      </p:sp>
    </p:spTree>
    <p:extLst>
      <p:ext uri="{BB962C8B-B14F-4D97-AF65-F5344CB8AC3E}">
        <p14:creationId xmlns:p14="http://schemas.microsoft.com/office/powerpoint/2010/main" val="1707578782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000"/>
              <a:t>#include &lt;stdio.h&gt;</a:t>
            </a:r>
          </a:p>
          <a:p>
            <a:pPr>
              <a:buFont typeface="Wingdings" pitchFamily="2" charset="2"/>
              <a:buNone/>
            </a:pPr>
            <a:r>
              <a:rPr lang="en-US" altLang="ko-KR" sz="2000"/>
              <a:t>#include &lt;stdlib.h&gt;</a:t>
            </a:r>
          </a:p>
          <a:p>
            <a:pPr>
              <a:buFont typeface="Wingdings" pitchFamily="2" charset="2"/>
              <a:buNone/>
            </a:pPr>
            <a:r>
              <a:rPr lang="en-US" altLang="ko-KR" sz="2000"/>
              <a:t>void main(int argc, char *argv[])</a:t>
            </a:r>
          </a:p>
          <a:p>
            <a:pPr>
              <a:buFont typeface="Wingdings" pitchFamily="2" charset="2"/>
              <a:buNone/>
            </a:pPr>
            <a:r>
              <a:rPr lang="en-US" altLang="ko-KR" sz="2000"/>
              <a:t>{</a:t>
            </a:r>
          </a:p>
          <a:p>
            <a:pPr>
              <a:buFont typeface="Wingdings" pitchFamily="2" charset="2"/>
              <a:buNone/>
            </a:pPr>
            <a:r>
              <a:rPr lang="en-US" altLang="ko-KR" sz="2000"/>
              <a:t>	for(int i=0; i&lt;argc; i++)</a:t>
            </a:r>
          </a:p>
          <a:p>
            <a:pPr>
              <a:buFont typeface="Wingdings" pitchFamily="2" charset="2"/>
              <a:buNone/>
            </a:pPr>
            <a:r>
              <a:rPr lang="en-US" altLang="ko-KR" sz="2000"/>
              <a:t>		printf("%s",argv[i]);</a:t>
            </a:r>
          </a:p>
          <a:p>
            <a:pPr>
              <a:buFont typeface="Wingdings" pitchFamily="2" charset="2"/>
              <a:buNone/>
            </a:pPr>
            <a:r>
              <a:rPr lang="en-US" altLang="ko-KR" sz="2000"/>
              <a:t>	if (argc != 4)</a:t>
            </a:r>
          </a:p>
          <a:p>
            <a:pPr>
              <a:buFont typeface="Wingdings" pitchFamily="2" charset="2"/>
              <a:buNone/>
            </a:pPr>
            <a:r>
              <a:rPr lang="en-US" altLang="ko-KR" sz="2000"/>
              <a:t>	{</a:t>
            </a:r>
          </a:p>
          <a:p>
            <a:pPr>
              <a:buFont typeface="Wingdings" pitchFamily="2" charset="2"/>
              <a:buNone/>
            </a:pPr>
            <a:r>
              <a:rPr lang="en-US" altLang="ko-KR" sz="2000"/>
              <a:t>		printf("\nError !");</a:t>
            </a:r>
          </a:p>
          <a:p>
            <a:pPr>
              <a:buFont typeface="Wingdings" pitchFamily="2" charset="2"/>
              <a:buNone/>
            </a:pPr>
            <a:r>
              <a:rPr lang="en-US" altLang="ko-KR" sz="2000"/>
              <a:t>		exit(0);</a:t>
            </a:r>
          </a:p>
          <a:p>
            <a:pPr>
              <a:buFont typeface="Wingdings" pitchFamily="2" charset="2"/>
              <a:buNone/>
            </a:pPr>
            <a:r>
              <a:rPr lang="en-US" altLang="ko-KR" sz="2000"/>
              <a:t>	}</a:t>
            </a:r>
          </a:p>
          <a:p>
            <a:pPr>
              <a:buFont typeface="Wingdings" pitchFamily="2" charset="2"/>
              <a:buNone/>
            </a:pPr>
            <a:r>
              <a:rPr lang="en-US" altLang="ko-KR" sz="2000"/>
              <a:t>	int a = atoi(argv[1]); </a:t>
            </a:r>
          </a:p>
          <a:p>
            <a:pPr>
              <a:buFont typeface="Wingdings" pitchFamily="2" charset="2"/>
              <a:buNone/>
            </a:pPr>
            <a:r>
              <a:rPr lang="en-US" altLang="ko-KR" sz="2000"/>
              <a:t>	int b = atoi(argv[3]);</a:t>
            </a:r>
          </a:p>
          <a:p>
            <a:pPr>
              <a:buFont typeface="Wingdings" pitchFamily="2" charset="2"/>
              <a:buNone/>
            </a:pPr>
            <a:r>
              <a:rPr lang="en-US" altLang="ko-KR" sz="2000"/>
              <a:t>	char *symbol = argv[2];</a:t>
            </a:r>
            <a:r>
              <a:rPr lang="en-US" altLang="ko-KR" sz="2400"/>
              <a:t>	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프로그램 소스</a:t>
            </a:r>
          </a:p>
        </p:txBody>
      </p:sp>
    </p:spTree>
    <p:extLst>
      <p:ext uri="{BB962C8B-B14F-4D97-AF65-F5344CB8AC3E}">
        <p14:creationId xmlns:p14="http://schemas.microsoft.com/office/powerpoint/2010/main" val="3419617454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400"/>
              <a:t>switch(symbol[0])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400"/>
              <a:t>	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400"/>
              <a:t>	case '+':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400"/>
              <a:t>		printf("\n%d + %d = %d",a,b,a+b);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400"/>
              <a:t>		break;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400"/>
              <a:t>	case '-':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400"/>
              <a:t>		printf("\n%d - %d = %d",a,b,a-b);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400"/>
              <a:t>		break;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400"/>
              <a:t>	case 'x':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400"/>
              <a:t>		printf("\n%d * %d = %d",a,b,a*b);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400"/>
              <a:t>		break;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400"/>
              <a:t>	case '/':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400"/>
              <a:t>		if (b == 0)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400"/>
              <a:t>		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400"/>
              <a:t>			printf("\nError !");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400"/>
              <a:t>			exit(0);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400"/>
              <a:t>		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400"/>
              <a:t>		printf("\n%d / %d = %d",a,b,a/b);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400"/>
              <a:t>		break;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400"/>
              <a:t>	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400"/>
              <a:t>}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8244408" cy="500042"/>
          </a:xfrm>
        </p:spPr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204128067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 dirty="0"/>
              <a:t>#include &lt;</a:t>
            </a:r>
            <a:r>
              <a:rPr lang="en-US" altLang="ko-KR" sz="2400" dirty="0" err="1"/>
              <a:t>stdio.h</a:t>
            </a:r>
            <a:r>
              <a:rPr lang="en-US" altLang="ko-KR" sz="2400" dirty="0"/>
              <a:t>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 dirty="0"/>
              <a:t>void main(int </a:t>
            </a:r>
            <a:r>
              <a:rPr lang="en-US" altLang="ko-KR" sz="2400" dirty="0" err="1"/>
              <a:t>argc</a:t>
            </a:r>
            <a:r>
              <a:rPr lang="en-US" altLang="ko-KR" sz="2400" dirty="0"/>
              <a:t>, char *</a:t>
            </a:r>
            <a:r>
              <a:rPr lang="en-US" altLang="ko-KR" sz="2400" dirty="0" err="1"/>
              <a:t>argv</a:t>
            </a:r>
            <a:r>
              <a:rPr lang="en-US" altLang="ko-KR" sz="2400" dirty="0"/>
              <a:t>[])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 dirty="0"/>
              <a:t>{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2200" dirty="0"/>
              <a:t>FILE *</a:t>
            </a:r>
            <a:r>
              <a:rPr lang="en-US" altLang="ko-KR" sz="2200" dirty="0" err="1"/>
              <a:t>srcfp</a:t>
            </a:r>
            <a:r>
              <a:rPr lang="en-US" altLang="ko-KR" sz="2200" dirty="0"/>
              <a:t>, *</a:t>
            </a:r>
            <a:r>
              <a:rPr lang="en-US" altLang="ko-KR" sz="2200" dirty="0" err="1"/>
              <a:t>objfp</a:t>
            </a:r>
            <a:r>
              <a:rPr lang="en-US" altLang="ko-KR" sz="2200" dirty="0"/>
              <a:t>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2200" dirty="0"/>
              <a:t>int </a:t>
            </a:r>
            <a:r>
              <a:rPr lang="en-US" altLang="ko-KR" sz="2200" dirty="0" err="1"/>
              <a:t>ch</a:t>
            </a:r>
            <a:r>
              <a:rPr lang="en-US" altLang="ko-KR" sz="2200" dirty="0"/>
              <a:t>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2200" dirty="0"/>
              <a:t>if (</a:t>
            </a:r>
            <a:r>
              <a:rPr lang="en-US" altLang="ko-KR" sz="2200" dirty="0" err="1"/>
              <a:t>argc</a:t>
            </a:r>
            <a:r>
              <a:rPr lang="en-US" altLang="ko-KR" sz="2200" dirty="0"/>
              <a:t> != 3) {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2200" dirty="0" err="1"/>
              <a:t>printf</a:t>
            </a:r>
            <a:r>
              <a:rPr lang="en-US" altLang="ko-KR" sz="2200" dirty="0"/>
              <a:t>("USAGE : %s </a:t>
            </a:r>
            <a:r>
              <a:rPr lang="en-US" altLang="ko-KR" sz="2200" dirty="0" err="1"/>
              <a:t>sourcefile</a:t>
            </a:r>
            <a:r>
              <a:rPr lang="en-US" altLang="ko-KR" sz="2200" dirty="0"/>
              <a:t> </a:t>
            </a:r>
            <a:r>
              <a:rPr lang="en-US" altLang="ko-KR" sz="2200" dirty="0" err="1"/>
              <a:t>objectfile</a:t>
            </a:r>
            <a:r>
              <a:rPr lang="en-US" altLang="ko-KR" sz="2200" dirty="0"/>
              <a:t>\n",*</a:t>
            </a:r>
            <a:r>
              <a:rPr lang="en-US" altLang="ko-KR" sz="2200" dirty="0" err="1"/>
              <a:t>argv</a:t>
            </a:r>
            <a:r>
              <a:rPr lang="en-US" altLang="ko-KR" sz="2200" dirty="0"/>
              <a:t>);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2200" dirty="0"/>
              <a:t>exit(-1);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2200" dirty="0"/>
              <a:t>}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2200" dirty="0"/>
              <a:t>if ((</a:t>
            </a:r>
            <a:r>
              <a:rPr lang="en-US" altLang="ko-KR" sz="2200" dirty="0" err="1"/>
              <a:t>srcfp</a:t>
            </a:r>
            <a:r>
              <a:rPr lang="en-US" altLang="ko-KR" sz="2200" dirty="0"/>
              <a:t> = </a:t>
            </a:r>
            <a:r>
              <a:rPr lang="en-US" altLang="ko-KR" sz="2200" dirty="0" err="1"/>
              <a:t>fopen</a:t>
            </a:r>
            <a:r>
              <a:rPr lang="en-US" altLang="ko-KR" sz="2200" dirty="0"/>
              <a:t>(</a:t>
            </a:r>
            <a:r>
              <a:rPr lang="en-US" altLang="ko-KR" sz="2200" dirty="0" err="1"/>
              <a:t>argv</a:t>
            </a:r>
            <a:r>
              <a:rPr lang="en-US" altLang="ko-KR" sz="2200" dirty="0"/>
              <a:t>[1], "</a:t>
            </a:r>
            <a:r>
              <a:rPr lang="en-US" altLang="ko-KR" sz="2200" dirty="0" err="1"/>
              <a:t>rb</a:t>
            </a:r>
            <a:r>
              <a:rPr lang="en-US" altLang="ko-KR" sz="2200" dirty="0"/>
              <a:t>")) == NULL) {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2200" dirty="0" err="1"/>
              <a:t>printf</a:t>
            </a:r>
            <a:r>
              <a:rPr lang="en-US" altLang="ko-KR" sz="2200" dirty="0"/>
              <a:t>("File open error : %s\n\a",</a:t>
            </a:r>
            <a:r>
              <a:rPr lang="en-US" altLang="ko-KR" sz="2200" dirty="0" err="1"/>
              <a:t>argv</a:t>
            </a:r>
            <a:r>
              <a:rPr lang="en-US" altLang="ko-KR" sz="2200" dirty="0"/>
              <a:t>[1]);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2200" dirty="0"/>
              <a:t>exit(-1);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2200" dirty="0"/>
              <a:t>}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8172400" cy="500042"/>
          </a:xfrm>
        </p:spPr>
        <p:txBody>
          <a:bodyPr/>
          <a:lstStyle/>
          <a:p>
            <a:r>
              <a:rPr lang="en-US" altLang="ko-KR" sz="2400" dirty="0" err="1"/>
              <a:t>fgetc</a:t>
            </a:r>
            <a:r>
              <a:rPr lang="en-US" altLang="ko-KR" sz="2400" dirty="0"/>
              <a:t> </a:t>
            </a:r>
            <a:r>
              <a:rPr lang="ko-KR" altLang="en-US" sz="2400" dirty="0"/>
              <a:t>함수와 </a:t>
            </a:r>
            <a:r>
              <a:rPr lang="en-US" altLang="ko-KR" sz="2400" dirty="0" err="1"/>
              <a:t>fputc</a:t>
            </a:r>
            <a:r>
              <a:rPr lang="en-US" altLang="ko-KR" sz="2400" dirty="0"/>
              <a:t> </a:t>
            </a:r>
            <a:r>
              <a:rPr lang="ko-KR" altLang="en-US" sz="2400" dirty="0"/>
              <a:t>함수를 이용한 </a:t>
            </a:r>
            <a:r>
              <a:rPr lang="ko-KR" altLang="en-US" sz="2400" dirty="0" err="1"/>
              <a:t>화일복사</a:t>
            </a:r>
            <a:r>
              <a:rPr lang="ko-KR" altLang="en-US" sz="2400" dirty="0"/>
              <a:t> 프로그램</a:t>
            </a:r>
          </a:p>
        </p:txBody>
      </p:sp>
    </p:spTree>
    <p:extLst>
      <p:ext uri="{BB962C8B-B14F-4D97-AF65-F5344CB8AC3E}">
        <p14:creationId xmlns:p14="http://schemas.microsoft.com/office/powerpoint/2010/main" val="2273699255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90000"/>
              </a:lnSpc>
              <a:buFontTx/>
              <a:buNone/>
            </a:pPr>
            <a:r>
              <a:rPr lang="en-US" altLang="ko-KR" dirty="0"/>
              <a:t>if ((</a:t>
            </a:r>
            <a:r>
              <a:rPr lang="en-US" altLang="ko-KR" dirty="0" err="1"/>
              <a:t>objfp</a:t>
            </a:r>
            <a:r>
              <a:rPr lang="en-US" altLang="ko-KR" dirty="0"/>
              <a:t> = </a:t>
            </a:r>
            <a:r>
              <a:rPr lang="en-US" altLang="ko-KR" dirty="0" err="1"/>
              <a:t>fopen</a:t>
            </a:r>
            <a:r>
              <a:rPr lang="en-US" altLang="ko-KR" dirty="0"/>
              <a:t>(</a:t>
            </a:r>
            <a:r>
              <a:rPr lang="en-US" altLang="ko-KR" dirty="0" err="1"/>
              <a:t>argv</a:t>
            </a:r>
            <a:r>
              <a:rPr lang="en-US" altLang="ko-KR" dirty="0"/>
              <a:t>[2], "</a:t>
            </a:r>
            <a:r>
              <a:rPr lang="en-US" altLang="ko-KR" dirty="0" err="1"/>
              <a:t>wb</a:t>
            </a:r>
            <a:r>
              <a:rPr lang="en-US" altLang="ko-KR" dirty="0"/>
              <a:t>")) == NULL) {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dirty="0" err="1"/>
              <a:t>printf</a:t>
            </a:r>
            <a:r>
              <a:rPr lang="en-US" altLang="ko-KR" dirty="0"/>
              <a:t>("File creation error : %s\n\a",</a:t>
            </a:r>
            <a:r>
              <a:rPr lang="en-US" altLang="ko-KR" dirty="0" err="1"/>
              <a:t>argv</a:t>
            </a:r>
            <a:r>
              <a:rPr lang="en-US" altLang="ko-KR" dirty="0"/>
              <a:t>[2]);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dirty="0"/>
              <a:t>exit(-1);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dirty="0"/>
              <a:t>}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altLang="ko-KR" dirty="0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dirty="0" err="1"/>
              <a:t>printf</a:t>
            </a:r>
            <a:r>
              <a:rPr lang="en-US" altLang="ko-KR" dirty="0"/>
              <a:t>("</a:t>
            </a:r>
            <a:r>
              <a:rPr lang="en-US" altLang="ko-KR" dirty="0" err="1"/>
              <a:t>FileCopy</a:t>
            </a:r>
            <a:r>
              <a:rPr lang="en-US" altLang="ko-KR" dirty="0"/>
              <a:t> %s to %s\n\n",</a:t>
            </a:r>
            <a:r>
              <a:rPr lang="en-US" altLang="ko-KR" dirty="0" err="1"/>
              <a:t>argv</a:t>
            </a:r>
            <a:r>
              <a:rPr lang="en-US" altLang="ko-KR" dirty="0"/>
              <a:t>[1],</a:t>
            </a:r>
            <a:r>
              <a:rPr lang="en-US" altLang="ko-KR" dirty="0" err="1"/>
              <a:t>argv</a:t>
            </a:r>
            <a:r>
              <a:rPr lang="en-US" altLang="ko-KR" dirty="0"/>
              <a:t>[2]);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dirty="0"/>
              <a:t>while ((</a:t>
            </a:r>
            <a:r>
              <a:rPr lang="en-US" altLang="ko-KR" dirty="0" err="1"/>
              <a:t>ch</a:t>
            </a:r>
            <a:r>
              <a:rPr lang="en-US" altLang="ko-KR" dirty="0"/>
              <a:t> = </a:t>
            </a:r>
            <a:r>
              <a:rPr lang="en-US" altLang="ko-KR" dirty="0" err="1"/>
              <a:t>fgetc</a:t>
            </a:r>
            <a:r>
              <a:rPr lang="en-US" altLang="ko-KR" dirty="0"/>
              <a:t>(</a:t>
            </a:r>
            <a:r>
              <a:rPr lang="en-US" altLang="ko-KR" dirty="0" err="1"/>
              <a:t>srcfp</a:t>
            </a:r>
            <a:r>
              <a:rPr lang="en-US" altLang="ko-KR" dirty="0"/>
              <a:t>)) != EOF)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dirty="0" err="1"/>
              <a:t>fputc</a:t>
            </a:r>
            <a:r>
              <a:rPr lang="en-US" altLang="ko-KR" dirty="0"/>
              <a:t>(</a:t>
            </a:r>
            <a:r>
              <a:rPr lang="en-US" altLang="ko-KR" dirty="0" err="1"/>
              <a:t>ch,objfp</a:t>
            </a:r>
            <a:r>
              <a:rPr lang="en-US" altLang="ko-KR" dirty="0"/>
              <a:t>);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dirty="0" err="1"/>
              <a:t>fclose</a:t>
            </a:r>
            <a:r>
              <a:rPr lang="en-US" altLang="ko-KR" dirty="0"/>
              <a:t>(</a:t>
            </a:r>
            <a:r>
              <a:rPr lang="en-US" altLang="ko-KR" dirty="0" err="1"/>
              <a:t>srcfp</a:t>
            </a:r>
            <a:r>
              <a:rPr lang="en-US" altLang="ko-KR" dirty="0"/>
              <a:t>);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dirty="0" err="1"/>
              <a:t>fclose</a:t>
            </a:r>
            <a:r>
              <a:rPr lang="en-US" altLang="ko-KR" dirty="0"/>
              <a:t>(</a:t>
            </a:r>
            <a:r>
              <a:rPr lang="en-US" altLang="ko-KR" dirty="0" err="1"/>
              <a:t>objfp</a:t>
            </a:r>
            <a:r>
              <a:rPr lang="en-US" altLang="ko-KR" dirty="0"/>
              <a:t>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dirty="0"/>
              <a:t>}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8172400" cy="500042"/>
          </a:xfrm>
        </p:spPr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547374497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457200" y="2057400"/>
            <a:ext cx="82296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ko-KR" altLang="en-US" sz="80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체" pitchFamily="49" charset="-127"/>
                <a:ea typeface="굴림체" pitchFamily="49" charset="-127"/>
              </a:rPr>
              <a:t>제어문의 사용</a:t>
            </a:r>
            <a:r>
              <a:rPr lang="en-US" altLang="ko-KR" sz="80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체" pitchFamily="49" charset="-127"/>
                <a:ea typeface="굴림체" pitchFamily="49" charset="-127"/>
              </a:rPr>
              <a:t>(1)</a:t>
            </a:r>
          </a:p>
          <a:p>
            <a:pPr algn="ctr"/>
            <a:endParaRPr lang="en-US" altLang="ko-KR" sz="320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굴림체" pitchFamily="49" charset="-127"/>
              <a:ea typeface="굴림체" pitchFamily="49" charset="-127"/>
            </a:endParaRPr>
          </a:p>
        </p:txBody>
      </p:sp>
    </p:spTree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C </a:t>
            </a:r>
            <a:r>
              <a:rPr lang="ko-KR" altLang="en-US"/>
              <a:t>프로그램은 기본적으로 입력된 순서대로 실행</a:t>
            </a:r>
          </a:p>
          <a:p>
            <a:pPr lvl="1"/>
            <a:r>
              <a:rPr lang="en-US" altLang="ko-KR"/>
              <a:t>main() </a:t>
            </a:r>
            <a:r>
              <a:rPr lang="ko-KR" altLang="en-US"/>
              <a:t>문의 처음부분부터 시작</a:t>
            </a:r>
          </a:p>
          <a:p>
            <a:pPr lvl="1"/>
            <a:r>
              <a:rPr lang="ko-KR" altLang="en-US"/>
              <a:t>문장단위 실행 </a:t>
            </a:r>
            <a:r>
              <a:rPr lang="en-US" altLang="ko-KR"/>
              <a:t>( ;)</a:t>
            </a:r>
          </a:p>
          <a:p>
            <a:pPr lvl="1"/>
            <a:r>
              <a:rPr lang="ko-KR" altLang="en-US"/>
              <a:t>제어 문을 통해 프로그램의 순서를 임의로 제어</a:t>
            </a:r>
          </a:p>
          <a:p>
            <a:r>
              <a:rPr lang="ko-KR" altLang="en-US"/>
              <a:t>사용 할 수 있는 구문</a:t>
            </a:r>
            <a:r>
              <a:rPr lang="en-US" altLang="ko-KR"/>
              <a:t>(</a:t>
            </a:r>
            <a:r>
              <a:rPr lang="ko-KR" altLang="en-US"/>
              <a:t>선택</a:t>
            </a:r>
            <a:r>
              <a:rPr lang="en-US" altLang="ko-KR"/>
              <a:t>, </a:t>
            </a:r>
            <a:r>
              <a:rPr lang="ko-KR" altLang="en-US"/>
              <a:t>반복</a:t>
            </a:r>
            <a:r>
              <a:rPr lang="en-US" altLang="ko-KR"/>
              <a:t>)</a:t>
            </a:r>
          </a:p>
          <a:p>
            <a:pPr lvl="1"/>
            <a:r>
              <a:rPr lang="en-US" altLang="ko-KR"/>
              <a:t> If </a:t>
            </a:r>
            <a:r>
              <a:rPr lang="ko-KR" altLang="en-US"/>
              <a:t>문</a:t>
            </a:r>
          </a:p>
          <a:p>
            <a:pPr lvl="1"/>
            <a:r>
              <a:rPr lang="ko-KR" altLang="en-US"/>
              <a:t> </a:t>
            </a:r>
            <a:r>
              <a:rPr lang="en-US" altLang="ko-KR"/>
              <a:t>switch , case </a:t>
            </a:r>
            <a:r>
              <a:rPr lang="ko-KR" altLang="en-US"/>
              <a:t>문</a:t>
            </a:r>
          </a:p>
          <a:p>
            <a:pPr lvl="1"/>
            <a:r>
              <a:rPr lang="ko-KR" altLang="en-US"/>
              <a:t> </a:t>
            </a:r>
            <a:r>
              <a:rPr lang="en-US" altLang="ko-KR"/>
              <a:t>for </a:t>
            </a:r>
            <a:r>
              <a:rPr lang="ko-KR" altLang="en-US"/>
              <a:t>문</a:t>
            </a:r>
          </a:p>
          <a:p>
            <a:pPr lvl="1"/>
            <a:r>
              <a:rPr lang="ko-KR" altLang="en-US"/>
              <a:t> </a:t>
            </a:r>
            <a:r>
              <a:rPr lang="en-US" altLang="ko-KR"/>
              <a:t>while </a:t>
            </a:r>
            <a:r>
              <a:rPr lang="ko-KR" altLang="en-US"/>
              <a:t>문</a:t>
            </a:r>
          </a:p>
          <a:p>
            <a:pPr lvl="1"/>
            <a:r>
              <a:rPr lang="ko-KR" altLang="en-US"/>
              <a:t> </a:t>
            </a:r>
            <a:r>
              <a:rPr lang="en-US" altLang="ko-KR"/>
              <a:t>do~while </a:t>
            </a:r>
            <a:r>
              <a:rPr lang="ko-KR" altLang="en-US"/>
              <a:t>문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프로그램 실행의 제어</a:t>
            </a:r>
          </a:p>
        </p:txBody>
      </p:sp>
    </p:spTree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C</a:t>
            </a:r>
            <a:r>
              <a:rPr lang="ko-KR" altLang="en-US" dirty="0"/>
              <a:t>언어에서 참과 거짓</a:t>
            </a:r>
          </a:p>
          <a:p>
            <a:pPr lvl="1"/>
            <a:r>
              <a:rPr lang="ko-KR" altLang="en-US" dirty="0"/>
              <a:t> 관계형 연산자에서 참은 </a:t>
            </a:r>
            <a:r>
              <a:rPr lang="en-US" altLang="ko-KR" dirty="0"/>
              <a:t>1 </a:t>
            </a:r>
            <a:r>
              <a:rPr lang="ko-KR" altLang="en-US" dirty="0"/>
              <a:t>거짓은 </a:t>
            </a:r>
            <a:r>
              <a:rPr lang="en-US" altLang="ko-KR" dirty="0"/>
              <a:t>0</a:t>
            </a:r>
          </a:p>
          <a:p>
            <a:pPr lvl="1"/>
            <a:r>
              <a:rPr lang="en-US" altLang="ko-KR" dirty="0"/>
              <a:t> C</a:t>
            </a:r>
            <a:r>
              <a:rPr lang="ko-KR" altLang="en-US" dirty="0"/>
              <a:t>에서 </a:t>
            </a:r>
            <a:r>
              <a:rPr lang="en-US" altLang="ko-KR" dirty="0"/>
              <a:t>0</a:t>
            </a:r>
            <a:r>
              <a:rPr lang="ko-KR" altLang="en-US" dirty="0"/>
              <a:t>이 아닌 모든 값은 참으로 인식하고</a:t>
            </a:r>
            <a:r>
              <a:rPr lang="en-US" altLang="ko-KR" dirty="0"/>
              <a:t>, 0</a:t>
            </a:r>
            <a:r>
              <a:rPr lang="ko-KR" altLang="en-US" dirty="0"/>
              <a:t>만 거짓으로 인식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8316416" cy="500042"/>
          </a:xfrm>
        </p:spPr>
        <p:txBody>
          <a:bodyPr/>
          <a:lstStyle/>
          <a:p>
            <a:r>
              <a:rPr lang="en-US" altLang="ko-KR" dirty="0"/>
              <a:t>C</a:t>
            </a:r>
            <a:r>
              <a:rPr lang="ko-KR" altLang="en-US" dirty="0"/>
              <a:t>언어에서 참과 거짓</a:t>
            </a:r>
            <a:endParaRPr lang="ko-KR" altLang="ko-KR" dirty="0"/>
          </a:p>
        </p:txBody>
      </p:sp>
    </p:spTree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if(expression)</a:t>
            </a:r>
          </a:p>
          <a:p>
            <a:pPr>
              <a:buFontTx/>
              <a:buChar char=" "/>
            </a:pPr>
            <a:r>
              <a:rPr lang="en-US" altLang="ko-KR" dirty="0"/>
              <a:t>   statement;</a:t>
            </a:r>
          </a:p>
          <a:p>
            <a:pPr>
              <a:buFontTx/>
              <a:buChar char=" "/>
            </a:pPr>
            <a:r>
              <a:rPr lang="en-US" altLang="ko-KR" dirty="0"/>
              <a:t>Ex) if(</a:t>
            </a:r>
            <a:r>
              <a:rPr lang="ko-KR" altLang="en-US" dirty="0"/>
              <a:t>조건</a:t>
            </a:r>
            <a:r>
              <a:rPr lang="en-US" altLang="ko-KR" dirty="0"/>
              <a:t>)</a:t>
            </a:r>
          </a:p>
          <a:p>
            <a:pPr lvl="1">
              <a:buFontTx/>
              <a:buChar char=" "/>
            </a:pPr>
            <a:r>
              <a:rPr lang="en-US" altLang="ko-KR" dirty="0"/>
              <a:t>  {</a:t>
            </a:r>
          </a:p>
          <a:p>
            <a:pPr lvl="2">
              <a:buFontTx/>
              <a:buChar char=" "/>
            </a:pPr>
            <a:r>
              <a:rPr lang="en-US" altLang="ko-KR" dirty="0"/>
              <a:t>   /* </a:t>
            </a:r>
            <a:r>
              <a:rPr lang="ko-KR" altLang="en-US" dirty="0"/>
              <a:t>하나 이상의 </a:t>
            </a:r>
            <a:r>
              <a:rPr lang="en-US" altLang="ko-KR" dirty="0"/>
              <a:t>C</a:t>
            </a:r>
            <a:r>
              <a:rPr lang="ko-KR" altLang="en-US" dirty="0"/>
              <a:t>언어 문장 *</a:t>
            </a:r>
            <a:r>
              <a:rPr lang="en-US" altLang="ko-KR" dirty="0"/>
              <a:t>/</a:t>
            </a:r>
          </a:p>
          <a:p>
            <a:pPr lvl="3">
              <a:buFontTx/>
              <a:buChar char=" "/>
            </a:pPr>
            <a:r>
              <a:rPr lang="en-US" altLang="ko-KR" dirty="0">
                <a:latin typeface="Times New Roman"/>
              </a:rPr>
              <a:t>…</a:t>
            </a:r>
            <a:r>
              <a:rPr lang="en-US" altLang="ko-KR" dirty="0"/>
              <a:t>.</a:t>
            </a:r>
          </a:p>
          <a:p>
            <a:pPr lvl="2">
              <a:buFontTx/>
              <a:buNone/>
            </a:pPr>
            <a:r>
              <a:rPr lang="en-US" altLang="ko-KR" dirty="0"/>
              <a:t> }</a:t>
            </a:r>
          </a:p>
          <a:p>
            <a:r>
              <a:rPr lang="en-US" altLang="ko-KR" dirty="0"/>
              <a:t>expression</a:t>
            </a:r>
            <a:r>
              <a:rPr lang="ko-KR" altLang="en-US" dirty="0"/>
              <a:t>의 값에 따라 </a:t>
            </a:r>
            <a:r>
              <a:rPr lang="en-US" altLang="ko-KR" dirty="0"/>
              <a:t>statement</a:t>
            </a:r>
            <a:r>
              <a:rPr lang="ko-KR" altLang="en-US" dirty="0"/>
              <a:t>수행    </a:t>
            </a:r>
          </a:p>
          <a:p>
            <a:r>
              <a:rPr lang="en-US" altLang="ko-KR" dirty="0"/>
              <a:t>Ex)  if( x&lt; y)</a:t>
            </a:r>
          </a:p>
          <a:p>
            <a:pPr>
              <a:buFontTx/>
              <a:buChar char=" "/>
            </a:pPr>
            <a:r>
              <a:rPr lang="en-US" altLang="ko-KR" dirty="0"/>
              <a:t>       max = y;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if</a:t>
            </a:r>
            <a:r>
              <a:rPr lang="ko-KR" altLang="en-US"/>
              <a:t>문</a:t>
            </a:r>
          </a:p>
        </p:txBody>
      </p:sp>
    </p:spTree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조건이 만족되면 </a:t>
            </a:r>
            <a:r>
              <a:rPr lang="en-US" altLang="ko-KR"/>
              <a:t>{}</a:t>
            </a:r>
            <a:r>
              <a:rPr lang="ko-KR" altLang="en-US"/>
              <a:t>안의 문장들을 실행</a:t>
            </a:r>
          </a:p>
          <a:p>
            <a:pPr lvl="1"/>
            <a:r>
              <a:rPr lang="ko-KR" altLang="en-US"/>
              <a:t>여기서 조건은 관계형 연산자에 의해 만들어진 조건이어도 되고 참과 거짓을 나타내는 값이어도 가능함</a:t>
            </a:r>
          </a:p>
          <a:p>
            <a:pPr lvl="1"/>
            <a:r>
              <a:rPr lang="ko-KR" altLang="en-US"/>
              <a:t>즉 조건에 어떤 변수를 넣어도 되는데</a:t>
            </a:r>
            <a:r>
              <a:rPr lang="en-US" altLang="ko-KR"/>
              <a:t>, </a:t>
            </a:r>
            <a:r>
              <a:rPr lang="ko-KR" altLang="en-US"/>
              <a:t>그럴 때는 변수가 </a:t>
            </a:r>
            <a:r>
              <a:rPr lang="en-US" altLang="ko-KR"/>
              <a:t>0</a:t>
            </a:r>
            <a:r>
              <a:rPr lang="ko-KR" altLang="en-US"/>
              <a:t>이면 거짓으로 인식하고 </a:t>
            </a:r>
            <a:r>
              <a:rPr lang="en-US" altLang="ko-KR"/>
              <a:t>0</a:t>
            </a:r>
            <a:r>
              <a:rPr lang="ko-KR" altLang="en-US"/>
              <a:t>이 아니면 참으로 인식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If</a:t>
            </a:r>
            <a:r>
              <a:rPr lang="ko-KR" altLang="en-US"/>
              <a:t>문 </a:t>
            </a:r>
            <a:r>
              <a:rPr lang="en-US" altLang="ko-KR"/>
              <a:t>(2)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컴파일 세부단계</a:t>
            </a:r>
          </a:p>
          <a:p>
            <a:pPr lvl="1"/>
            <a:r>
              <a:rPr lang="ko-KR" altLang="en-US"/>
              <a:t>어휘분석</a:t>
            </a:r>
            <a:r>
              <a:rPr lang="en-US" altLang="ko-KR"/>
              <a:t>, </a:t>
            </a:r>
            <a:r>
              <a:rPr lang="ko-KR" altLang="en-US"/>
              <a:t>구문분석</a:t>
            </a:r>
            <a:r>
              <a:rPr lang="en-US" altLang="ko-KR"/>
              <a:t>(</a:t>
            </a:r>
            <a:r>
              <a:rPr lang="ko-KR" altLang="en-US"/>
              <a:t>파싱</a:t>
            </a:r>
            <a:r>
              <a:rPr lang="en-US" altLang="ko-KR"/>
              <a:t>), </a:t>
            </a:r>
            <a:r>
              <a:rPr lang="ko-KR" altLang="en-US"/>
              <a:t>코드 생성</a:t>
            </a:r>
            <a:r>
              <a:rPr lang="en-US" altLang="ko-KR"/>
              <a:t>, </a:t>
            </a:r>
            <a:r>
              <a:rPr lang="ko-KR" altLang="en-US"/>
              <a:t>최적화</a:t>
            </a:r>
          </a:p>
          <a:p>
            <a:r>
              <a:rPr lang="ko-KR" altLang="en-US"/>
              <a:t>제공되는 함수 라이브러리</a:t>
            </a:r>
          </a:p>
          <a:p>
            <a:pPr lvl="1"/>
            <a:r>
              <a:rPr lang="ko-KR" altLang="en-US"/>
              <a:t>미리 작성된 함수</a:t>
            </a:r>
            <a:r>
              <a:rPr lang="en-US" altLang="ko-KR"/>
              <a:t>(</a:t>
            </a:r>
            <a:r>
              <a:rPr lang="ko-KR" altLang="en-US"/>
              <a:t>컴파일러 제작자에서 배포</a:t>
            </a:r>
            <a:r>
              <a:rPr lang="en-US" altLang="ko-KR"/>
              <a:t>)</a:t>
            </a:r>
          </a:p>
          <a:p>
            <a:pPr lvl="1"/>
            <a:r>
              <a:rPr lang="ko-KR" altLang="en-US"/>
              <a:t>프로그램 개방 용이 </a:t>
            </a:r>
          </a:p>
          <a:p>
            <a:r>
              <a:rPr lang="ko-KR" altLang="en-US"/>
              <a:t>실행파일의 작성</a:t>
            </a:r>
          </a:p>
          <a:p>
            <a:pPr lvl="1"/>
            <a:r>
              <a:rPr lang="ko-KR" altLang="en-US"/>
              <a:t>소스코드와 내장함수의 림크 필요</a:t>
            </a:r>
          </a:p>
          <a:p>
            <a:r>
              <a:rPr lang="ko-KR" altLang="en-US"/>
              <a:t>디버깅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컴파일 및  링 </a:t>
            </a:r>
            <a:r>
              <a:rPr lang="ko-KR" altLang="en-US" dirty="0" err="1"/>
              <a:t>크</a:t>
            </a:r>
            <a:endParaRPr lang="ko-KR" altLang="en-US" dirty="0"/>
          </a:p>
        </p:txBody>
      </p:sp>
    </p:spTree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#include &lt;stdio.h&gt;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void main()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{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1800"/>
              <a:t>   int a=10;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1800"/>
              <a:t>   if(a==10)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1800"/>
              <a:t>   {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1800"/>
              <a:t>      printf("A = 10\n");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1800"/>
              <a:t>   }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1800"/>
              <a:t>   if(a)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1800"/>
              <a:t>   {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1800"/>
              <a:t>      printf("A = True\n");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1800"/>
              <a:t>   }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1800"/>
              <a:t>   if(!a)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1800"/>
              <a:t>   {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1800"/>
              <a:t>      printf("A = False\n");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1800"/>
              <a:t>   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}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If</a:t>
            </a:r>
            <a:r>
              <a:rPr lang="ko-KR" altLang="en-US"/>
              <a:t>문 예제</a:t>
            </a:r>
          </a:p>
        </p:txBody>
      </p:sp>
    </p:spTree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z="2400"/>
              <a:t>"A = 10"</a:t>
            </a:r>
            <a:r>
              <a:rPr lang="ko-KR" altLang="en-US" sz="2400"/>
              <a:t>이라는 문장이 출력</a:t>
            </a:r>
          </a:p>
          <a:p>
            <a:pPr>
              <a:lnSpc>
                <a:spcPct val="90000"/>
              </a:lnSpc>
            </a:pPr>
            <a:r>
              <a:rPr lang="en-US" altLang="ko-KR" sz="2400"/>
              <a:t>"A = True"</a:t>
            </a:r>
            <a:r>
              <a:rPr lang="ko-KR" altLang="en-US" sz="2400"/>
              <a:t>란 문장도 이유는 </a:t>
            </a:r>
            <a:r>
              <a:rPr lang="en-US" altLang="ko-KR" sz="2400"/>
              <a:t>a</a:t>
            </a:r>
            <a:r>
              <a:rPr lang="ko-KR" altLang="en-US" sz="2400"/>
              <a:t>가 </a:t>
            </a:r>
            <a:r>
              <a:rPr lang="en-US" altLang="ko-KR" sz="2400"/>
              <a:t>10</a:t>
            </a:r>
            <a:r>
              <a:rPr lang="ko-KR" altLang="en-US" sz="2400"/>
              <a:t>이므로 </a:t>
            </a:r>
            <a:r>
              <a:rPr lang="en-US" altLang="ko-KR" sz="2400"/>
              <a:t>a==10</a:t>
            </a:r>
            <a:r>
              <a:rPr lang="ko-KR" altLang="en-US" sz="2400"/>
              <a:t>이라는 조건은 참</a:t>
            </a:r>
          </a:p>
          <a:p>
            <a:pPr lvl="1">
              <a:lnSpc>
                <a:spcPct val="90000"/>
              </a:lnSpc>
            </a:pPr>
            <a:r>
              <a:rPr lang="ko-KR" altLang="en-US" sz="2200"/>
              <a:t>그러므로 그 안에 문장을 실행</a:t>
            </a:r>
          </a:p>
          <a:p>
            <a:pPr>
              <a:lnSpc>
                <a:spcPct val="90000"/>
              </a:lnSpc>
            </a:pPr>
            <a:r>
              <a:rPr lang="ko-KR" altLang="en-US" sz="2400"/>
              <a:t>두번째의 </a:t>
            </a:r>
            <a:r>
              <a:rPr lang="en-US" altLang="ko-KR" sz="2400"/>
              <a:t>if</a:t>
            </a:r>
            <a:r>
              <a:rPr lang="ko-KR" altLang="en-US" sz="2400"/>
              <a:t>문에서 </a:t>
            </a:r>
            <a:r>
              <a:rPr lang="en-US" altLang="ko-KR" sz="2400"/>
              <a:t>a</a:t>
            </a:r>
            <a:r>
              <a:rPr lang="ko-KR" altLang="en-US" sz="2400"/>
              <a:t>는 </a:t>
            </a:r>
            <a:r>
              <a:rPr lang="en-US" altLang="ko-KR" sz="2400"/>
              <a:t>0</a:t>
            </a:r>
            <a:r>
              <a:rPr lang="ko-KR" altLang="en-US" sz="2400"/>
              <a:t>이 아니므로 그것도 역시 참 </a:t>
            </a:r>
          </a:p>
          <a:p>
            <a:pPr>
              <a:lnSpc>
                <a:spcPct val="90000"/>
              </a:lnSpc>
            </a:pPr>
            <a:r>
              <a:rPr lang="ko-KR" altLang="en-US" sz="2400"/>
              <a:t>세번째 </a:t>
            </a:r>
            <a:r>
              <a:rPr lang="en-US" altLang="ko-KR" sz="2400"/>
              <a:t>if</a:t>
            </a:r>
            <a:r>
              <a:rPr lang="ko-KR" altLang="en-US" sz="2400"/>
              <a:t>문에선 </a:t>
            </a:r>
            <a:r>
              <a:rPr lang="en-US" altLang="ko-KR" sz="2400"/>
              <a:t>!a</a:t>
            </a:r>
            <a:r>
              <a:rPr lang="ko-KR" altLang="en-US" sz="2400"/>
              <a:t>라는 조건을 주었는데 </a:t>
            </a:r>
            <a:r>
              <a:rPr lang="en-US" altLang="ko-KR" sz="2400"/>
              <a:t>!</a:t>
            </a:r>
            <a:r>
              <a:rPr lang="ko-KR" altLang="en-US" sz="2400"/>
              <a:t>연산자는 </a:t>
            </a:r>
            <a:r>
              <a:rPr lang="en-US" altLang="ko-KR" sz="2400"/>
              <a:t>NOT</a:t>
            </a:r>
            <a:r>
              <a:rPr lang="ko-KR" altLang="en-US" sz="2400"/>
              <a:t>연산자로 참을 거짓으로 거짓을 참으로 바꾸는 연산자이므로 </a:t>
            </a:r>
            <a:r>
              <a:rPr lang="en-US" altLang="ko-KR" sz="2400"/>
              <a:t>()</a:t>
            </a:r>
            <a:r>
              <a:rPr lang="ko-KR" altLang="en-US" sz="2400"/>
              <a:t>안에는 거짓</a:t>
            </a:r>
          </a:p>
          <a:p>
            <a:pPr lvl="1">
              <a:lnSpc>
                <a:spcPct val="90000"/>
              </a:lnSpc>
            </a:pPr>
            <a:r>
              <a:rPr lang="ko-KR" altLang="en-US" sz="2200"/>
              <a:t>안에 문장은 실행되지 않음</a:t>
            </a:r>
            <a:r>
              <a:rPr lang="en-US" altLang="ko-KR" sz="2200"/>
              <a:t>.</a:t>
            </a:r>
          </a:p>
          <a:p>
            <a:pPr>
              <a:lnSpc>
                <a:spcPct val="90000"/>
              </a:lnSpc>
            </a:pPr>
            <a:r>
              <a:rPr lang="en-US" altLang="ko-KR" sz="2400"/>
              <a:t>Cf. </a:t>
            </a:r>
            <a:r>
              <a:rPr lang="ko-KR" altLang="en-US" sz="2400"/>
              <a:t>이 예제에서처럼 </a:t>
            </a:r>
            <a:r>
              <a:rPr lang="en-US" altLang="ko-KR" sz="2400"/>
              <a:t>{}</a:t>
            </a:r>
            <a:r>
              <a:rPr lang="ko-KR" altLang="en-US" sz="2400"/>
              <a:t>안에 문장이 하나밖에 없을 때는 </a:t>
            </a:r>
            <a:r>
              <a:rPr lang="en-US" altLang="ko-KR" sz="2400"/>
              <a:t>{}</a:t>
            </a:r>
            <a:r>
              <a:rPr lang="ko-KR" altLang="en-US" sz="2400"/>
              <a:t>로 묶지 않아도 됩니다</a:t>
            </a:r>
            <a:r>
              <a:rPr lang="en-US" altLang="ko-KR" sz="2400"/>
              <a:t>.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	Ex)    if(a==10)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		      printf("A = 10\n");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If </a:t>
            </a:r>
            <a:r>
              <a:rPr lang="ko-KR" altLang="en-US"/>
              <a:t>문 예제 결과</a:t>
            </a:r>
          </a:p>
        </p:txBody>
      </p:sp>
    </p:spTree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z="2400"/>
              <a:t> if</a:t>
            </a:r>
            <a:r>
              <a:rPr lang="ko-KR" altLang="en-US" sz="2400"/>
              <a:t>문에서 조건을 만족하지 않을 때 해야 할 일을 명시</a:t>
            </a:r>
          </a:p>
          <a:p>
            <a:pPr>
              <a:lnSpc>
                <a:spcPct val="90000"/>
              </a:lnSpc>
            </a:pPr>
            <a:r>
              <a:rPr lang="ko-KR" altLang="en-US" sz="2400"/>
              <a:t> 사용예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/>
              <a:t>if(</a:t>
            </a:r>
            <a:r>
              <a:rPr lang="ko-KR" altLang="en-US" sz="2000"/>
              <a:t>조건</a:t>
            </a:r>
            <a:r>
              <a:rPr lang="en-US" altLang="ko-KR" sz="2000"/>
              <a:t>)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/>
              <a:t>{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/>
              <a:t>   /* A</a:t>
            </a:r>
            <a:r>
              <a:rPr lang="ko-KR" altLang="en-US" sz="2000"/>
              <a:t>부분 *</a:t>
            </a:r>
            <a:r>
              <a:rPr lang="en-US" altLang="ko-KR" sz="2000"/>
              <a:t>/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/>
              <a:t>   .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/>
              <a:t>   .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/>
              <a:t>}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/>
              <a:t>else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/>
              <a:t>{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/>
              <a:t>   /* else</a:t>
            </a:r>
            <a:r>
              <a:rPr lang="ko-KR" altLang="en-US" sz="2000"/>
              <a:t>부분 *</a:t>
            </a:r>
            <a:r>
              <a:rPr lang="en-US" altLang="ko-KR" sz="2000"/>
              <a:t>/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/>
              <a:t>   .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/>
              <a:t>   .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/>
              <a:t>}</a:t>
            </a:r>
          </a:p>
          <a:p>
            <a:pPr>
              <a:lnSpc>
                <a:spcPct val="90000"/>
              </a:lnSpc>
            </a:pPr>
            <a:endParaRPr lang="en-US" altLang="ko-KR" sz="240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if-else</a:t>
            </a:r>
            <a:r>
              <a:rPr lang="ko-KR" altLang="en-US"/>
              <a:t>문 </a:t>
            </a:r>
          </a:p>
        </p:txBody>
      </p:sp>
    </p:spTree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#include &lt;stdio.h&gt;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void main()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   int a=5, b = 6;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   if(a &lt; b)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   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      printf(</a:t>
            </a:r>
            <a:r>
              <a:rPr lang="en-US" altLang="ko-KR" sz="2400">
                <a:latin typeface="Times New Roman"/>
              </a:rPr>
              <a:t>“</a:t>
            </a:r>
            <a:r>
              <a:rPr lang="en-US" altLang="ko-KR" sz="2400"/>
              <a:t>a &lt; b\n");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   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   else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   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      printf(</a:t>
            </a:r>
            <a:r>
              <a:rPr lang="en-US" altLang="ko-KR" sz="2400">
                <a:latin typeface="Times New Roman"/>
              </a:rPr>
              <a:t>“</a:t>
            </a:r>
            <a:r>
              <a:rPr lang="en-US" altLang="ko-KR" sz="2400"/>
              <a:t>a &gt; b\n");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   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}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if-else</a:t>
            </a:r>
            <a:r>
              <a:rPr lang="ko-KR" altLang="en-US" dirty="0"/>
              <a:t>의 사용 예</a:t>
            </a:r>
          </a:p>
        </p:txBody>
      </p:sp>
    </p:spTree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ko-KR"/>
              <a:t>#include &lt;stdio.h&gt;</a:t>
            </a:r>
          </a:p>
          <a:p>
            <a:pPr>
              <a:buFont typeface="Wingdings" pitchFamily="2" charset="2"/>
              <a:buNone/>
            </a:pPr>
            <a:r>
              <a:rPr lang="en-US" altLang="ko-KR"/>
              <a:t>void main()</a:t>
            </a:r>
          </a:p>
          <a:p>
            <a:pPr>
              <a:buFont typeface="Wingdings" pitchFamily="2" charset="2"/>
              <a:buNone/>
            </a:pPr>
            <a:r>
              <a:rPr lang="en-US" altLang="ko-KR"/>
              <a:t>{</a:t>
            </a:r>
          </a:p>
          <a:p>
            <a:pPr lvl="1">
              <a:buFontTx/>
              <a:buNone/>
            </a:pPr>
            <a:r>
              <a:rPr lang="en-US" altLang="ko-KR"/>
              <a:t>   int a=5, b = 6;</a:t>
            </a:r>
          </a:p>
          <a:p>
            <a:pPr lvl="1">
              <a:buFontTx/>
              <a:buNone/>
            </a:pPr>
            <a:r>
              <a:rPr lang="en-US" altLang="ko-KR"/>
              <a:t>   if(a &lt; b)</a:t>
            </a:r>
          </a:p>
          <a:p>
            <a:pPr lvl="1">
              <a:buFontTx/>
              <a:buNone/>
            </a:pPr>
            <a:r>
              <a:rPr lang="en-US" altLang="ko-KR"/>
              <a:t>			printf(</a:t>
            </a:r>
            <a:r>
              <a:rPr lang="en-US" altLang="ko-KR">
                <a:latin typeface="Lucida Console"/>
              </a:rPr>
              <a:t>“</a:t>
            </a:r>
            <a:r>
              <a:rPr lang="en-US" altLang="ko-KR"/>
              <a:t>a &lt; b\n");</a:t>
            </a:r>
          </a:p>
          <a:p>
            <a:pPr lvl="1">
              <a:buFontTx/>
              <a:buNone/>
            </a:pPr>
            <a:r>
              <a:rPr lang="en-US" altLang="ko-KR"/>
              <a:t>	else</a:t>
            </a:r>
          </a:p>
          <a:p>
            <a:pPr lvl="1">
              <a:buFontTx/>
              <a:buNone/>
            </a:pPr>
            <a:r>
              <a:rPr lang="en-US" altLang="ko-KR"/>
              <a:t>			printf(</a:t>
            </a:r>
            <a:r>
              <a:rPr lang="en-US" altLang="ko-KR">
                <a:latin typeface="Lucida Console"/>
              </a:rPr>
              <a:t>“</a:t>
            </a:r>
            <a:r>
              <a:rPr lang="en-US" altLang="ko-KR"/>
              <a:t>a &gt; b\n");</a:t>
            </a:r>
          </a:p>
          <a:p>
            <a:pPr>
              <a:buFont typeface="Wingdings" pitchFamily="2" charset="2"/>
              <a:buNone/>
            </a:pPr>
            <a:r>
              <a:rPr lang="en-US" altLang="ko-KR"/>
              <a:t>}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8244408" cy="500042"/>
          </a:xfrm>
        </p:spPr>
        <p:txBody>
          <a:bodyPr/>
          <a:lstStyle/>
          <a:p>
            <a:r>
              <a:rPr lang="en-US" altLang="ko-KR" dirty="0"/>
              <a:t>if-else</a:t>
            </a:r>
            <a:r>
              <a:rPr lang="ko-KR" altLang="en-US" dirty="0"/>
              <a:t>의 사용 예</a:t>
            </a:r>
            <a:endParaRPr lang="ko-KR" altLang="ko-KR" dirty="0"/>
          </a:p>
        </p:txBody>
      </p:sp>
    </p:spTree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ko-KR" altLang="en-US" sz="2400"/>
              <a:t>여러 조건별로 실행을 다르게 할 때 사용</a:t>
            </a:r>
          </a:p>
          <a:p>
            <a:pPr lvl="1">
              <a:lnSpc>
                <a:spcPct val="90000"/>
              </a:lnSpc>
            </a:pPr>
            <a:r>
              <a:rPr lang="ko-KR" altLang="en-US" sz="2200"/>
              <a:t>즉 </a:t>
            </a:r>
            <a:r>
              <a:rPr lang="en-US" altLang="ko-KR" sz="2200"/>
              <a:t>A</a:t>
            </a:r>
            <a:r>
              <a:rPr lang="ko-KR" altLang="en-US" sz="2200"/>
              <a:t>라는 조건이 만족하면 </a:t>
            </a:r>
            <a:r>
              <a:rPr lang="en-US" altLang="ko-KR" sz="2200"/>
              <a:t>A</a:t>
            </a:r>
            <a:r>
              <a:rPr lang="ko-KR" altLang="en-US" sz="2200"/>
              <a:t>부분을 </a:t>
            </a:r>
            <a:r>
              <a:rPr lang="en-US" altLang="ko-KR" sz="2200"/>
              <a:t>B</a:t>
            </a:r>
            <a:r>
              <a:rPr lang="ko-KR" altLang="en-US" sz="2200"/>
              <a:t>라는 조건이 만족하면 </a:t>
            </a:r>
            <a:r>
              <a:rPr lang="en-US" altLang="ko-KR" sz="2200"/>
              <a:t>B</a:t>
            </a:r>
            <a:r>
              <a:rPr lang="ko-KR" altLang="en-US" sz="2200"/>
              <a:t>부분을</a:t>
            </a:r>
            <a:r>
              <a:rPr lang="en-US" altLang="ko-KR" sz="2200"/>
              <a:t>.... </a:t>
            </a:r>
          </a:p>
          <a:p>
            <a:pPr>
              <a:lnSpc>
                <a:spcPct val="90000"/>
              </a:lnSpc>
            </a:pPr>
            <a:endParaRPr lang="en-US" altLang="ko-KR" sz="2400"/>
          </a:p>
          <a:p>
            <a:pPr>
              <a:lnSpc>
                <a:spcPct val="90000"/>
              </a:lnSpc>
            </a:pPr>
            <a:r>
              <a:rPr lang="ko-KR" altLang="en-US" sz="2400"/>
              <a:t>사용예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/>
              <a:t>if(</a:t>
            </a:r>
            <a:r>
              <a:rPr lang="ko-KR" altLang="en-US" sz="1600"/>
              <a:t>조건</a:t>
            </a:r>
            <a:r>
              <a:rPr lang="en-US" altLang="ko-KR" sz="1600"/>
              <a:t>A)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/>
              <a:t>{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/>
              <a:t>	</a:t>
            </a:r>
            <a:r>
              <a:rPr lang="en-US" altLang="ko-KR" sz="1600">
                <a:latin typeface="Times New Roman"/>
              </a:rPr>
              <a:t>…</a:t>
            </a:r>
            <a:r>
              <a:rPr lang="en-US" altLang="ko-KR" sz="1600"/>
              <a:t>.. /* A</a:t>
            </a:r>
            <a:r>
              <a:rPr lang="ko-KR" altLang="en-US" sz="1600"/>
              <a:t>부분 *</a:t>
            </a:r>
            <a:r>
              <a:rPr lang="en-US" altLang="ko-KR" sz="1600"/>
              <a:t>/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/>
              <a:t>}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/>
              <a:t>else if(</a:t>
            </a:r>
            <a:r>
              <a:rPr lang="ko-KR" altLang="en-US" sz="1600"/>
              <a:t>조건</a:t>
            </a:r>
            <a:r>
              <a:rPr lang="en-US" altLang="ko-KR" sz="1600"/>
              <a:t>B)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/>
              <a:t>{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/>
              <a:t>	</a:t>
            </a:r>
            <a:r>
              <a:rPr lang="en-US" altLang="ko-KR" sz="1600">
                <a:latin typeface="Times New Roman"/>
              </a:rPr>
              <a:t>…</a:t>
            </a:r>
            <a:r>
              <a:rPr lang="en-US" altLang="ko-KR" sz="1600"/>
              <a:t>.. /* B</a:t>
            </a:r>
            <a:r>
              <a:rPr lang="ko-KR" altLang="en-US" sz="1600"/>
              <a:t>부분 *</a:t>
            </a:r>
            <a:r>
              <a:rPr lang="en-US" altLang="ko-KR" sz="1600"/>
              <a:t>/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/>
              <a:t>}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/>
              <a:t>else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/>
              <a:t>{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/>
              <a:t>    </a:t>
            </a:r>
            <a:r>
              <a:rPr lang="en-US" altLang="ko-KR" sz="1600">
                <a:latin typeface="Times New Roman"/>
              </a:rPr>
              <a:t>…</a:t>
            </a:r>
            <a:r>
              <a:rPr lang="en-US" altLang="ko-KR" sz="1600"/>
              <a:t>. /* else</a:t>
            </a:r>
            <a:r>
              <a:rPr lang="ko-KR" altLang="en-US" sz="1600"/>
              <a:t>부분 *</a:t>
            </a:r>
            <a:r>
              <a:rPr lang="en-US" altLang="ko-KR" sz="1600"/>
              <a:t>/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/>
              <a:t>}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if-else </a:t>
            </a:r>
            <a:r>
              <a:rPr lang="en-US" altLang="ko-KR" dirty="0" err="1"/>
              <a:t>if-else</a:t>
            </a:r>
            <a:r>
              <a:rPr lang="ko-KR" altLang="en-US" dirty="0"/>
              <a:t>문 </a:t>
            </a:r>
          </a:p>
        </p:txBody>
      </p:sp>
    </p:spTree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#include &lt;stdio.h&gt;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void main()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   int a=2;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   if(a==1)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      printf("A = 1\n");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   else if(a==2)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      printf("A = 2\n");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   else if(a==3)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      printf("A = 3\n");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   else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      printf("Error!\n");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}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/>
              <a:t>if-else </a:t>
            </a:r>
            <a:r>
              <a:rPr lang="en-US" altLang="ko-KR" sz="3600" dirty="0" err="1"/>
              <a:t>if-else</a:t>
            </a:r>
            <a:r>
              <a:rPr lang="ko-KR" altLang="en-US" sz="3600" dirty="0"/>
              <a:t>문 사용 예제</a:t>
            </a:r>
            <a:r>
              <a:rPr lang="en-US" altLang="ko-KR" sz="3600" dirty="0"/>
              <a:t>(1)</a:t>
            </a:r>
          </a:p>
        </p:txBody>
      </p:sp>
    </p:spTree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dirty="0"/>
              <a:t>#include &lt;</a:t>
            </a:r>
            <a:r>
              <a:rPr lang="en-US" altLang="ko-KR" dirty="0" err="1"/>
              <a:t>stdio.h</a:t>
            </a:r>
            <a:r>
              <a:rPr lang="en-US" altLang="ko-KR" dirty="0"/>
              <a:t>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dirty="0"/>
              <a:t>void main()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dirty="0"/>
              <a:t>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dirty="0"/>
              <a:t>   </a:t>
            </a:r>
            <a:r>
              <a:rPr lang="en-US" altLang="ko-KR" dirty="0" err="1"/>
              <a:t>int</a:t>
            </a:r>
            <a:r>
              <a:rPr lang="en-US" altLang="ko-KR" dirty="0"/>
              <a:t> a=4;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dirty="0"/>
              <a:t>   if(a==1)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dirty="0"/>
              <a:t>      </a:t>
            </a:r>
            <a:r>
              <a:rPr lang="en-US" altLang="ko-KR" dirty="0" err="1"/>
              <a:t>printf</a:t>
            </a:r>
            <a:r>
              <a:rPr lang="en-US" altLang="ko-KR" dirty="0"/>
              <a:t>("A = 1\n");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dirty="0"/>
              <a:t>   else if(a==2)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dirty="0"/>
              <a:t>      </a:t>
            </a:r>
            <a:r>
              <a:rPr lang="en-US" altLang="ko-KR" dirty="0" err="1"/>
              <a:t>printf</a:t>
            </a:r>
            <a:r>
              <a:rPr lang="en-US" altLang="ko-KR" dirty="0"/>
              <a:t>("A = 2\n");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dirty="0"/>
              <a:t>   else if(a==3)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dirty="0"/>
              <a:t>      </a:t>
            </a:r>
            <a:r>
              <a:rPr lang="en-US" altLang="ko-KR" dirty="0" err="1"/>
              <a:t>printf</a:t>
            </a:r>
            <a:r>
              <a:rPr lang="en-US" altLang="ko-KR" dirty="0"/>
              <a:t>("A = 3\n");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dirty="0"/>
              <a:t>}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/>
              <a:t>if-else </a:t>
            </a:r>
            <a:r>
              <a:rPr lang="en-US" altLang="ko-KR" sz="3600" dirty="0" err="1"/>
              <a:t>if-else</a:t>
            </a:r>
            <a:r>
              <a:rPr lang="ko-KR" altLang="en-US" sz="3600" dirty="0"/>
              <a:t>문 사용 예제</a:t>
            </a:r>
            <a:r>
              <a:rPr lang="en-US" altLang="ko-KR" sz="3600" dirty="0"/>
              <a:t>(2)</a:t>
            </a:r>
          </a:p>
        </p:txBody>
      </p:sp>
    </p:spTree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ko-KR" altLang="en-US" sz="2400"/>
              <a:t>어떤 특정한 변수 또는 식의 값에 따라 특정 부분을 실행 </a:t>
            </a:r>
          </a:p>
          <a:p>
            <a:pPr>
              <a:lnSpc>
                <a:spcPct val="90000"/>
              </a:lnSpc>
            </a:pPr>
            <a:r>
              <a:rPr lang="ko-KR" altLang="en-US" sz="2400"/>
              <a:t>사용예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2000"/>
              <a:t>switch(</a:t>
            </a:r>
            <a:r>
              <a:rPr lang="ko-KR" altLang="en-US" sz="2000"/>
              <a:t>식</a:t>
            </a:r>
            <a:r>
              <a:rPr lang="en-US" altLang="ko-KR" sz="2000"/>
              <a:t>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2000"/>
              <a:t>{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2000"/>
              <a:t>	 case </a:t>
            </a:r>
            <a:r>
              <a:rPr lang="ko-KR" altLang="en-US" sz="2000"/>
              <a:t>값</a:t>
            </a:r>
            <a:r>
              <a:rPr lang="en-US" altLang="ko-KR" sz="2000"/>
              <a:t>A: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2000"/>
              <a:t>   		 </a:t>
            </a:r>
            <a:r>
              <a:rPr lang="en-US" altLang="ko-KR" sz="2000">
                <a:latin typeface="Lucida Console"/>
              </a:rPr>
              <a:t>…</a:t>
            </a:r>
            <a:r>
              <a:rPr lang="en-US" altLang="ko-KR" sz="2000"/>
              <a:t>..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2000"/>
              <a:t>		 break;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2000"/>
              <a:t>	 case </a:t>
            </a:r>
            <a:r>
              <a:rPr lang="ko-KR" altLang="en-US" sz="2000"/>
              <a:t>값</a:t>
            </a:r>
            <a:r>
              <a:rPr lang="en-US" altLang="ko-KR" sz="2000"/>
              <a:t>B: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 </a:t>
            </a:r>
            <a:r>
              <a:rPr lang="en-US" altLang="ko-KR" sz="1800">
                <a:latin typeface="Times New Roman"/>
              </a:rPr>
              <a:t>…</a:t>
            </a:r>
            <a:r>
              <a:rPr lang="en-US" altLang="ko-KR" sz="1800"/>
              <a:t>.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2000"/>
              <a:t>	   break;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2000"/>
              <a:t>		 </a:t>
            </a:r>
            <a:r>
              <a:rPr lang="en-US" altLang="ko-KR" sz="2000">
                <a:latin typeface="Lucida Console"/>
              </a:rPr>
              <a:t>…</a:t>
            </a:r>
            <a:r>
              <a:rPr lang="en-US" altLang="ko-KR" sz="2000"/>
              <a:t>.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2000"/>
              <a:t>}</a:t>
            </a:r>
          </a:p>
          <a:p>
            <a:pPr lvl="1">
              <a:lnSpc>
                <a:spcPct val="90000"/>
              </a:lnSpc>
            </a:pPr>
            <a:r>
              <a:rPr lang="ko-KR" altLang="en-US" sz="2200"/>
              <a:t>식에는 상수</a:t>
            </a:r>
            <a:r>
              <a:rPr lang="en-US" altLang="ko-KR" sz="2200"/>
              <a:t>, </a:t>
            </a:r>
            <a:r>
              <a:rPr lang="ko-KR" altLang="en-US" sz="2200"/>
              <a:t>변수</a:t>
            </a:r>
            <a:r>
              <a:rPr lang="en-US" altLang="ko-KR" sz="2200"/>
              <a:t>, </a:t>
            </a:r>
            <a:r>
              <a:rPr lang="ko-KR" altLang="en-US" sz="2200"/>
              <a:t>수식 어느 것도 다 들어갈 수 있음</a:t>
            </a:r>
            <a:r>
              <a:rPr lang="en-US" altLang="ko-KR" sz="2200"/>
              <a:t>.</a:t>
            </a:r>
          </a:p>
          <a:p>
            <a:pPr lvl="1">
              <a:lnSpc>
                <a:spcPct val="90000"/>
              </a:lnSpc>
            </a:pPr>
            <a:r>
              <a:rPr lang="ko-KR" altLang="en-US" sz="2200"/>
              <a:t>식의 값이 </a:t>
            </a:r>
            <a:r>
              <a:rPr lang="en-US" altLang="ko-KR" sz="2200"/>
              <a:t>A</a:t>
            </a:r>
            <a:r>
              <a:rPr lang="ko-KR" altLang="en-US" sz="2200"/>
              <a:t>면 </a:t>
            </a:r>
            <a:r>
              <a:rPr lang="en-US" altLang="ko-KR" sz="2200"/>
              <a:t>case </a:t>
            </a:r>
            <a:r>
              <a:rPr lang="ko-KR" altLang="en-US" sz="2200"/>
              <a:t>값</a:t>
            </a:r>
            <a:r>
              <a:rPr lang="en-US" altLang="ko-KR" sz="2200"/>
              <a:t>A: </a:t>
            </a:r>
            <a:r>
              <a:rPr lang="ko-KR" altLang="en-US" sz="2200"/>
              <a:t>에서 </a:t>
            </a:r>
            <a:r>
              <a:rPr lang="en-US" altLang="ko-KR" sz="2200"/>
              <a:t>break</a:t>
            </a:r>
            <a:r>
              <a:rPr lang="ko-KR" altLang="en-US" sz="2200"/>
              <a:t>가 나올 때까지 실행</a:t>
            </a:r>
          </a:p>
          <a:p>
            <a:pPr lvl="1">
              <a:lnSpc>
                <a:spcPct val="90000"/>
              </a:lnSpc>
            </a:pPr>
            <a:r>
              <a:rPr lang="ko-KR" altLang="en-US" sz="2200"/>
              <a:t>식의 값이 </a:t>
            </a:r>
            <a:r>
              <a:rPr lang="en-US" altLang="ko-KR" sz="2200"/>
              <a:t>B</a:t>
            </a:r>
            <a:r>
              <a:rPr lang="ko-KR" altLang="en-US" sz="2200"/>
              <a:t>면 </a:t>
            </a:r>
            <a:r>
              <a:rPr lang="en-US" altLang="ko-KR" sz="2200"/>
              <a:t>case </a:t>
            </a:r>
            <a:r>
              <a:rPr lang="ko-KR" altLang="en-US" sz="2200"/>
              <a:t>값</a:t>
            </a:r>
            <a:r>
              <a:rPr lang="en-US" altLang="ko-KR" sz="2200"/>
              <a:t>B: </a:t>
            </a:r>
            <a:r>
              <a:rPr lang="ko-KR" altLang="en-US" sz="2200"/>
              <a:t>에서 </a:t>
            </a:r>
            <a:r>
              <a:rPr lang="en-US" altLang="ko-KR" sz="2200"/>
              <a:t>break</a:t>
            </a:r>
            <a:r>
              <a:rPr lang="ko-KR" altLang="en-US" sz="2200"/>
              <a:t>가 나올 때까지 실행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switch</a:t>
            </a:r>
            <a:r>
              <a:rPr lang="ko-KR" altLang="en-US"/>
              <a:t>문</a:t>
            </a:r>
            <a:r>
              <a:rPr lang="en-US" altLang="ko-KR"/>
              <a:t>(1)</a:t>
            </a:r>
          </a:p>
        </p:txBody>
      </p:sp>
    </p:spTree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000"/>
              <a:t>#include &lt;stdio.h&gt;</a:t>
            </a:r>
          </a:p>
          <a:p>
            <a:pPr>
              <a:buFont typeface="Wingdings" pitchFamily="2" charset="2"/>
              <a:buNone/>
            </a:pPr>
            <a:r>
              <a:rPr lang="en-US" altLang="ko-KR" sz="2000"/>
              <a:t>void main()</a:t>
            </a:r>
          </a:p>
          <a:p>
            <a:pPr>
              <a:buFont typeface="Wingdings" pitchFamily="2" charset="2"/>
              <a:buNone/>
            </a:pPr>
            <a:r>
              <a:rPr lang="en-US" altLang="ko-KR" sz="2000"/>
              <a:t>{</a:t>
            </a:r>
          </a:p>
          <a:p>
            <a:pPr>
              <a:buFont typeface="Wingdings" pitchFamily="2" charset="2"/>
              <a:buNone/>
            </a:pPr>
            <a:r>
              <a:rPr lang="en-US" altLang="ko-KR" sz="2000"/>
              <a:t>   int a=1;</a:t>
            </a:r>
          </a:p>
          <a:p>
            <a:pPr>
              <a:buFont typeface="Wingdings" pitchFamily="2" charset="2"/>
              <a:buNone/>
            </a:pPr>
            <a:r>
              <a:rPr lang="en-US" altLang="ko-KR" sz="2000"/>
              <a:t>   switch(a)</a:t>
            </a:r>
          </a:p>
          <a:p>
            <a:pPr>
              <a:buFont typeface="Wingdings" pitchFamily="2" charset="2"/>
              <a:buNone/>
            </a:pPr>
            <a:r>
              <a:rPr lang="en-US" altLang="ko-KR" sz="2000"/>
              <a:t>   {</a:t>
            </a:r>
          </a:p>
          <a:p>
            <a:pPr>
              <a:buFont typeface="Wingdings" pitchFamily="2" charset="2"/>
              <a:buNone/>
            </a:pPr>
            <a:r>
              <a:rPr lang="en-US" altLang="ko-KR" sz="2000"/>
              <a:t>    case 1:</a:t>
            </a:r>
          </a:p>
          <a:p>
            <a:pPr>
              <a:buFont typeface="Wingdings" pitchFamily="2" charset="2"/>
              <a:buNone/>
            </a:pPr>
            <a:r>
              <a:rPr lang="en-US" altLang="ko-KR" sz="2000"/>
              <a:t>       printf("A = 1\n");</a:t>
            </a:r>
          </a:p>
          <a:p>
            <a:pPr>
              <a:buFont typeface="Wingdings" pitchFamily="2" charset="2"/>
              <a:buNone/>
            </a:pPr>
            <a:r>
              <a:rPr lang="en-US" altLang="ko-KR" sz="2000"/>
              <a:t>       break;</a:t>
            </a:r>
          </a:p>
          <a:p>
            <a:pPr>
              <a:buFont typeface="Wingdings" pitchFamily="2" charset="2"/>
              <a:buNone/>
            </a:pPr>
            <a:r>
              <a:rPr lang="en-US" altLang="ko-KR" sz="2000"/>
              <a:t>    case 2:</a:t>
            </a:r>
          </a:p>
          <a:p>
            <a:pPr>
              <a:buFont typeface="Wingdings" pitchFamily="2" charset="2"/>
              <a:buNone/>
            </a:pPr>
            <a:r>
              <a:rPr lang="en-US" altLang="ko-KR" sz="2000"/>
              <a:t>       printf("A = 2\n");</a:t>
            </a:r>
          </a:p>
          <a:p>
            <a:pPr>
              <a:buFont typeface="Wingdings" pitchFamily="2" charset="2"/>
              <a:buNone/>
            </a:pPr>
            <a:r>
              <a:rPr lang="en-US" altLang="ko-KR" sz="2000"/>
              <a:t>       break;</a:t>
            </a:r>
          </a:p>
          <a:p>
            <a:pPr>
              <a:buFont typeface="Wingdings" pitchFamily="2" charset="2"/>
              <a:buNone/>
            </a:pPr>
            <a:r>
              <a:rPr lang="en-US" altLang="ko-KR" sz="2000"/>
              <a:t>   }</a:t>
            </a:r>
          </a:p>
          <a:p>
            <a:pPr>
              <a:buFont typeface="Wingdings" pitchFamily="2" charset="2"/>
              <a:buNone/>
            </a:pPr>
            <a:r>
              <a:rPr lang="en-US" altLang="ko-KR" sz="2000"/>
              <a:t>}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switch </a:t>
            </a:r>
            <a:r>
              <a:rPr lang="ko-KR" altLang="en-US"/>
              <a:t>문 예제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800" dirty="0"/>
              <a:t>어셈블리어 및 기계어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 eaLnBrk="1" hangingPunct="1"/>
            <a:r>
              <a:rPr lang="ko-KR" altLang="en-US" b="1" dirty="0"/>
              <a:t>어셈블리어 예시</a:t>
            </a:r>
            <a:endParaRPr lang="en-US" altLang="ko-KR" b="1" dirty="0"/>
          </a:p>
          <a:p>
            <a:pPr marL="971550" lvl="1" indent="-571500"/>
            <a:r>
              <a:rPr lang="en-US" altLang="ko-KR" dirty="0"/>
              <a:t>X = (A+B)×(C+D) </a:t>
            </a:r>
          </a:p>
          <a:p>
            <a:pPr marL="1239838" lvl="2" indent="-495300"/>
            <a:r>
              <a:rPr lang="en-US" altLang="ko-KR" sz="1600" dirty="0"/>
              <a:t>MOVE A, R1</a:t>
            </a:r>
          </a:p>
          <a:p>
            <a:pPr marL="1239838" lvl="2" indent="-495300"/>
            <a:r>
              <a:rPr lang="en-US" altLang="ko-KR" sz="1600" dirty="0"/>
              <a:t>ADD B, R1</a:t>
            </a:r>
          </a:p>
          <a:p>
            <a:pPr marL="1239838" lvl="2" indent="-495300"/>
            <a:r>
              <a:rPr lang="en-US" altLang="ko-KR" sz="1600" dirty="0"/>
              <a:t>MOVE C, R2</a:t>
            </a:r>
          </a:p>
          <a:p>
            <a:pPr marL="1239838" lvl="2" indent="-495300"/>
            <a:r>
              <a:rPr lang="en-US" altLang="ko-KR" sz="1600" dirty="0"/>
              <a:t>ADD D, R2</a:t>
            </a:r>
          </a:p>
          <a:p>
            <a:pPr marL="1239838" lvl="2" indent="-495300"/>
            <a:r>
              <a:rPr lang="en-US" altLang="ko-KR" sz="1600" dirty="0"/>
              <a:t>MUL R2, R1</a:t>
            </a:r>
          </a:p>
          <a:p>
            <a:pPr marL="1239838" lvl="2" indent="-495300"/>
            <a:r>
              <a:rPr lang="en-US" altLang="ko-KR" sz="1600" dirty="0"/>
              <a:t>MOVE R1, X</a:t>
            </a:r>
          </a:p>
          <a:p>
            <a:pPr marL="439738" indent="-495300"/>
            <a:r>
              <a:rPr lang="ko-KR" altLang="en-US" b="1" dirty="0"/>
              <a:t>기계어 예시</a:t>
            </a:r>
            <a:endParaRPr lang="en-US" altLang="ko-KR" b="1" dirty="0"/>
          </a:p>
          <a:p>
            <a:pPr marL="839788" lvl="1" indent="-495300"/>
            <a:r>
              <a:rPr lang="ko-KR" altLang="ko-KR" b="1" dirty="0"/>
              <a:t>100011 00011 01000 00000 00001 000100 </a:t>
            </a:r>
            <a:r>
              <a:rPr lang="ko-KR" altLang="ko-KR" b="1" dirty="0" err="1"/>
              <a:t>binary</a:t>
            </a:r>
            <a:r>
              <a:rPr lang="ko-KR" altLang="ko-KR" b="1" dirty="0"/>
              <a:t> </a:t>
            </a:r>
            <a:endParaRPr lang="en-US" altLang="ko-KR" b="1" dirty="0"/>
          </a:p>
          <a:p>
            <a:pPr marL="839788" lvl="1" indent="-495300"/>
            <a:r>
              <a:rPr lang="en-US" altLang="ko-KR" dirty="0"/>
              <a:t>   </a:t>
            </a:r>
            <a:r>
              <a:rPr lang="ko-KR" altLang="ko-KR" dirty="0"/>
              <a:t>35 </a:t>
            </a:r>
            <a:r>
              <a:rPr lang="en-US" altLang="ko-KR" dirty="0"/>
              <a:t>         </a:t>
            </a:r>
            <a:r>
              <a:rPr lang="ko-KR" altLang="ko-KR" dirty="0"/>
              <a:t>3 </a:t>
            </a:r>
            <a:r>
              <a:rPr lang="en-US" altLang="ko-KR" dirty="0"/>
              <a:t>       </a:t>
            </a:r>
            <a:r>
              <a:rPr lang="ko-KR" altLang="ko-KR" dirty="0"/>
              <a:t>8 </a:t>
            </a:r>
            <a:r>
              <a:rPr lang="en-US" altLang="ko-KR" dirty="0"/>
              <a:t>                    </a:t>
            </a:r>
            <a:r>
              <a:rPr lang="ko-KR" altLang="ko-KR" dirty="0"/>
              <a:t>68 </a:t>
            </a:r>
            <a:r>
              <a:rPr lang="en-US" altLang="ko-KR" dirty="0"/>
              <a:t>               </a:t>
            </a:r>
            <a:r>
              <a:rPr lang="ko-KR" altLang="ko-KR" dirty="0" err="1"/>
              <a:t>decimal</a:t>
            </a:r>
            <a:r>
              <a:rPr lang="ko-KR" altLang="ko-KR" dirty="0"/>
              <a:t> </a:t>
            </a:r>
            <a:endParaRPr lang="en-US" altLang="ko-KR" dirty="0"/>
          </a:p>
          <a:p>
            <a:pPr marL="839788" lvl="1" indent="-495300"/>
            <a:r>
              <a:rPr lang="ko-KR" altLang="ko-KR" dirty="0"/>
              <a:t>[ </a:t>
            </a:r>
            <a:r>
              <a:rPr lang="ko-KR" altLang="ko-KR" dirty="0" err="1"/>
              <a:t>op</a:t>
            </a:r>
            <a:r>
              <a:rPr lang="en-US" altLang="ko-KR" dirty="0"/>
              <a:t>   </a:t>
            </a:r>
            <a:r>
              <a:rPr lang="ko-KR" altLang="ko-KR" dirty="0"/>
              <a:t> | </a:t>
            </a:r>
            <a:r>
              <a:rPr lang="en-US" altLang="ko-KR" dirty="0"/>
              <a:t>   </a:t>
            </a:r>
            <a:r>
              <a:rPr lang="ko-KR" altLang="ko-KR" dirty="0" err="1"/>
              <a:t>rs</a:t>
            </a:r>
            <a:r>
              <a:rPr lang="ko-KR" altLang="ko-KR" dirty="0"/>
              <a:t> </a:t>
            </a:r>
            <a:r>
              <a:rPr lang="en-US" altLang="ko-KR" dirty="0"/>
              <a:t>    </a:t>
            </a:r>
            <a:r>
              <a:rPr lang="ko-KR" altLang="ko-KR" dirty="0"/>
              <a:t>|</a:t>
            </a:r>
            <a:r>
              <a:rPr lang="en-US" altLang="ko-KR" dirty="0"/>
              <a:t>  </a:t>
            </a:r>
            <a:r>
              <a:rPr lang="ko-KR" altLang="ko-KR" dirty="0"/>
              <a:t> </a:t>
            </a:r>
            <a:r>
              <a:rPr lang="ko-KR" altLang="ko-KR" dirty="0" err="1"/>
              <a:t>rt</a:t>
            </a:r>
            <a:r>
              <a:rPr lang="en-US" altLang="ko-KR" dirty="0"/>
              <a:t>   </a:t>
            </a:r>
            <a:r>
              <a:rPr lang="ko-KR" altLang="ko-KR" dirty="0"/>
              <a:t> | </a:t>
            </a:r>
            <a:r>
              <a:rPr lang="ko-KR" altLang="ko-KR" dirty="0" err="1"/>
              <a:t>address</a:t>
            </a:r>
            <a:r>
              <a:rPr lang="ko-KR" altLang="ko-KR" dirty="0"/>
              <a:t>/</a:t>
            </a:r>
            <a:r>
              <a:rPr lang="ko-KR" altLang="ko-KR" dirty="0" err="1"/>
              <a:t>immediate</a:t>
            </a:r>
            <a:r>
              <a:rPr lang="ko-KR" altLang="ko-KR" dirty="0"/>
              <a:t>] </a:t>
            </a:r>
            <a:endParaRPr lang="en-US" altLang="ko-KR" dirty="0"/>
          </a:p>
          <a:p>
            <a:pPr marL="439738" indent="-495300">
              <a:buFont typeface="Wingdings" pitchFamily="2" charset="2"/>
              <a:buAutoNum type="arabicPeriod"/>
            </a:pPr>
            <a:endParaRPr kumimoji="0" lang="en-US" altLang="ko-KR" sz="6000" dirty="0">
              <a:solidFill>
                <a:srgbClr val="000000"/>
              </a:solidFill>
              <a:latin typeface="Arial Unicode MS"/>
              <a:ea typeface="Courier New" panose="02070309020205020404" pitchFamily="49" charset="0"/>
            </a:endParaRPr>
          </a:p>
          <a:p>
            <a:pPr marL="439738" indent="-495300">
              <a:buFont typeface="Wingdings" pitchFamily="2" charset="2"/>
              <a:buAutoNum type="arabicPeriod"/>
            </a:pPr>
            <a:endParaRPr kumimoji="0" lang="ko-KR" altLang="ko-KR" sz="6000" dirty="0">
              <a:latin typeface="Arial" panose="020B0604020202020204" pitchFamily="34" charset="0"/>
            </a:endParaRPr>
          </a:p>
          <a:p>
            <a:pPr marL="439738" indent="-495300">
              <a:buFont typeface="Wingdings" pitchFamily="2" charset="2"/>
              <a:buAutoNum type="arabicPeriod"/>
            </a:pPr>
            <a:endParaRPr lang="en-US" altLang="ko-KR" sz="3000" dirty="0"/>
          </a:p>
          <a:p>
            <a:pPr marL="839788" lvl="1" indent="-495300" eaLnBrk="1" hangingPunct="1">
              <a:buFont typeface="Wingdings" pitchFamily="2" charset="2"/>
              <a:buAutoNum type="arabicPeriod"/>
            </a:pPr>
            <a:endParaRPr lang="en-US" altLang="ko-KR" sz="3000" dirty="0"/>
          </a:p>
        </p:txBody>
      </p:sp>
    </p:spTree>
    <p:extLst>
      <p:ext uri="{BB962C8B-B14F-4D97-AF65-F5344CB8AC3E}">
        <p14:creationId xmlns:p14="http://schemas.microsoft.com/office/powerpoint/2010/main" val="3485632382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#include &lt;stdio.h&gt;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void main()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   int a=1;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   switch(a)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   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    case 1: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       printf("A = 1\n");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    case 2: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       printf("A = 2\n");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       break;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   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}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Break</a:t>
            </a:r>
            <a:r>
              <a:rPr lang="ko-KR" altLang="en-US"/>
              <a:t>가 없을경우</a:t>
            </a:r>
          </a:p>
        </p:txBody>
      </p:sp>
    </p:spTree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/>
              <a:t>#include &lt;stdio.h&gt;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/>
              <a:t>void main()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/>
              <a:t>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/>
              <a:t>   int a=4;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/>
              <a:t>   if(a==1)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/>
              <a:t>      printf("One\n");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/>
              <a:t>   else if(a==2)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/>
              <a:t>      printf("Two\n");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/>
              <a:t>   else if(a==3)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/>
              <a:t>      printf("Three\n");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/>
              <a:t>   else if(a==4)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/>
              <a:t>      printf("Four\n");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/>
              <a:t>   else if(a==5)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/>
              <a:t>      printf("Five\n");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/>
              <a:t>}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If-elseif </a:t>
            </a:r>
            <a:r>
              <a:rPr lang="ko-KR" altLang="en-US"/>
              <a:t>문을 사용한 예</a:t>
            </a:r>
          </a:p>
        </p:txBody>
      </p:sp>
    </p:spTree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/>
              <a:t>#include &lt;stdio.h&gt;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/>
              <a:t>void main()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/>
              <a:t>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/>
              <a:t>   int a=4;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/>
              <a:t>   switch(a)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/>
              <a:t>   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/>
              <a:t>    case 1: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/>
              <a:t>      printf("One\n"); break;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/>
              <a:t>    case 2: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/>
              <a:t>      printf("Two\n"); break;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/>
              <a:t>    case 3: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/>
              <a:t>      printf("Three\n"); break;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/>
              <a:t>    case 4: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/>
              <a:t>      printf("Four\n"); break;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/>
              <a:t>    case 5: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/>
              <a:t>      printf("Five\n"); break;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/>
              <a:t>   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/>
              <a:t>}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Switch</a:t>
            </a:r>
            <a:r>
              <a:rPr lang="ko-KR" altLang="en-US"/>
              <a:t>문을 사용한 예</a:t>
            </a:r>
          </a:p>
        </p:txBody>
      </p:sp>
    </p:spTree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ko-KR" sz="2400"/>
              <a:t>if</a:t>
            </a:r>
            <a:r>
              <a:rPr lang="ko-KR" altLang="en-US" sz="2400"/>
              <a:t>문의 </a:t>
            </a:r>
            <a:r>
              <a:rPr lang="en-US" altLang="ko-KR" sz="2400"/>
              <a:t>else</a:t>
            </a:r>
            <a:r>
              <a:rPr lang="ko-KR" altLang="en-US" sz="2400"/>
              <a:t>문</a:t>
            </a:r>
            <a:r>
              <a:rPr lang="en-US" altLang="ko-KR" sz="2400"/>
              <a:t>..</a:t>
            </a:r>
            <a:r>
              <a:rPr lang="ko-KR" altLang="en-US" sz="2400"/>
              <a:t>즉</a:t>
            </a:r>
            <a:r>
              <a:rPr lang="en-US" altLang="ko-KR" sz="2400"/>
              <a:t>.. </a:t>
            </a:r>
            <a:r>
              <a:rPr lang="ko-KR" altLang="en-US" sz="2400"/>
              <a:t>아무 것에도 해당하지 않을 때는 </a:t>
            </a:r>
            <a:r>
              <a:rPr lang="en-US" altLang="ko-KR" sz="2400"/>
              <a:t>default</a:t>
            </a:r>
            <a:r>
              <a:rPr lang="ko-KR" altLang="en-US" sz="2400"/>
              <a:t>를 사용</a:t>
            </a:r>
          </a:p>
          <a:p>
            <a:pPr>
              <a:lnSpc>
                <a:spcPct val="90000"/>
              </a:lnSpc>
            </a:pPr>
            <a:r>
              <a:rPr lang="ko-KR" altLang="en-US" sz="2400"/>
              <a:t>사용예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/>
              <a:t>switch(</a:t>
            </a:r>
            <a:r>
              <a:rPr lang="ko-KR" altLang="en-US" sz="2000"/>
              <a:t>식</a:t>
            </a:r>
            <a:r>
              <a:rPr lang="en-US" altLang="ko-KR" sz="2000"/>
              <a:t>)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/>
              <a:t>{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/>
              <a:t> case </a:t>
            </a:r>
            <a:r>
              <a:rPr lang="ko-KR" altLang="en-US" sz="2000"/>
              <a:t>값</a:t>
            </a:r>
            <a:r>
              <a:rPr lang="en-US" altLang="ko-KR" sz="2000"/>
              <a:t>A: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/>
              <a:t>    </a:t>
            </a:r>
            <a:r>
              <a:rPr lang="en-US" altLang="ko-KR" sz="2000">
                <a:latin typeface="Times New Roman"/>
              </a:rPr>
              <a:t>…</a:t>
            </a:r>
            <a:r>
              <a:rPr lang="en-US" altLang="ko-KR" sz="2000"/>
              <a:t>.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/>
              <a:t>    break;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/>
              <a:t> case </a:t>
            </a:r>
            <a:r>
              <a:rPr lang="ko-KR" altLang="en-US" sz="2000"/>
              <a:t>값</a:t>
            </a:r>
            <a:r>
              <a:rPr lang="en-US" altLang="ko-KR" sz="2000"/>
              <a:t>B: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/>
              <a:t>    </a:t>
            </a:r>
            <a:r>
              <a:rPr lang="en-US" altLang="ko-KR" sz="2000">
                <a:latin typeface="Times New Roman"/>
              </a:rPr>
              <a:t>…</a:t>
            </a:r>
            <a:r>
              <a:rPr lang="en-US" altLang="ko-KR" sz="2000"/>
              <a:t>.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/>
              <a:t>    break;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/>
              <a:t> default: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/>
              <a:t>    </a:t>
            </a:r>
            <a:r>
              <a:rPr lang="en-US" altLang="ko-KR" sz="2000">
                <a:latin typeface="Times New Roman"/>
              </a:rPr>
              <a:t>…</a:t>
            </a:r>
            <a:r>
              <a:rPr lang="en-US" altLang="ko-KR" sz="2000"/>
              <a:t>.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/>
              <a:t>    break;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/>
              <a:t>}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Switch</a:t>
            </a:r>
            <a:r>
              <a:rPr lang="ko-KR" altLang="en-US"/>
              <a:t>문</a:t>
            </a:r>
            <a:r>
              <a:rPr lang="en-US" altLang="ko-KR"/>
              <a:t>(2)</a:t>
            </a:r>
          </a:p>
        </p:txBody>
      </p:sp>
    </p:spTree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/>
              <a:t>#include &lt;stdio.h&gt;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/>
              <a:t>void main()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/>
              <a:t>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/>
              <a:t>   int a=4;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/>
              <a:t>   switch(a)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/>
              <a:t>   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/>
              <a:t> 	   case 1: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/>
              <a:t>	      printf("One\n"); break;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/>
              <a:t>	    case 2: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/>
              <a:t>	      printf("Two\n"); break;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/>
              <a:t>	    case 3: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/>
              <a:t>	      printf("Three\n"); break;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/>
              <a:t>	    default: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/>
              <a:t>	      printf("Another value\n"); break;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/>
              <a:t>   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/>
              <a:t>}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Default </a:t>
            </a:r>
            <a:r>
              <a:rPr lang="ko-KR" altLang="en-US"/>
              <a:t>사용 예</a:t>
            </a:r>
          </a:p>
        </p:txBody>
      </p:sp>
    </p:spTree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/>
              <a:t>어떤 특정 부분을 반복해서 실행할 때 사용</a:t>
            </a:r>
          </a:p>
          <a:p>
            <a:r>
              <a:rPr lang="ko-KR" altLang="en-US" sz="2400"/>
              <a:t>사용예</a:t>
            </a:r>
          </a:p>
          <a:p>
            <a:pPr lvl="1">
              <a:buFontTx/>
              <a:buNone/>
            </a:pPr>
            <a:r>
              <a:rPr lang="en-US" altLang="ko-KR" sz="2200"/>
              <a:t>for(</a:t>
            </a:r>
            <a:r>
              <a:rPr lang="ko-KR" altLang="en-US" sz="2200"/>
              <a:t>수식</a:t>
            </a:r>
            <a:r>
              <a:rPr lang="en-US" altLang="ko-KR" sz="2200"/>
              <a:t>1;</a:t>
            </a:r>
            <a:r>
              <a:rPr lang="ko-KR" altLang="en-US" sz="2200"/>
              <a:t>조건</a:t>
            </a:r>
            <a:r>
              <a:rPr lang="en-US" altLang="ko-KR" sz="2200"/>
              <a:t>;</a:t>
            </a:r>
            <a:r>
              <a:rPr lang="ko-KR" altLang="en-US" sz="2200"/>
              <a:t>수식</a:t>
            </a:r>
            <a:r>
              <a:rPr lang="en-US" altLang="ko-KR" sz="2200"/>
              <a:t>2)</a:t>
            </a:r>
          </a:p>
          <a:p>
            <a:pPr lvl="1">
              <a:buFontTx/>
              <a:buNone/>
            </a:pPr>
            <a:r>
              <a:rPr lang="en-US" altLang="ko-KR" sz="2200"/>
              <a:t>{</a:t>
            </a:r>
          </a:p>
          <a:p>
            <a:pPr lvl="1">
              <a:buFontTx/>
              <a:buNone/>
            </a:pPr>
            <a:r>
              <a:rPr lang="en-US" altLang="ko-KR" sz="2200"/>
              <a:t>   </a:t>
            </a:r>
            <a:r>
              <a:rPr lang="ko-KR" altLang="en-US" sz="2200"/>
              <a:t>문장들</a:t>
            </a:r>
            <a:r>
              <a:rPr lang="en-US" altLang="ko-KR" sz="2200"/>
              <a:t>..</a:t>
            </a:r>
          </a:p>
          <a:p>
            <a:pPr lvl="1">
              <a:buFontTx/>
              <a:buNone/>
            </a:pPr>
            <a:r>
              <a:rPr lang="en-US" altLang="ko-KR" sz="2200"/>
              <a:t>}</a:t>
            </a:r>
          </a:p>
          <a:p>
            <a:r>
              <a:rPr lang="ko-KR" altLang="en-US" sz="2400"/>
              <a:t>수식</a:t>
            </a:r>
            <a:r>
              <a:rPr lang="en-US" altLang="ko-KR" sz="2400"/>
              <a:t>1</a:t>
            </a:r>
            <a:r>
              <a:rPr lang="ko-KR" altLang="en-US" sz="2400"/>
              <a:t>은 </a:t>
            </a:r>
            <a:r>
              <a:rPr lang="en-US" altLang="ko-KR" sz="2400"/>
              <a:t>for</a:t>
            </a:r>
            <a:r>
              <a:rPr lang="ko-KR" altLang="en-US" sz="2400"/>
              <a:t>문일 시작하기 전 한번 실행하는 것으로 보통 카운터 변수를 초기화 할 때 사용</a:t>
            </a:r>
          </a:p>
          <a:p>
            <a:r>
              <a:rPr lang="ko-KR" altLang="en-US" sz="2400"/>
              <a:t>수식</a:t>
            </a:r>
            <a:r>
              <a:rPr lang="en-US" altLang="ko-KR" sz="2400"/>
              <a:t>2</a:t>
            </a:r>
            <a:r>
              <a:rPr lang="ko-KR" altLang="en-US" sz="2400"/>
              <a:t>는 </a:t>
            </a:r>
            <a:r>
              <a:rPr lang="en-US" altLang="ko-KR" sz="2400"/>
              <a:t>for</a:t>
            </a:r>
            <a:r>
              <a:rPr lang="ko-KR" altLang="en-US" sz="2400"/>
              <a:t>문 내의 문장들을 반복해서 실행할 때마다 한번씩 실행해 주는 수식으로 보통 카운터를 증가 시키거나 감소 시킬 때 사용</a:t>
            </a:r>
          </a:p>
          <a:p>
            <a:r>
              <a:rPr lang="en-US" altLang="ko-KR" sz="2400"/>
              <a:t>for</a:t>
            </a:r>
            <a:r>
              <a:rPr lang="ko-KR" altLang="en-US" sz="2400"/>
              <a:t>문은 조건이 만족할 때 까지만 </a:t>
            </a:r>
            <a:r>
              <a:rPr lang="en-US" altLang="ko-KR" sz="2400"/>
              <a:t>{}</a:t>
            </a:r>
            <a:r>
              <a:rPr lang="ko-KR" altLang="en-US" sz="2400"/>
              <a:t>안의 문장을 반복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For </a:t>
            </a:r>
            <a:r>
              <a:rPr lang="ko-KR" altLang="en-US"/>
              <a:t>문</a:t>
            </a:r>
            <a:r>
              <a:rPr lang="en-US" altLang="ko-KR"/>
              <a:t>(1)</a:t>
            </a:r>
          </a:p>
        </p:txBody>
      </p:sp>
    </p:spTree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ko-KR"/>
              <a:t>#include &lt;stdio.h&gt;</a:t>
            </a:r>
          </a:p>
          <a:p>
            <a:pPr>
              <a:buFont typeface="Wingdings" pitchFamily="2" charset="2"/>
              <a:buNone/>
            </a:pPr>
            <a:r>
              <a:rPr lang="en-US" altLang="ko-KR"/>
              <a:t>void main()</a:t>
            </a:r>
          </a:p>
          <a:p>
            <a:pPr>
              <a:buFont typeface="Wingdings" pitchFamily="2" charset="2"/>
              <a:buNone/>
            </a:pPr>
            <a:r>
              <a:rPr lang="en-US" altLang="ko-KR"/>
              <a:t>{</a:t>
            </a:r>
          </a:p>
          <a:p>
            <a:pPr>
              <a:buFont typeface="Wingdings" pitchFamily="2" charset="2"/>
              <a:buNone/>
            </a:pPr>
            <a:r>
              <a:rPr lang="en-US" altLang="ko-KR"/>
              <a:t>   int i;</a:t>
            </a:r>
          </a:p>
          <a:p>
            <a:pPr>
              <a:buFont typeface="Wingdings" pitchFamily="2" charset="2"/>
              <a:buNone/>
            </a:pPr>
            <a:r>
              <a:rPr lang="en-US" altLang="ko-KR"/>
              <a:t>   for(i=1;i&lt;=100;i++)</a:t>
            </a:r>
          </a:p>
          <a:p>
            <a:pPr>
              <a:buFont typeface="Wingdings" pitchFamily="2" charset="2"/>
              <a:buNone/>
            </a:pPr>
            <a:r>
              <a:rPr lang="en-US" altLang="ko-KR"/>
              <a:t>      printf("%d ",i);</a:t>
            </a:r>
          </a:p>
          <a:p>
            <a:pPr>
              <a:buFont typeface="Wingdings" pitchFamily="2" charset="2"/>
              <a:buNone/>
            </a:pPr>
            <a:r>
              <a:rPr lang="en-US" altLang="ko-KR"/>
              <a:t>}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 for </a:t>
            </a:r>
            <a:r>
              <a:rPr lang="ko-KR" altLang="en-US"/>
              <a:t>문 사용예</a:t>
            </a:r>
          </a:p>
        </p:txBody>
      </p:sp>
    </p:spTree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for</a:t>
            </a:r>
            <a:r>
              <a:rPr lang="ko-KR" altLang="en-US"/>
              <a:t>문 안에서 쓸 수 있는 키워드</a:t>
            </a:r>
          </a:p>
          <a:p>
            <a:pPr lvl="1"/>
            <a:r>
              <a:rPr lang="en-US" altLang="ko-KR"/>
              <a:t>Continue</a:t>
            </a:r>
          </a:p>
          <a:p>
            <a:pPr lvl="2"/>
            <a:r>
              <a:rPr lang="en-US" altLang="ko-KR"/>
              <a:t>continue</a:t>
            </a:r>
            <a:r>
              <a:rPr lang="ko-KR" altLang="en-US"/>
              <a:t>는 </a:t>
            </a:r>
            <a:r>
              <a:rPr lang="en-US" altLang="ko-KR"/>
              <a:t>continue</a:t>
            </a:r>
            <a:r>
              <a:rPr lang="ko-KR" altLang="en-US"/>
              <a:t>다음에 나오는 문장들은 다 무시하고 다시 </a:t>
            </a:r>
            <a:r>
              <a:rPr lang="en-US" altLang="ko-KR"/>
              <a:t>for</a:t>
            </a:r>
            <a:r>
              <a:rPr lang="ko-KR" altLang="en-US"/>
              <a:t>문의 처음으로 돌아가 실행을 계속</a:t>
            </a:r>
          </a:p>
          <a:p>
            <a:pPr lvl="1"/>
            <a:r>
              <a:rPr lang="en-US" altLang="ko-KR"/>
              <a:t>Break</a:t>
            </a:r>
          </a:p>
          <a:p>
            <a:pPr lvl="2"/>
            <a:r>
              <a:rPr lang="en-US" altLang="ko-KR"/>
              <a:t>break</a:t>
            </a:r>
            <a:r>
              <a:rPr lang="ko-KR" altLang="en-US"/>
              <a:t>는 </a:t>
            </a:r>
            <a:r>
              <a:rPr lang="en-US" altLang="ko-KR"/>
              <a:t>for</a:t>
            </a:r>
            <a:r>
              <a:rPr lang="ko-KR" altLang="en-US"/>
              <a:t>문을 빠져 나오는 기능</a:t>
            </a:r>
          </a:p>
          <a:p>
            <a:endParaRPr lang="ko-KR" altLang="en-US"/>
          </a:p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For </a:t>
            </a:r>
            <a:r>
              <a:rPr lang="ko-KR" altLang="en-US"/>
              <a:t>문 </a:t>
            </a:r>
            <a:r>
              <a:rPr lang="en-US" altLang="ko-KR"/>
              <a:t>(2)</a:t>
            </a:r>
          </a:p>
        </p:txBody>
      </p:sp>
    </p:spTree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ko-KR"/>
              <a:t>#include &lt;stdio.h&gt;</a:t>
            </a:r>
          </a:p>
          <a:p>
            <a:pPr>
              <a:buFont typeface="Wingdings" pitchFamily="2" charset="2"/>
              <a:buNone/>
            </a:pPr>
            <a:r>
              <a:rPr lang="en-US" altLang="ko-KR"/>
              <a:t>void main()</a:t>
            </a:r>
          </a:p>
          <a:p>
            <a:pPr>
              <a:buFont typeface="Wingdings" pitchFamily="2" charset="2"/>
              <a:buNone/>
            </a:pPr>
            <a:r>
              <a:rPr lang="en-US" altLang="ko-KR"/>
              <a:t>{</a:t>
            </a:r>
          </a:p>
          <a:p>
            <a:pPr>
              <a:buFont typeface="Wingdings" pitchFamily="2" charset="2"/>
              <a:buNone/>
            </a:pPr>
            <a:r>
              <a:rPr lang="en-US" altLang="ko-KR"/>
              <a:t>   int i;</a:t>
            </a:r>
          </a:p>
          <a:p>
            <a:pPr>
              <a:buFont typeface="Wingdings" pitchFamily="2" charset="2"/>
              <a:buNone/>
            </a:pPr>
            <a:r>
              <a:rPr lang="en-US" altLang="ko-KR"/>
              <a:t>   for(i=1;i&lt;=100;i++)</a:t>
            </a:r>
          </a:p>
          <a:p>
            <a:pPr>
              <a:buFont typeface="Wingdings" pitchFamily="2" charset="2"/>
              <a:buNone/>
            </a:pPr>
            <a:r>
              <a:rPr lang="en-US" altLang="ko-KR"/>
              <a:t>   {</a:t>
            </a:r>
          </a:p>
          <a:p>
            <a:pPr>
              <a:buFont typeface="Wingdings" pitchFamily="2" charset="2"/>
              <a:buNone/>
            </a:pPr>
            <a:r>
              <a:rPr lang="en-US" altLang="ko-KR"/>
              <a:t>      if(i%2==0) continue;</a:t>
            </a:r>
          </a:p>
          <a:p>
            <a:pPr>
              <a:buFont typeface="Wingdings" pitchFamily="2" charset="2"/>
              <a:buNone/>
            </a:pPr>
            <a:r>
              <a:rPr lang="en-US" altLang="ko-KR"/>
              <a:t>      printf("%d ",i);</a:t>
            </a:r>
          </a:p>
          <a:p>
            <a:pPr>
              <a:buFont typeface="Wingdings" pitchFamily="2" charset="2"/>
              <a:buNone/>
            </a:pPr>
            <a:r>
              <a:rPr lang="en-US" altLang="ko-KR"/>
              <a:t>   }</a:t>
            </a:r>
          </a:p>
          <a:p>
            <a:pPr>
              <a:buFont typeface="Wingdings" pitchFamily="2" charset="2"/>
              <a:buNone/>
            </a:pPr>
            <a:r>
              <a:rPr lang="en-US" altLang="ko-KR"/>
              <a:t>}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Continue </a:t>
            </a:r>
            <a:r>
              <a:rPr lang="ko-KR" altLang="en-US"/>
              <a:t>예제</a:t>
            </a:r>
          </a:p>
        </p:txBody>
      </p:sp>
    </p:spTree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ko-KR"/>
              <a:t>#include &lt;stdio.h&gt;</a:t>
            </a:r>
          </a:p>
          <a:p>
            <a:pPr>
              <a:buFont typeface="Wingdings" pitchFamily="2" charset="2"/>
              <a:buNone/>
            </a:pPr>
            <a:r>
              <a:rPr lang="en-US" altLang="ko-KR"/>
              <a:t>void main()</a:t>
            </a:r>
          </a:p>
          <a:p>
            <a:pPr>
              <a:buFont typeface="Wingdings" pitchFamily="2" charset="2"/>
              <a:buNone/>
            </a:pPr>
            <a:r>
              <a:rPr lang="en-US" altLang="ko-KR"/>
              <a:t>{</a:t>
            </a:r>
          </a:p>
          <a:p>
            <a:pPr>
              <a:buFont typeface="Wingdings" pitchFamily="2" charset="2"/>
              <a:buNone/>
            </a:pPr>
            <a:r>
              <a:rPr lang="en-US" altLang="ko-KR"/>
              <a:t>   int i;</a:t>
            </a:r>
          </a:p>
          <a:p>
            <a:pPr>
              <a:buFont typeface="Wingdings" pitchFamily="2" charset="2"/>
              <a:buNone/>
            </a:pPr>
            <a:r>
              <a:rPr lang="en-US" altLang="ko-KR"/>
              <a:t>   for(i=1;i&lt;=100;i++)</a:t>
            </a:r>
          </a:p>
          <a:p>
            <a:pPr>
              <a:buFont typeface="Wingdings" pitchFamily="2" charset="2"/>
              <a:buNone/>
            </a:pPr>
            <a:r>
              <a:rPr lang="en-US" altLang="ko-KR"/>
              <a:t>   {</a:t>
            </a:r>
          </a:p>
          <a:p>
            <a:pPr>
              <a:buFont typeface="Wingdings" pitchFamily="2" charset="2"/>
              <a:buNone/>
            </a:pPr>
            <a:r>
              <a:rPr lang="en-US" altLang="ko-KR"/>
              <a:t>      if(i==51) break;</a:t>
            </a:r>
          </a:p>
          <a:p>
            <a:pPr>
              <a:buFont typeface="Wingdings" pitchFamily="2" charset="2"/>
              <a:buNone/>
            </a:pPr>
            <a:r>
              <a:rPr lang="en-US" altLang="ko-KR"/>
              <a:t>      printf("%d ",i);</a:t>
            </a:r>
          </a:p>
          <a:p>
            <a:pPr>
              <a:buFont typeface="Wingdings" pitchFamily="2" charset="2"/>
              <a:buNone/>
            </a:pPr>
            <a:r>
              <a:rPr lang="en-US" altLang="ko-KR"/>
              <a:t>   }</a:t>
            </a:r>
          </a:p>
          <a:p>
            <a:pPr>
              <a:buFont typeface="Wingdings" pitchFamily="2" charset="2"/>
              <a:buNone/>
            </a:pPr>
            <a:r>
              <a:rPr lang="en-US" altLang="ko-KR"/>
              <a:t>}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Break </a:t>
            </a:r>
            <a:r>
              <a:rPr lang="ko-KR" altLang="en-US"/>
              <a:t>예제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800"/>
              <a:t>프로그래밍 언어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sz="1800" dirty="0">
                <a:latin typeface="굴림" pitchFamily="50" charset="-127"/>
              </a:rPr>
              <a:t>고수준 언어 </a:t>
            </a:r>
            <a:r>
              <a:rPr lang="en-US" altLang="ko-KR" sz="1800" dirty="0">
                <a:latin typeface="굴림" pitchFamily="50" charset="-127"/>
              </a:rPr>
              <a:t>vs </a:t>
            </a:r>
            <a:r>
              <a:rPr lang="ko-KR" altLang="en-US" sz="1800" dirty="0" err="1">
                <a:latin typeface="굴림" pitchFamily="50" charset="-127"/>
              </a:rPr>
              <a:t>저수준</a:t>
            </a:r>
            <a:r>
              <a:rPr lang="ko-KR" altLang="en-US" sz="1800" dirty="0">
                <a:latin typeface="굴림" pitchFamily="50" charset="-127"/>
              </a:rPr>
              <a:t> 언어</a:t>
            </a:r>
            <a:r>
              <a:rPr lang="en-US" altLang="ko-KR" sz="1800" dirty="0">
                <a:latin typeface="굴림" pitchFamily="50" charset="-127"/>
              </a:rPr>
              <a:t>(</a:t>
            </a:r>
            <a:r>
              <a:rPr lang="ko-KR" altLang="en-US" sz="1800" dirty="0">
                <a:latin typeface="굴림" pitchFamily="50" charset="-127"/>
              </a:rPr>
              <a:t>어셈블리어</a:t>
            </a:r>
            <a:r>
              <a:rPr lang="en-US" altLang="ko-KR" sz="1800" dirty="0">
                <a:latin typeface="굴림" pitchFamily="50" charset="-127"/>
              </a:rPr>
              <a:t>, </a:t>
            </a:r>
            <a:r>
              <a:rPr lang="ko-KR" altLang="en-US" sz="1800" dirty="0">
                <a:latin typeface="굴림" pitchFamily="50" charset="-127"/>
              </a:rPr>
              <a:t>기계어</a:t>
            </a:r>
            <a:r>
              <a:rPr lang="en-US" altLang="ko-KR" sz="1800" dirty="0">
                <a:latin typeface="굴림" pitchFamily="50" charset="-127"/>
              </a:rPr>
              <a:t>)</a:t>
            </a:r>
            <a:endParaRPr lang="ko-KR" altLang="en-US" sz="1800" dirty="0">
              <a:latin typeface="굴림" pitchFamily="50" charset="-127"/>
            </a:endParaRPr>
          </a:p>
          <a:p>
            <a:r>
              <a:rPr lang="ko-KR" altLang="en-US" sz="1800" dirty="0">
                <a:latin typeface="굴림" pitchFamily="50" charset="-127"/>
              </a:rPr>
              <a:t>컴파일러</a:t>
            </a:r>
            <a:r>
              <a:rPr lang="en-US" altLang="ko-KR" sz="1800" dirty="0">
                <a:latin typeface="굴림" pitchFamily="50" charset="-127"/>
              </a:rPr>
              <a:t>(Compiler) </a:t>
            </a:r>
          </a:p>
          <a:p>
            <a:pPr lvl="1"/>
            <a:r>
              <a:rPr lang="ko-KR" altLang="en-US" sz="1800" dirty="0">
                <a:latin typeface="굴림" pitchFamily="50" charset="-127"/>
              </a:rPr>
              <a:t>고수준 언어를 </a:t>
            </a:r>
            <a:r>
              <a:rPr lang="ko-KR" altLang="en-US" sz="1800" dirty="0" err="1">
                <a:latin typeface="굴림" pitchFamily="50" charset="-127"/>
              </a:rPr>
              <a:t>저수준</a:t>
            </a:r>
            <a:r>
              <a:rPr lang="ko-KR" altLang="en-US" sz="1800" dirty="0">
                <a:latin typeface="굴림" pitchFamily="50" charset="-127"/>
              </a:rPr>
              <a:t> 언어</a:t>
            </a:r>
            <a:r>
              <a:rPr lang="en-US" altLang="ko-KR" sz="1800" dirty="0">
                <a:latin typeface="굴림" pitchFamily="50" charset="-127"/>
              </a:rPr>
              <a:t>(</a:t>
            </a:r>
            <a:r>
              <a:rPr lang="ko-KR" altLang="en-US" sz="1800" dirty="0">
                <a:latin typeface="굴림" pitchFamily="50" charset="-127"/>
              </a:rPr>
              <a:t>어셈블리어</a:t>
            </a:r>
            <a:r>
              <a:rPr lang="en-US" altLang="ko-KR" sz="1800" dirty="0">
                <a:latin typeface="굴림" pitchFamily="50" charset="-127"/>
              </a:rPr>
              <a:t>, </a:t>
            </a:r>
            <a:r>
              <a:rPr lang="ko-KR" altLang="en-US" sz="1800" dirty="0">
                <a:latin typeface="굴림" pitchFamily="50" charset="-127"/>
              </a:rPr>
              <a:t>기계어</a:t>
            </a:r>
            <a:r>
              <a:rPr lang="en-US" altLang="ko-KR" sz="1800" dirty="0">
                <a:latin typeface="굴림" pitchFamily="50" charset="-127"/>
              </a:rPr>
              <a:t>)</a:t>
            </a:r>
            <a:r>
              <a:rPr lang="ko-KR" altLang="en-US" sz="1800" dirty="0">
                <a:latin typeface="굴림" pitchFamily="50" charset="-127"/>
              </a:rPr>
              <a:t>로 </a:t>
            </a:r>
            <a:r>
              <a:rPr lang="ko-KR" altLang="en-US" sz="1800" dirty="0" err="1">
                <a:latin typeface="굴림" pitchFamily="50" charset="-127"/>
              </a:rPr>
              <a:t>변역하는</a:t>
            </a:r>
            <a:r>
              <a:rPr lang="ko-KR" altLang="en-US" sz="1800" dirty="0">
                <a:latin typeface="굴림" pitchFamily="50" charset="-127"/>
              </a:rPr>
              <a:t> 프로그램이며 이 작업을 컴파일이라 한다</a:t>
            </a:r>
            <a:r>
              <a:rPr lang="en-US" altLang="ko-KR" sz="1800" dirty="0">
                <a:latin typeface="굴림" pitchFamily="50" charset="-127"/>
              </a:rPr>
              <a:t>.</a:t>
            </a:r>
          </a:p>
          <a:p>
            <a:r>
              <a:rPr lang="ko-KR" altLang="en-US" sz="1800" dirty="0"/>
              <a:t>인터프리터 </a:t>
            </a:r>
            <a:r>
              <a:rPr lang="en-US" altLang="ko-KR" sz="1800" dirty="0"/>
              <a:t>: </a:t>
            </a:r>
            <a:r>
              <a:rPr lang="ko-KR" altLang="en-US" sz="1800" dirty="0"/>
              <a:t>고급언어로 작성된 코드를 한 단계 씩 해석하여 실행 시키는 방법임</a:t>
            </a:r>
            <a:r>
              <a:rPr lang="en-US" altLang="ko-KR" sz="1800" dirty="0"/>
              <a:t>.</a:t>
            </a:r>
            <a:endParaRPr lang="en-US" altLang="ko-KR" sz="1800" dirty="0">
              <a:latin typeface="굴림" pitchFamily="50" charset="-127"/>
            </a:endParaRPr>
          </a:p>
          <a:p>
            <a:r>
              <a:rPr lang="ko-KR" altLang="en-US" sz="1800" b="1" dirty="0">
                <a:latin typeface="굴림" pitchFamily="50" charset="-127"/>
              </a:rPr>
              <a:t>컴파일</a:t>
            </a:r>
            <a:r>
              <a:rPr lang="en-US" altLang="ko-KR" sz="1800" b="1" dirty="0">
                <a:latin typeface="굴림" pitchFamily="50" charset="-127"/>
              </a:rPr>
              <a:t>(Compile) </a:t>
            </a:r>
            <a:r>
              <a:rPr lang="ko-KR" altLang="en-US" sz="1800" b="1" dirty="0">
                <a:latin typeface="굴림" pitchFamily="50" charset="-127"/>
              </a:rPr>
              <a:t>언어</a:t>
            </a:r>
            <a:r>
              <a:rPr lang="en-US" altLang="ko-KR" sz="1800" b="1" dirty="0">
                <a:latin typeface="굴림" pitchFamily="50" charset="-127"/>
              </a:rPr>
              <a:t>: </a:t>
            </a:r>
            <a:r>
              <a:rPr lang="ko-KR" altLang="en-US" sz="1800" b="1" dirty="0">
                <a:latin typeface="굴림" pitchFamily="50" charset="-127"/>
              </a:rPr>
              <a:t>원시코드를 목적코드</a:t>
            </a:r>
            <a:r>
              <a:rPr lang="en-US" altLang="ko-KR" sz="1800" b="1" dirty="0">
                <a:latin typeface="굴림" pitchFamily="50" charset="-127"/>
              </a:rPr>
              <a:t>(</a:t>
            </a:r>
            <a:r>
              <a:rPr lang="ko-KR" altLang="en-US" sz="1800" b="1" dirty="0">
                <a:latin typeface="굴림" pitchFamily="50" charset="-127"/>
              </a:rPr>
              <a:t>기계어</a:t>
            </a:r>
            <a:r>
              <a:rPr lang="en-US" altLang="ko-KR" sz="1800" b="1" dirty="0">
                <a:latin typeface="굴림" pitchFamily="50" charset="-127"/>
              </a:rPr>
              <a:t>)</a:t>
            </a:r>
            <a:r>
              <a:rPr lang="ko-KR" altLang="en-US" sz="1800" b="1" dirty="0">
                <a:latin typeface="굴림" pitchFamily="50" charset="-127"/>
              </a:rPr>
              <a:t>로 변환</a:t>
            </a:r>
            <a:endParaRPr lang="en-US" altLang="ko-KR" sz="1800" b="1" dirty="0">
              <a:latin typeface="굴림" pitchFamily="50" charset="-127"/>
            </a:endParaRPr>
          </a:p>
          <a:p>
            <a:pPr lvl="1"/>
            <a:r>
              <a:rPr lang="ko-KR" altLang="en-US" sz="1600" b="1" dirty="0"/>
              <a:t>네이티브 코드 </a:t>
            </a:r>
            <a:r>
              <a:rPr lang="en-US" altLang="ko-KR" sz="1600" b="1" dirty="0"/>
              <a:t>(Native Code) : </a:t>
            </a:r>
            <a:r>
              <a:rPr lang="ko-KR" altLang="en-US" sz="1600" b="1" dirty="0"/>
              <a:t>직접 기계어 번역 및 실행됨</a:t>
            </a:r>
            <a:r>
              <a:rPr lang="en-US" altLang="ko-KR" sz="1600" b="1" dirty="0"/>
              <a:t>.</a:t>
            </a:r>
          </a:p>
          <a:p>
            <a:r>
              <a:rPr lang="ko-KR" altLang="en-US" sz="1800" b="1" dirty="0"/>
              <a:t>중간언어</a:t>
            </a:r>
            <a:r>
              <a:rPr lang="en-US" altLang="ko-KR" sz="1800" b="1" dirty="0"/>
              <a:t>(Intermediate)</a:t>
            </a:r>
            <a:r>
              <a:rPr lang="ko-KR" altLang="en-US" sz="1800" b="1" dirty="0"/>
              <a:t> </a:t>
            </a:r>
            <a:r>
              <a:rPr lang="en-US" altLang="ko-KR" sz="1800" b="1" dirty="0"/>
              <a:t>: </a:t>
            </a:r>
            <a:r>
              <a:rPr lang="ko-KR" altLang="en-US" sz="1800" b="1" dirty="0"/>
              <a:t>원시 코드와 목적 코드의 중간 단계 언어</a:t>
            </a:r>
            <a:r>
              <a:rPr lang="en-US" altLang="ko-KR" sz="1800" b="1" dirty="0"/>
              <a:t>( </a:t>
            </a:r>
            <a:r>
              <a:rPr lang="ko-KR" altLang="en-US" sz="1800" b="1" dirty="0"/>
              <a:t>원시 </a:t>
            </a:r>
            <a:r>
              <a:rPr lang="en-US" altLang="ko-KR" sz="1800" b="1" dirty="0">
                <a:sym typeface="Wingdings" panose="05000000000000000000" pitchFamily="2" charset="2"/>
              </a:rPr>
              <a:t></a:t>
            </a:r>
            <a:r>
              <a:rPr lang="en-US" altLang="ko-KR" sz="1800" b="1" dirty="0"/>
              <a:t> </a:t>
            </a:r>
            <a:r>
              <a:rPr lang="ko-KR" altLang="en-US" sz="1800" b="1" dirty="0"/>
              <a:t>중간 </a:t>
            </a:r>
            <a:r>
              <a:rPr lang="en-US" altLang="ko-KR" sz="1800" b="1" dirty="0">
                <a:sym typeface="Wingdings" panose="05000000000000000000" pitchFamily="2" charset="2"/>
              </a:rPr>
              <a:t> </a:t>
            </a:r>
            <a:r>
              <a:rPr lang="ko-KR" altLang="en-US" sz="1800" b="1" dirty="0">
                <a:sym typeface="Wingdings" panose="05000000000000000000" pitchFamily="2" charset="2"/>
              </a:rPr>
              <a:t>목적</a:t>
            </a:r>
            <a:r>
              <a:rPr lang="en-US" altLang="ko-KR" sz="1800" b="1" dirty="0">
                <a:sym typeface="Wingdings" panose="05000000000000000000" pitchFamily="2" charset="2"/>
              </a:rPr>
              <a:t>)</a:t>
            </a:r>
            <a:endParaRPr lang="en-US" altLang="ko-KR" sz="1800" b="1" dirty="0"/>
          </a:p>
          <a:p>
            <a:pPr lvl="1"/>
            <a:r>
              <a:rPr lang="en-US" altLang="ko-KR" sz="1600" b="1" dirty="0"/>
              <a:t>Java </a:t>
            </a:r>
            <a:r>
              <a:rPr lang="ko-KR" altLang="en-US" sz="1600" b="1" dirty="0"/>
              <a:t>가상 머신</a:t>
            </a:r>
            <a:r>
              <a:rPr lang="en-US" altLang="ko-KR" sz="1600" b="1" dirty="0"/>
              <a:t>, </a:t>
            </a:r>
            <a:r>
              <a:rPr lang="en-US" altLang="ko-KR" sz="1600" b="1" dirty="0" err="1"/>
              <a:t>.Net</a:t>
            </a:r>
            <a:r>
              <a:rPr lang="en-US" altLang="ko-KR" sz="1600" b="1" dirty="0"/>
              <a:t> </a:t>
            </a:r>
            <a:r>
              <a:rPr lang="en-US" altLang="ko-KR" sz="1600" b="1" dirty="0" err="1"/>
              <a:t>PrameWork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등</a:t>
            </a:r>
            <a:endParaRPr lang="en-US" altLang="ko-KR" sz="1600" b="1" dirty="0"/>
          </a:p>
          <a:p>
            <a:pPr lvl="1"/>
            <a:r>
              <a:rPr lang="ko-KR" altLang="en-US" sz="1600" b="1" dirty="0"/>
              <a:t>런타임에서 동적으로 기계어 번역 실행됨</a:t>
            </a:r>
            <a:r>
              <a:rPr lang="en-US" altLang="ko-KR" sz="1600" b="1" dirty="0"/>
              <a:t>.</a:t>
            </a:r>
          </a:p>
          <a:p>
            <a:pPr lvl="1"/>
            <a:r>
              <a:rPr lang="ko-KR" altLang="en-US" sz="1600" b="1" dirty="0" err="1">
                <a:latin typeface="굴림" pitchFamily="50" charset="-127"/>
              </a:rPr>
              <a:t>메니지드</a:t>
            </a:r>
            <a:r>
              <a:rPr lang="ko-KR" altLang="en-US" sz="1600" b="1" dirty="0">
                <a:latin typeface="굴림" pitchFamily="50" charset="-127"/>
              </a:rPr>
              <a:t> 코드</a:t>
            </a:r>
            <a:r>
              <a:rPr lang="en-US" altLang="ko-KR" sz="1600" b="1" dirty="0">
                <a:latin typeface="굴림" pitchFamily="50" charset="-127"/>
              </a:rPr>
              <a:t>(Managed code) : </a:t>
            </a:r>
            <a:r>
              <a:rPr lang="ko-KR" altLang="en-US" sz="1600" b="1" dirty="0">
                <a:latin typeface="굴림" pitchFamily="50" charset="-127"/>
              </a:rPr>
              <a:t>바이트 코드 변역</a:t>
            </a:r>
            <a:r>
              <a:rPr lang="en-US" altLang="ko-KR" sz="1600" b="1" dirty="0">
                <a:latin typeface="굴림" pitchFamily="50" charset="-127"/>
              </a:rPr>
              <a:t>(</a:t>
            </a:r>
            <a:r>
              <a:rPr lang="en-US" altLang="ko-KR" sz="1600" b="1" dirty="0" err="1">
                <a:latin typeface="굴림" pitchFamily="50" charset="-127"/>
              </a:rPr>
              <a:t>Java,C</a:t>
            </a:r>
            <a:r>
              <a:rPr lang="en-US" altLang="ko-KR" sz="1600" b="1" dirty="0">
                <a:latin typeface="굴림" pitchFamily="50" charset="-127"/>
              </a:rPr>
              <a:t>#....)</a:t>
            </a:r>
            <a:endParaRPr lang="ko-KR" altLang="en-US" sz="1600" dirty="0">
              <a:latin typeface="굴림" pitchFamily="50" charset="-127"/>
            </a:endParaRPr>
          </a:p>
          <a:p>
            <a:r>
              <a:rPr lang="ko-KR" altLang="en-US" sz="1800" dirty="0" err="1">
                <a:latin typeface="굴림" pitchFamily="50" charset="-127"/>
              </a:rPr>
              <a:t>링커</a:t>
            </a:r>
            <a:r>
              <a:rPr lang="en-US" altLang="ko-KR" sz="1800" dirty="0">
                <a:latin typeface="굴림" pitchFamily="50" charset="-127"/>
              </a:rPr>
              <a:t>(Linker) </a:t>
            </a:r>
          </a:p>
          <a:p>
            <a:pPr lvl="1"/>
            <a:r>
              <a:rPr lang="ko-KR" altLang="en-US" sz="1800" dirty="0">
                <a:latin typeface="굴림" pitchFamily="50" charset="-127"/>
              </a:rPr>
              <a:t>컴파일러가 만들어낸 </a:t>
            </a:r>
            <a:r>
              <a:rPr lang="en-US" altLang="ko-KR" sz="1800" dirty="0">
                <a:latin typeface="굴림" pitchFamily="50" charset="-127"/>
              </a:rPr>
              <a:t>1</a:t>
            </a:r>
            <a:r>
              <a:rPr lang="ko-KR" altLang="en-US" sz="1800" dirty="0">
                <a:latin typeface="굴림" pitchFamily="50" charset="-127"/>
              </a:rPr>
              <a:t>개 이상의 목적코드들을 병합하여 단일 실행파일로 만들어 내는 프로그램이다</a:t>
            </a:r>
            <a:r>
              <a:rPr lang="en-US" altLang="ko-KR" sz="1800" dirty="0">
                <a:latin typeface="굴림" pitchFamily="50" charset="-127"/>
              </a:rPr>
              <a:t>.</a:t>
            </a:r>
          </a:p>
          <a:p>
            <a:r>
              <a:rPr lang="ko-KR" altLang="en-US" sz="1800" dirty="0">
                <a:latin typeface="굴림" pitchFamily="50" charset="-127"/>
              </a:rPr>
              <a:t>라이브러리</a:t>
            </a:r>
            <a:endParaRPr lang="en-US" altLang="ko-KR" sz="1800" dirty="0">
              <a:latin typeface="굴림" pitchFamily="50" charset="-127"/>
            </a:endParaRPr>
          </a:p>
          <a:p>
            <a:pPr lvl="1"/>
            <a:r>
              <a:rPr lang="ko-KR" altLang="en-US" sz="1800" dirty="0">
                <a:latin typeface="굴림" pitchFamily="50" charset="-127"/>
              </a:rPr>
              <a:t>다른 프로그램들과 링크되기 위해서 존재하는 코드 및 파일들의 모음으로 보통 </a:t>
            </a:r>
            <a:r>
              <a:rPr lang="ko-KR" altLang="en-US" sz="1800" dirty="0" err="1">
                <a:latin typeface="굴림" pitchFamily="50" charset="-127"/>
              </a:rPr>
              <a:t>컴파일된</a:t>
            </a:r>
            <a:r>
              <a:rPr lang="ko-KR" altLang="en-US" sz="1800" dirty="0">
                <a:latin typeface="굴림" pitchFamily="50" charset="-127"/>
              </a:rPr>
              <a:t> 형태</a:t>
            </a:r>
            <a:r>
              <a:rPr lang="en-US" altLang="ko-KR" sz="1800" dirty="0">
                <a:latin typeface="굴림" pitchFamily="50" charset="-127"/>
              </a:rPr>
              <a:t>(Object </a:t>
            </a:r>
            <a:r>
              <a:rPr lang="en-US" altLang="ko-KR" sz="1800" dirty="0" err="1">
                <a:latin typeface="굴림" pitchFamily="50" charset="-127"/>
              </a:rPr>
              <a:t>Modele</a:t>
            </a:r>
            <a:r>
              <a:rPr lang="en-US" altLang="ko-KR" sz="1800" dirty="0">
                <a:latin typeface="굴림" pitchFamily="50" charset="-127"/>
              </a:rPr>
              <a:t>)</a:t>
            </a:r>
            <a:r>
              <a:rPr lang="ko-KR" altLang="en-US" sz="1800" dirty="0">
                <a:latin typeface="굴림" pitchFamily="50" charset="-127"/>
              </a:rPr>
              <a:t>로 존재한다</a:t>
            </a:r>
            <a:r>
              <a:rPr lang="en-US" altLang="ko-KR" sz="1800" dirty="0">
                <a:latin typeface="굴림" pitchFamily="50" charset="-127"/>
              </a:rPr>
              <a:t>.</a:t>
            </a:r>
            <a:endParaRPr lang="ko-KR" altLang="en-US" sz="1800" dirty="0">
              <a:latin typeface="굴림" pitchFamily="50" charset="-127"/>
            </a:endParaRPr>
          </a:p>
          <a:p>
            <a:pPr lvl="1"/>
            <a:endParaRPr lang="ko-KR" altLang="en-US" sz="2000" dirty="0">
              <a:latin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1680565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457200" y="2057400"/>
            <a:ext cx="82296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ko-KR" altLang="en-US" sz="80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체" pitchFamily="49" charset="-127"/>
                <a:ea typeface="굴림체" pitchFamily="49" charset="-127"/>
              </a:rPr>
              <a:t>제어문의 사용</a:t>
            </a:r>
            <a:r>
              <a:rPr lang="en-US" altLang="ko-KR" sz="80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체" pitchFamily="49" charset="-127"/>
                <a:ea typeface="굴림체" pitchFamily="49" charset="-127"/>
              </a:rPr>
              <a:t>(2)</a:t>
            </a:r>
          </a:p>
          <a:p>
            <a:pPr algn="ctr"/>
            <a:endParaRPr lang="en-US" altLang="ko-KR" sz="320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굴림체" pitchFamily="49" charset="-127"/>
              <a:ea typeface="굴림체" pitchFamily="49" charset="-127"/>
            </a:endParaRPr>
          </a:p>
        </p:txBody>
      </p:sp>
    </p:spTree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 </a:t>
            </a:r>
            <a:r>
              <a:rPr lang="ko-KR" altLang="en-US"/>
              <a:t>조건이 만족하는 동안만 </a:t>
            </a:r>
            <a:r>
              <a:rPr lang="en-US" altLang="ko-KR"/>
              <a:t>while</a:t>
            </a:r>
            <a:r>
              <a:rPr lang="ko-KR" altLang="en-US"/>
              <a:t>문 내의 문장들을 실행</a:t>
            </a:r>
          </a:p>
          <a:p>
            <a:r>
              <a:rPr lang="ko-KR" altLang="en-US"/>
              <a:t> 사용예</a:t>
            </a:r>
          </a:p>
          <a:p>
            <a:pPr lvl="1">
              <a:buFontTx/>
              <a:buNone/>
            </a:pPr>
            <a:r>
              <a:rPr lang="en-US" altLang="ko-KR"/>
              <a:t>while(</a:t>
            </a:r>
            <a:r>
              <a:rPr lang="ko-KR" altLang="en-US"/>
              <a:t>조건</a:t>
            </a:r>
            <a:r>
              <a:rPr lang="en-US" altLang="ko-KR"/>
              <a:t>)</a:t>
            </a:r>
          </a:p>
          <a:p>
            <a:pPr lvl="1">
              <a:buFontTx/>
              <a:buNone/>
            </a:pPr>
            <a:r>
              <a:rPr lang="en-US" altLang="ko-KR"/>
              <a:t>{</a:t>
            </a:r>
          </a:p>
          <a:p>
            <a:pPr lvl="1">
              <a:buFontTx/>
              <a:buNone/>
            </a:pPr>
            <a:r>
              <a:rPr lang="en-US" altLang="ko-KR"/>
              <a:t>   /* </a:t>
            </a:r>
            <a:r>
              <a:rPr lang="ko-KR" altLang="en-US"/>
              <a:t>하나 이상의 </a:t>
            </a:r>
            <a:r>
              <a:rPr lang="en-US" altLang="ko-KR"/>
              <a:t>C</a:t>
            </a:r>
            <a:r>
              <a:rPr lang="ko-KR" altLang="en-US"/>
              <a:t>언어 문장 *</a:t>
            </a:r>
            <a:r>
              <a:rPr lang="en-US" altLang="ko-KR"/>
              <a:t>/</a:t>
            </a:r>
          </a:p>
          <a:p>
            <a:pPr lvl="1">
              <a:buFontTx/>
              <a:buNone/>
            </a:pPr>
            <a:r>
              <a:rPr lang="en-US" altLang="ko-KR"/>
              <a:t>   .</a:t>
            </a:r>
          </a:p>
          <a:p>
            <a:pPr lvl="1">
              <a:buFontTx/>
              <a:buNone/>
            </a:pPr>
            <a:r>
              <a:rPr lang="en-US" altLang="ko-KR"/>
              <a:t>   .</a:t>
            </a:r>
          </a:p>
          <a:p>
            <a:pPr lvl="1">
              <a:buFontTx/>
              <a:buNone/>
            </a:pPr>
            <a:r>
              <a:rPr lang="en-US" altLang="ko-KR"/>
              <a:t>}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While </a:t>
            </a:r>
            <a:r>
              <a:rPr lang="ko-KR" altLang="en-US"/>
              <a:t>문</a:t>
            </a:r>
          </a:p>
        </p:txBody>
      </p:sp>
    </p:spTree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#include &lt;stdio.h&gt;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void main()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{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2200"/>
              <a:t>   int a=1;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2200"/>
              <a:t>   int total=0;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2200"/>
              <a:t>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2200"/>
              <a:t>   while(a&lt;=100)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2200"/>
              <a:t>   {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2200"/>
              <a:t>      total+=a;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2200"/>
              <a:t>      a++;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2200"/>
              <a:t>   }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2200"/>
              <a:t>    printf("%d\n",total);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}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While </a:t>
            </a:r>
            <a:r>
              <a:rPr lang="ko-KR" altLang="en-US"/>
              <a:t>문 사용 예</a:t>
            </a:r>
          </a:p>
        </p:txBody>
      </p:sp>
    </p:spTree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while</a:t>
            </a:r>
            <a:r>
              <a:rPr lang="ko-KR" altLang="en-US"/>
              <a:t>문과 비슷하지만 이건 조건이 밑에 있다는 것이 다름</a:t>
            </a:r>
          </a:p>
          <a:p>
            <a:r>
              <a:rPr lang="ko-KR" altLang="en-US"/>
              <a:t>사용예</a:t>
            </a:r>
          </a:p>
          <a:p>
            <a:pPr lvl="1">
              <a:buFontTx/>
              <a:buNone/>
            </a:pPr>
            <a:r>
              <a:rPr lang="en-US" altLang="ko-KR"/>
              <a:t>do</a:t>
            </a:r>
          </a:p>
          <a:p>
            <a:pPr lvl="1">
              <a:buFontTx/>
              <a:buNone/>
            </a:pPr>
            <a:r>
              <a:rPr lang="en-US" altLang="ko-KR"/>
              <a:t>{</a:t>
            </a:r>
          </a:p>
          <a:p>
            <a:pPr lvl="1">
              <a:buFontTx/>
              <a:buNone/>
            </a:pPr>
            <a:r>
              <a:rPr lang="en-US" altLang="ko-KR"/>
              <a:t>   /* </a:t>
            </a:r>
            <a:r>
              <a:rPr lang="ko-KR" altLang="en-US"/>
              <a:t>하나 이상의 </a:t>
            </a:r>
            <a:r>
              <a:rPr lang="en-US" altLang="ko-KR"/>
              <a:t>C</a:t>
            </a:r>
            <a:r>
              <a:rPr lang="ko-KR" altLang="en-US"/>
              <a:t>언어 문장 *</a:t>
            </a:r>
            <a:r>
              <a:rPr lang="en-US" altLang="ko-KR"/>
              <a:t>/</a:t>
            </a:r>
          </a:p>
          <a:p>
            <a:pPr lvl="1">
              <a:buFontTx/>
              <a:buNone/>
            </a:pPr>
            <a:r>
              <a:rPr lang="en-US" altLang="ko-KR"/>
              <a:t>   .</a:t>
            </a:r>
          </a:p>
          <a:p>
            <a:pPr lvl="1">
              <a:buFontTx/>
              <a:buNone/>
            </a:pPr>
            <a:r>
              <a:rPr lang="en-US" altLang="ko-KR"/>
              <a:t>   .</a:t>
            </a:r>
          </a:p>
          <a:p>
            <a:pPr lvl="1">
              <a:buFontTx/>
              <a:buNone/>
            </a:pPr>
            <a:r>
              <a:rPr lang="en-US" altLang="ko-KR"/>
              <a:t>} while(</a:t>
            </a:r>
            <a:r>
              <a:rPr lang="ko-KR" altLang="en-US"/>
              <a:t>조건</a:t>
            </a:r>
            <a:r>
              <a:rPr lang="en-US" altLang="ko-KR"/>
              <a:t>);</a:t>
            </a:r>
          </a:p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do-while</a:t>
            </a:r>
            <a:r>
              <a:rPr lang="ko-KR" altLang="en-US"/>
              <a:t>문</a:t>
            </a:r>
            <a:r>
              <a:rPr lang="en-US" altLang="ko-KR"/>
              <a:t>(1)</a:t>
            </a:r>
          </a:p>
        </p:txBody>
      </p:sp>
    </p:spTree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처음에 문장들이 실행된 후</a:t>
            </a:r>
            <a:r>
              <a:rPr lang="en-US" altLang="ko-KR"/>
              <a:t>, </a:t>
            </a:r>
            <a:r>
              <a:rPr lang="ko-KR" altLang="en-US"/>
              <a:t>조건이 만족하면 또 실행시키고 하는 식으로 실행</a:t>
            </a:r>
          </a:p>
          <a:p>
            <a:endParaRPr lang="ko-KR" altLang="en-US"/>
          </a:p>
          <a:p>
            <a:r>
              <a:rPr lang="en-US" altLang="ko-KR"/>
              <a:t>while</a:t>
            </a:r>
            <a:r>
              <a:rPr lang="ko-KR" altLang="en-US"/>
              <a:t>문에서는 처음부터 조건이 만족하지 않으면 한번도 실행되지 않지만</a:t>
            </a:r>
            <a:r>
              <a:rPr lang="en-US" altLang="ko-KR"/>
              <a:t>, do-while</a:t>
            </a:r>
            <a:r>
              <a:rPr lang="ko-KR" altLang="en-US"/>
              <a:t>문은 처음부터 조건이 만족하지 않더라도 최소한 한번은 실행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do-while</a:t>
            </a:r>
            <a:r>
              <a:rPr lang="ko-KR" altLang="en-US"/>
              <a:t>문</a:t>
            </a:r>
            <a:r>
              <a:rPr lang="en-US" altLang="ko-KR"/>
              <a:t>(2)</a:t>
            </a:r>
          </a:p>
        </p:txBody>
      </p:sp>
    </p:spTree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#include &lt;stdio.h&gt;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#include &lt;conio.h&gt;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void main()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   int yn;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   do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   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      printf("Continue(Y/N)?");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      yn=getche();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      putchar('\n');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   }while(yn!='Y' &amp;&amp; yn!='N');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}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Do-while </a:t>
            </a:r>
            <a:r>
              <a:rPr lang="ko-KR" altLang="en-US"/>
              <a:t>사용예</a:t>
            </a:r>
          </a:p>
        </p:txBody>
      </p:sp>
    </p:spTree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특정 라벨로 뛰어 넘어 버리는 기능</a:t>
            </a:r>
          </a:p>
          <a:p>
            <a:r>
              <a:rPr lang="ko-KR" altLang="en-US"/>
              <a:t>사용예</a:t>
            </a:r>
          </a:p>
          <a:p>
            <a:pPr lvl="1">
              <a:buFontTx/>
              <a:buNone/>
            </a:pPr>
            <a:r>
              <a:rPr lang="en-US" altLang="ko-KR"/>
              <a:t>goto </a:t>
            </a:r>
            <a:r>
              <a:rPr lang="ko-KR" altLang="en-US"/>
              <a:t>라벨</a:t>
            </a:r>
            <a:r>
              <a:rPr lang="en-US" altLang="ko-KR"/>
              <a:t>; </a:t>
            </a:r>
          </a:p>
          <a:p>
            <a:r>
              <a:rPr lang="ko-KR" altLang="en-US"/>
              <a:t>라벨은 같은 함수 내에 존재해야 합니다</a:t>
            </a:r>
            <a:r>
              <a:rPr lang="en-US" altLang="ko-KR"/>
              <a:t>. </a:t>
            </a:r>
          </a:p>
          <a:p>
            <a:pPr lvl="1"/>
            <a:r>
              <a:rPr lang="ko-KR" altLang="en-US"/>
              <a:t>라벨의 정의</a:t>
            </a:r>
          </a:p>
          <a:p>
            <a:pPr lvl="1">
              <a:buFontTx/>
              <a:buNone/>
            </a:pPr>
            <a:r>
              <a:rPr lang="ko-KR" altLang="en-US"/>
              <a:t>	라벨명</a:t>
            </a:r>
            <a:r>
              <a:rPr lang="en-US" altLang="ko-KR"/>
              <a:t>: </a:t>
            </a:r>
          </a:p>
          <a:p>
            <a:pPr lvl="1"/>
            <a:r>
              <a:rPr lang="ko-KR" altLang="en-US"/>
              <a:t>라벨명은 함수명이나 변수명과는 겹쳐도 상관 없고 서로 함수가 다르다면 라벨명이 겹쳐도 무관</a:t>
            </a:r>
          </a:p>
          <a:p>
            <a:pPr lvl="1"/>
            <a:r>
              <a:rPr lang="ko-KR" altLang="en-US"/>
              <a:t>같은 함수 내에서 라벨명이 겹쳐서는 안되며</a:t>
            </a:r>
            <a:r>
              <a:rPr lang="en-US" altLang="ko-KR"/>
              <a:t>, </a:t>
            </a:r>
            <a:r>
              <a:rPr lang="ko-KR" altLang="en-US"/>
              <a:t>라벨명도 심볼과 같은 규칙에 따라 지어져야 함</a:t>
            </a:r>
          </a:p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goto </a:t>
            </a:r>
            <a:r>
              <a:rPr lang="ko-KR" altLang="en-US"/>
              <a:t>문 </a:t>
            </a:r>
          </a:p>
        </p:txBody>
      </p:sp>
    </p:spTree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같은 함수 내에서 라벨명이 겹쳐서는 안되며</a:t>
            </a:r>
            <a:r>
              <a:rPr lang="en-US" altLang="ko-KR"/>
              <a:t>, </a:t>
            </a:r>
            <a:r>
              <a:rPr lang="ko-KR" altLang="en-US"/>
              <a:t>라벨명도 심볼과 같은 규칙에 따라 지어져야 함</a:t>
            </a:r>
          </a:p>
          <a:p>
            <a:pPr lvl="1"/>
            <a:r>
              <a:rPr lang="ko-KR" altLang="en-US"/>
              <a:t>즉 라벨명의 첫 문자는 반드시 영문자 또는 언더스코어</a:t>
            </a:r>
            <a:r>
              <a:rPr lang="en-US" altLang="ko-KR"/>
              <a:t>(_)</a:t>
            </a:r>
            <a:r>
              <a:rPr lang="ko-KR" altLang="en-US"/>
              <a:t>가 와야 하고</a:t>
            </a:r>
            <a:r>
              <a:rPr lang="en-US" altLang="ko-KR"/>
              <a:t>, </a:t>
            </a:r>
            <a:r>
              <a:rPr lang="ko-KR" altLang="en-US"/>
              <a:t>그 뒤로는 영문자</a:t>
            </a:r>
            <a:r>
              <a:rPr lang="en-US" altLang="ko-KR"/>
              <a:t>, </a:t>
            </a:r>
            <a:r>
              <a:rPr lang="ko-KR" altLang="en-US"/>
              <a:t>숫자</a:t>
            </a:r>
            <a:r>
              <a:rPr lang="en-US" altLang="ko-KR"/>
              <a:t>, </a:t>
            </a:r>
            <a:r>
              <a:rPr lang="ko-KR" altLang="en-US"/>
              <a:t>언더스코어만 올 수 있음</a:t>
            </a:r>
          </a:p>
          <a:p>
            <a:r>
              <a:rPr lang="ko-KR" altLang="en-US"/>
              <a:t>또한가지 라벨을 정의할 때는 뒤에 </a:t>
            </a:r>
            <a:r>
              <a:rPr lang="en-US" altLang="ko-KR"/>
              <a:t>:</a:t>
            </a:r>
            <a:r>
              <a:rPr lang="ko-KR" altLang="en-US"/>
              <a:t>를 붙이지만</a:t>
            </a:r>
            <a:r>
              <a:rPr lang="en-US" altLang="ko-KR"/>
              <a:t>, goto</a:t>
            </a:r>
            <a:r>
              <a:rPr lang="ko-KR" altLang="en-US"/>
              <a:t>문에서 라벨을 쓸 때는 이걸 쓰면 안됨 </a:t>
            </a:r>
          </a:p>
          <a:p>
            <a:r>
              <a:rPr lang="en-US" altLang="ko-KR"/>
              <a:t>Ex) </a:t>
            </a:r>
          </a:p>
          <a:p>
            <a:pPr lvl="1">
              <a:buFontTx/>
              <a:buNone/>
            </a:pPr>
            <a:r>
              <a:rPr lang="en-US" altLang="ko-KR"/>
              <a:t>Label: </a:t>
            </a:r>
          </a:p>
          <a:p>
            <a:pPr>
              <a:buFont typeface="Wingdings" pitchFamily="2" charset="2"/>
              <a:buNone/>
            </a:pPr>
            <a:r>
              <a:rPr lang="en-US" altLang="ko-KR"/>
              <a:t>	 goto Label:;   (X)</a:t>
            </a:r>
          </a:p>
          <a:p>
            <a:pPr>
              <a:buFont typeface="Wingdings" pitchFamily="2" charset="2"/>
              <a:buNone/>
            </a:pPr>
            <a:r>
              <a:rPr lang="en-US" altLang="ko-KR"/>
              <a:t>	 goto Label;    (O)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Goto </a:t>
            </a:r>
            <a:r>
              <a:rPr lang="ko-KR" altLang="en-US"/>
              <a:t>문 </a:t>
            </a:r>
            <a:r>
              <a:rPr lang="en-US" altLang="ko-KR"/>
              <a:t>(2)</a:t>
            </a:r>
          </a:p>
        </p:txBody>
      </p:sp>
    </p:spTree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goto</a:t>
            </a:r>
            <a:r>
              <a:rPr lang="ko-KR" altLang="en-US"/>
              <a:t>문은 </a:t>
            </a:r>
            <a:r>
              <a:rPr lang="en-US" altLang="ko-KR"/>
              <a:t>C</a:t>
            </a:r>
            <a:r>
              <a:rPr lang="ko-KR" altLang="en-US"/>
              <a:t>같은 구조화 프로그래밍 언어에서는 거의 쓸모가 없으며 대부분의 </a:t>
            </a:r>
            <a:r>
              <a:rPr lang="en-US" altLang="ko-KR"/>
              <a:t>C </a:t>
            </a:r>
            <a:r>
              <a:rPr lang="ko-KR" altLang="en-US"/>
              <a:t>프로그래머들은 </a:t>
            </a:r>
            <a:r>
              <a:rPr lang="en-US" altLang="ko-KR"/>
              <a:t>goto</a:t>
            </a:r>
            <a:r>
              <a:rPr lang="ko-KR" altLang="en-US"/>
              <a:t>문의 사용을 꺼림</a:t>
            </a:r>
          </a:p>
          <a:p>
            <a:pPr lvl="1"/>
            <a:r>
              <a:rPr lang="ko-KR" altLang="en-US"/>
              <a:t>이유는 </a:t>
            </a:r>
            <a:r>
              <a:rPr lang="en-US" altLang="ko-KR"/>
              <a:t>goto</a:t>
            </a:r>
            <a:r>
              <a:rPr lang="ko-KR" altLang="en-US"/>
              <a:t>문을 많이 사용할 경우 프로그램을 보기가 힘들어지고 복잡해 보이기 때문</a:t>
            </a:r>
          </a:p>
          <a:p>
            <a:pPr lvl="1">
              <a:buFontTx/>
              <a:buNone/>
            </a:pPr>
            <a:endParaRPr lang="ko-KR" altLang="en-US"/>
          </a:p>
          <a:p>
            <a:r>
              <a:rPr lang="ko-KR" altLang="en-US"/>
              <a:t>되도록 </a:t>
            </a:r>
            <a:r>
              <a:rPr lang="en-US" altLang="ko-KR"/>
              <a:t>goto</a:t>
            </a:r>
            <a:r>
              <a:rPr lang="ko-KR" altLang="en-US"/>
              <a:t>문의 사용은 줄이고</a:t>
            </a:r>
            <a:r>
              <a:rPr lang="en-US" altLang="ko-KR"/>
              <a:t>, </a:t>
            </a:r>
            <a:r>
              <a:rPr lang="ko-KR" altLang="en-US"/>
              <a:t>함수나 </a:t>
            </a:r>
            <a:r>
              <a:rPr lang="en-US" altLang="ko-KR"/>
              <a:t>C</a:t>
            </a:r>
            <a:r>
              <a:rPr lang="ko-KR" altLang="en-US"/>
              <a:t>언어의 강력한 제어문들을 사용해 프로그래밍을 하는 습관을 들이는 것이 좋음</a:t>
            </a:r>
          </a:p>
          <a:p>
            <a:endParaRPr lang="ko-KR" altLang="en-US"/>
          </a:p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Goto </a:t>
            </a:r>
            <a:r>
              <a:rPr lang="ko-KR" altLang="en-US"/>
              <a:t>문 </a:t>
            </a:r>
            <a:r>
              <a:rPr lang="en-US" altLang="ko-KR"/>
              <a:t>(3)</a:t>
            </a:r>
          </a:p>
        </p:txBody>
      </p:sp>
    </p:spTree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 1</a:t>
            </a:r>
            <a:r>
              <a:rPr lang="ko-KR" altLang="en-US"/>
              <a:t>부터 </a:t>
            </a:r>
            <a:r>
              <a:rPr lang="en-US" altLang="ko-KR"/>
              <a:t>100</a:t>
            </a:r>
            <a:r>
              <a:rPr lang="ko-KR" altLang="en-US"/>
              <a:t>까지 홀수와 짝수의 합을 구하는 프로그램</a:t>
            </a:r>
          </a:p>
          <a:p>
            <a:pPr lvl="1"/>
            <a:r>
              <a:rPr lang="ko-KR" altLang="en-US"/>
              <a:t> </a:t>
            </a:r>
            <a:r>
              <a:rPr lang="en-US" altLang="ko-KR"/>
              <a:t>cf. % </a:t>
            </a:r>
            <a:r>
              <a:rPr lang="ko-KR" altLang="en-US"/>
              <a:t>연산자</a:t>
            </a:r>
            <a:r>
              <a:rPr lang="en-US" altLang="ko-KR"/>
              <a:t>, if </a:t>
            </a:r>
            <a:r>
              <a:rPr lang="ko-KR" altLang="en-US"/>
              <a:t>문</a:t>
            </a:r>
          </a:p>
          <a:p>
            <a:pPr lvl="1"/>
            <a:endParaRPr lang="ko-KR" altLang="en-US"/>
          </a:p>
          <a:p>
            <a:pPr lvl="1">
              <a:buFontTx/>
              <a:buNone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/>
              <a:t>제어문의 여러 가지 예제</a:t>
            </a:r>
            <a:r>
              <a:rPr lang="en-US" altLang="ko-KR" sz="3600" dirty="0"/>
              <a:t>(1)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800"/>
              <a:t>C/C++</a:t>
            </a:r>
            <a:r>
              <a:rPr lang="ko-KR" altLang="en-US" sz="3800"/>
              <a:t>이란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>
                <a:latin typeface="굴림" pitchFamily="50" charset="-127"/>
              </a:rPr>
              <a:t>고수준 프로그래밍 언어</a:t>
            </a:r>
          </a:p>
          <a:p>
            <a:pPr eaLnBrk="1" hangingPunct="1"/>
            <a:r>
              <a:rPr lang="ko-KR" altLang="en-US">
                <a:latin typeface="굴림" pitchFamily="50" charset="-127"/>
              </a:rPr>
              <a:t>베이직 자바 보다는 저수준 언어</a:t>
            </a:r>
          </a:p>
          <a:p>
            <a:pPr eaLnBrk="1" hangingPunct="1"/>
            <a:r>
              <a:rPr lang="ko-KR" altLang="en-US">
                <a:latin typeface="굴림" pitchFamily="50" charset="-127"/>
              </a:rPr>
              <a:t>효율적이고 유연</a:t>
            </a:r>
          </a:p>
        </p:txBody>
      </p:sp>
      <p:sp>
        <p:nvSpPr>
          <p:cNvPr id="10244" name="Oval 4"/>
          <p:cNvSpPr>
            <a:spLocks noChangeArrowheads="1"/>
          </p:cNvSpPr>
          <p:nvPr/>
        </p:nvSpPr>
        <p:spPr bwMode="auto">
          <a:xfrm>
            <a:off x="3347864" y="2236042"/>
            <a:ext cx="1295400" cy="13684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ko-KR" sz="3200">
                <a:latin typeface="Courier New" pitchFamily="49" charset="0"/>
              </a:rPr>
              <a:t>C</a:t>
            </a:r>
          </a:p>
        </p:txBody>
      </p:sp>
      <p:sp>
        <p:nvSpPr>
          <p:cNvPr id="10245" name="Oval 5"/>
          <p:cNvSpPr>
            <a:spLocks noChangeArrowheads="1"/>
          </p:cNvSpPr>
          <p:nvPr/>
        </p:nvSpPr>
        <p:spPr bwMode="auto">
          <a:xfrm>
            <a:off x="2843039" y="1804242"/>
            <a:ext cx="2952750" cy="21605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ko-KR" sz="3200">
                <a:latin typeface="Courier New" pitchFamily="49" charset="0"/>
              </a:rPr>
              <a:t>       C++</a:t>
            </a:r>
          </a:p>
        </p:txBody>
      </p:sp>
    </p:spTree>
    <p:extLst>
      <p:ext uri="{BB962C8B-B14F-4D97-AF65-F5344CB8AC3E}">
        <p14:creationId xmlns:p14="http://schemas.microsoft.com/office/powerpoint/2010/main" val="863545454"/>
      </p:ext>
    </p:extLst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#include &lt;stdio.h&gt;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void main()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		int oddTotal = 0, evenTotal = 0;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		for(int I = 1; I&lt;=100; I++)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		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			if ( I%2 ==0)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				evenTotal += I;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			else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				oddTotal += I;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		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		printf("%d %d", evenTotal, oddTotal);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}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소스 코드</a:t>
            </a:r>
          </a:p>
        </p:txBody>
      </p:sp>
    </p:spTree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 typeface="Webdings" pitchFamily="18" charset="2"/>
              <a:buChar char=" "/>
            </a:pPr>
            <a:r>
              <a:rPr lang="en-US" altLang="ko-KR" sz="1400"/>
              <a:t>#include &lt;stdio.h&gt;</a:t>
            </a:r>
          </a:p>
          <a:p>
            <a:pPr>
              <a:lnSpc>
                <a:spcPct val="90000"/>
              </a:lnSpc>
              <a:buFont typeface="Webdings" pitchFamily="18" charset="2"/>
              <a:buChar char=" "/>
            </a:pPr>
            <a:r>
              <a:rPr lang="en-US" altLang="ko-KR" sz="1400"/>
              <a:t>int get_menu_choice(void);</a:t>
            </a:r>
          </a:p>
          <a:p>
            <a:pPr>
              <a:lnSpc>
                <a:spcPct val="90000"/>
              </a:lnSpc>
              <a:buFont typeface="Webdings" pitchFamily="18" charset="2"/>
              <a:buChar char=" "/>
            </a:pPr>
            <a:r>
              <a:rPr lang="en-US" altLang="ko-KR" sz="1400"/>
              <a:t>void main()</a:t>
            </a:r>
          </a:p>
          <a:p>
            <a:pPr>
              <a:lnSpc>
                <a:spcPct val="90000"/>
              </a:lnSpc>
              <a:buFont typeface="Webdings" pitchFamily="18" charset="2"/>
              <a:buChar char=" "/>
            </a:pPr>
            <a:r>
              <a:rPr lang="en-US" altLang="ko-KR" sz="1400"/>
              <a:t>{</a:t>
            </a:r>
          </a:p>
          <a:p>
            <a:pPr>
              <a:lnSpc>
                <a:spcPct val="90000"/>
              </a:lnSpc>
              <a:buFont typeface="Webdings" pitchFamily="18" charset="2"/>
              <a:buChar char=" "/>
            </a:pPr>
            <a:r>
              <a:rPr lang="en-US" altLang="ko-KR" sz="1400"/>
              <a:t>    int choice;</a:t>
            </a:r>
          </a:p>
          <a:p>
            <a:pPr>
              <a:lnSpc>
                <a:spcPct val="90000"/>
              </a:lnSpc>
              <a:buFont typeface="Webdings" pitchFamily="18" charset="2"/>
              <a:buChar char=" "/>
            </a:pPr>
            <a:r>
              <a:rPr lang="en-US" altLang="ko-KR" sz="1400"/>
              <a:t>    choice = get_menu_choice();</a:t>
            </a:r>
          </a:p>
          <a:p>
            <a:pPr>
              <a:lnSpc>
                <a:spcPct val="90000"/>
              </a:lnSpc>
              <a:buFont typeface="Webdings" pitchFamily="18" charset="2"/>
              <a:buChar char=" "/>
            </a:pPr>
            <a:r>
              <a:rPr lang="en-US" altLang="ko-KR" sz="1400"/>
              <a:t>    printf(</a:t>
            </a:r>
            <a:r>
              <a:rPr lang="en-US" altLang="ko-KR" sz="1400">
                <a:latin typeface="Times New Roman"/>
              </a:rPr>
              <a:t>“</a:t>
            </a:r>
            <a:r>
              <a:rPr lang="en-US" altLang="ko-KR" sz="1400"/>
              <a:t>You chose Menu Option %d</a:t>
            </a:r>
            <a:r>
              <a:rPr lang="en-US" altLang="ko-KR" sz="1400">
                <a:latin typeface="Times New Roman"/>
              </a:rPr>
              <a:t>”</a:t>
            </a:r>
            <a:r>
              <a:rPr lang="en-US" altLang="ko-KR" sz="1400"/>
              <a:t>, choice);</a:t>
            </a:r>
          </a:p>
          <a:p>
            <a:pPr>
              <a:lnSpc>
                <a:spcPct val="90000"/>
              </a:lnSpc>
              <a:buFont typeface="Webdings" pitchFamily="18" charset="2"/>
              <a:buChar char=" "/>
            </a:pPr>
            <a:r>
              <a:rPr lang="en-US" altLang="ko-KR" sz="1400"/>
              <a:t>  }</a:t>
            </a:r>
          </a:p>
          <a:p>
            <a:pPr>
              <a:lnSpc>
                <a:spcPct val="90000"/>
              </a:lnSpc>
              <a:buFont typeface="Webdings" pitchFamily="18" charset="2"/>
              <a:buChar char=" "/>
            </a:pPr>
            <a:r>
              <a:rPr lang="en-US" altLang="ko-KR" sz="1600"/>
              <a:t>int get_menu_choice()</a:t>
            </a:r>
          </a:p>
          <a:p>
            <a:pPr>
              <a:lnSpc>
                <a:spcPct val="90000"/>
              </a:lnSpc>
              <a:buFont typeface="Webdings" pitchFamily="18" charset="2"/>
              <a:buChar char=" "/>
            </a:pPr>
            <a:r>
              <a:rPr lang="en-US" altLang="ko-KR" sz="1600"/>
              <a:t>{</a:t>
            </a:r>
          </a:p>
          <a:p>
            <a:pPr>
              <a:lnSpc>
                <a:spcPct val="90000"/>
              </a:lnSpc>
              <a:buFont typeface="Webdings" pitchFamily="18" charset="2"/>
              <a:buChar char=" "/>
            </a:pPr>
            <a:r>
              <a:rPr lang="en-US" altLang="ko-KR" sz="1600"/>
              <a:t>    int selection = 0;</a:t>
            </a:r>
          </a:p>
          <a:p>
            <a:pPr>
              <a:lnSpc>
                <a:spcPct val="90000"/>
              </a:lnSpc>
              <a:buFont typeface="Webdings" pitchFamily="18" charset="2"/>
              <a:buChar char=" "/>
            </a:pPr>
            <a:r>
              <a:rPr lang="en-US" altLang="ko-KR" sz="1600"/>
              <a:t>    do</a:t>
            </a:r>
          </a:p>
          <a:p>
            <a:pPr>
              <a:lnSpc>
                <a:spcPct val="90000"/>
              </a:lnSpc>
              <a:buFont typeface="Webdings" pitchFamily="18" charset="2"/>
              <a:buChar char=" "/>
            </a:pPr>
            <a:r>
              <a:rPr lang="en-US" altLang="ko-KR" sz="1600"/>
              <a:t>    {</a:t>
            </a:r>
          </a:p>
          <a:p>
            <a:pPr>
              <a:lnSpc>
                <a:spcPct val="90000"/>
              </a:lnSpc>
              <a:buFont typeface="Webdings" pitchFamily="18" charset="2"/>
              <a:buChar char=" "/>
            </a:pPr>
            <a:r>
              <a:rPr lang="en-US" altLang="ko-KR" sz="1600"/>
              <a:t>        printf(</a:t>
            </a:r>
            <a:r>
              <a:rPr lang="en-US" altLang="ko-KR" sz="1600">
                <a:latin typeface="Times New Roman"/>
              </a:rPr>
              <a:t>“</a:t>
            </a:r>
            <a:r>
              <a:rPr lang="en-US" altLang="ko-KR" sz="1600"/>
              <a:t>1. Add a Record\n</a:t>
            </a:r>
            <a:r>
              <a:rPr lang="en-US" altLang="ko-KR" sz="1600">
                <a:latin typeface="Times New Roman"/>
              </a:rPr>
              <a:t>”</a:t>
            </a:r>
            <a:r>
              <a:rPr lang="en-US" altLang="ko-KR" sz="1600"/>
              <a:t>);</a:t>
            </a:r>
          </a:p>
          <a:p>
            <a:pPr>
              <a:lnSpc>
                <a:spcPct val="90000"/>
              </a:lnSpc>
              <a:buFont typeface="Webdings" pitchFamily="18" charset="2"/>
              <a:buChar char=" "/>
            </a:pPr>
            <a:r>
              <a:rPr lang="en-US" altLang="ko-KR" sz="1600"/>
              <a:t>        printf(</a:t>
            </a:r>
            <a:r>
              <a:rPr lang="en-US" altLang="ko-KR" sz="1600">
                <a:latin typeface="Times New Roman"/>
              </a:rPr>
              <a:t>“</a:t>
            </a:r>
            <a:r>
              <a:rPr lang="en-US" altLang="ko-KR" sz="1600"/>
              <a:t>2. Change a record\n</a:t>
            </a:r>
            <a:r>
              <a:rPr lang="en-US" altLang="ko-KR" sz="1600">
                <a:latin typeface="Times New Roman"/>
              </a:rPr>
              <a:t>”</a:t>
            </a:r>
            <a:r>
              <a:rPr lang="en-US" altLang="ko-KR" sz="1600"/>
              <a:t>);</a:t>
            </a:r>
          </a:p>
          <a:p>
            <a:pPr>
              <a:lnSpc>
                <a:spcPct val="90000"/>
              </a:lnSpc>
              <a:buFont typeface="Webdings" pitchFamily="18" charset="2"/>
              <a:buChar char=" "/>
            </a:pPr>
            <a:r>
              <a:rPr lang="en-US" altLang="ko-KR" sz="1600"/>
              <a:t>        printf(</a:t>
            </a:r>
            <a:r>
              <a:rPr lang="en-US" altLang="ko-KR" sz="1600">
                <a:latin typeface="Times New Roman"/>
              </a:rPr>
              <a:t>“</a:t>
            </a:r>
            <a:r>
              <a:rPr lang="en-US" altLang="ko-KR" sz="1600"/>
              <a:t>3. Quit\n</a:t>
            </a:r>
            <a:r>
              <a:rPr lang="en-US" altLang="ko-KR" sz="1600">
                <a:latin typeface="Times New Roman"/>
              </a:rPr>
              <a:t>”</a:t>
            </a:r>
            <a:r>
              <a:rPr lang="en-US" altLang="ko-KR" sz="1600"/>
              <a:t>);</a:t>
            </a:r>
          </a:p>
          <a:p>
            <a:pPr>
              <a:lnSpc>
                <a:spcPct val="90000"/>
              </a:lnSpc>
              <a:buFont typeface="Webdings" pitchFamily="18" charset="2"/>
              <a:buChar char=" "/>
            </a:pPr>
            <a:r>
              <a:rPr lang="en-US" altLang="ko-KR" sz="1600"/>
              <a:t>        printf(</a:t>
            </a:r>
            <a:r>
              <a:rPr lang="en-US" altLang="ko-KR" sz="1600">
                <a:latin typeface="Times New Roman"/>
              </a:rPr>
              <a:t>“</a:t>
            </a:r>
            <a:r>
              <a:rPr lang="en-US" altLang="ko-KR" sz="1600"/>
              <a:t>1. Enter Selection :</a:t>
            </a:r>
            <a:r>
              <a:rPr lang="en-US" altLang="ko-KR" sz="1600">
                <a:latin typeface="Times New Roman"/>
              </a:rPr>
              <a:t>”</a:t>
            </a:r>
            <a:r>
              <a:rPr lang="en-US" altLang="ko-KR" sz="1600"/>
              <a:t>);</a:t>
            </a:r>
          </a:p>
          <a:p>
            <a:pPr>
              <a:lnSpc>
                <a:spcPct val="90000"/>
              </a:lnSpc>
              <a:buFont typeface="Webdings" pitchFamily="18" charset="2"/>
              <a:buChar char=" "/>
            </a:pPr>
            <a:r>
              <a:rPr lang="en-US" altLang="ko-KR" sz="1600"/>
              <a:t>        scanf(</a:t>
            </a:r>
            <a:r>
              <a:rPr lang="en-US" altLang="ko-KR" sz="1600">
                <a:latin typeface="Times New Roman"/>
              </a:rPr>
              <a:t>“</a:t>
            </a:r>
            <a:r>
              <a:rPr lang="en-US" altLang="ko-KR" sz="1600"/>
              <a:t>%d</a:t>
            </a:r>
            <a:r>
              <a:rPr lang="en-US" altLang="ko-KR" sz="1600">
                <a:latin typeface="Times New Roman"/>
              </a:rPr>
              <a:t>”</a:t>
            </a:r>
            <a:r>
              <a:rPr lang="en-US" altLang="ko-KR" sz="1600"/>
              <a:t>, &amp;selection);</a:t>
            </a:r>
          </a:p>
          <a:p>
            <a:pPr>
              <a:lnSpc>
                <a:spcPct val="90000"/>
              </a:lnSpc>
              <a:buFont typeface="Webdings" pitchFamily="18" charset="2"/>
              <a:buChar char=" "/>
            </a:pPr>
            <a:r>
              <a:rPr lang="en-US" altLang="ko-KR" sz="1600"/>
              <a:t>}while(selection &lt;1 || selection &gt;3);</a:t>
            </a:r>
          </a:p>
          <a:p>
            <a:pPr>
              <a:lnSpc>
                <a:spcPct val="90000"/>
              </a:lnSpc>
              <a:buFont typeface="Webdings" pitchFamily="18" charset="2"/>
              <a:buChar char=" "/>
            </a:pPr>
            <a:r>
              <a:rPr lang="en-US" altLang="ko-KR" sz="1600"/>
              <a:t> 	 return selection;</a:t>
            </a:r>
          </a:p>
          <a:p>
            <a:pPr>
              <a:lnSpc>
                <a:spcPct val="90000"/>
              </a:lnSpc>
              <a:buFont typeface="Webdings" pitchFamily="18" charset="2"/>
              <a:buChar char=" "/>
            </a:pPr>
            <a:r>
              <a:rPr lang="en-US" altLang="ko-KR" sz="1600"/>
              <a:t>}</a:t>
            </a:r>
            <a:endParaRPr lang="en-US" altLang="ko-KR" sz="100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/>
              <a:t>제어문의 여러 가지 예제</a:t>
            </a:r>
            <a:r>
              <a:rPr lang="en-US" altLang="ko-KR" sz="3600" dirty="0"/>
              <a:t>(2)</a:t>
            </a:r>
          </a:p>
        </p:txBody>
      </p:sp>
    </p:spTree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 </a:t>
            </a:r>
            <a:r>
              <a:rPr lang="ko-KR" altLang="en-US"/>
              <a:t>행과 열을 입력 받아 * 로 행렬을 나타내는 프로그램</a:t>
            </a:r>
          </a:p>
          <a:p>
            <a:pPr lvl="1"/>
            <a:r>
              <a:rPr lang="ko-KR" altLang="en-US"/>
              <a:t> * 를 표시하는 코드는 가급적 함수를 사용</a:t>
            </a:r>
          </a:p>
          <a:p>
            <a:pPr lvl="1"/>
            <a:r>
              <a:rPr lang="ko-KR" altLang="en-US"/>
              <a:t> </a:t>
            </a:r>
            <a:r>
              <a:rPr lang="en-US" altLang="ko-KR"/>
              <a:t>Ex) 5 4</a:t>
            </a:r>
          </a:p>
          <a:p>
            <a:pPr lvl="2">
              <a:buFont typeface="Wingdings" pitchFamily="2" charset="2"/>
              <a:buNone/>
            </a:pPr>
            <a:r>
              <a:rPr lang="en-US" altLang="ko-KR"/>
              <a:t>	   ****</a:t>
            </a:r>
          </a:p>
          <a:p>
            <a:pPr lvl="2">
              <a:buFont typeface="Wingdings" pitchFamily="2" charset="2"/>
              <a:buNone/>
            </a:pPr>
            <a:r>
              <a:rPr lang="en-US" altLang="ko-KR"/>
              <a:t>	   ****</a:t>
            </a:r>
          </a:p>
          <a:p>
            <a:pPr lvl="2">
              <a:buFont typeface="Wingdings" pitchFamily="2" charset="2"/>
              <a:buNone/>
            </a:pPr>
            <a:r>
              <a:rPr lang="en-US" altLang="ko-KR"/>
              <a:t>	   ****</a:t>
            </a:r>
          </a:p>
          <a:p>
            <a:pPr lvl="2">
              <a:buFont typeface="Wingdings" pitchFamily="2" charset="2"/>
              <a:buNone/>
            </a:pPr>
            <a:r>
              <a:rPr lang="en-US" altLang="ko-KR"/>
              <a:t>	   ****</a:t>
            </a:r>
          </a:p>
          <a:p>
            <a:pPr lvl="2">
              <a:buFont typeface="Wingdings" pitchFamily="2" charset="2"/>
              <a:buNone/>
            </a:pPr>
            <a:r>
              <a:rPr lang="en-US" altLang="ko-KR"/>
              <a:t>	   ****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/>
              <a:t>제어문의 </a:t>
            </a:r>
            <a:r>
              <a:rPr lang="ko-KR" altLang="en-US" sz="3600" dirty="0" err="1"/>
              <a:t>여러가지</a:t>
            </a:r>
            <a:r>
              <a:rPr lang="ko-KR" altLang="en-US" sz="3600" dirty="0"/>
              <a:t> 예제</a:t>
            </a:r>
            <a:r>
              <a:rPr lang="en-US" altLang="ko-KR" sz="3600" dirty="0"/>
              <a:t>(3)</a:t>
            </a:r>
          </a:p>
        </p:txBody>
      </p:sp>
    </p:spTree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void draw(int row, int col);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void main()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	int row, col;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	printf("</a:t>
            </a:r>
            <a:r>
              <a:rPr lang="ko-KR" altLang="en-US" sz="2400"/>
              <a:t>행렬의 차원을 입력 합니다</a:t>
            </a:r>
            <a:r>
              <a:rPr lang="en-US" altLang="ko-KR" sz="2400"/>
              <a:t>.\n");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	printf("x  =  ");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	scanf("%d",&amp;row);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	printf("y  =  ");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	scanf("%d",&amp;col);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ko-KR" sz="240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	draw(row,col);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}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소스 코드</a:t>
            </a:r>
          </a:p>
        </p:txBody>
      </p:sp>
    </p:spTree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void draw(int row, int col)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	int temp = col;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	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	for(; row&gt;0; row--)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	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		for(; col&gt;0; col--)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			printf("x");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		col =  temp;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		printf("\n");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	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}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계속</a:t>
            </a:r>
          </a:p>
        </p:txBody>
      </p:sp>
    </p:spTree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#inlcude &lt;stdio.h&gt;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void main()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	int start = 6;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	int count = 1;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	for(int i=1; i&lt;= 5; i++)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	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		for(int space=1; space&lt;=11; space++)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		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			if ( space == start)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				for(int j=1;j&lt; count*2;j++)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					printf("*");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			else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				printf(" ");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		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		printf("\n");	start--;  	count++;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	}</a:t>
            </a:r>
            <a:endParaRPr lang="en-US" altLang="ko-KR" sz="240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ko-KR" sz="240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다이아 몬드 출력하기</a:t>
            </a:r>
            <a:r>
              <a:rPr lang="en-US" altLang="ko-KR"/>
              <a:t>(1)</a:t>
            </a:r>
          </a:p>
        </p:txBody>
      </p:sp>
    </p:spTree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	count--;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	start++;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	for(i=1; i&lt;= 4; i++)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	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		start++;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		count--;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		for(int spaceb = 1; spaceb&lt;=11; spaceb++)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		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			if ( spaceb == start)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				for(int j=1;j&lt; count*2;j++)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					printf("*");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			else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				printf(" ");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		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		printf("\n");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	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}}</a:t>
            </a:r>
            <a:endParaRPr lang="en-US" altLang="ko-KR"/>
          </a:p>
          <a:p>
            <a:pPr lvl="1">
              <a:lnSpc>
                <a:spcPct val="90000"/>
              </a:lnSpc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다이아 몬드 출력하기</a:t>
            </a:r>
            <a:r>
              <a:rPr lang="en-US" altLang="ko-KR"/>
              <a:t>(1)</a:t>
            </a:r>
          </a:p>
        </p:txBody>
      </p:sp>
    </p:spTree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77AF41F-C69E-4268-A100-8A1D86009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7F0E8ED-5EF7-4D9C-AC5B-F421D9D4C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E8484318-E12D-407D-B7B8-C1DF7C846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42787C0-4526-47B1-BF7B-CFA192C3AFB9}"/>
              </a:ext>
            </a:extLst>
          </p:cNvPr>
          <p:cNvSpPr/>
          <p:nvPr/>
        </p:nvSpPr>
        <p:spPr bwMode="auto">
          <a:xfrm>
            <a:off x="3715409" y="783310"/>
            <a:ext cx="1296144" cy="216024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445006D-759C-4FA1-AF34-93710A3286F8}"/>
              </a:ext>
            </a:extLst>
          </p:cNvPr>
          <p:cNvSpPr/>
          <p:nvPr/>
        </p:nvSpPr>
        <p:spPr bwMode="auto">
          <a:xfrm>
            <a:off x="3715409" y="2943550"/>
            <a:ext cx="1296144" cy="216024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78B74C8-41D9-4819-BBD0-80A4D940040B}"/>
              </a:ext>
            </a:extLst>
          </p:cNvPr>
          <p:cNvSpPr/>
          <p:nvPr/>
        </p:nvSpPr>
        <p:spPr bwMode="auto">
          <a:xfrm rot="5400000">
            <a:off x="5443601" y="1899527"/>
            <a:ext cx="1296144" cy="216024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9EE1744-5EF5-4B6C-BC99-EB3063BB10C2}"/>
              </a:ext>
            </a:extLst>
          </p:cNvPr>
          <p:cNvSpPr/>
          <p:nvPr/>
        </p:nvSpPr>
        <p:spPr bwMode="auto">
          <a:xfrm rot="5400000">
            <a:off x="1987217" y="1899526"/>
            <a:ext cx="1296144" cy="216024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8379854"/>
      </p:ext>
    </p:extLst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 </a:t>
            </a:r>
            <a:r>
              <a:rPr lang="ko-KR" altLang="en-US"/>
              <a:t>콘솔 상에 시</a:t>
            </a:r>
            <a:r>
              <a:rPr lang="en-US" altLang="ko-KR"/>
              <a:t>, </a:t>
            </a:r>
            <a:r>
              <a:rPr lang="ko-KR" altLang="en-US"/>
              <a:t>분</a:t>
            </a:r>
            <a:r>
              <a:rPr lang="en-US" altLang="ko-KR"/>
              <a:t>, </a:t>
            </a:r>
            <a:r>
              <a:rPr lang="ko-KR" altLang="en-US"/>
              <a:t>초가 나타나는 프로그램을 작성 하세요</a:t>
            </a:r>
          </a:p>
          <a:p>
            <a:pPr lvl="1"/>
            <a:r>
              <a:rPr lang="ko-KR" altLang="en-US"/>
              <a:t> </a:t>
            </a:r>
            <a:r>
              <a:rPr lang="en-US" altLang="ko-KR"/>
              <a:t>Ex)    1: 11: 25</a:t>
            </a:r>
          </a:p>
          <a:p>
            <a:endParaRPr lang="en-US" altLang="ko-KR"/>
          </a:p>
          <a:p>
            <a:r>
              <a:rPr lang="en-US" altLang="ko-KR"/>
              <a:t>Cf. Back Space ASCII code </a:t>
            </a:r>
          </a:p>
          <a:p>
            <a:pPr lvl="1"/>
            <a:r>
              <a:rPr lang="en-US" altLang="ko-KR"/>
              <a:t> dec : 008	 oct : 010</a:t>
            </a:r>
          </a:p>
          <a:p>
            <a:endParaRPr lang="en-US" altLang="ko-KR"/>
          </a:p>
          <a:p>
            <a:r>
              <a:rPr lang="ko-KR" altLang="en-US"/>
              <a:t>빠른 컴에게 잠시 휴식을</a:t>
            </a:r>
            <a:r>
              <a:rPr lang="en-US" altLang="ko-KR">
                <a:latin typeface="Times New Roman"/>
              </a:rPr>
              <a:t>…</a:t>
            </a:r>
            <a:r>
              <a:rPr lang="en-US" altLang="ko-KR"/>
              <a:t> </a:t>
            </a:r>
          </a:p>
          <a:p>
            <a:pPr lvl="1"/>
            <a:r>
              <a:rPr lang="en-US" altLang="ko-KR"/>
              <a:t> for(int I=0; I&lt;100000;I++){}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시계 예제</a:t>
            </a:r>
          </a:p>
        </p:txBody>
      </p:sp>
    </p:spTree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 typeface="Webdings" pitchFamily="18" charset="2"/>
              <a:buChar char=" "/>
            </a:pPr>
            <a:r>
              <a:rPr lang="en-US" altLang="ko-KR" sz="1200"/>
              <a:t>#include &lt;stdio.h&gt;</a:t>
            </a:r>
          </a:p>
          <a:p>
            <a:pPr>
              <a:lnSpc>
                <a:spcPct val="90000"/>
              </a:lnSpc>
              <a:buFont typeface="Webdings" pitchFamily="18" charset="2"/>
              <a:buChar char=" "/>
            </a:pPr>
            <a:r>
              <a:rPr lang="en-US" altLang="ko-KR" sz="1200"/>
              <a:t>void main()</a:t>
            </a:r>
          </a:p>
          <a:p>
            <a:pPr>
              <a:lnSpc>
                <a:spcPct val="90000"/>
              </a:lnSpc>
              <a:buFont typeface="Webdings" pitchFamily="18" charset="2"/>
              <a:buChar char=" "/>
            </a:pPr>
            <a:r>
              <a:rPr lang="en-US" altLang="ko-KR" sz="1200"/>
              <a:t>{</a:t>
            </a:r>
          </a:p>
          <a:p>
            <a:pPr lvl="1">
              <a:lnSpc>
                <a:spcPct val="90000"/>
              </a:lnSpc>
              <a:buFont typeface="Webdings" pitchFamily="18" charset="2"/>
              <a:buNone/>
            </a:pPr>
            <a:r>
              <a:rPr lang="en-US" altLang="ko-KR" sz="1100"/>
              <a:t>  int hour=0,min=0,sec=0,j;</a:t>
            </a:r>
          </a:p>
          <a:p>
            <a:pPr lvl="1">
              <a:lnSpc>
                <a:spcPct val="90000"/>
              </a:lnSpc>
              <a:buFont typeface="Webdings" pitchFamily="18" charset="2"/>
              <a:buNone/>
            </a:pPr>
            <a:r>
              <a:rPr lang="en-US" altLang="ko-KR" sz="1100"/>
              <a:t>  for(sec=1; sec &lt;= 100;sec++)</a:t>
            </a:r>
          </a:p>
          <a:p>
            <a:pPr>
              <a:lnSpc>
                <a:spcPct val="90000"/>
              </a:lnSpc>
              <a:buFont typeface="Webdings" pitchFamily="18" charset="2"/>
              <a:buChar char=" "/>
            </a:pPr>
            <a:r>
              <a:rPr lang="en-US" altLang="ko-KR" sz="1200"/>
              <a:t>    {</a:t>
            </a:r>
          </a:p>
          <a:p>
            <a:pPr>
              <a:lnSpc>
                <a:spcPct val="90000"/>
              </a:lnSpc>
              <a:buFont typeface="Webdings" pitchFamily="18" charset="2"/>
              <a:buChar char=" "/>
            </a:pPr>
            <a:endParaRPr lang="en-US" altLang="ko-KR" sz="1200"/>
          </a:p>
          <a:p>
            <a:pPr>
              <a:lnSpc>
                <a:spcPct val="90000"/>
              </a:lnSpc>
              <a:buFont typeface="Webdings" pitchFamily="18" charset="2"/>
              <a:buChar char=" "/>
            </a:pPr>
            <a:r>
              <a:rPr lang="en-US" altLang="ko-KR" sz="1200"/>
              <a:t>	   printf("%3d : %3d : %3d",hour,min,sec);</a:t>
            </a:r>
          </a:p>
          <a:p>
            <a:pPr>
              <a:lnSpc>
                <a:spcPct val="90000"/>
              </a:lnSpc>
              <a:buFont typeface="Webdings" pitchFamily="18" charset="2"/>
              <a:buChar char=" "/>
            </a:pPr>
            <a:r>
              <a:rPr lang="en-US" altLang="ko-KR" sz="1200"/>
              <a:t>  	   for(j=1;j&lt;55000000;j++){</a:t>
            </a:r>
          </a:p>
          <a:p>
            <a:pPr>
              <a:lnSpc>
                <a:spcPct val="90000"/>
              </a:lnSpc>
              <a:buFont typeface="Webdings" pitchFamily="18" charset="2"/>
              <a:buChar char=" "/>
            </a:pPr>
            <a:r>
              <a:rPr lang="en-US" altLang="ko-KR" sz="1200"/>
              <a:t>	   }</a:t>
            </a:r>
          </a:p>
          <a:p>
            <a:pPr>
              <a:lnSpc>
                <a:spcPct val="90000"/>
              </a:lnSpc>
              <a:buFont typeface="Webdings" pitchFamily="18" charset="2"/>
              <a:buChar char=" "/>
            </a:pPr>
            <a:r>
              <a:rPr lang="en-US" altLang="ko-KR" sz="1200"/>
              <a:t>	   for (int k=0;k&lt;20;k++)</a:t>
            </a:r>
          </a:p>
          <a:p>
            <a:pPr>
              <a:lnSpc>
                <a:spcPct val="90000"/>
              </a:lnSpc>
              <a:buFont typeface="Webdings" pitchFamily="18" charset="2"/>
              <a:buChar char=" "/>
            </a:pPr>
            <a:r>
              <a:rPr lang="en-US" altLang="ko-KR" sz="1200"/>
              <a:t>	   putchar('\010');</a:t>
            </a:r>
          </a:p>
          <a:p>
            <a:pPr>
              <a:lnSpc>
                <a:spcPct val="90000"/>
              </a:lnSpc>
              <a:buFont typeface="Webdings" pitchFamily="18" charset="2"/>
              <a:buChar char=" "/>
            </a:pPr>
            <a:endParaRPr lang="en-US" altLang="ko-KR" sz="1200"/>
          </a:p>
          <a:p>
            <a:pPr>
              <a:lnSpc>
                <a:spcPct val="90000"/>
              </a:lnSpc>
              <a:buFont typeface="Webdings" pitchFamily="18" charset="2"/>
              <a:buChar char=" "/>
            </a:pPr>
            <a:r>
              <a:rPr lang="en-US" altLang="ko-KR" sz="1200"/>
              <a:t>	   if (sec &gt; 60)</a:t>
            </a:r>
          </a:p>
          <a:p>
            <a:pPr>
              <a:lnSpc>
                <a:spcPct val="90000"/>
              </a:lnSpc>
              <a:buFont typeface="Webdings" pitchFamily="18" charset="2"/>
              <a:buChar char=" "/>
            </a:pPr>
            <a:r>
              <a:rPr lang="en-US" altLang="ko-KR" sz="1200"/>
              <a:t>	   {</a:t>
            </a:r>
          </a:p>
          <a:p>
            <a:pPr>
              <a:lnSpc>
                <a:spcPct val="90000"/>
              </a:lnSpc>
              <a:buFont typeface="Webdings" pitchFamily="18" charset="2"/>
              <a:buChar char=" "/>
            </a:pPr>
            <a:r>
              <a:rPr lang="en-US" altLang="ko-KR" sz="1200"/>
              <a:t>		   sec = 0;</a:t>
            </a:r>
          </a:p>
          <a:p>
            <a:pPr>
              <a:lnSpc>
                <a:spcPct val="90000"/>
              </a:lnSpc>
              <a:buFont typeface="Webdings" pitchFamily="18" charset="2"/>
              <a:buChar char=" "/>
            </a:pPr>
            <a:r>
              <a:rPr lang="en-US" altLang="ko-KR" sz="1200"/>
              <a:t>		   if ( min &gt;60)</a:t>
            </a:r>
          </a:p>
          <a:p>
            <a:pPr>
              <a:lnSpc>
                <a:spcPct val="90000"/>
              </a:lnSpc>
              <a:buFont typeface="Webdings" pitchFamily="18" charset="2"/>
              <a:buChar char=" "/>
            </a:pPr>
            <a:r>
              <a:rPr lang="en-US" altLang="ko-KR" sz="1200"/>
              <a:t>		   {</a:t>
            </a:r>
          </a:p>
          <a:p>
            <a:pPr>
              <a:lnSpc>
                <a:spcPct val="90000"/>
              </a:lnSpc>
              <a:buFont typeface="Webdings" pitchFamily="18" charset="2"/>
              <a:buChar char=" "/>
            </a:pPr>
            <a:r>
              <a:rPr lang="en-US" altLang="ko-KR" sz="1200"/>
              <a:t>			hour++;</a:t>
            </a:r>
          </a:p>
          <a:p>
            <a:pPr>
              <a:lnSpc>
                <a:spcPct val="90000"/>
              </a:lnSpc>
              <a:buFont typeface="Webdings" pitchFamily="18" charset="2"/>
              <a:buChar char=" "/>
            </a:pPr>
            <a:r>
              <a:rPr lang="en-US" altLang="ko-KR" sz="1200"/>
              <a:t>			min = 0;</a:t>
            </a:r>
          </a:p>
          <a:p>
            <a:pPr>
              <a:lnSpc>
                <a:spcPct val="90000"/>
              </a:lnSpc>
              <a:buFont typeface="Webdings" pitchFamily="18" charset="2"/>
              <a:buChar char=" "/>
            </a:pPr>
            <a:r>
              <a:rPr lang="en-US" altLang="ko-KR" sz="1200"/>
              <a:t>		   }</a:t>
            </a:r>
          </a:p>
          <a:p>
            <a:pPr>
              <a:lnSpc>
                <a:spcPct val="90000"/>
              </a:lnSpc>
              <a:buFont typeface="Webdings" pitchFamily="18" charset="2"/>
              <a:buChar char=" "/>
            </a:pPr>
            <a:r>
              <a:rPr lang="en-US" altLang="ko-KR" sz="1200"/>
              <a:t>		   else </a:t>
            </a:r>
          </a:p>
          <a:p>
            <a:pPr>
              <a:lnSpc>
                <a:spcPct val="90000"/>
              </a:lnSpc>
              <a:buFont typeface="Webdings" pitchFamily="18" charset="2"/>
              <a:buChar char=" "/>
            </a:pPr>
            <a:r>
              <a:rPr lang="en-US" altLang="ko-KR" sz="1200"/>
              <a:t>			   min++;</a:t>
            </a:r>
          </a:p>
          <a:p>
            <a:pPr>
              <a:lnSpc>
                <a:spcPct val="90000"/>
              </a:lnSpc>
              <a:buFont typeface="Webdings" pitchFamily="18" charset="2"/>
              <a:buChar char=" "/>
            </a:pPr>
            <a:r>
              <a:rPr lang="en-US" altLang="ko-KR" sz="1200"/>
              <a:t>	   }</a:t>
            </a:r>
          </a:p>
          <a:p>
            <a:pPr>
              <a:lnSpc>
                <a:spcPct val="90000"/>
              </a:lnSpc>
              <a:buFont typeface="Webdings" pitchFamily="18" charset="2"/>
              <a:buChar char=" "/>
            </a:pPr>
            <a:r>
              <a:rPr lang="en-US" altLang="ko-KR" sz="1200"/>
              <a:t>     }</a:t>
            </a:r>
          </a:p>
          <a:p>
            <a:pPr>
              <a:lnSpc>
                <a:spcPct val="90000"/>
              </a:lnSpc>
              <a:buFont typeface="Webdings" pitchFamily="18" charset="2"/>
              <a:buChar char=" "/>
            </a:pPr>
            <a:r>
              <a:rPr lang="en-US" altLang="ko-KR" sz="1200"/>
              <a:t>}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시계 예제 소스 코드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800"/>
              <a:t>함수</a:t>
            </a:r>
          </a:p>
        </p:txBody>
      </p:sp>
      <p:sp>
        <p:nvSpPr>
          <p:cNvPr id="11267" name="Rectangle 4"/>
          <p:cNvSpPr>
            <a:spLocks noChangeArrowheads="1"/>
          </p:cNvSpPr>
          <p:nvPr/>
        </p:nvSpPr>
        <p:spPr bwMode="auto">
          <a:xfrm>
            <a:off x="2267744" y="1066053"/>
            <a:ext cx="4392613" cy="23749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380880" anchor="ctr"/>
          <a:lstStyle/>
          <a:p>
            <a:r>
              <a:rPr lang="ko-KR" altLang="en-US" sz="2800"/>
              <a:t>리턴형 함수이름</a:t>
            </a:r>
            <a:r>
              <a:rPr lang="en-US" altLang="ko-KR" sz="2800"/>
              <a:t>(</a:t>
            </a:r>
            <a:r>
              <a:rPr lang="ko-KR" altLang="en-US" sz="2800"/>
              <a:t>입력</a:t>
            </a:r>
            <a:r>
              <a:rPr lang="en-US" altLang="ko-KR" sz="2800"/>
              <a:t>)</a:t>
            </a:r>
          </a:p>
          <a:p>
            <a:r>
              <a:rPr lang="en-US" altLang="ko-KR" sz="2800"/>
              <a:t>{</a:t>
            </a:r>
          </a:p>
          <a:p>
            <a:r>
              <a:rPr lang="en-US" altLang="ko-KR" sz="2800"/>
              <a:t>	</a:t>
            </a:r>
            <a:r>
              <a:rPr lang="ko-KR" altLang="en-US" sz="2800"/>
              <a:t>함수의 몸체</a:t>
            </a:r>
          </a:p>
          <a:p>
            <a:r>
              <a:rPr lang="en-US" altLang="ko-KR" sz="280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53165197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13D68079-DB55-4226-838C-730BFD166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28CAC92-1488-412F-82B7-E32CAE164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9A643B5A-796A-43E8-8FD4-1315787C1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8172400" cy="500042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웃는 얼굴 4">
            <a:extLst>
              <a:ext uri="{FF2B5EF4-FFF2-40B4-BE49-F238E27FC236}">
                <a16:creationId xmlns:a16="http://schemas.microsoft.com/office/drawing/2014/main" id="{99DAFA0A-C620-404F-BA02-56A94B41EE9B}"/>
              </a:ext>
            </a:extLst>
          </p:cNvPr>
          <p:cNvSpPr/>
          <p:nvPr/>
        </p:nvSpPr>
        <p:spPr bwMode="auto">
          <a:xfrm>
            <a:off x="3001076" y="1073489"/>
            <a:ext cx="792088" cy="576064"/>
          </a:xfrm>
          <a:prstGeom prst="smileyFac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p:sp>
        <p:nvSpPr>
          <p:cNvPr id="6" name="웃는 얼굴 5">
            <a:extLst>
              <a:ext uri="{FF2B5EF4-FFF2-40B4-BE49-F238E27FC236}">
                <a16:creationId xmlns:a16="http://schemas.microsoft.com/office/drawing/2014/main" id="{993C8EB9-F1F4-4C46-811A-29AB7AF347A2}"/>
              </a:ext>
            </a:extLst>
          </p:cNvPr>
          <p:cNvSpPr/>
          <p:nvPr/>
        </p:nvSpPr>
        <p:spPr bwMode="auto">
          <a:xfrm>
            <a:off x="4284508" y="1772816"/>
            <a:ext cx="792088" cy="576064"/>
          </a:xfrm>
          <a:prstGeom prst="smileyFac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p:sp>
        <p:nvSpPr>
          <p:cNvPr id="7" name="웃는 얼굴 6">
            <a:extLst>
              <a:ext uri="{FF2B5EF4-FFF2-40B4-BE49-F238E27FC236}">
                <a16:creationId xmlns:a16="http://schemas.microsoft.com/office/drawing/2014/main" id="{39084BF1-EB4C-4425-9EE1-956557A71844}"/>
              </a:ext>
            </a:extLst>
          </p:cNvPr>
          <p:cNvSpPr/>
          <p:nvPr/>
        </p:nvSpPr>
        <p:spPr bwMode="auto">
          <a:xfrm>
            <a:off x="1763688" y="1772816"/>
            <a:ext cx="792088" cy="576064"/>
          </a:xfrm>
          <a:prstGeom prst="smileyFac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p:sp>
        <p:nvSpPr>
          <p:cNvPr id="8" name="웃는 얼굴 7">
            <a:extLst>
              <a:ext uri="{FF2B5EF4-FFF2-40B4-BE49-F238E27FC236}">
                <a16:creationId xmlns:a16="http://schemas.microsoft.com/office/drawing/2014/main" id="{6DF2E899-8603-4CFC-9480-7C6A10B20877}"/>
              </a:ext>
            </a:extLst>
          </p:cNvPr>
          <p:cNvSpPr/>
          <p:nvPr/>
        </p:nvSpPr>
        <p:spPr bwMode="auto">
          <a:xfrm>
            <a:off x="5760601" y="2600623"/>
            <a:ext cx="792088" cy="576064"/>
          </a:xfrm>
          <a:prstGeom prst="smileyFac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p:sp>
        <p:nvSpPr>
          <p:cNvPr id="9" name="웃는 얼굴 8">
            <a:extLst>
              <a:ext uri="{FF2B5EF4-FFF2-40B4-BE49-F238E27FC236}">
                <a16:creationId xmlns:a16="http://schemas.microsoft.com/office/drawing/2014/main" id="{CA5BF3DD-F1BE-4492-A73E-36D8DD2161A9}"/>
              </a:ext>
            </a:extLst>
          </p:cNvPr>
          <p:cNvSpPr/>
          <p:nvPr/>
        </p:nvSpPr>
        <p:spPr bwMode="auto">
          <a:xfrm>
            <a:off x="2987356" y="2600623"/>
            <a:ext cx="792088" cy="576064"/>
          </a:xfrm>
          <a:prstGeom prst="smileyFac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p:sp>
        <p:nvSpPr>
          <p:cNvPr id="10" name="웃는 얼굴 9">
            <a:extLst>
              <a:ext uri="{FF2B5EF4-FFF2-40B4-BE49-F238E27FC236}">
                <a16:creationId xmlns:a16="http://schemas.microsoft.com/office/drawing/2014/main" id="{1C3288E1-1751-4291-A036-1CB538E4B488}"/>
              </a:ext>
            </a:extLst>
          </p:cNvPr>
          <p:cNvSpPr/>
          <p:nvPr/>
        </p:nvSpPr>
        <p:spPr bwMode="auto">
          <a:xfrm>
            <a:off x="597374" y="2600623"/>
            <a:ext cx="792088" cy="576064"/>
          </a:xfrm>
          <a:prstGeom prst="smileyFac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p:sp>
        <p:nvSpPr>
          <p:cNvPr id="11" name="곱하기 기호 10">
            <a:extLst>
              <a:ext uri="{FF2B5EF4-FFF2-40B4-BE49-F238E27FC236}">
                <a16:creationId xmlns:a16="http://schemas.microsoft.com/office/drawing/2014/main" id="{3F20ECE8-F3B7-4147-8760-237F060FC938}"/>
              </a:ext>
            </a:extLst>
          </p:cNvPr>
          <p:cNvSpPr/>
          <p:nvPr/>
        </p:nvSpPr>
        <p:spPr bwMode="auto">
          <a:xfrm>
            <a:off x="755576" y="1106277"/>
            <a:ext cx="633886" cy="576064"/>
          </a:xfrm>
          <a:prstGeom prst="mathMultiply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p:sp>
        <p:nvSpPr>
          <p:cNvPr id="12" name="곱하기 기호 11">
            <a:extLst>
              <a:ext uri="{FF2B5EF4-FFF2-40B4-BE49-F238E27FC236}">
                <a16:creationId xmlns:a16="http://schemas.microsoft.com/office/drawing/2014/main" id="{3A4630D5-EA7E-46D6-9063-97107128B956}"/>
              </a:ext>
            </a:extLst>
          </p:cNvPr>
          <p:cNvSpPr/>
          <p:nvPr/>
        </p:nvSpPr>
        <p:spPr bwMode="auto">
          <a:xfrm>
            <a:off x="1763688" y="1106277"/>
            <a:ext cx="633886" cy="576064"/>
          </a:xfrm>
          <a:prstGeom prst="mathMultiply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p:sp>
        <p:nvSpPr>
          <p:cNvPr id="13" name="곱하기 기호 12">
            <a:extLst>
              <a:ext uri="{FF2B5EF4-FFF2-40B4-BE49-F238E27FC236}">
                <a16:creationId xmlns:a16="http://schemas.microsoft.com/office/drawing/2014/main" id="{5C827371-56F6-405D-B918-D61C736ACF9F}"/>
              </a:ext>
            </a:extLst>
          </p:cNvPr>
          <p:cNvSpPr/>
          <p:nvPr/>
        </p:nvSpPr>
        <p:spPr bwMode="auto">
          <a:xfrm>
            <a:off x="4427442" y="1072948"/>
            <a:ext cx="633886" cy="576064"/>
          </a:xfrm>
          <a:prstGeom prst="mathMultiply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p:sp>
        <p:nvSpPr>
          <p:cNvPr id="14" name="곱하기 기호 13">
            <a:extLst>
              <a:ext uri="{FF2B5EF4-FFF2-40B4-BE49-F238E27FC236}">
                <a16:creationId xmlns:a16="http://schemas.microsoft.com/office/drawing/2014/main" id="{801DBFD4-3358-465A-83D9-2AEC8330195E}"/>
              </a:ext>
            </a:extLst>
          </p:cNvPr>
          <p:cNvSpPr/>
          <p:nvPr/>
        </p:nvSpPr>
        <p:spPr bwMode="auto">
          <a:xfrm>
            <a:off x="5916787" y="974269"/>
            <a:ext cx="633886" cy="576064"/>
          </a:xfrm>
          <a:prstGeom prst="mathMultiply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p:sp>
        <p:nvSpPr>
          <p:cNvPr id="15" name="곱하기 기호 14">
            <a:extLst>
              <a:ext uri="{FF2B5EF4-FFF2-40B4-BE49-F238E27FC236}">
                <a16:creationId xmlns:a16="http://schemas.microsoft.com/office/drawing/2014/main" id="{1ADE2046-7C65-4C08-A7F4-42A03DE1265D}"/>
              </a:ext>
            </a:extLst>
          </p:cNvPr>
          <p:cNvSpPr/>
          <p:nvPr/>
        </p:nvSpPr>
        <p:spPr bwMode="auto">
          <a:xfrm>
            <a:off x="755576" y="1838365"/>
            <a:ext cx="633886" cy="576064"/>
          </a:xfrm>
          <a:prstGeom prst="mathMultiply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p:sp>
        <p:nvSpPr>
          <p:cNvPr id="16" name="곱하기 기호 15">
            <a:extLst>
              <a:ext uri="{FF2B5EF4-FFF2-40B4-BE49-F238E27FC236}">
                <a16:creationId xmlns:a16="http://schemas.microsoft.com/office/drawing/2014/main" id="{3198BB8A-DB54-4BF3-9F0F-4A08DF4CAB28}"/>
              </a:ext>
            </a:extLst>
          </p:cNvPr>
          <p:cNvSpPr/>
          <p:nvPr/>
        </p:nvSpPr>
        <p:spPr bwMode="auto">
          <a:xfrm>
            <a:off x="3145558" y="1900755"/>
            <a:ext cx="633886" cy="576064"/>
          </a:xfrm>
          <a:prstGeom prst="mathMultiply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p:sp>
        <p:nvSpPr>
          <p:cNvPr id="17" name="곱하기 기호 16">
            <a:extLst>
              <a:ext uri="{FF2B5EF4-FFF2-40B4-BE49-F238E27FC236}">
                <a16:creationId xmlns:a16="http://schemas.microsoft.com/office/drawing/2014/main" id="{FA4568BB-9FF5-4B3C-ACEF-2981F2131225}"/>
              </a:ext>
            </a:extLst>
          </p:cNvPr>
          <p:cNvSpPr/>
          <p:nvPr/>
        </p:nvSpPr>
        <p:spPr bwMode="auto">
          <a:xfrm>
            <a:off x="5916787" y="1772816"/>
            <a:ext cx="633886" cy="576064"/>
          </a:xfrm>
          <a:prstGeom prst="mathMultiply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p:sp>
        <p:nvSpPr>
          <p:cNvPr id="18" name="곱하기 기호 17">
            <a:extLst>
              <a:ext uri="{FF2B5EF4-FFF2-40B4-BE49-F238E27FC236}">
                <a16:creationId xmlns:a16="http://schemas.microsoft.com/office/drawing/2014/main" id="{D7CFF0AB-69ED-4518-863A-B73638224523}"/>
              </a:ext>
            </a:extLst>
          </p:cNvPr>
          <p:cNvSpPr/>
          <p:nvPr/>
        </p:nvSpPr>
        <p:spPr bwMode="auto">
          <a:xfrm>
            <a:off x="1842789" y="2600623"/>
            <a:ext cx="633886" cy="576064"/>
          </a:xfrm>
          <a:prstGeom prst="mathMultiply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p:sp>
        <p:nvSpPr>
          <p:cNvPr id="19" name="곱하기 기호 18">
            <a:extLst>
              <a:ext uri="{FF2B5EF4-FFF2-40B4-BE49-F238E27FC236}">
                <a16:creationId xmlns:a16="http://schemas.microsoft.com/office/drawing/2014/main" id="{F35EE5C0-D8B9-41A9-A971-1A243BFA7EDF}"/>
              </a:ext>
            </a:extLst>
          </p:cNvPr>
          <p:cNvSpPr/>
          <p:nvPr/>
        </p:nvSpPr>
        <p:spPr bwMode="auto">
          <a:xfrm>
            <a:off x="4442710" y="2600623"/>
            <a:ext cx="633886" cy="576064"/>
          </a:xfrm>
          <a:prstGeom prst="mathMultiply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p:sp>
        <p:nvSpPr>
          <p:cNvPr id="20" name="웃는 얼굴 19">
            <a:extLst>
              <a:ext uri="{FF2B5EF4-FFF2-40B4-BE49-F238E27FC236}">
                <a16:creationId xmlns:a16="http://schemas.microsoft.com/office/drawing/2014/main" id="{2CF70574-1B45-4E74-B712-32FA3FA9E45E}"/>
              </a:ext>
            </a:extLst>
          </p:cNvPr>
          <p:cNvSpPr/>
          <p:nvPr/>
        </p:nvSpPr>
        <p:spPr bwMode="auto">
          <a:xfrm>
            <a:off x="1695946" y="3622608"/>
            <a:ext cx="792088" cy="576064"/>
          </a:xfrm>
          <a:prstGeom prst="smileyFac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p:sp>
        <p:nvSpPr>
          <p:cNvPr id="21" name="웃는 얼굴 20">
            <a:extLst>
              <a:ext uri="{FF2B5EF4-FFF2-40B4-BE49-F238E27FC236}">
                <a16:creationId xmlns:a16="http://schemas.microsoft.com/office/drawing/2014/main" id="{8141CFB4-A45E-44A2-BB6E-B54D8AA2E989}"/>
              </a:ext>
            </a:extLst>
          </p:cNvPr>
          <p:cNvSpPr/>
          <p:nvPr/>
        </p:nvSpPr>
        <p:spPr bwMode="auto">
          <a:xfrm>
            <a:off x="4348341" y="3813074"/>
            <a:ext cx="792088" cy="576064"/>
          </a:xfrm>
          <a:prstGeom prst="smileyFac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p:sp>
        <p:nvSpPr>
          <p:cNvPr id="22" name="웃는 얼굴 21">
            <a:extLst>
              <a:ext uri="{FF2B5EF4-FFF2-40B4-BE49-F238E27FC236}">
                <a16:creationId xmlns:a16="http://schemas.microsoft.com/office/drawing/2014/main" id="{47E018EC-9BB5-4FE6-9D1C-BE89CA8F0850}"/>
              </a:ext>
            </a:extLst>
          </p:cNvPr>
          <p:cNvSpPr/>
          <p:nvPr/>
        </p:nvSpPr>
        <p:spPr bwMode="auto">
          <a:xfrm>
            <a:off x="2919324" y="4701203"/>
            <a:ext cx="792088" cy="576064"/>
          </a:xfrm>
          <a:prstGeom prst="smileyFac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6392531"/>
      </p:ext>
    </p:extLst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457200" y="2057400"/>
            <a:ext cx="82296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ko-KR" altLang="en-US" sz="80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체" pitchFamily="49" charset="-127"/>
                <a:ea typeface="굴림체" pitchFamily="49" charset="-127"/>
              </a:rPr>
              <a:t>배 열</a:t>
            </a:r>
          </a:p>
          <a:p>
            <a:pPr algn="ctr"/>
            <a:endParaRPr lang="ko-KR" altLang="en-US" sz="320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굴림체" pitchFamily="49" charset="-127"/>
              <a:ea typeface="굴림체" pitchFamily="49" charset="-127"/>
            </a:endParaRPr>
          </a:p>
        </p:txBody>
      </p:sp>
    </p:spTree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데이터 구조의 하나로 데이터들을 일정 수만큼 늘어놓은 구조</a:t>
            </a:r>
          </a:p>
          <a:p>
            <a:pPr lvl="1"/>
            <a:r>
              <a:rPr lang="ko-KR" altLang="en-US"/>
              <a:t> 이때 각각의 데이터를 배열의 원소라고 함</a:t>
            </a:r>
          </a:p>
          <a:p>
            <a:endParaRPr lang="ko-KR" altLang="en-US"/>
          </a:p>
          <a:p>
            <a:r>
              <a:rPr lang="ko-KR" altLang="en-US"/>
              <a:t>많은 데이터를 관리할 때 용이</a:t>
            </a:r>
          </a:p>
          <a:p>
            <a:endParaRPr lang="ko-KR" altLang="en-US"/>
          </a:p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배열</a:t>
            </a:r>
          </a:p>
        </p:txBody>
      </p:sp>
    </p:spTree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ko-KR" altLang="en-US"/>
              <a:t>데이터형태   배열명</a:t>
            </a:r>
            <a:r>
              <a:rPr lang="en-US" altLang="ko-KR"/>
              <a:t>[</a:t>
            </a:r>
            <a:r>
              <a:rPr lang="ko-KR" altLang="en-US"/>
              <a:t>배열크기</a:t>
            </a:r>
            <a:r>
              <a:rPr lang="en-US" altLang="ko-KR"/>
              <a:t>]; </a:t>
            </a:r>
          </a:p>
          <a:p>
            <a:pPr lvl="1">
              <a:lnSpc>
                <a:spcPct val="90000"/>
              </a:lnSpc>
            </a:pPr>
            <a:r>
              <a:rPr lang="ko-KR" altLang="en-US"/>
              <a:t>여기서 데이터 형태는 배열에 저장할 데이터에 형태이고</a:t>
            </a:r>
            <a:r>
              <a:rPr lang="en-US" altLang="ko-KR"/>
              <a:t>, </a:t>
            </a:r>
            <a:r>
              <a:rPr lang="ko-KR" altLang="en-US"/>
              <a:t>배열명은 그 배열을 상징하는 심볼</a:t>
            </a:r>
            <a:r>
              <a:rPr lang="en-US" altLang="ko-KR"/>
              <a:t>, </a:t>
            </a:r>
            <a:r>
              <a:rPr lang="ko-KR" altLang="en-US"/>
              <a:t>배열 크기는 몇 개의 데이터를 늘어놓을 것 인지를 정하는 것임</a:t>
            </a:r>
          </a:p>
          <a:p>
            <a:pPr>
              <a:lnSpc>
                <a:spcPct val="90000"/>
              </a:lnSpc>
            </a:pPr>
            <a:endParaRPr lang="ko-KR" altLang="en-US"/>
          </a:p>
          <a:p>
            <a:pPr>
              <a:lnSpc>
                <a:spcPct val="90000"/>
              </a:lnSpc>
            </a:pPr>
            <a:r>
              <a:rPr lang="en-US" altLang="ko-KR"/>
              <a:t>Ex)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/>
              <a:t>	</a:t>
            </a:r>
            <a:r>
              <a:rPr lang="ko-KR" altLang="en-US"/>
              <a:t>예를 들어 정수 형태의 데이터를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ko-KR" altLang="en-US"/>
              <a:t>   </a:t>
            </a:r>
            <a:r>
              <a:rPr lang="en-US" altLang="ko-KR"/>
              <a:t>10</a:t>
            </a:r>
            <a:r>
              <a:rPr lang="ko-KR" altLang="en-US"/>
              <a:t>개 늘어놓은 </a:t>
            </a:r>
            <a:r>
              <a:rPr lang="en-US" altLang="ko-KR"/>
              <a:t>Array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/>
              <a:t>  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/>
              <a:t>   int Array[10];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배열의 선언 </a:t>
            </a:r>
          </a:p>
        </p:txBody>
      </p:sp>
    </p:spTree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ko-KR" altLang="en-US"/>
              <a:t>배열의 사용</a:t>
            </a:r>
          </a:p>
          <a:p>
            <a:pPr lvl="1">
              <a:lnSpc>
                <a:spcPct val="90000"/>
              </a:lnSpc>
            </a:pPr>
            <a:r>
              <a:rPr lang="ko-KR" altLang="en-US"/>
              <a:t> 배열명</a:t>
            </a:r>
            <a:r>
              <a:rPr lang="en-US" altLang="ko-KR"/>
              <a:t>[</a:t>
            </a:r>
            <a:r>
              <a:rPr lang="ko-KR" altLang="en-US"/>
              <a:t>첨자</a:t>
            </a:r>
            <a:r>
              <a:rPr lang="en-US" altLang="ko-KR"/>
              <a:t>] = </a:t>
            </a:r>
            <a:r>
              <a:rPr lang="ko-KR" altLang="en-US"/>
              <a:t>값</a:t>
            </a:r>
            <a:r>
              <a:rPr lang="en-US" altLang="ko-KR"/>
              <a:t>;     (</a:t>
            </a:r>
            <a:r>
              <a:rPr lang="ko-KR" altLang="en-US"/>
              <a:t>값의 지정</a:t>
            </a:r>
            <a:r>
              <a:rPr lang="en-US" altLang="ko-KR"/>
              <a:t>, </a:t>
            </a:r>
            <a:r>
              <a:rPr lang="ko-KR" altLang="en-US"/>
              <a:t>저장</a:t>
            </a:r>
            <a:r>
              <a:rPr lang="en-US" altLang="ko-KR"/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ko-KR"/>
              <a:t> </a:t>
            </a:r>
            <a:r>
              <a:rPr lang="ko-KR" altLang="en-US"/>
              <a:t>변수 </a:t>
            </a:r>
            <a:r>
              <a:rPr lang="en-US" altLang="ko-KR"/>
              <a:t>= </a:t>
            </a:r>
            <a:r>
              <a:rPr lang="ko-KR" altLang="en-US"/>
              <a:t>배열명</a:t>
            </a:r>
            <a:r>
              <a:rPr lang="en-US" altLang="ko-KR"/>
              <a:t>[</a:t>
            </a:r>
            <a:r>
              <a:rPr lang="ko-KR" altLang="en-US"/>
              <a:t>첨자</a:t>
            </a:r>
            <a:r>
              <a:rPr lang="en-US" altLang="ko-KR"/>
              <a:t>];  (</a:t>
            </a:r>
            <a:r>
              <a:rPr lang="ko-KR" altLang="en-US"/>
              <a:t>값의 사용</a:t>
            </a:r>
            <a:r>
              <a:rPr lang="en-US" altLang="ko-KR"/>
              <a:t>)</a:t>
            </a:r>
          </a:p>
          <a:p>
            <a:pPr>
              <a:lnSpc>
                <a:spcPct val="90000"/>
              </a:lnSpc>
            </a:pPr>
            <a:endParaRPr lang="en-US" altLang="ko-KR"/>
          </a:p>
          <a:p>
            <a:pPr>
              <a:lnSpc>
                <a:spcPct val="90000"/>
              </a:lnSpc>
            </a:pPr>
            <a:r>
              <a:rPr lang="ko-KR" altLang="en-US"/>
              <a:t>여기서 첨자는 배열의 늘어놓은 데이터 중 몇 번째 원소를 사용할 건인지를 정하는 것</a:t>
            </a:r>
          </a:p>
          <a:p>
            <a:pPr>
              <a:lnSpc>
                <a:spcPct val="90000"/>
              </a:lnSpc>
            </a:pPr>
            <a:r>
              <a:rPr lang="ko-KR" altLang="en-US"/>
              <a:t>첨자의 시작은 </a:t>
            </a:r>
            <a:r>
              <a:rPr lang="en-US" altLang="ko-KR"/>
              <a:t>0</a:t>
            </a:r>
            <a:r>
              <a:rPr lang="ko-KR" altLang="en-US"/>
              <a:t>부터</a:t>
            </a:r>
          </a:p>
          <a:p>
            <a:pPr>
              <a:lnSpc>
                <a:spcPct val="90000"/>
              </a:lnSpc>
            </a:pPr>
            <a:endParaRPr lang="ko-KR" altLang="en-US"/>
          </a:p>
          <a:p>
            <a:pPr>
              <a:lnSpc>
                <a:spcPct val="90000"/>
              </a:lnSpc>
            </a:pPr>
            <a:r>
              <a:rPr lang="en-US" altLang="ko-KR"/>
              <a:t>Ex)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ko-KR" altLang="en-US"/>
              <a:t>배열의 첫번째 원소에 </a:t>
            </a:r>
            <a:r>
              <a:rPr lang="en-US" altLang="ko-KR"/>
              <a:t>10</a:t>
            </a:r>
            <a:r>
              <a:rPr lang="ko-KR" altLang="en-US"/>
              <a:t>을 넣을 때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ko-KR" altLang="en-US"/>
              <a:t>	  </a:t>
            </a:r>
            <a:r>
              <a:rPr lang="en-US" altLang="ko-KR"/>
              <a:t>Array[0]=10;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배열의 사용</a:t>
            </a:r>
          </a:p>
        </p:txBody>
      </p:sp>
    </p:spTree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/>
              <a:t>배열의 초기값을 주는 방법</a:t>
            </a:r>
          </a:p>
          <a:p>
            <a:pPr lvl="1"/>
            <a:r>
              <a:rPr lang="ko-KR" altLang="en-US" sz="2200"/>
              <a:t> 데이터형태 배열명</a:t>
            </a:r>
            <a:r>
              <a:rPr lang="en-US" altLang="ko-KR" sz="2200"/>
              <a:t>[</a:t>
            </a:r>
            <a:r>
              <a:rPr lang="ko-KR" altLang="en-US" sz="2200"/>
              <a:t>배열크기</a:t>
            </a:r>
            <a:r>
              <a:rPr lang="en-US" altLang="ko-KR" sz="2200"/>
              <a:t>]</a:t>
            </a:r>
          </a:p>
          <a:p>
            <a:pPr lvl="1">
              <a:buFontTx/>
              <a:buNone/>
            </a:pPr>
            <a:r>
              <a:rPr lang="en-US" altLang="ko-KR" sz="2200"/>
              <a:t>        = { 1</a:t>
            </a:r>
            <a:r>
              <a:rPr lang="ko-KR" altLang="en-US" sz="2200"/>
              <a:t>번째 원소의 초기값</a:t>
            </a:r>
            <a:r>
              <a:rPr lang="en-US" altLang="ko-KR" sz="2200"/>
              <a:t>, 2</a:t>
            </a:r>
            <a:r>
              <a:rPr lang="ko-KR" altLang="en-US" sz="2200"/>
              <a:t>번째 원소의 초기값</a:t>
            </a:r>
            <a:r>
              <a:rPr lang="en-US" altLang="ko-KR" sz="2200"/>
              <a:t>, ... };</a:t>
            </a:r>
          </a:p>
          <a:p>
            <a:endParaRPr lang="en-US" altLang="ko-KR" sz="2400"/>
          </a:p>
          <a:p>
            <a:pPr lvl="1"/>
            <a:r>
              <a:rPr lang="ko-KR" altLang="en-US" sz="2200"/>
              <a:t>즉 </a:t>
            </a:r>
            <a:r>
              <a:rPr lang="en-US" altLang="ko-KR" sz="2200"/>
              <a:t>{}</a:t>
            </a:r>
            <a:r>
              <a:rPr lang="ko-KR" altLang="en-US" sz="2200"/>
              <a:t>안에 각 원소의 순서대로 초기 값을 적음 </a:t>
            </a:r>
          </a:p>
          <a:p>
            <a:endParaRPr lang="ko-KR" altLang="en-US" sz="2400"/>
          </a:p>
          <a:p>
            <a:pPr lvl="1"/>
            <a:r>
              <a:rPr lang="en-US" altLang="ko-KR" sz="2200"/>
              <a:t>Ex) 1</a:t>
            </a:r>
            <a:r>
              <a:rPr lang="ko-KR" altLang="en-US" sz="2200"/>
              <a:t>부터 </a:t>
            </a:r>
            <a:r>
              <a:rPr lang="en-US" altLang="ko-KR" sz="2200"/>
              <a:t>10</a:t>
            </a:r>
            <a:r>
              <a:rPr lang="ko-KR" altLang="en-US" sz="2200"/>
              <a:t>까지의 초기값을 넣어 선언</a:t>
            </a:r>
          </a:p>
          <a:p>
            <a:pPr lvl="1"/>
            <a:endParaRPr lang="ko-KR" altLang="en-US" sz="2200"/>
          </a:p>
          <a:p>
            <a:pPr lvl="1">
              <a:buFontTx/>
              <a:buNone/>
            </a:pPr>
            <a:r>
              <a:rPr lang="ko-KR" altLang="en-US" sz="2200"/>
              <a:t>   </a:t>
            </a:r>
            <a:r>
              <a:rPr lang="en-US" altLang="ko-KR" sz="2200"/>
              <a:t>int Array[10] = { 1, 2, 3, 4, 5, 6, 7, 8, 9, 10 }; </a:t>
            </a:r>
          </a:p>
          <a:p>
            <a:pPr>
              <a:buFont typeface="Wingdings" pitchFamily="2" charset="2"/>
              <a:buNone/>
            </a:pPr>
            <a:endParaRPr lang="en-US" altLang="ko-KR" sz="2400"/>
          </a:p>
          <a:p>
            <a:pPr lvl="1"/>
            <a:r>
              <a:rPr lang="ko-KR" altLang="en-US" sz="2200"/>
              <a:t>이렇게 하면 </a:t>
            </a:r>
            <a:r>
              <a:rPr lang="en-US" altLang="ko-KR" sz="2200"/>
              <a:t>Array[0]</a:t>
            </a:r>
            <a:r>
              <a:rPr lang="ko-KR" altLang="en-US" sz="2200"/>
              <a:t>에는 </a:t>
            </a:r>
            <a:r>
              <a:rPr lang="en-US" altLang="ko-KR" sz="2200"/>
              <a:t>1</a:t>
            </a:r>
            <a:r>
              <a:rPr lang="ko-KR" altLang="en-US" sz="2200"/>
              <a:t>이</a:t>
            </a:r>
            <a:r>
              <a:rPr lang="en-US" altLang="ko-KR" sz="2200"/>
              <a:t>, Array[1]</a:t>
            </a:r>
            <a:r>
              <a:rPr lang="ko-KR" altLang="en-US" sz="2200"/>
              <a:t>에는 </a:t>
            </a:r>
            <a:r>
              <a:rPr lang="en-US" altLang="ko-KR" sz="2200"/>
              <a:t>2</a:t>
            </a:r>
            <a:r>
              <a:rPr lang="ko-KR" altLang="en-US" sz="2200"/>
              <a:t>가</a:t>
            </a:r>
            <a:r>
              <a:rPr lang="en-US" altLang="ko-KR" sz="2200"/>
              <a:t>... Array[9]</a:t>
            </a:r>
            <a:r>
              <a:rPr lang="ko-KR" altLang="en-US" sz="2200"/>
              <a:t>에는 </a:t>
            </a:r>
            <a:r>
              <a:rPr lang="en-US" altLang="ko-KR" sz="2200"/>
              <a:t>10</a:t>
            </a:r>
            <a:r>
              <a:rPr lang="ko-KR" altLang="en-US" sz="2200"/>
              <a:t>이</a:t>
            </a:r>
            <a:r>
              <a:rPr lang="en-US" altLang="ko-KR" sz="2200"/>
              <a:t>. </a:t>
            </a:r>
            <a:r>
              <a:rPr lang="ko-KR" altLang="en-US" sz="2200"/>
              <a:t>이런 식으로 들어갑니다</a:t>
            </a:r>
            <a:r>
              <a:rPr lang="en-US" altLang="ko-KR" sz="2200"/>
              <a:t>.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배열의 초기값</a:t>
            </a:r>
            <a:r>
              <a:rPr lang="en-US" altLang="ko-KR"/>
              <a:t>(1)</a:t>
            </a:r>
          </a:p>
        </p:txBody>
      </p:sp>
    </p:spTree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ko-KR" altLang="en-US" sz="2400"/>
              <a:t>배열을 초기값을 주어서 선언할 때는 배열크기를 생략해도 가능</a:t>
            </a:r>
          </a:p>
          <a:p>
            <a:pPr lvl="1">
              <a:lnSpc>
                <a:spcPct val="90000"/>
              </a:lnSpc>
            </a:pPr>
            <a:r>
              <a:rPr lang="ko-KR" altLang="en-US" sz="2200"/>
              <a:t> 즉 위의 것은 </a:t>
            </a:r>
          </a:p>
          <a:p>
            <a:pPr lvl="1">
              <a:lnSpc>
                <a:spcPct val="90000"/>
              </a:lnSpc>
            </a:pPr>
            <a:endParaRPr lang="ko-KR" altLang="en-US" sz="2200"/>
          </a:p>
          <a:p>
            <a:pPr lvl="1">
              <a:lnSpc>
                <a:spcPct val="90000"/>
              </a:lnSpc>
              <a:buFontTx/>
              <a:buNone/>
            </a:pPr>
            <a:r>
              <a:rPr lang="ko-KR" altLang="en-US" sz="2200"/>
              <a:t> </a:t>
            </a:r>
            <a:r>
              <a:rPr lang="en-US" altLang="ko-KR" sz="2200"/>
              <a:t>int Array[] = { 1, 2, 3, 4, 5, 6, 7, 8, 9, 10 }; </a:t>
            </a:r>
          </a:p>
          <a:p>
            <a:pPr>
              <a:lnSpc>
                <a:spcPct val="90000"/>
              </a:lnSpc>
            </a:pPr>
            <a:endParaRPr lang="en-US" altLang="ko-KR" sz="2400"/>
          </a:p>
          <a:p>
            <a:pPr>
              <a:lnSpc>
                <a:spcPct val="90000"/>
              </a:lnSpc>
            </a:pPr>
            <a:r>
              <a:rPr lang="ko-KR" altLang="en-US" sz="2400"/>
              <a:t>이렇게 해 주면 초기값이 </a:t>
            </a:r>
            <a:r>
              <a:rPr lang="en-US" altLang="ko-KR" sz="2400"/>
              <a:t>10</a:t>
            </a:r>
            <a:r>
              <a:rPr lang="ko-KR" altLang="en-US" sz="2400"/>
              <a:t>개이므로 자동으로 배열크기를 </a:t>
            </a:r>
            <a:r>
              <a:rPr lang="en-US" altLang="ko-KR" sz="2400"/>
              <a:t>10</a:t>
            </a:r>
            <a:r>
              <a:rPr lang="ko-KR" altLang="en-US" sz="2400"/>
              <a:t>으로 지정</a:t>
            </a:r>
          </a:p>
          <a:p>
            <a:pPr>
              <a:lnSpc>
                <a:spcPct val="90000"/>
              </a:lnSpc>
            </a:pPr>
            <a:r>
              <a:rPr lang="ko-KR" altLang="en-US" sz="2400"/>
              <a:t>초기값이 없을 땐 반드시 크기를 지정</a:t>
            </a:r>
          </a:p>
          <a:p>
            <a:pPr>
              <a:lnSpc>
                <a:spcPct val="90000"/>
              </a:lnSpc>
            </a:pPr>
            <a:endParaRPr lang="ko-KR" altLang="en-US" sz="2400"/>
          </a:p>
          <a:p>
            <a:pPr lvl="1">
              <a:lnSpc>
                <a:spcPct val="90000"/>
              </a:lnSpc>
            </a:pPr>
            <a:r>
              <a:rPr lang="ko-KR" altLang="en-US" sz="2200"/>
              <a:t>즉  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ko-KR" altLang="en-US" sz="2200"/>
              <a:t>	</a:t>
            </a:r>
            <a:r>
              <a:rPr lang="en-US" altLang="ko-KR" sz="2200"/>
              <a:t>int Array[];   (X)</a:t>
            </a:r>
          </a:p>
          <a:p>
            <a:pPr>
              <a:lnSpc>
                <a:spcPct val="90000"/>
              </a:lnSpc>
            </a:pPr>
            <a:r>
              <a:rPr lang="ko-KR" altLang="en-US" sz="2400"/>
              <a:t>이렇게 선언하는 건 절대로 안됩니다</a:t>
            </a:r>
            <a:r>
              <a:rPr lang="en-US" altLang="ko-KR" sz="2400"/>
              <a:t>.!!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배열의 초기값</a:t>
            </a:r>
            <a:r>
              <a:rPr lang="en-US" altLang="ko-KR"/>
              <a:t>(2)</a:t>
            </a:r>
          </a:p>
        </p:txBody>
      </p:sp>
    </p:spTree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배열의 초기값을 주는 건 일부만 주어도 됩니다</a:t>
            </a:r>
            <a:r>
              <a:rPr lang="en-US" altLang="ko-KR"/>
              <a:t>. </a:t>
            </a:r>
          </a:p>
          <a:p>
            <a:endParaRPr lang="en-US" altLang="ko-KR"/>
          </a:p>
          <a:p>
            <a:r>
              <a:rPr lang="ko-KR" altLang="en-US"/>
              <a:t>즉 배열의 원소 수가 </a:t>
            </a:r>
            <a:r>
              <a:rPr lang="en-US" altLang="ko-KR"/>
              <a:t>10</a:t>
            </a:r>
            <a:r>
              <a:rPr lang="ko-KR" altLang="en-US"/>
              <a:t>개이어도 앞에 </a:t>
            </a:r>
            <a:r>
              <a:rPr lang="en-US" altLang="ko-KR"/>
              <a:t>5</a:t>
            </a:r>
            <a:r>
              <a:rPr lang="ko-KR" altLang="en-US"/>
              <a:t>개만 초기값을 주어도 된다는 것이죠</a:t>
            </a:r>
            <a:r>
              <a:rPr lang="en-US" altLang="ko-KR"/>
              <a:t>. </a:t>
            </a:r>
          </a:p>
          <a:p>
            <a:endParaRPr lang="en-US" altLang="ko-KR"/>
          </a:p>
          <a:p>
            <a:r>
              <a:rPr lang="en-US" altLang="ko-KR"/>
              <a:t>Ex) </a:t>
            </a:r>
          </a:p>
          <a:p>
            <a:pPr>
              <a:buFont typeface="Wingdings" pitchFamily="2" charset="2"/>
              <a:buNone/>
            </a:pPr>
            <a:r>
              <a:rPr lang="en-US" altLang="ko-KR"/>
              <a:t>	int Array[10] = { 1, 2, 3, 4, 5 }; </a:t>
            </a:r>
          </a:p>
          <a:p>
            <a:pPr>
              <a:buFont typeface="Wingdings" pitchFamily="2" charset="2"/>
              <a:buNone/>
            </a:pPr>
            <a:endParaRPr lang="en-US" altLang="ko-KR"/>
          </a:p>
          <a:p>
            <a:pPr lvl="1"/>
            <a:r>
              <a:rPr lang="ko-KR" altLang="en-US"/>
              <a:t>이렇게 하면 앞에 </a:t>
            </a:r>
            <a:r>
              <a:rPr lang="en-US" altLang="ko-KR"/>
              <a:t>5</a:t>
            </a:r>
            <a:r>
              <a:rPr lang="ko-KR" altLang="en-US"/>
              <a:t>개의 원소만 초기값이 들어가고 나머지는 초기값이 없게 됨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배열의 초기값</a:t>
            </a:r>
            <a:r>
              <a:rPr lang="en-US" altLang="ko-KR"/>
              <a:t>(3)</a:t>
            </a:r>
          </a:p>
        </p:txBody>
      </p:sp>
    </p:spTree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ko-KR" altLang="en-US"/>
              <a:t>만약 배열이 문자 배열일 때는 문자열 그대로를 초기값으로 주어도 가능</a:t>
            </a:r>
          </a:p>
          <a:p>
            <a:pPr>
              <a:lnSpc>
                <a:spcPct val="90000"/>
              </a:lnSpc>
            </a:pPr>
            <a:endParaRPr lang="ko-KR" altLang="en-US"/>
          </a:p>
          <a:p>
            <a:pPr>
              <a:lnSpc>
                <a:spcPct val="90000"/>
              </a:lnSpc>
            </a:pPr>
            <a:r>
              <a:rPr lang="en-US" altLang="ko-KR"/>
              <a:t>Ex) char Array[10] = "String"; </a:t>
            </a:r>
          </a:p>
          <a:p>
            <a:pPr>
              <a:lnSpc>
                <a:spcPct val="90000"/>
              </a:lnSpc>
            </a:pPr>
            <a:endParaRPr lang="en-US" altLang="ko-KR"/>
          </a:p>
          <a:p>
            <a:pPr>
              <a:lnSpc>
                <a:spcPct val="90000"/>
              </a:lnSpc>
            </a:pPr>
            <a:r>
              <a:rPr lang="en-US" altLang="ko-KR"/>
              <a:t>Ex) chat Array[10] = { 'S', 't', 'r', 'i', 'n', 'g' }; </a:t>
            </a:r>
          </a:p>
          <a:p>
            <a:pPr>
              <a:lnSpc>
                <a:spcPct val="90000"/>
              </a:lnSpc>
            </a:pPr>
            <a:endParaRPr lang="en-US" altLang="ko-KR"/>
          </a:p>
          <a:p>
            <a:pPr lvl="1">
              <a:lnSpc>
                <a:spcPct val="90000"/>
              </a:lnSpc>
            </a:pPr>
            <a:r>
              <a:rPr lang="en-US" altLang="ko-KR"/>
              <a:t> </a:t>
            </a:r>
            <a:r>
              <a:rPr lang="ko-KR" altLang="en-US"/>
              <a:t>위 두 예제의 차이점 </a:t>
            </a:r>
          </a:p>
          <a:p>
            <a:pPr lvl="2">
              <a:lnSpc>
                <a:spcPct val="90000"/>
              </a:lnSpc>
            </a:pPr>
            <a:r>
              <a:rPr lang="ko-KR" altLang="en-US"/>
              <a:t> 처음 방법으로 선언한 건 문자열을 그대로를 초기값으로 주었으므로 끝에 </a:t>
            </a:r>
            <a:r>
              <a:rPr lang="en-US" altLang="ko-KR"/>
              <a:t>NULL</a:t>
            </a:r>
            <a:r>
              <a:rPr lang="ko-KR" altLang="en-US"/>
              <a:t>문자가 들어가므로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endParaRPr lang="ko-KR" altLang="en-US"/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ko-KR" altLang="en-US" sz="2000"/>
              <a:t>   </a:t>
            </a:r>
            <a:r>
              <a:rPr lang="en-US" altLang="ko-KR" sz="2000"/>
              <a:t>chat Array[10] = { 'S', 't', 'r', 'i', 'n', 'g', NULL };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배열의 초기값</a:t>
            </a:r>
            <a:r>
              <a:rPr lang="en-US" altLang="ko-KR"/>
              <a:t>(4)</a:t>
            </a:r>
          </a:p>
        </p:txBody>
      </p:sp>
    </p:spTree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ebdings" pitchFamily="18" charset="2"/>
              <a:buChar char=" "/>
            </a:pPr>
            <a:r>
              <a:rPr lang="en-US" altLang="ko-KR"/>
              <a:t>#include &lt;stdio.h&gt;</a:t>
            </a:r>
          </a:p>
          <a:p>
            <a:pPr>
              <a:buFont typeface="Webdings" pitchFamily="18" charset="2"/>
              <a:buChar char=" "/>
            </a:pPr>
            <a:r>
              <a:rPr lang="en-US" altLang="ko-KR"/>
              <a:t>int index, arr[10];</a:t>
            </a:r>
          </a:p>
          <a:p>
            <a:pPr>
              <a:buFont typeface="Webdings" pitchFamily="18" charset="2"/>
              <a:buChar char=" "/>
            </a:pPr>
            <a:r>
              <a:rPr lang="en-US" altLang="ko-KR"/>
              <a:t>void main()</a:t>
            </a:r>
          </a:p>
          <a:p>
            <a:pPr>
              <a:buFont typeface="Webdings" pitchFamily="18" charset="2"/>
              <a:buChar char=" "/>
            </a:pPr>
            <a:r>
              <a:rPr lang="en-US" altLang="ko-KR"/>
              <a:t>{</a:t>
            </a:r>
          </a:p>
          <a:p>
            <a:pPr>
              <a:buFont typeface="Webdings" pitchFamily="18" charset="2"/>
              <a:buChar char=" "/>
            </a:pPr>
            <a:r>
              <a:rPr lang="en-US" altLang="ko-KR"/>
              <a:t>    for(index=0; index &lt; 10; index++)</a:t>
            </a:r>
          </a:p>
          <a:p>
            <a:pPr>
              <a:buFont typeface="Webdings" pitchFamily="18" charset="2"/>
              <a:buChar char=" "/>
            </a:pPr>
            <a:r>
              <a:rPr lang="en-US" altLang="ko-KR"/>
              <a:t>        scanf(</a:t>
            </a:r>
            <a:r>
              <a:rPr lang="en-US" altLang="ko-KR">
                <a:latin typeface="Times New Roman"/>
              </a:rPr>
              <a:t>“</a:t>
            </a:r>
            <a:r>
              <a:rPr lang="en-US" altLang="ko-KR"/>
              <a:t>%d</a:t>
            </a:r>
            <a:r>
              <a:rPr lang="en-US" altLang="ko-KR">
                <a:latin typeface="Times New Roman"/>
              </a:rPr>
              <a:t>”</a:t>
            </a:r>
            <a:r>
              <a:rPr lang="en-US" altLang="ko-KR"/>
              <a:t>, &amp;arr[index]);</a:t>
            </a:r>
          </a:p>
          <a:p>
            <a:pPr>
              <a:buFont typeface="Webdings" pitchFamily="18" charset="2"/>
              <a:buChar char=" "/>
            </a:pPr>
            <a:r>
              <a:rPr lang="en-US" altLang="ko-KR"/>
              <a:t>    for(index=0; index &lt; 10; index++)</a:t>
            </a:r>
          </a:p>
          <a:p>
            <a:pPr>
              <a:buFont typeface="Webdings" pitchFamily="18" charset="2"/>
              <a:buChar char=" "/>
            </a:pPr>
            <a:r>
              <a:rPr lang="en-US" altLang="ko-KR"/>
              <a:t>        printf(</a:t>
            </a:r>
            <a:r>
              <a:rPr lang="en-US" altLang="ko-KR">
                <a:latin typeface="Times New Roman"/>
              </a:rPr>
              <a:t>“</a:t>
            </a:r>
            <a:r>
              <a:rPr lang="en-US" altLang="ko-KR"/>
              <a:t>%d : %d\n</a:t>
            </a:r>
            <a:r>
              <a:rPr lang="en-US" altLang="ko-KR">
                <a:latin typeface="Times New Roman"/>
              </a:rPr>
              <a:t>”</a:t>
            </a:r>
            <a:r>
              <a:rPr lang="en-US" altLang="ko-KR"/>
              <a:t>, index, arr[index]);</a:t>
            </a:r>
          </a:p>
          <a:p>
            <a:pPr>
              <a:buFont typeface="Webdings" pitchFamily="18" charset="2"/>
              <a:buChar char=" "/>
            </a:pPr>
            <a:r>
              <a:rPr lang="en-US" altLang="ko-KR"/>
              <a:t>}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</a:t>
            </a:r>
            <a:r>
              <a:rPr lang="ko-KR" altLang="en-US"/>
              <a:t>차원 배열 사용 예제</a:t>
            </a:r>
            <a:r>
              <a:rPr lang="en-US" altLang="ko-KR"/>
              <a:t>(1)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50FD1DF-2091-4747-8FAA-2CD5E436C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800" dirty="0"/>
              <a:t>중앙처리 장치</a:t>
            </a:r>
            <a:r>
              <a:rPr lang="en-US" altLang="ko-KR" sz="1800" dirty="0"/>
              <a:t>(</a:t>
            </a:r>
            <a:r>
              <a:rPr lang="en-US" altLang="ko-KR" sz="1800" dirty="0" err="1"/>
              <a:t>CPU:Central</a:t>
            </a:r>
            <a:r>
              <a:rPr lang="en-US" altLang="ko-KR" sz="1800" dirty="0"/>
              <a:t> Processing Unit)</a:t>
            </a:r>
          </a:p>
          <a:p>
            <a:pPr lvl="1"/>
            <a:r>
              <a:rPr lang="ko-KR" altLang="en-US" sz="1800" dirty="0"/>
              <a:t>컴퓨터 시스템의 기능에는 입력</a:t>
            </a:r>
            <a:r>
              <a:rPr lang="en-US" altLang="ko-KR" sz="1800" dirty="0"/>
              <a:t>, </a:t>
            </a:r>
            <a:r>
              <a:rPr lang="ko-KR" altLang="en-US" sz="1800" dirty="0"/>
              <a:t>출력</a:t>
            </a:r>
            <a:r>
              <a:rPr lang="en-US" altLang="ko-KR" sz="1800" dirty="0"/>
              <a:t>, </a:t>
            </a:r>
            <a:r>
              <a:rPr lang="ko-KR" altLang="en-US" sz="1800" dirty="0"/>
              <a:t>기억</a:t>
            </a:r>
            <a:r>
              <a:rPr lang="en-US" altLang="ko-KR" sz="1800" dirty="0"/>
              <a:t>, </a:t>
            </a:r>
            <a:r>
              <a:rPr lang="ko-KR" altLang="en-US" sz="1800" dirty="0"/>
              <a:t>연산</a:t>
            </a:r>
            <a:r>
              <a:rPr lang="en-US" altLang="ko-KR" sz="1800" dirty="0"/>
              <a:t>, </a:t>
            </a:r>
            <a:r>
              <a:rPr lang="ko-KR" altLang="en-US" sz="1800" dirty="0"/>
              <a:t>제어의 </a:t>
            </a:r>
            <a:r>
              <a:rPr lang="en-US" altLang="ko-KR" sz="1800" dirty="0"/>
              <a:t>5</a:t>
            </a:r>
            <a:r>
              <a:rPr lang="ko-KR" altLang="en-US" sz="1800" dirty="0"/>
              <a:t>대 기능이 있다</a:t>
            </a:r>
            <a:r>
              <a:rPr lang="en-US" altLang="ko-KR" sz="1800" dirty="0"/>
              <a:t>.</a:t>
            </a:r>
          </a:p>
          <a:p>
            <a:pPr lvl="1"/>
            <a:r>
              <a:rPr lang="ko-KR" altLang="en-US" sz="1800" dirty="0"/>
              <a:t>이 중에서 연산</a:t>
            </a:r>
            <a:r>
              <a:rPr lang="en-US" altLang="ko-KR" sz="1800" dirty="0"/>
              <a:t>, </a:t>
            </a:r>
            <a:r>
              <a:rPr lang="ko-KR" altLang="en-US" sz="1800" dirty="0"/>
              <a:t>제어 및 기억 기능은 컴퓨터의 중심이 되는 기능이라고 볼 수 있는데 이러한 기능을 수행하는 장치로  컴퓨터의 </a:t>
            </a:r>
            <a:r>
              <a:rPr lang="ko-KR" altLang="en-US" sz="1800" dirty="0" err="1"/>
              <a:t>두뇌로서의</a:t>
            </a:r>
            <a:r>
              <a:rPr lang="ko-KR" altLang="en-US" sz="1800" dirty="0"/>
              <a:t> 역할을 한다고 볼 수 있기 때문에 중앙처리장치 즉</a:t>
            </a:r>
            <a:r>
              <a:rPr lang="en-US" altLang="ko-KR" sz="1800" dirty="0"/>
              <a:t>, CPU </a:t>
            </a:r>
            <a:r>
              <a:rPr lang="ko-KR" altLang="en-US" sz="1800" dirty="0"/>
              <a:t>라 한다</a:t>
            </a:r>
            <a:r>
              <a:rPr lang="en-US" altLang="ko-KR" sz="1800" dirty="0"/>
              <a:t>.</a:t>
            </a:r>
          </a:p>
          <a:p>
            <a:pPr lvl="1"/>
            <a:r>
              <a:rPr lang="ko-KR" altLang="en-US" sz="1800" dirty="0"/>
              <a:t>코어</a:t>
            </a:r>
            <a:r>
              <a:rPr lang="en-US" altLang="ko-KR" sz="1800" dirty="0"/>
              <a:t>(</a:t>
            </a:r>
            <a:r>
              <a:rPr lang="ko-KR" altLang="en-US" sz="1800" dirty="0"/>
              <a:t> 개수가 많을수록 여러 가지 작업을 동시에 수행할 수 있다</a:t>
            </a:r>
            <a:r>
              <a:rPr lang="en-US" altLang="ko-KR" sz="1800" dirty="0"/>
              <a:t>.</a:t>
            </a:r>
          </a:p>
          <a:p>
            <a:pPr lvl="1"/>
            <a:r>
              <a:rPr lang="ko-KR" altLang="en-US" sz="1800" dirty="0"/>
              <a:t>싱글</a:t>
            </a:r>
            <a:r>
              <a:rPr lang="en-US" altLang="ko-KR" sz="1800" dirty="0">
                <a:sym typeface="Wingdings" panose="05000000000000000000" pitchFamily="2" charset="2"/>
              </a:rPr>
              <a:t></a:t>
            </a:r>
            <a:r>
              <a:rPr lang="ko-KR" altLang="en-US" sz="1800" dirty="0">
                <a:sym typeface="Wingdings" panose="05000000000000000000" pitchFamily="2" charset="2"/>
              </a:rPr>
              <a:t>듀얼</a:t>
            </a:r>
            <a:r>
              <a:rPr lang="en-US" altLang="ko-KR" sz="1800" dirty="0">
                <a:sym typeface="Wingdings" panose="05000000000000000000" pitchFamily="2" charset="2"/>
              </a:rPr>
              <a:t></a:t>
            </a:r>
            <a:r>
              <a:rPr lang="ko-KR" altLang="en-US" sz="1800" dirty="0" err="1">
                <a:sym typeface="Wingdings" panose="05000000000000000000" pitchFamily="2" charset="2"/>
              </a:rPr>
              <a:t>쿼드</a:t>
            </a:r>
            <a:r>
              <a:rPr lang="en-US" altLang="ko-KR" sz="1800" dirty="0">
                <a:sym typeface="Wingdings" panose="05000000000000000000" pitchFamily="2" charset="2"/>
              </a:rPr>
              <a:t></a:t>
            </a:r>
            <a:r>
              <a:rPr lang="ko-KR" altLang="en-US" sz="1800" dirty="0" err="1">
                <a:sym typeface="Wingdings" panose="05000000000000000000" pitchFamily="2" charset="2"/>
              </a:rPr>
              <a:t>헥사</a:t>
            </a:r>
            <a:r>
              <a:rPr lang="en-US" altLang="ko-KR" sz="1800" dirty="0">
                <a:sym typeface="Wingdings" panose="05000000000000000000" pitchFamily="2" charset="2"/>
              </a:rPr>
              <a:t></a:t>
            </a:r>
            <a:r>
              <a:rPr lang="ko-KR" altLang="en-US" sz="1800" dirty="0" err="1">
                <a:sym typeface="Wingdings" panose="05000000000000000000" pitchFamily="2" charset="2"/>
              </a:rPr>
              <a:t>옥타</a:t>
            </a:r>
            <a:r>
              <a:rPr lang="en-US" altLang="ko-KR" sz="1800" dirty="0">
                <a:sym typeface="Wingdings" panose="05000000000000000000" pitchFamily="2" charset="2"/>
              </a:rPr>
              <a:t>(8</a:t>
            </a:r>
            <a:r>
              <a:rPr lang="ko-KR" altLang="en-US" sz="1800" dirty="0">
                <a:sym typeface="Wingdings" panose="05000000000000000000" pitchFamily="2" charset="2"/>
              </a:rPr>
              <a:t>개</a:t>
            </a:r>
            <a:r>
              <a:rPr lang="en-US" altLang="ko-KR" sz="1800" dirty="0">
                <a:sym typeface="Wingdings" panose="05000000000000000000" pitchFamily="2" charset="2"/>
              </a:rPr>
              <a:t>)</a:t>
            </a:r>
            <a:endParaRPr lang="en-US" altLang="ko-KR" sz="1600" dirty="0"/>
          </a:p>
          <a:p>
            <a:r>
              <a:rPr lang="en-US" altLang="ko-KR" sz="1800" dirty="0" err="1"/>
              <a:t>GPU:Graphics</a:t>
            </a:r>
            <a:r>
              <a:rPr lang="ko-KR" altLang="en-US" sz="1800" dirty="0"/>
              <a:t> </a:t>
            </a:r>
            <a:r>
              <a:rPr lang="en-US" altLang="ko-KR" sz="1800" dirty="0"/>
              <a:t>Processing</a:t>
            </a:r>
            <a:r>
              <a:rPr lang="ko-KR" altLang="en-US" sz="1800" dirty="0"/>
              <a:t> </a:t>
            </a:r>
            <a:r>
              <a:rPr lang="en-US" altLang="ko-KR" sz="1800" dirty="0"/>
              <a:t>Unit</a:t>
            </a:r>
          </a:p>
          <a:p>
            <a:pPr lvl="1"/>
            <a:r>
              <a:rPr lang="ko-KR" altLang="en-US" sz="1800" dirty="0"/>
              <a:t>그래픽 처리를 위한 고성능의 처리 장치로 수학적 연산이 최적화된 </a:t>
            </a:r>
            <a:r>
              <a:rPr lang="en-US" altLang="ko-KR" sz="1800" dirty="0" err="1"/>
              <a:t>cpu</a:t>
            </a:r>
            <a:r>
              <a:rPr lang="ko-KR" altLang="en-US" sz="1800" dirty="0"/>
              <a:t>라 볼 수 있다</a:t>
            </a:r>
            <a:r>
              <a:rPr lang="en-US" altLang="ko-KR" sz="1800" dirty="0"/>
              <a:t>.</a:t>
            </a:r>
          </a:p>
          <a:p>
            <a:pPr lvl="1"/>
            <a:r>
              <a:rPr lang="ko-KR" altLang="en-US" sz="1800" dirty="0"/>
              <a:t>보통 </a:t>
            </a:r>
            <a:r>
              <a:rPr lang="en-US" altLang="ko-KR" sz="1800" dirty="0"/>
              <a:t>96</a:t>
            </a:r>
            <a:r>
              <a:rPr lang="ko-KR" altLang="en-US" sz="1800" dirty="0"/>
              <a:t>개</a:t>
            </a:r>
            <a:r>
              <a:rPr lang="en-US" altLang="ko-KR" sz="1800" dirty="0"/>
              <a:t>~</a:t>
            </a:r>
            <a:r>
              <a:rPr lang="ko-KR" altLang="en-US" sz="1800" dirty="0"/>
              <a:t> </a:t>
            </a:r>
            <a:r>
              <a:rPr lang="ko-KR" altLang="en-US" sz="1800" dirty="0" err="1"/>
              <a:t>수천개</a:t>
            </a:r>
            <a:r>
              <a:rPr lang="ko-KR" altLang="en-US" sz="1800" dirty="0"/>
              <a:t> 코어로 구성됨</a:t>
            </a:r>
            <a:r>
              <a:rPr lang="en-US" altLang="ko-KR" sz="1800" dirty="0"/>
              <a:t>.</a:t>
            </a:r>
          </a:p>
          <a:p>
            <a:r>
              <a:rPr lang="ko-KR" altLang="en-US" sz="1800" dirty="0"/>
              <a:t>범용</a:t>
            </a:r>
            <a:r>
              <a:rPr lang="en-US" altLang="ko-KR" sz="1800" dirty="0"/>
              <a:t>CPU</a:t>
            </a:r>
          </a:p>
          <a:p>
            <a:pPr lvl="1"/>
            <a:r>
              <a:rPr lang="en-US" altLang="ko-KR" sz="1800" dirty="0" err="1"/>
              <a:t>GPGPU:</a:t>
            </a:r>
            <a:r>
              <a:rPr lang="en-US" altLang="ko-KR" sz="1600" dirty="0" err="1"/>
              <a:t>General</a:t>
            </a:r>
            <a:r>
              <a:rPr lang="en-US" altLang="ko-KR" sz="1600" dirty="0"/>
              <a:t> Purpose computing On Graphics Processing Units</a:t>
            </a:r>
            <a:r>
              <a:rPr lang="en-US" altLang="ko-KR" sz="1800" dirty="0"/>
              <a:t>)</a:t>
            </a:r>
          </a:p>
          <a:p>
            <a:pPr lvl="1"/>
            <a:r>
              <a:rPr lang="en-US" altLang="ko-KR" sz="1800" dirty="0"/>
              <a:t>GPU</a:t>
            </a:r>
            <a:r>
              <a:rPr lang="ko-KR" altLang="en-US" sz="1800" dirty="0"/>
              <a:t>의 자원을 이용해 그래픽 작업 이외의 범용 작업을 말한다</a:t>
            </a:r>
            <a:r>
              <a:rPr lang="en-US" altLang="ko-KR" sz="1800" dirty="0"/>
              <a:t>.</a:t>
            </a:r>
            <a:br>
              <a:rPr lang="ko-KR" altLang="en-US" sz="2000" dirty="0"/>
            </a:br>
            <a:endParaRPr lang="ko-KR" altLang="en-US" sz="2000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E719B49-3748-46DB-A024-C742F0D5F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A8266F43-C290-4DEC-9CCB-E6D8B19B2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8316416" cy="500042"/>
          </a:xfrm>
        </p:spPr>
        <p:txBody>
          <a:bodyPr/>
          <a:lstStyle/>
          <a:p>
            <a:r>
              <a:rPr lang="ko-KR" altLang="en-US" dirty="0"/>
              <a:t>컴퓨터의 구조</a:t>
            </a:r>
          </a:p>
        </p:txBody>
      </p:sp>
    </p:spTree>
    <p:extLst>
      <p:ext uri="{BB962C8B-B14F-4D97-AF65-F5344CB8AC3E}">
        <p14:creationId xmlns:p14="http://schemas.microsoft.com/office/powerpoint/2010/main" val="29932017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800"/>
              <a:t>첫번째 프로그램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ko-KR"/>
              <a:t>#include &lt;stdio.h&gt;</a:t>
            </a:r>
          </a:p>
          <a:p>
            <a:pPr eaLnBrk="1" hangingPunct="1">
              <a:buFont typeface="Wingdings" pitchFamily="2" charset="2"/>
              <a:buNone/>
            </a:pPr>
            <a:endParaRPr lang="en-US" altLang="ko-KR"/>
          </a:p>
          <a:p>
            <a:pPr eaLnBrk="1" hangingPunct="1">
              <a:buFont typeface="Wingdings" pitchFamily="2" charset="2"/>
              <a:buNone/>
            </a:pPr>
            <a:r>
              <a:rPr lang="en-US" altLang="ko-KR"/>
              <a:t>int main(void)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/>
              <a:t>{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/>
              <a:t>	printf("Hello\n");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/>
              <a:t>	return 0;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82046050"/>
      </p:ext>
    </p:extLst>
  </p:cSld>
  <p:clrMapOvr>
    <a:masterClrMapping/>
  </p:clrMapOvr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 dirty="0">
                <a:latin typeface="Arial Unicode MS" pitchFamily="50" charset="-127"/>
              </a:rPr>
              <a:t> #include &lt;</a:t>
            </a:r>
            <a:r>
              <a:rPr lang="en-US" altLang="ko-KR" sz="2400" dirty="0" err="1">
                <a:latin typeface="Arial Unicode MS" pitchFamily="50" charset="-127"/>
              </a:rPr>
              <a:t>stdio.h</a:t>
            </a:r>
            <a:r>
              <a:rPr lang="en-US" altLang="ko-KR" sz="2400" dirty="0">
                <a:latin typeface="Arial Unicode MS" pitchFamily="50" charset="-127"/>
              </a:rPr>
              <a:t>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 dirty="0">
                <a:latin typeface="Arial Unicode MS" pitchFamily="50" charset="-127"/>
              </a:rPr>
              <a:t> void main()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 dirty="0">
                <a:latin typeface="Arial Unicode MS" pitchFamily="50" charset="-127"/>
              </a:rPr>
              <a:t> 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 dirty="0">
                <a:latin typeface="Arial Unicode MS" pitchFamily="50" charset="-127"/>
              </a:rPr>
              <a:t>        </a:t>
            </a:r>
            <a:r>
              <a:rPr lang="en-US" altLang="ko-KR" sz="2400" dirty="0" err="1">
                <a:latin typeface="Arial Unicode MS" pitchFamily="50" charset="-127"/>
              </a:rPr>
              <a:t>int</a:t>
            </a:r>
            <a:r>
              <a:rPr lang="en-US" altLang="ko-KR" sz="2400" dirty="0">
                <a:latin typeface="Arial Unicode MS" pitchFamily="50" charset="-127"/>
              </a:rPr>
              <a:t>     </a:t>
            </a:r>
            <a:r>
              <a:rPr lang="en-US" altLang="ko-KR" sz="2400" dirty="0" err="1">
                <a:latin typeface="Arial Unicode MS" pitchFamily="50" charset="-127"/>
              </a:rPr>
              <a:t>i</a:t>
            </a:r>
            <a:r>
              <a:rPr lang="en-US" altLang="ko-KR" sz="2400" dirty="0">
                <a:latin typeface="Arial Unicode MS" pitchFamily="50" charset="-127"/>
              </a:rPr>
              <a:t>, integer[2];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 dirty="0">
                <a:latin typeface="Arial Unicode MS" pitchFamily="50" charset="-127"/>
              </a:rPr>
              <a:t>        char  </a:t>
            </a:r>
            <a:r>
              <a:rPr lang="en-US" altLang="ko-KR" sz="2400" dirty="0" err="1">
                <a:latin typeface="Arial Unicode MS" pitchFamily="50" charset="-127"/>
              </a:rPr>
              <a:t>ch</a:t>
            </a:r>
            <a:r>
              <a:rPr lang="en-US" altLang="ko-KR" sz="2400" dirty="0">
                <a:latin typeface="Arial Unicode MS" pitchFamily="50" charset="-127"/>
              </a:rPr>
              <a:t>[2];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 dirty="0">
                <a:latin typeface="Arial Unicode MS" pitchFamily="50" charset="-127"/>
              </a:rPr>
              <a:t>        integer[0] = 1; integer[1] = 2;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 dirty="0">
                <a:latin typeface="Arial Unicode MS" pitchFamily="50" charset="-127"/>
              </a:rPr>
              <a:t>        </a:t>
            </a:r>
            <a:r>
              <a:rPr lang="en-US" altLang="ko-KR" sz="2400" dirty="0" err="1">
                <a:latin typeface="Arial Unicode MS" pitchFamily="50" charset="-127"/>
              </a:rPr>
              <a:t>ch</a:t>
            </a:r>
            <a:r>
              <a:rPr lang="en-US" altLang="ko-KR" sz="2400" dirty="0">
                <a:latin typeface="Arial Unicode MS" pitchFamily="50" charset="-127"/>
              </a:rPr>
              <a:t>[0] = 'a'; </a:t>
            </a:r>
            <a:r>
              <a:rPr lang="en-US" altLang="ko-KR" sz="2400" dirty="0" err="1">
                <a:latin typeface="Arial Unicode MS" pitchFamily="50" charset="-127"/>
              </a:rPr>
              <a:t>ch</a:t>
            </a:r>
            <a:r>
              <a:rPr lang="en-US" altLang="ko-KR" sz="2400" dirty="0">
                <a:latin typeface="Arial Unicode MS" pitchFamily="50" charset="-127"/>
              </a:rPr>
              <a:t>[1] = 'b';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 dirty="0">
                <a:latin typeface="Arial Unicode MS" pitchFamily="50" charset="-127"/>
              </a:rPr>
              <a:t>        for (</a:t>
            </a:r>
            <a:r>
              <a:rPr lang="en-US" altLang="ko-KR" sz="2400" dirty="0" err="1">
                <a:latin typeface="Arial Unicode MS" pitchFamily="50" charset="-127"/>
              </a:rPr>
              <a:t>i</a:t>
            </a:r>
            <a:r>
              <a:rPr lang="en-US" altLang="ko-KR" sz="2400" dirty="0">
                <a:latin typeface="Arial Unicode MS" pitchFamily="50" charset="-127"/>
              </a:rPr>
              <a:t>=0; </a:t>
            </a:r>
            <a:r>
              <a:rPr lang="en-US" altLang="ko-KR" sz="2400" dirty="0" err="1">
                <a:latin typeface="Arial Unicode MS" pitchFamily="50" charset="-127"/>
              </a:rPr>
              <a:t>i</a:t>
            </a:r>
            <a:r>
              <a:rPr lang="en-US" altLang="ko-KR" sz="2400" dirty="0">
                <a:latin typeface="Arial Unicode MS" pitchFamily="50" charset="-127"/>
              </a:rPr>
              <a:t>&lt;2; </a:t>
            </a:r>
            <a:r>
              <a:rPr lang="en-US" altLang="ko-KR" sz="2400" dirty="0" err="1">
                <a:latin typeface="Arial Unicode MS" pitchFamily="50" charset="-127"/>
              </a:rPr>
              <a:t>i</a:t>
            </a:r>
            <a:r>
              <a:rPr lang="en-US" altLang="ko-KR" sz="2400" dirty="0">
                <a:latin typeface="Arial Unicode MS" pitchFamily="50" charset="-127"/>
              </a:rPr>
              <a:t>++)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 dirty="0">
                <a:latin typeface="Arial Unicode MS" pitchFamily="50" charset="-127"/>
              </a:rPr>
              <a:t>                </a:t>
            </a:r>
            <a:r>
              <a:rPr lang="en-US" altLang="ko-KR" sz="2400" dirty="0" err="1">
                <a:latin typeface="Arial Unicode MS" pitchFamily="50" charset="-127"/>
              </a:rPr>
              <a:t>printf</a:t>
            </a:r>
            <a:r>
              <a:rPr lang="en-US" altLang="ko-KR" sz="2400" dirty="0">
                <a:latin typeface="Arial Unicode MS" pitchFamily="50" charset="-127"/>
              </a:rPr>
              <a:t>("\</a:t>
            </a:r>
            <a:r>
              <a:rPr lang="en-US" altLang="ko-KR" sz="2400" dirty="0" err="1">
                <a:latin typeface="Arial Unicode MS" pitchFamily="50" charset="-127"/>
              </a:rPr>
              <a:t>n%d</a:t>
            </a:r>
            <a:r>
              <a:rPr lang="en-US" altLang="ko-KR" sz="2400" dirty="0">
                <a:latin typeface="Arial Unicode MS" pitchFamily="50" charset="-127"/>
              </a:rPr>
              <a:t>", integer[</a:t>
            </a:r>
            <a:r>
              <a:rPr lang="en-US" altLang="ko-KR" sz="2400" dirty="0" err="1">
                <a:latin typeface="Arial Unicode MS" pitchFamily="50" charset="-127"/>
              </a:rPr>
              <a:t>i</a:t>
            </a:r>
            <a:r>
              <a:rPr lang="en-US" altLang="ko-KR" sz="2400" dirty="0">
                <a:latin typeface="Arial Unicode MS" pitchFamily="50" charset="-127"/>
              </a:rPr>
              <a:t>]);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 dirty="0">
                <a:latin typeface="Arial Unicode MS" pitchFamily="50" charset="-127"/>
              </a:rPr>
              <a:t>        for (</a:t>
            </a:r>
            <a:r>
              <a:rPr lang="en-US" altLang="ko-KR" sz="2400" dirty="0" err="1">
                <a:latin typeface="Arial Unicode MS" pitchFamily="50" charset="-127"/>
              </a:rPr>
              <a:t>i</a:t>
            </a:r>
            <a:r>
              <a:rPr lang="en-US" altLang="ko-KR" sz="2400" dirty="0">
                <a:latin typeface="Arial Unicode MS" pitchFamily="50" charset="-127"/>
              </a:rPr>
              <a:t>=0; </a:t>
            </a:r>
            <a:r>
              <a:rPr lang="en-US" altLang="ko-KR" sz="2400" dirty="0" err="1">
                <a:latin typeface="Arial Unicode MS" pitchFamily="50" charset="-127"/>
              </a:rPr>
              <a:t>i</a:t>
            </a:r>
            <a:r>
              <a:rPr lang="en-US" altLang="ko-KR" sz="2400" dirty="0">
                <a:latin typeface="Arial Unicode MS" pitchFamily="50" charset="-127"/>
              </a:rPr>
              <a:t>&lt;2; </a:t>
            </a:r>
            <a:r>
              <a:rPr lang="en-US" altLang="ko-KR" sz="2400" dirty="0" err="1">
                <a:latin typeface="Arial Unicode MS" pitchFamily="50" charset="-127"/>
              </a:rPr>
              <a:t>i</a:t>
            </a:r>
            <a:r>
              <a:rPr lang="en-US" altLang="ko-KR" sz="2400" dirty="0">
                <a:latin typeface="Arial Unicode MS" pitchFamily="50" charset="-127"/>
              </a:rPr>
              <a:t>++)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 dirty="0">
                <a:latin typeface="Arial Unicode MS" pitchFamily="50" charset="-127"/>
              </a:rPr>
              <a:t>                </a:t>
            </a:r>
            <a:r>
              <a:rPr lang="en-US" altLang="ko-KR" sz="2400" dirty="0" err="1">
                <a:latin typeface="Arial Unicode MS" pitchFamily="50" charset="-127"/>
              </a:rPr>
              <a:t>printf</a:t>
            </a:r>
            <a:r>
              <a:rPr lang="en-US" altLang="ko-KR" sz="2400" dirty="0">
                <a:latin typeface="Arial Unicode MS" pitchFamily="50" charset="-127"/>
              </a:rPr>
              <a:t>("\</a:t>
            </a:r>
            <a:r>
              <a:rPr lang="en-US" altLang="ko-KR" sz="2400" dirty="0" err="1">
                <a:latin typeface="Arial Unicode MS" pitchFamily="50" charset="-127"/>
              </a:rPr>
              <a:t>n%c</a:t>
            </a:r>
            <a:r>
              <a:rPr lang="en-US" altLang="ko-KR" sz="2400" dirty="0">
                <a:latin typeface="Arial Unicode MS" pitchFamily="50" charset="-127"/>
              </a:rPr>
              <a:t>", </a:t>
            </a:r>
            <a:r>
              <a:rPr lang="en-US" altLang="ko-KR" sz="2400" dirty="0" err="1">
                <a:latin typeface="Arial Unicode MS" pitchFamily="50" charset="-127"/>
              </a:rPr>
              <a:t>ch</a:t>
            </a:r>
            <a:r>
              <a:rPr lang="en-US" altLang="ko-KR" sz="2400" dirty="0">
                <a:latin typeface="Arial Unicode MS" pitchFamily="50" charset="-127"/>
              </a:rPr>
              <a:t>[</a:t>
            </a:r>
            <a:r>
              <a:rPr lang="en-US" altLang="ko-KR" sz="2400" dirty="0" err="1">
                <a:latin typeface="Arial Unicode MS" pitchFamily="50" charset="-127"/>
              </a:rPr>
              <a:t>i</a:t>
            </a:r>
            <a:r>
              <a:rPr lang="en-US" altLang="ko-KR" sz="2400" dirty="0">
                <a:latin typeface="Arial Unicode MS" pitchFamily="50" charset="-127"/>
              </a:rPr>
              <a:t>]);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 dirty="0">
                <a:latin typeface="Arial Unicode MS" pitchFamily="50" charset="-127"/>
              </a:rPr>
              <a:t> }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</a:t>
            </a:r>
            <a:r>
              <a:rPr lang="ko-KR" altLang="en-US"/>
              <a:t>차원 배열 사용 예제</a:t>
            </a:r>
            <a:r>
              <a:rPr lang="en-US" altLang="ko-KR"/>
              <a:t>(2)</a:t>
            </a:r>
          </a:p>
        </p:txBody>
      </p:sp>
    </p:spTree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dirty="0"/>
              <a:t>#include &lt;</a:t>
            </a:r>
            <a:r>
              <a:rPr lang="en-US" altLang="ko-KR" sz="1800" dirty="0" err="1"/>
              <a:t>stdio.h</a:t>
            </a:r>
            <a:r>
              <a:rPr lang="en-US" altLang="ko-KR" sz="1800" dirty="0"/>
              <a:t>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dirty="0"/>
              <a:t> void main()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dirty="0"/>
              <a:t> 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dirty="0"/>
              <a:t>        </a:t>
            </a:r>
            <a:r>
              <a:rPr lang="en-US" altLang="ko-KR" sz="1800" dirty="0" err="1"/>
              <a:t>int</a:t>
            </a:r>
            <a:r>
              <a:rPr lang="en-US" altLang="ko-KR" sz="1800" dirty="0"/>
              <a:t>     </a:t>
            </a:r>
            <a:r>
              <a:rPr lang="en-US" altLang="ko-KR" sz="1800" dirty="0" err="1"/>
              <a:t>i</a:t>
            </a:r>
            <a:r>
              <a:rPr lang="en-US" altLang="ko-KR" sz="1800" dirty="0"/>
              <a:t>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dirty="0"/>
              <a:t>        static </a:t>
            </a:r>
            <a:r>
              <a:rPr lang="en-US" altLang="ko-KR" sz="1800" dirty="0" err="1"/>
              <a:t>int</a:t>
            </a:r>
            <a:r>
              <a:rPr lang="en-US" altLang="ko-KR" sz="1800" dirty="0"/>
              <a:t> integer[5];   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dirty="0"/>
              <a:t>        static char  </a:t>
            </a:r>
            <a:r>
              <a:rPr lang="en-US" altLang="ko-KR" sz="1800" dirty="0" err="1"/>
              <a:t>ch</a:t>
            </a:r>
            <a:r>
              <a:rPr lang="en-US" altLang="ko-KR" sz="1800" dirty="0"/>
              <a:t>[5];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dirty="0"/>
              <a:t>        static float  f[5];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dirty="0"/>
              <a:t>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dirty="0"/>
              <a:t>        for (</a:t>
            </a:r>
            <a:r>
              <a:rPr lang="en-US" altLang="ko-KR" sz="1800" dirty="0" err="1"/>
              <a:t>i</a:t>
            </a:r>
            <a:r>
              <a:rPr lang="en-US" altLang="ko-KR" sz="1800" dirty="0"/>
              <a:t>=0; </a:t>
            </a:r>
            <a:r>
              <a:rPr lang="en-US" altLang="ko-KR" sz="1800" dirty="0" err="1"/>
              <a:t>i</a:t>
            </a:r>
            <a:r>
              <a:rPr lang="en-US" altLang="ko-KR" sz="1800" dirty="0"/>
              <a:t>&lt;5; </a:t>
            </a:r>
            <a:r>
              <a:rPr lang="en-US" altLang="ko-KR" sz="1800" dirty="0" err="1"/>
              <a:t>i</a:t>
            </a:r>
            <a:r>
              <a:rPr lang="en-US" altLang="ko-KR" sz="1800" dirty="0"/>
              <a:t>++)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dirty="0"/>
              <a:t>                </a:t>
            </a:r>
            <a:r>
              <a:rPr lang="en-US" altLang="ko-KR" sz="1800" dirty="0" err="1"/>
              <a:t>printf</a:t>
            </a:r>
            <a:r>
              <a:rPr lang="en-US" altLang="ko-KR" sz="1800" dirty="0"/>
              <a:t>("%3d", integer[</a:t>
            </a:r>
            <a:r>
              <a:rPr lang="en-US" altLang="ko-KR" sz="1800" dirty="0" err="1"/>
              <a:t>i</a:t>
            </a:r>
            <a:r>
              <a:rPr lang="en-US" altLang="ko-KR" sz="1800" dirty="0"/>
              <a:t>]);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dirty="0"/>
              <a:t>        </a:t>
            </a:r>
            <a:r>
              <a:rPr lang="en-US" altLang="ko-KR" sz="1800" dirty="0" err="1"/>
              <a:t>printf</a:t>
            </a:r>
            <a:r>
              <a:rPr lang="en-US" altLang="ko-KR" sz="1800" dirty="0"/>
              <a:t>("\n");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dirty="0"/>
              <a:t>        for (</a:t>
            </a:r>
            <a:r>
              <a:rPr lang="en-US" altLang="ko-KR" sz="1800" dirty="0" err="1"/>
              <a:t>i</a:t>
            </a:r>
            <a:r>
              <a:rPr lang="en-US" altLang="ko-KR" sz="1800" dirty="0"/>
              <a:t>=0; </a:t>
            </a:r>
            <a:r>
              <a:rPr lang="en-US" altLang="ko-KR" sz="1800" dirty="0" err="1"/>
              <a:t>i</a:t>
            </a:r>
            <a:r>
              <a:rPr lang="en-US" altLang="ko-KR" sz="1800" dirty="0"/>
              <a:t>&lt;5; </a:t>
            </a:r>
            <a:r>
              <a:rPr lang="en-US" altLang="ko-KR" sz="1800" dirty="0" err="1"/>
              <a:t>i</a:t>
            </a:r>
            <a:r>
              <a:rPr lang="en-US" altLang="ko-KR" sz="1800" dirty="0"/>
              <a:t>++)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dirty="0"/>
              <a:t>                </a:t>
            </a:r>
            <a:r>
              <a:rPr lang="en-US" altLang="ko-KR" sz="1800" dirty="0" err="1"/>
              <a:t>printf</a:t>
            </a:r>
            <a:r>
              <a:rPr lang="en-US" altLang="ko-KR" sz="1800" dirty="0"/>
              <a:t>("%3c", </a:t>
            </a:r>
            <a:r>
              <a:rPr lang="en-US" altLang="ko-KR" sz="1800" dirty="0" err="1"/>
              <a:t>ch</a:t>
            </a:r>
            <a:r>
              <a:rPr lang="en-US" altLang="ko-KR" sz="1800" dirty="0"/>
              <a:t>[</a:t>
            </a:r>
            <a:r>
              <a:rPr lang="en-US" altLang="ko-KR" sz="1800" dirty="0" err="1"/>
              <a:t>i</a:t>
            </a:r>
            <a:r>
              <a:rPr lang="en-US" altLang="ko-KR" sz="1800" dirty="0"/>
              <a:t>]);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dirty="0"/>
              <a:t>        </a:t>
            </a:r>
            <a:r>
              <a:rPr lang="en-US" altLang="ko-KR" sz="1800" dirty="0" err="1"/>
              <a:t>printf</a:t>
            </a:r>
            <a:r>
              <a:rPr lang="en-US" altLang="ko-KR" sz="1800" dirty="0"/>
              <a:t>("\n");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dirty="0"/>
              <a:t>        for (</a:t>
            </a:r>
            <a:r>
              <a:rPr lang="en-US" altLang="ko-KR" sz="1800" dirty="0" err="1"/>
              <a:t>i</a:t>
            </a:r>
            <a:r>
              <a:rPr lang="en-US" altLang="ko-KR" sz="1800" dirty="0"/>
              <a:t>=0; </a:t>
            </a:r>
            <a:r>
              <a:rPr lang="en-US" altLang="ko-KR" sz="1800" dirty="0" err="1"/>
              <a:t>i</a:t>
            </a:r>
            <a:r>
              <a:rPr lang="en-US" altLang="ko-KR" sz="1800" dirty="0"/>
              <a:t>&lt;5; </a:t>
            </a:r>
            <a:r>
              <a:rPr lang="en-US" altLang="ko-KR" sz="1800" dirty="0" err="1"/>
              <a:t>i</a:t>
            </a:r>
            <a:r>
              <a:rPr lang="en-US" altLang="ko-KR" sz="1800" dirty="0"/>
              <a:t>++)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dirty="0"/>
              <a:t>                </a:t>
            </a:r>
            <a:r>
              <a:rPr lang="en-US" altLang="ko-KR" sz="1800" dirty="0" err="1"/>
              <a:t>printf</a:t>
            </a:r>
            <a:r>
              <a:rPr lang="en-US" altLang="ko-KR" sz="1800" dirty="0"/>
              <a:t>("%5.3f  ", f[</a:t>
            </a:r>
            <a:r>
              <a:rPr lang="en-US" altLang="ko-KR" sz="1800" dirty="0" err="1"/>
              <a:t>i</a:t>
            </a:r>
            <a:r>
              <a:rPr lang="en-US" altLang="ko-KR" sz="1800" dirty="0"/>
              <a:t>]);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dirty="0"/>
              <a:t> }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</a:t>
            </a:r>
            <a:r>
              <a:rPr lang="ko-KR" altLang="en-US"/>
              <a:t>차원 배열 사용 예제</a:t>
            </a:r>
            <a:r>
              <a:rPr lang="en-US" altLang="ko-KR"/>
              <a:t>(3)</a:t>
            </a:r>
          </a:p>
        </p:txBody>
      </p:sp>
    </p:spTree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Cf. </a:t>
            </a:r>
            <a:r>
              <a:rPr lang="ko-KR" altLang="en-US" dirty="0"/>
              <a:t>변수 및 배열의 초기값</a:t>
            </a:r>
          </a:p>
          <a:p>
            <a:pPr lvl="1"/>
            <a:r>
              <a:rPr lang="ko-KR" altLang="en-US" dirty="0"/>
              <a:t> 일반적인 변수 정의</a:t>
            </a:r>
            <a:r>
              <a:rPr lang="en-US" altLang="ko-KR" dirty="0"/>
              <a:t>(</a:t>
            </a:r>
            <a:r>
              <a:rPr lang="ko-KR" altLang="en-US" dirty="0"/>
              <a:t>자동변수</a:t>
            </a:r>
            <a:r>
              <a:rPr lang="en-US" altLang="ko-KR" dirty="0"/>
              <a:t>) : </a:t>
            </a:r>
            <a:r>
              <a:rPr lang="ko-KR" altLang="en-US" dirty="0"/>
              <a:t>임의의 값</a:t>
            </a:r>
            <a:r>
              <a:rPr lang="en-US" altLang="ko-KR" dirty="0"/>
              <a:t>(</a:t>
            </a:r>
            <a:r>
              <a:rPr lang="ko-KR" altLang="en-US" dirty="0" err="1"/>
              <a:t>쓰레기값</a:t>
            </a:r>
            <a:r>
              <a:rPr lang="en-US" altLang="ko-KR" dirty="0"/>
              <a:t>)</a:t>
            </a:r>
            <a:endParaRPr lang="ko-KR" altLang="en-US" dirty="0"/>
          </a:p>
          <a:p>
            <a:pPr lvl="2"/>
            <a:r>
              <a:rPr lang="ko-KR" altLang="en-US" dirty="0"/>
              <a:t> </a:t>
            </a:r>
            <a:r>
              <a:rPr lang="en-US" altLang="ko-KR" dirty="0"/>
              <a:t>Ex)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i</a:t>
            </a:r>
            <a:r>
              <a:rPr lang="en-US" altLang="ko-KR" dirty="0"/>
              <a:t>;  </a:t>
            </a:r>
          </a:p>
          <a:p>
            <a:pPr lvl="1"/>
            <a:r>
              <a:rPr lang="en-US" altLang="ko-KR" dirty="0"/>
              <a:t> static : 0</a:t>
            </a:r>
          </a:p>
          <a:p>
            <a:pPr>
              <a:buFont typeface="Wingdings" pitchFamily="2" charset="2"/>
              <a:buNone/>
            </a:pPr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8244408" cy="500042"/>
          </a:xfrm>
        </p:spPr>
        <p:txBody>
          <a:bodyPr/>
          <a:lstStyle/>
          <a:p>
            <a:endParaRPr lang="ko-KR" altLang="ko-KR" dirty="0"/>
          </a:p>
        </p:txBody>
      </p:sp>
    </p:spTree>
  </p:cSld>
  <p:clrMapOvr>
    <a:masterClrMapping/>
  </p:clrMapOvr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위에서 배운 형태의 배열은 </a:t>
            </a:r>
            <a:r>
              <a:rPr lang="en-US" altLang="ko-KR"/>
              <a:t>1</a:t>
            </a:r>
            <a:r>
              <a:rPr lang="ko-KR" altLang="en-US"/>
              <a:t>차원 배열</a:t>
            </a:r>
          </a:p>
          <a:p>
            <a:endParaRPr lang="ko-KR" altLang="en-US"/>
          </a:p>
          <a:p>
            <a:r>
              <a:rPr lang="en-US" altLang="ko-KR"/>
              <a:t>2</a:t>
            </a:r>
            <a:r>
              <a:rPr lang="ko-KR" altLang="en-US"/>
              <a:t>차원 배열 이상을 통틀어 다차원 배열이라고 함</a:t>
            </a:r>
          </a:p>
          <a:p>
            <a:pPr lvl="1"/>
            <a:r>
              <a:rPr lang="en-US" altLang="ko-KR"/>
              <a:t>C</a:t>
            </a:r>
            <a:r>
              <a:rPr lang="ko-KR" altLang="en-US"/>
              <a:t>에서 다차원 배열은 쉽게 배열의 배열</a:t>
            </a:r>
          </a:p>
          <a:p>
            <a:pPr lvl="1"/>
            <a:r>
              <a:rPr lang="ko-KR" altLang="en-US"/>
              <a:t>예를 들어 </a:t>
            </a:r>
            <a:r>
              <a:rPr lang="en-US" altLang="ko-KR"/>
              <a:t>2</a:t>
            </a:r>
            <a:r>
              <a:rPr lang="ko-KR" altLang="en-US"/>
              <a:t>차원 배열은 배열의 배열이고</a:t>
            </a:r>
            <a:r>
              <a:rPr lang="en-US" altLang="ko-KR"/>
              <a:t>, 3</a:t>
            </a:r>
            <a:r>
              <a:rPr lang="ko-KR" altLang="en-US"/>
              <a:t>차원 배열은 배열의 배열의 배열이 됨</a:t>
            </a:r>
          </a:p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다차원 배열</a:t>
            </a:r>
          </a:p>
        </p:txBody>
      </p:sp>
    </p:spTree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z="2400"/>
              <a:t>2</a:t>
            </a:r>
            <a:r>
              <a:rPr lang="ko-KR" altLang="en-US" sz="2400"/>
              <a:t>차원 배열은 배열의 배열이니 선언은 </a:t>
            </a:r>
            <a:r>
              <a:rPr lang="en-US" altLang="ko-KR" sz="2400"/>
              <a:t>1</a:t>
            </a:r>
            <a:r>
              <a:rPr lang="ko-KR" altLang="en-US" sz="2400"/>
              <a:t>차원 배열과 똑같으나 </a:t>
            </a:r>
            <a:r>
              <a:rPr lang="en-US" altLang="ko-KR" sz="2400"/>
              <a:t>[]</a:t>
            </a:r>
            <a:r>
              <a:rPr lang="ko-KR" altLang="en-US" sz="2400"/>
              <a:t>를 더 붙여주고 그 안에 배열 크기를 넣어주면 됨</a:t>
            </a:r>
          </a:p>
          <a:p>
            <a:pPr lvl="1">
              <a:lnSpc>
                <a:spcPct val="90000"/>
              </a:lnSpc>
            </a:pPr>
            <a:r>
              <a:rPr lang="ko-KR" altLang="en-US" sz="2200"/>
              <a:t>즉</a:t>
            </a:r>
            <a:r>
              <a:rPr lang="en-US" altLang="ko-KR" sz="2200"/>
              <a:t>, </a:t>
            </a:r>
          </a:p>
          <a:p>
            <a:pPr lvl="2">
              <a:lnSpc>
                <a:spcPct val="90000"/>
              </a:lnSpc>
            </a:pPr>
            <a:r>
              <a:rPr lang="en-US" altLang="ko-KR" sz="2000"/>
              <a:t> </a:t>
            </a:r>
            <a:r>
              <a:rPr lang="ko-KR" altLang="en-US" sz="2000"/>
              <a:t>데이터형태 배열명</a:t>
            </a:r>
            <a:r>
              <a:rPr lang="en-US" altLang="ko-KR" sz="2000"/>
              <a:t>[</a:t>
            </a:r>
            <a:r>
              <a:rPr lang="ko-KR" altLang="en-US" sz="2000"/>
              <a:t>배열크기</a:t>
            </a:r>
            <a:r>
              <a:rPr lang="en-US" altLang="ko-KR" sz="2000"/>
              <a:t>][</a:t>
            </a:r>
            <a:r>
              <a:rPr lang="ko-KR" altLang="en-US" sz="2000"/>
              <a:t>배열크기</a:t>
            </a:r>
            <a:r>
              <a:rPr lang="en-US" altLang="ko-KR" sz="2000"/>
              <a:t>]; </a:t>
            </a:r>
          </a:p>
          <a:p>
            <a:pPr>
              <a:lnSpc>
                <a:spcPct val="90000"/>
              </a:lnSpc>
            </a:pPr>
            <a:endParaRPr lang="en-US" altLang="ko-KR" sz="2400"/>
          </a:p>
          <a:p>
            <a:pPr>
              <a:lnSpc>
                <a:spcPct val="90000"/>
              </a:lnSpc>
            </a:pPr>
            <a:r>
              <a:rPr lang="en-US" altLang="ko-KR" sz="2400"/>
              <a:t>3</a:t>
            </a:r>
            <a:r>
              <a:rPr lang="ko-KR" altLang="en-US" sz="2400"/>
              <a:t>차원 배열 역시 </a:t>
            </a:r>
            <a:r>
              <a:rPr lang="en-US" altLang="ko-KR" sz="2400"/>
              <a:t>2</a:t>
            </a:r>
            <a:r>
              <a:rPr lang="ko-KR" altLang="en-US" sz="2400"/>
              <a:t>차원 배열 선언과 똑같으나 </a:t>
            </a:r>
            <a:r>
              <a:rPr lang="en-US" altLang="ko-KR" sz="2400"/>
              <a:t>[]</a:t>
            </a:r>
            <a:r>
              <a:rPr lang="ko-KR" altLang="en-US" sz="2400"/>
              <a:t>를 더 붙여주고 그 안에 배열 크기를 넣어 주면 됨</a:t>
            </a:r>
          </a:p>
          <a:p>
            <a:pPr lvl="1">
              <a:lnSpc>
                <a:spcPct val="90000"/>
              </a:lnSpc>
            </a:pPr>
            <a:r>
              <a:rPr lang="ko-KR" altLang="en-US" sz="2200"/>
              <a:t>즉</a:t>
            </a:r>
            <a:r>
              <a:rPr lang="en-US" altLang="ko-KR" sz="2200"/>
              <a:t>,</a:t>
            </a:r>
          </a:p>
          <a:p>
            <a:pPr lvl="2">
              <a:lnSpc>
                <a:spcPct val="90000"/>
              </a:lnSpc>
            </a:pPr>
            <a:r>
              <a:rPr lang="en-US" altLang="ko-KR" sz="2000"/>
              <a:t> </a:t>
            </a:r>
            <a:r>
              <a:rPr lang="ko-KR" altLang="en-US" sz="2000"/>
              <a:t>데이터형태 배열명</a:t>
            </a:r>
            <a:r>
              <a:rPr lang="en-US" altLang="ko-KR" sz="2000"/>
              <a:t>[</a:t>
            </a:r>
            <a:r>
              <a:rPr lang="ko-KR" altLang="en-US" sz="2000"/>
              <a:t>배열크기</a:t>
            </a:r>
            <a:r>
              <a:rPr lang="en-US" altLang="ko-KR" sz="2000"/>
              <a:t>][</a:t>
            </a:r>
            <a:r>
              <a:rPr lang="ko-KR" altLang="en-US" sz="2000"/>
              <a:t>배열크기</a:t>
            </a:r>
            <a:r>
              <a:rPr lang="en-US" altLang="ko-KR" sz="2000"/>
              <a:t>][</a:t>
            </a:r>
            <a:r>
              <a:rPr lang="ko-KR" altLang="en-US" sz="2000"/>
              <a:t>배열크기</a:t>
            </a:r>
            <a:r>
              <a:rPr lang="en-US" altLang="ko-KR" sz="2000"/>
              <a:t>]; </a:t>
            </a:r>
          </a:p>
          <a:p>
            <a:pPr>
              <a:lnSpc>
                <a:spcPct val="90000"/>
              </a:lnSpc>
            </a:pPr>
            <a:endParaRPr lang="en-US" altLang="ko-KR" sz="2400"/>
          </a:p>
          <a:p>
            <a:pPr>
              <a:lnSpc>
                <a:spcPct val="90000"/>
              </a:lnSpc>
            </a:pPr>
            <a:endParaRPr lang="en-US" altLang="ko-KR" sz="2400"/>
          </a:p>
          <a:p>
            <a:pPr>
              <a:lnSpc>
                <a:spcPct val="90000"/>
              </a:lnSpc>
            </a:pPr>
            <a:r>
              <a:rPr lang="en-US" altLang="ko-KR" sz="2400"/>
              <a:t>4</a:t>
            </a:r>
            <a:r>
              <a:rPr lang="ko-KR" altLang="en-US" sz="2400"/>
              <a:t>차원 </a:t>
            </a:r>
            <a:r>
              <a:rPr lang="en-US" altLang="ko-KR" sz="2400"/>
              <a:t>5</a:t>
            </a:r>
            <a:r>
              <a:rPr lang="ko-KR" altLang="en-US" sz="2400"/>
              <a:t>차원</a:t>
            </a:r>
            <a:r>
              <a:rPr lang="en-US" altLang="ko-KR" sz="2400"/>
              <a:t>...</a:t>
            </a:r>
            <a:r>
              <a:rPr lang="ko-KR" altLang="en-US" sz="2400"/>
              <a:t>도 이런 식으로 </a:t>
            </a:r>
            <a:r>
              <a:rPr lang="en-US" altLang="ko-KR" sz="2400"/>
              <a:t>[]</a:t>
            </a:r>
            <a:r>
              <a:rPr lang="ko-KR" altLang="en-US" sz="2400"/>
              <a:t>만 늘어날 뿐임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다차원 배열의 선언</a:t>
            </a:r>
          </a:p>
        </p:txBody>
      </p:sp>
    </p:spTree>
  </p:cSld>
  <p:clrMapOvr>
    <a:masterClrMapping/>
  </p:clrMapOvr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/>
              <a:t>Ex)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/>
              <a:t>    Array</a:t>
            </a:r>
            <a:r>
              <a:rPr lang="ko-KR" altLang="en-US"/>
              <a:t>라는 </a:t>
            </a:r>
            <a:r>
              <a:rPr lang="en-US" altLang="ko-KR"/>
              <a:t>10*10</a:t>
            </a:r>
            <a:r>
              <a:rPr lang="ko-KR" altLang="en-US"/>
              <a:t>의 크기를 갖는 </a:t>
            </a:r>
            <a:r>
              <a:rPr lang="en-US" altLang="ko-KR"/>
              <a:t>2</a:t>
            </a:r>
            <a:r>
              <a:rPr lang="ko-KR" altLang="en-US"/>
              <a:t>차원 정수 배열은 </a:t>
            </a:r>
          </a:p>
          <a:p>
            <a:pPr>
              <a:lnSpc>
                <a:spcPct val="90000"/>
              </a:lnSpc>
            </a:pPr>
            <a:endParaRPr lang="ko-KR" altLang="en-US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/>
              <a:t>int Array[10][10]; 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altLang="ko-KR"/>
          </a:p>
          <a:p>
            <a:pPr>
              <a:lnSpc>
                <a:spcPct val="90000"/>
              </a:lnSpc>
            </a:pPr>
            <a:r>
              <a:rPr lang="en-US" altLang="ko-KR"/>
              <a:t>Ex)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/>
              <a:t>   </a:t>
            </a:r>
            <a:r>
              <a:rPr lang="ko-KR" altLang="en-US"/>
              <a:t>만약 </a:t>
            </a:r>
            <a:r>
              <a:rPr lang="en-US" altLang="ko-KR"/>
              <a:t>10*10*10</a:t>
            </a:r>
            <a:r>
              <a:rPr lang="ko-KR" altLang="en-US"/>
              <a:t>의 크기를 갖는 </a:t>
            </a:r>
            <a:r>
              <a:rPr lang="en-US" altLang="ko-KR"/>
              <a:t>3</a:t>
            </a:r>
            <a:r>
              <a:rPr lang="ko-KR" altLang="en-US"/>
              <a:t>차원 배열이라면  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ko-KR" altLang="en-US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/>
              <a:t>int Array[10][10][10]; 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다차원 배열의 선언</a:t>
            </a:r>
            <a:r>
              <a:rPr lang="en-US" altLang="ko-KR"/>
              <a:t>(2)</a:t>
            </a:r>
          </a:p>
        </p:txBody>
      </p:sp>
    </p:spTree>
  </p:cSld>
  <p:clrMapOvr>
    <a:masterClrMapping/>
  </p:clrMapOvr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ko-KR" altLang="en-US" sz="2400"/>
              <a:t>다차원 배열 사용시</a:t>
            </a:r>
            <a:r>
              <a:rPr lang="en-US" altLang="ko-KR" sz="2400"/>
              <a:t>, </a:t>
            </a:r>
            <a:r>
              <a:rPr lang="ko-KR" altLang="en-US" sz="2400"/>
              <a:t>단지 </a:t>
            </a:r>
            <a:r>
              <a:rPr lang="en-US" altLang="ko-KR" sz="2400"/>
              <a:t>[]</a:t>
            </a:r>
            <a:r>
              <a:rPr lang="ko-KR" altLang="en-US" sz="2400"/>
              <a:t>만 늘어남</a:t>
            </a:r>
          </a:p>
          <a:p>
            <a:pPr>
              <a:lnSpc>
                <a:spcPct val="90000"/>
              </a:lnSpc>
            </a:pPr>
            <a:r>
              <a:rPr lang="en-US" altLang="ko-KR" sz="2400"/>
              <a:t>2</a:t>
            </a:r>
            <a:r>
              <a:rPr lang="ko-KR" altLang="en-US" sz="2400"/>
              <a:t>차원 배열의 경우 </a:t>
            </a:r>
          </a:p>
          <a:p>
            <a:pPr lvl="1">
              <a:lnSpc>
                <a:spcPct val="90000"/>
              </a:lnSpc>
            </a:pPr>
            <a:r>
              <a:rPr lang="ko-KR" altLang="en-US" sz="2200"/>
              <a:t> </a:t>
            </a:r>
            <a:r>
              <a:rPr lang="en-US" altLang="ko-KR" sz="2200"/>
              <a:t>Ex)  </a:t>
            </a:r>
            <a:r>
              <a:rPr lang="ko-KR" altLang="en-US" sz="2200"/>
              <a:t>배열명</a:t>
            </a:r>
            <a:r>
              <a:rPr lang="en-US" altLang="ko-KR" sz="2200"/>
              <a:t>[</a:t>
            </a:r>
            <a:r>
              <a:rPr lang="ko-KR" altLang="en-US" sz="2200"/>
              <a:t>첨자</a:t>
            </a:r>
            <a:r>
              <a:rPr lang="en-US" altLang="ko-KR" sz="2200"/>
              <a:t>][</a:t>
            </a:r>
            <a:r>
              <a:rPr lang="ko-KR" altLang="en-US" sz="2200"/>
              <a:t>첨자</a:t>
            </a:r>
            <a:r>
              <a:rPr lang="en-US" altLang="ko-KR" sz="2200"/>
              <a:t>] = </a:t>
            </a:r>
            <a:r>
              <a:rPr lang="ko-KR" altLang="en-US" sz="2200"/>
              <a:t>값</a:t>
            </a:r>
            <a:r>
              <a:rPr lang="en-US" altLang="ko-KR" sz="2200"/>
              <a:t>;       ( </a:t>
            </a:r>
            <a:r>
              <a:rPr lang="ko-KR" altLang="en-US" sz="2200"/>
              <a:t>값의 지정 및 저장</a:t>
            </a:r>
            <a:r>
              <a:rPr lang="en-US" altLang="ko-KR" sz="2200"/>
              <a:t>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2200"/>
              <a:t>		      </a:t>
            </a:r>
            <a:r>
              <a:rPr lang="ko-KR" altLang="en-US" sz="2200"/>
              <a:t>변수 </a:t>
            </a:r>
            <a:r>
              <a:rPr lang="en-US" altLang="ko-KR" sz="2200"/>
              <a:t>= </a:t>
            </a:r>
            <a:r>
              <a:rPr lang="ko-KR" altLang="en-US" sz="2200"/>
              <a:t>배열명</a:t>
            </a:r>
            <a:r>
              <a:rPr lang="en-US" altLang="ko-KR" sz="2200"/>
              <a:t>[</a:t>
            </a:r>
            <a:r>
              <a:rPr lang="ko-KR" altLang="en-US" sz="2200"/>
              <a:t>첨자</a:t>
            </a:r>
            <a:r>
              <a:rPr lang="en-US" altLang="ko-KR" sz="2200"/>
              <a:t>][</a:t>
            </a:r>
            <a:r>
              <a:rPr lang="ko-KR" altLang="en-US" sz="2200"/>
              <a:t>첨자</a:t>
            </a:r>
            <a:r>
              <a:rPr lang="en-US" altLang="ko-KR" sz="2200"/>
              <a:t>];    ( </a:t>
            </a:r>
            <a:r>
              <a:rPr lang="ko-KR" altLang="en-US" sz="2200"/>
              <a:t>값의 사용</a:t>
            </a:r>
            <a:r>
              <a:rPr lang="en-US" altLang="ko-KR" sz="2200"/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ko-KR" sz="2200"/>
              <a:t>Ex) Array</a:t>
            </a:r>
            <a:r>
              <a:rPr lang="ko-KR" altLang="en-US" sz="2200"/>
              <a:t>라는 </a:t>
            </a:r>
            <a:r>
              <a:rPr lang="en-US" altLang="ko-KR" sz="2200"/>
              <a:t>10*10</a:t>
            </a:r>
            <a:r>
              <a:rPr lang="ko-KR" altLang="en-US" sz="2200"/>
              <a:t>크기의 </a:t>
            </a:r>
            <a:r>
              <a:rPr lang="en-US" altLang="ko-KR" sz="2200"/>
              <a:t>2</a:t>
            </a:r>
            <a:r>
              <a:rPr lang="ko-KR" altLang="en-US" sz="2200"/>
              <a:t>차원 정수 배열이 있을 때</a:t>
            </a:r>
            <a:r>
              <a:rPr lang="en-US" altLang="ko-KR" sz="2200"/>
              <a:t>, 1</a:t>
            </a:r>
            <a:r>
              <a:rPr lang="ko-KR" altLang="en-US" sz="2200"/>
              <a:t>번째 배열의 </a:t>
            </a:r>
            <a:r>
              <a:rPr lang="en-US" altLang="ko-KR" sz="2200"/>
              <a:t>3</a:t>
            </a:r>
            <a:r>
              <a:rPr lang="ko-KR" altLang="en-US" sz="2200"/>
              <a:t>번째 원소에 </a:t>
            </a:r>
            <a:r>
              <a:rPr lang="en-US" altLang="ko-KR" sz="2200"/>
              <a:t>3</a:t>
            </a:r>
            <a:r>
              <a:rPr lang="ko-KR" altLang="en-US" sz="2200"/>
              <a:t>을 넣으려면 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ko-KR" altLang="en-US" sz="2000"/>
              <a:t>    </a:t>
            </a:r>
            <a:r>
              <a:rPr lang="en-US" altLang="ko-KR" sz="2000"/>
              <a:t>Array[0][2]=3; 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altLang="ko-KR" sz="2200"/>
          </a:p>
          <a:p>
            <a:pPr>
              <a:lnSpc>
                <a:spcPct val="90000"/>
              </a:lnSpc>
            </a:pPr>
            <a:r>
              <a:rPr lang="en-US" altLang="ko-KR" sz="2400"/>
              <a:t>3</a:t>
            </a:r>
            <a:r>
              <a:rPr lang="ko-KR" altLang="en-US" sz="2400"/>
              <a:t>차원 배열의 경우는 </a:t>
            </a:r>
          </a:p>
          <a:p>
            <a:pPr lvl="1">
              <a:lnSpc>
                <a:spcPct val="90000"/>
              </a:lnSpc>
            </a:pPr>
            <a:r>
              <a:rPr lang="en-US" altLang="ko-KR" sz="2200"/>
              <a:t>Ex) </a:t>
            </a:r>
            <a:r>
              <a:rPr lang="ko-KR" altLang="en-US" sz="2200"/>
              <a:t>배열명</a:t>
            </a:r>
            <a:r>
              <a:rPr lang="en-US" altLang="ko-KR" sz="2200"/>
              <a:t>[</a:t>
            </a:r>
            <a:r>
              <a:rPr lang="ko-KR" altLang="en-US" sz="2200"/>
              <a:t>첨자</a:t>
            </a:r>
            <a:r>
              <a:rPr lang="en-US" altLang="ko-KR" sz="2200"/>
              <a:t>][</a:t>
            </a:r>
            <a:r>
              <a:rPr lang="ko-KR" altLang="en-US" sz="2200"/>
              <a:t>첨자</a:t>
            </a:r>
            <a:r>
              <a:rPr lang="en-US" altLang="ko-KR" sz="2200"/>
              <a:t>][</a:t>
            </a:r>
            <a:r>
              <a:rPr lang="ko-KR" altLang="en-US" sz="2200"/>
              <a:t>첨자</a:t>
            </a:r>
            <a:r>
              <a:rPr lang="en-US" altLang="ko-KR" sz="2200"/>
              <a:t>] = </a:t>
            </a:r>
            <a:r>
              <a:rPr lang="ko-KR" altLang="en-US" sz="2200"/>
              <a:t>값</a:t>
            </a:r>
            <a:r>
              <a:rPr lang="en-US" altLang="ko-KR" sz="2200"/>
              <a:t>;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2200"/>
              <a:t>         </a:t>
            </a:r>
            <a:r>
              <a:rPr lang="ko-KR" altLang="en-US" sz="2200"/>
              <a:t>변수 </a:t>
            </a:r>
            <a:r>
              <a:rPr lang="en-US" altLang="ko-KR" sz="2200"/>
              <a:t>= </a:t>
            </a:r>
            <a:r>
              <a:rPr lang="ko-KR" altLang="en-US" sz="2200"/>
              <a:t>배열명</a:t>
            </a:r>
            <a:r>
              <a:rPr lang="en-US" altLang="ko-KR" sz="2200"/>
              <a:t>[</a:t>
            </a:r>
            <a:r>
              <a:rPr lang="ko-KR" altLang="en-US" sz="2200"/>
              <a:t>첨자</a:t>
            </a:r>
            <a:r>
              <a:rPr lang="en-US" altLang="ko-KR" sz="2200"/>
              <a:t>][</a:t>
            </a:r>
            <a:r>
              <a:rPr lang="ko-KR" altLang="en-US" sz="2200"/>
              <a:t>첨자</a:t>
            </a:r>
            <a:r>
              <a:rPr lang="en-US" altLang="ko-KR" sz="2200"/>
              <a:t>][</a:t>
            </a:r>
            <a:r>
              <a:rPr lang="ko-KR" altLang="en-US" sz="2200"/>
              <a:t>첨자</a:t>
            </a:r>
            <a:r>
              <a:rPr lang="en-US" altLang="ko-KR" sz="2200"/>
              <a:t>]; </a:t>
            </a:r>
          </a:p>
          <a:p>
            <a:pPr lvl="1">
              <a:lnSpc>
                <a:spcPct val="90000"/>
              </a:lnSpc>
            </a:pPr>
            <a:r>
              <a:rPr lang="en-US" altLang="ko-KR" sz="2200"/>
              <a:t>Ex) 10*10*10</a:t>
            </a:r>
            <a:r>
              <a:rPr lang="ko-KR" altLang="en-US" sz="2200"/>
              <a:t>크기의 </a:t>
            </a:r>
            <a:r>
              <a:rPr lang="en-US" altLang="ko-KR" sz="2200"/>
              <a:t>3</a:t>
            </a:r>
            <a:r>
              <a:rPr lang="ko-KR" altLang="en-US" sz="2200"/>
              <a:t>차원 정수 배열이 있다고 하고</a:t>
            </a:r>
            <a:r>
              <a:rPr lang="en-US" altLang="ko-KR" sz="2200"/>
              <a:t>, 1</a:t>
            </a:r>
            <a:r>
              <a:rPr lang="ko-KR" altLang="en-US" sz="2200"/>
              <a:t>번째 배열의 </a:t>
            </a:r>
            <a:r>
              <a:rPr lang="en-US" altLang="ko-KR" sz="2200"/>
              <a:t>3</a:t>
            </a:r>
            <a:r>
              <a:rPr lang="ko-KR" altLang="en-US" sz="2200"/>
              <a:t>번째 배열의 </a:t>
            </a:r>
            <a:r>
              <a:rPr lang="en-US" altLang="ko-KR" sz="2200"/>
              <a:t>2</a:t>
            </a:r>
            <a:r>
              <a:rPr lang="ko-KR" altLang="en-US" sz="2200"/>
              <a:t>번째 원소에 </a:t>
            </a:r>
            <a:r>
              <a:rPr lang="en-US" altLang="ko-KR" sz="2200"/>
              <a:t>2</a:t>
            </a:r>
            <a:r>
              <a:rPr lang="ko-KR" altLang="en-US" sz="2200"/>
              <a:t>를 넣으려면 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ko-KR" altLang="en-US" sz="2000"/>
              <a:t>  </a:t>
            </a:r>
            <a:r>
              <a:rPr lang="en-US" altLang="ko-KR" sz="2000"/>
              <a:t>Array[0][2][1]=2;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다차원 배열의 사용</a:t>
            </a:r>
          </a:p>
        </p:txBody>
      </p:sp>
    </p:spTree>
  </p:cSld>
  <p:clrMapOvr>
    <a:masterClrMapping/>
  </p:clrMapOvr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2</a:t>
            </a:r>
            <a:r>
              <a:rPr lang="ko-KR" altLang="en-US"/>
              <a:t>차원 배열은 배열의 배열이므로 </a:t>
            </a:r>
            <a:r>
              <a:rPr lang="en-US" altLang="ko-KR"/>
              <a:t>{}</a:t>
            </a:r>
            <a:r>
              <a:rPr lang="ko-KR" altLang="en-US"/>
              <a:t>안에 또 </a:t>
            </a:r>
            <a:r>
              <a:rPr lang="en-US" altLang="ko-KR"/>
              <a:t>{}</a:t>
            </a:r>
            <a:r>
              <a:rPr lang="ko-KR" altLang="en-US"/>
              <a:t>를 써서 초기값을 주면 됨</a:t>
            </a:r>
          </a:p>
          <a:p>
            <a:pPr lvl="1"/>
            <a:r>
              <a:rPr lang="en-US" altLang="ko-KR"/>
              <a:t>Ex)   int Array[2][3]; </a:t>
            </a:r>
          </a:p>
          <a:p>
            <a:pPr lvl="1"/>
            <a:r>
              <a:rPr lang="ko-KR" altLang="en-US"/>
              <a:t>이걸 초기값을 주어서 선언하면 </a:t>
            </a:r>
          </a:p>
          <a:p>
            <a:pPr lvl="1">
              <a:buFontTx/>
              <a:buNone/>
            </a:pPr>
            <a:r>
              <a:rPr lang="ko-KR" altLang="en-US"/>
              <a:t>    </a:t>
            </a:r>
            <a:r>
              <a:rPr lang="en-US" altLang="ko-KR"/>
              <a:t>int Array[2][3] = { { 1, 2, 3 }, { 4, 5, 6 } }; </a:t>
            </a:r>
          </a:p>
          <a:p>
            <a:endParaRPr lang="en-US" altLang="ko-KR"/>
          </a:p>
          <a:p>
            <a:r>
              <a:rPr lang="en-US" altLang="ko-KR"/>
              <a:t>3</a:t>
            </a:r>
            <a:r>
              <a:rPr lang="ko-KR" altLang="en-US"/>
              <a:t>차원 배열이라면 </a:t>
            </a:r>
            <a:r>
              <a:rPr lang="en-US" altLang="ko-KR"/>
              <a:t>{}</a:t>
            </a:r>
            <a:r>
              <a:rPr lang="ko-KR" altLang="en-US"/>
              <a:t>안에 </a:t>
            </a:r>
            <a:r>
              <a:rPr lang="en-US" altLang="ko-KR"/>
              <a:t>{}</a:t>
            </a:r>
            <a:r>
              <a:rPr lang="ko-KR" altLang="en-US"/>
              <a:t>안에 또다시 </a:t>
            </a:r>
            <a:r>
              <a:rPr lang="en-US" altLang="ko-KR"/>
              <a:t>{}</a:t>
            </a:r>
            <a:r>
              <a:rPr lang="ko-KR" altLang="en-US"/>
              <a:t>안에 원소의 초기값을 써 주면 됨</a:t>
            </a:r>
          </a:p>
          <a:p>
            <a:pPr lvl="1"/>
            <a:r>
              <a:rPr lang="en-US" altLang="ko-KR"/>
              <a:t>Ex) </a:t>
            </a:r>
          </a:p>
          <a:p>
            <a:pPr lvl="1">
              <a:buFontTx/>
              <a:buNone/>
            </a:pPr>
            <a:r>
              <a:rPr lang="en-US" altLang="ko-KR" sz="2000"/>
              <a:t>int Array[2][3][2] = { { { 1, 2 } , { 3,  4 }, {   5,   6 } },                                 			     { { 7, 8 } , { 9, 10 }, { 11, 12 } } };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다차원 배열의 초기값</a:t>
            </a:r>
          </a:p>
        </p:txBody>
      </p:sp>
    </p:spTree>
  </p:cSld>
  <p:clrMapOvr>
    <a:masterClrMapping/>
  </p:clrMapOvr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그냥 </a:t>
            </a:r>
            <a:r>
              <a:rPr lang="en-US" altLang="ko-KR"/>
              <a:t>1</a:t>
            </a:r>
            <a:r>
              <a:rPr lang="ko-KR" altLang="en-US"/>
              <a:t>차원 배열처럼 지정하는 방법</a:t>
            </a:r>
          </a:p>
          <a:p>
            <a:pPr lvl="1"/>
            <a:r>
              <a:rPr lang="en-US" altLang="ko-KR"/>
              <a:t>1</a:t>
            </a:r>
            <a:r>
              <a:rPr lang="ko-KR" altLang="en-US"/>
              <a:t>차원 배열처럼 </a:t>
            </a:r>
            <a:r>
              <a:rPr lang="en-US" altLang="ko-KR"/>
              <a:t>{}</a:t>
            </a:r>
            <a:r>
              <a:rPr lang="ko-KR" altLang="en-US"/>
              <a:t>안에 배열의 모든 원소의 순서대로 초기값을 적어 주는 것</a:t>
            </a:r>
          </a:p>
          <a:p>
            <a:endParaRPr lang="ko-KR" altLang="en-US"/>
          </a:p>
          <a:p>
            <a:r>
              <a:rPr lang="en-US" altLang="ko-KR"/>
              <a:t>Ex)</a:t>
            </a:r>
          </a:p>
          <a:p>
            <a:pPr lvl="1">
              <a:buFontTx/>
              <a:buNone/>
            </a:pPr>
            <a:r>
              <a:rPr lang="en-US" altLang="ko-KR"/>
              <a:t>int Array[2][3] = { { 1, 2, 3 }, { 4, 5, 6 } }; </a:t>
            </a:r>
          </a:p>
          <a:p>
            <a:pPr lvl="1">
              <a:buFontTx/>
              <a:buNone/>
            </a:pPr>
            <a:r>
              <a:rPr lang="en-US" altLang="ko-KR"/>
              <a:t>int Array[2][3] = { 1, 2, 3, 4, 5, 6 };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다차원 배열의 초기값</a:t>
            </a:r>
            <a:r>
              <a:rPr lang="en-US" altLang="ko-KR"/>
              <a:t>(2)</a:t>
            </a:r>
          </a:p>
        </p:txBody>
      </p:sp>
    </p:spTree>
  </p:cSld>
  <p:clrMapOvr>
    <a:masterClrMapping/>
  </p:clrMapOvr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/>
              <a:t> </a:t>
            </a:r>
            <a:r>
              <a:rPr lang="ko-KR" altLang="en-US" sz="2400"/>
              <a:t>배열을 인수로 전달한다면</a:t>
            </a:r>
            <a:r>
              <a:rPr lang="en-US" altLang="ko-KR" sz="2400"/>
              <a:t>? </a:t>
            </a:r>
          </a:p>
          <a:p>
            <a:pPr lvl="1"/>
            <a:r>
              <a:rPr lang="ko-KR" altLang="en-US" sz="2200"/>
              <a:t>배열 역시 일반 데이터와 전달 방법이 동일함</a:t>
            </a:r>
          </a:p>
          <a:p>
            <a:pPr lvl="1"/>
            <a:r>
              <a:rPr lang="ko-KR" altLang="en-US" sz="2200"/>
              <a:t>그냥 인수를 배열로 만들어 주면 됨</a:t>
            </a:r>
          </a:p>
          <a:p>
            <a:endParaRPr lang="ko-KR" altLang="en-US" sz="2400"/>
          </a:p>
          <a:p>
            <a:r>
              <a:rPr lang="en-US" altLang="ko-KR" sz="2400"/>
              <a:t>Ex) </a:t>
            </a:r>
            <a:r>
              <a:rPr lang="ko-KR" altLang="en-US" sz="2400"/>
              <a:t>아무 값도 리턴하지 않고</a:t>
            </a:r>
            <a:r>
              <a:rPr lang="en-US" altLang="ko-KR" sz="2400"/>
              <a:t>, </a:t>
            </a:r>
            <a:r>
              <a:rPr lang="ko-KR" altLang="en-US" sz="2400"/>
              <a:t>인수로는 정수형태의 </a:t>
            </a:r>
            <a:r>
              <a:rPr lang="en-US" altLang="ko-KR" sz="2400"/>
              <a:t>10</a:t>
            </a:r>
            <a:r>
              <a:rPr lang="ko-KR" altLang="en-US" sz="2400"/>
              <a:t>개의 원소를 가진 </a:t>
            </a:r>
            <a:r>
              <a:rPr lang="en-US" altLang="ko-KR" sz="2400"/>
              <a:t>a</a:t>
            </a:r>
            <a:r>
              <a:rPr lang="ko-KR" altLang="en-US" sz="2400"/>
              <a:t>라는 배열이 있는 </a:t>
            </a:r>
            <a:r>
              <a:rPr lang="en-US" altLang="ko-KR" sz="2400"/>
              <a:t>func</a:t>
            </a:r>
            <a:r>
              <a:rPr lang="ko-KR" altLang="en-US" sz="2400"/>
              <a:t>라는 함수는 </a:t>
            </a:r>
          </a:p>
          <a:p>
            <a:pPr lvl="1">
              <a:buFontTx/>
              <a:buNone/>
            </a:pPr>
            <a:r>
              <a:rPr lang="en-US" altLang="ko-KR" sz="2200"/>
              <a:t>void func(int a[10])</a:t>
            </a:r>
          </a:p>
          <a:p>
            <a:pPr lvl="1">
              <a:buFontTx/>
              <a:buNone/>
            </a:pPr>
            <a:r>
              <a:rPr lang="en-US" altLang="ko-KR" sz="2200"/>
              <a:t>{</a:t>
            </a:r>
          </a:p>
          <a:p>
            <a:pPr lvl="3">
              <a:buFontTx/>
              <a:buNone/>
            </a:pPr>
            <a:r>
              <a:rPr lang="en-US" altLang="ko-KR" sz="1800"/>
              <a:t>   .</a:t>
            </a:r>
          </a:p>
          <a:p>
            <a:pPr lvl="3">
              <a:buFontTx/>
              <a:buNone/>
            </a:pPr>
            <a:r>
              <a:rPr lang="en-US" altLang="ko-KR" sz="1800"/>
              <a:t>   .</a:t>
            </a:r>
          </a:p>
          <a:p>
            <a:pPr lvl="3">
              <a:buFontTx/>
              <a:buNone/>
            </a:pPr>
            <a:r>
              <a:rPr lang="en-US" altLang="ko-KR" sz="1800"/>
              <a:t>   .</a:t>
            </a:r>
          </a:p>
          <a:p>
            <a:pPr lvl="1">
              <a:buFontTx/>
              <a:buNone/>
            </a:pPr>
            <a:r>
              <a:rPr lang="en-US" altLang="ko-KR" sz="2200"/>
              <a:t>}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배열을 인수로 전달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800"/>
              <a:t>프로그램 작성 과정</a:t>
            </a:r>
          </a:p>
        </p:txBody>
      </p:sp>
      <p:sp>
        <p:nvSpPr>
          <p:cNvPr id="13315" name="AutoShape 4"/>
          <p:cNvSpPr>
            <a:spLocks noChangeArrowheads="1"/>
          </p:cNvSpPr>
          <p:nvPr/>
        </p:nvSpPr>
        <p:spPr bwMode="auto">
          <a:xfrm>
            <a:off x="3055937" y="652603"/>
            <a:ext cx="2520950" cy="360362"/>
          </a:xfrm>
          <a:prstGeom prst="flowChartProcess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400">
                <a:latin typeface="Courier New" pitchFamily="49" charset="0"/>
              </a:rPr>
              <a:t>소스코드 작성 및 수정</a:t>
            </a:r>
          </a:p>
        </p:txBody>
      </p:sp>
      <p:sp>
        <p:nvSpPr>
          <p:cNvPr id="13316" name="AutoShape 5"/>
          <p:cNvSpPr>
            <a:spLocks noChangeArrowheads="1"/>
          </p:cNvSpPr>
          <p:nvPr/>
        </p:nvSpPr>
        <p:spPr bwMode="auto">
          <a:xfrm>
            <a:off x="3055937" y="1805128"/>
            <a:ext cx="2520950" cy="360362"/>
          </a:xfrm>
          <a:prstGeom prst="flowChartDecision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400">
                <a:latin typeface="Courier New" pitchFamily="49" charset="0"/>
              </a:rPr>
              <a:t>에러발생</a:t>
            </a:r>
          </a:p>
        </p:txBody>
      </p:sp>
      <p:sp>
        <p:nvSpPr>
          <p:cNvPr id="13317" name="AutoShape 6"/>
          <p:cNvSpPr>
            <a:spLocks noChangeArrowheads="1"/>
          </p:cNvSpPr>
          <p:nvPr/>
        </p:nvSpPr>
        <p:spPr bwMode="auto">
          <a:xfrm>
            <a:off x="3055937" y="1228865"/>
            <a:ext cx="2520950" cy="360363"/>
          </a:xfrm>
          <a:prstGeom prst="flowChartProcess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400">
                <a:latin typeface="Courier New" pitchFamily="49" charset="0"/>
              </a:rPr>
              <a:t>컴파일</a:t>
            </a:r>
          </a:p>
        </p:txBody>
      </p:sp>
      <p:sp>
        <p:nvSpPr>
          <p:cNvPr id="13318" name="AutoShape 7"/>
          <p:cNvSpPr>
            <a:spLocks noChangeArrowheads="1"/>
          </p:cNvSpPr>
          <p:nvPr/>
        </p:nvSpPr>
        <p:spPr bwMode="auto">
          <a:xfrm>
            <a:off x="3055937" y="2381390"/>
            <a:ext cx="2520950" cy="360363"/>
          </a:xfrm>
          <a:prstGeom prst="flowChartProcess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400">
                <a:latin typeface="Courier New" pitchFamily="49" charset="0"/>
              </a:rPr>
              <a:t>링크</a:t>
            </a:r>
          </a:p>
        </p:txBody>
      </p:sp>
      <p:sp>
        <p:nvSpPr>
          <p:cNvPr id="13319" name="AutoShape 8"/>
          <p:cNvSpPr>
            <a:spLocks noChangeArrowheads="1"/>
          </p:cNvSpPr>
          <p:nvPr/>
        </p:nvSpPr>
        <p:spPr bwMode="auto">
          <a:xfrm>
            <a:off x="3055937" y="2957653"/>
            <a:ext cx="2520950" cy="360362"/>
          </a:xfrm>
          <a:prstGeom prst="flowChartDecision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400">
                <a:latin typeface="Courier New" pitchFamily="49" charset="0"/>
              </a:rPr>
              <a:t>에러발생</a:t>
            </a:r>
          </a:p>
        </p:txBody>
      </p:sp>
      <p:sp>
        <p:nvSpPr>
          <p:cNvPr id="13320" name="AutoShape 9"/>
          <p:cNvSpPr>
            <a:spLocks noChangeArrowheads="1"/>
          </p:cNvSpPr>
          <p:nvPr/>
        </p:nvSpPr>
        <p:spPr bwMode="auto">
          <a:xfrm>
            <a:off x="3055937" y="3533915"/>
            <a:ext cx="2520950" cy="360363"/>
          </a:xfrm>
          <a:prstGeom prst="flowChartProcess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400">
                <a:latin typeface="Courier New" pitchFamily="49" charset="0"/>
              </a:rPr>
              <a:t>실행파일</a:t>
            </a:r>
          </a:p>
        </p:txBody>
      </p:sp>
      <p:sp>
        <p:nvSpPr>
          <p:cNvPr id="13321" name="AutoShape 10"/>
          <p:cNvSpPr>
            <a:spLocks noChangeArrowheads="1"/>
          </p:cNvSpPr>
          <p:nvPr/>
        </p:nvSpPr>
        <p:spPr bwMode="auto">
          <a:xfrm>
            <a:off x="3055937" y="4110178"/>
            <a:ext cx="2520950" cy="360362"/>
          </a:xfrm>
          <a:prstGeom prst="flowChartDecision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400">
                <a:latin typeface="Courier New" pitchFamily="49" charset="0"/>
              </a:rPr>
              <a:t>에러발생</a:t>
            </a:r>
          </a:p>
        </p:txBody>
      </p:sp>
      <p:sp>
        <p:nvSpPr>
          <p:cNvPr id="13322" name="AutoShape 11"/>
          <p:cNvSpPr>
            <a:spLocks noChangeArrowheads="1"/>
          </p:cNvSpPr>
          <p:nvPr/>
        </p:nvSpPr>
        <p:spPr bwMode="auto">
          <a:xfrm>
            <a:off x="3055937" y="4686440"/>
            <a:ext cx="2520950" cy="360363"/>
          </a:xfrm>
          <a:prstGeom prst="flowChartProcess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400">
                <a:latin typeface="Courier New" pitchFamily="49" charset="0"/>
              </a:rPr>
              <a:t>완성</a:t>
            </a:r>
          </a:p>
        </p:txBody>
      </p:sp>
      <p:cxnSp>
        <p:nvCxnSpPr>
          <p:cNvPr id="13323" name="AutoShape 12"/>
          <p:cNvCxnSpPr>
            <a:cxnSpLocks noChangeShapeType="1"/>
            <a:stCxn id="13315" idx="2"/>
            <a:endCxn id="13317" idx="0"/>
          </p:cNvCxnSpPr>
          <p:nvPr/>
        </p:nvCxnSpPr>
        <p:spPr bwMode="auto">
          <a:xfrm rot="5400000">
            <a:off x="4208462" y="1120915"/>
            <a:ext cx="215900" cy="0"/>
          </a:xfrm>
          <a:prstGeom prst="straightConnector1">
            <a:avLst/>
          </a:prstGeom>
          <a:noFill/>
          <a:ln w="3175">
            <a:solidFill>
              <a:schemeClr val="tx1"/>
            </a:solidFill>
            <a:round/>
            <a:headEnd/>
            <a:tailEnd type="arrow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24" name="AutoShape 13"/>
          <p:cNvCxnSpPr>
            <a:cxnSpLocks noChangeShapeType="1"/>
            <a:stCxn id="13317" idx="2"/>
            <a:endCxn id="13316" idx="0"/>
          </p:cNvCxnSpPr>
          <p:nvPr/>
        </p:nvCxnSpPr>
        <p:spPr bwMode="auto">
          <a:xfrm rot="5400000">
            <a:off x="4208462" y="1697178"/>
            <a:ext cx="215900" cy="0"/>
          </a:xfrm>
          <a:prstGeom prst="straightConnector1">
            <a:avLst/>
          </a:prstGeom>
          <a:noFill/>
          <a:ln w="3175">
            <a:solidFill>
              <a:schemeClr val="tx1"/>
            </a:solidFill>
            <a:round/>
            <a:headEnd/>
            <a:tailEnd type="arrow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25" name="AutoShape 14"/>
          <p:cNvCxnSpPr>
            <a:cxnSpLocks noChangeShapeType="1"/>
            <a:stCxn id="13316" idx="2"/>
            <a:endCxn id="13318" idx="0"/>
          </p:cNvCxnSpPr>
          <p:nvPr/>
        </p:nvCxnSpPr>
        <p:spPr bwMode="auto">
          <a:xfrm rot="5400000">
            <a:off x="4208462" y="2273440"/>
            <a:ext cx="215900" cy="0"/>
          </a:xfrm>
          <a:prstGeom prst="straightConnector1">
            <a:avLst/>
          </a:prstGeom>
          <a:noFill/>
          <a:ln w="3175">
            <a:solidFill>
              <a:schemeClr val="tx1"/>
            </a:solidFill>
            <a:round/>
            <a:headEnd/>
            <a:tailEnd type="arrow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26" name="AutoShape 15"/>
          <p:cNvCxnSpPr>
            <a:cxnSpLocks noChangeShapeType="1"/>
            <a:stCxn id="13318" idx="2"/>
            <a:endCxn id="13319" idx="0"/>
          </p:cNvCxnSpPr>
          <p:nvPr/>
        </p:nvCxnSpPr>
        <p:spPr bwMode="auto">
          <a:xfrm rot="5400000">
            <a:off x="4208462" y="2849703"/>
            <a:ext cx="215900" cy="0"/>
          </a:xfrm>
          <a:prstGeom prst="straightConnector1">
            <a:avLst/>
          </a:prstGeom>
          <a:noFill/>
          <a:ln w="3175">
            <a:solidFill>
              <a:schemeClr val="tx1"/>
            </a:solidFill>
            <a:round/>
            <a:headEnd/>
            <a:tailEnd type="arrow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27" name="AutoShape 16"/>
          <p:cNvCxnSpPr>
            <a:cxnSpLocks noChangeShapeType="1"/>
            <a:stCxn id="13319" idx="2"/>
            <a:endCxn id="13320" idx="0"/>
          </p:cNvCxnSpPr>
          <p:nvPr/>
        </p:nvCxnSpPr>
        <p:spPr bwMode="auto">
          <a:xfrm rot="5400000">
            <a:off x="4208462" y="3425965"/>
            <a:ext cx="215900" cy="0"/>
          </a:xfrm>
          <a:prstGeom prst="straightConnector1">
            <a:avLst/>
          </a:prstGeom>
          <a:noFill/>
          <a:ln w="3175">
            <a:solidFill>
              <a:schemeClr val="tx1"/>
            </a:solidFill>
            <a:round/>
            <a:headEnd/>
            <a:tailEnd type="arrow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28" name="AutoShape 17"/>
          <p:cNvCxnSpPr>
            <a:cxnSpLocks noChangeShapeType="1"/>
            <a:stCxn id="13320" idx="2"/>
            <a:endCxn id="13321" idx="0"/>
          </p:cNvCxnSpPr>
          <p:nvPr/>
        </p:nvCxnSpPr>
        <p:spPr bwMode="auto">
          <a:xfrm rot="5400000">
            <a:off x="4208462" y="4002228"/>
            <a:ext cx="215900" cy="0"/>
          </a:xfrm>
          <a:prstGeom prst="straightConnector1">
            <a:avLst/>
          </a:prstGeom>
          <a:noFill/>
          <a:ln w="3175">
            <a:solidFill>
              <a:schemeClr val="tx1"/>
            </a:solidFill>
            <a:round/>
            <a:headEnd/>
            <a:tailEnd type="arrow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29" name="AutoShape 18"/>
          <p:cNvCxnSpPr>
            <a:cxnSpLocks noChangeShapeType="1"/>
            <a:stCxn id="13321" idx="2"/>
            <a:endCxn id="13322" idx="0"/>
          </p:cNvCxnSpPr>
          <p:nvPr/>
        </p:nvCxnSpPr>
        <p:spPr bwMode="auto">
          <a:xfrm rot="5400000">
            <a:off x="4208462" y="4578490"/>
            <a:ext cx="215900" cy="0"/>
          </a:xfrm>
          <a:prstGeom prst="straightConnector1">
            <a:avLst/>
          </a:prstGeom>
          <a:noFill/>
          <a:ln w="3175">
            <a:solidFill>
              <a:schemeClr val="tx1"/>
            </a:solidFill>
            <a:round/>
            <a:headEnd/>
            <a:tailEnd type="arrow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30" name="AutoShape 19"/>
          <p:cNvCxnSpPr>
            <a:cxnSpLocks noChangeShapeType="1"/>
            <a:stCxn id="13316" idx="1"/>
            <a:endCxn id="13315" idx="1"/>
          </p:cNvCxnSpPr>
          <p:nvPr/>
        </p:nvCxnSpPr>
        <p:spPr bwMode="auto">
          <a:xfrm rot="10800000" flipH="1">
            <a:off x="3055937" y="833578"/>
            <a:ext cx="1588" cy="1152525"/>
          </a:xfrm>
          <a:prstGeom prst="bentConnector3">
            <a:avLst>
              <a:gd name="adj1" fmla="val -14400005"/>
            </a:avLst>
          </a:prstGeom>
          <a:noFill/>
          <a:ln w="3175">
            <a:solidFill>
              <a:schemeClr val="tx1"/>
            </a:solidFill>
            <a:miter lim="800000"/>
            <a:headEnd/>
            <a:tailEnd type="arrow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31" name="AutoShape 20"/>
          <p:cNvCxnSpPr>
            <a:cxnSpLocks noChangeShapeType="1"/>
            <a:stCxn id="13319" idx="1"/>
            <a:endCxn id="13315" idx="1"/>
          </p:cNvCxnSpPr>
          <p:nvPr/>
        </p:nvCxnSpPr>
        <p:spPr bwMode="auto">
          <a:xfrm rot="10800000" flipH="1">
            <a:off x="3055937" y="833578"/>
            <a:ext cx="1588" cy="2305050"/>
          </a:xfrm>
          <a:prstGeom prst="bentConnector3">
            <a:avLst>
              <a:gd name="adj1" fmla="val -14400005"/>
            </a:avLst>
          </a:prstGeom>
          <a:noFill/>
          <a:ln w="3175">
            <a:solidFill>
              <a:schemeClr val="tx1"/>
            </a:solidFill>
            <a:miter lim="800000"/>
            <a:headEnd/>
            <a:tailEnd type="arrow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32" name="AutoShape 21"/>
          <p:cNvCxnSpPr>
            <a:cxnSpLocks noChangeShapeType="1"/>
            <a:stCxn id="13321" idx="1"/>
            <a:endCxn id="13315" idx="1"/>
          </p:cNvCxnSpPr>
          <p:nvPr/>
        </p:nvCxnSpPr>
        <p:spPr bwMode="auto">
          <a:xfrm rot="10800000" flipH="1">
            <a:off x="3055937" y="833578"/>
            <a:ext cx="1588" cy="3457575"/>
          </a:xfrm>
          <a:prstGeom prst="bentConnector3">
            <a:avLst>
              <a:gd name="adj1" fmla="val -14400005"/>
            </a:avLst>
          </a:prstGeom>
          <a:noFill/>
          <a:ln w="3175">
            <a:solidFill>
              <a:schemeClr val="tx1"/>
            </a:solidFill>
            <a:miter lim="800000"/>
            <a:headEnd/>
            <a:tailEnd type="arrow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33" name="Text Box 22"/>
          <p:cNvSpPr txBox="1">
            <a:spLocks noChangeArrowheads="1"/>
          </p:cNvSpPr>
          <p:nvPr/>
        </p:nvSpPr>
        <p:spPr bwMode="auto">
          <a:xfrm>
            <a:off x="3827462" y="3257690"/>
            <a:ext cx="3968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400">
                <a:latin typeface="Courier New" pitchFamily="49" charset="0"/>
              </a:rPr>
              <a:t>No</a:t>
            </a:r>
          </a:p>
        </p:txBody>
      </p:sp>
      <p:sp>
        <p:nvSpPr>
          <p:cNvPr id="13334" name="Text Box 23"/>
          <p:cNvSpPr txBox="1">
            <a:spLocks noChangeArrowheads="1"/>
          </p:cNvSpPr>
          <p:nvPr/>
        </p:nvSpPr>
        <p:spPr bwMode="auto">
          <a:xfrm>
            <a:off x="3848100" y="4400690"/>
            <a:ext cx="3968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400">
                <a:latin typeface="Courier New" pitchFamily="49" charset="0"/>
              </a:rPr>
              <a:t>No</a:t>
            </a:r>
          </a:p>
        </p:txBody>
      </p:sp>
      <p:sp>
        <p:nvSpPr>
          <p:cNvPr id="13335" name="Text Box 24"/>
          <p:cNvSpPr txBox="1">
            <a:spLocks noChangeArrowheads="1"/>
          </p:cNvSpPr>
          <p:nvPr/>
        </p:nvSpPr>
        <p:spPr bwMode="auto">
          <a:xfrm>
            <a:off x="3848100" y="2082940"/>
            <a:ext cx="3968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400">
                <a:latin typeface="Courier New" pitchFamily="49" charset="0"/>
              </a:rPr>
              <a:t>No</a:t>
            </a:r>
          </a:p>
        </p:txBody>
      </p:sp>
      <p:sp>
        <p:nvSpPr>
          <p:cNvPr id="13336" name="Text Box 25"/>
          <p:cNvSpPr txBox="1">
            <a:spLocks noChangeArrowheads="1"/>
          </p:cNvSpPr>
          <p:nvPr/>
        </p:nvSpPr>
        <p:spPr bwMode="auto">
          <a:xfrm>
            <a:off x="2768600" y="2868753"/>
            <a:ext cx="5032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400">
                <a:latin typeface="Courier New" pitchFamily="49" charset="0"/>
              </a:rPr>
              <a:t>Yes</a:t>
            </a:r>
          </a:p>
        </p:txBody>
      </p:sp>
      <p:sp>
        <p:nvSpPr>
          <p:cNvPr id="13337" name="Text Box 26"/>
          <p:cNvSpPr txBox="1">
            <a:spLocks noChangeArrowheads="1"/>
          </p:cNvSpPr>
          <p:nvPr/>
        </p:nvSpPr>
        <p:spPr bwMode="auto">
          <a:xfrm>
            <a:off x="2792412" y="1716228"/>
            <a:ext cx="5032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400">
                <a:latin typeface="Courier New" pitchFamily="49" charset="0"/>
              </a:rPr>
              <a:t>Yes</a:t>
            </a:r>
          </a:p>
        </p:txBody>
      </p:sp>
      <p:sp>
        <p:nvSpPr>
          <p:cNvPr id="13338" name="Text Box 27"/>
          <p:cNvSpPr txBox="1">
            <a:spLocks noChangeArrowheads="1"/>
          </p:cNvSpPr>
          <p:nvPr/>
        </p:nvSpPr>
        <p:spPr bwMode="auto">
          <a:xfrm>
            <a:off x="2792412" y="4019690"/>
            <a:ext cx="5032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400">
                <a:latin typeface="Courier New" pitchFamily="49" charset="0"/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3115267321"/>
      </p:ext>
    </p:extLst>
  </p:cSld>
  <p:clrMapOvr>
    <a:masterClrMapping/>
  </p:clrMapOvr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배열의 크기는 생략해도 가능</a:t>
            </a:r>
          </a:p>
          <a:p>
            <a:r>
              <a:rPr lang="ko-KR" altLang="en-US"/>
              <a:t>즉</a:t>
            </a:r>
            <a:r>
              <a:rPr lang="en-US" altLang="ko-KR"/>
              <a:t>,</a:t>
            </a:r>
          </a:p>
          <a:p>
            <a:pPr lvl="1">
              <a:buFontTx/>
              <a:buNone/>
            </a:pPr>
            <a:r>
              <a:rPr lang="en-US" altLang="ko-KR"/>
              <a:t>void func(int a[])</a:t>
            </a:r>
          </a:p>
          <a:p>
            <a:pPr lvl="1">
              <a:buFontTx/>
              <a:buNone/>
            </a:pPr>
            <a:r>
              <a:rPr lang="en-US" altLang="ko-KR"/>
              <a:t>{</a:t>
            </a:r>
          </a:p>
          <a:p>
            <a:pPr lvl="3">
              <a:buFontTx/>
              <a:buNone/>
            </a:pPr>
            <a:r>
              <a:rPr lang="en-US" altLang="ko-KR"/>
              <a:t>   .</a:t>
            </a:r>
          </a:p>
          <a:p>
            <a:pPr lvl="3">
              <a:buFontTx/>
              <a:buNone/>
            </a:pPr>
            <a:r>
              <a:rPr lang="en-US" altLang="ko-KR"/>
              <a:t>   .</a:t>
            </a:r>
          </a:p>
          <a:p>
            <a:pPr lvl="3">
              <a:buFontTx/>
              <a:buNone/>
            </a:pPr>
            <a:r>
              <a:rPr lang="en-US" altLang="ko-KR"/>
              <a:t>   .</a:t>
            </a:r>
          </a:p>
          <a:p>
            <a:pPr lvl="1">
              <a:buFontTx/>
              <a:buNone/>
            </a:pPr>
            <a:r>
              <a:rPr lang="en-US" altLang="ko-KR"/>
              <a:t>}</a:t>
            </a:r>
          </a:p>
          <a:p>
            <a:r>
              <a:rPr lang="en-US" altLang="ko-KR"/>
              <a:t> </a:t>
            </a:r>
            <a:r>
              <a:rPr lang="ko-KR" altLang="en-US"/>
              <a:t>두 가지의 차이점은 전혀 없음 </a:t>
            </a:r>
          </a:p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배열을 인수로 전달</a:t>
            </a:r>
            <a:r>
              <a:rPr lang="en-US" altLang="ko-KR"/>
              <a:t>(2)</a:t>
            </a:r>
          </a:p>
        </p:txBody>
      </p:sp>
    </p:spTree>
  </p:cSld>
  <p:clrMapOvr>
    <a:masterClrMapping/>
  </p:clrMapOvr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000"/>
              <a:t>#include &lt;stdio.h&gt;</a:t>
            </a:r>
          </a:p>
          <a:p>
            <a:pPr>
              <a:buFont typeface="Wingdings" pitchFamily="2" charset="2"/>
              <a:buNone/>
            </a:pPr>
            <a:r>
              <a:rPr lang="en-US" altLang="ko-KR" sz="2000"/>
              <a:t>void func(int data[])</a:t>
            </a:r>
          </a:p>
          <a:p>
            <a:pPr>
              <a:buFont typeface="Wingdings" pitchFamily="2" charset="2"/>
              <a:buNone/>
            </a:pPr>
            <a:r>
              <a:rPr lang="en-US" altLang="ko-KR" sz="2000"/>
              <a:t>{</a:t>
            </a:r>
          </a:p>
          <a:p>
            <a:pPr>
              <a:buFont typeface="Wingdings" pitchFamily="2" charset="2"/>
              <a:buNone/>
            </a:pPr>
            <a:r>
              <a:rPr lang="en-US" altLang="ko-KR" sz="2000"/>
              <a:t>	   data[0]=10;</a:t>
            </a:r>
          </a:p>
          <a:p>
            <a:pPr>
              <a:buFont typeface="Wingdings" pitchFamily="2" charset="2"/>
              <a:buNone/>
            </a:pPr>
            <a:r>
              <a:rPr lang="en-US" altLang="ko-KR" sz="2000"/>
              <a:t>}</a:t>
            </a:r>
          </a:p>
          <a:p>
            <a:pPr>
              <a:buFont typeface="Wingdings" pitchFamily="2" charset="2"/>
              <a:buNone/>
            </a:pPr>
            <a:r>
              <a:rPr lang="en-US" altLang="ko-KR" sz="2000"/>
              <a:t>void main()</a:t>
            </a:r>
          </a:p>
          <a:p>
            <a:pPr>
              <a:buFont typeface="Wingdings" pitchFamily="2" charset="2"/>
              <a:buNone/>
            </a:pPr>
            <a:r>
              <a:rPr lang="en-US" altLang="ko-KR" sz="2000"/>
              <a:t>{</a:t>
            </a:r>
          </a:p>
          <a:p>
            <a:pPr lvl="1">
              <a:buFontTx/>
              <a:buNone/>
            </a:pPr>
            <a:r>
              <a:rPr lang="en-US" altLang="ko-KR" sz="2000"/>
              <a:t>   int i;</a:t>
            </a:r>
          </a:p>
          <a:p>
            <a:pPr lvl="1">
              <a:buFontTx/>
              <a:buNone/>
            </a:pPr>
            <a:r>
              <a:rPr lang="en-US" altLang="ko-KR" sz="2000"/>
              <a:t>   int var[10]={ 1, 2, 3, 4, 5, 6, 7, 8, 9, 0 };</a:t>
            </a:r>
          </a:p>
          <a:p>
            <a:pPr lvl="1">
              <a:buFontTx/>
              <a:buNone/>
            </a:pPr>
            <a:r>
              <a:rPr lang="en-US" altLang="ko-KR" sz="2000"/>
              <a:t> </a:t>
            </a:r>
          </a:p>
          <a:p>
            <a:pPr lvl="1">
              <a:buFontTx/>
              <a:buNone/>
            </a:pPr>
            <a:r>
              <a:rPr lang="en-US" altLang="ko-KR" sz="2000"/>
              <a:t>   func(var);</a:t>
            </a:r>
          </a:p>
          <a:p>
            <a:pPr lvl="1">
              <a:buFontTx/>
              <a:buNone/>
            </a:pPr>
            <a:r>
              <a:rPr lang="en-US" altLang="ko-KR" sz="2000"/>
              <a:t>   for(i=0;i&lt;10;i++)</a:t>
            </a:r>
          </a:p>
          <a:p>
            <a:pPr lvl="1">
              <a:buFontTx/>
              <a:buNone/>
            </a:pPr>
            <a:r>
              <a:rPr lang="en-US" altLang="ko-KR" sz="2000"/>
              <a:t>   printf("%d\n",var);</a:t>
            </a:r>
          </a:p>
          <a:p>
            <a:pPr>
              <a:buFont typeface="Wingdings" pitchFamily="2" charset="2"/>
              <a:buNone/>
            </a:pPr>
            <a:r>
              <a:rPr lang="en-US" altLang="ko-KR" sz="2000"/>
              <a:t>}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Call by reference</a:t>
            </a:r>
          </a:p>
        </p:txBody>
      </p:sp>
    </p:spTree>
  </p:cSld>
  <p:clrMapOvr>
    <a:masterClrMapping/>
  </p:clrMapOvr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func</a:t>
            </a:r>
            <a:r>
              <a:rPr lang="ko-KR" altLang="en-US"/>
              <a:t>함수를 호출할 때 </a:t>
            </a:r>
            <a:r>
              <a:rPr lang="en-US" altLang="ko-KR"/>
              <a:t>var</a:t>
            </a:r>
            <a:r>
              <a:rPr lang="ko-KR" altLang="en-US"/>
              <a:t>이란 변수를 인수로</a:t>
            </a:r>
            <a:r>
              <a:rPr lang="en-US" altLang="ko-KR"/>
              <a:t>.</a:t>
            </a:r>
          </a:p>
          <a:p>
            <a:r>
              <a:rPr lang="en-US" altLang="ko-KR"/>
              <a:t>func</a:t>
            </a:r>
            <a:r>
              <a:rPr lang="ko-KR" altLang="en-US"/>
              <a:t>함수에서는 </a:t>
            </a:r>
            <a:r>
              <a:rPr lang="en-US" altLang="ko-KR"/>
              <a:t>data</a:t>
            </a:r>
            <a:r>
              <a:rPr lang="ko-KR" altLang="en-US"/>
              <a:t>라는 인수로 배열을 전달</a:t>
            </a:r>
          </a:p>
          <a:p>
            <a:pPr lvl="1"/>
            <a:r>
              <a:rPr lang="ko-KR" altLang="en-US"/>
              <a:t> </a:t>
            </a:r>
            <a:r>
              <a:rPr lang="en-US" altLang="ko-KR"/>
              <a:t>data</a:t>
            </a:r>
            <a:r>
              <a:rPr lang="ko-KR" altLang="en-US"/>
              <a:t>의 첫번째 원소를 </a:t>
            </a:r>
            <a:r>
              <a:rPr lang="en-US" altLang="ko-KR"/>
              <a:t>10</a:t>
            </a:r>
            <a:r>
              <a:rPr lang="ko-KR" altLang="en-US"/>
              <a:t>으로 셋팅</a:t>
            </a:r>
          </a:p>
          <a:p>
            <a:endParaRPr lang="ko-KR" altLang="en-US"/>
          </a:p>
          <a:p>
            <a:r>
              <a:rPr lang="ko-KR" altLang="en-US"/>
              <a:t>그럼 이때 </a:t>
            </a:r>
            <a:r>
              <a:rPr lang="en-US" altLang="ko-KR"/>
              <a:t>main</a:t>
            </a:r>
            <a:r>
              <a:rPr lang="ko-KR" altLang="en-US"/>
              <a:t>함수에 있는 </a:t>
            </a:r>
            <a:r>
              <a:rPr lang="en-US" altLang="ko-KR"/>
              <a:t>var</a:t>
            </a:r>
            <a:r>
              <a:rPr lang="ko-KR" altLang="en-US"/>
              <a:t>이란 배열의 첫번째 원소도 </a:t>
            </a:r>
            <a:r>
              <a:rPr lang="en-US" altLang="ko-KR"/>
              <a:t>10</a:t>
            </a:r>
            <a:r>
              <a:rPr lang="ko-KR" altLang="en-US"/>
              <a:t>으로 바뀔까</a:t>
            </a:r>
            <a:r>
              <a:rPr lang="en-US" altLang="ko-KR"/>
              <a:t>? </a:t>
            </a:r>
          </a:p>
          <a:p>
            <a:pPr lvl="1"/>
            <a:r>
              <a:rPr lang="ko-KR" altLang="en-US"/>
              <a:t>배열을 인수로 전달할 때는 그 주소를 전달해 주기 때문에 바뀜</a:t>
            </a:r>
          </a:p>
          <a:p>
            <a:pPr lvl="1"/>
            <a:r>
              <a:rPr lang="ko-KR" altLang="en-US"/>
              <a:t>이렇게 인수 전달시 주소를 전달해 주어 함수에서 인수의 값을 바꾸면 함수를 호출한 곳의 변수도 값이 바뀌는 호출 방법을 </a:t>
            </a:r>
            <a:r>
              <a:rPr lang="en-US" altLang="ko-KR"/>
              <a:t>Call by reference</a:t>
            </a:r>
            <a:r>
              <a:rPr lang="ko-KR" altLang="en-US"/>
              <a:t>라 함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Call by reference(2)</a:t>
            </a:r>
          </a:p>
        </p:txBody>
      </p:sp>
    </p:spTree>
  </p:cSld>
  <p:clrMapOvr>
    <a:masterClrMapping/>
  </p:clrMapOvr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/>
              <a:t>#include &lt;stdio.h&gt;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/>
              <a:t>void func(int data)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/>
              <a:t>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/>
              <a:t>   data=10;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/>
              <a:t>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/>
              <a:t>void main()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/>
              <a:t>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/>
              <a:t>   int var=1;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/>
              <a:t>   func(var);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/>
              <a:t>   printf("%d\n",var);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/>
              <a:t>}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Call by value</a:t>
            </a:r>
          </a:p>
        </p:txBody>
      </p:sp>
    </p:spTree>
  </p:cSld>
  <p:clrMapOvr>
    <a:masterClrMapping/>
  </p:clrMapOvr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/>
              <a:t>main</a:t>
            </a:r>
            <a:r>
              <a:rPr lang="ko-KR" altLang="en-US" sz="2000"/>
              <a:t>함수에는 </a:t>
            </a:r>
            <a:r>
              <a:rPr lang="en-US" altLang="ko-KR" sz="2000"/>
              <a:t>var</a:t>
            </a:r>
            <a:r>
              <a:rPr lang="ko-KR" altLang="en-US" sz="2000"/>
              <a:t>이란 변수가</a:t>
            </a:r>
          </a:p>
          <a:p>
            <a:r>
              <a:rPr lang="ko-KR" altLang="en-US" sz="2000"/>
              <a:t>그 변수에 초기값으로 </a:t>
            </a:r>
            <a:r>
              <a:rPr lang="en-US" altLang="ko-KR" sz="2000"/>
              <a:t>1</a:t>
            </a:r>
            <a:r>
              <a:rPr lang="ko-KR" altLang="en-US" sz="2000"/>
              <a:t>을 준 다음 </a:t>
            </a:r>
            <a:r>
              <a:rPr lang="en-US" altLang="ko-KR" sz="2000"/>
              <a:t>func</a:t>
            </a:r>
            <a:r>
              <a:rPr lang="ko-KR" altLang="en-US" sz="2000"/>
              <a:t>를 호출했는데</a:t>
            </a:r>
            <a:r>
              <a:rPr lang="en-US" altLang="ko-KR" sz="2000"/>
              <a:t>, </a:t>
            </a:r>
            <a:r>
              <a:rPr lang="ko-KR" altLang="en-US" sz="2000"/>
              <a:t>인수로 </a:t>
            </a:r>
            <a:r>
              <a:rPr lang="en-US" altLang="ko-KR" sz="2000"/>
              <a:t>var</a:t>
            </a:r>
            <a:r>
              <a:rPr lang="ko-KR" altLang="en-US" sz="2000"/>
              <a:t>이란 변수를 주었음</a:t>
            </a:r>
            <a:r>
              <a:rPr lang="en-US" altLang="ko-KR" sz="2000"/>
              <a:t>.</a:t>
            </a:r>
          </a:p>
          <a:p>
            <a:endParaRPr lang="en-US" altLang="ko-KR" sz="2000"/>
          </a:p>
          <a:p>
            <a:r>
              <a:rPr lang="en-US" altLang="ko-KR" sz="2000"/>
              <a:t>func</a:t>
            </a:r>
            <a:r>
              <a:rPr lang="ko-KR" altLang="en-US" sz="2000"/>
              <a:t>함수에서</a:t>
            </a:r>
            <a:r>
              <a:rPr lang="en-US" altLang="ko-KR" sz="2000"/>
              <a:t>,  data</a:t>
            </a:r>
            <a:r>
              <a:rPr lang="ko-KR" altLang="en-US" sz="2000"/>
              <a:t>라는 인수가 있는데 이 함수 호출시에 </a:t>
            </a:r>
            <a:r>
              <a:rPr lang="en-US" altLang="ko-KR" sz="2000"/>
              <a:t>var</a:t>
            </a:r>
            <a:r>
              <a:rPr lang="ko-KR" altLang="en-US" sz="2000"/>
              <a:t>이란 변수에는 </a:t>
            </a:r>
            <a:r>
              <a:rPr lang="en-US" altLang="ko-KR" sz="2000"/>
              <a:t>1</a:t>
            </a:r>
            <a:r>
              <a:rPr lang="ko-KR" altLang="en-US" sz="2000"/>
              <a:t>이 들어있었으므로 </a:t>
            </a:r>
            <a:r>
              <a:rPr lang="en-US" altLang="ko-KR" sz="2000"/>
              <a:t>data</a:t>
            </a:r>
            <a:r>
              <a:rPr lang="ko-KR" altLang="en-US" sz="2000"/>
              <a:t>에도 </a:t>
            </a:r>
            <a:r>
              <a:rPr lang="en-US" altLang="ko-KR" sz="2000"/>
              <a:t>1</a:t>
            </a:r>
            <a:r>
              <a:rPr lang="ko-KR" altLang="en-US" sz="2000"/>
              <a:t>이 들어감</a:t>
            </a:r>
          </a:p>
          <a:p>
            <a:r>
              <a:rPr lang="en-US" altLang="ko-KR" sz="2000"/>
              <a:t>func</a:t>
            </a:r>
            <a:r>
              <a:rPr lang="ko-KR" altLang="en-US" sz="2000"/>
              <a:t>에서는 </a:t>
            </a:r>
            <a:r>
              <a:rPr lang="en-US" altLang="ko-KR" sz="2000"/>
              <a:t>data</a:t>
            </a:r>
            <a:r>
              <a:rPr lang="ko-KR" altLang="en-US" sz="2000"/>
              <a:t>를 </a:t>
            </a:r>
            <a:r>
              <a:rPr lang="en-US" altLang="ko-KR" sz="2000"/>
              <a:t>10</a:t>
            </a:r>
            <a:r>
              <a:rPr lang="ko-KR" altLang="en-US" sz="2000"/>
              <a:t>으로</a:t>
            </a:r>
            <a:r>
              <a:rPr lang="en-US" altLang="ko-KR" sz="2000"/>
              <a:t>.</a:t>
            </a:r>
          </a:p>
          <a:p>
            <a:endParaRPr lang="en-US" altLang="ko-KR" sz="2000"/>
          </a:p>
          <a:p>
            <a:r>
              <a:rPr lang="ko-KR" altLang="en-US" sz="2000"/>
              <a:t>이렇게 </a:t>
            </a:r>
            <a:r>
              <a:rPr lang="en-US" altLang="ko-KR" sz="2000"/>
              <a:t>data</a:t>
            </a:r>
            <a:r>
              <a:rPr lang="ko-KR" altLang="en-US" sz="2000"/>
              <a:t>를 </a:t>
            </a:r>
            <a:r>
              <a:rPr lang="en-US" altLang="ko-KR" sz="2000"/>
              <a:t>10</a:t>
            </a:r>
            <a:r>
              <a:rPr lang="ko-KR" altLang="en-US" sz="2000"/>
              <a:t>으로 바꿨는데</a:t>
            </a:r>
            <a:r>
              <a:rPr lang="en-US" altLang="ko-KR" sz="2000"/>
              <a:t>, main</a:t>
            </a:r>
            <a:r>
              <a:rPr lang="ko-KR" altLang="en-US" sz="2000"/>
              <a:t>함수의 </a:t>
            </a:r>
            <a:r>
              <a:rPr lang="en-US" altLang="ko-KR" sz="2000"/>
              <a:t>var</a:t>
            </a:r>
            <a:r>
              <a:rPr lang="ko-KR" altLang="en-US" sz="2000"/>
              <a:t>이란 변수도 </a:t>
            </a:r>
            <a:r>
              <a:rPr lang="en-US" altLang="ko-KR" sz="2000"/>
              <a:t>10</a:t>
            </a:r>
            <a:r>
              <a:rPr lang="ko-KR" altLang="en-US" sz="2000"/>
              <a:t>으로 바뀔까</a:t>
            </a:r>
            <a:r>
              <a:rPr lang="en-US" altLang="ko-KR" sz="2000"/>
              <a:t>?</a:t>
            </a:r>
          </a:p>
          <a:p>
            <a:r>
              <a:rPr lang="ko-KR" altLang="en-US" sz="2000"/>
              <a:t>함수 호출시에 변수를 인수로 주면 단지 변수에 들어있는 값을 복사해서 전달해 줄 뿐 바뀌지 않음</a:t>
            </a:r>
          </a:p>
          <a:p>
            <a:endParaRPr lang="ko-KR" altLang="en-US" sz="2000"/>
          </a:p>
          <a:p>
            <a:r>
              <a:rPr lang="ko-KR" altLang="en-US" sz="2000"/>
              <a:t>변수에 들어있는 값을 그냥 복사해서 전달해 주는 호출 방법을 </a:t>
            </a:r>
            <a:r>
              <a:rPr lang="en-US" altLang="ko-KR" sz="2000"/>
              <a:t>Call by value</a:t>
            </a:r>
            <a:r>
              <a:rPr lang="ko-KR" altLang="en-US" sz="2000"/>
              <a:t>라고 함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Call by value(2)</a:t>
            </a:r>
          </a:p>
        </p:txBody>
      </p:sp>
    </p:spTree>
  </p:cSld>
  <p:clrMapOvr>
    <a:masterClrMapping/>
  </p:clrMapOvr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/>
              <a:t> #include &lt;stdio.h&gt;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/>
              <a:t> void main()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/>
              <a:t> 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/>
              <a:t>        int   a[2][3];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/>
              <a:t>        int   i, j;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/>
              <a:t>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/>
              <a:t>        a[0][0]=0; a[0][1]=1; a[0][2]=2;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/>
              <a:t>        a[1][0]=1; a[1][1]=2; a[1][2]=3;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/>
              <a:t>        printf("\n A[%d][%d]=%d", 0, 0, a[0][0]);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/>
              <a:t>        printf("\n A[%d][%d]=%d", 1, 0, a[1][0]);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/>
              <a:t>        printf("\n A[%d][%d]=%d", 0, 1, a[0][1]);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/>
              <a:t>        printf("\n A[%d][%d]=%d", 1, 1, a[1][1]);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/>
              <a:t>        printf("\n A[%d][%d]=%d", 0, 2, a[0][2]);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/>
              <a:t>        printf("\n A[%d][%d]=%d", 1, 2, a[1][2]);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/>
              <a:t> }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다차원 배열 예제</a:t>
            </a:r>
            <a:r>
              <a:rPr lang="en-US" altLang="ko-KR"/>
              <a:t>(1)</a:t>
            </a:r>
          </a:p>
        </p:txBody>
      </p:sp>
    </p:spTree>
  </p:cSld>
  <p:clrMapOvr>
    <a:masterClrMapping/>
  </p:clrMapOvr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ko-KR"/>
              <a:t>#include &lt;stdio.h&gt;</a:t>
            </a:r>
          </a:p>
          <a:p>
            <a:pPr>
              <a:buFont typeface="Wingdings" pitchFamily="2" charset="2"/>
              <a:buNone/>
            </a:pPr>
            <a:r>
              <a:rPr lang="en-US" altLang="ko-KR"/>
              <a:t> void main()</a:t>
            </a:r>
          </a:p>
          <a:p>
            <a:pPr>
              <a:buFont typeface="Wingdings" pitchFamily="2" charset="2"/>
              <a:buNone/>
            </a:pPr>
            <a:r>
              <a:rPr lang="en-US" altLang="ko-KR"/>
              <a:t> {</a:t>
            </a:r>
          </a:p>
          <a:p>
            <a:pPr>
              <a:buFont typeface="Wingdings" pitchFamily="2" charset="2"/>
              <a:buNone/>
            </a:pPr>
            <a:r>
              <a:rPr lang="en-US" altLang="ko-KR"/>
              <a:t>        int   i, j;</a:t>
            </a:r>
          </a:p>
          <a:p>
            <a:pPr>
              <a:buFont typeface="Wingdings" pitchFamily="2" charset="2"/>
              <a:buNone/>
            </a:pPr>
            <a:r>
              <a:rPr lang="en-US" altLang="ko-KR"/>
              <a:t>        static int integer[2][3]={1,2,3,4,5};</a:t>
            </a:r>
          </a:p>
          <a:p>
            <a:pPr>
              <a:buFont typeface="Wingdings" pitchFamily="2" charset="2"/>
              <a:buNone/>
            </a:pPr>
            <a:r>
              <a:rPr lang="en-US" altLang="ko-KR"/>
              <a:t> </a:t>
            </a:r>
          </a:p>
          <a:p>
            <a:pPr>
              <a:buFont typeface="Wingdings" pitchFamily="2" charset="2"/>
              <a:buNone/>
            </a:pPr>
            <a:r>
              <a:rPr lang="en-US" altLang="ko-KR"/>
              <a:t>        for (i=0; i&lt;2; i++)</a:t>
            </a:r>
          </a:p>
          <a:p>
            <a:pPr>
              <a:buFont typeface="Wingdings" pitchFamily="2" charset="2"/>
              <a:buNone/>
            </a:pPr>
            <a:r>
              <a:rPr lang="en-US" altLang="ko-KR"/>
              <a:t>                for (j=0; j&lt;3; j++)</a:t>
            </a:r>
          </a:p>
          <a:p>
            <a:pPr>
              <a:buFont typeface="Wingdings" pitchFamily="2" charset="2"/>
              <a:buNone/>
            </a:pPr>
            <a:r>
              <a:rPr lang="en-US" altLang="ko-KR" sz="2400"/>
              <a:t>                </a:t>
            </a:r>
            <a:r>
              <a:rPr lang="en-US" altLang="ko-KR" sz="2000"/>
              <a:t>printf("\n integer[%d][%d]=%d", i, j, integer[i][j]);</a:t>
            </a:r>
          </a:p>
          <a:p>
            <a:pPr>
              <a:buFont typeface="Wingdings" pitchFamily="2" charset="2"/>
              <a:buNone/>
            </a:pPr>
            <a:r>
              <a:rPr lang="en-US" altLang="ko-KR"/>
              <a:t> }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다차원 배열 예제</a:t>
            </a:r>
            <a:r>
              <a:rPr lang="en-US" altLang="ko-KR"/>
              <a:t>(1)</a:t>
            </a:r>
          </a:p>
        </p:txBody>
      </p:sp>
    </p:spTree>
  </p:cSld>
  <p:clrMapOvr>
    <a:masterClrMapping/>
  </p:clrMapOvr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457200" y="2057400"/>
            <a:ext cx="82296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ko-KR" altLang="en-US" sz="80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체" pitchFamily="49" charset="-127"/>
                <a:ea typeface="굴림체" pitchFamily="49" charset="-127"/>
              </a:rPr>
              <a:t>포인터 </a:t>
            </a:r>
            <a:r>
              <a:rPr lang="en-US" altLang="ko-KR" sz="80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체" pitchFamily="49" charset="-127"/>
                <a:ea typeface="굴림체" pitchFamily="49" charset="-127"/>
              </a:rPr>
              <a:t>(1)</a:t>
            </a:r>
          </a:p>
          <a:p>
            <a:pPr algn="ctr"/>
            <a:endParaRPr lang="en-US" altLang="ko-KR" sz="320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굴림체" pitchFamily="49" charset="-127"/>
              <a:ea typeface="굴림체" pitchFamily="49" charset="-127"/>
            </a:endParaRPr>
          </a:p>
        </p:txBody>
      </p:sp>
    </p:spTree>
  </p:cSld>
  <p:clrMapOvr>
    <a:masterClrMapping/>
  </p:clrMapOvr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/>
              <a:t>포인터의 정확한 이름은 </a:t>
            </a:r>
            <a:r>
              <a:rPr lang="en-US" altLang="ko-KR" sz="2400"/>
              <a:t>'</a:t>
            </a:r>
            <a:r>
              <a:rPr lang="ko-KR" altLang="en-US" sz="2400"/>
              <a:t>포인터형 변수</a:t>
            </a:r>
            <a:r>
              <a:rPr lang="en-US" altLang="ko-KR" sz="2400"/>
              <a:t>' </a:t>
            </a:r>
          </a:p>
          <a:p>
            <a:pPr lvl="1"/>
            <a:r>
              <a:rPr lang="ko-KR" altLang="en-US" sz="2200"/>
              <a:t>그냥 줄여서 포인터</a:t>
            </a:r>
          </a:p>
          <a:p>
            <a:pPr lvl="1"/>
            <a:r>
              <a:rPr lang="ko-KR" altLang="en-US" sz="2200"/>
              <a:t>따러서 포인터는 변수</a:t>
            </a:r>
          </a:p>
          <a:p>
            <a:pPr lvl="1"/>
            <a:endParaRPr lang="ko-KR" altLang="en-US" sz="2200"/>
          </a:p>
          <a:p>
            <a:r>
              <a:rPr lang="ko-KR" altLang="en-US" sz="2400"/>
              <a:t>변수에는 정수 형태</a:t>
            </a:r>
            <a:r>
              <a:rPr lang="en-US" altLang="ko-KR" sz="2400"/>
              <a:t>, </a:t>
            </a:r>
            <a:r>
              <a:rPr lang="ko-KR" altLang="en-US" sz="2400"/>
              <a:t>장정수</a:t>
            </a:r>
            <a:r>
              <a:rPr lang="en-US" altLang="ko-KR" sz="2400"/>
              <a:t>, </a:t>
            </a:r>
            <a:r>
              <a:rPr lang="ko-KR" altLang="en-US" sz="2400"/>
              <a:t>부동 소수점 수</a:t>
            </a:r>
            <a:r>
              <a:rPr lang="en-US" altLang="ko-KR" sz="2400"/>
              <a:t>, </a:t>
            </a:r>
            <a:r>
              <a:rPr lang="ko-KR" altLang="en-US" sz="2400"/>
              <a:t>문자 형태 등등이 있음</a:t>
            </a:r>
          </a:p>
          <a:p>
            <a:endParaRPr lang="ko-KR" altLang="en-US" sz="2400"/>
          </a:p>
          <a:p>
            <a:r>
              <a:rPr lang="ko-KR" altLang="en-US" sz="2400"/>
              <a:t>포인터는 주소 형태</a:t>
            </a:r>
          </a:p>
          <a:p>
            <a:pPr lvl="1"/>
            <a:r>
              <a:rPr lang="ko-KR" altLang="en-US" sz="2200"/>
              <a:t>메모리의 주소를 기억시키는 변수</a:t>
            </a:r>
          </a:p>
          <a:p>
            <a:endParaRPr lang="ko-KR" altLang="en-US" sz="2400"/>
          </a:p>
          <a:p>
            <a:r>
              <a:rPr lang="ko-KR" altLang="en-US" sz="2400"/>
              <a:t>즉</a:t>
            </a:r>
            <a:r>
              <a:rPr lang="en-US" altLang="ko-KR" sz="2400"/>
              <a:t>, </a:t>
            </a:r>
            <a:r>
              <a:rPr lang="ko-KR" altLang="en-US" sz="2400"/>
              <a:t>포인터는 변수이고</a:t>
            </a:r>
            <a:r>
              <a:rPr lang="en-US" altLang="ko-KR" sz="2400"/>
              <a:t>, </a:t>
            </a:r>
            <a:r>
              <a:rPr lang="ko-KR" altLang="en-US" sz="2400"/>
              <a:t>변수 중에서도 주소를 기억시키기 위한 변수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포인터란</a:t>
            </a:r>
          </a:p>
        </p:txBody>
      </p:sp>
    </p:spTree>
  </p:cSld>
  <p:clrMapOvr>
    <a:masterClrMapping/>
  </p:clrMapOvr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ko-KR" altLang="en-US" sz="2400"/>
              <a:t>포인터의 선언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2200"/>
              <a:t>Ex) </a:t>
            </a:r>
            <a:r>
              <a:rPr lang="ko-KR" altLang="en-US" sz="2200"/>
              <a:t>데이터형태*   포인터이름</a:t>
            </a:r>
            <a:r>
              <a:rPr lang="en-US" altLang="ko-KR" sz="2200"/>
              <a:t>;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2200"/>
              <a:t>Ex) </a:t>
            </a:r>
            <a:r>
              <a:rPr lang="ko-KR" altLang="en-US" sz="2200"/>
              <a:t>데이터형태   *포인터이름</a:t>
            </a:r>
            <a:r>
              <a:rPr lang="en-US" altLang="ko-KR" sz="2200"/>
              <a:t>; 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altLang="ko-KR" sz="2200"/>
          </a:p>
          <a:p>
            <a:pPr>
              <a:lnSpc>
                <a:spcPct val="90000"/>
              </a:lnSpc>
            </a:pPr>
            <a:r>
              <a:rPr lang="ko-KR" altLang="en-US" sz="2400"/>
              <a:t>주소의 종류</a:t>
            </a:r>
          </a:p>
          <a:p>
            <a:pPr lvl="1">
              <a:lnSpc>
                <a:spcPct val="90000"/>
              </a:lnSpc>
            </a:pPr>
            <a:r>
              <a:rPr lang="ko-KR" altLang="en-US" sz="2200"/>
              <a:t> 정수 형태 변수의 주소</a:t>
            </a:r>
            <a:r>
              <a:rPr lang="en-US" altLang="ko-KR" sz="2200"/>
              <a:t>, </a:t>
            </a:r>
            <a:r>
              <a:rPr lang="ko-KR" altLang="en-US" sz="2200"/>
              <a:t>문자 형태 변수의 주소 등등</a:t>
            </a:r>
            <a:r>
              <a:rPr lang="en-US" altLang="ko-KR" sz="2200"/>
              <a:t>.. </a:t>
            </a:r>
          </a:p>
          <a:p>
            <a:pPr lvl="1">
              <a:lnSpc>
                <a:spcPct val="90000"/>
              </a:lnSpc>
            </a:pPr>
            <a:r>
              <a:rPr lang="en-US" altLang="ko-KR" sz="2200"/>
              <a:t> </a:t>
            </a:r>
            <a:r>
              <a:rPr lang="ko-KR" altLang="en-US" sz="2200"/>
              <a:t>데이터형태 </a:t>
            </a:r>
            <a:r>
              <a:rPr lang="en-US" altLang="ko-KR" sz="2200"/>
              <a:t>: </a:t>
            </a:r>
            <a:r>
              <a:rPr lang="ko-KR" altLang="en-US" sz="2200"/>
              <a:t>어떤 형태의 주소인지를 지정해 주는 것이</a:t>
            </a:r>
          </a:p>
          <a:p>
            <a:pPr lvl="1">
              <a:lnSpc>
                <a:spcPct val="90000"/>
              </a:lnSpc>
            </a:pPr>
            <a:endParaRPr lang="ko-KR" altLang="en-US" sz="2200"/>
          </a:p>
          <a:p>
            <a:pPr>
              <a:lnSpc>
                <a:spcPct val="90000"/>
              </a:lnSpc>
            </a:pPr>
            <a:r>
              <a:rPr lang="ko-KR" altLang="en-US" sz="2400"/>
              <a:t>만약 주소의 형태가 특별히 정해져 있지 않았다면 </a:t>
            </a:r>
            <a:r>
              <a:rPr lang="en-US" altLang="ko-KR" sz="2400"/>
              <a:t>void</a:t>
            </a:r>
          </a:p>
          <a:p>
            <a:pPr lvl="1">
              <a:lnSpc>
                <a:spcPct val="90000"/>
              </a:lnSpc>
            </a:pPr>
            <a:r>
              <a:rPr lang="en-US" altLang="ko-KR" sz="2200"/>
              <a:t> void</a:t>
            </a:r>
            <a:r>
              <a:rPr lang="ko-KR" altLang="en-US" sz="2200"/>
              <a:t>를 써서 포인터를 선언하면 어떤 형태의 주소든지 사용 가능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ko-KR" altLang="en-US" sz="2200"/>
          </a:p>
          <a:p>
            <a:pPr>
              <a:lnSpc>
                <a:spcPct val="90000"/>
              </a:lnSpc>
            </a:pPr>
            <a:r>
              <a:rPr lang="ko-KR" altLang="en-US" sz="2400"/>
              <a:t>*  </a:t>
            </a:r>
            <a:r>
              <a:rPr lang="en-US" altLang="ko-KR" sz="2400"/>
              <a:t>: </a:t>
            </a:r>
            <a:r>
              <a:rPr lang="ko-KR" altLang="en-US" sz="2400"/>
              <a:t>그 변수가 포인터임을 알리기 위해 써 주는 심볼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포인터의 선언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800"/>
              <a:t>주석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defTabSz="600075" eaLnBrk="1" hangingPunct="1">
              <a:buFont typeface="Wingdings" pitchFamily="2" charset="2"/>
              <a:buNone/>
            </a:pPr>
            <a:r>
              <a:rPr lang="en-US" altLang="ko-KR" sz="2200"/>
              <a:t>/* </a:t>
            </a:r>
            <a:r>
              <a:rPr lang="ko-KR" altLang="en-US" sz="2200">
                <a:latin typeface="굴림" pitchFamily="50" charset="-127"/>
              </a:rPr>
              <a:t>이 프로그램은 첫번째로 작성한 예제 프로그램으로</a:t>
            </a:r>
            <a:r>
              <a:rPr lang="en-US" altLang="ko-KR" sz="2200">
                <a:latin typeface="굴림" pitchFamily="50" charset="-127"/>
              </a:rPr>
              <a:t>,</a:t>
            </a:r>
          </a:p>
          <a:p>
            <a:pPr defTabSz="600075" eaLnBrk="1" hangingPunct="1">
              <a:buFont typeface="Wingdings" pitchFamily="2" charset="2"/>
              <a:buNone/>
            </a:pPr>
            <a:r>
              <a:rPr lang="ko-KR" altLang="en-US" sz="2200">
                <a:latin typeface="굴림" pitchFamily="50" charset="-127"/>
              </a:rPr>
              <a:t>화면에 </a:t>
            </a:r>
            <a:r>
              <a:rPr lang="en-US" altLang="ko-KR" sz="2200">
                <a:latin typeface="굴림" pitchFamily="50" charset="-127"/>
              </a:rPr>
              <a:t>Hello</a:t>
            </a:r>
            <a:r>
              <a:rPr lang="ko-KR" altLang="en-US" sz="2200">
                <a:latin typeface="굴림" pitchFamily="50" charset="-127"/>
              </a:rPr>
              <a:t>라는 문장을 출력</a:t>
            </a:r>
            <a:r>
              <a:rPr lang="en-US" altLang="ko-KR" sz="2200">
                <a:latin typeface="굴림" pitchFamily="50" charset="-127"/>
              </a:rPr>
              <a:t>.</a:t>
            </a:r>
            <a:r>
              <a:rPr lang="en-US" altLang="ko-KR" sz="2200"/>
              <a:t> */</a:t>
            </a:r>
          </a:p>
          <a:p>
            <a:pPr defTabSz="600075" eaLnBrk="1" hangingPunct="1">
              <a:buFont typeface="Wingdings" pitchFamily="2" charset="2"/>
              <a:buNone/>
            </a:pPr>
            <a:endParaRPr lang="en-US" altLang="ko-KR" sz="2200"/>
          </a:p>
          <a:p>
            <a:pPr defTabSz="600075" eaLnBrk="1" hangingPunct="1">
              <a:buFont typeface="Wingdings" pitchFamily="2" charset="2"/>
              <a:buNone/>
            </a:pPr>
            <a:r>
              <a:rPr lang="en-US" altLang="ko-KR" sz="2200"/>
              <a:t>/* </a:t>
            </a:r>
            <a:r>
              <a:rPr lang="en-US" altLang="ko-KR" sz="2200">
                <a:latin typeface="굴림" pitchFamily="50" charset="-127"/>
              </a:rPr>
              <a:t>stdio.h</a:t>
            </a:r>
            <a:r>
              <a:rPr lang="ko-KR" altLang="en-US" sz="2200">
                <a:latin typeface="굴림" pitchFamily="50" charset="-127"/>
              </a:rPr>
              <a:t>에는 </a:t>
            </a:r>
            <a:r>
              <a:rPr lang="en-US" altLang="ko-KR" sz="2200">
                <a:latin typeface="굴림" pitchFamily="50" charset="-127"/>
              </a:rPr>
              <a:t>printf</a:t>
            </a:r>
            <a:r>
              <a:rPr lang="ko-KR" altLang="en-US" sz="2200">
                <a:latin typeface="굴림" pitchFamily="50" charset="-127"/>
              </a:rPr>
              <a:t>를 비롯한 표준 입출력 함수 선언</a:t>
            </a:r>
            <a:r>
              <a:rPr lang="en-US" altLang="ko-KR" sz="2200">
                <a:latin typeface="굴림" pitchFamily="50" charset="-127"/>
              </a:rPr>
              <a:t>. </a:t>
            </a:r>
          </a:p>
          <a:p>
            <a:pPr defTabSz="600075" eaLnBrk="1" hangingPunct="1">
              <a:buFont typeface="Wingdings" pitchFamily="2" charset="2"/>
              <a:buNone/>
            </a:pPr>
            <a:r>
              <a:rPr lang="en-US" altLang="ko-KR" sz="2200">
                <a:latin typeface="굴림" pitchFamily="50" charset="-127"/>
              </a:rPr>
              <a:t>printf </a:t>
            </a:r>
            <a:r>
              <a:rPr lang="ko-KR" altLang="en-US" sz="2200">
                <a:latin typeface="굴림" pitchFamily="50" charset="-127"/>
              </a:rPr>
              <a:t>함수를 사용하려면</a:t>
            </a:r>
            <a:r>
              <a:rPr lang="en-US" altLang="ko-KR" sz="2200">
                <a:latin typeface="굴림" pitchFamily="50" charset="-127"/>
              </a:rPr>
              <a:t>, </a:t>
            </a:r>
            <a:r>
              <a:rPr lang="ko-KR" altLang="en-US" sz="2200">
                <a:latin typeface="굴림" pitchFamily="50" charset="-127"/>
              </a:rPr>
              <a:t>이 헤더 파일을 인클루드</a:t>
            </a:r>
            <a:r>
              <a:rPr lang="ko-KR" altLang="en-US" sz="2200"/>
              <a:t> *</a:t>
            </a:r>
            <a:r>
              <a:rPr lang="en-US" altLang="ko-KR" sz="2200"/>
              <a:t>/</a:t>
            </a:r>
          </a:p>
          <a:p>
            <a:pPr defTabSz="600075" eaLnBrk="1" hangingPunct="1">
              <a:buFont typeface="Wingdings" pitchFamily="2" charset="2"/>
              <a:buNone/>
            </a:pPr>
            <a:r>
              <a:rPr lang="en-US" altLang="ko-KR" sz="2200"/>
              <a:t>#include &lt;stdio.h&gt;</a:t>
            </a:r>
          </a:p>
          <a:p>
            <a:pPr defTabSz="600075" eaLnBrk="1" hangingPunct="1">
              <a:buFont typeface="Wingdings" pitchFamily="2" charset="2"/>
              <a:buNone/>
            </a:pPr>
            <a:endParaRPr lang="en-US" altLang="ko-KR" sz="2200"/>
          </a:p>
          <a:p>
            <a:pPr defTabSz="600075" eaLnBrk="1" hangingPunct="1">
              <a:buFont typeface="Wingdings" pitchFamily="2" charset="2"/>
              <a:buNone/>
            </a:pPr>
            <a:r>
              <a:rPr lang="en-US" altLang="ko-KR" sz="2200"/>
              <a:t>int main(void)</a:t>
            </a:r>
          </a:p>
          <a:p>
            <a:pPr defTabSz="600075" eaLnBrk="1" hangingPunct="1">
              <a:buFont typeface="Wingdings" pitchFamily="2" charset="2"/>
              <a:buNone/>
            </a:pPr>
            <a:r>
              <a:rPr lang="en-US" altLang="ko-KR" sz="2200"/>
              <a:t>{</a:t>
            </a:r>
          </a:p>
          <a:p>
            <a:pPr defTabSz="600075" eaLnBrk="1" hangingPunct="1">
              <a:buFont typeface="Wingdings" pitchFamily="2" charset="2"/>
              <a:buNone/>
            </a:pPr>
            <a:r>
              <a:rPr lang="en-US" altLang="ko-KR" sz="2200"/>
              <a:t>	printf("Hello\n");	// </a:t>
            </a:r>
            <a:r>
              <a:rPr lang="ko-KR" altLang="en-US" sz="2200">
                <a:latin typeface="굴림" pitchFamily="50" charset="-127"/>
              </a:rPr>
              <a:t>화면에 </a:t>
            </a:r>
            <a:r>
              <a:rPr lang="en-US" altLang="ko-KR" sz="2200">
                <a:latin typeface="굴림" pitchFamily="50" charset="-127"/>
              </a:rPr>
              <a:t>Hello</a:t>
            </a:r>
            <a:r>
              <a:rPr lang="ko-KR" altLang="en-US" sz="2200">
                <a:latin typeface="굴림" pitchFamily="50" charset="-127"/>
              </a:rPr>
              <a:t>를 출력합니다</a:t>
            </a:r>
            <a:r>
              <a:rPr lang="en-US" altLang="ko-KR" sz="2200">
                <a:latin typeface="굴림" pitchFamily="50" charset="-127"/>
              </a:rPr>
              <a:t>.</a:t>
            </a:r>
          </a:p>
          <a:p>
            <a:pPr defTabSz="600075" eaLnBrk="1" hangingPunct="1">
              <a:buFont typeface="Wingdings" pitchFamily="2" charset="2"/>
              <a:buNone/>
            </a:pPr>
            <a:r>
              <a:rPr lang="en-US" altLang="ko-KR" sz="2200"/>
              <a:t>	return 0;			// </a:t>
            </a:r>
            <a:r>
              <a:rPr lang="ko-KR" altLang="en-US" sz="2200">
                <a:latin typeface="굴림" pitchFamily="50" charset="-127"/>
              </a:rPr>
              <a:t>리턴 값은 나중에 다시 공부</a:t>
            </a:r>
          </a:p>
          <a:p>
            <a:pPr defTabSz="600075" eaLnBrk="1" hangingPunct="1">
              <a:buFont typeface="Wingdings" pitchFamily="2" charset="2"/>
              <a:buNone/>
            </a:pPr>
            <a:r>
              <a:rPr lang="en-US" altLang="ko-KR" sz="220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93831515"/>
      </p:ext>
    </p:extLst>
  </p:cSld>
  <p:clrMapOvr>
    <a:masterClrMapping/>
  </p:clrMapOvr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Ex) </a:t>
            </a:r>
            <a:r>
              <a:rPr lang="ko-KR" altLang="en-US"/>
              <a:t>정수 형태의 변수의 주소를 넣는 포인터</a:t>
            </a:r>
          </a:p>
          <a:p>
            <a:pPr>
              <a:buFont typeface="Wingdings" pitchFamily="2" charset="2"/>
              <a:buNone/>
            </a:pPr>
            <a:r>
              <a:rPr lang="ko-KR" altLang="en-US"/>
              <a:t>          </a:t>
            </a:r>
            <a:r>
              <a:rPr lang="en-US" altLang="ko-KR"/>
              <a:t>int* Pointer; </a:t>
            </a:r>
          </a:p>
          <a:p>
            <a:endParaRPr lang="en-US" altLang="ko-KR"/>
          </a:p>
          <a:p>
            <a:r>
              <a:rPr lang="ko-KR" altLang="en-US"/>
              <a:t>포인터 선언시 *의 위치는 데이터형태와 포인터이름 사이 라면 어느 곳에 와도 무관</a:t>
            </a:r>
          </a:p>
          <a:p>
            <a:endParaRPr lang="ko-KR" altLang="en-US"/>
          </a:p>
          <a:p>
            <a:r>
              <a:rPr lang="en-US" altLang="ko-KR"/>
              <a:t>Ex)   int * Pointer; </a:t>
            </a:r>
          </a:p>
          <a:p>
            <a:pPr>
              <a:buFont typeface="Wingdings" pitchFamily="2" charset="2"/>
              <a:buNone/>
            </a:pPr>
            <a:r>
              <a:rPr lang="en-US" altLang="ko-KR"/>
              <a:t>           int *Pointer;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포인터 선언</a:t>
            </a:r>
            <a:r>
              <a:rPr lang="en-US" altLang="ko-KR"/>
              <a:t>(2)</a:t>
            </a:r>
          </a:p>
        </p:txBody>
      </p:sp>
    </p:spTree>
  </p:cSld>
  <p:clrMapOvr>
    <a:masterClrMapping/>
  </p:clrMapOvr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C</a:t>
            </a:r>
            <a:r>
              <a:rPr lang="ko-KR" altLang="en-US"/>
              <a:t>언어 에서는 포인터 사용시에 사용하는 연산자가 </a:t>
            </a:r>
            <a:r>
              <a:rPr lang="en-US" altLang="ko-KR"/>
              <a:t>2</a:t>
            </a:r>
            <a:r>
              <a:rPr lang="ko-KR" altLang="en-US"/>
              <a:t>가지</a:t>
            </a:r>
          </a:p>
          <a:p>
            <a:pPr lvl="1"/>
            <a:r>
              <a:rPr lang="ko-KR" altLang="en-US"/>
              <a:t> </a:t>
            </a:r>
            <a:r>
              <a:rPr lang="en-US" altLang="ko-KR"/>
              <a:t>&amp;</a:t>
            </a:r>
            <a:r>
              <a:rPr lang="ko-KR" altLang="en-US"/>
              <a:t>와 곱셈 연산자인 *</a:t>
            </a:r>
          </a:p>
          <a:p>
            <a:endParaRPr lang="ko-KR" altLang="en-US"/>
          </a:p>
          <a:p>
            <a:r>
              <a:rPr lang="ko-KR" altLang="en-US"/>
              <a:t>포인터 연산자로 쓰일 때 </a:t>
            </a:r>
            <a:r>
              <a:rPr lang="en-US" altLang="ko-KR"/>
              <a:t>&amp;</a:t>
            </a:r>
            <a:r>
              <a:rPr lang="ko-KR" altLang="en-US"/>
              <a:t>는 주소 연산자라고 하고</a:t>
            </a:r>
            <a:r>
              <a:rPr lang="en-US" altLang="ko-KR"/>
              <a:t>, *</a:t>
            </a:r>
            <a:r>
              <a:rPr lang="ko-KR" altLang="en-US"/>
              <a:t>는 참조 연산자라 함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포인터 연산자</a:t>
            </a:r>
          </a:p>
        </p:txBody>
      </p:sp>
    </p:spTree>
  </p:cSld>
  <p:clrMapOvr>
    <a:masterClrMapping/>
  </p:clrMapOvr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/>
              <a:t>주소 연산자</a:t>
            </a:r>
          </a:p>
          <a:p>
            <a:pPr lvl="1"/>
            <a:r>
              <a:rPr lang="ko-KR" altLang="en-US" sz="2200"/>
              <a:t> 어떤 변수의 주소를 얻는 연산자</a:t>
            </a:r>
          </a:p>
          <a:p>
            <a:endParaRPr lang="ko-KR" altLang="en-US" sz="2400"/>
          </a:p>
          <a:p>
            <a:r>
              <a:rPr lang="ko-KR" altLang="en-US" sz="2400"/>
              <a:t>사용법 </a:t>
            </a:r>
          </a:p>
          <a:p>
            <a:pPr lvl="1"/>
            <a:r>
              <a:rPr lang="ko-KR" altLang="en-US" sz="2200"/>
              <a:t> 주소를 얻고자 하는 변수의 앞에 </a:t>
            </a:r>
            <a:r>
              <a:rPr lang="en-US" altLang="ko-KR" sz="2200"/>
              <a:t>&amp;</a:t>
            </a:r>
            <a:r>
              <a:rPr lang="ko-KR" altLang="en-US" sz="2200"/>
              <a:t>를 붙여 주기만 하면 됨</a:t>
            </a:r>
          </a:p>
          <a:p>
            <a:pPr lvl="1"/>
            <a:r>
              <a:rPr lang="ko-KR" altLang="en-US" sz="2200"/>
              <a:t> 포인터 </a:t>
            </a:r>
            <a:r>
              <a:rPr lang="en-US" altLang="ko-KR" sz="2200"/>
              <a:t>= &amp;</a:t>
            </a:r>
            <a:r>
              <a:rPr lang="ko-KR" altLang="en-US" sz="2200"/>
              <a:t>변수</a:t>
            </a:r>
            <a:r>
              <a:rPr lang="en-US" altLang="ko-KR" sz="2200"/>
              <a:t>; </a:t>
            </a:r>
          </a:p>
          <a:p>
            <a:pPr lvl="1"/>
            <a:r>
              <a:rPr lang="en-US" altLang="ko-KR" sz="2200"/>
              <a:t> </a:t>
            </a:r>
            <a:r>
              <a:rPr lang="ko-KR" altLang="en-US" sz="2200"/>
              <a:t>이렇게 하면 변수의 주소가 포인터에 들어감</a:t>
            </a:r>
          </a:p>
          <a:p>
            <a:pPr lvl="1"/>
            <a:r>
              <a:rPr lang="en-US" altLang="ko-KR" sz="2200"/>
              <a:t>Ex) int Variable=10;</a:t>
            </a:r>
          </a:p>
          <a:p>
            <a:pPr lvl="1">
              <a:buFontTx/>
              <a:buNone/>
            </a:pPr>
            <a:r>
              <a:rPr lang="en-US" altLang="ko-KR" sz="2200"/>
              <a:t>		    int *Pointer;</a:t>
            </a:r>
          </a:p>
          <a:p>
            <a:pPr lvl="1">
              <a:buFontTx/>
              <a:buNone/>
            </a:pPr>
            <a:r>
              <a:rPr lang="en-US" altLang="ko-KR" sz="2200"/>
              <a:t>		    Pointer = &amp;Variable; </a:t>
            </a:r>
          </a:p>
          <a:p>
            <a:pPr lvl="3"/>
            <a:r>
              <a:rPr lang="ko-KR" altLang="en-US" sz="1800"/>
              <a:t>이렇게 해 주면 </a:t>
            </a:r>
            <a:r>
              <a:rPr lang="en-US" altLang="ko-KR" sz="1800"/>
              <a:t>Variable</a:t>
            </a:r>
            <a:r>
              <a:rPr lang="ko-KR" altLang="en-US" sz="1800"/>
              <a:t>라는 변수의 주소가 </a:t>
            </a:r>
            <a:r>
              <a:rPr lang="en-US" altLang="ko-KR" sz="1800"/>
              <a:t>Pointer</a:t>
            </a:r>
            <a:r>
              <a:rPr lang="ko-KR" altLang="en-US" sz="1800"/>
              <a:t>라는 변수에 셋팅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dirty="0"/>
              <a:t>포인터 연산자</a:t>
            </a:r>
            <a:r>
              <a:rPr lang="en-US" altLang="ko-KR" sz="3200" dirty="0"/>
              <a:t>(</a:t>
            </a:r>
            <a:r>
              <a:rPr lang="ko-KR" altLang="en-US" sz="3200" dirty="0"/>
              <a:t>주소 연산자 </a:t>
            </a:r>
            <a:r>
              <a:rPr lang="en-US" altLang="ko-KR" sz="3200" dirty="0"/>
              <a:t>1)</a:t>
            </a:r>
          </a:p>
        </p:txBody>
      </p:sp>
    </p:spTree>
  </p:cSld>
  <p:clrMapOvr>
    <a:masterClrMapping/>
  </p:clrMapOvr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ko-KR" altLang="en-US" sz="2400"/>
              <a:t>실제 메모리 상의 구조를 보면</a:t>
            </a:r>
            <a:r>
              <a:rPr lang="en-US" altLang="ko-KR" sz="2400">
                <a:latin typeface="Times New Roman"/>
              </a:rPr>
              <a:t>…</a:t>
            </a:r>
            <a:endParaRPr lang="en-US" altLang="ko-KR" sz="2400"/>
          </a:p>
          <a:p>
            <a:pPr>
              <a:lnSpc>
                <a:spcPct val="90000"/>
              </a:lnSpc>
            </a:pPr>
            <a:endParaRPr lang="en-US" altLang="ko-KR" sz="2400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2200"/>
              <a:t>int Variable=10;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2200"/>
              <a:t>int *Pointer;</a:t>
            </a:r>
          </a:p>
          <a:p>
            <a:pPr>
              <a:lnSpc>
                <a:spcPct val="90000"/>
              </a:lnSpc>
            </a:pPr>
            <a:r>
              <a:rPr lang="ko-KR" altLang="en-US" sz="2400"/>
              <a:t>이렇게 변수를 선언할 당시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ko-KR" altLang="en-US" sz="2400"/>
          </a:p>
          <a:p>
            <a:pPr lvl="1">
              <a:lnSpc>
                <a:spcPct val="90000"/>
              </a:lnSpc>
              <a:buFontTx/>
              <a:buNone/>
            </a:pPr>
            <a:r>
              <a:rPr lang="ko-KR" altLang="en-US" sz="2000"/>
              <a:t>  변수이름 </a:t>
            </a:r>
            <a:r>
              <a:rPr lang="en-US" altLang="ko-KR" sz="2000"/>
              <a:t>|   Variable                Pointer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2000"/>
              <a:t>    </a:t>
            </a:r>
            <a:r>
              <a:rPr lang="ko-KR" altLang="en-US" sz="2000"/>
              <a:t>주  소   </a:t>
            </a:r>
            <a:r>
              <a:rPr lang="en-US" altLang="ko-KR" sz="2000"/>
              <a:t>|        1          2             3          4 . . .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2000"/>
              <a:t> ------- +---------------------------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2000"/>
              <a:t>        </a:t>
            </a:r>
            <a:r>
              <a:rPr lang="ko-KR" altLang="en-US" sz="2000"/>
              <a:t>값    </a:t>
            </a:r>
            <a:r>
              <a:rPr lang="en-US" altLang="ko-KR" sz="2000"/>
              <a:t>|       10         ?              ?          ?</a:t>
            </a:r>
          </a:p>
          <a:p>
            <a:pPr>
              <a:lnSpc>
                <a:spcPct val="90000"/>
              </a:lnSpc>
            </a:pPr>
            <a:endParaRPr lang="en-US" altLang="ko-KR" sz="2400"/>
          </a:p>
          <a:p>
            <a:pPr>
              <a:lnSpc>
                <a:spcPct val="90000"/>
              </a:lnSpc>
            </a:pPr>
            <a:r>
              <a:rPr lang="ko-KR" altLang="en-US" sz="2400"/>
              <a:t>여기서 </a:t>
            </a:r>
            <a:r>
              <a:rPr lang="en-US" altLang="ko-KR" sz="2400"/>
              <a:t>Variable</a:t>
            </a:r>
            <a:r>
              <a:rPr lang="ko-KR" altLang="en-US" sz="2400"/>
              <a:t>라는 변수는 실재 메모리 주소 </a:t>
            </a:r>
            <a:r>
              <a:rPr lang="en-US" altLang="ko-KR" sz="2400"/>
              <a:t>1</a:t>
            </a:r>
            <a:r>
              <a:rPr lang="ko-KR" altLang="en-US" sz="2400"/>
              <a:t>을 할당받았다고 하고</a:t>
            </a:r>
            <a:r>
              <a:rPr lang="en-US" altLang="ko-KR" sz="2400"/>
              <a:t>, Pointer</a:t>
            </a:r>
            <a:r>
              <a:rPr lang="ko-KR" altLang="en-US" sz="2400"/>
              <a:t>라는 변수는 실재 메모리 주소 </a:t>
            </a:r>
            <a:r>
              <a:rPr lang="en-US" altLang="ko-KR" sz="2400"/>
              <a:t>3</a:t>
            </a:r>
            <a:r>
              <a:rPr lang="ko-KR" altLang="en-US" sz="2400"/>
              <a:t>을 할당받았다면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dirty="0"/>
              <a:t>포인터 연산자</a:t>
            </a:r>
            <a:r>
              <a:rPr lang="en-US" altLang="ko-KR" sz="3200" dirty="0"/>
              <a:t>(</a:t>
            </a:r>
            <a:r>
              <a:rPr lang="ko-KR" altLang="en-US" sz="3200" dirty="0"/>
              <a:t>주소 연산자 </a:t>
            </a:r>
            <a:r>
              <a:rPr lang="en-US" altLang="ko-KR" sz="3200" dirty="0"/>
              <a:t>2)</a:t>
            </a:r>
          </a:p>
        </p:txBody>
      </p:sp>
    </p:spTree>
  </p:cSld>
  <p:clrMapOvr>
    <a:masterClrMapping/>
  </p:clrMapOvr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ko-KR"/>
          </a:p>
          <a:p>
            <a:pPr>
              <a:buFont typeface="Wingdings" pitchFamily="2" charset="2"/>
              <a:buNone/>
            </a:pPr>
            <a:r>
              <a:rPr lang="en-US" altLang="ko-KR"/>
              <a:t>Pointer = &amp;Variable; </a:t>
            </a:r>
          </a:p>
          <a:p>
            <a:endParaRPr lang="en-US" altLang="ko-KR"/>
          </a:p>
          <a:p>
            <a:r>
              <a:rPr lang="ko-KR" altLang="en-US"/>
              <a:t>이렇게 하면 </a:t>
            </a:r>
            <a:r>
              <a:rPr lang="en-US" altLang="ko-KR"/>
              <a:t>Pointer</a:t>
            </a:r>
            <a:r>
              <a:rPr lang="ko-KR" altLang="en-US"/>
              <a:t>라는 변수에 </a:t>
            </a:r>
            <a:r>
              <a:rPr lang="en-US" altLang="ko-KR"/>
              <a:t>Variable</a:t>
            </a:r>
            <a:r>
              <a:rPr lang="ko-KR" altLang="en-US"/>
              <a:t>의 주소인 </a:t>
            </a:r>
            <a:r>
              <a:rPr lang="en-US" altLang="ko-KR"/>
              <a:t>1</a:t>
            </a:r>
            <a:r>
              <a:rPr lang="ko-KR" altLang="en-US"/>
              <a:t>이 들어가서 </a:t>
            </a:r>
          </a:p>
          <a:p>
            <a:pPr>
              <a:buFont typeface="Wingdings" pitchFamily="2" charset="2"/>
              <a:buNone/>
            </a:pPr>
            <a:endParaRPr lang="ko-KR" altLang="en-US"/>
          </a:p>
          <a:p>
            <a:pPr lvl="1">
              <a:buFontTx/>
              <a:buNone/>
            </a:pPr>
            <a:r>
              <a:rPr lang="ko-KR" altLang="en-US" sz="2000"/>
              <a:t> 변수이름 </a:t>
            </a:r>
            <a:r>
              <a:rPr lang="en-US" altLang="ko-KR" sz="2000"/>
              <a:t>|  Variable              Pointer</a:t>
            </a:r>
          </a:p>
          <a:p>
            <a:pPr lvl="1">
              <a:buFontTx/>
              <a:buNone/>
            </a:pPr>
            <a:r>
              <a:rPr lang="en-US" altLang="ko-KR" sz="2000"/>
              <a:t>   </a:t>
            </a:r>
            <a:r>
              <a:rPr lang="ko-KR" altLang="en-US" sz="2000"/>
              <a:t>주  소   </a:t>
            </a:r>
            <a:r>
              <a:rPr lang="en-US" altLang="ko-KR" sz="2000"/>
              <a:t>|      1          2           3          4 . . .</a:t>
            </a:r>
          </a:p>
          <a:p>
            <a:pPr lvl="1">
              <a:buFontTx/>
              <a:buNone/>
            </a:pPr>
            <a:r>
              <a:rPr lang="en-US" altLang="ko-KR" sz="2000"/>
              <a:t> -------+------------------------------</a:t>
            </a:r>
          </a:p>
          <a:p>
            <a:pPr lvl="1">
              <a:buFontTx/>
              <a:buNone/>
            </a:pPr>
            <a:r>
              <a:rPr lang="en-US" altLang="ko-KR" sz="2000"/>
              <a:t>      </a:t>
            </a:r>
            <a:r>
              <a:rPr lang="ko-KR" altLang="en-US" sz="2000"/>
              <a:t>값     </a:t>
            </a:r>
            <a:r>
              <a:rPr lang="en-US" altLang="ko-KR" sz="2000"/>
              <a:t>|     10         ?           1          ?  . . .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dirty="0"/>
              <a:t>포인터 연산자</a:t>
            </a:r>
            <a:r>
              <a:rPr lang="en-US" altLang="ko-KR" sz="3200" dirty="0"/>
              <a:t>(</a:t>
            </a:r>
            <a:r>
              <a:rPr lang="ko-KR" altLang="en-US" sz="3200" dirty="0"/>
              <a:t>주소 연산자 </a:t>
            </a:r>
            <a:r>
              <a:rPr lang="en-US" altLang="ko-KR" sz="3200" dirty="0"/>
              <a:t>3)</a:t>
            </a:r>
          </a:p>
        </p:txBody>
      </p:sp>
    </p:spTree>
  </p:cSld>
  <p:clrMapOvr>
    <a:masterClrMapping/>
  </p:clrMapOvr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/>
              <a:t>포인터는 주소를 기억시키는 변수</a:t>
            </a:r>
          </a:p>
          <a:p>
            <a:r>
              <a:rPr lang="ko-KR" altLang="en-US" sz="2400"/>
              <a:t>그 기억시키고 있는 주소에 기억되어 있는 값을 사용하거나 다른 값으로 바꿀 때 참조 연산자인 *를 사용</a:t>
            </a:r>
          </a:p>
          <a:p>
            <a:endParaRPr lang="ko-KR" altLang="en-US" sz="2400"/>
          </a:p>
          <a:p>
            <a:r>
              <a:rPr lang="ko-KR" altLang="en-US" sz="2400"/>
              <a:t>사용법</a:t>
            </a:r>
          </a:p>
          <a:p>
            <a:pPr>
              <a:buFont typeface="Wingdings" pitchFamily="2" charset="2"/>
              <a:buNone/>
            </a:pPr>
            <a:r>
              <a:rPr lang="ko-KR" altLang="en-US" sz="2400"/>
              <a:t>	  *포인터 </a:t>
            </a:r>
            <a:r>
              <a:rPr lang="en-US" altLang="ko-KR" sz="2400"/>
              <a:t>= </a:t>
            </a:r>
            <a:r>
              <a:rPr lang="ko-KR" altLang="en-US" sz="2400"/>
              <a:t>값</a:t>
            </a:r>
            <a:r>
              <a:rPr lang="en-US" altLang="ko-KR" sz="2400"/>
              <a:t>; </a:t>
            </a:r>
          </a:p>
          <a:p>
            <a:pPr>
              <a:buFont typeface="Wingdings" pitchFamily="2" charset="2"/>
              <a:buNone/>
            </a:pPr>
            <a:r>
              <a:rPr lang="en-US" altLang="ko-KR" sz="2400"/>
              <a:t>  	  </a:t>
            </a:r>
            <a:r>
              <a:rPr lang="ko-KR" altLang="en-US" sz="2400"/>
              <a:t>변수 </a:t>
            </a:r>
            <a:r>
              <a:rPr lang="en-US" altLang="ko-KR" sz="2400"/>
              <a:t>= *</a:t>
            </a:r>
            <a:r>
              <a:rPr lang="ko-KR" altLang="en-US" sz="2400"/>
              <a:t>포인터</a:t>
            </a:r>
            <a:r>
              <a:rPr lang="en-US" altLang="ko-KR" sz="2400"/>
              <a:t>; </a:t>
            </a:r>
          </a:p>
          <a:p>
            <a:endParaRPr lang="en-US" altLang="ko-KR" sz="2400"/>
          </a:p>
          <a:p>
            <a:pPr lvl="1"/>
            <a:r>
              <a:rPr lang="ko-KR" altLang="en-US" sz="2200"/>
              <a:t>첫번째의 경우 포인터에 저장되어 있는 주소에 값을 넣음</a:t>
            </a:r>
          </a:p>
          <a:p>
            <a:pPr lvl="1"/>
            <a:r>
              <a:rPr lang="ko-KR" altLang="en-US" sz="2200"/>
              <a:t>두번째의 경우는 포인터에 저장되어 있는 주소에 기억되어 있는 값을 변수에 넣음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800" dirty="0"/>
              <a:t>포인터 연산자 </a:t>
            </a:r>
            <a:r>
              <a:rPr lang="en-US" altLang="ko-KR" sz="2800" dirty="0"/>
              <a:t>(</a:t>
            </a:r>
            <a:r>
              <a:rPr lang="ko-KR" altLang="en-US" sz="2800" dirty="0"/>
              <a:t>참조 연산자 </a:t>
            </a:r>
            <a:r>
              <a:rPr lang="en-US" altLang="ko-KR" sz="2800" dirty="0"/>
              <a:t>1)</a:t>
            </a:r>
          </a:p>
        </p:txBody>
      </p:sp>
    </p:spTree>
  </p:cSld>
  <p:clrMapOvr>
    <a:masterClrMapping/>
  </p:clrMapOvr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ko-KR" sz="2400"/>
              <a:t>Ex)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2200"/>
              <a:t>int Var1=10, Var2;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2200"/>
              <a:t>int *Pointer;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2200"/>
              <a:t>Pointer = &amp;Var1; </a:t>
            </a:r>
          </a:p>
          <a:p>
            <a:pPr>
              <a:lnSpc>
                <a:spcPct val="90000"/>
              </a:lnSpc>
            </a:pPr>
            <a:endParaRPr lang="en-US" altLang="ko-KR" sz="2400"/>
          </a:p>
          <a:p>
            <a:pPr>
              <a:lnSpc>
                <a:spcPct val="90000"/>
              </a:lnSpc>
            </a:pPr>
            <a:r>
              <a:rPr lang="ko-KR" altLang="en-US" sz="2400"/>
              <a:t>여기서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ko-KR" altLang="en-US" sz="2200"/>
              <a:t>*</a:t>
            </a:r>
            <a:r>
              <a:rPr lang="en-US" altLang="ko-KR" sz="2200"/>
              <a:t>Pointer=5; </a:t>
            </a:r>
          </a:p>
          <a:p>
            <a:pPr lvl="2">
              <a:lnSpc>
                <a:spcPct val="90000"/>
              </a:lnSpc>
            </a:pPr>
            <a:r>
              <a:rPr lang="ko-KR" altLang="en-US" sz="2000"/>
              <a:t>이렇게 해 주면 </a:t>
            </a:r>
            <a:r>
              <a:rPr lang="en-US" altLang="ko-KR" sz="2000"/>
              <a:t>Pointer</a:t>
            </a:r>
            <a:r>
              <a:rPr lang="ko-KR" altLang="en-US" sz="2000"/>
              <a:t>에 저장되어 있는 주소 즉 </a:t>
            </a:r>
            <a:r>
              <a:rPr lang="en-US" altLang="ko-KR" sz="2000"/>
              <a:t>Var1</a:t>
            </a:r>
            <a:r>
              <a:rPr lang="ko-KR" altLang="en-US" sz="2000"/>
              <a:t>이라는 변수의 주소에 </a:t>
            </a:r>
            <a:r>
              <a:rPr lang="en-US" altLang="ko-KR" sz="2000"/>
              <a:t>5</a:t>
            </a:r>
            <a:r>
              <a:rPr lang="ko-KR" altLang="en-US" sz="2000"/>
              <a:t>를 넣어 주므로 결국에는 </a:t>
            </a:r>
            <a:r>
              <a:rPr lang="en-US" altLang="ko-KR" sz="2000"/>
              <a:t>Var1</a:t>
            </a:r>
            <a:r>
              <a:rPr lang="ko-KR" altLang="en-US" sz="2000"/>
              <a:t>은 </a:t>
            </a:r>
            <a:r>
              <a:rPr lang="en-US" altLang="ko-KR" sz="2000"/>
              <a:t>5</a:t>
            </a:r>
          </a:p>
          <a:p>
            <a:pPr lvl="2">
              <a:lnSpc>
                <a:spcPct val="90000"/>
              </a:lnSpc>
            </a:pPr>
            <a:endParaRPr lang="en-US" altLang="ko-KR" sz="2000"/>
          </a:p>
          <a:p>
            <a:pPr>
              <a:lnSpc>
                <a:spcPct val="90000"/>
              </a:lnSpc>
            </a:pPr>
            <a:r>
              <a:rPr lang="ko-KR" altLang="en-US" sz="2400"/>
              <a:t>그 다음으로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2200"/>
              <a:t>Var2=*Pointer; </a:t>
            </a:r>
          </a:p>
          <a:p>
            <a:pPr lvl="2">
              <a:lnSpc>
                <a:spcPct val="90000"/>
              </a:lnSpc>
            </a:pPr>
            <a:r>
              <a:rPr lang="ko-KR" altLang="en-US" sz="2000"/>
              <a:t>이렇게 했다면 </a:t>
            </a:r>
            <a:r>
              <a:rPr lang="en-US" altLang="ko-KR" sz="2000"/>
              <a:t>Pointer</a:t>
            </a:r>
            <a:r>
              <a:rPr lang="ko-KR" altLang="en-US" sz="2000"/>
              <a:t>에 저장되어 있는 주소에 들어있는 값</a:t>
            </a:r>
            <a:r>
              <a:rPr lang="en-US" altLang="ko-KR" sz="2000"/>
              <a:t>, </a:t>
            </a:r>
            <a:r>
              <a:rPr lang="ko-KR" altLang="en-US" sz="2000"/>
              <a:t>즉 </a:t>
            </a:r>
            <a:r>
              <a:rPr lang="en-US" altLang="ko-KR" sz="2000"/>
              <a:t>Var1</a:t>
            </a:r>
            <a:r>
              <a:rPr lang="ko-KR" altLang="en-US" sz="2000"/>
              <a:t>라는 변수의 주소에 들어있는 값인 </a:t>
            </a:r>
            <a:r>
              <a:rPr lang="en-US" altLang="ko-KR" sz="2000"/>
              <a:t>5</a:t>
            </a:r>
            <a:r>
              <a:rPr lang="ko-KR" altLang="en-US" sz="2000"/>
              <a:t>가 </a:t>
            </a:r>
            <a:r>
              <a:rPr lang="en-US" altLang="ko-KR" sz="2000"/>
              <a:t>Var2</a:t>
            </a:r>
            <a:r>
              <a:rPr lang="ko-KR" altLang="en-US" sz="2000"/>
              <a:t>에도 들어가 </a:t>
            </a:r>
            <a:r>
              <a:rPr lang="en-US" altLang="ko-KR" sz="2000"/>
              <a:t>Var1, Var2</a:t>
            </a:r>
            <a:r>
              <a:rPr lang="ko-KR" altLang="en-US" sz="2000"/>
              <a:t>가 모두 </a:t>
            </a:r>
            <a:r>
              <a:rPr lang="en-US" altLang="ko-KR" sz="2000"/>
              <a:t>5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dirty="0"/>
              <a:t>포인터 연산자 </a:t>
            </a:r>
            <a:r>
              <a:rPr lang="en-US" altLang="ko-KR" sz="3200" dirty="0"/>
              <a:t>(</a:t>
            </a:r>
            <a:r>
              <a:rPr lang="ko-KR" altLang="en-US" sz="3200" dirty="0"/>
              <a:t>참조 연산자 </a:t>
            </a:r>
            <a:r>
              <a:rPr lang="en-US" altLang="ko-KR" sz="3200" dirty="0"/>
              <a:t>2)</a:t>
            </a:r>
          </a:p>
        </p:txBody>
      </p:sp>
    </p:spTree>
  </p:cSld>
  <p:clrMapOvr>
    <a:masterClrMapping/>
  </p:clrMapOvr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ko-KR" altLang="en-US" sz="2400"/>
              <a:t>실재 메모리 구조</a:t>
            </a:r>
          </a:p>
          <a:p>
            <a:pPr>
              <a:lnSpc>
                <a:spcPct val="90000"/>
              </a:lnSpc>
            </a:pPr>
            <a:endParaRPr lang="ko-KR" altLang="en-US" sz="2400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2200"/>
              <a:t>int Var1=10, Var2;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2200"/>
              <a:t>int *Pointer; </a:t>
            </a:r>
          </a:p>
          <a:p>
            <a:pPr>
              <a:lnSpc>
                <a:spcPct val="90000"/>
              </a:lnSpc>
            </a:pPr>
            <a:r>
              <a:rPr lang="ko-KR" altLang="en-US" sz="2400"/>
              <a:t>이렇게 세 개의 변수를 선언할 당시 </a:t>
            </a:r>
          </a:p>
          <a:p>
            <a:pPr>
              <a:lnSpc>
                <a:spcPct val="90000"/>
              </a:lnSpc>
            </a:pPr>
            <a:endParaRPr lang="ko-KR" altLang="en-US" sz="2400"/>
          </a:p>
          <a:p>
            <a:pPr lvl="1">
              <a:lnSpc>
                <a:spcPct val="90000"/>
              </a:lnSpc>
              <a:buFontTx/>
              <a:buNone/>
            </a:pPr>
            <a:r>
              <a:rPr lang="ko-KR" altLang="en-US" sz="1800"/>
              <a:t> 변수이름 </a:t>
            </a:r>
            <a:r>
              <a:rPr lang="en-US" altLang="ko-KR" sz="1800"/>
              <a:t>|   Var1      Var2                Pointer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1800"/>
              <a:t>   </a:t>
            </a:r>
            <a:r>
              <a:rPr lang="ko-KR" altLang="en-US" sz="1800"/>
              <a:t>주  소   </a:t>
            </a:r>
            <a:r>
              <a:rPr lang="en-US" altLang="ko-KR" sz="1800"/>
              <a:t>|     1          2          3           4       . . .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1800"/>
              <a:t> -------+------------------------------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1800"/>
              <a:t>      </a:t>
            </a:r>
            <a:r>
              <a:rPr lang="ko-KR" altLang="en-US" sz="1800"/>
              <a:t>값     </a:t>
            </a:r>
            <a:r>
              <a:rPr lang="en-US" altLang="ko-KR" sz="1800"/>
              <a:t>|    10         ?          ?           ?</a:t>
            </a:r>
          </a:p>
          <a:p>
            <a:pPr>
              <a:lnSpc>
                <a:spcPct val="90000"/>
              </a:lnSpc>
            </a:pPr>
            <a:endParaRPr lang="en-US" altLang="ko-KR" sz="2400"/>
          </a:p>
          <a:p>
            <a:pPr>
              <a:lnSpc>
                <a:spcPct val="90000"/>
              </a:lnSpc>
            </a:pPr>
            <a:r>
              <a:rPr lang="ko-KR" altLang="en-US" sz="2400"/>
              <a:t>여기서 </a:t>
            </a:r>
            <a:r>
              <a:rPr lang="en-US" altLang="ko-KR" sz="2400"/>
              <a:t>Var1</a:t>
            </a:r>
            <a:r>
              <a:rPr lang="ko-KR" altLang="en-US" sz="2400"/>
              <a:t>라는 변수는 실재 메모리 주소 </a:t>
            </a:r>
            <a:r>
              <a:rPr lang="en-US" altLang="ko-KR" sz="2400"/>
              <a:t>1</a:t>
            </a:r>
            <a:r>
              <a:rPr lang="ko-KR" altLang="en-US" sz="2400"/>
              <a:t>을 할당받았고</a:t>
            </a:r>
            <a:r>
              <a:rPr lang="en-US" altLang="ko-KR" sz="2400"/>
              <a:t>, Var2</a:t>
            </a:r>
            <a:r>
              <a:rPr lang="ko-KR" altLang="en-US" sz="2400"/>
              <a:t>라는 변수는 실재 메모리 주소 </a:t>
            </a:r>
            <a:r>
              <a:rPr lang="en-US" altLang="ko-KR" sz="2400"/>
              <a:t>2</a:t>
            </a:r>
            <a:r>
              <a:rPr lang="ko-KR" altLang="en-US" sz="2400"/>
              <a:t>를</a:t>
            </a:r>
            <a:r>
              <a:rPr lang="en-US" altLang="ko-KR" sz="2400"/>
              <a:t>, Pointer</a:t>
            </a:r>
            <a:r>
              <a:rPr lang="ko-KR" altLang="en-US" sz="2400"/>
              <a:t>라는 변수는 메모리 주소 </a:t>
            </a:r>
            <a:r>
              <a:rPr lang="en-US" altLang="ko-KR" sz="2400"/>
              <a:t>4</a:t>
            </a:r>
            <a:r>
              <a:rPr lang="ko-KR" altLang="en-US" sz="2400"/>
              <a:t>을 할당받았다고 가정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dirty="0"/>
              <a:t>포인터 연산자 </a:t>
            </a:r>
            <a:r>
              <a:rPr lang="en-US" altLang="ko-KR" sz="3200" dirty="0"/>
              <a:t>(</a:t>
            </a:r>
            <a:r>
              <a:rPr lang="ko-KR" altLang="en-US" sz="3200" dirty="0"/>
              <a:t>참조 연산자 </a:t>
            </a:r>
            <a:r>
              <a:rPr lang="en-US" altLang="ko-KR" sz="3200" dirty="0"/>
              <a:t>3)</a:t>
            </a:r>
          </a:p>
        </p:txBody>
      </p:sp>
    </p:spTree>
  </p:cSld>
  <p:clrMapOvr>
    <a:masterClrMapping/>
  </p:clrMapOvr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여기서</a:t>
            </a:r>
          </a:p>
          <a:p>
            <a:pPr lvl="1">
              <a:buFontTx/>
              <a:buNone/>
            </a:pPr>
            <a:r>
              <a:rPr lang="en-US" altLang="ko-KR"/>
              <a:t>Pointer = &amp;Var1; </a:t>
            </a:r>
          </a:p>
          <a:p>
            <a:endParaRPr lang="en-US" altLang="ko-KR"/>
          </a:p>
          <a:p>
            <a:r>
              <a:rPr lang="en-US" altLang="ko-KR"/>
              <a:t>Pointer</a:t>
            </a:r>
            <a:r>
              <a:rPr lang="ko-KR" altLang="en-US"/>
              <a:t>라는 변수에 </a:t>
            </a:r>
            <a:r>
              <a:rPr lang="en-US" altLang="ko-KR"/>
              <a:t>Var1</a:t>
            </a:r>
            <a:r>
              <a:rPr lang="ko-KR" altLang="en-US"/>
              <a:t>의 주소인 </a:t>
            </a:r>
            <a:r>
              <a:rPr lang="en-US" altLang="ko-KR"/>
              <a:t>1</a:t>
            </a:r>
            <a:r>
              <a:rPr lang="ko-KR" altLang="en-US"/>
              <a:t>을 넣어주면 </a:t>
            </a:r>
          </a:p>
          <a:p>
            <a:pPr>
              <a:buFont typeface="Wingdings" pitchFamily="2" charset="2"/>
              <a:buNone/>
            </a:pPr>
            <a:endParaRPr lang="ko-KR" altLang="en-US"/>
          </a:p>
          <a:p>
            <a:pPr lvl="2">
              <a:buFont typeface="Wingdings" pitchFamily="2" charset="2"/>
              <a:buNone/>
            </a:pPr>
            <a:r>
              <a:rPr lang="ko-KR" altLang="en-US" sz="1800"/>
              <a:t> 변수이름 </a:t>
            </a:r>
            <a:r>
              <a:rPr lang="en-US" altLang="ko-KR" sz="1800"/>
              <a:t>|   Var1      Var2                Pointer</a:t>
            </a:r>
          </a:p>
          <a:p>
            <a:pPr lvl="2">
              <a:buFont typeface="Wingdings" pitchFamily="2" charset="2"/>
              <a:buNone/>
            </a:pPr>
            <a:r>
              <a:rPr lang="en-US" altLang="ko-KR" sz="1800"/>
              <a:t>   </a:t>
            </a:r>
            <a:r>
              <a:rPr lang="ko-KR" altLang="en-US" sz="1800"/>
              <a:t>주  소   </a:t>
            </a:r>
            <a:r>
              <a:rPr lang="en-US" altLang="ko-KR" sz="1800"/>
              <a:t>|     1          2          3           4        . . .</a:t>
            </a:r>
          </a:p>
          <a:p>
            <a:pPr lvl="2">
              <a:buFont typeface="Wingdings" pitchFamily="2" charset="2"/>
              <a:buNone/>
            </a:pPr>
            <a:r>
              <a:rPr lang="en-US" altLang="ko-KR" sz="1800"/>
              <a:t> -------+------------------------------</a:t>
            </a:r>
          </a:p>
          <a:p>
            <a:pPr lvl="2">
              <a:buFont typeface="Wingdings" pitchFamily="2" charset="2"/>
              <a:buNone/>
            </a:pPr>
            <a:r>
              <a:rPr lang="en-US" altLang="ko-KR" sz="1800"/>
              <a:t>      </a:t>
            </a:r>
            <a:r>
              <a:rPr lang="ko-KR" altLang="en-US" sz="1800"/>
              <a:t>값     </a:t>
            </a:r>
            <a:r>
              <a:rPr lang="en-US" altLang="ko-KR" sz="1800"/>
              <a:t>|    10         ?          ?           1         . . .</a:t>
            </a:r>
          </a:p>
          <a:p>
            <a:pPr>
              <a:buFont typeface="Wingdings" pitchFamily="2" charset="2"/>
              <a:buNone/>
            </a:pPr>
            <a:endParaRPr lang="en-US" altLang="ko-KR" sz="200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dirty="0"/>
              <a:t>포인터 연산자 </a:t>
            </a:r>
            <a:r>
              <a:rPr lang="en-US" altLang="ko-KR" sz="3200" dirty="0"/>
              <a:t>(</a:t>
            </a:r>
            <a:r>
              <a:rPr lang="ko-KR" altLang="en-US" sz="3200" dirty="0"/>
              <a:t>참조 연산자 </a:t>
            </a:r>
            <a:r>
              <a:rPr lang="en-US" altLang="ko-KR" sz="3200" dirty="0"/>
              <a:t>4)</a:t>
            </a:r>
          </a:p>
        </p:txBody>
      </p:sp>
    </p:spTree>
  </p:cSld>
  <p:clrMapOvr>
    <a:masterClrMapping/>
  </p:clrMapOvr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다음으로 </a:t>
            </a:r>
          </a:p>
          <a:p>
            <a:pPr lvl="1">
              <a:buFontTx/>
              <a:buNone/>
            </a:pPr>
            <a:r>
              <a:rPr lang="ko-KR" altLang="en-US"/>
              <a:t>*</a:t>
            </a:r>
            <a:r>
              <a:rPr lang="en-US" altLang="ko-KR"/>
              <a:t>Pointer=5; </a:t>
            </a:r>
          </a:p>
          <a:p>
            <a:endParaRPr lang="en-US" altLang="ko-KR"/>
          </a:p>
          <a:p>
            <a:r>
              <a:rPr lang="ko-KR" altLang="en-US"/>
              <a:t>이렇게 해 주면 </a:t>
            </a:r>
            <a:r>
              <a:rPr lang="en-US" altLang="ko-KR"/>
              <a:t>Pointer</a:t>
            </a:r>
            <a:r>
              <a:rPr lang="ko-KR" altLang="en-US"/>
              <a:t>에 기억되어 있는 주소 즉 </a:t>
            </a:r>
            <a:r>
              <a:rPr lang="en-US" altLang="ko-KR"/>
              <a:t>1</a:t>
            </a:r>
            <a:r>
              <a:rPr lang="ko-KR" altLang="en-US"/>
              <a:t>이라는 주소에 </a:t>
            </a:r>
            <a:r>
              <a:rPr lang="en-US" altLang="ko-KR"/>
              <a:t>5</a:t>
            </a:r>
            <a:r>
              <a:rPr lang="ko-KR" altLang="en-US"/>
              <a:t>를 넣어 주면</a:t>
            </a:r>
          </a:p>
          <a:p>
            <a:endParaRPr lang="ko-KR" altLang="en-US"/>
          </a:p>
          <a:p>
            <a:pPr lvl="2">
              <a:buFont typeface="Wingdings" pitchFamily="2" charset="2"/>
              <a:buNone/>
            </a:pPr>
            <a:r>
              <a:rPr lang="ko-KR" altLang="en-US" sz="1800"/>
              <a:t> 변수이름 </a:t>
            </a:r>
            <a:r>
              <a:rPr lang="en-US" altLang="ko-KR" sz="1800"/>
              <a:t>|   Var1      Var2                Pointer</a:t>
            </a:r>
          </a:p>
          <a:p>
            <a:pPr lvl="2">
              <a:buFont typeface="Wingdings" pitchFamily="2" charset="2"/>
              <a:buNone/>
            </a:pPr>
            <a:r>
              <a:rPr lang="en-US" altLang="ko-KR" sz="1800"/>
              <a:t>   </a:t>
            </a:r>
            <a:r>
              <a:rPr lang="ko-KR" altLang="en-US" sz="1800"/>
              <a:t>주  소   </a:t>
            </a:r>
            <a:r>
              <a:rPr lang="en-US" altLang="ko-KR" sz="1800"/>
              <a:t>|     1          2          3           4        . . .</a:t>
            </a:r>
          </a:p>
          <a:p>
            <a:pPr lvl="2">
              <a:buFont typeface="Wingdings" pitchFamily="2" charset="2"/>
              <a:buNone/>
            </a:pPr>
            <a:r>
              <a:rPr lang="en-US" altLang="ko-KR" sz="1800"/>
              <a:t> -------+------------------------------</a:t>
            </a:r>
          </a:p>
          <a:p>
            <a:pPr lvl="2">
              <a:buFont typeface="Wingdings" pitchFamily="2" charset="2"/>
              <a:buNone/>
            </a:pPr>
            <a:r>
              <a:rPr lang="en-US" altLang="ko-KR" sz="1800"/>
              <a:t>      </a:t>
            </a:r>
            <a:r>
              <a:rPr lang="ko-KR" altLang="en-US" sz="1800"/>
              <a:t>값     </a:t>
            </a:r>
            <a:r>
              <a:rPr lang="en-US" altLang="ko-KR" sz="1800"/>
              <a:t>|     5          ?          ?           1        . . . </a:t>
            </a:r>
          </a:p>
          <a:p>
            <a:pPr lvl="2">
              <a:buFont typeface="Wingdings" pitchFamily="2" charset="2"/>
              <a:buNone/>
            </a:pPr>
            <a:endParaRPr lang="en-US" altLang="ko-KR" sz="1800"/>
          </a:p>
          <a:p>
            <a:r>
              <a:rPr lang="ko-KR" altLang="en-US"/>
              <a:t>그러므로 </a:t>
            </a:r>
            <a:r>
              <a:rPr lang="en-US" altLang="ko-KR"/>
              <a:t>Var1</a:t>
            </a:r>
            <a:r>
              <a:rPr lang="ko-KR" altLang="en-US"/>
              <a:t>의 값은 </a:t>
            </a:r>
            <a:r>
              <a:rPr lang="en-US" altLang="ko-KR"/>
              <a:t>5</a:t>
            </a:r>
            <a:r>
              <a:rPr lang="ko-KR" altLang="en-US"/>
              <a:t>로 바뀌게 됨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dirty="0"/>
              <a:t>포인터 연산자 </a:t>
            </a:r>
            <a:r>
              <a:rPr lang="en-US" altLang="ko-KR" sz="3200" dirty="0"/>
              <a:t>(</a:t>
            </a:r>
            <a:r>
              <a:rPr lang="ko-KR" altLang="en-US" sz="3200" dirty="0"/>
              <a:t>참조 연산자 </a:t>
            </a:r>
            <a:r>
              <a:rPr lang="en-US" altLang="ko-KR" sz="3200" dirty="0"/>
              <a:t>5)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800"/>
              <a:t>실습과제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sz="2200">
                <a:latin typeface="굴림" pitchFamily="50" charset="-127"/>
              </a:rPr>
              <a:t>다음과 같은 결과를 화면에 출력하는 프로그램을 작성하세요</a:t>
            </a:r>
            <a:r>
              <a:rPr lang="en-US" altLang="ko-KR" sz="2200">
                <a:latin typeface="굴림" pitchFamily="50" charset="-127"/>
              </a:rPr>
              <a:t>.</a:t>
            </a:r>
          </a:p>
          <a:p>
            <a:pPr eaLnBrk="1" hangingPunct="1">
              <a:buFont typeface="Wingdings" pitchFamily="2" charset="2"/>
              <a:buNone/>
            </a:pPr>
            <a:endParaRPr lang="en-US" altLang="ko-KR" sz="2200">
              <a:latin typeface="굴림" pitchFamily="50" charset="-127"/>
            </a:endParaRPr>
          </a:p>
          <a:p>
            <a:pPr algn="ctr" eaLnBrk="1" hangingPunct="1">
              <a:buFont typeface="Wingdings" pitchFamily="2" charset="2"/>
              <a:buNone/>
            </a:pPr>
            <a:r>
              <a:rPr lang="en-US" altLang="ko-KR" sz="2200"/>
              <a:t>********************************************</a:t>
            </a:r>
          </a:p>
          <a:p>
            <a:pPr algn="ctr" eaLnBrk="1" hangingPunct="1">
              <a:buFont typeface="Wingdings" pitchFamily="2" charset="2"/>
              <a:buNone/>
            </a:pPr>
            <a:r>
              <a:rPr lang="en-US" altLang="ko-KR" sz="2200"/>
              <a:t>       Let’s study C/C++ programming!!!</a:t>
            </a:r>
          </a:p>
          <a:p>
            <a:pPr algn="ctr" eaLnBrk="1" hangingPunct="1">
              <a:buFont typeface="Wingdings" pitchFamily="2" charset="2"/>
              <a:buNone/>
            </a:pPr>
            <a:r>
              <a:rPr lang="en-US" altLang="ko-KR" sz="2200"/>
              <a:t>********************************************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50412509"/>
      </p:ext>
    </p:extLst>
  </p:cSld>
  <p:clrMapOvr>
    <a:masterClrMapping/>
  </p:clrMapOvr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마지막으로 </a:t>
            </a:r>
          </a:p>
          <a:p>
            <a:pPr lvl="1">
              <a:buFontTx/>
              <a:buNone/>
            </a:pPr>
            <a:r>
              <a:rPr lang="en-US" altLang="ko-KR"/>
              <a:t>Var2=*Pointer; </a:t>
            </a:r>
          </a:p>
          <a:p>
            <a:endParaRPr lang="en-US" altLang="ko-KR"/>
          </a:p>
          <a:p>
            <a:r>
              <a:rPr lang="ko-KR" altLang="en-US"/>
              <a:t>이렇게 하면 </a:t>
            </a:r>
            <a:r>
              <a:rPr lang="en-US" altLang="ko-KR"/>
              <a:t>Pointer</a:t>
            </a:r>
            <a:r>
              <a:rPr lang="ko-KR" altLang="en-US"/>
              <a:t>에 저장되어 있는 주소 즉 </a:t>
            </a:r>
            <a:r>
              <a:rPr lang="en-US" altLang="ko-KR"/>
              <a:t>1</a:t>
            </a:r>
            <a:r>
              <a:rPr lang="ko-KR" altLang="en-US"/>
              <a:t>이라는 주소에 들어있는 값인 </a:t>
            </a:r>
            <a:r>
              <a:rPr lang="en-US" altLang="ko-KR"/>
              <a:t>5</a:t>
            </a:r>
            <a:r>
              <a:rPr lang="ko-KR" altLang="en-US"/>
              <a:t>가 </a:t>
            </a:r>
            <a:r>
              <a:rPr lang="en-US" altLang="ko-KR"/>
              <a:t>Var2</a:t>
            </a:r>
            <a:r>
              <a:rPr lang="ko-KR" altLang="en-US"/>
              <a:t>에도 들어가므로 </a:t>
            </a:r>
          </a:p>
          <a:p>
            <a:pPr lvl="1">
              <a:buFontTx/>
              <a:buNone/>
            </a:pPr>
            <a:r>
              <a:rPr lang="ko-KR" altLang="en-US" sz="2000"/>
              <a:t>     변수이름 </a:t>
            </a:r>
            <a:r>
              <a:rPr lang="en-US" altLang="ko-KR" sz="2000"/>
              <a:t>|   Var1      Var2                Pointer</a:t>
            </a:r>
          </a:p>
          <a:p>
            <a:pPr lvl="2">
              <a:buFont typeface="Wingdings" pitchFamily="2" charset="2"/>
              <a:buNone/>
            </a:pPr>
            <a:r>
              <a:rPr lang="en-US" altLang="ko-KR" sz="1800"/>
              <a:t>   </a:t>
            </a:r>
            <a:r>
              <a:rPr lang="ko-KR" altLang="en-US" sz="1800"/>
              <a:t>주  소   </a:t>
            </a:r>
            <a:r>
              <a:rPr lang="en-US" altLang="ko-KR" sz="1800"/>
              <a:t>|     1          2          3           4        . . .</a:t>
            </a:r>
          </a:p>
          <a:p>
            <a:pPr lvl="2">
              <a:buFont typeface="Wingdings" pitchFamily="2" charset="2"/>
              <a:buNone/>
            </a:pPr>
            <a:r>
              <a:rPr lang="en-US" altLang="ko-KR" sz="1800"/>
              <a:t> -------+------------------------------</a:t>
            </a:r>
          </a:p>
          <a:p>
            <a:pPr lvl="2">
              <a:buFont typeface="Wingdings" pitchFamily="2" charset="2"/>
              <a:buNone/>
            </a:pPr>
            <a:r>
              <a:rPr lang="en-US" altLang="ko-KR" sz="1800"/>
              <a:t>       </a:t>
            </a:r>
            <a:r>
              <a:rPr lang="ko-KR" altLang="en-US" sz="1800"/>
              <a:t>값    </a:t>
            </a:r>
            <a:r>
              <a:rPr lang="en-US" altLang="ko-KR" sz="1800"/>
              <a:t>|     5          5          ?           1        . . .</a:t>
            </a:r>
          </a:p>
          <a:p>
            <a:pPr lvl="2">
              <a:buFont typeface="Wingdings" pitchFamily="2" charset="2"/>
              <a:buNone/>
            </a:pPr>
            <a:endParaRPr lang="en-US" altLang="ko-KR" sz="1800"/>
          </a:p>
          <a:p>
            <a:r>
              <a:rPr lang="ko-KR" altLang="en-US"/>
              <a:t>이렇게 </a:t>
            </a:r>
            <a:r>
              <a:rPr lang="en-US" altLang="ko-KR"/>
              <a:t>Var1</a:t>
            </a:r>
            <a:r>
              <a:rPr lang="ko-KR" altLang="en-US"/>
              <a:t>과 </a:t>
            </a:r>
            <a:r>
              <a:rPr lang="en-US" altLang="ko-KR"/>
              <a:t>Var2</a:t>
            </a:r>
            <a:r>
              <a:rPr lang="ko-KR" altLang="en-US"/>
              <a:t>에 모두 </a:t>
            </a:r>
            <a:r>
              <a:rPr lang="en-US" altLang="ko-KR"/>
              <a:t>5</a:t>
            </a:r>
            <a:r>
              <a:rPr lang="ko-KR" altLang="en-US"/>
              <a:t>가 들어감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dirty="0"/>
              <a:t>포인터 연산자 </a:t>
            </a:r>
            <a:r>
              <a:rPr lang="en-US" altLang="ko-KR" sz="3200" dirty="0"/>
              <a:t>(</a:t>
            </a:r>
            <a:r>
              <a:rPr lang="ko-KR" altLang="en-US" sz="3200" dirty="0"/>
              <a:t>참조 연산자 </a:t>
            </a:r>
            <a:r>
              <a:rPr lang="en-US" altLang="ko-KR" sz="3200" dirty="0"/>
              <a:t>6)</a:t>
            </a:r>
          </a:p>
        </p:txBody>
      </p:sp>
    </p:spTree>
  </p:cSld>
  <p:clrMapOvr>
    <a:masterClrMapping/>
  </p:clrMapOvr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/>
              <a:t>일반적으로 포인터에 초기값을 줄 때는 </a:t>
            </a:r>
          </a:p>
          <a:p>
            <a:pPr lvl="1"/>
            <a:r>
              <a:rPr lang="en-US" altLang="ko-KR" sz="2200"/>
              <a:t>Ex) </a:t>
            </a:r>
            <a:r>
              <a:rPr lang="ko-KR" altLang="en-US" sz="2200"/>
              <a:t>데이터형 변수</a:t>
            </a:r>
            <a:r>
              <a:rPr lang="en-US" altLang="ko-KR" sz="2200"/>
              <a:t>;</a:t>
            </a:r>
          </a:p>
          <a:p>
            <a:pPr lvl="1"/>
            <a:r>
              <a:rPr lang="en-US" altLang="ko-KR" sz="2200"/>
              <a:t>Ex) </a:t>
            </a:r>
            <a:r>
              <a:rPr lang="ko-KR" altLang="en-US" sz="2200"/>
              <a:t>데이터형* 포인터이름 </a:t>
            </a:r>
            <a:r>
              <a:rPr lang="en-US" altLang="ko-KR" sz="2200"/>
              <a:t>= &amp;</a:t>
            </a:r>
            <a:r>
              <a:rPr lang="ko-KR" altLang="en-US" sz="2200"/>
              <a:t>변수</a:t>
            </a:r>
            <a:r>
              <a:rPr lang="en-US" altLang="ko-KR" sz="2200"/>
              <a:t>; </a:t>
            </a:r>
          </a:p>
          <a:p>
            <a:pPr lvl="1"/>
            <a:r>
              <a:rPr lang="en-US" altLang="ko-KR" sz="2200"/>
              <a:t>Ex) </a:t>
            </a:r>
          </a:p>
          <a:p>
            <a:pPr lvl="1">
              <a:buFontTx/>
              <a:buNone/>
            </a:pPr>
            <a:r>
              <a:rPr lang="en-US" altLang="ko-KR" sz="2200"/>
              <a:t>		int Variable;</a:t>
            </a:r>
          </a:p>
          <a:p>
            <a:pPr lvl="1">
              <a:buFontTx/>
              <a:buNone/>
            </a:pPr>
            <a:r>
              <a:rPr lang="en-US" altLang="ko-KR" sz="2200"/>
              <a:t>		int* Pointer=&amp;Variable;</a:t>
            </a:r>
          </a:p>
          <a:p>
            <a:pPr lvl="3"/>
            <a:r>
              <a:rPr lang="ko-KR" altLang="en-US" sz="1800"/>
              <a:t>이렇게 하면 </a:t>
            </a:r>
            <a:r>
              <a:rPr lang="en-US" altLang="ko-KR" sz="1800"/>
              <a:t>Variable</a:t>
            </a:r>
            <a:r>
              <a:rPr lang="ko-KR" altLang="en-US" sz="1800"/>
              <a:t>라는 변수의 주소가 </a:t>
            </a:r>
            <a:r>
              <a:rPr lang="en-US" altLang="ko-KR" sz="1800"/>
              <a:t>Pointer</a:t>
            </a:r>
            <a:r>
              <a:rPr lang="ko-KR" altLang="en-US" sz="1800"/>
              <a:t>라는 포인터에 초기값으로 들어감</a:t>
            </a:r>
          </a:p>
          <a:p>
            <a:pPr lvl="1"/>
            <a:r>
              <a:rPr lang="ko-KR" altLang="en-US" sz="2200"/>
              <a:t>우선 변수를 선언하고 그 변수의 주소를 초기값으로 주는 것</a:t>
            </a:r>
          </a:p>
          <a:p>
            <a:r>
              <a:rPr lang="en-US" altLang="ko-KR" sz="2400"/>
              <a:t>Ex) int* Pointer=1;   (x)</a:t>
            </a:r>
          </a:p>
          <a:p>
            <a:pPr lvl="1"/>
            <a:r>
              <a:rPr lang="ko-KR" altLang="en-US" sz="2200"/>
              <a:t>주소는 자기 마음대로 정하는게 아니므로 위와 같이는 사용 할 수 없음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포인터 초기화</a:t>
            </a:r>
          </a:p>
        </p:txBody>
      </p:sp>
    </p:spTree>
  </p:cSld>
  <p:clrMapOvr>
    <a:masterClrMapping/>
  </p:clrMapOvr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ebdings" pitchFamily="18" charset="2"/>
              <a:buChar char=" "/>
            </a:pPr>
            <a:r>
              <a:rPr lang="en-US" altLang="ko-KR" dirty="0"/>
              <a:t>#include &lt;</a:t>
            </a:r>
            <a:r>
              <a:rPr lang="en-US" altLang="ko-KR" dirty="0" err="1"/>
              <a:t>stdio.h</a:t>
            </a:r>
            <a:r>
              <a:rPr lang="en-US" altLang="ko-KR" dirty="0"/>
              <a:t>&gt;</a:t>
            </a:r>
          </a:p>
          <a:p>
            <a:pPr>
              <a:lnSpc>
                <a:spcPct val="90000"/>
              </a:lnSpc>
              <a:buFont typeface="Webdings" pitchFamily="18" charset="2"/>
              <a:buChar char=" "/>
            </a:pPr>
            <a:r>
              <a:rPr lang="en-US" altLang="ko-KR" dirty="0"/>
              <a:t>void main()</a:t>
            </a:r>
          </a:p>
          <a:p>
            <a:pPr>
              <a:lnSpc>
                <a:spcPct val="90000"/>
              </a:lnSpc>
              <a:buFont typeface="Webdings" pitchFamily="18" charset="2"/>
              <a:buChar char=" "/>
            </a:pPr>
            <a:r>
              <a:rPr lang="en-US" altLang="ko-KR" dirty="0"/>
              <a:t>{</a:t>
            </a:r>
          </a:p>
          <a:p>
            <a:pPr lvl="1">
              <a:lnSpc>
                <a:spcPct val="90000"/>
              </a:lnSpc>
              <a:buFont typeface="Webdings" pitchFamily="18" charset="2"/>
              <a:buChar char=" "/>
            </a:pPr>
            <a:r>
              <a:rPr lang="en-US" altLang="ko-KR" dirty="0"/>
              <a:t>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var</a:t>
            </a:r>
            <a:r>
              <a:rPr lang="en-US" altLang="ko-KR" dirty="0"/>
              <a:t> = 1;</a:t>
            </a:r>
          </a:p>
          <a:p>
            <a:pPr lvl="1">
              <a:lnSpc>
                <a:spcPct val="90000"/>
              </a:lnSpc>
              <a:buFont typeface="Webdings" pitchFamily="18" charset="2"/>
              <a:buChar char=" "/>
            </a:pPr>
            <a:r>
              <a:rPr lang="en-US" altLang="ko-KR" dirty="0"/>
              <a:t> </a:t>
            </a:r>
            <a:r>
              <a:rPr lang="en-US" altLang="ko-KR" dirty="0" err="1"/>
              <a:t>int</a:t>
            </a:r>
            <a:r>
              <a:rPr lang="en-US" altLang="ko-KR" dirty="0"/>
              <a:t> *</a:t>
            </a:r>
            <a:r>
              <a:rPr lang="en-US" altLang="ko-KR" dirty="0" err="1"/>
              <a:t>ptr</a:t>
            </a:r>
            <a:r>
              <a:rPr lang="en-US" altLang="ko-KR" dirty="0"/>
              <a:t>;</a:t>
            </a:r>
          </a:p>
          <a:p>
            <a:pPr>
              <a:lnSpc>
                <a:spcPct val="90000"/>
              </a:lnSpc>
              <a:buFont typeface="Webdings" pitchFamily="18" charset="2"/>
              <a:buChar char=" "/>
            </a:pPr>
            <a:r>
              <a:rPr lang="en-US" altLang="ko-KR" dirty="0"/>
              <a:t>    </a:t>
            </a:r>
            <a:r>
              <a:rPr lang="en-US" altLang="ko-KR" dirty="0" err="1"/>
              <a:t>ptr</a:t>
            </a:r>
            <a:r>
              <a:rPr lang="en-US" altLang="ko-KR" dirty="0"/>
              <a:t> = &amp;</a:t>
            </a:r>
            <a:r>
              <a:rPr lang="en-US" altLang="ko-KR" dirty="0" err="1"/>
              <a:t>var</a:t>
            </a:r>
            <a:r>
              <a:rPr lang="en-US" altLang="ko-KR" dirty="0"/>
              <a:t>;</a:t>
            </a:r>
          </a:p>
          <a:p>
            <a:pPr>
              <a:lnSpc>
                <a:spcPct val="90000"/>
              </a:lnSpc>
              <a:buFont typeface="Webdings" pitchFamily="18" charset="2"/>
              <a:buChar char=" "/>
            </a:pPr>
            <a:r>
              <a:rPr lang="en-US" altLang="ko-KR" dirty="0"/>
              <a:t>    </a:t>
            </a:r>
            <a:r>
              <a:rPr lang="en-US" altLang="ko-KR" dirty="0" err="1"/>
              <a:t>printf</a:t>
            </a:r>
            <a:r>
              <a:rPr lang="en-US" altLang="ko-KR" dirty="0"/>
              <a:t>(</a:t>
            </a:r>
            <a:r>
              <a:rPr lang="en-US" altLang="ko-KR" dirty="0">
                <a:latin typeface="Times New Roman"/>
              </a:rPr>
              <a:t>“</a:t>
            </a:r>
            <a:r>
              <a:rPr lang="en-US" altLang="ko-KR" dirty="0"/>
              <a:t>Direct , </a:t>
            </a:r>
            <a:r>
              <a:rPr lang="en-US" altLang="ko-KR" dirty="0" err="1"/>
              <a:t>var</a:t>
            </a:r>
            <a:r>
              <a:rPr lang="en-US" altLang="ko-KR" dirty="0"/>
              <a:t> = %d\n</a:t>
            </a:r>
            <a:r>
              <a:rPr lang="en-US" altLang="ko-KR" dirty="0">
                <a:latin typeface="Times New Roman"/>
              </a:rPr>
              <a:t>”</a:t>
            </a:r>
            <a:r>
              <a:rPr lang="en-US" altLang="ko-KR" dirty="0"/>
              <a:t>, </a:t>
            </a:r>
            <a:r>
              <a:rPr lang="en-US" altLang="ko-KR" dirty="0" err="1"/>
              <a:t>var</a:t>
            </a:r>
            <a:r>
              <a:rPr lang="en-US" altLang="ko-KR" dirty="0"/>
              <a:t>);</a:t>
            </a:r>
          </a:p>
          <a:p>
            <a:pPr>
              <a:lnSpc>
                <a:spcPct val="90000"/>
              </a:lnSpc>
              <a:buFont typeface="Webdings" pitchFamily="18" charset="2"/>
              <a:buChar char=" "/>
            </a:pPr>
            <a:r>
              <a:rPr lang="en-US" altLang="ko-KR" dirty="0"/>
              <a:t>    </a:t>
            </a:r>
            <a:r>
              <a:rPr lang="en-US" altLang="ko-KR" dirty="0" err="1"/>
              <a:t>printf</a:t>
            </a:r>
            <a:r>
              <a:rPr lang="en-US" altLang="ko-KR" dirty="0"/>
              <a:t>(</a:t>
            </a:r>
            <a:r>
              <a:rPr lang="en-US" altLang="ko-KR" dirty="0">
                <a:latin typeface="Times New Roman"/>
              </a:rPr>
              <a:t>“</a:t>
            </a:r>
            <a:r>
              <a:rPr lang="en-US" altLang="ko-KR" dirty="0"/>
              <a:t>Indirect, </a:t>
            </a:r>
            <a:r>
              <a:rPr lang="en-US" altLang="ko-KR" dirty="0" err="1"/>
              <a:t>var</a:t>
            </a:r>
            <a:r>
              <a:rPr lang="en-US" altLang="ko-KR" dirty="0"/>
              <a:t> = %d\n</a:t>
            </a:r>
            <a:r>
              <a:rPr lang="en-US" altLang="ko-KR" dirty="0">
                <a:latin typeface="Times New Roman"/>
              </a:rPr>
              <a:t>”</a:t>
            </a:r>
            <a:r>
              <a:rPr lang="en-US" altLang="ko-KR" dirty="0"/>
              <a:t>, *</a:t>
            </a:r>
            <a:r>
              <a:rPr lang="en-US" altLang="ko-KR" dirty="0" err="1"/>
              <a:t>ptr</a:t>
            </a:r>
            <a:r>
              <a:rPr lang="en-US" altLang="ko-KR" dirty="0"/>
              <a:t>);</a:t>
            </a:r>
          </a:p>
          <a:p>
            <a:pPr>
              <a:lnSpc>
                <a:spcPct val="90000"/>
              </a:lnSpc>
              <a:buFont typeface="Webdings" pitchFamily="18" charset="2"/>
              <a:buChar char=" "/>
            </a:pPr>
            <a:r>
              <a:rPr lang="en-US" altLang="ko-KR" dirty="0"/>
              <a:t>    </a:t>
            </a:r>
            <a:r>
              <a:rPr lang="en-US" altLang="ko-KR" dirty="0" err="1"/>
              <a:t>printf</a:t>
            </a:r>
            <a:r>
              <a:rPr lang="en-US" altLang="ko-KR" dirty="0"/>
              <a:t>(</a:t>
            </a:r>
            <a:r>
              <a:rPr lang="en-US" altLang="ko-KR" dirty="0">
                <a:latin typeface="Times New Roman"/>
              </a:rPr>
              <a:t>“</a:t>
            </a:r>
            <a:r>
              <a:rPr lang="en-US" altLang="ko-KR" dirty="0"/>
              <a:t>The address of </a:t>
            </a:r>
            <a:r>
              <a:rPr lang="en-US" altLang="ko-KR" dirty="0" err="1"/>
              <a:t>var</a:t>
            </a:r>
            <a:r>
              <a:rPr lang="en-US" altLang="ko-KR" dirty="0"/>
              <a:t> = %d</a:t>
            </a:r>
            <a:r>
              <a:rPr lang="en-US" altLang="ko-KR" dirty="0">
                <a:latin typeface="Times New Roman"/>
              </a:rPr>
              <a:t>”</a:t>
            </a:r>
            <a:r>
              <a:rPr lang="en-US" altLang="ko-KR" dirty="0"/>
              <a:t>, &amp;</a:t>
            </a:r>
            <a:r>
              <a:rPr lang="en-US" altLang="ko-KR" dirty="0" err="1"/>
              <a:t>var</a:t>
            </a:r>
            <a:r>
              <a:rPr lang="en-US" altLang="ko-KR" dirty="0"/>
              <a:t>);</a:t>
            </a:r>
          </a:p>
          <a:p>
            <a:pPr>
              <a:lnSpc>
                <a:spcPct val="90000"/>
              </a:lnSpc>
              <a:buFont typeface="Webdings" pitchFamily="18" charset="2"/>
              <a:buChar char=" "/>
            </a:pPr>
            <a:r>
              <a:rPr lang="en-US" altLang="ko-KR" dirty="0"/>
              <a:t>    </a:t>
            </a:r>
            <a:r>
              <a:rPr lang="en-US" altLang="ko-KR" dirty="0" err="1"/>
              <a:t>printf</a:t>
            </a:r>
            <a:r>
              <a:rPr lang="en-US" altLang="ko-KR" dirty="0"/>
              <a:t>(</a:t>
            </a:r>
            <a:r>
              <a:rPr lang="en-US" altLang="ko-KR" dirty="0">
                <a:latin typeface="Times New Roman"/>
              </a:rPr>
              <a:t>“</a:t>
            </a:r>
            <a:r>
              <a:rPr lang="en-US" altLang="ko-KR" dirty="0"/>
              <a:t>The address of </a:t>
            </a:r>
            <a:r>
              <a:rPr lang="en-US" altLang="ko-KR" dirty="0" err="1"/>
              <a:t>var</a:t>
            </a:r>
            <a:r>
              <a:rPr lang="en-US" altLang="ko-KR" dirty="0"/>
              <a:t> = %d</a:t>
            </a:r>
            <a:r>
              <a:rPr lang="en-US" altLang="ko-KR" dirty="0">
                <a:latin typeface="Times New Roman"/>
              </a:rPr>
              <a:t>”</a:t>
            </a:r>
            <a:r>
              <a:rPr lang="en-US" altLang="ko-KR" dirty="0"/>
              <a:t>, </a:t>
            </a:r>
            <a:r>
              <a:rPr lang="en-US" altLang="ko-KR" dirty="0" err="1"/>
              <a:t>ptr</a:t>
            </a:r>
            <a:r>
              <a:rPr lang="en-US" altLang="ko-KR" dirty="0"/>
              <a:t>);</a:t>
            </a:r>
          </a:p>
          <a:p>
            <a:pPr>
              <a:lnSpc>
                <a:spcPct val="90000"/>
              </a:lnSpc>
              <a:buFont typeface="Webdings" pitchFamily="18" charset="2"/>
              <a:buChar char=" "/>
            </a:pPr>
            <a:r>
              <a:rPr lang="en-US" altLang="ko-KR" dirty="0"/>
              <a:t>}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포인터 예제</a:t>
            </a:r>
            <a:r>
              <a:rPr lang="en-US" altLang="ko-KR"/>
              <a:t>(1)</a:t>
            </a:r>
          </a:p>
        </p:txBody>
      </p:sp>
    </p:spTree>
  </p:cSld>
  <p:clrMapOvr>
    <a:masterClrMapping/>
  </p:clrMapOvr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 dirty="0"/>
              <a:t>#include &lt;</a:t>
            </a:r>
            <a:r>
              <a:rPr lang="en-US" altLang="ko-KR" sz="2000" dirty="0" err="1"/>
              <a:t>stdio.h</a:t>
            </a:r>
            <a:r>
              <a:rPr lang="en-US" altLang="ko-KR" sz="2000" dirty="0"/>
              <a:t>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 dirty="0"/>
              <a:t>void main()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 dirty="0"/>
              <a:t>{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2000" dirty="0"/>
              <a:t>   </a:t>
            </a:r>
            <a:r>
              <a:rPr lang="en-US" altLang="ko-KR" sz="2000" dirty="0" err="1"/>
              <a:t>int</a:t>
            </a:r>
            <a:r>
              <a:rPr lang="en-US" altLang="ko-KR" sz="2000" dirty="0"/>
              <a:t> Var1, Var2;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2000" dirty="0"/>
              <a:t>   </a:t>
            </a:r>
            <a:r>
              <a:rPr lang="en-US" altLang="ko-KR" sz="2000" dirty="0" err="1"/>
              <a:t>int</a:t>
            </a:r>
            <a:r>
              <a:rPr lang="en-US" altLang="ko-KR" sz="2000" dirty="0"/>
              <a:t> *</a:t>
            </a:r>
            <a:r>
              <a:rPr lang="en-US" altLang="ko-KR" sz="2000" dirty="0" err="1"/>
              <a:t>pVar</a:t>
            </a:r>
            <a:r>
              <a:rPr lang="en-US" altLang="ko-KR" sz="2000" dirty="0"/>
              <a:t>=&amp;Var1;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2000" dirty="0"/>
              <a:t>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2000" dirty="0"/>
              <a:t>   *</a:t>
            </a:r>
            <a:r>
              <a:rPr lang="en-US" altLang="ko-KR" sz="2000" dirty="0" err="1"/>
              <a:t>pVar</a:t>
            </a:r>
            <a:r>
              <a:rPr lang="en-US" altLang="ko-KR" sz="2000" dirty="0"/>
              <a:t>=10;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2000" dirty="0"/>
              <a:t>   </a:t>
            </a:r>
            <a:r>
              <a:rPr lang="en-US" altLang="ko-KR" sz="2000" dirty="0" err="1"/>
              <a:t>printf</a:t>
            </a:r>
            <a:r>
              <a:rPr lang="en-US" altLang="ko-KR" sz="2000" dirty="0"/>
              <a:t>("%d\n",Var1);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2000" dirty="0"/>
              <a:t>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2000" dirty="0"/>
              <a:t>   Var2=*</a:t>
            </a:r>
            <a:r>
              <a:rPr lang="en-US" altLang="ko-KR" sz="2000" dirty="0" err="1"/>
              <a:t>pVar</a:t>
            </a:r>
            <a:r>
              <a:rPr lang="en-US" altLang="ko-KR" sz="2000" dirty="0"/>
              <a:t>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2000" dirty="0"/>
              <a:t>   </a:t>
            </a:r>
            <a:r>
              <a:rPr lang="en-US" altLang="ko-KR" sz="2000" dirty="0" err="1"/>
              <a:t>printf</a:t>
            </a:r>
            <a:r>
              <a:rPr lang="en-US" altLang="ko-KR" sz="2000" dirty="0"/>
              <a:t>("%d\n",Var2);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2000" dirty="0"/>
              <a:t>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2000" dirty="0"/>
              <a:t>   </a:t>
            </a:r>
            <a:r>
              <a:rPr lang="en-US" altLang="ko-KR" sz="2000" dirty="0" err="1"/>
              <a:t>pVar</a:t>
            </a:r>
            <a:r>
              <a:rPr lang="en-US" altLang="ko-KR" sz="2000" dirty="0"/>
              <a:t>=&amp;Var2;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2000" dirty="0"/>
              <a:t>   *</a:t>
            </a:r>
            <a:r>
              <a:rPr lang="en-US" altLang="ko-KR" sz="2000" dirty="0" err="1"/>
              <a:t>pVar</a:t>
            </a:r>
            <a:r>
              <a:rPr lang="en-US" altLang="ko-KR" sz="2000" dirty="0"/>
              <a:t>=5;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2000" dirty="0"/>
              <a:t>   </a:t>
            </a:r>
            <a:r>
              <a:rPr lang="en-US" altLang="ko-KR" sz="2000" dirty="0" err="1"/>
              <a:t>printf</a:t>
            </a:r>
            <a:r>
              <a:rPr lang="en-US" altLang="ko-KR" sz="2000" dirty="0"/>
              <a:t>("%d\n",Var2);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 dirty="0"/>
              <a:t>}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포인터 예제</a:t>
            </a:r>
            <a:r>
              <a:rPr lang="en-US" altLang="ko-KR"/>
              <a:t>(2)</a:t>
            </a:r>
          </a:p>
        </p:txBody>
      </p:sp>
    </p:spTree>
  </p:cSld>
  <p:clrMapOvr>
    <a:masterClrMapping/>
  </p:clrMapOvr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dirty="0"/>
              <a:t>#include &lt;</a:t>
            </a:r>
            <a:r>
              <a:rPr lang="en-US" altLang="ko-KR" dirty="0" err="1"/>
              <a:t>stdio.h</a:t>
            </a:r>
            <a:r>
              <a:rPr lang="en-US" altLang="ko-KR" dirty="0"/>
              <a:t>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dirty="0"/>
              <a:t>#include &lt;</a:t>
            </a:r>
            <a:r>
              <a:rPr lang="en-US" altLang="ko-KR" dirty="0" err="1"/>
              <a:t>stdlib.h</a:t>
            </a:r>
            <a:r>
              <a:rPr lang="en-US" altLang="ko-KR" dirty="0"/>
              <a:t>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dirty="0"/>
              <a:t>void main()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dirty="0"/>
              <a:t>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p,q</a:t>
            </a:r>
            <a:r>
              <a:rPr lang="en-US" altLang="ko-KR" dirty="0"/>
              <a:t>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dirty="0"/>
              <a:t>	p=3;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dirty="0"/>
              <a:t>	q=2;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printf</a:t>
            </a:r>
            <a:r>
              <a:rPr lang="en-US" altLang="ko-KR" dirty="0"/>
              <a:t>("\n*p== %d,  *q== %d\n",</a:t>
            </a:r>
            <a:r>
              <a:rPr lang="en-US" altLang="ko-KR" dirty="0" err="1"/>
              <a:t>p,q</a:t>
            </a:r>
            <a:r>
              <a:rPr lang="en-US" altLang="ko-KR" dirty="0"/>
              <a:t>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printf</a:t>
            </a:r>
            <a:r>
              <a:rPr lang="en-US" altLang="ko-KR" dirty="0"/>
              <a:t>("\n*p== %p,  *q== %p\n",</a:t>
            </a:r>
            <a:r>
              <a:rPr lang="en-US" altLang="ko-KR" dirty="0" err="1"/>
              <a:t>p,q</a:t>
            </a:r>
            <a:r>
              <a:rPr lang="en-US" altLang="ko-KR" dirty="0"/>
              <a:t>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printf</a:t>
            </a:r>
            <a:r>
              <a:rPr lang="en-US" altLang="ko-KR" dirty="0"/>
              <a:t>("\n*p== %p,  *q== %p\</a:t>
            </a:r>
            <a:r>
              <a:rPr lang="en-US" altLang="ko-KR" dirty="0" err="1"/>
              <a:t>n",&amp;p,&amp;q</a:t>
            </a:r>
            <a:r>
              <a:rPr lang="en-US" altLang="ko-KR" dirty="0"/>
              <a:t>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dirty="0"/>
              <a:t>}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포인터 예제</a:t>
            </a:r>
            <a:r>
              <a:rPr lang="en-US" altLang="ko-KR"/>
              <a:t>(3)</a:t>
            </a:r>
          </a:p>
        </p:txBody>
      </p:sp>
    </p:spTree>
  </p:cSld>
  <p:clrMapOvr>
    <a:masterClrMapping/>
  </p:clrMapOvr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dirty="0"/>
              <a:t>#include &lt;</a:t>
            </a:r>
            <a:r>
              <a:rPr lang="en-US" altLang="ko-KR" sz="2400" dirty="0" err="1"/>
              <a:t>stdio.h</a:t>
            </a:r>
            <a:r>
              <a:rPr lang="en-US" altLang="ko-KR" sz="2400" dirty="0"/>
              <a:t>&gt;</a:t>
            </a:r>
          </a:p>
          <a:p>
            <a:pPr>
              <a:buFont typeface="Wingdings" pitchFamily="2" charset="2"/>
              <a:buNone/>
            </a:pPr>
            <a:r>
              <a:rPr lang="en-US" altLang="ko-KR" sz="2400" dirty="0"/>
              <a:t>#include &lt;</a:t>
            </a:r>
            <a:r>
              <a:rPr lang="en-US" altLang="ko-KR" sz="2400" dirty="0" err="1"/>
              <a:t>stdlib.h</a:t>
            </a:r>
            <a:r>
              <a:rPr lang="en-US" altLang="ko-KR" sz="2400" dirty="0"/>
              <a:t>&gt;</a:t>
            </a:r>
          </a:p>
          <a:p>
            <a:pPr>
              <a:buFont typeface="Wingdings" pitchFamily="2" charset="2"/>
              <a:buNone/>
            </a:pPr>
            <a:r>
              <a:rPr lang="en-US" altLang="ko-KR" sz="2400" dirty="0"/>
              <a:t>void main()</a:t>
            </a:r>
          </a:p>
          <a:p>
            <a:pPr>
              <a:buFont typeface="Wingdings" pitchFamily="2" charset="2"/>
              <a:buNone/>
            </a:pPr>
            <a:r>
              <a:rPr lang="en-US" altLang="ko-KR" sz="2400" dirty="0"/>
              <a:t>{</a:t>
            </a:r>
          </a:p>
          <a:p>
            <a:pPr>
              <a:buFont typeface="Wingdings" pitchFamily="2" charset="2"/>
              <a:buNone/>
            </a:pPr>
            <a:r>
              <a:rPr lang="en-US" altLang="ko-KR" sz="2400" dirty="0"/>
              <a:t>	</a:t>
            </a:r>
            <a:r>
              <a:rPr lang="en-US" altLang="ko-KR" sz="2400" dirty="0" err="1"/>
              <a:t>int</a:t>
            </a:r>
            <a:r>
              <a:rPr lang="en-US" altLang="ko-KR" sz="2400" dirty="0"/>
              <a:t> *p,*q;</a:t>
            </a:r>
          </a:p>
          <a:p>
            <a:pPr>
              <a:buFont typeface="Wingdings" pitchFamily="2" charset="2"/>
              <a:buNone/>
            </a:pPr>
            <a:r>
              <a:rPr lang="en-US" altLang="ko-KR" sz="2400" dirty="0"/>
              <a:t>	</a:t>
            </a:r>
            <a:r>
              <a:rPr lang="en-US" altLang="ko-KR" sz="2400" dirty="0" err="1"/>
              <a:t>int</a:t>
            </a:r>
            <a:r>
              <a:rPr lang="en-US" altLang="ko-KR" sz="2400" dirty="0"/>
              <a:t> </a:t>
            </a:r>
            <a:r>
              <a:rPr lang="en-US" altLang="ko-KR" sz="2400" dirty="0" err="1"/>
              <a:t>a,b</a:t>
            </a:r>
            <a:r>
              <a:rPr lang="en-US" altLang="ko-KR" sz="2400" dirty="0"/>
              <a:t>;</a:t>
            </a:r>
          </a:p>
          <a:p>
            <a:pPr>
              <a:buFont typeface="Wingdings" pitchFamily="2" charset="2"/>
              <a:buNone/>
            </a:pPr>
            <a:r>
              <a:rPr lang="en-US" altLang="ko-KR" sz="2400" dirty="0"/>
              <a:t>	a=1; b=2;</a:t>
            </a:r>
          </a:p>
          <a:p>
            <a:pPr>
              <a:buFont typeface="Wingdings" pitchFamily="2" charset="2"/>
              <a:buNone/>
            </a:pPr>
            <a:r>
              <a:rPr lang="en-US" altLang="ko-KR" sz="2400" dirty="0"/>
              <a:t>	p=&amp;a;</a:t>
            </a:r>
          </a:p>
          <a:p>
            <a:pPr>
              <a:buFont typeface="Wingdings" pitchFamily="2" charset="2"/>
              <a:buNone/>
            </a:pPr>
            <a:r>
              <a:rPr lang="en-US" altLang="ko-KR" sz="2400" dirty="0"/>
              <a:t>	q=&amp;b;</a:t>
            </a:r>
          </a:p>
          <a:p>
            <a:pPr>
              <a:buFont typeface="Wingdings" pitchFamily="2" charset="2"/>
              <a:buNone/>
            </a:pPr>
            <a:r>
              <a:rPr lang="en-US" altLang="ko-KR" sz="2000" dirty="0"/>
              <a:t>	</a:t>
            </a:r>
            <a:r>
              <a:rPr lang="en-US" altLang="ko-KR" sz="2000" dirty="0" err="1"/>
              <a:t>printf</a:t>
            </a:r>
            <a:r>
              <a:rPr lang="en-US" altLang="ko-KR" sz="2000" dirty="0"/>
              <a:t>("\</a:t>
            </a:r>
            <a:r>
              <a:rPr lang="en-US" altLang="ko-KR" sz="2000" dirty="0" err="1"/>
              <a:t>n&amp;a</a:t>
            </a:r>
            <a:r>
              <a:rPr lang="en-US" altLang="ko-KR" sz="2000" dirty="0"/>
              <a:t>==%p,  a==%d,  &amp;b==%p,  b==%d",&amp;a,a,&amp;</a:t>
            </a:r>
            <a:r>
              <a:rPr lang="en-US" altLang="ko-KR" sz="2000" dirty="0" err="1"/>
              <a:t>b,b</a:t>
            </a:r>
            <a:r>
              <a:rPr lang="en-US" altLang="ko-KR" sz="2000" dirty="0"/>
              <a:t>);</a:t>
            </a:r>
          </a:p>
          <a:p>
            <a:pPr>
              <a:buFont typeface="Wingdings" pitchFamily="2" charset="2"/>
              <a:buNone/>
            </a:pPr>
            <a:r>
              <a:rPr lang="en-US" altLang="ko-KR" sz="2000" dirty="0"/>
              <a:t>	</a:t>
            </a:r>
            <a:r>
              <a:rPr lang="en-US" altLang="ko-KR" sz="2000" dirty="0" err="1"/>
              <a:t>printf</a:t>
            </a:r>
            <a:r>
              <a:rPr lang="en-US" altLang="ko-KR" sz="2000" dirty="0"/>
              <a:t>("\np==%p,  *p==%d,  q==%p,  *q==%d\</a:t>
            </a:r>
            <a:r>
              <a:rPr lang="en-US" altLang="ko-KR" sz="2000" dirty="0" err="1"/>
              <a:t>n",p</a:t>
            </a:r>
            <a:r>
              <a:rPr lang="en-US" altLang="ko-KR" sz="2000" dirty="0"/>
              <a:t>,*</a:t>
            </a:r>
            <a:r>
              <a:rPr lang="en-US" altLang="ko-KR" sz="2000" dirty="0" err="1"/>
              <a:t>p,q</a:t>
            </a:r>
            <a:r>
              <a:rPr lang="en-US" altLang="ko-KR" sz="2000" dirty="0"/>
              <a:t>,*q);</a:t>
            </a:r>
          </a:p>
          <a:p>
            <a:pPr>
              <a:buFont typeface="Wingdings" pitchFamily="2" charset="2"/>
              <a:buNone/>
            </a:pPr>
            <a:r>
              <a:rPr lang="en-US" altLang="ko-KR" sz="2400" dirty="0"/>
              <a:t>}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포인터 예제</a:t>
            </a:r>
            <a:r>
              <a:rPr lang="en-US" altLang="ko-KR"/>
              <a:t>(4)</a:t>
            </a:r>
          </a:p>
        </p:txBody>
      </p:sp>
    </p:spTree>
  </p:cSld>
  <p:clrMapOvr>
    <a:masterClrMapping/>
  </p:clrMapOvr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400" dirty="0"/>
              <a:t>#include &lt;</a:t>
            </a:r>
            <a:r>
              <a:rPr lang="en-US" altLang="ko-KR" sz="1400" dirty="0" err="1"/>
              <a:t>stdio.h</a:t>
            </a:r>
            <a:r>
              <a:rPr lang="en-US" altLang="ko-KR" sz="1400" dirty="0"/>
              <a:t>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400" dirty="0"/>
              <a:t>#include &lt;</a:t>
            </a:r>
            <a:r>
              <a:rPr lang="en-US" altLang="ko-KR" sz="1400" dirty="0" err="1"/>
              <a:t>stdlib.h</a:t>
            </a:r>
            <a:r>
              <a:rPr lang="en-US" altLang="ko-KR" sz="1400" dirty="0"/>
              <a:t>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ko-KR" sz="14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400" dirty="0"/>
              <a:t>void main()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400" dirty="0"/>
              <a:t>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a,b</a:t>
            </a:r>
            <a:r>
              <a:rPr lang="en-US" altLang="ko-KR" sz="1400" dirty="0"/>
              <a:t>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*p, *q;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ko-KR" sz="14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400" dirty="0"/>
              <a:t>	a=1;   b=3;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400" dirty="0"/>
              <a:t>	p=&amp;a;  q=&amp;b;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400" dirty="0"/>
              <a:t>	</a:t>
            </a:r>
            <a:r>
              <a:rPr lang="en-US" altLang="ko-KR" sz="1400" dirty="0" err="1"/>
              <a:t>printf</a:t>
            </a:r>
            <a:r>
              <a:rPr lang="en-US" altLang="ko-KR" sz="1400" dirty="0"/>
              <a:t>("\n *p=%d, *q=%d\n", *p,*q);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ko-KR" sz="14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400" dirty="0"/>
              <a:t>	</a:t>
            </a:r>
            <a:r>
              <a:rPr lang="en-US" altLang="ko-KR" sz="1400" dirty="0" err="1"/>
              <a:t>call_ref</a:t>
            </a:r>
            <a:r>
              <a:rPr lang="en-US" altLang="ko-KR" sz="1400" dirty="0"/>
              <a:t>(</a:t>
            </a:r>
            <a:r>
              <a:rPr lang="en-US" altLang="ko-KR" sz="1400" dirty="0" err="1"/>
              <a:t>p,q</a:t>
            </a:r>
            <a:r>
              <a:rPr lang="en-US" altLang="ko-KR" sz="1400" dirty="0"/>
              <a:t>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400" dirty="0"/>
              <a:t>	</a:t>
            </a:r>
            <a:r>
              <a:rPr lang="en-US" altLang="ko-KR" sz="1400" dirty="0" err="1"/>
              <a:t>printf</a:t>
            </a:r>
            <a:r>
              <a:rPr lang="en-US" altLang="ko-KR" sz="1400" dirty="0"/>
              <a:t>("\n *p=%d, *q=%d", *p,*q);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400" dirty="0"/>
              <a:t>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ko-KR" sz="14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400" dirty="0" err="1"/>
              <a:t>call_ref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*x, *y)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400" dirty="0"/>
              <a:t>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400" dirty="0"/>
              <a:t>	*x=3;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400" dirty="0"/>
              <a:t>	*y=5;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400" dirty="0"/>
              <a:t>}</a:t>
            </a:r>
            <a:endParaRPr lang="en-US" altLang="ko-KR" sz="240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포인터 예제</a:t>
            </a:r>
            <a:r>
              <a:rPr lang="en-US" altLang="ko-KR"/>
              <a:t>(5)</a:t>
            </a:r>
          </a:p>
        </p:txBody>
      </p:sp>
    </p:spTree>
  </p:cSld>
  <p:clrMapOvr>
    <a:masterClrMapping/>
  </p:clrMapOvr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457200" y="2057400"/>
            <a:ext cx="82296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ko-KR" altLang="en-US" sz="80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체" pitchFamily="49" charset="-127"/>
                <a:ea typeface="굴림체" pitchFamily="49" charset="-127"/>
              </a:rPr>
              <a:t>포인터 </a:t>
            </a:r>
            <a:r>
              <a:rPr lang="en-US" altLang="ko-KR" sz="80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체" pitchFamily="49" charset="-127"/>
                <a:ea typeface="굴림체" pitchFamily="49" charset="-127"/>
              </a:rPr>
              <a:t>(2)</a:t>
            </a:r>
          </a:p>
          <a:p>
            <a:pPr algn="ctr"/>
            <a:endParaRPr lang="en-US" altLang="ko-KR" sz="320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굴림체" pitchFamily="49" charset="-127"/>
              <a:ea typeface="굴림체" pitchFamily="49" charset="-127"/>
            </a:endParaRPr>
          </a:p>
        </p:txBody>
      </p:sp>
    </p:spTree>
  </p:cSld>
  <p:clrMapOvr>
    <a:masterClrMapping/>
  </p:clrMapOvr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기본개념</a:t>
            </a:r>
          </a:p>
          <a:p>
            <a:pPr lvl="1"/>
            <a:r>
              <a:rPr lang="ko-KR" altLang="en-US"/>
              <a:t> 포인터도 </a:t>
            </a:r>
            <a:r>
              <a:rPr lang="en-US" altLang="ko-KR"/>
              <a:t>'</a:t>
            </a:r>
            <a:r>
              <a:rPr lang="ko-KR" altLang="en-US"/>
              <a:t>변수</a:t>
            </a:r>
            <a:r>
              <a:rPr lang="en-US" altLang="ko-KR"/>
              <a:t>' </a:t>
            </a:r>
          </a:p>
          <a:p>
            <a:pPr lvl="1"/>
            <a:r>
              <a:rPr lang="en-US" altLang="ko-KR"/>
              <a:t> </a:t>
            </a:r>
            <a:r>
              <a:rPr lang="ko-KR" altLang="en-US"/>
              <a:t>가질 수 있는 값은 메모리의 </a:t>
            </a:r>
            <a:r>
              <a:rPr lang="en-US" altLang="ko-KR"/>
              <a:t>'</a:t>
            </a:r>
            <a:r>
              <a:rPr lang="ko-KR" altLang="en-US"/>
              <a:t>주소</a:t>
            </a:r>
            <a:r>
              <a:rPr lang="en-US" altLang="ko-KR"/>
              <a:t>' </a:t>
            </a:r>
          </a:p>
          <a:p>
            <a:pPr lvl="1"/>
            <a:r>
              <a:rPr lang="en-US" altLang="ko-KR"/>
              <a:t>&amp;</a:t>
            </a:r>
            <a:r>
              <a:rPr lang="ko-KR" altLang="en-US"/>
              <a:t>는 변수를 오퍼랜드로 갖는 </a:t>
            </a:r>
            <a:r>
              <a:rPr lang="en-US" altLang="ko-KR"/>
              <a:t>'</a:t>
            </a:r>
            <a:r>
              <a:rPr lang="ko-KR" altLang="en-US"/>
              <a:t>연산자</a:t>
            </a:r>
            <a:r>
              <a:rPr lang="en-US" altLang="ko-KR"/>
              <a:t>'</a:t>
            </a:r>
            <a:r>
              <a:rPr lang="ko-KR" altLang="en-US"/>
              <a:t>로 그 변수가 갖는 주소를 반환하는 </a:t>
            </a:r>
            <a:r>
              <a:rPr lang="en-US" altLang="ko-KR"/>
              <a:t>'address of </a:t>
            </a:r>
            <a:r>
              <a:rPr lang="ko-KR" altLang="en-US"/>
              <a:t>연산자</a:t>
            </a:r>
            <a:r>
              <a:rPr lang="ko-KR" altLang="en-US">
                <a:latin typeface="Lucida Console"/>
              </a:rPr>
              <a:t>‘</a:t>
            </a:r>
            <a:endParaRPr lang="ko-KR" altLang="en-US"/>
          </a:p>
          <a:p>
            <a:pPr lvl="1"/>
            <a:r>
              <a:rPr lang="ko-KR" altLang="en-US"/>
              <a:t>*는 포인터를 오퍼랜드로 갖는 </a:t>
            </a:r>
            <a:r>
              <a:rPr lang="en-US" altLang="ko-KR"/>
              <a:t>'</a:t>
            </a:r>
            <a:r>
              <a:rPr lang="ko-KR" altLang="en-US"/>
              <a:t>연산자</a:t>
            </a:r>
            <a:r>
              <a:rPr lang="en-US" altLang="ko-KR"/>
              <a:t>'</a:t>
            </a:r>
            <a:r>
              <a:rPr lang="ko-KR" altLang="en-US"/>
              <a:t>로 그 변수</a:t>
            </a:r>
            <a:r>
              <a:rPr lang="en-US" altLang="ko-KR"/>
              <a:t>(</a:t>
            </a:r>
            <a:r>
              <a:rPr lang="ko-KR" altLang="en-US"/>
              <a:t>포인터</a:t>
            </a:r>
            <a:r>
              <a:rPr lang="en-US" altLang="ko-KR"/>
              <a:t>)</a:t>
            </a:r>
            <a:r>
              <a:rPr lang="ko-KR" altLang="en-US"/>
              <a:t>가 갖는 값이 가르키는 곳의 값을 반환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포인터</a:t>
            </a:r>
            <a:r>
              <a:rPr lang="en-US" altLang="ko-KR"/>
              <a:t>(review)</a:t>
            </a:r>
          </a:p>
        </p:txBody>
      </p:sp>
    </p:spTree>
  </p:cSld>
  <p:clrMapOvr>
    <a:masterClrMapping/>
  </p:clrMapOvr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/>
              <a:t>a</a:t>
            </a:r>
            <a:r>
              <a:rPr lang="ko-KR" altLang="en-US" sz="2400"/>
              <a:t>가 포인터인데 왜 포인터를 선언하는데 </a:t>
            </a:r>
            <a:r>
              <a:rPr lang="en-US" altLang="ko-KR" sz="2400"/>
              <a:t>int *a</a:t>
            </a:r>
            <a:r>
              <a:rPr lang="ko-KR" altLang="en-US" sz="2400"/>
              <a:t>로 하는지</a:t>
            </a:r>
          </a:p>
          <a:p>
            <a:pPr lvl="1"/>
            <a:r>
              <a:rPr lang="ko-KR" altLang="en-US" sz="2200"/>
              <a:t> *</a:t>
            </a:r>
            <a:r>
              <a:rPr lang="en-US" altLang="ko-KR" sz="2200"/>
              <a:t>a</a:t>
            </a:r>
            <a:r>
              <a:rPr lang="ko-KR" altLang="en-US" sz="2200"/>
              <a:t>와 같이 써놓으니 </a:t>
            </a:r>
            <a:r>
              <a:rPr lang="en-US" altLang="ko-KR" sz="2200"/>
              <a:t>'*a'</a:t>
            </a:r>
            <a:r>
              <a:rPr lang="ko-KR" altLang="en-US" sz="2200"/>
              <a:t>이 포인터인지 </a:t>
            </a:r>
            <a:r>
              <a:rPr lang="en-US" altLang="ko-KR" sz="2200"/>
              <a:t>'*'</a:t>
            </a:r>
            <a:r>
              <a:rPr lang="ko-KR" altLang="en-US" sz="2200"/>
              <a:t>게 포인터인지 </a:t>
            </a:r>
            <a:r>
              <a:rPr lang="en-US" altLang="ko-KR" sz="2200"/>
              <a:t>'a'</a:t>
            </a:r>
            <a:r>
              <a:rPr lang="ko-KR" altLang="en-US" sz="2200"/>
              <a:t>게 포인터인지 헷갈리지만 </a:t>
            </a:r>
            <a:r>
              <a:rPr lang="en-US" altLang="ko-KR" sz="2200"/>
              <a:t>C</a:t>
            </a:r>
            <a:r>
              <a:rPr lang="ko-KR" altLang="en-US" sz="2200"/>
              <a:t>에서는 자료형보다는 </a:t>
            </a:r>
            <a:r>
              <a:rPr lang="en-US" altLang="ko-KR" sz="2200"/>
              <a:t>expression(</a:t>
            </a:r>
            <a:r>
              <a:rPr lang="ko-KR" altLang="en-US" sz="2200"/>
              <a:t>수식</a:t>
            </a:r>
            <a:r>
              <a:rPr lang="en-US" altLang="ko-KR" sz="2200"/>
              <a:t>, </a:t>
            </a:r>
            <a:r>
              <a:rPr lang="ko-KR" altLang="en-US" sz="2200"/>
              <a:t>값</a:t>
            </a:r>
            <a:r>
              <a:rPr lang="en-US" altLang="ko-KR" sz="2200"/>
              <a:t>)</a:t>
            </a:r>
            <a:r>
              <a:rPr lang="ko-KR" altLang="en-US" sz="2200"/>
              <a:t>을 중요시 한다</a:t>
            </a:r>
            <a:r>
              <a:rPr lang="en-US" altLang="ko-KR" sz="2200"/>
              <a:t>. </a:t>
            </a:r>
            <a:r>
              <a:rPr lang="ko-KR" altLang="en-US" sz="2200"/>
              <a:t>즉</a:t>
            </a:r>
            <a:r>
              <a:rPr lang="en-US" altLang="ko-KR" sz="2200"/>
              <a:t>, C</a:t>
            </a:r>
            <a:r>
              <a:rPr lang="ko-KR" altLang="en-US" sz="2200"/>
              <a:t>언어는 </a:t>
            </a:r>
            <a:r>
              <a:rPr lang="en-US" altLang="ko-KR" sz="2200"/>
              <a:t>'a</a:t>
            </a:r>
            <a:r>
              <a:rPr lang="ko-KR" altLang="en-US" sz="2200"/>
              <a:t>가 포인터이며 그 포인터는 </a:t>
            </a:r>
            <a:r>
              <a:rPr lang="en-US" altLang="ko-KR" sz="2200"/>
              <a:t>int*</a:t>
            </a:r>
            <a:r>
              <a:rPr lang="ko-KR" altLang="en-US" sz="2200"/>
              <a:t>형이다</a:t>
            </a:r>
            <a:r>
              <a:rPr lang="en-US" altLang="ko-KR" sz="2200"/>
              <a:t>'</a:t>
            </a:r>
            <a:r>
              <a:rPr lang="ko-KR" altLang="en-US" sz="2200"/>
              <a:t>라는 사실 보다는 </a:t>
            </a:r>
            <a:r>
              <a:rPr lang="en-US" altLang="ko-KR" sz="2200"/>
              <a:t>'*a</a:t>
            </a:r>
            <a:r>
              <a:rPr lang="ko-KR" altLang="en-US" sz="2200"/>
              <a:t>는 </a:t>
            </a:r>
            <a:r>
              <a:rPr lang="en-US" altLang="ko-KR" sz="2200"/>
              <a:t>int</a:t>
            </a:r>
            <a:r>
              <a:rPr lang="ko-KR" altLang="en-US" sz="2200"/>
              <a:t>형으로서 정수이다</a:t>
            </a:r>
            <a:r>
              <a:rPr lang="en-US" altLang="ko-KR" sz="2200"/>
              <a:t>'</a:t>
            </a:r>
            <a:r>
              <a:rPr lang="ko-KR" altLang="en-US" sz="2200"/>
              <a:t>라는 것을 더 중요시 하므로아직도 </a:t>
            </a:r>
            <a:r>
              <a:rPr lang="en-US" altLang="ko-KR" sz="2200"/>
              <a:t>C </a:t>
            </a:r>
            <a:r>
              <a:rPr lang="ko-KR" altLang="en-US" sz="2200"/>
              <a:t>프로그래머들은 </a:t>
            </a:r>
            <a:r>
              <a:rPr lang="en-US" altLang="ko-KR" sz="2200"/>
              <a:t>int *a</a:t>
            </a:r>
            <a:r>
              <a:rPr lang="ko-KR" altLang="en-US" sz="2200"/>
              <a:t>라고 사용</a:t>
            </a:r>
          </a:p>
          <a:p>
            <a:pPr lvl="1"/>
            <a:endParaRPr lang="ko-KR" altLang="en-US" sz="2200"/>
          </a:p>
          <a:p>
            <a:r>
              <a:rPr lang="en-US" altLang="ko-KR" sz="2400"/>
              <a:t>C++</a:t>
            </a:r>
            <a:r>
              <a:rPr lang="ko-KR" altLang="en-US" sz="2400"/>
              <a:t>에선 </a:t>
            </a:r>
            <a:r>
              <a:rPr lang="en-US" altLang="ko-KR" sz="2400"/>
              <a:t>int* a; </a:t>
            </a:r>
          </a:p>
          <a:p>
            <a:pPr lvl="1"/>
            <a:r>
              <a:rPr lang="en-US" altLang="ko-KR" sz="2200"/>
              <a:t>C</a:t>
            </a:r>
            <a:r>
              <a:rPr lang="ko-KR" altLang="en-US" sz="2200"/>
              <a:t>에서와는 반대로 </a:t>
            </a:r>
            <a:r>
              <a:rPr lang="en-US" altLang="ko-KR" sz="2200"/>
              <a:t>C++</a:t>
            </a:r>
            <a:r>
              <a:rPr lang="ko-KR" altLang="en-US" sz="2200"/>
              <a:t>은 *</a:t>
            </a:r>
            <a:r>
              <a:rPr lang="en-US" altLang="ko-KR" sz="2200"/>
              <a:t>a</a:t>
            </a:r>
            <a:r>
              <a:rPr lang="ko-KR" altLang="en-US" sz="2200"/>
              <a:t>가 정수라는 사실을 중요시하기 보다는 </a:t>
            </a:r>
            <a:r>
              <a:rPr lang="en-US" altLang="ko-KR" sz="2200"/>
              <a:t>a</a:t>
            </a:r>
            <a:r>
              <a:rPr lang="ko-KR" altLang="en-US" sz="2200"/>
              <a:t>의 자료형이 </a:t>
            </a:r>
            <a:r>
              <a:rPr lang="en-US" altLang="ko-KR" sz="2200"/>
              <a:t>int*, </a:t>
            </a:r>
            <a:r>
              <a:rPr lang="ko-KR" altLang="en-US" sz="2200"/>
              <a:t>즉 </a:t>
            </a:r>
            <a:r>
              <a:rPr lang="en-US" altLang="ko-KR" sz="2200"/>
              <a:t>pointer to int</a:t>
            </a:r>
            <a:r>
              <a:rPr lang="ko-KR" altLang="en-US" sz="2200"/>
              <a:t>라는 자료형을 더 강조한다</a:t>
            </a:r>
            <a:r>
              <a:rPr lang="en-US" altLang="ko-KR" sz="2200"/>
              <a:t>. </a:t>
            </a:r>
            <a:r>
              <a:rPr lang="ko-KR" altLang="en-US" sz="2200"/>
              <a:t>그래서 보통 </a:t>
            </a:r>
            <a:r>
              <a:rPr lang="en-US" altLang="ko-KR" sz="2200"/>
              <a:t>C</a:t>
            </a:r>
            <a:r>
              <a:rPr lang="ko-KR" altLang="en-US" sz="2200"/>
              <a:t>에선 </a:t>
            </a:r>
            <a:r>
              <a:rPr lang="en-US" altLang="ko-KR" sz="2200"/>
              <a:t>int *a; </a:t>
            </a:r>
            <a:r>
              <a:rPr lang="ko-KR" altLang="en-US" sz="2200"/>
              <a:t>라쓰고</a:t>
            </a:r>
            <a:r>
              <a:rPr lang="en-US" altLang="ko-KR" sz="2200"/>
              <a:t>C++</a:t>
            </a:r>
            <a:r>
              <a:rPr lang="ko-KR" altLang="en-US" sz="2200"/>
              <a:t>에선 </a:t>
            </a:r>
            <a:r>
              <a:rPr lang="en-US" altLang="ko-KR" sz="2200"/>
              <a:t>int* a; </a:t>
            </a:r>
            <a:r>
              <a:rPr lang="ko-KR" altLang="en-US" sz="2200"/>
              <a:t>라 쓰고 있으나 현재 구별없이 사용가능</a:t>
            </a:r>
            <a:r>
              <a:rPr lang="en-US" altLang="ko-KR" sz="2200"/>
              <a:t>.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Cf. </a:t>
            </a:r>
            <a:r>
              <a:rPr lang="ko-KR" altLang="en-US"/>
              <a:t>포인터 선언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800"/>
              <a:t>실습과제 해설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/>
              <a:t>#include &lt;</a:t>
            </a:r>
            <a:r>
              <a:rPr lang="en-US" altLang="ko-KR" sz="2000" dirty="0" err="1"/>
              <a:t>stdio.h</a:t>
            </a:r>
            <a:r>
              <a:rPr lang="en-US" altLang="ko-KR" sz="2000" dirty="0"/>
              <a:t>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/>
              <a:t>// ../../output/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/>
              <a:t>//./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/>
              <a:t>int main(void)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/>
              <a:t>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/>
              <a:t>	</a:t>
            </a:r>
            <a:r>
              <a:rPr lang="en-US" altLang="ko-KR" sz="2000" dirty="0" err="1"/>
              <a:t>printf</a:t>
            </a:r>
            <a:r>
              <a:rPr lang="en-US" altLang="ko-KR" sz="2000" dirty="0"/>
              <a:t>("************************************\n");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/>
              <a:t>	</a:t>
            </a:r>
            <a:r>
              <a:rPr lang="en-US" altLang="ko-KR" sz="2000" dirty="0" err="1"/>
              <a:t>printf</a:t>
            </a:r>
            <a:r>
              <a:rPr lang="en-US" altLang="ko-KR" sz="2000" dirty="0"/>
              <a:t>("  Let's study C/C++ programming!!!  \n");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/>
              <a:t>	</a:t>
            </a:r>
            <a:r>
              <a:rPr lang="en-US" altLang="ko-KR" sz="2000" dirty="0" err="1"/>
              <a:t>printf</a:t>
            </a:r>
            <a:r>
              <a:rPr lang="en-US" altLang="ko-KR" sz="2000" dirty="0"/>
              <a:t>("************************************\n");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/>
              <a:t>	return 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52107707"/>
      </p:ext>
    </p:extLst>
  </p:cSld>
  <p:clrMapOvr>
    <a:masterClrMapping/>
  </p:clrMapOvr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/>
              <a:t>int a = 10, b = 30;     </a:t>
            </a:r>
            <a:r>
              <a:rPr lang="en-US" altLang="ko-KR" sz="1800"/>
              <a:t>// int </a:t>
            </a:r>
            <a:r>
              <a:rPr lang="ko-KR" altLang="en-US" sz="1800"/>
              <a:t>형 변수 </a:t>
            </a:r>
            <a:r>
              <a:rPr lang="en-US" altLang="ko-KR" sz="1800"/>
              <a:t>a, b</a:t>
            </a:r>
            <a:r>
              <a:rPr lang="ko-KR" altLang="en-US" sz="1800"/>
              <a:t>선언</a:t>
            </a:r>
            <a:r>
              <a:rPr lang="en-US" altLang="ko-KR" sz="1800"/>
              <a:t>, </a:t>
            </a:r>
            <a:r>
              <a:rPr lang="ko-KR" altLang="en-US" sz="1800"/>
              <a:t>값을 </a:t>
            </a:r>
            <a:r>
              <a:rPr lang="en-US" altLang="ko-KR" sz="1800"/>
              <a:t>10, 30</a:t>
            </a:r>
            <a:r>
              <a:rPr lang="ko-KR" altLang="en-US" sz="1800"/>
              <a:t>으로 초기화</a:t>
            </a:r>
          </a:p>
          <a:p>
            <a:r>
              <a:rPr lang="en-US" altLang="ko-KR" sz="2000"/>
              <a:t>int* ip;                     // ip</a:t>
            </a:r>
            <a:r>
              <a:rPr lang="ko-KR" altLang="en-US" sz="2000"/>
              <a:t>라는 </a:t>
            </a:r>
            <a:r>
              <a:rPr lang="en-US" altLang="ko-KR" sz="2000"/>
              <a:t>pointer to int </a:t>
            </a:r>
            <a:r>
              <a:rPr lang="ko-KR" altLang="en-US" sz="2000"/>
              <a:t>선언</a:t>
            </a:r>
            <a:r>
              <a:rPr lang="en-US" altLang="ko-KR" sz="2000"/>
              <a:t>.</a:t>
            </a:r>
          </a:p>
          <a:p>
            <a:r>
              <a:rPr lang="en-US" altLang="ko-KR" sz="2000"/>
              <a:t>ip = &amp;a;                   // ip</a:t>
            </a:r>
            <a:r>
              <a:rPr lang="ko-KR" altLang="en-US" sz="2000"/>
              <a:t>에 </a:t>
            </a:r>
            <a:r>
              <a:rPr lang="en-US" altLang="ko-KR" sz="2000"/>
              <a:t>a</a:t>
            </a:r>
            <a:r>
              <a:rPr lang="ko-KR" altLang="en-US" sz="2000"/>
              <a:t>의 주소 할당</a:t>
            </a:r>
            <a:r>
              <a:rPr lang="en-US" altLang="ko-KR" sz="2000"/>
              <a:t>.</a:t>
            </a:r>
          </a:p>
          <a:p>
            <a:r>
              <a:rPr lang="en-US" altLang="ko-KR" sz="2000"/>
              <a:t>ip = &amp;b;                   // ip</a:t>
            </a:r>
            <a:r>
              <a:rPr lang="ko-KR" altLang="en-US" sz="2000"/>
              <a:t>에 </a:t>
            </a:r>
            <a:r>
              <a:rPr lang="en-US" altLang="ko-KR" sz="2000"/>
              <a:t>b</a:t>
            </a:r>
            <a:r>
              <a:rPr lang="ko-KR" altLang="en-US" sz="2000"/>
              <a:t>의 주소 할당</a:t>
            </a:r>
            <a:r>
              <a:rPr lang="en-US" altLang="ko-KR" sz="2000"/>
              <a:t>.</a:t>
            </a:r>
          </a:p>
          <a:p>
            <a:r>
              <a:rPr lang="en-US" altLang="ko-KR" sz="2000"/>
              <a:t>*ip = a;                    // *ip </a:t>
            </a:r>
            <a:r>
              <a:rPr lang="ko-KR" altLang="en-US" sz="2000"/>
              <a:t>는 </a:t>
            </a:r>
            <a:r>
              <a:rPr lang="en-US" altLang="ko-KR" sz="2000"/>
              <a:t>b</a:t>
            </a:r>
            <a:r>
              <a:rPr lang="ko-KR" altLang="en-US" sz="2000"/>
              <a:t>죠</a:t>
            </a:r>
            <a:r>
              <a:rPr lang="en-US" altLang="ko-KR" sz="2000"/>
              <a:t>, b</a:t>
            </a:r>
            <a:r>
              <a:rPr lang="ko-KR" altLang="en-US" sz="2000"/>
              <a:t>에 </a:t>
            </a:r>
            <a:r>
              <a:rPr lang="en-US" altLang="ko-KR" sz="2000"/>
              <a:t>a</a:t>
            </a:r>
            <a:r>
              <a:rPr lang="ko-KR" altLang="en-US" sz="2000"/>
              <a:t>의 값을 할당</a:t>
            </a:r>
            <a:r>
              <a:rPr lang="en-US" altLang="ko-KR" sz="2000"/>
              <a:t>.</a:t>
            </a:r>
          </a:p>
          <a:p>
            <a:r>
              <a:rPr lang="en-US" altLang="ko-KR" sz="2000"/>
              <a:t>int** ipp;              </a:t>
            </a:r>
          </a:p>
          <a:p>
            <a:pPr>
              <a:buFont typeface="Wingdings" pitchFamily="2" charset="2"/>
              <a:buNone/>
            </a:pPr>
            <a:r>
              <a:rPr lang="en-US" altLang="ko-KR" sz="2000"/>
              <a:t>    // pointer to 'pointer to int' '</a:t>
            </a:r>
            <a:r>
              <a:rPr lang="ko-KR" altLang="en-US" sz="2000"/>
              <a:t>정수에 대한 포인터</a:t>
            </a:r>
            <a:r>
              <a:rPr lang="en-US" altLang="ko-KR" sz="2000"/>
              <a:t>'</a:t>
            </a:r>
            <a:r>
              <a:rPr lang="ko-KR" altLang="en-US" sz="2000"/>
              <a:t>에 대한 포인터</a:t>
            </a:r>
          </a:p>
          <a:p>
            <a:r>
              <a:rPr lang="en-US" altLang="ko-KR" sz="2000"/>
              <a:t>ipp = &amp;ip;              </a:t>
            </a:r>
          </a:p>
          <a:p>
            <a:pPr>
              <a:buFont typeface="Wingdings" pitchFamily="2" charset="2"/>
              <a:buNone/>
            </a:pPr>
            <a:r>
              <a:rPr lang="en-US" altLang="ko-KR" sz="2000"/>
              <a:t>    // ip(pointer to int)</a:t>
            </a:r>
            <a:r>
              <a:rPr lang="ko-KR" altLang="en-US" sz="2000"/>
              <a:t>의 주소</a:t>
            </a:r>
            <a:r>
              <a:rPr lang="en-US" altLang="ko-KR" sz="2000"/>
              <a:t>(address of 'pointer to int')</a:t>
            </a:r>
            <a:r>
              <a:rPr lang="ko-KR" altLang="en-US" sz="2000"/>
              <a:t>로 초기화</a:t>
            </a:r>
            <a:r>
              <a:rPr lang="en-US" altLang="ko-KR" sz="2000"/>
              <a:t>.</a:t>
            </a:r>
          </a:p>
          <a:p>
            <a:r>
              <a:rPr lang="en-US" altLang="ko-KR" sz="2000"/>
              <a:t>int* p;</a:t>
            </a:r>
          </a:p>
          <a:p>
            <a:r>
              <a:rPr lang="en-US" altLang="ko-KR" sz="2000"/>
              <a:t>p = ip;                 </a:t>
            </a:r>
          </a:p>
          <a:p>
            <a:pPr>
              <a:buFont typeface="Wingdings" pitchFamily="2" charset="2"/>
              <a:buNone/>
            </a:pPr>
            <a:r>
              <a:rPr lang="en-US" altLang="ko-KR" sz="2000"/>
              <a:t>    </a:t>
            </a:r>
            <a:r>
              <a:rPr lang="en-US" altLang="ko-KR" sz="1800"/>
              <a:t>// </a:t>
            </a:r>
            <a:r>
              <a:rPr lang="ko-KR" altLang="en-US" sz="1800"/>
              <a:t>포인터도 변수</a:t>
            </a:r>
            <a:r>
              <a:rPr lang="en-US" altLang="ko-KR" sz="1800"/>
              <a:t>, int </a:t>
            </a:r>
            <a:r>
              <a:rPr lang="ko-KR" altLang="en-US" sz="1800"/>
              <a:t>변수에 </a:t>
            </a:r>
            <a:r>
              <a:rPr lang="en-US" altLang="ko-KR" sz="1800"/>
              <a:t>int</a:t>
            </a:r>
            <a:r>
              <a:rPr lang="ko-KR" altLang="en-US" sz="1800"/>
              <a:t>값을 넣듯이 </a:t>
            </a:r>
            <a:r>
              <a:rPr lang="en-US" altLang="ko-KR" sz="1800"/>
              <a:t>int*</a:t>
            </a:r>
            <a:r>
              <a:rPr lang="ko-KR" altLang="en-US" sz="1800"/>
              <a:t>변수에 </a:t>
            </a:r>
            <a:r>
              <a:rPr lang="en-US" altLang="ko-KR" sz="1800"/>
              <a:t>int*</a:t>
            </a:r>
            <a:r>
              <a:rPr lang="ko-KR" altLang="en-US" sz="1800"/>
              <a:t>값을</a:t>
            </a:r>
            <a:r>
              <a:rPr lang="en-US" altLang="ko-KR" sz="1800"/>
              <a:t>.</a:t>
            </a:r>
          </a:p>
          <a:p>
            <a:pPr>
              <a:buFont typeface="Wingdings" pitchFamily="2" charset="2"/>
              <a:buNone/>
            </a:pPr>
            <a:r>
              <a:rPr lang="en-US" altLang="ko-KR" sz="2000"/>
              <a:t>    // int*</a:t>
            </a:r>
            <a:r>
              <a:rPr lang="ko-KR" altLang="en-US" sz="2000"/>
              <a:t>는 </a:t>
            </a:r>
            <a:r>
              <a:rPr lang="en-US" altLang="ko-KR" sz="2000"/>
              <a:t>pointer to int, </a:t>
            </a:r>
            <a:r>
              <a:rPr lang="ko-KR" altLang="en-US" sz="2000"/>
              <a:t>정수 변수에 대한 포인터라 읽음</a:t>
            </a:r>
            <a:r>
              <a:rPr lang="en-US" altLang="ko-KR" sz="2000"/>
              <a:t>.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선언 예제</a:t>
            </a:r>
          </a:p>
        </p:txBody>
      </p:sp>
    </p:spTree>
  </p:cSld>
  <p:clrMapOvr>
    <a:masterClrMapping/>
  </p:clrMapOvr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ko-KR" altLang="en-US"/>
              <a:t>대괄호를 포함하지 않는 배열의 이름 </a:t>
            </a:r>
            <a:r>
              <a:rPr lang="en-US" altLang="ko-KR"/>
              <a:t>: </a:t>
            </a:r>
            <a:r>
              <a:rPr lang="ko-KR" altLang="en-US"/>
              <a:t>배열의 첫 번째 요소에 대한 포인터</a:t>
            </a:r>
          </a:p>
          <a:p>
            <a:pPr lvl="1">
              <a:lnSpc>
                <a:spcPct val="90000"/>
              </a:lnSpc>
            </a:pPr>
            <a:r>
              <a:rPr lang="ko-KR" altLang="en-US"/>
              <a:t> </a:t>
            </a:r>
            <a:r>
              <a:rPr lang="en-US" altLang="ko-KR"/>
              <a:t>ex)   int  data[100];   </a:t>
            </a:r>
          </a:p>
          <a:p>
            <a:pPr lvl="2">
              <a:lnSpc>
                <a:spcPct val="90000"/>
              </a:lnSpc>
            </a:pPr>
            <a:r>
              <a:rPr lang="en-US" altLang="ko-KR"/>
              <a:t>  data</a:t>
            </a:r>
            <a:r>
              <a:rPr lang="ko-KR" altLang="en-US"/>
              <a:t>는 </a:t>
            </a:r>
            <a:r>
              <a:rPr lang="en-US" altLang="ko-KR"/>
              <a:t>data[0]</a:t>
            </a:r>
            <a:r>
              <a:rPr lang="ko-KR" altLang="en-US"/>
              <a:t>의 주소를 나타냄</a:t>
            </a:r>
          </a:p>
          <a:p>
            <a:pPr lvl="2">
              <a:lnSpc>
                <a:spcPct val="90000"/>
              </a:lnSpc>
            </a:pPr>
            <a:r>
              <a:rPr lang="ko-KR" altLang="en-US"/>
              <a:t>  </a:t>
            </a:r>
            <a:r>
              <a:rPr lang="en-US" altLang="ko-KR"/>
              <a:t>(data == &amp;data[0])</a:t>
            </a:r>
          </a:p>
          <a:p>
            <a:pPr lvl="1">
              <a:lnSpc>
                <a:spcPct val="90000"/>
              </a:lnSpc>
            </a:pPr>
            <a:r>
              <a:rPr lang="en-US" altLang="ko-KR"/>
              <a:t> ex) int arr[100], *p_arr;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/>
              <a:t>         p_arr = arr;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altLang="ko-KR"/>
          </a:p>
          <a:p>
            <a:pPr>
              <a:lnSpc>
                <a:spcPct val="90000"/>
              </a:lnSpc>
            </a:pPr>
            <a:r>
              <a:rPr lang="ko-KR" altLang="en-US"/>
              <a:t>데이터형태* 포인터배열명</a:t>
            </a:r>
            <a:r>
              <a:rPr lang="en-US" altLang="ko-KR"/>
              <a:t>[</a:t>
            </a:r>
            <a:r>
              <a:rPr lang="ko-KR" altLang="en-US"/>
              <a:t>크기</a:t>
            </a:r>
            <a:r>
              <a:rPr lang="en-US" altLang="ko-KR"/>
              <a:t>]; </a:t>
            </a:r>
          </a:p>
          <a:p>
            <a:pPr lvl="1">
              <a:lnSpc>
                <a:spcPct val="90000"/>
              </a:lnSpc>
            </a:pPr>
            <a:r>
              <a:rPr lang="en-US" altLang="ko-KR"/>
              <a:t>Ex)  int* PointerArray[10]; </a:t>
            </a:r>
          </a:p>
          <a:p>
            <a:pPr lvl="1">
              <a:lnSpc>
                <a:spcPct val="90000"/>
              </a:lnSpc>
            </a:pPr>
            <a:r>
              <a:rPr lang="en-US" altLang="ko-KR"/>
              <a:t>Ex)  int* PointerArray[10][10]; </a:t>
            </a:r>
          </a:p>
          <a:p>
            <a:pPr lvl="1">
              <a:lnSpc>
                <a:spcPct val="90000"/>
              </a:lnSpc>
            </a:pPr>
            <a:r>
              <a:rPr lang="en-US" altLang="ko-KR"/>
              <a:t>Ex)  int* PointerArray[10][10][10];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포인터와 배열</a:t>
            </a:r>
          </a:p>
        </p:txBody>
      </p:sp>
    </p:spTree>
  </p:cSld>
  <p:clrMapOvr>
    <a:masterClrMapping/>
  </p:clrMapOvr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배열의 저장</a:t>
            </a:r>
          </a:p>
          <a:p>
            <a:pPr lvl="1"/>
            <a:r>
              <a:rPr lang="ko-KR" altLang="en-US"/>
              <a:t>첫 번째 요소가 가장 낮은 주소 값을 가지는 부분에 저장되는 순서로 메모리에 저장</a:t>
            </a:r>
          </a:p>
          <a:p>
            <a:pPr lvl="1"/>
            <a:r>
              <a:rPr lang="ko-KR" altLang="en-US"/>
              <a:t>영역의 차이는 단지 타입에 따라 달라짐</a:t>
            </a:r>
          </a:p>
          <a:p>
            <a:r>
              <a:rPr lang="en-US" altLang="ko-KR"/>
              <a:t>ex)</a:t>
            </a:r>
          </a:p>
          <a:p>
            <a:pPr lvl="1"/>
            <a:r>
              <a:rPr lang="en-US" altLang="ko-KR"/>
              <a:t>int x[6];</a:t>
            </a:r>
          </a:p>
          <a:p>
            <a:pPr lvl="1"/>
            <a:r>
              <a:rPr lang="en-US" altLang="ko-KR"/>
              <a:t>double y[6];</a:t>
            </a:r>
          </a:p>
          <a:p>
            <a:pPr lvl="1"/>
            <a:r>
              <a:rPr lang="ko-KR" altLang="en-US"/>
              <a:t>만약 </a:t>
            </a:r>
            <a:r>
              <a:rPr lang="en-US" altLang="ko-KR"/>
              <a:t>x == 1000</a:t>
            </a:r>
            <a:r>
              <a:rPr lang="ko-KR" altLang="en-US"/>
              <a:t>이면</a:t>
            </a:r>
          </a:p>
          <a:p>
            <a:pPr lvl="2"/>
            <a:r>
              <a:rPr lang="en-US" altLang="ko-KR"/>
              <a:t>&amp;x[0]  == 1000, &amp;x[1] == 1004 </a:t>
            </a:r>
            <a:r>
              <a:rPr lang="en-US" altLang="ko-KR">
                <a:latin typeface="Times New Roman"/>
              </a:rPr>
              <a:t>…</a:t>
            </a:r>
            <a:endParaRPr lang="en-US" altLang="ko-KR"/>
          </a:p>
          <a:p>
            <a:pPr lvl="1"/>
            <a:r>
              <a:rPr lang="ko-KR" altLang="en-US"/>
              <a:t>만약 </a:t>
            </a:r>
            <a:r>
              <a:rPr lang="en-US" altLang="ko-KR"/>
              <a:t>y == 1000</a:t>
            </a:r>
            <a:r>
              <a:rPr lang="ko-KR" altLang="en-US"/>
              <a:t>이면</a:t>
            </a:r>
          </a:p>
          <a:p>
            <a:pPr lvl="2"/>
            <a:r>
              <a:rPr lang="en-US" altLang="ko-KR"/>
              <a:t>&amp;y[0] == 1000,  &amp;y[1] == 1008 </a:t>
            </a:r>
            <a:r>
              <a:rPr lang="en-US" altLang="ko-KR">
                <a:latin typeface="Times New Roman"/>
              </a:rPr>
              <a:t>…</a:t>
            </a: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400" dirty="0"/>
              <a:t>배열의 요소가 메모리에 저장되는 방법</a:t>
            </a:r>
          </a:p>
        </p:txBody>
      </p:sp>
    </p:spTree>
  </p:cSld>
  <p:clrMapOvr>
    <a:masterClrMapping/>
  </p:clrMapOvr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ebdings" pitchFamily="18" charset="2"/>
              <a:buChar char=" "/>
            </a:pPr>
            <a:r>
              <a:rPr lang="en-US" altLang="ko-KR" sz="2400"/>
              <a:t>#include &lt;stdio.h&gt;</a:t>
            </a:r>
          </a:p>
          <a:p>
            <a:pPr>
              <a:lnSpc>
                <a:spcPct val="90000"/>
              </a:lnSpc>
              <a:buFont typeface="Webdings" pitchFamily="18" charset="2"/>
              <a:buChar char=" "/>
            </a:pPr>
            <a:r>
              <a:rPr lang="en-US" altLang="ko-KR" sz="2400"/>
              <a:t>void main()</a:t>
            </a:r>
          </a:p>
          <a:p>
            <a:pPr>
              <a:lnSpc>
                <a:spcPct val="90000"/>
              </a:lnSpc>
              <a:buFont typeface="Webdings" pitchFamily="18" charset="2"/>
              <a:buChar char=" "/>
            </a:pPr>
            <a:r>
              <a:rPr lang="en-US" altLang="ko-KR" sz="2400"/>
              <a:t>{</a:t>
            </a:r>
          </a:p>
          <a:p>
            <a:pPr lvl="1">
              <a:lnSpc>
                <a:spcPct val="90000"/>
              </a:lnSpc>
              <a:buFont typeface="Webdings" pitchFamily="18" charset="2"/>
              <a:buChar char=" "/>
            </a:pPr>
            <a:r>
              <a:rPr lang="en-US" altLang="ko-KR" sz="2200"/>
              <a:t>int         arr[5], x;</a:t>
            </a:r>
          </a:p>
          <a:p>
            <a:pPr lvl="1">
              <a:lnSpc>
                <a:spcPct val="90000"/>
              </a:lnSpc>
              <a:buFont typeface="Webdings" pitchFamily="18" charset="2"/>
              <a:buChar char=" "/>
            </a:pPr>
            <a:r>
              <a:rPr lang="en-US" altLang="ko-KR" sz="2200"/>
              <a:t>float      farr[5];</a:t>
            </a:r>
          </a:p>
          <a:p>
            <a:pPr lvl="1">
              <a:lnSpc>
                <a:spcPct val="90000"/>
              </a:lnSpc>
              <a:buFont typeface="Webdings" pitchFamily="18" charset="2"/>
              <a:buChar char=" "/>
            </a:pPr>
            <a:r>
              <a:rPr lang="en-US" altLang="ko-KR" sz="2200"/>
              <a:t>double   darr[5];</a:t>
            </a:r>
          </a:p>
          <a:p>
            <a:pPr lvl="1">
              <a:lnSpc>
                <a:spcPct val="90000"/>
              </a:lnSpc>
              <a:buFont typeface="Webdings" pitchFamily="18" charset="2"/>
              <a:buChar char=" "/>
            </a:pPr>
            <a:r>
              <a:rPr lang="en-US" altLang="ko-KR" sz="2200"/>
              <a:t>printf(</a:t>
            </a:r>
            <a:r>
              <a:rPr lang="en-US" altLang="ko-KR" sz="2200">
                <a:latin typeface="Lucida Console"/>
              </a:rPr>
              <a:t>“</a:t>
            </a:r>
            <a:r>
              <a:rPr lang="en-US" altLang="ko-KR" sz="2200"/>
              <a:t>\t\t Integer\t\t Float\t\t Double</a:t>
            </a:r>
            <a:r>
              <a:rPr lang="en-US" altLang="ko-KR" sz="2200">
                <a:latin typeface="Lucida Console"/>
              </a:rPr>
              <a:t>”</a:t>
            </a:r>
            <a:r>
              <a:rPr lang="en-US" altLang="ko-KR" sz="2200"/>
              <a:t>);</a:t>
            </a:r>
          </a:p>
          <a:p>
            <a:pPr lvl="1">
              <a:lnSpc>
                <a:spcPct val="90000"/>
              </a:lnSpc>
              <a:buFont typeface="Webdings" pitchFamily="18" charset="2"/>
              <a:buChar char=" "/>
            </a:pPr>
            <a:r>
              <a:rPr lang="en-US" altLang="ko-KR" sz="2200"/>
              <a:t>for(x=0; x&lt;5; x++)</a:t>
            </a:r>
          </a:p>
          <a:p>
            <a:pPr lvl="1">
              <a:lnSpc>
                <a:spcPct val="90000"/>
              </a:lnSpc>
              <a:buFont typeface="Webdings" pitchFamily="18" charset="2"/>
              <a:buChar char=" "/>
            </a:pPr>
            <a:r>
              <a:rPr lang="en-US" altLang="ko-KR" sz="2200"/>
              <a:t>{</a:t>
            </a:r>
          </a:p>
          <a:p>
            <a:pPr lvl="1">
              <a:lnSpc>
                <a:spcPct val="90000"/>
              </a:lnSpc>
              <a:buFont typeface="Webdings" pitchFamily="18" charset="2"/>
              <a:buChar char=" "/>
            </a:pPr>
            <a:r>
              <a:rPr lang="en-US" altLang="ko-KR" sz="1400"/>
              <a:t>        </a:t>
            </a:r>
            <a:r>
              <a:rPr lang="en-US" altLang="ko-KR" sz="2000"/>
              <a:t>printf(</a:t>
            </a:r>
            <a:r>
              <a:rPr lang="en-US" altLang="ko-KR" sz="2000">
                <a:latin typeface="Lucida Console"/>
              </a:rPr>
              <a:t>“</a:t>
            </a:r>
            <a:r>
              <a:rPr lang="en-US" altLang="ko-KR" sz="2000"/>
              <a:t>\nElement %d:\t%d\t\t%d\t\t%d</a:t>
            </a:r>
            <a:r>
              <a:rPr lang="en-US" altLang="ko-KR" sz="2000">
                <a:latin typeface="Lucida Console"/>
              </a:rPr>
              <a:t>”</a:t>
            </a:r>
            <a:r>
              <a:rPr lang="en-US" altLang="ko-KR" sz="2000"/>
              <a:t>, </a:t>
            </a:r>
          </a:p>
          <a:p>
            <a:pPr lvl="2">
              <a:lnSpc>
                <a:spcPct val="90000"/>
              </a:lnSpc>
              <a:buFont typeface="Webdings" pitchFamily="18" charset="2"/>
              <a:buChar char=" "/>
            </a:pPr>
            <a:r>
              <a:rPr lang="en-US" altLang="ko-KR" sz="1900"/>
              <a:t>                                       x, &amp;arr[x], &amp;farr[x], &amp;darr[x] );</a:t>
            </a:r>
          </a:p>
          <a:p>
            <a:pPr lvl="1">
              <a:lnSpc>
                <a:spcPct val="90000"/>
              </a:lnSpc>
              <a:buFont typeface="Webdings" pitchFamily="18" charset="2"/>
              <a:buChar char=" "/>
            </a:pPr>
            <a:r>
              <a:rPr lang="en-US" altLang="ko-KR" sz="2200"/>
              <a:t> }</a:t>
            </a:r>
          </a:p>
          <a:p>
            <a:pPr>
              <a:lnSpc>
                <a:spcPct val="90000"/>
              </a:lnSpc>
              <a:buFont typeface="Webdings" pitchFamily="18" charset="2"/>
              <a:buChar char=" "/>
            </a:pPr>
            <a:r>
              <a:rPr lang="en-US" altLang="ko-KR" sz="2400"/>
              <a:t>}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예제</a:t>
            </a:r>
          </a:p>
        </p:txBody>
      </p:sp>
    </p:spTree>
  </p:cSld>
  <p:clrMapOvr>
    <a:masterClrMapping/>
  </p:clrMapOvr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포인터의 증가</a:t>
            </a:r>
          </a:p>
          <a:p>
            <a:pPr lvl="1"/>
            <a:r>
              <a:rPr lang="ko-KR" altLang="en-US"/>
              <a:t>저장된 주소 값을 증가</a:t>
            </a:r>
            <a:r>
              <a:rPr lang="en-US" altLang="ko-KR"/>
              <a:t>. </a:t>
            </a:r>
          </a:p>
          <a:p>
            <a:pPr lvl="1"/>
            <a:r>
              <a:rPr lang="ko-KR" altLang="en-US"/>
              <a:t>포인터 값의 증가</a:t>
            </a:r>
          </a:p>
          <a:p>
            <a:pPr lvl="2"/>
            <a:r>
              <a:rPr lang="ko-KR" altLang="en-US"/>
              <a:t>배열의 경우  </a:t>
            </a:r>
            <a:r>
              <a:rPr lang="en-US" altLang="ko-KR"/>
              <a:t>: </a:t>
            </a:r>
            <a:r>
              <a:rPr lang="ko-KR" altLang="en-US"/>
              <a:t>자동적으로 그것이 지시하는 배열의 다음 요소를 지시</a:t>
            </a:r>
          </a:p>
          <a:p>
            <a:pPr lvl="2"/>
            <a:r>
              <a:rPr lang="ko-KR" altLang="en-US"/>
              <a:t>포인터의 선언을 통해서 포인터가 지적하는 데이타의형태를 알게 되며 데이터의 혀의 크기에 따라 서 포인터에 저장된 주소 값을 증가</a:t>
            </a:r>
          </a:p>
          <a:p>
            <a:pPr lvl="2"/>
            <a:r>
              <a:rPr lang="ko-KR" altLang="en-US"/>
              <a:t>포인터의 타입에 따라  </a:t>
            </a:r>
            <a:r>
              <a:rPr lang="en-US" altLang="ko-KR"/>
              <a:t>++</a:t>
            </a:r>
            <a:r>
              <a:rPr lang="ko-KR" altLang="en-US"/>
              <a:t>연산자 적용시 </a:t>
            </a:r>
            <a:r>
              <a:rPr lang="en-US" altLang="ko-KR"/>
              <a:t>: int </a:t>
            </a:r>
            <a:r>
              <a:rPr lang="ko-KR" altLang="en-US"/>
              <a:t>인 경우 </a:t>
            </a:r>
            <a:r>
              <a:rPr lang="en-US" altLang="ko-KR"/>
              <a:t>4,  float</a:t>
            </a:r>
            <a:r>
              <a:rPr lang="ko-KR" altLang="en-US"/>
              <a:t>인 경우 </a:t>
            </a:r>
            <a:r>
              <a:rPr lang="en-US" altLang="ko-KR"/>
              <a:t>4, double </a:t>
            </a:r>
            <a:r>
              <a:rPr lang="ko-KR" altLang="en-US"/>
              <a:t>인 경우 </a:t>
            </a:r>
            <a:r>
              <a:rPr lang="en-US" altLang="ko-KR"/>
              <a:t>8</a:t>
            </a:r>
            <a:r>
              <a:rPr lang="ko-KR" altLang="en-US"/>
              <a:t>이 증가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포인터 연산</a:t>
            </a:r>
          </a:p>
        </p:txBody>
      </p:sp>
    </p:spTree>
  </p:cSld>
  <p:clrMapOvr>
    <a:masterClrMapping/>
  </p:clrMapOvr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ex) int arr[10], *ptr;</a:t>
            </a:r>
          </a:p>
          <a:p>
            <a:pPr lvl="1">
              <a:buFontTx/>
              <a:buChar char=" "/>
            </a:pPr>
            <a:r>
              <a:rPr lang="en-US" altLang="ko-KR"/>
              <a:t>   ptr = arr</a:t>
            </a:r>
          </a:p>
          <a:p>
            <a:pPr lvl="1">
              <a:buFontTx/>
              <a:buChar char=" "/>
            </a:pPr>
            <a:r>
              <a:rPr lang="en-US" altLang="ko-KR"/>
              <a:t>   ptr++;     --&gt;   ptr</a:t>
            </a:r>
            <a:r>
              <a:rPr lang="ko-KR" altLang="en-US"/>
              <a:t>은 </a:t>
            </a:r>
            <a:r>
              <a:rPr lang="en-US" altLang="ko-KR"/>
              <a:t>arr[1]</a:t>
            </a:r>
            <a:r>
              <a:rPr lang="ko-KR" altLang="en-US"/>
              <a:t>을 지시하고 </a:t>
            </a:r>
            <a:r>
              <a:rPr lang="en-US" altLang="ko-KR"/>
              <a:t>ptr</a:t>
            </a:r>
            <a:r>
              <a:rPr lang="ko-KR" altLang="en-US"/>
              <a:t>의 값은 </a:t>
            </a:r>
            <a:r>
              <a:rPr lang="en-US" altLang="ko-KR"/>
              <a:t>2</a:t>
            </a:r>
            <a:r>
              <a:rPr lang="ko-KR" altLang="en-US"/>
              <a:t>가 증가</a:t>
            </a:r>
          </a:p>
          <a:p>
            <a:endParaRPr lang="ko-KR" altLang="en-US"/>
          </a:p>
          <a:p>
            <a:r>
              <a:rPr lang="ko-KR" altLang="en-US"/>
              <a:t>포인터의 감소</a:t>
            </a:r>
          </a:p>
          <a:p>
            <a:pPr lvl="1"/>
            <a:r>
              <a:rPr lang="ko-KR" altLang="en-US"/>
              <a:t>저장된 주소 값을 감소</a:t>
            </a:r>
          </a:p>
          <a:p>
            <a:pPr lvl="1"/>
            <a:r>
              <a:rPr lang="ko-KR" altLang="en-US"/>
              <a:t>증가의 역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포인터 연산</a:t>
            </a:r>
            <a:r>
              <a:rPr lang="en-US" altLang="ko-KR"/>
              <a:t>(2)</a:t>
            </a:r>
          </a:p>
        </p:txBody>
      </p:sp>
    </p:spTree>
  </p:cSld>
  <p:clrMapOvr>
    <a:masterClrMapping/>
  </p:clrMapOvr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ebdings" pitchFamily="18" charset="2"/>
              <a:buChar char=" "/>
            </a:pPr>
            <a:r>
              <a:rPr lang="en-US" altLang="ko-KR" sz="2400"/>
              <a:t>#include &lt;stdio.h&gt;</a:t>
            </a:r>
          </a:p>
          <a:p>
            <a:pPr>
              <a:lnSpc>
                <a:spcPct val="90000"/>
              </a:lnSpc>
              <a:buFont typeface="Webdings" pitchFamily="18" charset="2"/>
              <a:buChar char=" "/>
            </a:pPr>
            <a:r>
              <a:rPr lang="en-US" altLang="ko-KR" sz="2400"/>
              <a:t>#define   MAX     10</a:t>
            </a:r>
          </a:p>
          <a:p>
            <a:pPr>
              <a:lnSpc>
                <a:spcPct val="90000"/>
              </a:lnSpc>
              <a:buFont typeface="Webdings" pitchFamily="18" charset="2"/>
              <a:buChar char=" "/>
            </a:pPr>
            <a:r>
              <a:rPr lang="en-US" altLang="ko-KR" sz="2400"/>
              <a:t>void main()</a:t>
            </a:r>
          </a:p>
          <a:p>
            <a:pPr>
              <a:lnSpc>
                <a:spcPct val="90000"/>
              </a:lnSpc>
              <a:buFont typeface="Webdings" pitchFamily="18" charset="2"/>
              <a:buChar char=" "/>
            </a:pPr>
            <a:r>
              <a:rPr lang="en-US" altLang="ko-KR" sz="2400"/>
              <a:t>{</a:t>
            </a:r>
          </a:p>
          <a:p>
            <a:pPr>
              <a:lnSpc>
                <a:spcPct val="90000"/>
              </a:lnSpc>
              <a:buFont typeface="Webdings" pitchFamily="18" charset="2"/>
              <a:buChar char=" "/>
            </a:pPr>
            <a:r>
              <a:rPr lang="en-US" altLang="ko-KR" sz="2400"/>
              <a:t>    int      arr[MAX] = {0,1,2,3,4,5,6,7,8,9};</a:t>
            </a:r>
          </a:p>
          <a:p>
            <a:pPr>
              <a:lnSpc>
                <a:spcPct val="90000"/>
              </a:lnSpc>
              <a:buFont typeface="Webdings" pitchFamily="18" charset="2"/>
              <a:buChar char=" "/>
            </a:pPr>
            <a:r>
              <a:rPr lang="en-US" altLang="ko-KR" sz="2400"/>
              <a:t>    int      *ptr, count;</a:t>
            </a:r>
          </a:p>
          <a:p>
            <a:pPr>
              <a:lnSpc>
                <a:spcPct val="90000"/>
              </a:lnSpc>
              <a:buFont typeface="Webdings" pitchFamily="18" charset="2"/>
              <a:buChar char=" "/>
            </a:pPr>
            <a:r>
              <a:rPr lang="en-US" altLang="ko-KR" sz="2400"/>
              <a:t>    ptr = arr;</a:t>
            </a:r>
          </a:p>
          <a:p>
            <a:pPr>
              <a:lnSpc>
                <a:spcPct val="90000"/>
              </a:lnSpc>
              <a:buFont typeface="Webdings" pitchFamily="18" charset="2"/>
              <a:buChar char=" "/>
            </a:pPr>
            <a:r>
              <a:rPr lang="en-US" altLang="ko-KR" sz="2400"/>
              <a:t>    for(count=0; count &lt; MAX; count++)</a:t>
            </a:r>
          </a:p>
          <a:p>
            <a:pPr>
              <a:lnSpc>
                <a:spcPct val="90000"/>
              </a:lnSpc>
              <a:buFont typeface="Webdings" pitchFamily="18" charset="2"/>
              <a:buChar char=" "/>
            </a:pPr>
            <a:r>
              <a:rPr lang="en-US" altLang="ko-KR" sz="2400"/>
              <a:t>        printf(</a:t>
            </a:r>
            <a:r>
              <a:rPr lang="en-US" altLang="ko-KR" sz="2400">
                <a:latin typeface="Times New Roman"/>
              </a:rPr>
              <a:t>“</a:t>
            </a:r>
            <a:r>
              <a:rPr lang="en-US" altLang="ko-KR" sz="2400"/>
              <a:t>%d\n</a:t>
            </a:r>
            <a:r>
              <a:rPr lang="en-US" altLang="ko-KR" sz="2400">
                <a:latin typeface="Times New Roman"/>
              </a:rPr>
              <a:t>”</a:t>
            </a:r>
            <a:r>
              <a:rPr lang="en-US" altLang="ko-KR" sz="2400"/>
              <a:t>, *ptr++);</a:t>
            </a:r>
          </a:p>
          <a:p>
            <a:pPr>
              <a:lnSpc>
                <a:spcPct val="90000"/>
              </a:lnSpc>
              <a:buFont typeface="Webdings" pitchFamily="18" charset="2"/>
              <a:buChar char=" "/>
            </a:pPr>
            <a:r>
              <a:rPr lang="en-US" altLang="ko-KR" sz="2400"/>
              <a:t>    for(count=MAX-1; count &gt;0; count--)</a:t>
            </a:r>
          </a:p>
          <a:p>
            <a:pPr>
              <a:lnSpc>
                <a:spcPct val="90000"/>
              </a:lnSpc>
              <a:buFont typeface="Webdings" pitchFamily="18" charset="2"/>
              <a:buChar char=" "/>
            </a:pPr>
            <a:r>
              <a:rPr lang="en-US" altLang="ko-KR" sz="2400"/>
              <a:t>        printf(</a:t>
            </a:r>
            <a:r>
              <a:rPr lang="en-US" altLang="ko-KR" sz="2400">
                <a:latin typeface="Times New Roman"/>
              </a:rPr>
              <a:t>“</a:t>
            </a:r>
            <a:r>
              <a:rPr lang="en-US" altLang="ko-KR" sz="2400"/>
              <a:t>%d\n</a:t>
            </a:r>
            <a:r>
              <a:rPr lang="en-US" altLang="ko-KR" sz="2400">
                <a:latin typeface="Times New Roman"/>
              </a:rPr>
              <a:t>”</a:t>
            </a:r>
            <a:r>
              <a:rPr lang="en-US" altLang="ko-KR" sz="2400"/>
              <a:t>, *--ptr);</a:t>
            </a:r>
          </a:p>
          <a:p>
            <a:pPr>
              <a:lnSpc>
                <a:spcPct val="90000"/>
              </a:lnSpc>
              <a:buFont typeface="Webdings" pitchFamily="18" charset="2"/>
              <a:buChar char=" "/>
            </a:pPr>
            <a:r>
              <a:rPr lang="en-US" altLang="ko-KR" sz="2400"/>
              <a:t>}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포인터 연산 예제</a:t>
            </a:r>
            <a:r>
              <a:rPr lang="en-US" altLang="ko-KR"/>
              <a:t>(1)</a:t>
            </a:r>
          </a:p>
        </p:txBody>
      </p:sp>
    </p:spTree>
  </p:cSld>
  <p:clrMapOvr>
    <a:masterClrMapping/>
  </p:clrMapOvr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ebdings" pitchFamily="18" charset="2"/>
              <a:buChar char=" "/>
            </a:pPr>
            <a:r>
              <a:rPr lang="en-US" altLang="ko-KR" sz="2000"/>
              <a:t>#include &lt;stdio.h&gt;</a:t>
            </a:r>
          </a:p>
          <a:p>
            <a:pPr>
              <a:buFont typeface="Webdings" pitchFamily="18" charset="2"/>
              <a:buChar char=" "/>
            </a:pPr>
            <a:r>
              <a:rPr lang="en-US" altLang="ko-KR" sz="2000"/>
              <a:t>#include &lt;conio.h&gt;</a:t>
            </a:r>
          </a:p>
          <a:p>
            <a:pPr>
              <a:buFont typeface="Webdings" pitchFamily="18" charset="2"/>
              <a:buChar char=" "/>
            </a:pPr>
            <a:r>
              <a:rPr lang="en-US" altLang="ko-KR" sz="2000"/>
              <a:t>void main()</a:t>
            </a:r>
          </a:p>
          <a:p>
            <a:pPr>
              <a:buFont typeface="Webdings" pitchFamily="18" charset="2"/>
              <a:buChar char=" "/>
            </a:pPr>
            <a:r>
              <a:rPr lang="en-US" altLang="ko-KR" sz="2000"/>
              <a:t>{</a:t>
            </a:r>
          </a:p>
          <a:p>
            <a:pPr>
              <a:buFont typeface="Webdings" pitchFamily="18" charset="2"/>
              <a:buChar char=" "/>
            </a:pPr>
            <a:r>
              <a:rPr lang="en-US" altLang="ko-KR" sz="2400"/>
              <a:t>	</a:t>
            </a:r>
            <a:r>
              <a:rPr lang="en-US" altLang="ko-KR" sz="2000"/>
              <a:t>int arr[10] = {0,1,2,3,4,5,6,7};</a:t>
            </a:r>
          </a:p>
          <a:p>
            <a:pPr>
              <a:buFont typeface="Webdings" pitchFamily="18" charset="2"/>
              <a:buChar char=" "/>
            </a:pPr>
            <a:r>
              <a:rPr lang="en-US" altLang="ko-KR" sz="2000"/>
              <a:t>	int i, *ptr, *ptr1;</a:t>
            </a:r>
          </a:p>
          <a:p>
            <a:pPr>
              <a:buFont typeface="Webdings" pitchFamily="18" charset="2"/>
              <a:buChar char=" "/>
            </a:pPr>
            <a:r>
              <a:rPr lang="en-US" altLang="ko-KR" sz="2000"/>
              <a:t>	ptr = arr;</a:t>
            </a:r>
          </a:p>
          <a:p>
            <a:pPr>
              <a:buFont typeface="Webdings" pitchFamily="18" charset="2"/>
              <a:buChar char=" "/>
            </a:pPr>
            <a:r>
              <a:rPr lang="en-US" altLang="ko-KR" sz="2000"/>
              <a:t>	ptr1 = &amp;arr[5];</a:t>
            </a:r>
          </a:p>
          <a:p>
            <a:pPr>
              <a:buFont typeface="Webdings" pitchFamily="18" charset="2"/>
              <a:buChar char=" "/>
            </a:pPr>
            <a:r>
              <a:rPr lang="en-US" altLang="ko-KR" sz="2000"/>
              <a:t>       printf("Difference : %d\n", ptr1-ptr);</a:t>
            </a:r>
          </a:p>
          <a:p>
            <a:pPr>
              <a:buFont typeface="Webdings" pitchFamily="18" charset="2"/>
              <a:buChar char=" "/>
            </a:pPr>
            <a:r>
              <a:rPr lang="en-US" altLang="ko-KR" sz="2000"/>
              <a:t>	printf("Compare    : %d\n", ptr &gt; ptr1);</a:t>
            </a:r>
          </a:p>
          <a:p>
            <a:pPr>
              <a:buFont typeface="Webdings" pitchFamily="18" charset="2"/>
              <a:buChar char=" "/>
            </a:pPr>
            <a:r>
              <a:rPr lang="en-US" altLang="ko-KR" sz="2000"/>
              <a:t>	for(i=0; i&lt;10; i++)</a:t>
            </a:r>
          </a:p>
          <a:p>
            <a:pPr>
              <a:buFont typeface="Webdings" pitchFamily="18" charset="2"/>
              <a:buChar char=" "/>
            </a:pPr>
            <a:r>
              <a:rPr lang="en-US" altLang="ko-KR" sz="2000"/>
              <a:t>		printf("%d\t", *ptr++);</a:t>
            </a:r>
          </a:p>
          <a:p>
            <a:pPr>
              <a:buFont typeface="Webdings" pitchFamily="18" charset="2"/>
              <a:buChar char=" "/>
            </a:pPr>
            <a:r>
              <a:rPr lang="en-US" altLang="ko-KR" sz="2000"/>
              <a:t>	getch();</a:t>
            </a:r>
          </a:p>
          <a:p>
            <a:pPr>
              <a:buFont typeface="Webdings" pitchFamily="18" charset="2"/>
              <a:buChar char=" "/>
            </a:pPr>
            <a:r>
              <a:rPr lang="en-US" altLang="ko-KR" sz="2000"/>
              <a:t>}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포인터 연산 예제</a:t>
            </a:r>
            <a:r>
              <a:rPr lang="en-US" altLang="ko-KR"/>
              <a:t>(2)</a:t>
            </a:r>
          </a:p>
        </p:txBody>
      </p:sp>
    </p:spTree>
  </p:cSld>
  <p:clrMapOvr>
    <a:masterClrMapping/>
  </p:clrMapOvr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 </a:t>
            </a:r>
            <a:r>
              <a:rPr lang="ko-KR" altLang="en-US"/>
              <a:t>다중 배열과 포인터</a:t>
            </a:r>
          </a:p>
          <a:p>
            <a:pPr lvl="1"/>
            <a:r>
              <a:rPr lang="en-US" altLang="ko-KR"/>
              <a:t>array[0][0] = *array[0] = **array</a:t>
            </a:r>
          </a:p>
          <a:p>
            <a:pPr lvl="1"/>
            <a:r>
              <a:rPr lang="en-US" altLang="ko-KR"/>
              <a:t>array[1][0] = *array[1] = *(*(array+1))</a:t>
            </a:r>
          </a:p>
          <a:p>
            <a:pPr lvl="1"/>
            <a:r>
              <a:rPr lang="en-US" altLang="ko-KR"/>
              <a:t>array[2][0] = *array[2] = *(*(array+2))</a:t>
            </a:r>
          </a:p>
          <a:p>
            <a:pPr lvl="1">
              <a:buFontTx/>
              <a:buNone/>
            </a:pPr>
            <a:r>
              <a:rPr lang="en-US" altLang="ko-KR"/>
              <a:t>   </a:t>
            </a:r>
            <a:r>
              <a:rPr lang="en-US" altLang="ko-KR">
                <a:latin typeface="Lucida Console"/>
              </a:rPr>
              <a:t>…</a:t>
            </a:r>
            <a:endParaRPr lang="en-US" altLang="ko-KR"/>
          </a:p>
          <a:p>
            <a:pPr lvl="1"/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dirty="0"/>
              <a:t>다중배열과 포인터의 관계</a:t>
            </a:r>
          </a:p>
        </p:txBody>
      </p:sp>
    </p:spTree>
  </p:cSld>
  <p:clrMapOvr>
    <a:masterClrMapping/>
  </p:clrMapOvr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/>
              <a:t>#include &lt;stdio.h&gt;</a:t>
            </a:r>
          </a:p>
          <a:p>
            <a:pPr>
              <a:buFont typeface="Wingdings" pitchFamily="2" charset="2"/>
              <a:buNone/>
            </a:pPr>
            <a:r>
              <a:rPr lang="en-US" altLang="ko-KR" sz="2400"/>
              <a:t>void main()</a:t>
            </a:r>
          </a:p>
          <a:p>
            <a:pPr>
              <a:buFont typeface="Wingdings" pitchFamily="2" charset="2"/>
              <a:buNone/>
            </a:pPr>
            <a:r>
              <a:rPr lang="en-US" altLang="ko-KR" sz="2400"/>
              <a:t>{</a:t>
            </a:r>
          </a:p>
          <a:p>
            <a:pPr>
              <a:buFont typeface="Wingdings" pitchFamily="2" charset="2"/>
              <a:buNone/>
            </a:pPr>
            <a:r>
              <a:rPr lang="en-US" altLang="ko-KR" sz="2400"/>
              <a:t>	</a:t>
            </a:r>
            <a:r>
              <a:rPr lang="en-US" altLang="ko-KR" sz="2000"/>
              <a:t>int c;</a:t>
            </a:r>
          </a:p>
          <a:p>
            <a:pPr>
              <a:buFont typeface="Wingdings" pitchFamily="2" charset="2"/>
              <a:buNone/>
            </a:pPr>
            <a:r>
              <a:rPr lang="en-US" altLang="ko-KR" sz="2000"/>
              <a:t>	int arr[9][9];</a:t>
            </a:r>
          </a:p>
          <a:p>
            <a:pPr>
              <a:buFont typeface="Wingdings" pitchFamily="2" charset="2"/>
              <a:buNone/>
            </a:pPr>
            <a:r>
              <a:rPr lang="en-US" altLang="ko-KR" sz="2000"/>
              <a:t>	printf("input num\n");</a:t>
            </a:r>
          </a:p>
          <a:p>
            <a:pPr>
              <a:buFont typeface="Wingdings" pitchFamily="2" charset="2"/>
              <a:buNone/>
            </a:pPr>
            <a:r>
              <a:rPr lang="en-US" altLang="ko-KR" sz="2000"/>
              <a:t>	scanf("%d",&amp;c);</a:t>
            </a:r>
          </a:p>
          <a:p>
            <a:pPr>
              <a:buFont typeface="Wingdings" pitchFamily="2" charset="2"/>
              <a:buNone/>
            </a:pPr>
            <a:r>
              <a:rPr lang="en-US" altLang="ko-KR" sz="2000"/>
              <a:t>	for(int i=1;i&lt;=9;i++)</a:t>
            </a:r>
          </a:p>
          <a:p>
            <a:pPr>
              <a:buFont typeface="Wingdings" pitchFamily="2" charset="2"/>
              <a:buNone/>
            </a:pPr>
            <a:r>
              <a:rPr lang="en-US" altLang="ko-KR" sz="2000"/>
              <a:t>		for(int j=1;j&lt;=9;j++)</a:t>
            </a:r>
          </a:p>
          <a:p>
            <a:pPr>
              <a:buFont typeface="Wingdings" pitchFamily="2" charset="2"/>
              <a:buNone/>
            </a:pPr>
            <a:r>
              <a:rPr lang="en-US" altLang="ko-KR" sz="2000"/>
              <a:t>			arr[i-1][j-1]=(i)*(j);</a:t>
            </a:r>
          </a:p>
          <a:p>
            <a:pPr>
              <a:buFont typeface="Wingdings" pitchFamily="2" charset="2"/>
              <a:buNone/>
            </a:pPr>
            <a:r>
              <a:rPr lang="en-US" altLang="ko-KR" sz="2000"/>
              <a:t>	for(int z=0;z&lt;=8;z++)</a:t>
            </a:r>
          </a:p>
          <a:p>
            <a:pPr>
              <a:buFont typeface="Wingdings" pitchFamily="2" charset="2"/>
              <a:buNone/>
            </a:pPr>
            <a:r>
              <a:rPr lang="en-US" altLang="ko-KR" sz="2000"/>
              <a:t>		printf("\n%d * %d = %d",c,z+1,*(*(arr+c-1)+z));</a:t>
            </a:r>
          </a:p>
          <a:p>
            <a:pPr>
              <a:buFont typeface="Wingdings" pitchFamily="2" charset="2"/>
              <a:buNone/>
            </a:pPr>
            <a:r>
              <a:rPr lang="en-US" altLang="ko-KR" sz="2400"/>
              <a:t>}</a:t>
            </a:r>
            <a:endParaRPr lang="en-US" altLang="ko-KR" sz="200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다중 배열 포인터 예제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457200" y="1524000"/>
            <a:ext cx="82296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altLang="ko-KR" sz="80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체" pitchFamily="49" charset="-127"/>
                <a:ea typeface="굴림체" pitchFamily="49" charset="-127"/>
              </a:rPr>
              <a:t>C </a:t>
            </a:r>
            <a:r>
              <a:rPr lang="ko-KR" altLang="en-US" sz="80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체" pitchFamily="49" charset="-127"/>
                <a:ea typeface="굴림체" pitchFamily="49" charset="-127"/>
              </a:rPr>
              <a:t>언어 </a:t>
            </a:r>
            <a:endParaRPr lang="en-US" altLang="ko-KR" sz="800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굴림체" pitchFamily="49" charset="-127"/>
              <a:ea typeface="굴림체" pitchFamily="49" charset="-127"/>
            </a:endParaRPr>
          </a:p>
          <a:p>
            <a:pPr algn="ctr"/>
            <a:r>
              <a:rPr lang="ko-KR" altLang="en-US" sz="80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체" pitchFamily="49" charset="-127"/>
                <a:ea typeface="굴림체" pitchFamily="49" charset="-127"/>
              </a:rPr>
              <a:t>데이터 형</a:t>
            </a:r>
          </a:p>
          <a:p>
            <a:pPr algn="ctr"/>
            <a:endParaRPr lang="ko-KR" altLang="en-US" sz="320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굴림체" pitchFamily="49" charset="-127"/>
              <a:ea typeface="굴림체" pitchFamily="49" charset="-127"/>
            </a:endParaRPr>
          </a:p>
        </p:txBody>
      </p:sp>
    </p:spTree>
  </p:cSld>
  <p:clrMapOvr>
    <a:masterClrMapping/>
  </p:clrMapOvr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할당 </a:t>
            </a:r>
          </a:p>
          <a:p>
            <a:r>
              <a:rPr lang="ko-KR" altLang="en-US"/>
              <a:t>간접 사용 </a:t>
            </a:r>
            <a:r>
              <a:rPr lang="en-US" altLang="ko-KR"/>
              <a:t>- </a:t>
            </a:r>
            <a:r>
              <a:rPr lang="ko-KR" altLang="en-US"/>
              <a:t>간접 연산자 </a:t>
            </a:r>
            <a:r>
              <a:rPr lang="en-US" altLang="ko-KR"/>
              <a:t>(*)</a:t>
            </a:r>
          </a:p>
          <a:p>
            <a:r>
              <a:rPr lang="ko-KR" altLang="en-US"/>
              <a:t>주소</a:t>
            </a:r>
          </a:p>
          <a:p>
            <a:r>
              <a:rPr lang="ko-KR" altLang="en-US"/>
              <a:t>증감</a:t>
            </a:r>
          </a:p>
          <a:p>
            <a:r>
              <a:rPr lang="ko-KR" altLang="en-US"/>
              <a:t>차이계산</a:t>
            </a:r>
          </a:p>
          <a:p>
            <a:r>
              <a:rPr lang="ko-KR" altLang="en-US"/>
              <a:t>비교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포인터 연산의 종류</a:t>
            </a:r>
          </a:p>
        </p:txBody>
      </p:sp>
    </p:spTree>
  </p:cSld>
  <p:clrMapOvr>
    <a:masterClrMapping/>
  </p:clrMapOvr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초기화 되지 않은 포인터의 사용자제</a:t>
            </a:r>
          </a:p>
          <a:p>
            <a:pPr lvl="1"/>
            <a:r>
              <a:rPr lang="en-US" altLang="ko-KR"/>
              <a:t>int   *ptr ;      *ptr = 12;</a:t>
            </a:r>
          </a:p>
          <a:p>
            <a:pPr lvl="1"/>
            <a:r>
              <a:rPr lang="en-US" altLang="ko-KR"/>
              <a:t>ptr</a:t>
            </a:r>
            <a:r>
              <a:rPr lang="ko-KR" altLang="en-US"/>
              <a:t>은 </a:t>
            </a:r>
            <a:r>
              <a:rPr lang="en-US" altLang="ko-KR"/>
              <a:t>unknown. </a:t>
            </a:r>
            <a:r>
              <a:rPr lang="ko-KR" altLang="en-US"/>
              <a:t>그래서 예상치 못한 곳에 </a:t>
            </a:r>
            <a:r>
              <a:rPr lang="en-US" altLang="ko-KR"/>
              <a:t>12</a:t>
            </a:r>
            <a:r>
              <a:rPr lang="ko-KR" altLang="en-US"/>
              <a:t>를 할당하는 결과를 초래</a:t>
            </a:r>
          </a:p>
          <a:p>
            <a:pPr lvl="1"/>
            <a:r>
              <a:rPr lang="en-US" altLang="ko-KR"/>
              <a:t>int  *p =  NULL;</a:t>
            </a:r>
          </a:p>
          <a:p>
            <a:r>
              <a:rPr lang="ko-KR" altLang="en-US"/>
              <a:t>증감 연산자를 제외한 나머지 연산자 사용 자제</a:t>
            </a:r>
          </a:p>
          <a:p>
            <a:r>
              <a:rPr lang="ko-KR" altLang="en-US"/>
              <a:t>포인터 상수의 값</a:t>
            </a:r>
            <a:r>
              <a:rPr lang="en-US" altLang="ko-KR"/>
              <a:t>(</a:t>
            </a:r>
            <a:r>
              <a:rPr lang="ko-KR" altLang="en-US"/>
              <a:t>배열의 이름</a:t>
            </a:r>
            <a:r>
              <a:rPr lang="en-US" altLang="ko-KR"/>
              <a:t>)</a:t>
            </a:r>
            <a:r>
              <a:rPr lang="ko-KR" altLang="en-US"/>
              <a:t>은 변경하지 말자</a:t>
            </a:r>
          </a:p>
          <a:p>
            <a:pPr lvl="1"/>
            <a:r>
              <a:rPr lang="ko-KR" altLang="en-US"/>
              <a:t>배열의 시작 부분의 상실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포인터에 대한 주의 사항</a:t>
            </a:r>
          </a:p>
        </p:txBody>
      </p:sp>
    </p:spTree>
  </p:cSld>
  <p:clrMapOvr>
    <a:masterClrMapping/>
  </p:clrMapOvr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함수에 배열을 전달하는 유일한 방법은 포인터의 사용</a:t>
            </a:r>
          </a:p>
          <a:p>
            <a:pPr lvl="1"/>
            <a:r>
              <a:rPr lang="ko-KR" altLang="en-US"/>
              <a:t>인수는 하나의 요소여야 한다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배열의 이름 즉</a:t>
            </a:r>
            <a:r>
              <a:rPr lang="en-US" altLang="ko-KR"/>
              <a:t>, </a:t>
            </a:r>
            <a:r>
              <a:rPr lang="ko-KR" altLang="en-US"/>
              <a:t>시작 주소와 배열의 크기를 사용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함수의 인수로서의 배열</a:t>
            </a:r>
          </a:p>
        </p:txBody>
      </p:sp>
    </p:spTree>
  </p:cSld>
  <p:clrMapOvr>
    <a:masterClrMapping/>
  </p:clrMapOvr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ebdings" pitchFamily="18" charset="2"/>
              <a:buChar char=" "/>
            </a:pPr>
            <a:r>
              <a:rPr lang="en-US" altLang="ko-KR" sz="2400"/>
              <a:t>#include &lt;stdio.h&gt;</a:t>
            </a:r>
          </a:p>
          <a:p>
            <a:pPr>
              <a:buFont typeface="Webdings" pitchFamily="18" charset="2"/>
              <a:buChar char=" "/>
            </a:pPr>
            <a:r>
              <a:rPr lang="en-US" altLang="ko-KR" sz="2400"/>
              <a:t>#define    MAX    10</a:t>
            </a:r>
          </a:p>
          <a:p>
            <a:pPr>
              <a:buFont typeface="Webdings" pitchFamily="18" charset="2"/>
              <a:buChar char=" "/>
            </a:pPr>
            <a:r>
              <a:rPr lang="en-US" altLang="ko-KR" sz="2400"/>
              <a:t>int largest(int x[], int y);</a:t>
            </a:r>
          </a:p>
          <a:p>
            <a:pPr>
              <a:buFont typeface="Webdings" pitchFamily="18" charset="2"/>
              <a:buChar char=" "/>
            </a:pPr>
            <a:r>
              <a:rPr lang="en-US" altLang="ko-KR" sz="2000"/>
              <a:t>void main()</a:t>
            </a:r>
          </a:p>
          <a:p>
            <a:pPr>
              <a:buFont typeface="Webdings" pitchFamily="18" charset="2"/>
              <a:buChar char=" "/>
            </a:pPr>
            <a:r>
              <a:rPr lang="en-US" altLang="ko-KR" sz="2000"/>
              <a:t>{</a:t>
            </a:r>
          </a:p>
          <a:p>
            <a:pPr>
              <a:buFont typeface="Webdings" pitchFamily="18" charset="2"/>
              <a:buChar char=" "/>
            </a:pPr>
            <a:r>
              <a:rPr lang="en-US" altLang="ko-KR" sz="2000"/>
              <a:t>    int  array[MAX], count;</a:t>
            </a:r>
          </a:p>
          <a:p>
            <a:pPr>
              <a:buFont typeface="Webdings" pitchFamily="18" charset="2"/>
              <a:buChar char=" "/>
            </a:pPr>
            <a:r>
              <a:rPr lang="en-US" altLang="ko-KR" sz="2000"/>
              <a:t>    for(count=0; count&lt;MAX; count++)</a:t>
            </a:r>
          </a:p>
          <a:p>
            <a:pPr>
              <a:buFont typeface="Webdings" pitchFamily="18" charset="2"/>
              <a:buChar char=" "/>
            </a:pPr>
            <a:r>
              <a:rPr lang="en-US" altLang="ko-KR" sz="2000"/>
              <a:t>    {</a:t>
            </a:r>
          </a:p>
          <a:p>
            <a:pPr>
              <a:buFont typeface="Webdings" pitchFamily="18" charset="2"/>
              <a:buChar char=" "/>
            </a:pPr>
            <a:r>
              <a:rPr lang="en-US" altLang="ko-KR" sz="2000"/>
              <a:t>        printf(</a:t>
            </a:r>
            <a:r>
              <a:rPr lang="en-US" altLang="ko-KR" sz="2000">
                <a:latin typeface="Times New Roman"/>
              </a:rPr>
              <a:t>“</a:t>
            </a:r>
            <a:r>
              <a:rPr lang="en-US" altLang="ko-KR" sz="2000"/>
              <a:t>Enter Number :</a:t>
            </a:r>
            <a:r>
              <a:rPr lang="en-US" altLang="ko-KR" sz="2000">
                <a:latin typeface="Times New Roman"/>
              </a:rPr>
              <a:t>”</a:t>
            </a:r>
            <a:r>
              <a:rPr lang="en-US" altLang="ko-KR" sz="2000"/>
              <a:t>);</a:t>
            </a:r>
          </a:p>
          <a:p>
            <a:pPr>
              <a:buFont typeface="Webdings" pitchFamily="18" charset="2"/>
              <a:buChar char=" "/>
            </a:pPr>
            <a:r>
              <a:rPr lang="en-US" altLang="ko-KR" sz="2000"/>
              <a:t>        scanf(</a:t>
            </a:r>
            <a:r>
              <a:rPr lang="en-US" altLang="ko-KR" sz="2000">
                <a:latin typeface="Times New Roman"/>
              </a:rPr>
              <a:t>“</a:t>
            </a:r>
            <a:r>
              <a:rPr lang="en-US" altLang="ko-KR" sz="2000"/>
              <a:t>%d</a:t>
            </a:r>
            <a:r>
              <a:rPr lang="en-US" altLang="ko-KR" sz="2000">
                <a:latin typeface="Times New Roman"/>
              </a:rPr>
              <a:t>”</a:t>
            </a:r>
            <a:r>
              <a:rPr lang="en-US" altLang="ko-KR" sz="2000"/>
              <a:t>, &amp;array[count]);</a:t>
            </a:r>
          </a:p>
          <a:p>
            <a:pPr>
              <a:buFont typeface="Webdings" pitchFamily="18" charset="2"/>
              <a:buChar char=" "/>
            </a:pPr>
            <a:r>
              <a:rPr lang="en-US" altLang="ko-KR" sz="2000"/>
              <a:t>    }</a:t>
            </a:r>
          </a:p>
          <a:p>
            <a:pPr>
              <a:buFont typeface="Webdings" pitchFamily="18" charset="2"/>
              <a:buChar char=" "/>
            </a:pPr>
            <a:r>
              <a:rPr lang="en-US" altLang="ko-KR" sz="2000"/>
              <a:t>    printf(</a:t>
            </a:r>
            <a:r>
              <a:rPr lang="en-US" altLang="ko-KR" sz="2000">
                <a:latin typeface="Times New Roman"/>
              </a:rPr>
              <a:t>“</a:t>
            </a:r>
            <a:r>
              <a:rPr lang="en-US" altLang="ko-KR" sz="2000"/>
              <a:t>\n\n Largest value = %d</a:t>
            </a:r>
            <a:r>
              <a:rPr lang="en-US" altLang="ko-KR" sz="2000">
                <a:latin typeface="Times New Roman"/>
              </a:rPr>
              <a:t>”</a:t>
            </a:r>
            <a:r>
              <a:rPr lang="en-US" altLang="ko-KR" sz="2000"/>
              <a:t>, largest(array, MAX));</a:t>
            </a:r>
          </a:p>
          <a:p>
            <a:pPr>
              <a:buFont typeface="Webdings" pitchFamily="18" charset="2"/>
              <a:buChar char=" "/>
            </a:pPr>
            <a:r>
              <a:rPr lang="en-US" altLang="ko-KR" sz="2000"/>
              <a:t>}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dirty="0"/>
              <a:t>함수의 인수로서의 배열 예제</a:t>
            </a:r>
          </a:p>
        </p:txBody>
      </p:sp>
    </p:spTree>
  </p:cSld>
  <p:clrMapOvr>
    <a:masterClrMapping/>
  </p:clrMapOvr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ebdings" pitchFamily="18" charset="2"/>
              <a:buChar char=" "/>
            </a:pPr>
            <a:r>
              <a:rPr lang="en-US" altLang="ko-KR"/>
              <a:t>int largest(int x[], int y)</a:t>
            </a:r>
          </a:p>
          <a:p>
            <a:pPr>
              <a:buFont typeface="Webdings" pitchFamily="18" charset="2"/>
              <a:buChar char=" "/>
            </a:pPr>
            <a:r>
              <a:rPr lang="en-US" altLang="ko-KR"/>
              <a:t>{</a:t>
            </a:r>
          </a:p>
          <a:p>
            <a:pPr>
              <a:buFont typeface="Webdings" pitchFamily="18" charset="2"/>
              <a:buChar char=" "/>
            </a:pPr>
            <a:r>
              <a:rPr lang="en-US" altLang="ko-KR"/>
              <a:t>    int count, biggest = x[0];</a:t>
            </a:r>
          </a:p>
          <a:p>
            <a:pPr>
              <a:buFont typeface="Webdings" pitchFamily="18" charset="2"/>
              <a:buChar char=" "/>
            </a:pPr>
            <a:r>
              <a:rPr lang="en-US" altLang="ko-KR"/>
              <a:t>    for(count=0; count&lt;y; count++)</a:t>
            </a:r>
          </a:p>
          <a:p>
            <a:pPr>
              <a:buFont typeface="Webdings" pitchFamily="18" charset="2"/>
              <a:buChar char=" "/>
            </a:pPr>
            <a:r>
              <a:rPr lang="en-US" altLang="ko-KR"/>
              <a:t>    {</a:t>
            </a:r>
          </a:p>
          <a:p>
            <a:pPr>
              <a:buFont typeface="Webdings" pitchFamily="18" charset="2"/>
              <a:buChar char=" "/>
            </a:pPr>
            <a:r>
              <a:rPr lang="en-US" altLang="ko-KR"/>
              <a:t>            if(x[count] &gt; biggest)</a:t>
            </a:r>
          </a:p>
          <a:p>
            <a:pPr>
              <a:buFont typeface="Webdings" pitchFamily="18" charset="2"/>
              <a:buChar char=" "/>
            </a:pPr>
            <a:r>
              <a:rPr lang="en-US" altLang="ko-KR"/>
              <a:t>                 biggest = x[count]; </a:t>
            </a:r>
          </a:p>
          <a:p>
            <a:pPr>
              <a:buFont typeface="Webdings" pitchFamily="18" charset="2"/>
              <a:buChar char=" "/>
            </a:pPr>
            <a:r>
              <a:rPr lang="en-US" altLang="ko-KR"/>
              <a:t>    } </a:t>
            </a:r>
          </a:p>
          <a:p>
            <a:pPr>
              <a:buFont typeface="Webdings" pitchFamily="18" charset="2"/>
              <a:buChar char=" "/>
            </a:pPr>
            <a:r>
              <a:rPr lang="en-US" altLang="ko-KR"/>
              <a:t>    return biggest;</a:t>
            </a:r>
          </a:p>
          <a:p>
            <a:pPr>
              <a:buFont typeface="Webdings" pitchFamily="18" charset="2"/>
              <a:buChar char=" "/>
            </a:pPr>
            <a:r>
              <a:rPr lang="en-US" altLang="ko-KR"/>
              <a:t>}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buFont typeface="Webdings" pitchFamily="18" charset="2"/>
              <a:buNone/>
            </a:pPr>
            <a:r>
              <a:rPr lang="ko-KR" altLang="en-US" sz="3200" dirty="0"/>
              <a:t>함수의 인수로서의 배열 예제</a:t>
            </a:r>
            <a:r>
              <a:rPr lang="en-US" altLang="ko-KR" sz="3200" dirty="0"/>
              <a:t>(2)</a:t>
            </a:r>
          </a:p>
        </p:txBody>
      </p:sp>
    </p:spTree>
  </p:cSld>
  <p:clrMapOvr>
    <a:masterClrMapping/>
  </p:clrMapOvr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457200" y="2057400"/>
            <a:ext cx="82296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ko-KR" altLang="en-US" sz="80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체" pitchFamily="49" charset="-127"/>
                <a:ea typeface="굴림체" pitchFamily="49" charset="-127"/>
              </a:rPr>
              <a:t>포인터 </a:t>
            </a:r>
            <a:r>
              <a:rPr lang="en-US" altLang="ko-KR" sz="80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체" pitchFamily="49" charset="-127"/>
                <a:ea typeface="굴림체" pitchFamily="49" charset="-127"/>
              </a:rPr>
              <a:t>(3)</a:t>
            </a:r>
          </a:p>
          <a:p>
            <a:pPr algn="ctr"/>
            <a:endParaRPr lang="en-US" altLang="ko-KR" sz="320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굴림체" pitchFamily="49" charset="-127"/>
              <a:ea typeface="굴림체" pitchFamily="49" charset="-127"/>
            </a:endParaRPr>
          </a:p>
        </p:txBody>
      </p:sp>
    </p:spTree>
  </p:cSld>
  <p:clrMapOvr>
    <a:masterClrMapping/>
  </p:clrMapOvr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ko-KR" sz="2400"/>
              <a:t> </a:t>
            </a:r>
            <a:r>
              <a:rPr lang="ko-KR" altLang="en-US" sz="2400"/>
              <a:t>함수 포인터 </a:t>
            </a:r>
            <a:r>
              <a:rPr lang="en-US" altLang="ko-KR" sz="2400"/>
              <a:t>( ⇔ </a:t>
            </a:r>
            <a:r>
              <a:rPr lang="ko-KR" altLang="en-US" sz="2400"/>
              <a:t>변수 포인터 </a:t>
            </a:r>
            <a:r>
              <a:rPr lang="en-US" altLang="ko-KR" sz="2400"/>
              <a:t>) </a:t>
            </a:r>
          </a:p>
          <a:p>
            <a:pPr lvl="1">
              <a:lnSpc>
                <a:spcPct val="90000"/>
              </a:lnSpc>
            </a:pPr>
            <a:r>
              <a:rPr lang="ko-KR" altLang="en-US" sz="2200"/>
              <a:t>함수에 대한 포인터는 값으로 그 함수 코드의 시작점에 대한 주소를 가짐</a:t>
            </a:r>
          </a:p>
          <a:p>
            <a:pPr lvl="1">
              <a:lnSpc>
                <a:spcPct val="90000"/>
              </a:lnSpc>
            </a:pPr>
            <a:r>
              <a:rPr lang="ko-KR" altLang="en-US" sz="2200"/>
              <a:t>선언 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/>
              <a:t>Data Type (*</a:t>
            </a:r>
            <a:r>
              <a:rPr lang="ko-KR" altLang="en-US" sz="2000"/>
              <a:t>변수이름</a:t>
            </a:r>
            <a:r>
              <a:rPr lang="en-US" altLang="ko-KR" sz="2000"/>
              <a:t>)(); 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ko-KR" altLang="en-US" sz="2000"/>
              <a:t>함수 포인터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endParaRPr lang="ko-KR" altLang="en-US" sz="2000"/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/>
              <a:t>Ex )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/>
              <a:t>int f(int a, int b);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endParaRPr lang="en-US" altLang="ko-KR" sz="2000"/>
          </a:p>
          <a:p>
            <a:pPr lvl="2">
              <a:lnSpc>
                <a:spcPct val="90000"/>
              </a:lnSpc>
            </a:pPr>
            <a:r>
              <a:rPr lang="ko-KR" altLang="en-US" sz="2000"/>
              <a:t>이런 프로토타입을 가진 함수에 대한 포인터는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ko-KR" altLang="en-US" sz="2000"/>
              <a:t>    </a:t>
            </a:r>
            <a:r>
              <a:rPr lang="en-US" altLang="ko-KR" sz="2000"/>
              <a:t>int (*fp)(int, int); </a:t>
            </a:r>
          </a:p>
          <a:p>
            <a:pPr lvl="2">
              <a:lnSpc>
                <a:spcPct val="90000"/>
              </a:lnSpc>
            </a:pPr>
            <a:r>
              <a:rPr lang="ko-KR" altLang="en-US" sz="2000"/>
              <a:t>괄호를 빠뜨리면 </a:t>
            </a:r>
            <a:r>
              <a:rPr lang="en-US" altLang="ko-KR" sz="2000"/>
              <a:t>int *fp(int, int); </a:t>
            </a:r>
            <a:r>
              <a:rPr lang="ko-KR" altLang="en-US" sz="2000"/>
              <a:t>처럼 되는데 이는 </a:t>
            </a:r>
            <a:r>
              <a:rPr lang="en-US" altLang="ko-KR" sz="2000"/>
              <a:t>int* fp(int, int); </a:t>
            </a:r>
            <a:r>
              <a:rPr lang="ko-KR" altLang="en-US" sz="2000"/>
              <a:t>해석이 되어 두 정수 인자를 갖고 </a:t>
            </a:r>
            <a:r>
              <a:rPr lang="en-US" altLang="ko-KR" sz="2000"/>
              <a:t>int*</a:t>
            </a:r>
            <a:r>
              <a:rPr lang="ko-KR" altLang="en-US" sz="2000"/>
              <a:t>를 리턴하는 함수가 되니 주의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함수와 포인터</a:t>
            </a:r>
          </a:p>
        </p:txBody>
      </p:sp>
    </p:spTree>
  </p:cSld>
  <p:clrMapOvr>
    <a:masterClrMapping/>
  </p:clrMapOvr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함수에 대한 포인터도 변수에 대한 포인터와 마찬가지로 사용</a:t>
            </a:r>
          </a:p>
          <a:p>
            <a:pPr lvl="2">
              <a:buFont typeface="Wingdings" pitchFamily="2" charset="2"/>
              <a:buNone/>
            </a:pPr>
            <a:endParaRPr lang="ko-KR" altLang="en-US"/>
          </a:p>
          <a:p>
            <a:pPr lvl="2">
              <a:buFont typeface="Wingdings" pitchFamily="2" charset="2"/>
              <a:buNone/>
            </a:pPr>
            <a:r>
              <a:rPr lang="en-US" altLang="ko-KR"/>
              <a:t>int a = 10;</a:t>
            </a:r>
          </a:p>
          <a:p>
            <a:pPr lvl="2">
              <a:buFont typeface="Wingdings" pitchFamily="2" charset="2"/>
              <a:buNone/>
            </a:pPr>
            <a:r>
              <a:rPr lang="en-US" altLang="ko-KR"/>
              <a:t>int* ip = &amp;a;</a:t>
            </a:r>
          </a:p>
          <a:p>
            <a:pPr lvl="2">
              <a:buFont typeface="Wingdings" pitchFamily="2" charset="2"/>
              <a:buNone/>
            </a:pPr>
            <a:r>
              <a:rPr lang="en-US" altLang="ko-KR"/>
              <a:t>*ip += 10;</a:t>
            </a:r>
          </a:p>
          <a:p>
            <a:pPr lvl="2">
              <a:buFont typeface="Wingdings" pitchFamily="2" charset="2"/>
              <a:buNone/>
            </a:pPr>
            <a:endParaRPr lang="en-US" altLang="ko-KR"/>
          </a:p>
          <a:p>
            <a:pPr lvl="2">
              <a:buFont typeface="Wingdings" pitchFamily="2" charset="2"/>
              <a:buNone/>
            </a:pPr>
            <a:r>
              <a:rPr lang="en-US" altLang="ko-KR"/>
              <a:t>int a();</a:t>
            </a:r>
          </a:p>
          <a:p>
            <a:pPr lvl="2">
              <a:buFont typeface="Wingdings" pitchFamily="2" charset="2"/>
              <a:buNone/>
            </a:pPr>
            <a:r>
              <a:rPr lang="en-US" altLang="ko-KR"/>
              <a:t>int (*fp)() = &amp;a;    // </a:t>
            </a:r>
            <a:r>
              <a:rPr lang="ko-KR" altLang="en-US"/>
              <a:t>혹은 </a:t>
            </a:r>
            <a:r>
              <a:rPr lang="en-US" altLang="ko-KR"/>
              <a:t>int (*fp)() = a;</a:t>
            </a:r>
          </a:p>
          <a:p>
            <a:pPr lvl="2">
              <a:buFont typeface="Wingdings" pitchFamily="2" charset="2"/>
              <a:buNone/>
            </a:pPr>
            <a:r>
              <a:rPr lang="en-US" altLang="ko-KR"/>
              <a:t>fp();                   // a </a:t>
            </a:r>
            <a:r>
              <a:rPr lang="ko-KR" altLang="en-US"/>
              <a:t>호출</a:t>
            </a:r>
            <a:r>
              <a:rPr lang="en-US" altLang="ko-KR"/>
              <a:t>.</a:t>
            </a:r>
          </a:p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함수 포인터 </a:t>
            </a:r>
            <a:r>
              <a:rPr lang="en-US" altLang="ko-KR"/>
              <a:t>(2)</a:t>
            </a:r>
          </a:p>
        </p:txBody>
      </p:sp>
    </p:spTree>
  </p:cSld>
  <p:clrMapOvr>
    <a:masterClrMapping/>
  </p:clrMapOvr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3733800" y="1066800"/>
            <a:ext cx="4953000" cy="52578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ko-KR" sz="1800"/>
              <a:t>int rambo(); /* </a:t>
            </a:r>
            <a:r>
              <a:rPr lang="ko-KR" altLang="en-US" sz="1800"/>
              <a:t>함수머리</a:t>
            </a:r>
            <a:r>
              <a:rPr lang="en-US" altLang="ko-KR" sz="1800"/>
              <a:t>(prototype) </a:t>
            </a:r>
            <a:r>
              <a:rPr lang="ko-KR" altLang="en-US" sz="1800"/>
              <a:t>선언 *</a:t>
            </a:r>
            <a:r>
              <a:rPr lang="en-US" altLang="ko-KR" sz="1800"/>
              <a:t>/</a:t>
            </a:r>
          </a:p>
          <a:p>
            <a:pPr>
              <a:buFont typeface="Wingdings" pitchFamily="2" charset="2"/>
              <a:buNone/>
            </a:pPr>
            <a:r>
              <a:rPr lang="en-US" altLang="ko-KR" sz="1800"/>
              <a:t>int (*p)(); /* </a:t>
            </a:r>
            <a:r>
              <a:rPr lang="ko-KR" altLang="en-US" sz="1800"/>
              <a:t>함수 포인터 변수 선언 *</a:t>
            </a:r>
            <a:r>
              <a:rPr lang="en-US" altLang="ko-KR" sz="1800"/>
              <a:t>/</a:t>
            </a:r>
          </a:p>
          <a:p>
            <a:pPr>
              <a:buFont typeface="Wingdings" pitchFamily="2" charset="2"/>
              <a:buNone/>
            </a:pPr>
            <a:r>
              <a:rPr lang="en-US" altLang="ko-KR" sz="1800"/>
              <a:t> </a:t>
            </a:r>
          </a:p>
          <a:p>
            <a:pPr>
              <a:buFont typeface="Wingdings" pitchFamily="2" charset="2"/>
              <a:buNone/>
            </a:pPr>
            <a:r>
              <a:rPr lang="en-US" altLang="ko-KR" sz="1800"/>
              <a:t>main()</a:t>
            </a:r>
          </a:p>
          <a:p>
            <a:pPr>
              <a:buFont typeface="Wingdings" pitchFamily="2" charset="2"/>
              <a:buNone/>
            </a:pPr>
            <a:r>
              <a:rPr lang="en-US" altLang="ko-KR" sz="1800"/>
              <a:t>{</a:t>
            </a:r>
          </a:p>
          <a:p>
            <a:pPr>
              <a:buFont typeface="Wingdings" pitchFamily="2" charset="2"/>
              <a:buNone/>
            </a:pPr>
            <a:r>
              <a:rPr lang="en-US" altLang="ko-KR" sz="1800"/>
              <a:t>      p = rambo; </a:t>
            </a:r>
          </a:p>
          <a:p>
            <a:pPr>
              <a:buFont typeface="Wingdings" pitchFamily="2" charset="2"/>
              <a:buNone/>
            </a:pPr>
            <a:r>
              <a:rPr lang="en-US" altLang="ko-KR" sz="1800"/>
              <a:t>      p(); </a:t>
            </a:r>
          </a:p>
          <a:p>
            <a:pPr>
              <a:buFont typeface="Wingdings" pitchFamily="2" charset="2"/>
              <a:buNone/>
            </a:pPr>
            <a:r>
              <a:rPr lang="en-US" altLang="ko-KR" sz="1800"/>
              <a:t>}</a:t>
            </a:r>
          </a:p>
          <a:p>
            <a:pPr>
              <a:buFont typeface="Wingdings" pitchFamily="2" charset="2"/>
              <a:buNone/>
            </a:pPr>
            <a:endParaRPr lang="en-US" altLang="ko-KR" sz="1800"/>
          </a:p>
          <a:p>
            <a:pPr>
              <a:buFont typeface="Wingdings" pitchFamily="2" charset="2"/>
              <a:buNone/>
            </a:pPr>
            <a:r>
              <a:rPr lang="en-US" altLang="ko-KR" sz="1800"/>
              <a:t>rambo()</a:t>
            </a:r>
          </a:p>
          <a:p>
            <a:pPr>
              <a:buFont typeface="Wingdings" pitchFamily="2" charset="2"/>
              <a:buNone/>
            </a:pPr>
            <a:r>
              <a:rPr lang="en-US" altLang="ko-KR" sz="1800"/>
              <a:t>{</a:t>
            </a:r>
          </a:p>
          <a:p>
            <a:pPr>
              <a:buFont typeface="Wingdings" pitchFamily="2" charset="2"/>
              <a:buNone/>
            </a:pPr>
            <a:r>
              <a:rPr lang="en-US" altLang="ko-KR" sz="1800"/>
              <a:t>      puts("good");</a:t>
            </a:r>
          </a:p>
          <a:p>
            <a:pPr>
              <a:buFont typeface="Wingdings" pitchFamily="2" charset="2"/>
              <a:buNone/>
            </a:pPr>
            <a:r>
              <a:rPr lang="en-US" altLang="ko-KR" sz="1800"/>
              <a:t>}</a:t>
            </a:r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함수 포인터 </a:t>
            </a:r>
            <a:r>
              <a:rPr lang="en-US" altLang="ko-KR"/>
              <a:t>(3)</a:t>
            </a: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381000" y="2133600"/>
            <a:ext cx="3200400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600">
                <a:effectLst>
                  <a:outerShdw blurRad="38100" dist="38100" dir="2700000" algn="tl">
                    <a:srgbClr val="C0C0C0"/>
                  </a:outerShdw>
                </a:effectLst>
                <a:latin typeface="굴림" pitchFamily="50" charset="-127"/>
                <a:ea typeface="굴림" pitchFamily="50" charset="-127"/>
              </a:rPr>
              <a:t>main()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600">
                <a:effectLst>
                  <a:outerShdw blurRad="38100" dist="38100" dir="2700000" algn="tl">
                    <a:srgbClr val="C0C0C0"/>
                  </a:outerShdw>
                </a:effectLst>
                <a:latin typeface="굴림" pitchFamily="50" charset="-127"/>
                <a:ea typeface="굴림" pitchFamily="50" charset="-127"/>
              </a:rPr>
              <a:t>{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600">
                <a:effectLst>
                  <a:outerShdw blurRad="38100" dist="38100" dir="2700000" algn="tl">
                    <a:srgbClr val="C0C0C0"/>
                  </a:outerShdw>
                </a:effectLst>
                <a:latin typeface="굴림" pitchFamily="50" charset="-127"/>
                <a:ea typeface="굴림" pitchFamily="50" charset="-127"/>
              </a:rPr>
              <a:t>      rambo();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600">
                <a:effectLst>
                  <a:outerShdw blurRad="38100" dist="38100" dir="2700000" algn="tl">
                    <a:srgbClr val="C0C0C0"/>
                  </a:outerShdw>
                </a:effectLst>
                <a:latin typeface="굴림" pitchFamily="50" charset="-127"/>
                <a:ea typeface="굴림" pitchFamily="50" charset="-127"/>
              </a:rPr>
              <a:t>}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q"/>
            </a:pPr>
            <a:endParaRPr lang="en-US" altLang="ko-KR" sz="1600">
              <a:effectLst>
                <a:outerShdw blurRad="38100" dist="38100" dir="2700000" algn="tl">
                  <a:srgbClr val="C0C0C0"/>
                </a:outerShdw>
              </a:effectLst>
              <a:latin typeface="굴림" pitchFamily="50" charset="-127"/>
              <a:ea typeface="굴림" pitchFamily="50" charset="-127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600">
                <a:effectLst>
                  <a:outerShdw blurRad="38100" dist="38100" dir="2700000" algn="tl">
                    <a:srgbClr val="C0C0C0"/>
                  </a:outerShdw>
                </a:effectLst>
                <a:latin typeface="굴림" pitchFamily="50" charset="-127"/>
                <a:ea typeface="굴림" pitchFamily="50" charset="-127"/>
              </a:rPr>
              <a:t>rambo()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600">
                <a:effectLst>
                  <a:outerShdw blurRad="38100" dist="38100" dir="2700000" algn="tl">
                    <a:srgbClr val="C0C0C0"/>
                  </a:outerShdw>
                </a:effectLst>
                <a:latin typeface="굴림" pitchFamily="50" charset="-127"/>
                <a:ea typeface="굴림" pitchFamily="50" charset="-127"/>
              </a:rPr>
              <a:t>{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600">
                <a:effectLst>
                  <a:outerShdw blurRad="38100" dist="38100" dir="2700000" algn="tl">
                    <a:srgbClr val="C0C0C0"/>
                  </a:outerShdw>
                </a:effectLst>
                <a:latin typeface="굴림" pitchFamily="50" charset="-127"/>
                <a:ea typeface="굴림" pitchFamily="50" charset="-127"/>
              </a:rPr>
              <a:t>      printf("Good morning");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600">
                <a:effectLst>
                  <a:outerShdw blurRad="38100" dist="38100" dir="2700000" algn="tl">
                    <a:srgbClr val="C0C0C0"/>
                  </a:outerShdw>
                </a:effectLst>
                <a:latin typeface="굴림" pitchFamily="50" charset="-127"/>
                <a:ea typeface="굴림" pitchFamily="50" charset="-127"/>
              </a:rPr>
              <a:t>}</a:t>
            </a:r>
          </a:p>
          <a:p>
            <a:pPr>
              <a:spcBef>
                <a:spcPct val="50000"/>
              </a:spcBef>
            </a:pPr>
            <a:endParaRPr lang="en-US" altLang="ko-KR" sz="1600"/>
          </a:p>
        </p:txBody>
      </p:sp>
    </p:spTree>
  </p:cSld>
  <p:clrMapOvr>
    <a:masterClrMapping/>
  </p:clrMapOvr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ko-KR">
                <a:latin typeface="Arial Unicode MS" pitchFamily="50" charset="-127"/>
              </a:rPr>
              <a:t>#include &lt;stdlib.h&gt; </a:t>
            </a:r>
          </a:p>
          <a:p>
            <a:pPr>
              <a:buFont typeface="Wingdings" pitchFamily="2" charset="2"/>
              <a:buNone/>
            </a:pPr>
            <a:r>
              <a:rPr lang="en-US" altLang="ko-KR">
                <a:latin typeface="Arial Unicode MS" pitchFamily="50" charset="-127"/>
              </a:rPr>
              <a:t>#include &lt;stdio.h&gt; </a:t>
            </a:r>
          </a:p>
          <a:p>
            <a:pPr>
              <a:buFont typeface="Wingdings" pitchFamily="2" charset="2"/>
              <a:buNone/>
            </a:pPr>
            <a:r>
              <a:rPr lang="en-US" altLang="ko-KR">
                <a:latin typeface="Arial Unicode MS" pitchFamily="50" charset="-127"/>
              </a:rPr>
              <a:t>#include &lt;time.h&gt; </a:t>
            </a:r>
          </a:p>
          <a:p>
            <a:pPr>
              <a:buFont typeface="Wingdings" pitchFamily="2" charset="2"/>
              <a:buNone/>
            </a:pPr>
            <a:r>
              <a:rPr lang="en-US" altLang="ko-KR">
                <a:latin typeface="Arial Unicode MS" pitchFamily="50" charset="-127"/>
              </a:rPr>
              <a:t>void main( void ) </a:t>
            </a:r>
          </a:p>
          <a:p>
            <a:pPr>
              <a:buFont typeface="Wingdings" pitchFamily="2" charset="2"/>
              <a:buNone/>
            </a:pPr>
            <a:r>
              <a:rPr lang="en-US" altLang="ko-KR">
                <a:latin typeface="Arial Unicode MS" pitchFamily="50" charset="-127"/>
              </a:rPr>
              <a:t>{ </a:t>
            </a:r>
          </a:p>
          <a:p>
            <a:pPr>
              <a:buFont typeface="Wingdings" pitchFamily="2" charset="2"/>
              <a:buNone/>
            </a:pPr>
            <a:r>
              <a:rPr lang="en-US" altLang="ko-KR">
                <a:latin typeface="Arial Unicode MS" pitchFamily="50" charset="-127"/>
              </a:rPr>
              <a:t>	int i; </a:t>
            </a:r>
          </a:p>
          <a:p>
            <a:pPr>
              <a:buFont typeface="Wingdings" pitchFamily="2" charset="2"/>
              <a:buNone/>
            </a:pPr>
            <a:r>
              <a:rPr lang="en-US" altLang="ko-KR">
                <a:latin typeface="Arial Unicode MS" pitchFamily="50" charset="-127"/>
              </a:rPr>
              <a:t>	srand( (unsigned)time( NULL ) ); </a:t>
            </a:r>
          </a:p>
          <a:p>
            <a:pPr>
              <a:buFont typeface="Wingdings" pitchFamily="2" charset="2"/>
              <a:buNone/>
            </a:pPr>
            <a:r>
              <a:rPr lang="en-US" altLang="ko-KR">
                <a:latin typeface="Arial Unicode MS" pitchFamily="50" charset="-127"/>
              </a:rPr>
              <a:t>	for( i = 0; i &lt; 10;i++ ) printf( " %6d\n", rand() ); </a:t>
            </a:r>
          </a:p>
          <a:p>
            <a:pPr>
              <a:buFont typeface="Wingdings" pitchFamily="2" charset="2"/>
              <a:buNone/>
            </a:pPr>
            <a:r>
              <a:rPr lang="en-US" altLang="ko-KR">
                <a:latin typeface="Arial Unicode MS" pitchFamily="50" charset="-127"/>
              </a:rPr>
              <a:t>} </a:t>
            </a:r>
          </a:p>
          <a:p>
            <a:pPr>
              <a:buFont typeface="Wingdings" pitchFamily="2" charset="2"/>
              <a:buNone/>
            </a:pPr>
            <a:r>
              <a:rPr lang="en-US" altLang="ko-KR" sz="1800"/>
              <a:t>        }    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rand() </a:t>
            </a:r>
            <a:r>
              <a:rPr lang="ko-KR" altLang="en-US"/>
              <a:t>함수 예제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graphicFrame>
        <p:nvGraphicFramePr>
          <p:cNvPr id="3" name="Group 4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7880072"/>
              </p:ext>
            </p:extLst>
          </p:nvPr>
        </p:nvGraphicFramePr>
        <p:xfrm>
          <a:off x="1979712" y="692696"/>
          <a:ext cx="4176464" cy="5102352"/>
        </p:xfrm>
        <a:graphic>
          <a:graphicData uri="http://schemas.openxmlformats.org/drawingml/2006/table">
            <a:tbl>
              <a:tblPr/>
              <a:tblGrid>
                <a:gridCol w="1064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3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95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99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76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십진수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이진수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8</a:t>
                      </a: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진수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16</a:t>
                      </a: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진수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92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92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1001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92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1010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1011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1100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1101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492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1110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1111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10000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0" y="1"/>
            <a:ext cx="5786446" cy="500042"/>
          </a:xfrm>
          <a:prstGeom prst="rect">
            <a:avLst/>
          </a:prstGeom>
        </p:spPr>
        <p:txBody>
          <a:bodyPr/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굴림" charset="-127"/>
                <a:ea typeface="굴림" charset="-127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굴림" charset="-127"/>
                <a:ea typeface="굴림" charset="-127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굴림" charset="-127"/>
                <a:ea typeface="굴림" charset="-127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굴림" charset="-127"/>
                <a:ea typeface="굴림" charset="-127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굴림" charset="-127"/>
                <a:ea typeface="굴림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굴림" charset="-127"/>
                <a:ea typeface="굴림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굴림" charset="-127"/>
                <a:ea typeface="굴림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ko-KR" altLang="en-US" sz="3200" dirty="0"/>
              <a:t>이진수</a:t>
            </a:r>
          </a:p>
        </p:txBody>
      </p:sp>
    </p:spTree>
    <p:extLst>
      <p:ext uri="{BB962C8B-B14F-4D97-AF65-F5344CB8AC3E}">
        <p14:creationId xmlns:p14="http://schemas.microsoft.com/office/powerpoint/2010/main" val="4001303129"/>
      </p:ext>
    </p:extLst>
  </p:cSld>
  <p:clrMapOvr>
    <a:masterClrMapping/>
  </p:clrMapOvr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itchFamily="2" charset="2"/>
              <a:buBlip>
                <a:blip r:embed="rId2"/>
              </a:buBlip>
            </a:pPr>
            <a:r>
              <a:rPr lang="en-US" altLang="ko-KR"/>
              <a:t>random</a:t>
            </a:r>
            <a:r>
              <a:rPr lang="ko-KR" altLang="en-US"/>
              <a:t>하게 생성한 숫자들을 행렬에 할당한 후 일반화된 행렬 출력 함수로 그 내용을 출력</a:t>
            </a:r>
          </a:p>
          <a:p>
            <a:pPr lvl="1">
              <a:buFont typeface="Wingdings" pitchFamily="2" charset="2"/>
              <a:buBlip>
                <a:blip r:embed="rId2"/>
              </a:buBlip>
            </a:pPr>
            <a:r>
              <a:rPr lang="ko-KR" altLang="en-US"/>
              <a:t>단</a:t>
            </a:r>
            <a:r>
              <a:rPr lang="en-US" altLang="ko-KR"/>
              <a:t>, row </a:t>
            </a:r>
            <a:r>
              <a:rPr lang="ko-KR" altLang="en-US"/>
              <a:t>와 </a:t>
            </a:r>
            <a:r>
              <a:rPr lang="en-US" altLang="ko-KR"/>
              <a:t>column</a:t>
            </a:r>
            <a:r>
              <a:rPr lang="ko-KR" altLang="en-US"/>
              <a:t>수는 입력</a:t>
            </a:r>
          </a:p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응용 프로그램 예제</a:t>
            </a:r>
            <a:r>
              <a:rPr lang="en-US" altLang="ko-KR"/>
              <a:t>(1)</a:t>
            </a:r>
          </a:p>
        </p:txBody>
      </p:sp>
    </p:spTree>
  </p:cSld>
  <p:clrMapOvr>
    <a:masterClrMapping/>
  </p:clrMapOvr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400"/>
              <a:t>#include &lt;stdio.h&gt;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400"/>
              <a:t>#include &lt;stdlib.h&gt;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400"/>
              <a:t>void    print_array(int *num, int row, int col);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void main()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    int     row, col, data[100][100];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    int     i, j;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    printf("Enter the row and column : ");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    scanf("%d %d", &amp;row, &amp;col);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    if(row &gt; 1000 || col &gt; 1000) 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        printf(</a:t>
            </a:r>
            <a:r>
              <a:rPr lang="en-US" altLang="ko-KR" sz="1800">
                <a:latin typeface="Times New Roman"/>
              </a:rPr>
              <a:t>“</a:t>
            </a:r>
            <a:r>
              <a:rPr lang="en-US" altLang="ko-KR" sz="1800"/>
              <a:t>the values should be between 0 and 999\n");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        exit(1);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    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    for(i=0;i&lt;row;i++)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        for(j=0;j&lt;col;j++)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            *(&amp;data[0][0]+i*col+j) = (int)rand()%100;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        print_array((int*)data, row, col);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}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행렬 예제 소스</a:t>
            </a:r>
            <a:r>
              <a:rPr lang="en-US" altLang="ko-KR"/>
              <a:t>(1)</a:t>
            </a:r>
          </a:p>
        </p:txBody>
      </p:sp>
    </p:spTree>
  </p:cSld>
  <p:clrMapOvr>
    <a:masterClrMapping/>
  </p:clrMapOvr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ko-KR"/>
              <a:t>void print_array(int *num, int row, int col)</a:t>
            </a:r>
          </a:p>
          <a:p>
            <a:pPr>
              <a:buFont typeface="Wingdings" pitchFamily="2" charset="2"/>
              <a:buNone/>
            </a:pPr>
            <a:r>
              <a:rPr lang="en-US" altLang="ko-KR"/>
              <a:t>{</a:t>
            </a:r>
          </a:p>
          <a:p>
            <a:pPr>
              <a:buFont typeface="Wingdings" pitchFamily="2" charset="2"/>
              <a:buNone/>
            </a:pPr>
            <a:r>
              <a:rPr lang="en-US" altLang="ko-KR"/>
              <a:t>    int     i, j;</a:t>
            </a:r>
          </a:p>
          <a:p>
            <a:pPr>
              <a:buFont typeface="Wingdings" pitchFamily="2" charset="2"/>
              <a:buNone/>
            </a:pPr>
            <a:endParaRPr lang="en-US" altLang="ko-KR"/>
          </a:p>
          <a:p>
            <a:pPr>
              <a:buFont typeface="Wingdings" pitchFamily="2" charset="2"/>
              <a:buNone/>
            </a:pPr>
            <a:r>
              <a:rPr lang="en-US" altLang="ko-KR"/>
              <a:t>    for(i=0;i&lt;row;i++) {</a:t>
            </a:r>
          </a:p>
          <a:p>
            <a:pPr>
              <a:buFont typeface="Wingdings" pitchFamily="2" charset="2"/>
              <a:buNone/>
            </a:pPr>
            <a:r>
              <a:rPr lang="en-US" altLang="ko-KR"/>
              <a:t>        for(j=0;j&lt;col;j++)</a:t>
            </a:r>
          </a:p>
          <a:p>
            <a:pPr>
              <a:buFont typeface="Wingdings" pitchFamily="2" charset="2"/>
              <a:buNone/>
            </a:pPr>
            <a:r>
              <a:rPr lang="en-US" altLang="ko-KR"/>
              <a:t>            printf("%3d ", *(num+i*col+j));</a:t>
            </a:r>
          </a:p>
          <a:p>
            <a:pPr>
              <a:buFont typeface="Wingdings" pitchFamily="2" charset="2"/>
              <a:buNone/>
            </a:pPr>
            <a:r>
              <a:rPr lang="en-US" altLang="ko-KR"/>
              <a:t>        printf("\n");</a:t>
            </a:r>
          </a:p>
          <a:p>
            <a:pPr>
              <a:buFont typeface="Wingdings" pitchFamily="2" charset="2"/>
              <a:buNone/>
            </a:pPr>
            <a:r>
              <a:rPr lang="en-US" altLang="ko-KR"/>
              <a:t>    }</a:t>
            </a:r>
          </a:p>
          <a:p>
            <a:pPr>
              <a:buFont typeface="Wingdings" pitchFamily="2" charset="2"/>
              <a:buNone/>
            </a:pPr>
            <a:r>
              <a:rPr lang="en-US" altLang="ko-KR"/>
              <a:t>}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행렬 예제 소스</a:t>
            </a:r>
            <a:r>
              <a:rPr lang="en-US" altLang="ko-KR"/>
              <a:t>(2)</a:t>
            </a:r>
          </a:p>
        </p:txBody>
      </p:sp>
    </p:spTree>
  </p:cSld>
  <p:clrMapOvr>
    <a:masterClrMapping/>
  </p:clrMapOvr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 </a:t>
            </a:r>
            <a:r>
              <a:rPr lang="ko-KR" altLang="en-US"/>
              <a:t>배열의 평균을 구하는 프로그램 작성</a:t>
            </a:r>
          </a:p>
          <a:p>
            <a:r>
              <a:rPr lang="ko-KR" altLang="en-US"/>
              <a:t> 배열의 값은 입력 받도록 함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응용 프로그램</a:t>
            </a:r>
            <a:r>
              <a:rPr lang="en-US" altLang="ko-KR"/>
              <a:t>(2)</a:t>
            </a:r>
          </a:p>
        </p:txBody>
      </p:sp>
    </p:spTree>
  </p:cSld>
  <p:clrMapOvr>
    <a:masterClrMapping/>
  </p:clrMapOvr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/>
              <a:t>#include&lt;stdio.h&gt;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/>
              <a:t>void main()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/>
              <a:t>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/>
              <a:t>	int item[100], count, a;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/>
              <a:t>	printf("How many numbers?");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/>
              <a:t>	scanf("%d",&amp;count);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/>
              <a:t>	for(a=0;a&lt;count;a++)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/>
              <a:t>		scanf("%d",&amp;item[a]);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/>
              <a:t>	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/>
              <a:t>	printf("%5.5f",mean(item,count));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/>
              <a:t>}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8172400" cy="500042"/>
          </a:xfrm>
        </p:spPr>
        <p:txBody>
          <a:bodyPr/>
          <a:lstStyle/>
          <a:p>
            <a:endParaRPr lang="ko-KR" altLang="ko-KR" dirty="0"/>
          </a:p>
        </p:txBody>
      </p:sp>
    </p:spTree>
  </p:cSld>
  <p:clrMapOvr>
    <a:masterClrMapping/>
  </p:clrMapOvr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ko-KR"/>
              <a:t>double mean(int item[], int n)</a:t>
            </a:r>
          </a:p>
          <a:p>
            <a:pPr>
              <a:buFont typeface="Wingdings" pitchFamily="2" charset="2"/>
              <a:buNone/>
            </a:pPr>
            <a:r>
              <a:rPr lang="en-US" altLang="ko-KR"/>
              <a:t>{</a:t>
            </a:r>
          </a:p>
          <a:p>
            <a:pPr>
              <a:buFont typeface="Wingdings" pitchFamily="2" charset="2"/>
              <a:buNone/>
            </a:pPr>
            <a:r>
              <a:rPr lang="en-US" altLang="ko-KR"/>
              <a:t>	int total = 0;</a:t>
            </a:r>
          </a:p>
          <a:p>
            <a:pPr>
              <a:buFont typeface="Wingdings" pitchFamily="2" charset="2"/>
              <a:buNone/>
            </a:pPr>
            <a:r>
              <a:rPr lang="en-US" altLang="ko-KR"/>
              <a:t>	for (int i = 0; i&lt;n; i++)</a:t>
            </a:r>
          </a:p>
          <a:p>
            <a:pPr>
              <a:buFont typeface="Wingdings" pitchFamily="2" charset="2"/>
              <a:buNone/>
            </a:pPr>
            <a:r>
              <a:rPr lang="en-US" altLang="ko-KR"/>
              <a:t>		total += item[i];</a:t>
            </a:r>
          </a:p>
          <a:p>
            <a:pPr>
              <a:buFont typeface="Wingdings" pitchFamily="2" charset="2"/>
              <a:buNone/>
            </a:pPr>
            <a:r>
              <a:rPr lang="en-US" altLang="ko-KR"/>
              <a:t>	return double(total/n);</a:t>
            </a:r>
          </a:p>
          <a:p>
            <a:pPr>
              <a:buFont typeface="Wingdings" pitchFamily="2" charset="2"/>
              <a:buNone/>
            </a:pPr>
            <a:r>
              <a:rPr lang="en-US" altLang="ko-KR"/>
              <a:t>}</a:t>
            </a:r>
          </a:p>
          <a:p>
            <a:pPr>
              <a:buFont typeface="Wingdings" pitchFamily="2" charset="2"/>
              <a:buNone/>
            </a:pPr>
            <a:endParaRPr lang="en-US" altLang="ko-KR"/>
          </a:p>
          <a:p>
            <a:pPr>
              <a:buFont typeface="Wingdings" pitchFamily="2" charset="2"/>
              <a:buNone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8244408" cy="500042"/>
          </a:xfrm>
        </p:spPr>
        <p:txBody>
          <a:bodyPr/>
          <a:lstStyle/>
          <a:p>
            <a:endParaRPr lang="ko-KR" altLang="ko-KR" dirty="0"/>
          </a:p>
        </p:txBody>
      </p:sp>
    </p:spTree>
  </p:cSld>
  <p:clrMapOvr>
    <a:masterClrMapping/>
  </p:clrMapOvr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 </a:t>
            </a:r>
            <a:r>
              <a:rPr lang="ko-KR" altLang="en-US"/>
              <a:t>야구 게임</a:t>
            </a:r>
          </a:p>
          <a:p>
            <a:r>
              <a:rPr lang="ko-KR" altLang="en-US"/>
              <a:t> </a:t>
            </a:r>
            <a:r>
              <a:rPr lang="en-US" altLang="ko-KR"/>
              <a:t>5</a:t>
            </a:r>
            <a:r>
              <a:rPr lang="ko-KR" altLang="en-US"/>
              <a:t>개의 숫자</a:t>
            </a:r>
            <a:r>
              <a:rPr lang="en-US" altLang="ko-KR"/>
              <a:t>(1 ~ 10 </a:t>
            </a:r>
            <a:r>
              <a:rPr lang="ko-KR" altLang="en-US"/>
              <a:t>이내</a:t>
            </a:r>
            <a:r>
              <a:rPr lang="en-US" altLang="ko-KR"/>
              <a:t>)</a:t>
            </a:r>
            <a:r>
              <a:rPr lang="ko-KR" altLang="en-US"/>
              <a:t>를 임의로 컴퓨터가 생성하고 이를 야구 게임 형식으로 맞춰 나감</a:t>
            </a:r>
          </a:p>
          <a:p>
            <a:r>
              <a:rPr lang="ko-KR" altLang="en-US"/>
              <a:t> 다 맞추면 게임이 종료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응용 프로그램 </a:t>
            </a:r>
            <a:r>
              <a:rPr lang="en-US" altLang="ko-KR"/>
              <a:t>(3)</a:t>
            </a:r>
          </a:p>
        </p:txBody>
      </p:sp>
    </p:spTree>
  </p:cSld>
  <p:clrMapOvr>
    <a:masterClrMapping/>
  </p:clrMapOvr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동적할당 </a:t>
            </a:r>
          </a:p>
          <a:p>
            <a:pPr lvl="1"/>
            <a:r>
              <a:rPr lang="ko-KR" altLang="en-US"/>
              <a:t>일정량의 메모리를 할당받아서 그 시작 주소를 포인터가 가르키게 하는 것</a:t>
            </a:r>
          </a:p>
          <a:p>
            <a:pPr lvl="1"/>
            <a:r>
              <a:rPr lang="en-US" altLang="ko-KR"/>
              <a:t>C</a:t>
            </a:r>
            <a:r>
              <a:rPr lang="ko-KR" altLang="en-US"/>
              <a:t>에서는 </a:t>
            </a:r>
            <a:r>
              <a:rPr lang="en-US" altLang="ko-KR"/>
              <a:t>malloc</a:t>
            </a:r>
            <a:r>
              <a:rPr lang="ko-KR" altLang="en-US"/>
              <a:t>이라는 함수를 사용</a:t>
            </a:r>
          </a:p>
          <a:p>
            <a:pPr lvl="1"/>
            <a:r>
              <a:rPr lang="ko-KR" altLang="en-US"/>
              <a:t>동적으로 할당받은 메모리는 반드시 해제 시켜주어야 하는데 </a:t>
            </a:r>
            <a:r>
              <a:rPr lang="en-US" altLang="ko-KR"/>
              <a:t>free</a:t>
            </a:r>
            <a:r>
              <a:rPr lang="ko-KR" altLang="en-US"/>
              <a:t>라는 표준 함수를 사용</a:t>
            </a:r>
          </a:p>
          <a:p>
            <a:pPr lvl="1">
              <a:buFontTx/>
              <a:buNone/>
            </a:pPr>
            <a:endParaRPr lang="ko-KR" altLang="en-US"/>
          </a:p>
          <a:p>
            <a:r>
              <a:rPr lang="ko-KR" altLang="en-US"/>
              <a:t>정적할당</a:t>
            </a:r>
          </a:p>
          <a:p>
            <a:pPr lvl="1"/>
            <a:r>
              <a:rPr lang="en-US" altLang="ko-KR"/>
              <a:t>Ex) </a:t>
            </a:r>
            <a:r>
              <a:rPr lang="ko-KR" altLang="en-US"/>
              <a:t>배열 정적할당 </a:t>
            </a:r>
          </a:p>
          <a:p>
            <a:pPr lvl="2"/>
            <a:r>
              <a:rPr lang="ko-KR" altLang="en-US"/>
              <a:t> 프로그램상에서 한번 크기를 정해면 프로그램이 끝날때까지 그 크기를 유지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동적할당</a:t>
            </a:r>
            <a:r>
              <a:rPr lang="en-US" altLang="ko-KR"/>
              <a:t>(1)</a:t>
            </a:r>
          </a:p>
        </p:txBody>
      </p:sp>
    </p:spTree>
  </p:cSld>
  <p:clrMapOvr>
    <a:masterClrMapping/>
  </p:clrMapOvr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ko-KR" sz="2400"/>
              <a:t>int a[10]; </a:t>
            </a:r>
          </a:p>
          <a:p>
            <a:pPr lvl="1">
              <a:lnSpc>
                <a:spcPct val="90000"/>
              </a:lnSpc>
            </a:pPr>
            <a:r>
              <a:rPr lang="en-US" altLang="ko-KR" sz="2200"/>
              <a:t> int</a:t>
            </a:r>
            <a:r>
              <a:rPr lang="ko-KR" altLang="en-US" sz="2200"/>
              <a:t>가 </a:t>
            </a:r>
            <a:r>
              <a:rPr lang="en-US" altLang="ko-KR" sz="2200"/>
              <a:t>10</a:t>
            </a:r>
            <a:r>
              <a:rPr lang="ko-KR" altLang="en-US" sz="2200"/>
              <a:t>개인 원소를 가진 배열 </a:t>
            </a:r>
            <a:r>
              <a:rPr lang="en-US" altLang="ko-KR" sz="2200"/>
              <a:t>a</a:t>
            </a:r>
            <a:r>
              <a:rPr lang="ko-KR" altLang="en-US" sz="2200"/>
              <a:t>를 선언</a:t>
            </a:r>
          </a:p>
          <a:p>
            <a:pPr lvl="1">
              <a:lnSpc>
                <a:spcPct val="90000"/>
              </a:lnSpc>
            </a:pPr>
            <a:r>
              <a:rPr lang="ko-KR" altLang="en-US" sz="2200"/>
              <a:t> 정적으로 할당된 메모리</a:t>
            </a:r>
          </a:p>
          <a:p>
            <a:pPr lvl="2">
              <a:lnSpc>
                <a:spcPct val="90000"/>
              </a:lnSpc>
            </a:pPr>
            <a:r>
              <a:rPr lang="ko-KR" altLang="en-US" sz="2000"/>
              <a:t> 해제할 필요가 없음</a:t>
            </a:r>
            <a:r>
              <a:rPr lang="en-US" altLang="ko-KR" sz="2000"/>
              <a:t>.</a:t>
            </a:r>
          </a:p>
          <a:p>
            <a:pPr lvl="1">
              <a:lnSpc>
                <a:spcPct val="90000"/>
              </a:lnSpc>
            </a:pPr>
            <a:r>
              <a:rPr lang="en-US" altLang="ko-KR" sz="2200"/>
              <a:t> </a:t>
            </a:r>
            <a:r>
              <a:rPr lang="ko-KR" altLang="en-US" sz="2200"/>
              <a:t>동적할당을 이용하면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ko-KR" altLang="en-US" sz="2200"/>
              <a:t>		</a:t>
            </a:r>
            <a:r>
              <a:rPr lang="en-US" altLang="ko-KR" sz="2200"/>
              <a:t>int* p = (int*) malloc(10 * sizeof(int));</a:t>
            </a:r>
          </a:p>
          <a:p>
            <a:pPr lvl="1">
              <a:lnSpc>
                <a:spcPct val="90000"/>
              </a:lnSpc>
            </a:pPr>
            <a:r>
              <a:rPr lang="en-US" altLang="ko-KR" sz="2200"/>
              <a:t> int</a:t>
            </a:r>
            <a:r>
              <a:rPr lang="ko-KR" altLang="en-US" sz="2200"/>
              <a:t>형 </a:t>
            </a:r>
            <a:r>
              <a:rPr lang="en-US" altLang="ko-KR" sz="2200"/>
              <a:t>10</a:t>
            </a:r>
            <a:r>
              <a:rPr lang="ko-KR" altLang="en-US" sz="2200"/>
              <a:t>개만큼의 공간을 확보하여 </a:t>
            </a:r>
            <a:r>
              <a:rPr lang="en-US" altLang="ko-KR" sz="2200"/>
              <a:t>(int*)</a:t>
            </a:r>
            <a:r>
              <a:rPr lang="ko-KR" altLang="en-US" sz="2200"/>
              <a:t>로 형변환을 시켜 </a:t>
            </a:r>
            <a:r>
              <a:rPr lang="en-US" altLang="ko-KR" sz="2200"/>
              <a:t>p</a:t>
            </a:r>
            <a:r>
              <a:rPr lang="ko-KR" altLang="en-US" sz="2200"/>
              <a:t>가 할당받은 메모리의 처음 시작 주소를 가르키게 함</a:t>
            </a:r>
          </a:p>
          <a:p>
            <a:pPr lvl="1">
              <a:lnSpc>
                <a:spcPct val="90000"/>
              </a:lnSpc>
            </a:pPr>
            <a:r>
              <a:rPr lang="ko-KR" altLang="en-US" sz="2200"/>
              <a:t>동적으로 할당된 메모리를 해제하지 않을 경우 프로그램이 끝나기까지 그 메모리는 </a:t>
            </a:r>
            <a:r>
              <a:rPr lang="en-US" altLang="ko-KR" sz="2200"/>
              <a:t>OS</a:t>
            </a:r>
            <a:r>
              <a:rPr lang="ko-KR" altLang="en-US" sz="2200"/>
              <a:t>에 반납되지 않음</a:t>
            </a:r>
          </a:p>
          <a:p>
            <a:pPr lvl="1">
              <a:lnSpc>
                <a:spcPct val="90000"/>
              </a:lnSpc>
            </a:pPr>
            <a:r>
              <a:rPr lang="ko-KR" altLang="en-US" sz="2200"/>
              <a:t>프로그램이 종료되면 </a:t>
            </a:r>
            <a:r>
              <a:rPr lang="en-US" altLang="ko-KR" sz="2200"/>
              <a:t>OS</a:t>
            </a:r>
            <a:r>
              <a:rPr lang="ko-KR" altLang="en-US" sz="2200"/>
              <a:t>가 해제되지 않은 메모리를 회수</a:t>
            </a:r>
          </a:p>
          <a:p>
            <a:pPr lvl="1">
              <a:lnSpc>
                <a:spcPct val="90000"/>
              </a:lnSpc>
            </a:pPr>
            <a:endParaRPr lang="ko-KR" altLang="en-US" sz="2200"/>
          </a:p>
          <a:p>
            <a:pPr>
              <a:lnSpc>
                <a:spcPct val="90000"/>
              </a:lnSpc>
            </a:pPr>
            <a:r>
              <a:rPr lang="ko-KR" altLang="en-US" sz="2400"/>
              <a:t>해제</a:t>
            </a:r>
          </a:p>
          <a:p>
            <a:pPr lvl="1">
              <a:lnSpc>
                <a:spcPct val="90000"/>
              </a:lnSpc>
            </a:pPr>
            <a:r>
              <a:rPr lang="ko-KR" altLang="en-US" sz="2200"/>
              <a:t> </a:t>
            </a:r>
            <a:r>
              <a:rPr lang="en-US" altLang="ko-KR" sz="2200"/>
              <a:t>free(p);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동적할당</a:t>
            </a:r>
            <a:r>
              <a:rPr lang="en-US" altLang="ko-KR"/>
              <a:t>(2)</a:t>
            </a:r>
          </a:p>
        </p:txBody>
      </p:sp>
    </p:spTree>
  </p:cSld>
  <p:clrMapOvr>
    <a:masterClrMapping/>
  </p:clrMapOvr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67AD97D-7869-4DD5-9196-39624582A3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포인터의 주소는 </a:t>
            </a:r>
            <a:r>
              <a:rPr lang="ko-KR" altLang="en-US" dirty="0" err="1"/>
              <a:t>이중포인터에</a:t>
            </a:r>
            <a:r>
              <a:rPr lang="ko-KR" altLang="en-US" dirty="0"/>
              <a:t> 저장해야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포인터의 주소는 </a:t>
            </a:r>
            <a:r>
              <a:rPr lang="ko-KR" altLang="en-US" dirty="0" err="1"/>
              <a:t>일반포인터에</a:t>
            </a:r>
            <a:r>
              <a:rPr lang="ko-KR" altLang="en-US" dirty="0"/>
              <a:t> 저장 불가하다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이중포인터는</a:t>
            </a:r>
            <a:r>
              <a:rPr lang="ko-KR" altLang="en-US" dirty="0"/>
              <a:t> 동적인 </a:t>
            </a:r>
            <a:r>
              <a:rPr lang="en-US" altLang="ko-KR" dirty="0"/>
              <a:t>2</a:t>
            </a:r>
            <a:r>
              <a:rPr lang="ko-KR" altLang="en-US" dirty="0"/>
              <a:t>차원배열과 같다</a:t>
            </a:r>
            <a:r>
              <a:rPr lang="en-US" altLang="ko-KR"/>
              <a:t>.</a:t>
            </a:r>
            <a:endParaRPr lang="en-US" altLang="ko-KR" dirty="0"/>
          </a:p>
          <a:p>
            <a:r>
              <a:rPr lang="en-US" altLang="ko-KR" dirty="0" err="1"/>
              <a:t>int</a:t>
            </a:r>
            <a:r>
              <a:rPr lang="en-US" altLang="ko-KR" dirty="0"/>
              <a:t> *</a:t>
            </a:r>
            <a:r>
              <a:rPr lang="en-US" altLang="ko-KR" dirty="0" err="1"/>
              <a:t>pPtr</a:t>
            </a:r>
            <a:r>
              <a:rPr lang="en-US" altLang="ko-KR" dirty="0"/>
              <a:t>;     </a:t>
            </a:r>
          </a:p>
          <a:p>
            <a:r>
              <a:rPr lang="en-US" altLang="ko-KR" dirty="0" err="1"/>
              <a:t>int</a:t>
            </a:r>
            <a:r>
              <a:rPr lang="en-US" altLang="ko-KR" dirty="0"/>
              <a:t> **</a:t>
            </a:r>
            <a:r>
              <a:rPr lang="en-US" altLang="ko-KR" dirty="0" err="1"/>
              <a:t>ppPtr</a:t>
            </a:r>
            <a:r>
              <a:rPr lang="en-US" altLang="ko-KR" dirty="0"/>
              <a:t>;   </a:t>
            </a:r>
          </a:p>
          <a:p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num</a:t>
            </a:r>
            <a:r>
              <a:rPr lang="en-US" altLang="ko-KR" dirty="0"/>
              <a:t> = 10;</a:t>
            </a:r>
          </a:p>
          <a:p>
            <a:r>
              <a:rPr lang="en-US" altLang="ko-KR" dirty="0" err="1"/>
              <a:t>pPtr</a:t>
            </a:r>
            <a:r>
              <a:rPr lang="en-US" altLang="ko-KR" dirty="0"/>
              <a:t> = &amp;</a:t>
            </a:r>
            <a:r>
              <a:rPr lang="en-US" altLang="ko-KR" dirty="0" err="1"/>
              <a:t>num</a:t>
            </a:r>
            <a:r>
              <a:rPr lang="en-US" altLang="ko-KR" dirty="0"/>
              <a:t>;  </a:t>
            </a:r>
          </a:p>
          <a:p>
            <a:r>
              <a:rPr lang="en-US" altLang="ko-KR" dirty="0"/>
              <a:t>//</a:t>
            </a:r>
            <a:r>
              <a:rPr lang="ko-KR" altLang="en-US" dirty="0"/>
              <a:t>포인터의 메모리 주소는 일반포인트에 저장 불가하며 </a:t>
            </a:r>
          </a:p>
          <a:p>
            <a:r>
              <a:rPr lang="en-US" altLang="ko-KR" dirty="0"/>
              <a:t>//</a:t>
            </a:r>
            <a:r>
              <a:rPr lang="ko-KR" altLang="en-US" dirty="0"/>
              <a:t>반드시 </a:t>
            </a:r>
            <a:r>
              <a:rPr lang="ko-KR" altLang="en-US" dirty="0" err="1"/>
              <a:t>이중포인터에</a:t>
            </a:r>
            <a:r>
              <a:rPr lang="ko-KR" altLang="en-US" dirty="0"/>
              <a:t> 저장해야 한다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en-US" altLang="ko-KR" dirty="0" err="1"/>
              <a:t>ppPtr</a:t>
            </a:r>
            <a:r>
              <a:rPr lang="en-US" altLang="ko-KR" dirty="0"/>
              <a:t> = &amp;</a:t>
            </a:r>
            <a:r>
              <a:rPr lang="en-US" altLang="ko-KR" dirty="0" err="1"/>
              <a:t>pPtr</a:t>
            </a:r>
            <a:r>
              <a:rPr lang="en-US" altLang="ko-KR" dirty="0"/>
              <a:t>;//</a:t>
            </a:r>
            <a:r>
              <a:rPr lang="en-US" altLang="ko-KR" dirty="0" err="1"/>
              <a:t>pPtr</a:t>
            </a:r>
            <a:r>
              <a:rPr lang="ko-KR" altLang="en-US" dirty="0"/>
              <a:t>의 주소 저장</a:t>
            </a:r>
          </a:p>
          <a:p>
            <a:r>
              <a:rPr lang="en-US" altLang="ko-KR" dirty="0" err="1"/>
              <a:t>printf</a:t>
            </a:r>
            <a:r>
              <a:rPr lang="en-US" altLang="ko-KR" dirty="0"/>
              <a:t>("%d\n", **</a:t>
            </a:r>
            <a:r>
              <a:rPr lang="en-US" altLang="ko-KR" dirty="0" err="1"/>
              <a:t>ppPtr</a:t>
            </a:r>
            <a:r>
              <a:rPr lang="en-US" altLang="ko-KR" dirty="0"/>
              <a:t>);//</a:t>
            </a:r>
            <a:r>
              <a:rPr lang="en-US" altLang="ko-KR" dirty="0" err="1"/>
              <a:t>ppPtr</a:t>
            </a:r>
            <a:r>
              <a:rPr lang="ko-KR" altLang="en-US" dirty="0"/>
              <a:t>의 메모리 주소에 접근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AAE37AA-7A61-49AB-8AFA-F963A790E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64D44B61-EC6E-4639-A95E-B1D57C36A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8316416" cy="500042"/>
          </a:xfrm>
        </p:spPr>
        <p:txBody>
          <a:bodyPr/>
          <a:lstStyle/>
          <a:p>
            <a:r>
              <a:rPr lang="ko-KR" altLang="en-US" dirty="0" err="1"/>
              <a:t>이중포인터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32261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변수와 상수</a:t>
            </a:r>
          </a:p>
          <a:p>
            <a:r>
              <a:rPr lang="ko-KR" altLang="en-US" dirty="0"/>
              <a:t>정수형</a:t>
            </a:r>
          </a:p>
          <a:p>
            <a:pPr lvl="1"/>
            <a:r>
              <a:rPr lang="ko-KR" altLang="en-US" dirty="0"/>
              <a:t> </a:t>
            </a:r>
            <a:r>
              <a:rPr lang="en-US" altLang="ko-KR" dirty="0" err="1"/>
              <a:t>int</a:t>
            </a:r>
            <a:endParaRPr lang="en-US" altLang="ko-KR" dirty="0"/>
          </a:p>
          <a:p>
            <a:pPr lvl="1"/>
            <a:r>
              <a:rPr lang="en-US" altLang="ko-KR" dirty="0"/>
              <a:t>short</a:t>
            </a:r>
          </a:p>
          <a:p>
            <a:pPr lvl="1"/>
            <a:r>
              <a:rPr lang="en-US" altLang="ko-KR" dirty="0"/>
              <a:t>long</a:t>
            </a:r>
          </a:p>
          <a:p>
            <a:pPr lvl="1"/>
            <a:r>
              <a:rPr lang="en-US" altLang="ko-KR" dirty="0"/>
              <a:t>unsigned</a:t>
            </a:r>
          </a:p>
          <a:p>
            <a:pPr lvl="1"/>
            <a:r>
              <a:rPr lang="en-US" altLang="ko-KR" dirty="0"/>
              <a:t>char</a:t>
            </a:r>
          </a:p>
          <a:p>
            <a:r>
              <a:rPr lang="ko-KR" altLang="en-US" dirty="0"/>
              <a:t>부동 </a:t>
            </a:r>
            <a:r>
              <a:rPr lang="ko-KR" altLang="en-US" dirty="0" err="1"/>
              <a:t>소수점형</a:t>
            </a:r>
            <a:endParaRPr lang="ko-KR" altLang="en-US" dirty="0"/>
          </a:p>
          <a:p>
            <a:pPr lvl="1"/>
            <a:r>
              <a:rPr lang="ko-KR" altLang="en-US" dirty="0"/>
              <a:t> </a:t>
            </a:r>
            <a:r>
              <a:rPr lang="en-US" altLang="ko-KR" dirty="0"/>
              <a:t>float     </a:t>
            </a:r>
            <a:r>
              <a:rPr lang="en-US" altLang="ko-KR" sz="2000" dirty="0"/>
              <a:t>(</a:t>
            </a:r>
            <a:r>
              <a:rPr lang="ko-KR" altLang="en-US" sz="2000" dirty="0"/>
              <a:t>소수점 </a:t>
            </a:r>
            <a:r>
              <a:rPr lang="en-US" altLang="ko-KR" sz="2000" dirty="0"/>
              <a:t>6</a:t>
            </a:r>
            <a:r>
              <a:rPr lang="ko-KR" altLang="en-US" sz="2000" dirty="0"/>
              <a:t>자리 정밀도</a:t>
            </a:r>
            <a:r>
              <a:rPr lang="en-US" altLang="ko-KR" sz="2000" dirty="0"/>
              <a:t>)</a:t>
            </a:r>
            <a:endParaRPr lang="en-US" altLang="ko-KR" dirty="0"/>
          </a:p>
          <a:p>
            <a:pPr lvl="1"/>
            <a:r>
              <a:rPr lang="en-US" altLang="ko-KR" dirty="0"/>
              <a:t>Double </a:t>
            </a:r>
            <a:r>
              <a:rPr lang="en-US" altLang="ko-KR" sz="2000" dirty="0"/>
              <a:t>(</a:t>
            </a:r>
            <a:r>
              <a:rPr lang="ko-KR" altLang="en-US" sz="2000"/>
              <a:t>소수점 </a:t>
            </a:r>
            <a:r>
              <a:rPr lang="en-US" altLang="ko-KR" sz="2000" dirty="0"/>
              <a:t>12</a:t>
            </a:r>
            <a:r>
              <a:rPr lang="ko-KR" altLang="en-US" sz="2000" dirty="0"/>
              <a:t>자리 정밀도</a:t>
            </a:r>
            <a:r>
              <a:rPr lang="en-US" altLang="ko-KR" sz="2000" dirty="0"/>
              <a:t>)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데이터 형</a:t>
            </a:r>
          </a:p>
        </p:txBody>
      </p:sp>
      <p:pic>
        <p:nvPicPr>
          <p:cNvPr id="8" name="그림 7" descr="%C1%A4%BC%F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500042"/>
            <a:ext cx="4572000" cy="2924175"/>
          </a:xfrm>
          <a:prstGeom prst="rect">
            <a:avLst/>
          </a:prstGeom>
        </p:spPr>
      </p:pic>
      <p:pic>
        <p:nvPicPr>
          <p:cNvPr id="9" name="그림 8" descr="%BDǼ%F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4572008"/>
            <a:ext cx="4572000" cy="1152525"/>
          </a:xfrm>
          <a:prstGeom prst="rect">
            <a:avLst/>
          </a:prstGeom>
        </p:spPr>
      </p:pic>
      <p:pic>
        <p:nvPicPr>
          <p:cNvPr id="10" name="그림 9" descr="%B9%AE%C0%DA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3429000"/>
            <a:ext cx="4572000" cy="1152525"/>
          </a:xfrm>
          <a:prstGeom prst="rect">
            <a:avLst/>
          </a:prstGeom>
        </p:spPr>
      </p:pic>
    </p:spTree>
  </p:cSld>
  <p:clrMapOvr>
    <a:masterClrMapping/>
  </p:clrMapOvr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0" y="1"/>
            <a:ext cx="8100392" cy="500042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457200" y="2057400"/>
            <a:ext cx="82296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ko-KR" altLang="en-US" sz="8000" dirty="0">
                <a:effectLst>
                  <a:outerShdw blurRad="38100" dist="38100" dir="2700000" algn="tl">
                    <a:srgbClr val="C0C0C0"/>
                  </a:outerShdw>
                </a:effectLst>
                <a:latin typeface="굴림체" pitchFamily="49" charset="-127"/>
                <a:ea typeface="굴림체" pitchFamily="49" charset="-127"/>
              </a:rPr>
              <a:t>문자와 문자열</a:t>
            </a:r>
            <a:endParaRPr lang="en-US" altLang="ko-KR" sz="8000" dirty="0">
              <a:effectLst>
                <a:outerShdw blurRad="38100" dist="38100" dir="2700000" algn="tl">
                  <a:srgbClr val="C0C0C0"/>
                </a:outerShdw>
              </a:effectLst>
              <a:latin typeface="굴림체" pitchFamily="49" charset="-127"/>
              <a:ea typeface="굴림체" pitchFamily="49" charset="-127"/>
            </a:endParaRPr>
          </a:p>
          <a:p>
            <a:pPr algn="ctr"/>
            <a:endParaRPr lang="en-US" altLang="ko-KR" sz="320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굴림체" pitchFamily="49" charset="-127"/>
              <a:ea typeface="굴림체" pitchFamily="49" charset="-127"/>
            </a:endParaRPr>
          </a:p>
        </p:txBody>
      </p:sp>
    </p:spTree>
  </p:cSld>
  <p:clrMapOvr>
    <a:masterClrMapping/>
  </p:clrMapOvr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문자열을 표현하는 방법</a:t>
            </a:r>
          </a:p>
          <a:p>
            <a:r>
              <a:rPr lang="ko-KR" altLang="en-US"/>
              <a:t>널문자 추가 </a:t>
            </a:r>
            <a:r>
              <a:rPr lang="en-US" altLang="ko-KR"/>
              <a:t>(\0)</a:t>
            </a:r>
          </a:p>
          <a:p>
            <a:r>
              <a:rPr lang="ko-KR" altLang="en-US"/>
              <a:t>예</a:t>
            </a:r>
            <a:r>
              <a:rPr lang="en-US" altLang="ko-KR"/>
              <a:t>)</a:t>
            </a:r>
          </a:p>
          <a:p>
            <a:pPr lvl="1"/>
            <a:r>
              <a:rPr lang="en-US" altLang="ko-KR"/>
              <a:t>char  string[10];</a:t>
            </a:r>
          </a:p>
          <a:p>
            <a:pPr lvl="1"/>
            <a:r>
              <a:rPr lang="en-US" altLang="ko-KR"/>
              <a:t>9</a:t>
            </a:r>
            <a:r>
              <a:rPr lang="ko-KR" altLang="en-US"/>
              <a:t>개의 문자로 구성된 문자열을 구성 가능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문자 배열</a:t>
            </a:r>
          </a:p>
        </p:txBody>
      </p:sp>
    </p:spTree>
    <p:extLst>
      <p:ext uri="{BB962C8B-B14F-4D97-AF65-F5344CB8AC3E}">
        <p14:creationId xmlns:p14="http://schemas.microsoft.com/office/powerpoint/2010/main" val="3176388664"/>
      </p:ext>
    </p:extLst>
  </p:cSld>
  <p:clrMapOvr>
    <a:masterClrMapping/>
  </p:clrMapOvr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char name[10] = {</a:t>
            </a:r>
            <a:r>
              <a:rPr lang="en-US" altLang="ko-KR">
                <a:latin typeface="Times New Roman"/>
              </a:rPr>
              <a:t>‘</a:t>
            </a:r>
            <a:r>
              <a:rPr lang="en-US" altLang="ko-KR"/>
              <a:t>c</a:t>
            </a:r>
            <a:r>
              <a:rPr lang="en-US" altLang="ko-KR">
                <a:latin typeface="Times New Roman"/>
              </a:rPr>
              <a:t>’</a:t>
            </a:r>
            <a:r>
              <a:rPr lang="en-US" altLang="ko-KR"/>
              <a:t>, </a:t>
            </a:r>
            <a:r>
              <a:rPr lang="en-US" altLang="ko-KR">
                <a:latin typeface="Times New Roman"/>
              </a:rPr>
              <a:t>’</a:t>
            </a:r>
            <a:r>
              <a:rPr lang="en-US" altLang="ko-KR"/>
              <a:t>h</a:t>
            </a:r>
            <a:r>
              <a:rPr lang="en-US" altLang="ko-KR">
                <a:latin typeface="Times New Roman"/>
              </a:rPr>
              <a:t>’</a:t>
            </a:r>
            <a:r>
              <a:rPr lang="en-US" altLang="ko-KR"/>
              <a:t>, </a:t>
            </a:r>
            <a:r>
              <a:rPr lang="en-US" altLang="ko-KR">
                <a:latin typeface="Times New Roman"/>
              </a:rPr>
              <a:t>’</a:t>
            </a:r>
            <a:r>
              <a:rPr lang="en-US" altLang="ko-KR"/>
              <a:t>o</a:t>
            </a:r>
            <a:r>
              <a:rPr lang="en-US" altLang="ko-KR">
                <a:latin typeface="Times New Roman"/>
              </a:rPr>
              <a:t>’</a:t>
            </a:r>
            <a:r>
              <a:rPr lang="en-US" altLang="ko-KR"/>
              <a:t>, </a:t>
            </a:r>
            <a:r>
              <a:rPr lang="en-US" altLang="ko-KR">
                <a:latin typeface="Times New Roman"/>
              </a:rPr>
              <a:t>‘</a:t>
            </a:r>
            <a:r>
              <a:rPr lang="en-US" altLang="ko-KR"/>
              <a:t>n</a:t>
            </a:r>
            <a:r>
              <a:rPr lang="en-US" altLang="ko-KR">
                <a:latin typeface="Times New Roman"/>
              </a:rPr>
              <a:t>’</a:t>
            </a:r>
            <a:r>
              <a:rPr lang="en-US" altLang="ko-KR"/>
              <a:t>, </a:t>
            </a:r>
            <a:r>
              <a:rPr lang="en-US" altLang="ko-KR">
                <a:latin typeface="Times New Roman"/>
              </a:rPr>
              <a:t>‘</a:t>
            </a:r>
            <a:r>
              <a:rPr lang="en-US" altLang="ko-KR"/>
              <a:t>g</a:t>
            </a:r>
            <a:r>
              <a:rPr lang="en-US" altLang="ko-KR">
                <a:latin typeface="Times New Roman"/>
              </a:rPr>
              <a:t>’</a:t>
            </a:r>
            <a:r>
              <a:rPr lang="en-US" altLang="ko-KR"/>
              <a:t>, </a:t>
            </a:r>
            <a:r>
              <a:rPr lang="en-US" altLang="ko-KR">
                <a:latin typeface="Times New Roman"/>
              </a:rPr>
              <a:t>‘</a:t>
            </a:r>
            <a:r>
              <a:rPr lang="en-US" altLang="ko-KR"/>
              <a:t>\0</a:t>
            </a:r>
            <a:r>
              <a:rPr lang="en-US" altLang="ko-KR">
                <a:latin typeface="Times New Roman"/>
              </a:rPr>
              <a:t>’</a:t>
            </a:r>
            <a:r>
              <a:rPr lang="en-US" altLang="ko-KR"/>
              <a:t>};</a:t>
            </a:r>
          </a:p>
          <a:p>
            <a:r>
              <a:rPr lang="en-US" altLang="ko-KR"/>
              <a:t>char name[10] = </a:t>
            </a:r>
            <a:r>
              <a:rPr lang="en-US" altLang="ko-KR">
                <a:latin typeface="Times New Roman"/>
              </a:rPr>
              <a:t>“</a:t>
            </a:r>
            <a:r>
              <a:rPr lang="en-US" altLang="ko-KR"/>
              <a:t>chong</a:t>
            </a:r>
            <a:r>
              <a:rPr lang="en-US" altLang="ko-KR">
                <a:latin typeface="Times New Roman"/>
              </a:rPr>
              <a:t>”</a:t>
            </a:r>
            <a:r>
              <a:rPr lang="en-US" altLang="ko-KR"/>
              <a:t>;</a:t>
            </a:r>
          </a:p>
          <a:p>
            <a:pPr lvl="1"/>
            <a:r>
              <a:rPr lang="ko-KR" altLang="en-US"/>
              <a:t>자동을 널문자 추가</a:t>
            </a:r>
          </a:p>
          <a:p>
            <a:r>
              <a:rPr lang="en-US" altLang="ko-KR"/>
              <a:t>char ame[] = </a:t>
            </a:r>
            <a:r>
              <a:rPr lang="en-US" altLang="ko-KR">
                <a:latin typeface="Times New Roman"/>
              </a:rPr>
              <a:t>“</a:t>
            </a:r>
            <a:r>
              <a:rPr lang="en-US" altLang="ko-KR"/>
              <a:t>chong</a:t>
            </a:r>
            <a:r>
              <a:rPr lang="en-US" altLang="ko-KR">
                <a:latin typeface="Times New Roman"/>
              </a:rPr>
              <a:t>”</a:t>
            </a:r>
            <a:r>
              <a:rPr lang="en-US" altLang="ko-KR"/>
              <a:t>;</a:t>
            </a:r>
          </a:p>
          <a:p>
            <a:r>
              <a:rPr lang="ko-KR" altLang="en-US"/>
              <a:t>널 문자의 사용에 주의</a:t>
            </a:r>
          </a:p>
          <a:p>
            <a:pPr lvl="1"/>
            <a:r>
              <a:rPr lang="ko-KR" altLang="en-US"/>
              <a:t>문자열의 끝을 식별할 수 있는 유일한 방법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문자 배열의 초기화</a:t>
            </a:r>
          </a:p>
        </p:txBody>
      </p:sp>
    </p:spTree>
    <p:extLst>
      <p:ext uri="{BB962C8B-B14F-4D97-AF65-F5344CB8AC3E}">
        <p14:creationId xmlns:p14="http://schemas.microsoft.com/office/powerpoint/2010/main" val="1399531952"/>
      </p:ext>
    </p:extLst>
  </p:cSld>
  <p:clrMapOvr>
    <a:masterClrMapping/>
  </p:clrMapOvr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문자열의 시작</a:t>
            </a:r>
          </a:p>
          <a:p>
            <a:pPr lvl="1"/>
            <a:r>
              <a:rPr lang="ko-KR" altLang="en-US"/>
              <a:t>문자열은 기본적으로 문자형 배열이므로 문자열의 시작부분은 배열에서처럼 배열의 이름을 가지고 나타냄</a:t>
            </a:r>
          </a:p>
          <a:p>
            <a:pPr lvl="1"/>
            <a:r>
              <a:rPr lang="ko-KR" altLang="en-US"/>
              <a:t>따라서 문자열을 다루는 함수에서 배열의 이름을 사용</a:t>
            </a:r>
          </a:p>
          <a:p>
            <a:r>
              <a:rPr lang="ko-KR" altLang="en-US"/>
              <a:t>배열을 사용하지 않는 문자열</a:t>
            </a:r>
          </a:p>
          <a:p>
            <a:pPr lvl="1"/>
            <a:r>
              <a:rPr lang="ko-KR" altLang="en-US"/>
              <a:t>포인터 변수의 사용</a:t>
            </a:r>
          </a:p>
          <a:p>
            <a:pPr lvl="1"/>
            <a:r>
              <a:rPr lang="ko-KR" altLang="en-US"/>
              <a:t>메모리 할당의 문제</a:t>
            </a:r>
          </a:p>
          <a:p>
            <a:pPr lvl="2"/>
            <a:r>
              <a:rPr lang="ko-KR" altLang="en-US"/>
              <a:t>컴파일 시에 문자열을 위한 메모리 할당</a:t>
            </a:r>
            <a:r>
              <a:rPr lang="en-US" altLang="ko-KR"/>
              <a:t>.</a:t>
            </a:r>
          </a:p>
          <a:p>
            <a:pPr lvl="2"/>
            <a:r>
              <a:rPr lang="ko-KR" altLang="en-US"/>
              <a:t>동적 메모리 할당</a:t>
            </a:r>
            <a:r>
              <a:rPr lang="en-US" altLang="ko-KR"/>
              <a:t>( malloc() </a:t>
            </a:r>
            <a:r>
              <a:rPr lang="ko-KR" altLang="en-US"/>
              <a:t>함수 사용</a:t>
            </a:r>
            <a:r>
              <a:rPr lang="en-US" altLang="ko-KR"/>
              <a:t>)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문자열과 포인터</a:t>
            </a:r>
          </a:p>
        </p:txBody>
      </p:sp>
    </p:spTree>
    <p:extLst>
      <p:ext uri="{BB962C8B-B14F-4D97-AF65-F5344CB8AC3E}">
        <p14:creationId xmlns:p14="http://schemas.microsoft.com/office/powerpoint/2010/main" val="1736087312"/>
      </p:ext>
    </p:extLst>
  </p:cSld>
  <p:clrMapOvr>
    <a:masterClrMapping/>
  </p:clrMapOvr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 char    *message;</a:t>
            </a:r>
          </a:p>
          <a:p>
            <a:pPr lvl="1"/>
            <a:r>
              <a:rPr lang="en-US" altLang="ko-KR"/>
              <a:t>char</a:t>
            </a:r>
            <a:r>
              <a:rPr lang="ko-KR" altLang="en-US"/>
              <a:t>형의 문자 변수에 대한 포인터 선언</a:t>
            </a:r>
          </a:p>
          <a:p>
            <a:r>
              <a:rPr lang="ko-KR" altLang="en-US"/>
              <a:t> </a:t>
            </a:r>
            <a:r>
              <a:rPr lang="en-US" altLang="ko-KR"/>
              <a:t>char    *message = </a:t>
            </a:r>
            <a:r>
              <a:rPr lang="en-US" altLang="ko-KR">
                <a:latin typeface="Times New Roman"/>
              </a:rPr>
              <a:t>“</a:t>
            </a:r>
            <a:r>
              <a:rPr lang="en-US" altLang="ko-KR"/>
              <a:t>C Program</a:t>
            </a:r>
            <a:r>
              <a:rPr lang="en-US" altLang="ko-KR">
                <a:latin typeface="Times New Roman"/>
              </a:rPr>
              <a:t>”</a:t>
            </a:r>
            <a:r>
              <a:rPr lang="en-US" altLang="ko-KR"/>
              <a:t>;</a:t>
            </a:r>
          </a:p>
          <a:p>
            <a:pPr lvl="1"/>
            <a:r>
              <a:rPr lang="ko-KR" altLang="en-US"/>
              <a:t>메모리의 어딘가에 </a:t>
            </a:r>
            <a:r>
              <a:rPr lang="ko-KR" altLang="en-US">
                <a:latin typeface="Lucida Console"/>
              </a:rPr>
              <a:t>“</a:t>
            </a:r>
            <a:r>
              <a:rPr lang="en-US" altLang="ko-KR"/>
              <a:t>C Program</a:t>
            </a:r>
            <a:r>
              <a:rPr lang="en-US" altLang="ko-KR">
                <a:latin typeface="Lucida Console"/>
              </a:rPr>
              <a:t>”</a:t>
            </a:r>
            <a:r>
              <a:rPr lang="ko-KR" altLang="en-US"/>
              <a:t>이라는 문자열이 저장되어 있고 이것의 시작 위치를 포인터 변수 </a:t>
            </a:r>
            <a:r>
              <a:rPr lang="en-US" altLang="ko-KR"/>
              <a:t>message</a:t>
            </a:r>
            <a:r>
              <a:rPr lang="ko-KR" altLang="en-US"/>
              <a:t>가 가리키도록 초기화된다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컴파일러가 자동적으로 메모리 할당 수행</a:t>
            </a:r>
          </a:p>
          <a:p>
            <a:pPr lvl="1"/>
            <a:r>
              <a:rPr lang="en-US" altLang="ko-KR"/>
              <a:t>char message[] = </a:t>
            </a:r>
            <a:r>
              <a:rPr lang="en-US" altLang="ko-KR">
                <a:latin typeface="Lucida Console"/>
              </a:rPr>
              <a:t>“</a:t>
            </a:r>
            <a:r>
              <a:rPr lang="en-US" altLang="ko-KR"/>
              <a:t>C Prograrm</a:t>
            </a:r>
            <a:r>
              <a:rPr lang="en-US" altLang="ko-KR">
                <a:latin typeface="Lucida Console"/>
              </a:rPr>
              <a:t>”</a:t>
            </a:r>
            <a:r>
              <a:rPr lang="en-US" altLang="ko-KR"/>
              <a:t>;</a:t>
            </a:r>
            <a:r>
              <a:rPr lang="ko-KR" altLang="en-US"/>
              <a:t>과 동일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dirty="0"/>
              <a:t>문자열을 위한 포인터 변수</a:t>
            </a:r>
          </a:p>
        </p:txBody>
      </p:sp>
    </p:spTree>
    <p:extLst>
      <p:ext uri="{BB962C8B-B14F-4D97-AF65-F5344CB8AC3E}">
        <p14:creationId xmlns:p14="http://schemas.microsoft.com/office/powerpoint/2010/main" val="707654160"/>
      </p:ext>
    </p:extLst>
  </p:cSld>
  <p:clrMapOvr>
    <a:masterClrMapping/>
  </p:clrMapOvr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malloc() </a:t>
            </a:r>
            <a:r>
              <a:rPr lang="ko-KR" altLang="en-US"/>
              <a:t>함수의 사용</a:t>
            </a:r>
          </a:p>
          <a:p>
            <a:pPr lvl="1"/>
            <a:r>
              <a:rPr lang="en-US" altLang="ko-KR"/>
              <a:t>#include&lt;stdlib.h&gt;</a:t>
            </a:r>
          </a:p>
          <a:p>
            <a:pPr lvl="1"/>
            <a:r>
              <a:rPr lang="en-US" altLang="ko-KR"/>
              <a:t>void *malloc(size_t size);</a:t>
            </a:r>
          </a:p>
          <a:p>
            <a:pPr lvl="1"/>
            <a:r>
              <a:rPr lang="en-US" altLang="ko-KR"/>
              <a:t>memory  allocation</a:t>
            </a:r>
          </a:p>
          <a:p>
            <a:pPr lvl="1"/>
            <a:r>
              <a:rPr lang="ko-KR" altLang="en-US"/>
              <a:t>전달되어진 바이트 수만큼 메모리를 동적으로 할당하고 시작 포인터를 </a:t>
            </a:r>
            <a:r>
              <a:rPr lang="en-US" altLang="ko-KR"/>
              <a:t>return</a:t>
            </a:r>
          </a:p>
          <a:p>
            <a:pPr lvl="1"/>
            <a:r>
              <a:rPr lang="ko-KR" altLang="en-US"/>
              <a:t>모든 데이터형과 호환성을 위해 </a:t>
            </a:r>
            <a:r>
              <a:rPr lang="en-US" altLang="ko-KR"/>
              <a:t>void</a:t>
            </a:r>
            <a:r>
              <a:rPr lang="ko-KR" altLang="en-US"/>
              <a:t>형의 </a:t>
            </a:r>
            <a:r>
              <a:rPr lang="en-US" altLang="ko-KR"/>
              <a:t>return </a:t>
            </a:r>
            <a:r>
              <a:rPr lang="ko-KR" altLang="en-US"/>
              <a:t>타입 </a:t>
            </a:r>
          </a:p>
          <a:p>
            <a:pPr lvl="1"/>
            <a:r>
              <a:rPr lang="ko-KR" altLang="en-US"/>
              <a:t>필요에 따라 동적으로 메모리를 할당하기 위해 사용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dirty="0"/>
              <a:t>문자열을 위한 포인터 변수</a:t>
            </a:r>
            <a:r>
              <a:rPr lang="en-US" altLang="ko-KR" sz="3200" dirty="0"/>
              <a:t>(2)</a:t>
            </a:r>
          </a:p>
        </p:txBody>
      </p:sp>
    </p:spTree>
    <p:extLst>
      <p:ext uri="{BB962C8B-B14F-4D97-AF65-F5344CB8AC3E}">
        <p14:creationId xmlns:p14="http://schemas.microsoft.com/office/powerpoint/2010/main" val="3987378075"/>
      </p:ext>
    </p:extLst>
  </p:cSld>
  <p:clrMapOvr>
    <a:masterClrMapping/>
  </p:clrMapOvr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/>
              <a:t>실패의 경우 </a:t>
            </a:r>
            <a:r>
              <a:rPr lang="en-US" altLang="ko-KR"/>
              <a:t>null </a:t>
            </a:r>
            <a:r>
              <a:rPr lang="ko-KR" altLang="en-US"/>
              <a:t>포인터 </a:t>
            </a:r>
            <a:r>
              <a:rPr lang="en-US" altLang="ko-KR"/>
              <a:t>return</a:t>
            </a:r>
          </a:p>
          <a:p>
            <a:pPr lvl="2"/>
            <a:r>
              <a:rPr lang="ko-KR" altLang="en-US"/>
              <a:t>항상 복귀 값의 체크 필요</a:t>
            </a:r>
          </a:p>
          <a:p>
            <a:pPr lvl="1"/>
            <a:r>
              <a:rPr lang="ko-KR" altLang="en-US"/>
              <a:t>예</a:t>
            </a:r>
            <a:r>
              <a:rPr lang="en-US" altLang="ko-KR"/>
              <a:t>)</a:t>
            </a:r>
          </a:p>
          <a:p>
            <a:pPr lvl="2"/>
            <a:r>
              <a:rPr lang="en-US" altLang="ko-KR"/>
              <a:t>char *string;</a:t>
            </a:r>
          </a:p>
          <a:p>
            <a:pPr lvl="2">
              <a:buFontTx/>
              <a:buChar char=" "/>
            </a:pPr>
            <a:r>
              <a:rPr lang="en-US" altLang="ko-KR"/>
              <a:t>if((string = (char *)malloc(100) ==NULL)</a:t>
            </a:r>
          </a:p>
          <a:p>
            <a:pPr lvl="2">
              <a:buFontTx/>
              <a:buChar char=" "/>
            </a:pPr>
            <a:r>
              <a:rPr lang="en-US" altLang="ko-KR">
                <a:latin typeface="Times New Roman"/>
              </a:rPr>
              <a:t>…</a:t>
            </a:r>
            <a:r>
              <a:rPr lang="en-US" altLang="ko-KR"/>
              <a:t>.</a:t>
            </a:r>
          </a:p>
          <a:p>
            <a:pPr lvl="2"/>
            <a:r>
              <a:rPr lang="en-US" altLang="ko-KR"/>
              <a:t>Int *number;</a:t>
            </a:r>
          </a:p>
          <a:p>
            <a:pPr lvl="2">
              <a:buFontTx/>
              <a:buChar char=" "/>
            </a:pPr>
            <a:r>
              <a:rPr lang="en-US" altLang="ko-KR"/>
              <a:t>number =(int *) malloc (50*sizeof(int));   </a:t>
            </a:r>
          </a:p>
          <a:p>
            <a:pPr lvl="2">
              <a:buFontTx/>
              <a:buChar char=" "/>
            </a:pPr>
            <a:r>
              <a:rPr lang="en-US" altLang="ko-KR">
                <a:latin typeface="Times New Roman"/>
              </a:rPr>
              <a:t>…</a:t>
            </a:r>
            <a:r>
              <a:rPr lang="en-US" altLang="ko-KR"/>
              <a:t>.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dirty="0"/>
              <a:t>문자열을 위한 포인터 변수</a:t>
            </a:r>
            <a:r>
              <a:rPr lang="en-US" altLang="ko-KR" sz="3200" dirty="0"/>
              <a:t>(3)</a:t>
            </a:r>
          </a:p>
        </p:txBody>
      </p:sp>
    </p:spTree>
    <p:extLst>
      <p:ext uri="{BB962C8B-B14F-4D97-AF65-F5344CB8AC3E}">
        <p14:creationId xmlns:p14="http://schemas.microsoft.com/office/powerpoint/2010/main" val="1211390981"/>
      </p:ext>
    </p:extLst>
  </p:cSld>
  <p:clrMapOvr>
    <a:masterClrMapping/>
  </p:clrMapOvr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 typeface="Webdings" pitchFamily="18" charset="2"/>
              <a:buChar char=" "/>
            </a:pPr>
            <a:r>
              <a:rPr lang="en-US" altLang="ko-KR" sz="1800"/>
              <a:t>#include &lt;stdio.h.&gt;</a:t>
            </a:r>
          </a:p>
          <a:p>
            <a:pPr>
              <a:lnSpc>
                <a:spcPct val="90000"/>
              </a:lnSpc>
              <a:buFont typeface="Webdings" pitchFamily="18" charset="2"/>
              <a:buChar char=" "/>
            </a:pPr>
            <a:r>
              <a:rPr lang="en-US" altLang="ko-KR" sz="1800"/>
              <a:t>#include &lt;stdlib.h&gt;</a:t>
            </a:r>
          </a:p>
          <a:p>
            <a:pPr>
              <a:lnSpc>
                <a:spcPct val="90000"/>
              </a:lnSpc>
              <a:buFont typeface="Webdings" pitchFamily="18" charset="2"/>
              <a:buChar char=" "/>
            </a:pPr>
            <a:r>
              <a:rPr lang="en-US" altLang="ko-KR" sz="1800"/>
              <a:t>void main()</a:t>
            </a:r>
          </a:p>
          <a:p>
            <a:pPr>
              <a:lnSpc>
                <a:spcPct val="90000"/>
              </a:lnSpc>
              <a:buFont typeface="Webdings" pitchFamily="18" charset="2"/>
              <a:buChar char=" "/>
            </a:pPr>
            <a:r>
              <a:rPr lang="en-US" altLang="ko-KR" sz="1800"/>
              <a:t>{</a:t>
            </a:r>
          </a:p>
          <a:p>
            <a:pPr>
              <a:lnSpc>
                <a:spcPct val="90000"/>
              </a:lnSpc>
              <a:buFont typeface="Webdings" pitchFamily="18" charset="2"/>
              <a:buChar char=" "/>
            </a:pPr>
            <a:r>
              <a:rPr lang="en-US" altLang="ko-KR" sz="1800"/>
              <a:t>    char count, *ptr, *p;</a:t>
            </a:r>
          </a:p>
          <a:p>
            <a:pPr>
              <a:lnSpc>
                <a:spcPct val="90000"/>
              </a:lnSpc>
              <a:buFont typeface="Webdings" pitchFamily="18" charset="2"/>
              <a:buChar char=" "/>
            </a:pPr>
            <a:r>
              <a:rPr lang="en-US" altLang="ko-KR" sz="1800"/>
              <a:t>    ptr = (char *)malloc(35*sizeof(char);</a:t>
            </a:r>
          </a:p>
          <a:p>
            <a:pPr>
              <a:lnSpc>
                <a:spcPct val="90000"/>
              </a:lnSpc>
              <a:buFont typeface="Webdings" pitchFamily="18" charset="2"/>
              <a:buChar char=" "/>
            </a:pPr>
            <a:r>
              <a:rPr lang="en-US" altLang="ko-KR" sz="1800"/>
              <a:t>    if(ptr == NULL)</a:t>
            </a:r>
          </a:p>
          <a:p>
            <a:pPr>
              <a:lnSpc>
                <a:spcPct val="90000"/>
              </a:lnSpc>
              <a:buFont typeface="Webdings" pitchFamily="18" charset="2"/>
              <a:buChar char=" "/>
            </a:pPr>
            <a:r>
              <a:rPr lang="en-US" altLang="ko-KR" sz="1800"/>
              <a:t>    {</a:t>
            </a:r>
          </a:p>
          <a:p>
            <a:pPr>
              <a:lnSpc>
                <a:spcPct val="90000"/>
              </a:lnSpc>
              <a:buFont typeface="Webdings" pitchFamily="18" charset="2"/>
              <a:buChar char=" "/>
            </a:pPr>
            <a:r>
              <a:rPr lang="en-US" altLang="ko-KR" sz="1800"/>
              <a:t>        puts(</a:t>
            </a:r>
            <a:r>
              <a:rPr lang="en-US" altLang="ko-KR" sz="1800">
                <a:latin typeface="Times New Roman"/>
              </a:rPr>
              <a:t>“</a:t>
            </a:r>
            <a:r>
              <a:rPr lang="en-US" altLang="ko-KR" sz="1800"/>
              <a:t>Memory allocation error.</a:t>
            </a:r>
            <a:r>
              <a:rPr lang="en-US" altLang="ko-KR" sz="1800">
                <a:latin typeface="Times New Roman"/>
              </a:rPr>
              <a:t>”</a:t>
            </a:r>
            <a:r>
              <a:rPr lang="en-US" altLang="ko-KR" sz="1800"/>
              <a:t>);</a:t>
            </a:r>
          </a:p>
          <a:p>
            <a:pPr>
              <a:lnSpc>
                <a:spcPct val="90000"/>
              </a:lnSpc>
              <a:buFont typeface="Webdings" pitchFamily="18" charset="2"/>
              <a:buChar char=" "/>
            </a:pPr>
            <a:r>
              <a:rPr lang="en-US" altLang="ko-KR" sz="1800"/>
              <a:t>       exit(1);</a:t>
            </a:r>
          </a:p>
          <a:p>
            <a:pPr>
              <a:lnSpc>
                <a:spcPct val="90000"/>
              </a:lnSpc>
              <a:buFont typeface="Webdings" pitchFamily="18" charset="2"/>
              <a:buChar char=" "/>
            </a:pPr>
            <a:r>
              <a:rPr lang="en-US" altLang="ko-KR" sz="1800"/>
              <a:t>    }</a:t>
            </a:r>
          </a:p>
          <a:p>
            <a:pPr>
              <a:lnSpc>
                <a:spcPct val="90000"/>
              </a:lnSpc>
              <a:buFont typeface="Webdings" pitchFamily="18" charset="2"/>
              <a:buChar char=" "/>
            </a:pPr>
            <a:r>
              <a:rPr lang="en-US" altLang="ko-KR" sz="1800"/>
              <a:t>    p = ptr;</a:t>
            </a:r>
          </a:p>
          <a:p>
            <a:pPr>
              <a:lnSpc>
                <a:spcPct val="90000"/>
              </a:lnSpc>
              <a:buFont typeface="Webdings" pitchFamily="18" charset="2"/>
              <a:buChar char=" "/>
            </a:pPr>
            <a:r>
              <a:rPr lang="en-US" altLang="ko-KR" sz="1800"/>
              <a:t>   for(count=65; count&lt;91; count++)</a:t>
            </a:r>
          </a:p>
          <a:p>
            <a:pPr>
              <a:lnSpc>
                <a:spcPct val="90000"/>
              </a:lnSpc>
              <a:buFont typeface="Webdings" pitchFamily="18" charset="2"/>
              <a:buChar char=" "/>
            </a:pPr>
            <a:r>
              <a:rPr lang="en-US" altLang="ko-KR" sz="1800"/>
              <a:t>        *p++ = count;</a:t>
            </a:r>
          </a:p>
          <a:p>
            <a:pPr>
              <a:lnSpc>
                <a:spcPct val="90000"/>
              </a:lnSpc>
              <a:buFont typeface="Webdings" pitchFamily="18" charset="2"/>
              <a:buChar char=" "/>
            </a:pPr>
            <a:r>
              <a:rPr lang="en-US" altLang="ko-KR" sz="1800"/>
              <a:t>   *p = </a:t>
            </a:r>
            <a:r>
              <a:rPr lang="en-US" altLang="ko-KR" sz="1800">
                <a:latin typeface="Times New Roman"/>
              </a:rPr>
              <a:t>‘</a:t>
            </a:r>
            <a:r>
              <a:rPr lang="en-US" altLang="ko-KR" sz="1800"/>
              <a:t>\0</a:t>
            </a:r>
            <a:r>
              <a:rPr lang="en-US" altLang="ko-KR" sz="1800">
                <a:latin typeface="Times New Roman"/>
              </a:rPr>
              <a:t>’</a:t>
            </a:r>
            <a:r>
              <a:rPr lang="en-US" altLang="ko-KR" sz="1800"/>
              <a:t>;</a:t>
            </a:r>
          </a:p>
          <a:p>
            <a:pPr>
              <a:lnSpc>
                <a:spcPct val="90000"/>
              </a:lnSpc>
              <a:buFont typeface="Webdings" pitchFamily="18" charset="2"/>
              <a:buChar char=" "/>
            </a:pPr>
            <a:r>
              <a:rPr lang="en-US" altLang="ko-KR" sz="1800"/>
              <a:t>    puts(ptr);</a:t>
            </a:r>
          </a:p>
          <a:p>
            <a:pPr>
              <a:lnSpc>
                <a:spcPct val="90000"/>
              </a:lnSpc>
              <a:buFont typeface="Webdings" pitchFamily="18" charset="2"/>
              <a:buChar char=" "/>
            </a:pPr>
            <a:r>
              <a:rPr lang="en-US" altLang="ko-KR" sz="1800"/>
              <a:t>  }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예제</a:t>
            </a:r>
          </a:p>
        </p:txBody>
      </p:sp>
    </p:spTree>
    <p:extLst>
      <p:ext uri="{BB962C8B-B14F-4D97-AF65-F5344CB8AC3E}">
        <p14:creationId xmlns:p14="http://schemas.microsoft.com/office/powerpoint/2010/main" val="3030282964"/>
      </p:ext>
    </p:extLst>
  </p:cSld>
  <p:clrMapOvr>
    <a:masterClrMapping/>
  </p:clrMapOvr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char </a:t>
            </a:r>
            <a:r>
              <a:rPr lang="ko-KR" altLang="en-US"/>
              <a:t>데이터 형 </a:t>
            </a:r>
          </a:p>
          <a:p>
            <a:pPr lvl="1"/>
            <a:r>
              <a:rPr lang="ko-KR" altLang="en-US"/>
              <a:t>하나의 문자 값을 저장</a:t>
            </a:r>
          </a:p>
          <a:p>
            <a:pPr lvl="1"/>
            <a:r>
              <a:rPr lang="en-US" altLang="ko-KR"/>
              <a:t>ASCII(American Standard Code for Information Interchage)</a:t>
            </a:r>
          </a:p>
          <a:p>
            <a:pPr lvl="1"/>
            <a:r>
              <a:rPr lang="ko-KR" altLang="en-US"/>
              <a:t>문자 또한 숫자 형태로 저장</a:t>
            </a:r>
          </a:p>
          <a:p>
            <a:pPr lvl="2"/>
            <a:r>
              <a:rPr lang="ko-KR" altLang="en-US"/>
              <a:t>출력형식 지정에 따라 달리 표현됨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문자 및 문자</a:t>
            </a:r>
          </a:p>
        </p:txBody>
      </p:sp>
    </p:spTree>
    <p:extLst>
      <p:ext uri="{BB962C8B-B14F-4D97-AF65-F5344CB8AC3E}">
        <p14:creationId xmlns:p14="http://schemas.microsoft.com/office/powerpoint/2010/main" val="3642894852"/>
      </p:ext>
    </p:extLst>
  </p:cSld>
  <p:clrMapOvr>
    <a:masterClrMapping/>
  </p:clrMapOvr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예</a:t>
            </a:r>
            <a:r>
              <a:rPr lang="en-US" altLang="ko-KR"/>
              <a:t>)</a:t>
            </a:r>
          </a:p>
          <a:p>
            <a:pPr lvl="1"/>
            <a:r>
              <a:rPr lang="en-US" altLang="ko-KR"/>
              <a:t> char    a;</a:t>
            </a:r>
          </a:p>
          <a:p>
            <a:pPr lvl="1"/>
            <a:r>
              <a:rPr lang="en-US" altLang="ko-KR"/>
              <a:t> char    a = </a:t>
            </a:r>
            <a:r>
              <a:rPr lang="en-US" altLang="ko-KR">
                <a:latin typeface="Lucida Console"/>
              </a:rPr>
              <a:t>‘</a:t>
            </a:r>
            <a:r>
              <a:rPr lang="en-US" altLang="ko-KR"/>
              <a:t>c</a:t>
            </a:r>
            <a:r>
              <a:rPr lang="en-US" altLang="ko-KR">
                <a:latin typeface="Lucida Console"/>
              </a:rPr>
              <a:t>’</a:t>
            </a:r>
            <a:r>
              <a:rPr lang="en-US" altLang="ko-KR"/>
              <a:t>;</a:t>
            </a:r>
          </a:p>
          <a:p>
            <a:pPr lvl="1"/>
            <a:r>
              <a:rPr lang="en-US" altLang="ko-KR"/>
              <a:t>#define    a    </a:t>
            </a:r>
            <a:r>
              <a:rPr lang="en-US" altLang="ko-KR">
                <a:latin typeface="Lucida Console"/>
              </a:rPr>
              <a:t>‘</a:t>
            </a:r>
            <a:r>
              <a:rPr lang="en-US" altLang="ko-KR"/>
              <a:t>x</a:t>
            </a:r>
            <a:r>
              <a:rPr lang="en-US" altLang="ko-KR">
                <a:latin typeface="Lucida Console"/>
              </a:rPr>
              <a:t>’</a:t>
            </a:r>
            <a:endParaRPr lang="en-US" altLang="ko-KR"/>
          </a:p>
          <a:p>
            <a:pPr lvl="1"/>
            <a:r>
              <a:rPr lang="en-US" altLang="ko-KR"/>
              <a:t>const    char   A = </a:t>
            </a:r>
            <a:r>
              <a:rPr lang="en-US" altLang="ko-KR">
                <a:latin typeface="Lucida Console"/>
              </a:rPr>
              <a:t>‘</a:t>
            </a:r>
            <a:r>
              <a:rPr lang="en-US" altLang="ko-KR"/>
              <a:t>Z</a:t>
            </a:r>
            <a:r>
              <a:rPr lang="en-US" altLang="ko-KR">
                <a:latin typeface="Lucida Console"/>
              </a:rPr>
              <a:t>’</a:t>
            </a:r>
            <a:r>
              <a:rPr lang="en-US" altLang="ko-KR"/>
              <a:t>;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문자 변수의 사용</a:t>
            </a:r>
          </a:p>
        </p:txBody>
      </p:sp>
    </p:spTree>
    <p:extLst>
      <p:ext uri="{BB962C8B-B14F-4D97-AF65-F5344CB8AC3E}">
        <p14:creationId xmlns:p14="http://schemas.microsoft.com/office/powerpoint/2010/main" val="27602980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사용되는 데이터를 저장하기 위한 수단</a:t>
            </a:r>
          </a:p>
          <a:p>
            <a:pPr>
              <a:buFont typeface="Wingdings" pitchFamily="2" charset="2"/>
              <a:buNone/>
            </a:pPr>
            <a:endParaRPr lang="ko-KR" altLang="en-US" dirty="0"/>
          </a:p>
          <a:p>
            <a:r>
              <a:rPr lang="ko-KR" altLang="en-US" dirty="0"/>
              <a:t> 변수</a:t>
            </a:r>
            <a:r>
              <a:rPr lang="en-US" altLang="ko-KR" dirty="0"/>
              <a:t>(variables)</a:t>
            </a:r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프로그램이 실행되는 동안 어떤 값을 지니게 되며</a:t>
            </a:r>
            <a:r>
              <a:rPr lang="en-US" altLang="ko-KR" dirty="0"/>
              <a:t>, </a:t>
            </a:r>
            <a:r>
              <a:rPr lang="ko-KR" altLang="en-US" dirty="0"/>
              <a:t>그 값이 변함</a:t>
            </a:r>
          </a:p>
          <a:p>
            <a:pPr lvl="1">
              <a:buFontTx/>
              <a:buNone/>
            </a:pPr>
            <a:endParaRPr lang="ko-KR" altLang="en-US" dirty="0"/>
          </a:p>
          <a:p>
            <a:r>
              <a:rPr lang="ko-KR" altLang="en-US" dirty="0"/>
              <a:t> 상수</a:t>
            </a:r>
            <a:r>
              <a:rPr lang="en-US" altLang="ko-KR" dirty="0"/>
              <a:t>(constant)</a:t>
            </a:r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프로그램이 사용되기 전에 어떤 숫자나 문자를 정의하게 되며</a:t>
            </a:r>
            <a:r>
              <a:rPr lang="en-US" altLang="ko-KR" dirty="0"/>
              <a:t>, </a:t>
            </a:r>
            <a:r>
              <a:rPr lang="ko-KR" altLang="en-US" dirty="0"/>
              <a:t>이후 그 값이 변하지 않음</a:t>
            </a:r>
          </a:p>
          <a:p>
            <a:pPr>
              <a:buFont typeface="Wingdings" pitchFamily="2" charset="2"/>
              <a:buNone/>
            </a:pPr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8286776" cy="500042"/>
          </a:xfrm>
        </p:spPr>
        <p:txBody>
          <a:bodyPr/>
          <a:lstStyle/>
          <a:p>
            <a:r>
              <a:rPr lang="ko-KR" altLang="en-US" dirty="0"/>
              <a:t>변수</a:t>
            </a:r>
            <a:r>
              <a:rPr lang="en-US" altLang="ko-KR" dirty="0"/>
              <a:t>(variables)</a:t>
            </a:r>
            <a:r>
              <a:rPr lang="ko-KR" altLang="en-US" dirty="0"/>
              <a:t>와 상수</a:t>
            </a:r>
            <a:r>
              <a:rPr lang="en-US" altLang="ko-KR" dirty="0"/>
              <a:t>(constant)</a:t>
            </a:r>
          </a:p>
        </p:txBody>
      </p:sp>
    </p:spTree>
  </p:cSld>
  <p:clrMapOvr>
    <a:masterClrMapping/>
  </p:clrMapOvr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ebdings" pitchFamily="18" charset="2"/>
              <a:buChar char=" "/>
            </a:pPr>
            <a:r>
              <a:rPr lang="en-US" altLang="ko-KR" sz="2400"/>
              <a:t>#include &lt;stdio.h&gt;</a:t>
            </a:r>
          </a:p>
          <a:p>
            <a:pPr>
              <a:buFont typeface="Webdings" pitchFamily="18" charset="2"/>
              <a:buChar char=" "/>
            </a:pPr>
            <a:r>
              <a:rPr lang="en-US" altLang="ko-KR" sz="2400"/>
              <a:t>void main()</a:t>
            </a:r>
          </a:p>
          <a:p>
            <a:pPr>
              <a:buFont typeface="Webdings" pitchFamily="18" charset="2"/>
              <a:buChar char=" "/>
            </a:pPr>
            <a:r>
              <a:rPr lang="en-US" altLang="ko-KR" sz="2400"/>
              <a:t>{</a:t>
            </a:r>
          </a:p>
          <a:p>
            <a:pPr>
              <a:buFont typeface="Webdings" pitchFamily="18" charset="2"/>
              <a:buChar char=" "/>
            </a:pPr>
            <a:r>
              <a:rPr lang="en-US" altLang="ko-KR" sz="2400"/>
              <a:t>    unsigned    char    x;</a:t>
            </a:r>
          </a:p>
          <a:p>
            <a:pPr>
              <a:buFont typeface="Webdings" pitchFamily="18" charset="2"/>
              <a:buChar char=" "/>
            </a:pPr>
            <a:r>
              <a:rPr lang="en-US" altLang="ko-KR" sz="2400"/>
              <a:t>    for(x=65; x &lt; 90; x++)</a:t>
            </a:r>
          </a:p>
          <a:p>
            <a:pPr>
              <a:buFont typeface="Webdings" pitchFamily="18" charset="2"/>
              <a:buChar char=" "/>
            </a:pPr>
            <a:r>
              <a:rPr lang="en-US" altLang="ko-KR" sz="2400"/>
              <a:t>    printf(</a:t>
            </a:r>
            <a:r>
              <a:rPr lang="en-US" altLang="ko-KR" sz="2400">
                <a:latin typeface="Times New Roman"/>
              </a:rPr>
              <a:t>“</a:t>
            </a:r>
            <a:r>
              <a:rPr lang="en-US" altLang="ko-KR" sz="2400"/>
              <a:t>ASCII code  %d  is Character : %c\n</a:t>
            </a:r>
            <a:r>
              <a:rPr lang="en-US" altLang="ko-KR" sz="2400">
                <a:latin typeface="Times New Roman"/>
              </a:rPr>
              <a:t>”</a:t>
            </a:r>
            <a:r>
              <a:rPr lang="en-US" altLang="ko-KR" sz="2400"/>
              <a:t>, </a:t>
            </a:r>
          </a:p>
          <a:p>
            <a:pPr>
              <a:buFont typeface="Webdings" pitchFamily="18" charset="2"/>
              <a:buChar char=" "/>
            </a:pPr>
            <a:r>
              <a:rPr lang="en-US" altLang="ko-KR" sz="2400"/>
              <a:t>                                                                   x, x); </a:t>
            </a:r>
          </a:p>
          <a:p>
            <a:pPr>
              <a:buFont typeface="Webdings" pitchFamily="18" charset="2"/>
              <a:buChar char=" "/>
            </a:pPr>
            <a:r>
              <a:rPr lang="en-US" altLang="ko-KR" sz="2400"/>
              <a:t>}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예제</a:t>
            </a:r>
          </a:p>
        </p:txBody>
      </p:sp>
    </p:spTree>
    <p:extLst>
      <p:ext uri="{BB962C8B-B14F-4D97-AF65-F5344CB8AC3E}">
        <p14:creationId xmlns:p14="http://schemas.microsoft.com/office/powerpoint/2010/main" val="4231308400"/>
      </p:ext>
    </p:extLst>
  </p:cSld>
  <p:clrMapOvr>
    <a:masterClrMapping/>
  </p:clrMapOvr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puts() </a:t>
            </a:r>
            <a:r>
              <a:rPr lang="ko-KR" altLang="en-US"/>
              <a:t>함수</a:t>
            </a:r>
          </a:p>
          <a:p>
            <a:pPr lvl="1"/>
            <a:r>
              <a:rPr lang="en-US" altLang="ko-KR"/>
              <a:t>char *string = </a:t>
            </a:r>
            <a:r>
              <a:rPr lang="en-US" altLang="ko-KR">
                <a:latin typeface="Lucida Console"/>
              </a:rPr>
              <a:t>“</a:t>
            </a:r>
            <a:r>
              <a:rPr lang="en-US" altLang="ko-KR"/>
              <a:t>C Program</a:t>
            </a:r>
            <a:r>
              <a:rPr lang="en-US" altLang="ko-KR">
                <a:latin typeface="Lucida Console"/>
              </a:rPr>
              <a:t>”</a:t>
            </a:r>
            <a:r>
              <a:rPr lang="en-US" altLang="ko-KR"/>
              <a:t>;</a:t>
            </a:r>
          </a:p>
          <a:p>
            <a:pPr lvl="1"/>
            <a:r>
              <a:rPr lang="en-US" altLang="ko-KR"/>
              <a:t>puts(string);</a:t>
            </a:r>
          </a:p>
          <a:p>
            <a:r>
              <a:rPr lang="en-US" altLang="ko-KR"/>
              <a:t>printf() </a:t>
            </a:r>
            <a:r>
              <a:rPr lang="ko-KR" altLang="en-US"/>
              <a:t>함수</a:t>
            </a:r>
          </a:p>
          <a:p>
            <a:pPr lvl="1"/>
            <a:r>
              <a:rPr lang="en-US" altLang="ko-KR"/>
              <a:t>char *string =</a:t>
            </a:r>
            <a:r>
              <a:rPr lang="en-US" altLang="ko-KR">
                <a:latin typeface="Lucida Console"/>
              </a:rPr>
              <a:t>“</a:t>
            </a:r>
            <a:r>
              <a:rPr lang="en-US" altLang="ko-KR"/>
              <a:t>C Program</a:t>
            </a:r>
            <a:r>
              <a:rPr lang="en-US" altLang="ko-KR">
                <a:latin typeface="Lucida Console"/>
              </a:rPr>
              <a:t>”</a:t>
            </a:r>
            <a:r>
              <a:rPr lang="en-US" altLang="ko-KR"/>
              <a:t>;</a:t>
            </a:r>
          </a:p>
          <a:p>
            <a:pPr lvl="1"/>
            <a:r>
              <a:rPr lang="en-US" altLang="ko-KR"/>
              <a:t>printf(</a:t>
            </a:r>
            <a:r>
              <a:rPr lang="en-US" altLang="ko-KR">
                <a:latin typeface="Lucida Console"/>
              </a:rPr>
              <a:t>“</a:t>
            </a:r>
            <a:r>
              <a:rPr lang="en-US" altLang="ko-KR"/>
              <a:t>%s</a:t>
            </a:r>
            <a:r>
              <a:rPr lang="en-US" altLang="ko-KR">
                <a:latin typeface="Lucida Console"/>
              </a:rPr>
              <a:t>”</a:t>
            </a:r>
            <a:r>
              <a:rPr lang="en-US" altLang="ko-KR"/>
              <a:t>, string);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문자와 문자열의 출력</a:t>
            </a:r>
          </a:p>
        </p:txBody>
      </p:sp>
    </p:spTree>
  </p:cSld>
  <p:clrMapOvr>
    <a:masterClrMapping/>
  </p:clrMapOvr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문자열을 저장하기 위한 저장영역 확보가 선행되어야 한다</a:t>
            </a:r>
            <a:r>
              <a:rPr lang="en-US" altLang="ko-KR"/>
              <a:t>.</a:t>
            </a:r>
          </a:p>
          <a:p>
            <a:r>
              <a:rPr lang="en-US" altLang="ko-KR"/>
              <a:t>gets()</a:t>
            </a:r>
          </a:p>
          <a:p>
            <a:pPr lvl="1"/>
            <a:r>
              <a:rPr lang="en-US" altLang="ko-KR"/>
              <a:t>#include &lt;stdio.h&gt;</a:t>
            </a:r>
          </a:p>
          <a:p>
            <a:pPr lvl="1"/>
            <a:r>
              <a:rPr lang="en-US" altLang="ko-KR"/>
              <a:t>char *gets(char *str);</a:t>
            </a:r>
          </a:p>
          <a:p>
            <a:pPr lvl="1"/>
            <a:r>
              <a:rPr lang="en-US" altLang="ko-KR"/>
              <a:t>Enter </a:t>
            </a:r>
            <a:r>
              <a:rPr lang="ko-KR" altLang="en-US"/>
              <a:t>키가 눌려질 때까지 문자열 입력</a:t>
            </a:r>
          </a:p>
          <a:p>
            <a:pPr lvl="1"/>
            <a:r>
              <a:rPr lang="ko-KR" altLang="en-US">
                <a:latin typeface="Lucida Console"/>
              </a:rPr>
              <a:t>‘</a:t>
            </a:r>
            <a:r>
              <a:rPr lang="en-US" altLang="ko-KR"/>
              <a:t>\0</a:t>
            </a:r>
            <a:r>
              <a:rPr lang="en-US" altLang="ko-KR">
                <a:latin typeface="Lucida Console"/>
              </a:rPr>
              <a:t>’</a:t>
            </a:r>
            <a:r>
              <a:rPr lang="en-US" altLang="ko-KR"/>
              <a:t> </a:t>
            </a:r>
            <a:r>
              <a:rPr lang="ko-KR" altLang="en-US"/>
              <a:t>자동추가</a:t>
            </a:r>
            <a:r>
              <a:rPr lang="en-US" altLang="ko-KR"/>
              <a:t>, </a:t>
            </a:r>
          </a:p>
          <a:p>
            <a:pPr lvl="1"/>
            <a:r>
              <a:rPr lang="ko-KR" altLang="en-US"/>
              <a:t>예</a:t>
            </a:r>
            <a:r>
              <a:rPr lang="en-US" altLang="ko-KR"/>
              <a:t>)</a:t>
            </a:r>
          </a:p>
          <a:p>
            <a:pPr lvl="2"/>
            <a:r>
              <a:rPr lang="en-US" altLang="ko-KR"/>
              <a:t>char    input[81];</a:t>
            </a:r>
          </a:p>
          <a:p>
            <a:pPr lvl="2"/>
            <a:r>
              <a:rPr lang="en-US" altLang="ko-KR"/>
              <a:t>gets(input);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gets()</a:t>
            </a:r>
            <a:r>
              <a:rPr lang="ko-KR" altLang="en-US" sz="2800" dirty="0"/>
              <a:t>함수를 이용한  문자열 입력</a:t>
            </a:r>
          </a:p>
        </p:txBody>
      </p:sp>
    </p:spTree>
  </p:cSld>
  <p:clrMapOvr>
    <a:masterClrMapping/>
  </p:clrMapOvr>
</p:sld>
</file>

<file path=ppt/slides/slide2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ebdings" pitchFamily="18" charset="2"/>
              <a:buChar char=" "/>
            </a:pPr>
            <a:r>
              <a:rPr lang="en-US" altLang="ko-KR" dirty="0"/>
              <a:t>#include&lt;</a:t>
            </a:r>
            <a:r>
              <a:rPr lang="en-US" altLang="ko-KR" dirty="0" err="1"/>
              <a:t>stdio.h</a:t>
            </a:r>
            <a:r>
              <a:rPr lang="en-US" altLang="ko-KR" dirty="0"/>
              <a:t>&gt;</a:t>
            </a:r>
          </a:p>
          <a:p>
            <a:pPr>
              <a:buFont typeface="Webdings" pitchFamily="18" charset="2"/>
              <a:buChar char=" "/>
            </a:pPr>
            <a:r>
              <a:rPr lang="en-US" altLang="ko-KR" dirty="0"/>
              <a:t>void main()</a:t>
            </a:r>
          </a:p>
          <a:p>
            <a:pPr>
              <a:buFont typeface="Webdings" pitchFamily="18" charset="2"/>
              <a:buChar char=" "/>
            </a:pPr>
            <a:r>
              <a:rPr lang="en-US" altLang="ko-KR" dirty="0"/>
              <a:t>{</a:t>
            </a:r>
          </a:p>
          <a:p>
            <a:pPr>
              <a:buFont typeface="Webdings" pitchFamily="18" charset="2"/>
              <a:buChar char=" "/>
            </a:pPr>
            <a:r>
              <a:rPr lang="en-US" altLang="ko-KR" dirty="0"/>
              <a:t>    char input[81], *</a:t>
            </a:r>
            <a:r>
              <a:rPr lang="en-US" altLang="ko-KR" dirty="0" err="1"/>
              <a:t>ptr</a:t>
            </a:r>
            <a:r>
              <a:rPr lang="en-US" altLang="ko-KR" dirty="0"/>
              <a:t>;</a:t>
            </a:r>
          </a:p>
          <a:p>
            <a:pPr>
              <a:buFont typeface="Webdings" pitchFamily="18" charset="2"/>
              <a:buChar char=" "/>
            </a:pPr>
            <a:r>
              <a:rPr lang="en-US" altLang="ko-KR" dirty="0"/>
              <a:t>    puts(</a:t>
            </a:r>
            <a:r>
              <a:rPr lang="en-US" altLang="ko-KR" dirty="0">
                <a:latin typeface="Times New Roman"/>
              </a:rPr>
              <a:t>“</a:t>
            </a:r>
            <a:r>
              <a:rPr lang="en-US" altLang="ko-KR" dirty="0"/>
              <a:t>Enter a line, then press Enter</a:t>
            </a:r>
            <a:r>
              <a:rPr lang="en-US" altLang="ko-KR" dirty="0">
                <a:latin typeface="Times New Roman"/>
              </a:rPr>
              <a:t>”</a:t>
            </a:r>
            <a:r>
              <a:rPr lang="en-US" altLang="ko-KR" dirty="0"/>
              <a:t>);</a:t>
            </a:r>
          </a:p>
          <a:p>
            <a:pPr>
              <a:buFont typeface="Webdings" pitchFamily="18" charset="2"/>
              <a:buChar char=" "/>
            </a:pPr>
            <a:r>
              <a:rPr lang="en-US" altLang="ko-KR" dirty="0"/>
              <a:t>    puts(</a:t>
            </a:r>
            <a:r>
              <a:rPr lang="en-US" altLang="ko-KR" dirty="0">
                <a:latin typeface="Times New Roman"/>
              </a:rPr>
              <a:t>“</a:t>
            </a:r>
            <a:r>
              <a:rPr lang="en-US" altLang="ko-KR" dirty="0"/>
              <a:t>Enter a blank line when done.</a:t>
            </a:r>
            <a:r>
              <a:rPr lang="en-US" altLang="ko-KR" dirty="0">
                <a:latin typeface="Times New Roman"/>
              </a:rPr>
              <a:t>”</a:t>
            </a:r>
            <a:r>
              <a:rPr lang="en-US" altLang="ko-KR" dirty="0"/>
              <a:t>);</a:t>
            </a:r>
          </a:p>
          <a:p>
            <a:pPr>
              <a:buFont typeface="Webdings" pitchFamily="18" charset="2"/>
              <a:buChar char=" "/>
            </a:pPr>
            <a:r>
              <a:rPr lang="en-US" altLang="ko-KR" dirty="0"/>
              <a:t>    while(*(</a:t>
            </a:r>
            <a:r>
              <a:rPr lang="en-US" altLang="ko-KR" dirty="0" err="1"/>
              <a:t>ptr</a:t>
            </a:r>
            <a:r>
              <a:rPr lang="en-US" altLang="ko-KR" dirty="0"/>
              <a:t> = gets(input)) !=NULL)</a:t>
            </a:r>
          </a:p>
          <a:p>
            <a:pPr>
              <a:buFont typeface="Webdings" pitchFamily="18" charset="2"/>
              <a:buChar char=" "/>
            </a:pPr>
            <a:r>
              <a:rPr lang="en-US" altLang="ko-KR" dirty="0"/>
              <a:t>        </a:t>
            </a:r>
            <a:r>
              <a:rPr lang="en-US" altLang="ko-KR" dirty="0" err="1"/>
              <a:t>printf</a:t>
            </a:r>
            <a:r>
              <a:rPr lang="en-US" altLang="ko-KR" dirty="0"/>
              <a:t>(</a:t>
            </a:r>
            <a:r>
              <a:rPr lang="en-US" altLang="ko-KR" dirty="0">
                <a:latin typeface="Times New Roman"/>
              </a:rPr>
              <a:t>“</a:t>
            </a:r>
            <a:r>
              <a:rPr lang="en-US" altLang="ko-KR" dirty="0"/>
              <a:t>You entered %s\n</a:t>
            </a:r>
            <a:r>
              <a:rPr lang="en-US" altLang="ko-KR" dirty="0">
                <a:latin typeface="Times New Roman"/>
              </a:rPr>
              <a:t>”</a:t>
            </a:r>
            <a:r>
              <a:rPr lang="en-US" altLang="ko-KR" dirty="0"/>
              <a:t>, input);</a:t>
            </a:r>
          </a:p>
          <a:p>
            <a:pPr>
              <a:buFont typeface="Webdings" pitchFamily="18" charset="2"/>
              <a:buChar char=" "/>
            </a:pPr>
            <a:r>
              <a:rPr lang="en-US" altLang="ko-KR" dirty="0"/>
              <a:t>}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예제</a:t>
            </a:r>
          </a:p>
        </p:txBody>
      </p:sp>
    </p:spTree>
  </p:cSld>
  <p:clrMapOvr>
    <a:masterClrMapping/>
  </p:clrMapOvr>
</p:sld>
</file>

<file path=ppt/slides/slide2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>
              <a:buFontTx/>
              <a:buNone/>
            </a:pPr>
            <a:r>
              <a:rPr lang="en-US" altLang="ko-KR" dirty="0"/>
              <a:t>#include &lt;</a:t>
            </a:r>
            <a:r>
              <a:rPr lang="en-US" altLang="ko-KR" dirty="0" err="1"/>
              <a:t>stdio.h</a:t>
            </a:r>
            <a:r>
              <a:rPr lang="en-US" altLang="ko-KR" dirty="0"/>
              <a:t>&gt;</a:t>
            </a:r>
          </a:p>
          <a:p>
            <a:pPr lvl="1">
              <a:buFontTx/>
              <a:buNone/>
            </a:pPr>
            <a:r>
              <a:rPr lang="en-US" altLang="ko-KR" dirty="0"/>
              <a:t>main()</a:t>
            </a:r>
          </a:p>
          <a:p>
            <a:pPr lvl="1">
              <a:buFontTx/>
              <a:buNone/>
            </a:pPr>
            <a:r>
              <a:rPr lang="en-US" altLang="ko-KR" dirty="0"/>
              <a:t>{</a:t>
            </a:r>
          </a:p>
          <a:p>
            <a:pPr lvl="3">
              <a:buFontTx/>
              <a:buNone/>
            </a:pPr>
            <a:r>
              <a:rPr lang="en-US" altLang="ko-KR" sz="2400" dirty="0"/>
              <a:t>char letters[5];</a:t>
            </a:r>
          </a:p>
          <a:p>
            <a:pPr lvl="3">
              <a:buFontTx/>
              <a:buNone/>
            </a:pPr>
            <a:r>
              <a:rPr lang="en-US" altLang="ko-KR" sz="2400" dirty="0" err="1"/>
              <a:t>int</a:t>
            </a:r>
            <a:r>
              <a:rPr lang="en-US" altLang="ko-KR" sz="2400" dirty="0"/>
              <a:t> </a:t>
            </a:r>
            <a:r>
              <a:rPr lang="en-US" altLang="ko-KR" sz="2400" dirty="0" err="1"/>
              <a:t>i</a:t>
            </a:r>
            <a:r>
              <a:rPr lang="en-US" altLang="ko-KR" sz="2400" dirty="0"/>
              <a:t>;</a:t>
            </a:r>
          </a:p>
          <a:p>
            <a:pPr lvl="3">
              <a:buFontTx/>
              <a:buNone/>
            </a:pPr>
            <a:r>
              <a:rPr lang="en-US" altLang="ko-KR" sz="2400" dirty="0"/>
              <a:t>for(</a:t>
            </a:r>
            <a:r>
              <a:rPr lang="en-US" altLang="ko-KR" sz="2400" dirty="0" err="1"/>
              <a:t>i</a:t>
            </a:r>
            <a:r>
              <a:rPr lang="en-US" altLang="ko-KR" sz="2400" dirty="0"/>
              <a:t> =0; </a:t>
            </a:r>
            <a:r>
              <a:rPr lang="en-US" altLang="ko-KR" sz="2400" dirty="0" err="1"/>
              <a:t>i</a:t>
            </a:r>
            <a:r>
              <a:rPr lang="en-US" altLang="ko-KR" sz="2400" dirty="0"/>
              <a:t> &lt; 5; </a:t>
            </a:r>
            <a:r>
              <a:rPr lang="en-US" altLang="ko-KR" sz="2400" dirty="0" err="1"/>
              <a:t>i</a:t>
            </a:r>
            <a:r>
              <a:rPr lang="en-US" altLang="ko-KR" sz="2400" dirty="0"/>
              <a:t>++)</a:t>
            </a:r>
          </a:p>
          <a:p>
            <a:pPr lvl="3">
              <a:buFontTx/>
              <a:buNone/>
            </a:pPr>
            <a:r>
              <a:rPr lang="en-US" altLang="ko-KR" sz="2400" dirty="0"/>
              <a:t>	letters[</a:t>
            </a:r>
            <a:r>
              <a:rPr lang="en-US" altLang="ko-KR" sz="2400" dirty="0" err="1"/>
              <a:t>i</a:t>
            </a:r>
            <a:r>
              <a:rPr lang="en-US" altLang="ko-KR" sz="2400" dirty="0"/>
              <a:t>] = </a:t>
            </a:r>
            <a:r>
              <a:rPr lang="en-US" altLang="ko-KR" sz="2400" dirty="0" err="1"/>
              <a:t>getchar</a:t>
            </a:r>
            <a:r>
              <a:rPr lang="en-US" altLang="ko-KR" sz="2400" dirty="0"/>
              <a:t>();</a:t>
            </a:r>
          </a:p>
          <a:p>
            <a:pPr lvl="3">
              <a:buFontTx/>
              <a:buNone/>
            </a:pPr>
            <a:r>
              <a:rPr lang="en-US" altLang="ko-KR" sz="2400" dirty="0"/>
              <a:t>for(</a:t>
            </a:r>
            <a:r>
              <a:rPr lang="en-US" altLang="ko-KR" sz="2400" dirty="0" err="1"/>
              <a:t>i</a:t>
            </a:r>
            <a:r>
              <a:rPr lang="en-US" altLang="ko-KR" sz="2400" dirty="0"/>
              <a:t> =4; </a:t>
            </a:r>
            <a:r>
              <a:rPr lang="en-US" altLang="ko-KR" sz="2400" dirty="0" err="1"/>
              <a:t>i</a:t>
            </a:r>
            <a:r>
              <a:rPr lang="en-US" altLang="ko-KR" sz="2400" dirty="0"/>
              <a:t> &gt;= 0; </a:t>
            </a:r>
            <a:r>
              <a:rPr lang="en-US" altLang="ko-KR" sz="2400" dirty="0" err="1"/>
              <a:t>i</a:t>
            </a:r>
            <a:r>
              <a:rPr lang="en-US" altLang="ko-KR" sz="2400" dirty="0"/>
              <a:t>--)</a:t>
            </a:r>
          </a:p>
          <a:p>
            <a:pPr lvl="3">
              <a:buFontTx/>
              <a:buNone/>
            </a:pPr>
            <a:r>
              <a:rPr lang="en-US" altLang="ko-KR" sz="2400" dirty="0"/>
              <a:t>	</a:t>
            </a:r>
            <a:r>
              <a:rPr lang="en-US" altLang="ko-KR" sz="2400" dirty="0" err="1"/>
              <a:t>putchar</a:t>
            </a:r>
            <a:r>
              <a:rPr lang="en-US" altLang="ko-KR" sz="2400" dirty="0"/>
              <a:t>(letters[</a:t>
            </a:r>
            <a:r>
              <a:rPr lang="en-US" altLang="ko-KR" sz="2400" dirty="0" err="1"/>
              <a:t>i</a:t>
            </a:r>
            <a:r>
              <a:rPr lang="en-US" altLang="ko-KR" sz="2400" dirty="0"/>
              <a:t>]);</a:t>
            </a:r>
          </a:p>
          <a:p>
            <a:pPr lvl="1">
              <a:buFontTx/>
              <a:buNone/>
            </a:pPr>
            <a:r>
              <a:rPr lang="en-US" altLang="ko-KR" dirty="0"/>
              <a:t>}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예제</a:t>
            </a:r>
            <a:r>
              <a:rPr lang="en-US" altLang="ko-KR"/>
              <a:t>(2)</a:t>
            </a:r>
          </a:p>
        </p:txBody>
      </p:sp>
    </p:spTree>
  </p:cSld>
  <p:clrMapOvr>
    <a:masterClrMapping/>
  </p:clrMapOvr>
</p:sld>
</file>

<file path=ppt/slides/slide2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scanf(</a:t>
            </a:r>
            <a:r>
              <a:rPr lang="en-US" altLang="ko-KR">
                <a:latin typeface="Times New Roman"/>
              </a:rPr>
              <a:t>“</a:t>
            </a:r>
            <a:r>
              <a:rPr lang="en-US" altLang="ko-KR"/>
              <a:t>%s%s%s</a:t>
            </a:r>
            <a:r>
              <a:rPr lang="en-US" altLang="ko-KR">
                <a:latin typeface="Times New Roman"/>
              </a:rPr>
              <a:t>”</a:t>
            </a:r>
            <a:r>
              <a:rPr lang="en-US" altLang="ko-KR"/>
              <a:t>, s1, s2, s3);</a:t>
            </a:r>
          </a:p>
          <a:p>
            <a:pPr lvl="1"/>
            <a:r>
              <a:rPr lang="en-US" altLang="ko-KR"/>
              <a:t>aaa bbb ccc</a:t>
            </a:r>
          </a:p>
          <a:p>
            <a:r>
              <a:rPr lang="en-US" altLang="ko-KR"/>
              <a:t>scanf(</a:t>
            </a:r>
            <a:r>
              <a:rPr lang="en-US" altLang="ko-KR">
                <a:latin typeface="Times New Roman"/>
              </a:rPr>
              <a:t>“</a:t>
            </a:r>
            <a:r>
              <a:rPr lang="en-US" altLang="ko-KR"/>
              <a:t>%2s%2s%2s</a:t>
            </a:r>
            <a:r>
              <a:rPr lang="en-US" altLang="ko-KR">
                <a:latin typeface="Times New Roman"/>
              </a:rPr>
              <a:t>”</a:t>
            </a:r>
            <a:r>
              <a:rPr lang="en-US" altLang="ko-KR"/>
              <a:t>, s1, s2, s3);</a:t>
            </a:r>
          </a:p>
          <a:p>
            <a:pPr lvl="1"/>
            <a:r>
              <a:rPr lang="en-US" altLang="ko-KR"/>
              <a:t>aabbcc</a:t>
            </a:r>
          </a:p>
          <a:p>
            <a:r>
              <a:rPr lang="ko-KR" altLang="en-US"/>
              <a:t>빈칸</a:t>
            </a:r>
            <a:r>
              <a:rPr lang="en-US" altLang="ko-KR"/>
              <a:t>, </a:t>
            </a:r>
            <a:r>
              <a:rPr lang="ko-KR" altLang="en-US"/>
              <a:t>탭</a:t>
            </a:r>
            <a:r>
              <a:rPr lang="en-US" altLang="ko-KR"/>
              <a:t>, new line</a:t>
            </a:r>
            <a:r>
              <a:rPr lang="ko-KR" altLang="en-US"/>
              <a:t>으로 문장 끝 결정</a:t>
            </a:r>
          </a:p>
          <a:p>
            <a:r>
              <a:rPr lang="en-US" altLang="ko-KR"/>
              <a:t>%ns : n</a:t>
            </a:r>
            <a:r>
              <a:rPr lang="ko-KR" altLang="en-US"/>
              <a:t>은 글자 갯수지정</a:t>
            </a:r>
          </a:p>
          <a:p>
            <a:r>
              <a:rPr lang="ko-KR" altLang="en-US"/>
              <a:t>변수의 개수에 따른 반응</a:t>
            </a:r>
          </a:p>
          <a:p>
            <a:pPr lvl="1"/>
            <a:r>
              <a:rPr lang="ko-KR" altLang="en-US"/>
              <a:t>모자란 경우 </a:t>
            </a:r>
            <a:r>
              <a:rPr lang="en-US" altLang="ko-KR"/>
              <a:t>: </a:t>
            </a:r>
            <a:r>
              <a:rPr lang="ko-KR" altLang="en-US"/>
              <a:t>대기</a:t>
            </a:r>
          </a:p>
          <a:p>
            <a:pPr lvl="1"/>
            <a:r>
              <a:rPr lang="ko-KR" altLang="en-US"/>
              <a:t>남는 경우 </a:t>
            </a:r>
            <a:r>
              <a:rPr lang="en-US" altLang="ko-KR"/>
              <a:t>: </a:t>
            </a:r>
            <a:r>
              <a:rPr lang="ko-KR" altLang="en-US"/>
              <a:t>키보드 버퍼에 남는다</a:t>
            </a:r>
            <a:r>
              <a:rPr lang="en-US" altLang="ko-KR"/>
              <a:t>. 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 err="1"/>
              <a:t>scanf</a:t>
            </a:r>
            <a:r>
              <a:rPr lang="en-US" altLang="ko-KR" sz="3200" dirty="0"/>
              <a:t>()</a:t>
            </a:r>
            <a:r>
              <a:rPr lang="ko-KR" altLang="en-US" sz="3200" dirty="0"/>
              <a:t>를 이용한 문자열 입력</a:t>
            </a:r>
          </a:p>
        </p:txBody>
      </p:sp>
    </p:spTree>
  </p:cSld>
  <p:clrMapOvr>
    <a:masterClrMapping/>
  </p:clrMapOvr>
</p:sld>
</file>

<file path=ppt/slides/slide2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텍스트만을 입력하는 경우 일반적으로 </a:t>
            </a:r>
            <a:r>
              <a:rPr lang="en-US" altLang="ko-KR"/>
              <a:t>gets()</a:t>
            </a:r>
            <a:r>
              <a:rPr lang="ko-KR" altLang="en-US"/>
              <a:t>을 사용</a:t>
            </a:r>
          </a:p>
          <a:p>
            <a:r>
              <a:rPr lang="ko-KR" altLang="en-US"/>
              <a:t>텍스트와 숫자 데이터를 함께 입력하는 경우 </a:t>
            </a:r>
            <a:r>
              <a:rPr lang="en-US" altLang="ko-KR"/>
              <a:t>scanf()</a:t>
            </a:r>
            <a:r>
              <a:rPr lang="ko-KR" altLang="en-US"/>
              <a:t>가 유용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gets()</a:t>
            </a:r>
            <a:r>
              <a:rPr lang="ko-KR" altLang="en-US"/>
              <a:t>과 </a:t>
            </a:r>
            <a:r>
              <a:rPr lang="en-US" altLang="ko-KR"/>
              <a:t>scanf()</a:t>
            </a:r>
            <a:r>
              <a:rPr lang="ko-KR" altLang="en-US"/>
              <a:t>의 차이</a:t>
            </a:r>
          </a:p>
        </p:txBody>
      </p:sp>
    </p:spTree>
  </p:cSld>
  <p:clrMapOvr>
    <a:masterClrMapping/>
  </p:clrMapOvr>
</p:sld>
</file>

<file path=ppt/slides/slide2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 "/>
            </a:pPr>
            <a:r>
              <a:rPr lang="en-US" altLang="ko-KR" sz="2400" dirty="0"/>
              <a:t>#include&lt;</a:t>
            </a:r>
            <a:r>
              <a:rPr lang="en-US" altLang="ko-KR" sz="2400" dirty="0" err="1"/>
              <a:t>stdio.h</a:t>
            </a:r>
            <a:r>
              <a:rPr lang="en-US" altLang="ko-KR" sz="2400" dirty="0"/>
              <a:t>&gt;</a:t>
            </a:r>
          </a:p>
          <a:p>
            <a:pPr>
              <a:buFontTx/>
              <a:buChar char=" "/>
            </a:pPr>
            <a:r>
              <a:rPr lang="en-US" altLang="ko-KR" sz="2400" dirty="0"/>
              <a:t>void main()</a:t>
            </a:r>
          </a:p>
          <a:p>
            <a:pPr>
              <a:buFontTx/>
              <a:buChar char=" "/>
            </a:pPr>
            <a:r>
              <a:rPr lang="en-US" altLang="ko-KR" sz="2400" dirty="0"/>
              <a:t>{</a:t>
            </a:r>
          </a:p>
          <a:p>
            <a:pPr lvl="1">
              <a:buFontTx/>
              <a:buChar char=" "/>
            </a:pPr>
            <a:r>
              <a:rPr lang="en-US" altLang="ko-KR" sz="2200" dirty="0"/>
              <a:t>    char </a:t>
            </a:r>
            <a:r>
              <a:rPr lang="en-US" altLang="ko-KR" sz="2200" dirty="0" err="1"/>
              <a:t>lname</a:t>
            </a:r>
            <a:r>
              <a:rPr lang="en-US" altLang="ko-KR" sz="2200" dirty="0"/>
              <a:t>[81], </a:t>
            </a:r>
            <a:r>
              <a:rPr lang="en-US" altLang="ko-KR" sz="2200" dirty="0" err="1"/>
              <a:t>fname</a:t>
            </a:r>
            <a:r>
              <a:rPr lang="en-US" altLang="ko-KR" sz="2200" dirty="0"/>
              <a:t>[81];</a:t>
            </a:r>
          </a:p>
          <a:p>
            <a:pPr lvl="1">
              <a:buFontTx/>
              <a:buChar char=" "/>
            </a:pPr>
            <a:r>
              <a:rPr lang="en-US" altLang="ko-KR" sz="2200" dirty="0"/>
              <a:t>    </a:t>
            </a:r>
            <a:r>
              <a:rPr lang="en-US" altLang="ko-KR" sz="2200" dirty="0" err="1"/>
              <a:t>int</a:t>
            </a:r>
            <a:r>
              <a:rPr lang="en-US" altLang="ko-KR" sz="2200" dirty="0"/>
              <a:t> count, </a:t>
            </a:r>
            <a:r>
              <a:rPr lang="en-US" altLang="ko-KR" sz="2200" dirty="0" err="1"/>
              <a:t>id_num</a:t>
            </a:r>
            <a:r>
              <a:rPr lang="en-US" altLang="ko-KR" sz="2200" dirty="0"/>
              <a:t>;</a:t>
            </a:r>
          </a:p>
          <a:p>
            <a:pPr lvl="1">
              <a:buFontTx/>
              <a:buChar char=" "/>
            </a:pPr>
            <a:r>
              <a:rPr lang="en-US" altLang="ko-KR" sz="2200" dirty="0"/>
              <a:t>    puts(</a:t>
            </a:r>
            <a:r>
              <a:rPr lang="en-US" altLang="ko-KR" sz="2200" dirty="0">
                <a:latin typeface="Lucida Console"/>
              </a:rPr>
              <a:t>“</a:t>
            </a:r>
            <a:r>
              <a:rPr lang="en-US" altLang="ko-KR" sz="2200" dirty="0"/>
              <a:t>Enter last name, first name, ID number</a:t>
            </a:r>
            <a:r>
              <a:rPr lang="en-US" altLang="ko-KR" sz="2200" dirty="0">
                <a:latin typeface="Lucida Console"/>
              </a:rPr>
              <a:t>”</a:t>
            </a:r>
            <a:r>
              <a:rPr lang="en-US" altLang="ko-KR" sz="2200" dirty="0"/>
              <a:t>);</a:t>
            </a:r>
          </a:p>
          <a:p>
            <a:pPr lvl="1">
              <a:buFontTx/>
              <a:buChar char=" "/>
            </a:pPr>
            <a:r>
              <a:rPr lang="en-US" altLang="ko-KR" sz="2200" dirty="0"/>
              <a:t>    puts(</a:t>
            </a:r>
            <a:r>
              <a:rPr lang="en-US" altLang="ko-KR" sz="2200" dirty="0">
                <a:latin typeface="Lucida Console"/>
              </a:rPr>
              <a:t>“</a:t>
            </a:r>
            <a:r>
              <a:rPr lang="en-US" altLang="ko-KR" sz="2200" dirty="0"/>
              <a:t>separated by spaces, then press Enter </a:t>
            </a:r>
            <a:r>
              <a:rPr lang="en-US" altLang="ko-KR" sz="2200" dirty="0">
                <a:latin typeface="Lucida Console"/>
              </a:rPr>
              <a:t>”</a:t>
            </a:r>
            <a:r>
              <a:rPr lang="en-US" altLang="ko-KR" sz="2200" dirty="0"/>
              <a:t>);</a:t>
            </a:r>
          </a:p>
          <a:p>
            <a:pPr>
              <a:buFontTx/>
              <a:buChar char=" "/>
            </a:pPr>
            <a:r>
              <a:rPr lang="en-US" altLang="ko-KR" sz="2400" dirty="0"/>
              <a:t>       count  = </a:t>
            </a:r>
          </a:p>
          <a:p>
            <a:pPr>
              <a:buFontTx/>
              <a:buChar char=" "/>
            </a:pPr>
            <a:r>
              <a:rPr lang="en-US" altLang="ko-KR" sz="2400" dirty="0"/>
              <a:t>            </a:t>
            </a:r>
            <a:r>
              <a:rPr lang="en-US" altLang="ko-KR" sz="2400" dirty="0" err="1"/>
              <a:t>scanf</a:t>
            </a:r>
            <a:r>
              <a:rPr lang="en-US" altLang="ko-KR" sz="2400" dirty="0"/>
              <a:t>(</a:t>
            </a:r>
            <a:r>
              <a:rPr lang="en-US" altLang="ko-KR" sz="2400" dirty="0">
                <a:latin typeface="Times New Roman"/>
              </a:rPr>
              <a:t>“</a:t>
            </a:r>
            <a:r>
              <a:rPr lang="en-US" altLang="ko-KR" sz="2400" dirty="0"/>
              <a:t>%</a:t>
            </a:r>
            <a:r>
              <a:rPr lang="en-US" altLang="ko-KR" sz="2400" dirty="0" err="1"/>
              <a:t>s%s%d</a:t>
            </a:r>
            <a:r>
              <a:rPr lang="en-US" altLang="ko-KR" sz="2400" dirty="0">
                <a:latin typeface="Times New Roman"/>
              </a:rPr>
              <a:t>”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lname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fname</a:t>
            </a:r>
            <a:r>
              <a:rPr lang="en-US" altLang="ko-KR" sz="2400" dirty="0"/>
              <a:t>, &amp;</a:t>
            </a:r>
            <a:r>
              <a:rPr lang="en-US" altLang="ko-KR" sz="2400" dirty="0" err="1"/>
              <a:t>id_num</a:t>
            </a:r>
            <a:r>
              <a:rPr lang="en-US" altLang="ko-KR" sz="2400" dirty="0"/>
              <a:t>);</a:t>
            </a:r>
          </a:p>
          <a:p>
            <a:pPr>
              <a:buFontTx/>
              <a:buChar char=" "/>
            </a:pPr>
            <a:r>
              <a:rPr lang="en-US" altLang="ko-KR" sz="2400" dirty="0"/>
              <a:t>       </a:t>
            </a:r>
            <a:r>
              <a:rPr lang="en-US" altLang="ko-KR" sz="2400" dirty="0" err="1"/>
              <a:t>printf</a:t>
            </a:r>
            <a:r>
              <a:rPr lang="en-US" altLang="ko-KR" sz="2400" dirty="0"/>
              <a:t>(</a:t>
            </a:r>
            <a:r>
              <a:rPr lang="en-US" altLang="ko-KR" sz="2400" dirty="0">
                <a:latin typeface="Times New Roman"/>
              </a:rPr>
              <a:t>“</a:t>
            </a:r>
            <a:r>
              <a:rPr lang="en-US" altLang="ko-KR" sz="2400" dirty="0"/>
              <a:t>%d items entered: %s %s %d</a:t>
            </a:r>
            <a:r>
              <a:rPr lang="en-US" altLang="ko-KR" sz="2400" dirty="0">
                <a:latin typeface="Times New Roman"/>
              </a:rPr>
              <a:t>”</a:t>
            </a:r>
            <a:r>
              <a:rPr lang="en-US" altLang="ko-KR" sz="2400" dirty="0"/>
              <a:t>,</a:t>
            </a:r>
          </a:p>
          <a:p>
            <a:pPr>
              <a:buFontTx/>
              <a:buChar char=" "/>
            </a:pPr>
            <a:r>
              <a:rPr lang="en-US" altLang="ko-KR" sz="2400" dirty="0"/>
              <a:t>                             count, </a:t>
            </a:r>
            <a:r>
              <a:rPr lang="en-US" altLang="ko-KR" sz="2400" dirty="0" err="1"/>
              <a:t>fname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lname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id_num</a:t>
            </a:r>
            <a:r>
              <a:rPr lang="en-US" altLang="ko-KR" sz="2400" dirty="0"/>
              <a:t>);</a:t>
            </a:r>
          </a:p>
          <a:p>
            <a:pPr>
              <a:buFontTx/>
              <a:buChar char=" "/>
            </a:pPr>
            <a:r>
              <a:rPr lang="en-US" altLang="ko-KR" sz="2400" dirty="0"/>
              <a:t>}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예제</a:t>
            </a:r>
          </a:p>
        </p:txBody>
      </p:sp>
    </p:spTree>
  </p:cSld>
  <p:clrMapOvr>
    <a:masterClrMapping/>
  </p:clrMapOvr>
</p:sld>
</file>

<file path=ppt/slides/slide2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 </a:t>
            </a:r>
            <a:r>
              <a:rPr lang="ko-KR" altLang="en-US"/>
              <a:t>문자열의 길이와 저장</a:t>
            </a:r>
          </a:p>
          <a:p>
            <a:r>
              <a:rPr lang="en-US" altLang="ko-KR"/>
              <a:t>size_t   strlen(char *str);</a:t>
            </a:r>
          </a:p>
          <a:p>
            <a:pPr lvl="1"/>
            <a:r>
              <a:rPr lang="en-US" altLang="ko-KR"/>
              <a:t>#include &lt;string.h&gt;</a:t>
            </a:r>
          </a:p>
          <a:p>
            <a:pPr lvl="1"/>
            <a:r>
              <a:rPr lang="en-US" altLang="ko-KR"/>
              <a:t>size_t : unsigned</a:t>
            </a:r>
          </a:p>
          <a:p>
            <a:pPr lvl="1"/>
            <a:r>
              <a:rPr lang="en-US" altLang="ko-KR"/>
              <a:t>char *str : </a:t>
            </a:r>
            <a:r>
              <a:rPr lang="ko-KR" altLang="en-US"/>
              <a:t>길이 계산의 대상</a:t>
            </a:r>
          </a:p>
          <a:p>
            <a:pPr lvl="1"/>
            <a:r>
              <a:rPr lang="ko-KR" altLang="en-US"/>
              <a:t>널 문자는 길이 계산에서 제외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문자열</a:t>
            </a:r>
          </a:p>
        </p:txBody>
      </p:sp>
    </p:spTree>
  </p:cSld>
  <p:clrMapOvr>
    <a:masterClrMapping/>
  </p:clrMapOvr>
</p:sld>
</file>

<file path=ppt/slides/slide2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 typeface="Webdings" pitchFamily="18" charset="2"/>
              <a:buChar char=" "/>
            </a:pPr>
            <a:r>
              <a:rPr lang="en-US" altLang="ko-KR" sz="1600"/>
              <a:t>#include &lt;stdio.h&gt;</a:t>
            </a:r>
          </a:p>
          <a:p>
            <a:pPr>
              <a:lnSpc>
                <a:spcPct val="90000"/>
              </a:lnSpc>
              <a:buFont typeface="Webdings" pitchFamily="18" charset="2"/>
              <a:buChar char=" "/>
            </a:pPr>
            <a:r>
              <a:rPr lang="en-US" altLang="ko-KR" sz="1600"/>
              <a:t>#include &lt;string.h&gt;</a:t>
            </a:r>
          </a:p>
          <a:p>
            <a:pPr>
              <a:lnSpc>
                <a:spcPct val="90000"/>
              </a:lnSpc>
              <a:buFont typeface="Webdings" pitchFamily="18" charset="2"/>
              <a:buChar char=" "/>
            </a:pPr>
            <a:r>
              <a:rPr lang="en-US" altLang="ko-KR" sz="1600"/>
              <a:t>void main()</a:t>
            </a:r>
          </a:p>
          <a:p>
            <a:pPr>
              <a:lnSpc>
                <a:spcPct val="90000"/>
              </a:lnSpc>
              <a:buFont typeface="Webdings" pitchFamily="18" charset="2"/>
              <a:buChar char=" "/>
            </a:pPr>
            <a:r>
              <a:rPr lang="en-US" altLang="ko-KR" sz="1600"/>
              <a:t>{</a:t>
            </a:r>
          </a:p>
          <a:p>
            <a:pPr>
              <a:lnSpc>
                <a:spcPct val="90000"/>
              </a:lnSpc>
              <a:buFont typeface="Webdings" pitchFamily="18" charset="2"/>
              <a:buChar char=" "/>
            </a:pPr>
            <a:r>
              <a:rPr lang="en-US" altLang="ko-KR" sz="1600"/>
              <a:t>    size_t length;</a:t>
            </a:r>
          </a:p>
          <a:p>
            <a:pPr>
              <a:lnSpc>
                <a:spcPct val="90000"/>
              </a:lnSpc>
              <a:buFont typeface="Webdings" pitchFamily="18" charset="2"/>
              <a:buChar char=" "/>
            </a:pPr>
            <a:r>
              <a:rPr lang="en-US" altLang="ko-KR" sz="1600"/>
              <a:t>    char   buf[80];</a:t>
            </a:r>
          </a:p>
          <a:p>
            <a:pPr>
              <a:lnSpc>
                <a:spcPct val="90000"/>
              </a:lnSpc>
              <a:buFont typeface="Webdings" pitchFamily="18" charset="2"/>
              <a:buChar char=" "/>
            </a:pPr>
            <a:r>
              <a:rPr lang="en-US" altLang="ko-KR" sz="1600"/>
              <a:t>    while(1)</a:t>
            </a:r>
          </a:p>
          <a:p>
            <a:pPr>
              <a:lnSpc>
                <a:spcPct val="90000"/>
              </a:lnSpc>
              <a:buFont typeface="Webdings" pitchFamily="18" charset="2"/>
              <a:buChar char=" "/>
            </a:pPr>
            <a:r>
              <a:rPr lang="en-US" altLang="ko-KR" sz="1600"/>
              <a:t>    {</a:t>
            </a:r>
          </a:p>
          <a:p>
            <a:pPr>
              <a:lnSpc>
                <a:spcPct val="90000"/>
              </a:lnSpc>
              <a:buFont typeface="Webdings" pitchFamily="18" charset="2"/>
              <a:buChar char=" "/>
            </a:pPr>
            <a:r>
              <a:rPr lang="en-US" altLang="ko-KR" sz="1600"/>
              <a:t>        puts(</a:t>
            </a:r>
            <a:r>
              <a:rPr lang="en-US" altLang="ko-KR" sz="1600">
                <a:latin typeface="Times New Roman"/>
              </a:rPr>
              <a:t>“</a:t>
            </a:r>
            <a:r>
              <a:rPr lang="en-US" altLang="ko-KR" sz="1600"/>
              <a:t>Enter a line of text.</a:t>
            </a:r>
            <a:r>
              <a:rPr lang="en-US" altLang="ko-KR" sz="1600">
                <a:latin typeface="Times New Roman"/>
              </a:rPr>
              <a:t>”</a:t>
            </a:r>
            <a:r>
              <a:rPr lang="en-US" altLang="ko-KR" sz="1600"/>
              <a:t>);</a:t>
            </a:r>
          </a:p>
          <a:p>
            <a:pPr>
              <a:lnSpc>
                <a:spcPct val="90000"/>
              </a:lnSpc>
              <a:buFont typeface="Webdings" pitchFamily="18" charset="2"/>
              <a:buChar char=" "/>
            </a:pPr>
            <a:r>
              <a:rPr lang="en-US" altLang="ko-KR" sz="1600"/>
              <a:t>        puts(</a:t>
            </a:r>
            <a:r>
              <a:rPr lang="en-US" altLang="ko-KR" sz="1600">
                <a:latin typeface="Times New Roman"/>
              </a:rPr>
              <a:t>“</a:t>
            </a:r>
            <a:r>
              <a:rPr lang="en-US" altLang="ko-KR" sz="1600"/>
              <a:t>blank line terminates.</a:t>
            </a:r>
            <a:r>
              <a:rPr lang="en-US" altLang="ko-KR" sz="1600">
                <a:latin typeface="Times New Roman"/>
              </a:rPr>
              <a:t>”</a:t>
            </a:r>
            <a:r>
              <a:rPr lang="en-US" altLang="ko-KR" sz="1600"/>
              <a:t>);</a:t>
            </a:r>
          </a:p>
          <a:p>
            <a:pPr>
              <a:lnSpc>
                <a:spcPct val="90000"/>
              </a:lnSpc>
              <a:buFont typeface="Webdings" pitchFamily="18" charset="2"/>
              <a:buChar char=" "/>
            </a:pPr>
            <a:r>
              <a:rPr lang="en-US" altLang="ko-KR" sz="1600"/>
              <a:t>        gets(buf);</a:t>
            </a:r>
          </a:p>
          <a:p>
            <a:pPr>
              <a:lnSpc>
                <a:spcPct val="90000"/>
              </a:lnSpc>
              <a:buFont typeface="Webdings" pitchFamily="18" charset="2"/>
              <a:buChar char=" "/>
            </a:pPr>
            <a:r>
              <a:rPr lang="en-US" altLang="ko-KR" sz="1600"/>
              <a:t>        length = strlen(buf);</a:t>
            </a:r>
          </a:p>
          <a:p>
            <a:pPr>
              <a:lnSpc>
                <a:spcPct val="90000"/>
              </a:lnSpc>
              <a:buFont typeface="Webdings" pitchFamily="18" charset="2"/>
              <a:buChar char=" "/>
            </a:pPr>
            <a:r>
              <a:rPr lang="en-US" altLang="ko-KR" sz="1600"/>
              <a:t>        if(length != 0)</a:t>
            </a:r>
          </a:p>
          <a:p>
            <a:pPr>
              <a:lnSpc>
                <a:spcPct val="90000"/>
              </a:lnSpc>
              <a:buFont typeface="Webdings" pitchFamily="18" charset="2"/>
              <a:buChar char=" "/>
            </a:pPr>
            <a:r>
              <a:rPr lang="en-US" altLang="ko-KR" sz="1600"/>
              <a:t>            printf(</a:t>
            </a:r>
            <a:r>
              <a:rPr lang="en-US" altLang="ko-KR" sz="1600">
                <a:latin typeface="Times New Roman"/>
              </a:rPr>
              <a:t>“</a:t>
            </a:r>
            <a:r>
              <a:rPr lang="en-US" altLang="ko-KR" sz="1600"/>
              <a:t>%u characters.\n\n</a:t>
            </a:r>
            <a:r>
              <a:rPr lang="en-US" altLang="ko-KR" sz="1600">
                <a:latin typeface="Times New Roman"/>
              </a:rPr>
              <a:t>”</a:t>
            </a:r>
            <a:r>
              <a:rPr lang="en-US" altLang="ko-KR" sz="1600"/>
              <a:t>, length);</a:t>
            </a:r>
          </a:p>
          <a:p>
            <a:pPr>
              <a:lnSpc>
                <a:spcPct val="90000"/>
              </a:lnSpc>
              <a:buFont typeface="Webdings" pitchFamily="18" charset="2"/>
              <a:buChar char=" "/>
            </a:pPr>
            <a:r>
              <a:rPr lang="en-US" altLang="ko-KR" sz="1600"/>
              <a:t>        else</a:t>
            </a:r>
          </a:p>
          <a:p>
            <a:pPr>
              <a:lnSpc>
                <a:spcPct val="90000"/>
              </a:lnSpc>
              <a:buFont typeface="Webdings" pitchFamily="18" charset="2"/>
              <a:buChar char=" "/>
            </a:pPr>
            <a:r>
              <a:rPr lang="en-US" altLang="ko-KR" sz="1600"/>
              <a:t>           break;</a:t>
            </a:r>
          </a:p>
          <a:p>
            <a:pPr>
              <a:lnSpc>
                <a:spcPct val="90000"/>
              </a:lnSpc>
              <a:buFont typeface="Webdings" pitchFamily="18" charset="2"/>
              <a:buChar char=" "/>
            </a:pPr>
            <a:r>
              <a:rPr lang="en-US" altLang="ko-KR" sz="1600"/>
              <a:t>    }</a:t>
            </a:r>
          </a:p>
          <a:p>
            <a:pPr>
              <a:lnSpc>
                <a:spcPct val="90000"/>
              </a:lnSpc>
              <a:buFont typeface="Webdings" pitchFamily="18" charset="2"/>
              <a:buChar char=" "/>
            </a:pPr>
            <a:r>
              <a:rPr lang="en-US" altLang="ko-KR" sz="1600"/>
              <a:t>}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예제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 </a:t>
            </a:r>
            <a:r>
              <a:rPr lang="ko-KR" altLang="en-US" sz="2400"/>
              <a:t>컴퓨터의 메모리 내에서 독특한 이름을 가지고 있는 데이터 저장영역</a:t>
            </a:r>
          </a:p>
          <a:p>
            <a:pPr lvl="1"/>
            <a:r>
              <a:rPr lang="ko-KR" altLang="en-US" sz="2200"/>
              <a:t>변수의 이름을 가지고 데이터 처리</a:t>
            </a:r>
          </a:p>
          <a:p>
            <a:pPr lvl="1"/>
            <a:r>
              <a:rPr lang="ko-KR" altLang="en-US" sz="2200"/>
              <a:t>변수의 이름</a:t>
            </a:r>
          </a:p>
          <a:p>
            <a:pPr lvl="2"/>
            <a:r>
              <a:rPr lang="ko-KR" altLang="en-US" sz="2000"/>
              <a:t>문자</a:t>
            </a:r>
            <a:r>
              <a:rPr lang="en-US" altLang="ko-KR" sz="2000"/>
              <a:t>, </a:t>
            </a:r>
            <a:r>
              <a:rPr lang="ko-KR" altLang="en-US" sz="2000"/>
              <a:t>숫자</a:t>
            </a:r>
            <a:r>
              <a:rPr lang="en-US" altLang="ko-KR" sz="2000"/>
              <a:t>, </a:t>
            </a:r>
            <a:r>
              <a:rPr lang="ko-KR" altLang="en-US" sz="2000"/>
              <a:t>밑줄을 포함</a:t>
            </a:r>
            <a:r>
              <a:rPr lang="en-US" altLang="ko-KR" sz="2000"/>
              <a:t>, </a:t>
            </a:r>
            <a:r>
              <a:rPr lang="ko-KR" altLang="en-US" sz="2000"/>
              <a:t>첫번째 문자는 문자 </a:t>
            </a:r>
          </a:p>
          <a:p>
            <a:pPr lvl="2"/>
            <a:r>
              <a:rPr lang="ko-KR" altLang="en-US" sz="2000"/>
              <a:t>대소문자 구별</a:t>
            </a:r>
          </a:p>
          <a:p>
            <a:pPr lvl="2"/>
            <a:r>
              <a:rPr lang="ko-KR" altLang="en-US" sz="2000"/>
              <a:t>키워드는 제외 </a:t>
            </a:r>
          </a:p>
          <a:p>
            <a:pPr lvl="2"/>
            <a:r>
              <a:rPr lang="ko-KR" altLang="en-US" sz="2000"/>
              <a:t>대부분 소문자를 이용해 변수이름 할당</a:t>
            </a:r>
          </a:p>
          <a:p>
            <a:pPr lvl="2"/>
            <a:r>
              <a:rPr lang="ko-KR" altLang="en-US" sz="2000"/>
              <a:t>컴파일러에 의해 대부분 </a:t>
            </a:r>
            <a:r>
              <a:rPr lang="en-US" altLang="ko-KR" sz="2000"/>
              <a:t>31</a:t>
            </a:r>
            <a:r>
              <a:rPr lang="ko-KR" altLang="en-US" sz="2000"/>
              <a:t>자 까지 가능</a:t>
            </a:r>
          </a:p>
          <a:p>
            <a:pPr lvl="2"/>
            <a:r>
              <a:rPr lang="ko-KR" altLang="en-US" sz="2000"/>
              <a:t>가급적 해설적인 변수 이름 사용</a:t>
            </a:r>
          </a:p>
          <a:p>
            <a:pPr lvl="2"/>
            <a:r>
              <a:rPr lang="ko-KR" altLang="en-US" sz="2000"/>
              <a:t>일관적인 방법 사용</a:t>
            </a:r>
          </a:p>
          <a:p>
            <a:pPr lvl="2"/>
            <a:r>
              <a:rPr lang="ko-KR" altLang="en-US" sz="2000"/>
              <a:t>불필요한 것 지양 </a:t>
            </a:r>
            <a:r>
              <a:rPr lang="en-US" altLang="ko-KR" sz="2000"/>
              <a:t>( </a:t>
            </a:r>
            <a:r>
              <a:rPr lang="ko-KR" altLang="en-US" sz="2000"/>
              <a:t>대문자</a:t>
            </a:r>
            <a:r>
              <a:rPr lang="en-US" altLang="ko-KR" sz="2000"/>
              <a:t>, </a:t>
            </a:r>
            <a:r>
              <a:rPr lang="ko-KR" altLang="en-US" sz="2000"/>
              <a:t>밑줄</a:t>
            </a:r>
            <a:r>
              <a:rPr lang="en-US" altLang="ko-KR" sz="2000"/>
              <a:t>)</a:t>
            </a:r>
            <a:endParaRPr lang="en-US" altLang="ko-KR"/>
          </a:p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변수</a:t>
            </a:r>
          </a:p>
        </p:txBody>
      </p:sp>
    </p:spTree>
  </p:cSld>
  <p:clrMapOvr>
    <a:masterClrMapping/>
  </p:clrMapOvr>
</p:sld>
</file>

<file path=ppt/slides/slide2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/>
              <a:t>#include &lt;stdio.h&gt;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/>
              <a:t>main()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/>
              <a:t>{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2000"/>
              <a:t>char word[] = "Happy Birth day";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2000"/>
              <a:t>char *great = "hello";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2000"/>
              <a:t>int count = 0;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2000"/>
              <a:t>while(word[count] != NULL)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2000"/>
              <a:t>count++;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2000"/>
              <a:t>printf("Length = %d\n", count);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altLang="ko-KR" sz="2000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2000"/>
              <a:t>count = 0;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2000"/>
              <a:t>while(great[count] != NULL)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2000"/>
              <a:t>count++;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2000"/>
              <a:t>printf("Length = %d\n", count);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/>
              <a:t>}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예제</a:t>
            </a:r>
          </a:p>
        </p:txBody>
      </p:sp>
    </p:spTree>
  </p:cSld>
  <p:clrMapOvr>
    <a:masterClrMapping/>
  </p:clrMapOvr>
</p:sld>
</file>

<file path=ppt/slides/slide2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char *strcpy(char *destination, char *source);</a:t>
            </a:r>
          </a:p>
          <a:p>
            <a:pPr lvl="1"/>
            <a:r>
              <a:rPr lang="ko-KR" altLang="en-US"/>
              <a:t>널을 포함한 문자열을 </a:t>
            </a:r>
            <a:r>
              <a:rPr lang="en-US" altLang="ko-KR"/>
              <a:t>source</a:t>
            </a:r>
            <a:r>
              <a:rPr lang="ko-KR" altLang="en-US"/>
              <a:t>에서 </a:t>
            </a:r>
            <a:r>
              <a:rPr lang="en-US" altLang="ko-KR"/>
              <a:t>destination</a:t>
            </a:r>
            <a:r>
              <a:rPr lang="ko-KR" altLang="en-US"/>
              <a:t>으로 복사</a:t>
            </a:r>
          </a:p>
          <a:p>
            <a:pPr lvl="1"/>
            <a:r>
              <a:rPr lang="ko-KR" altLang="en-US"/>
              <a:t>복귀 값 </a:t>
            </a:r>
            <a:r>
              <a:rPr lang="en-US" altLang="ko-KR"/>
              <a:t>: destination</a:t>
            </a:r>
            <a:r>
              <a:rPr lang="ko-KR" altLang="en-US"/>
              <a:t>의 포인터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문자열의 복사</a:t>
            </a:r>
          </a:p>
        </p:txBody>
      </p:sp>
    </p:spTree>
  </p:cSld>
  <p:clrMapOvr>
    <a:masterClrMapping/>
  </p:clrMapOvr>
</p:sld>
</file>

<file path=ppt/slides/slide2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/>
              <a:t>void strcpy(char* source, char* destination) 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/>
              <a:t>   int i;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/>
              <a:t>   i = 0;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/>
              <a:t>   while ((source[i] = destination[i]) != '\0') i++;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/>
              <a:t>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ko-KR" sz="200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/>
              <a:t>void strcpy(char* s, char* t) 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/>
              <a:t>   while ((*s = *t) != '\0') 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/>
              <a:t>       s++;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/>
              <a:t>       t++;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/>
              <a:t>   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/>
              <a:t>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ko-KR" sz="200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/>
              <a:t>void strcpy(char* s, char* t) 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/>
              <a:t>   while ((*s++ = *t++ != '\0') 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/>
              <a:t>}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예제</a:t>
            </a:r>
          </a:p>
        </p:txBody>
      </p:sp>
    </p:spTree>
  </p:cSld>
  <p:clrMapOvr>
    <a:masterClrMapping/>
  </p:clrMapOvr>
</p:sld>
</file>

<file path=ppt/slides/slide2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char *strncpy(char *destination, char *source, size_t n);</a:t>
            </a:r>
          </a:p>
          <a:p>
            <a:pPr lvl="1"/>
            <a:r>
              <a:rPr lang="ko-KR" altLang="en-US"/>
              <a:t>복사되는 문자의 개수를 지정할 수 있다는 것을 제외하면 </a:t>
            </a:r>
            <a:r>
              <a:rPr lang="en-US" altLang="ko-KR"/>
              <a:t>strcpy()</a:t>
            </a:r>
            <a:r>
              <a:rPr lang="ko-KR" altLang="en-US"/>
              <a:t>와 비슷함</a:t>
            </a:r>
          </a:p>
          <a:p>
            <a:pPr lvl="1"/>
            <a:r>
              <a:rPr lang="en-US" altLang="ko-KR"/>
              <a:t>source</a:t>
            </a:r>
            <a:r>
              <a:rPr lang="ko-KR" altLang="en-US"/>
              <a:t>가 </a:t>
            </a:r>
            <a:r>
              <a:rPr lang="en-US" altLang="ko-KR"/>
              <a:t>n</a:t>
            </a:r>
            <a:r>
              <a:rPr lang="ko-KR" altLang="en-US"/>
              <a:t>개보다 작으면 널문자 삽입</a:t>
            </a:r>
          </a:p>
          <a:p>
            <a:pPr lvl="1"/>
            <a:r>
              <a:rPr lang="ko-KR" altLang="en-US"/>
              <a:t>크면 널문자를 추가하지 않는다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복귀 값 </a:t>
            </a:r>
            <a:r>
              <a:rPr lang="en-US" altLang="ko-KR"/>
              <a:t>: destination</a:t>
            </a:r>
            <a:r>
              <a:rPr lang="ko-KR" altLang="en-US"/>
              <a:t>의 포인터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계속</a:t>
            </a:r>
          </a:p>
        </p:txBody>
      </p:sp>
    </p:spTree>
  </p:cSld>
  <p:clrMapOvr>
    <a:masterClrMapping/>
  </p:clrMapOvr>
</p:sld>
</file>

<file path=ppt/slides/slide2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하나의 문자열을 다른 문자열의 마지막 부분에 추가 시켜서 연결</a:t>
            </a:r>
          </a:p>
          <a:p>
            <a:r>
              <a:rPr lang="en-US" altLang="ko-KR"/>
              <a:t>char *strcat(char *str1, char *str2);</a:t>
            </a:r>
          </a:p>
          <a:p>
            <a:pPr lvl="1"/>
            <a:r>
              <a:rPr lang="en-US" altLang="ko-KR"/>
              <a:t>str1</a:t>
            </a:r>
            <a:r>
              <a:rPr lang="ko-KR" altLang="en-US"/>
              <a:t>의 마지막 부분에 </a:t>
            </a:r>
            <a:r>
              <a:rPr lang="en-US" altLang="ko-KR"/>
              <a:t>str2 </a:t>
            </a:r>
            <a:r>
              <a:rPr lang="ko-KR" altLang="en-US"/>
              <a:t>추가</a:t>
            </a:r>
          </a:p>
          <a:p>
            <a:pPr lvl="1"/>
            <a:r>
              <a:rPr lang="ko-KR" altLang="en-US"/>
              <a:t>복귀 값 </a:t>
            </a:r>
            <a:r>
              <a:rPr lang="en-US" altLang="ko-KR"/>
              <a:t>: str1</a:t>
            </a:r>
            <a:r>
              <a:rPr lang="ko-KR" altLang="en-US"/>
              <a:t>의 포인터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문자열 결합</a:t>
            </a:r>
          </a:p>
        </p:txBody>
      </p:sp>
    </p:spTree>
  </p:cSld>
  <p:clrMapOvr>
    <a:masterClrMapping/>
  </p:clrMapOvr>
</p:sld>
</file>

<file path=ppt/slides/slide2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int strcmp(char *str1, char *str2);</a:t>
            </a:r>
          </a:p>
          <a:p>
            <a:pPr lvl="1"/>
            <a:r>
              <a:rPr lang="ko-KR" altLang="en-US"/>
              <a:t>복귀 값</a:t>
            </a:r>
          </a:p>
          <a:p>
            <a:pPr lvl="2"/>
            <a:r>
              <a:rPr lang="en-US" altLang="ko-KR"/>
              <a:t>&lt; 0 : str1</a:t>
            </a:r>
            <a:r>
              <a:rPr lang="ko-KR" altLang="en-US"/>
              <a:t>이 작다</a:t>
            </a:r>
          </a:p>
          <a:p>
            <a:pPr lvl="2"/>
            <a:r>
              <a:rPr lang="en-US" altLang="ko-KR"/>
              <a:t>0    : </a:t>
            </a:r>
            <a:r>
              <a:rPr lang="ko-KR" altLang="en-US"/>
              <a:t>같다</a:t>
            </a:r>
          </a:p>
          <a:p>
            <a:pPr lvl="2"/>
            <a:r>
              <a:rPr lang="en-US" altLang="ko-KR"/>
              <a:t>&gt; 0 : str1</a:t>
            </a:r>
            <a:r>
              <a:rPr lang="ko-KR" altLang="en-US"/>
              <a:t>이 크다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문자열의 비교</a:t>
            </a:r>
          </a:p>
        </p:txBody>
      </p:sp>
    </p:spTree>
  </p:cSld>
  <p:clrMapOvr>
    <a:masterClrMapping/>
  </p:clrMapOvr>
</p:sld>
</file>

<file path=ppt/slides/slide2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int strncmp(char *str1, char *str2, size_t n);</a:t>
            </a:r>
          </a:p>
          <a:p>
            <a:pPr lvl="1"/>
            <a:r>
              <a:rPr lang="en-US" altLang="ko-KR"/>
              <a:t>str2</a:t>
            </a:r>
            <a:r>
              <a:rPr lang="ko-KR" altLang="en-US"/>
              <a:t>에 있는 </a:t>
            </a:r>
            <a:r>
              <a:rPr lang="en-US" altLang="ko-KR"/>
              <a:t>n</a:t>
            </a:r>
            <a:r>
              <a:rPr lang="ko-KR" altLang="en-US"/>
              <a:t>개의 문자를 </a:t>
            </a:r>
            <a:r>
              <a:rPr lang="en-US" altLang="ko-KR"/>
              <a:t>str1</a:t>
            </a:r>
            <a:r>
              <a:rPr lang="ko-KR" altLang="en-US"/>
              <a:t>과 비교</a:t>
            </a:r>
          </a:p>
          <a:p>
            <a:pPr lvl="2"/>
            <a:r>
              <a:rPr lang="en-US" altLang="ko-KR"/>
              <a:t>strcmp()</a:t>
            </a:r>
            <a:r>
              <a:rPr lang="ko-KR" altLang="en-US"/>
              <a:t>와 동일한 복귀 값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부분 문자열 비교</a:t>
            </a:r>
          </a:p>
        </p:txBody>
      </p:sp>
    </p:spTree>
  </p:cSld>
  <p:clrMapOvr>
    <a:masterClrMapping/>
  </p:clrMapOvr>
</p:sld>
</file>

<file path=ppt/slides/slide2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char *strchr(char *str, int ch);</a:t>
            </a:r>
          </a:p>
          <a:p>
            <a:pPr lvl="1"/>
            <a:r>
              <a:rPr lang="en-US" altLang="ko-KR"/>
              <a:t>str</a:t>
            </a:r>
            <a:r>
              <a:rPr lang="ko-KR" altLang="en-US"/>
              <a:t>내에서 첫번째로 나타나는 </a:t>
            </a:r>
            <a:r>
              <a:rPr lang="en-US" altLang="ko-KR"/>
              <a:t>ch</a:t>
            </a:r>
            <a:r>
              <a:rPr lang="ko-KR" altLang="en-US"/>
              <a:t>를 찾는다</a:t>
            </a:r>
          </a:p>
          <a:p>
            <a:pPr lvl="1"/>
            <a:r>
              <a:rPr lang="ko-KR" altLang="en-US"/>
              <a:t>발견 </a:t>
            </a:r>
            <a:r>
              <a:rPr lang="en-US" altLang="ko-KR"/>
              <a:t>: </a:t>
            </a:r>
            <a:r>
              <a:rPr lang="ko-KR" altLang="en-US"/>
              <a:t>위치한 포인터 돌려줌</a:t>
            </a:r>
          </a:p>
          <a:p>
            <a:pPr lvl="2"/>
            <a:r>
              <a:rPr lang="ko-KR" altLang="en-US"/>
              <a:t>돌려준 포인터 </a:t>
            </a:r>
            <a:r>
              <a:rPr lang="en-US" altLang="ko-KR"/>
              <a:t>- str </a:t>
            </a:r>
            <a:r>
              <a:rPr lang="ko-KR" altLang="en-US"/>
              <a:t>포인터 </a:t>
            </a:r>
            <a:r>
              <a:rPr lang="en-US" altLang="ko-KR"/>
              <a:t>== </a:t>
            </a:r>
            <a:r>
              <a:rPr lang="ko-KR" altLang="en-US"/>
              <a:t>위치</a:t>
            </a:r>
          </a:p>
          <a:p>
            <a:pPr lvl="2"/>
            <a:r>
              <a:rPr lang="en-US" altLang="ko-KR"/>
              <a:t>0</a:t>
            </a:r>
            <a:r>
              <a:rPr lang="ko-KR" altLang="en-US"/>
              <a:t>이 기준</a:t>
            </a:r>
          </a:p>
          <a:p>
            <a:pPr lvl="1"/>
            <a:r>
              <a:rPr lang="ko-KR" altLang="en-US"/>
              <a:t>미 발견 </a:t>
            </a:r>
            <a:r>
              <a:rPr lang="en-US" altLang="ko-KR"/>
              <a:t>: </a:t>
            </a:r>
            <a:r>
              <a:rPr lang="ko-KR" altLang="en-US"/>
              <a:t>널을 돌려줌</a:t>
            </a:r>
          </a:p>
          <a:p>
            <a:pPr lvl="1">
              <a:buFontTx/>
              <a:buNone/>
            </a:pPr>
            <a:endParaRPr lang="ko-KR" altLang="en-US"/>
          </a:p>
          <a:p>
            <a:r>
              <a:rPr lang="en-US" altLang="ko-KR"/>
              <a:t>char *strrchar(char *str, int ch);</a:t>
            </a:r>
          </a:p>
          <a:p>
            <a:pPr lvl="1"/>
            <a:r>
              <a:rPr lang="ko-KR" altLang="en-US"/>
              <a:t>마지막으로 나타나는 것을 찾는 것을 제외하면 </a:t>
            </a:r>
            <a:r>
              <a:rPr lang="en-US" altLang="ko-KR"/>
              <a:t>strchr()</a:t>
            </a:r>
            <a:r>
              <a:rPr lang="ko-KR" altLang="en-US"/>
              <a:t>과 동일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문자열 검색</a:t>
            </a:r>
          </a:p>
        </p:txBody>
      </p:sp>
    </p:spTree>
  </p:cSld>
  <p:clrMapOvr>
    <a:masterClrMapping/>
  </p:clrMapOvr>
</p:sld>
</file>

<file path=ppt/slides/slide2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size_t strcspn(char *str1, char *str2);</a:t>
            </a:r>
          </a:p>
          <a:p>
            <a:pPr lvl="1"/>
            <a:r>
              <a:rPr lang="en-US" altLang="ko-KR"/>
              <a:t>str2</a:t>
            </a:r>
            <a:r>
              <a:rPr lang="ko-KR" altLang="en-US"/>
              <a:t>에 포함되어 있는 문자들이 </a:t>
            </a:r>
            <a:r>
              <a:rPr lang="en-US" altLang="ko-KR"/>
              <a:t>str1</a:t>
            </a:r>
            <a:r>
              <a:rPr lang="ko-KR" altLang="en-US"/>
              <a:t>에서 처음으로 나타나는 위치를 찾는다</a:t>
            </a:r>
            <a:r>
              <a:rPr lang="en-US" altLang="ko-KR"/>
              <a:t>.</a:t>
            </a:r>
          </a:p>
          <a:p>
            <a:pPr lvl="2"/>
            <a:r>
              <a:rPr lang="ko-KR" altLang="en-US"/>
              <a:t>일치부분 발견 </a:t>
            </a:r>
            <a:r>
              <a:rPr lang="en-US" altLang="ko-KR"/>
              <a:t>: str1</a:t>
            </a:r>
            <a:r>
              <a:rPr lang="ko-KR" altLang="en-US"/>
              <a:t>에서의 </a:t>
            </a:r>
            <a:r>
              <a:rPr lang="en-US" altLang="ko-KR"/>
              <a:t>offset </a:t>
            </a:r>
            <a:r>
              <a:rPr lang="ko-KR" altLang="en-US"/>
              <a:t>리턴</a:t>
            </a:r>
          </a:p>
          <a:p>
            <a:pPr lvl="2"/>
            <a:r>
              <a:rPr lang="ko-KR" altLang="en-US"/>
              <a:t>발견 못하면 </a:t>
            </a:r>
            <a:r>
              <a:rPr lang="en-US" altLang="ko-KR"/>
              <a:t>: strlen(str1)</a:t>
            </a:r>
            <a:r>
              <a:rPr lang="ko-KR" altLang="en-US"/>
              <a:t>을 리턴</a:t>
            </a:r>
            <a:r>
              <a:rPr lang="en-US" altLang="ko-KR"/>
              <a:t>(</a:t>
            </a:r>
            <a:r>
              <a:rPr lang="ko-KR" altLang="en-US"/>
              <a:t>널문자의 </a:t>
            </a:r>
            <a:r>
              <a:rPr lang="en-US" altLang="ko-KR"/>
              <a:t>offset)</a:t>
            </a:r>
          </a:p>
          <a:p>
            <a:endParaRPr lang="en-US" altLang="ko-KR"/>
          </a:p>
          <a:p>
            <a:r>
              <a:rPr lang="en-US" altLang="ko-KR"/>
              <a:t>size_t strspn(char *str1, char *str2);</a:t>
            </a:r>
          </a:p>
          <a:p>
            <a:pPr lvl="1"/>
            <a:r>
              <a:rPr lang="ko-KR" altLang="en-US"/>
              <a:t>포함되지 않는 문자가 처음으로 발견되는 상대적인 위치를 찾는다</a:t>
            </a:r>
            <a:r>
              <a:rPr lang="en-US" altLang="ko-KR"/>
              <a:t>.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계속</a:t>
            </a:r>
          </a:p>
        </p:txBody>
      </p:sp>
    </p:spTree>
  </p:cSld>
  <p:clrMapOvr>
    <a:masterClrMapping/>
  </p:clrMapOvr>
</p:sld>
</file>

<file path=ppt/slides/slide2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char *strpbrk(char *str1, char *str2);</a:t>
            </a:r>
          </a:p>
          <a:p>
            <a:pPr lvl="1"/>
            <a:r>
              <a:rPr lang="en-US" altLang="ko-KR"/>
              <a:t>str2</a:t>
            </a:r>
            <a:r>
              <a:rPr lang="ko-KR" altLang="en-US"/>
              <a:t>에 포함되어 있는 어떤 문자가 </a:t>
            </a:r>
            <a:r>
              <a:rPr lang="en-US" altLang="ko-KR"/>
              <a:t>str1</a:t>
            </a:r>
            <a:r>
              <a:rPr lang="ko-KR" altLang="en-US"/>
              <a:t>에서 처음으로 일치하는 위치의 포인터 리턴</a:t>
            </a:r>
          </a:p>
          <a:p>
            <a:r>
              <a:rPr lang="en-US" altLang="ko-KR"/>
              <a:t>char *strstr(char *str1, char *str2);</a:t>
            </a:r>
          </a:p>
          <a:p>
            <a:pPr lvl="1"/>
            <a:r>
              <a:rPr lang="en-US" altLang="ko-KR"/>
              <a:t>str1</a:t>
            </a:r>
            <a:r>
              <a:rPr lang="ko-KR" altLang="en-US"/>
              <a:t>에서 처음으로 나타나는 </a:t>
            </a:r>
            <a:r>
              <a:rPr lang="en-US" altLang="ko-KR"/>
              <a:t>str2</a:t>
            </a:r>
            <a:r>
              <a:rPr lang="ko-KR" altLang="en-US"/>
              <a:t>의 위치에 대한 포인터 리턴</a:t>
            </a:r>
          </a:p>
          <a:p>
            <a:pPr lvl="1"/>
            <a:r>
              <a:rPr lang="ko-KR" altLang="en-US"/>
              <a:t>하나의 문자열 내에서 다른 문자열을 검색</a:t>
            </a:r>
          </a:p>
          <a:p>
            <a:pPr lvl="1"/>
            <a:r>
              <a:rPr lang="ko-KR" altLang="en-US"/>
              <a:t>시작 위치 리턴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계속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800" dirty="0"/>
              <a:t>컴퓨터의 구조</a:t>
            </a:r>
          </a:p>
        </p:txBody>
      </p:sp>
      <p:sp>
        <p:nvSpPr>
          <p:cNvPr id="7171" name="Rectangle 4"/>
          <p:cNvSpPr>
            <a:spLocks noChangeArrowheads="1"/>
          </p:cNvSpPr>
          <p:nvPr/>
        </p:nvSpPr>
        <p:spPr bwMode="auto">
          <a:xfrm>
            <a:off x="2822575" y="957357"/>
            <a:ext cx="2322512" cy="36734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ko-KR" sz="1600">
              <a:latin typeface="돋움" pitchFamily="50" charset="-127"/>
              <a:ea typeface="돋움" pitchFamily="50" charset="-127"/>
            </a:endParaRPr>
          </a:p>
          <a:p>
            <a:pPr algn="ctr"/>
            <a:endParaRPr lang="en-US" altLang="ko-KR" sz="1600">
              <a:latin typeface="돋움" pitchFamily="50" charset="-127"/>
              <a:ea typeface="돋움" pitchFamily="50" charset="-127"/>
            </a:endParaRPr>
          </a:p>
          <a:p>
            <a:pPr algn="ctr"/>
            <a:endParaRPr lang="en-US" altLang="ko-KR" sz="1600">
              <a:latin typeface="돋움" pitchFamily="50" charset="-127"/>
              <a:ea typeface="돋움" pitchFamily="50" charset="-127"/>
            </a:endParaRPr>
          </a:p>
          <a:p>
            <a:pPr algn="ctr"/>
            <a:endParaRPr lang="en-US" altLang="ko-KR" sz="1600">
              <a:latin typeface="돋움" pitchFamily="50" charset="-127"/>
              <a:ea typeface="돋움" pitchFamily="50" charset="-127"/>
            </a:endParaRPr>
          </a:p>
          <a:p>
            <a:pPr algn="ctr"/>
            <a:endParaRPr lang="en-US" altLang="ko-KR" sz="1600">
              <a:latin typeface="돋움" pitchFamily="50" charset="-127"/>
              <a:ea typeface="돋움" pitchFamily="50" charset="-127"/>
            </a:endParaRPr>
          </a:p>
          <a:p>
            <a:pPr algn="ctr"/>
            <a:endParaRPr lang="en-US" altLang="ko-KR" sz="1600">
              <a:latin typeface="돋움" pitchFamily="50" charset="-127"/>
              <a:ea typeface="돋움" pitchFamily="50" charset="-127"/>
            </a:endParaRPr>
          </a:p>
          <a:p>
            <a:pPr algn="ctr"/>
            <a:endParaRPr lang="en-US" altLang="ko-KR" sz="1600">
              <a:latin typeface="돋움" pitchFamily="50" charset="-127"/>
              <a:ea typeface="돋움" pitchFamily="50" charset="-127"/>
            </a:endParaRPr>
          </a:p>
          <a:p>
            <a:pPr algn="ctr"/>
            <a:endParaRPr lang="en-US" altLang="ko-KR" sz="160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172" name="Rectangle 5"/>
          <p:cNvSpPr>
            <a:spLocks noChangeArrowheads="1"/>
          </p:cNvSpPr>
          <p:nvPr/>
        </p:nvSpPr>
        <p:spPr bwMode="auto">
          <a:xfrm>
            <a:off x="3090862" y="1254219"/>
            <a:ext cx="1787525" cy="19843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0000"/>
              </a:lnSpc>
            </a:pPr>
            <a:r>
              <a:rPr lang="en-US" altLang="ko-KR" sz="1600">
                <a:latin typeface="돋움" pitchFamily="50" charset="-127"/>
                <a:ea typeface="돋움" pitchFamily="50" charset="-127"/>
              </a:rPr>
              <a:t>CPU</a:t>
            </a:r>
          </a:p>
          <a:p>
            <a:pPr algn="ctr">
              <a:lnSpc>
                <a:spcPct val="90000"/>
              </a:lnSpc>
            </a:pPr>
            <a:endParaRPr lang="en-US" altLang="ko-KR" sz="1600">
              <a:latin typeface="돋움" pitchFamily="50" charset="-127"/>
              <a:ea typeface="돋움" pitchFamily="50" charset="-127"/>
            </a:endParaRPr>
          </a:p>
          <a:p>
            <a:pPr algn="ctr">
              <a:lnSpc>
                <a:spcPct val="90000"/>
              </a:lnSpc>
            </a:pPr>
            <a:endParaRPr lang="en-US" altLang="ko-KR" sz="1600">
              <a:latin typeface="돋움" pitchFamily="50" charset="-127"/>
              <a:ea typeface="돋움" pitchFamily="50" charset="-127"/>
            </a:endParaRPr>
          </a:p>
          <a:p>
            <a:pPr algn="ctr">
              <a:lnSpc>
                <a:spcPct val="90000"/>
              </a:lnSpc>
            </a:pPr>
            <a:endParaRPr lang="en-US" altLang="ko-KR" sz="1600">
              <a:latin typeface="돋움" pitchFamily="50" charset="-127"/>
              <a:ea typeface="돋움" pitchFamily="50" charset="-127"/>
            </a:endParaRPr>
          </a:p>
          <a:p>
            <a:pPr algn="ctr">
              <a:lnSpc>
                <a:spcPct val="90000"/>
              </a:lnSpc>
            </a:pPr>
            <a:endParaRPr lang="en-US" altLang="ko-KR" sz="1600">
              <a:latin typeface="돋움" pitchFamily="50" charset="-127"/>
              <a:ea typeface="돋움" pitchFamily="50" charset="-127"/>
            </a:endParaRPr>
          </a:p>
          <a:p>
            <a:pPr algn="ctr">
              <a:lnSpc>
                <a:spcPct val="90000"/>
              </a:lnSpc>
            </a:pPr>
            <a:endParaRPr lang="en-US" altLang="ko-KR" sz="1600">
              <a:latin typeface="돋움" pitchFamily="50" charset="-127"/>
              <a:ea typeface="돋움" pitchFamily="50" charset="-127"/>
            </a:endParaRPr>
          </a:p>
          <a:p>
            <a:pPr algn="ctr">
              <a:lnSpc>
                <a:spcPct val="90000"/>
              </a:lnSpc>
            </a:pPr>
            <a:endParaRPr lang="en-US" altLang="ko-KR" sz="1600">
              <a:latin typeface="돋움" pitchFamily="50" charset="-127"/>
              <a:ea typeface="돋움" pitchFamily="50" charset="-127"/>
            </a:endParaRPr>
          </a:p>
          <a:p>
            <a:pPr algn="ctr">
              <a:lnSpc>
                <a:spcPct val="90000"/>
              </a:lnSpc>
            </a:pPr>
            <a:endParaRPr lang="en-US" altLang="ko-KR" sz="1600">
              <a:latin typeface="돋움" pitchFamily="50" charset="-127"/>
              <a:ea typeface="돋움" pitchFamily="50" charset="-127"/>
            </a:endParaRPr>
          </a:p>
          <a:p>
            <a:pPr algn="ctr">
              <a:lnSpc>
                <a:spcPct val="90000"/>
              </a:lnSpc>
            </a:pPr>
            <a:endParaRPr lang="en-US" altLang="ko-KR" sz="160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173" name="Rectangle 6"/>
          <p:cNvSpPr>
            <a:spLocks noChangeArrowheads="1"/>
          </p:cNvSpPr>
          <p:nvPr/>
        </p:nvSpPr>
        <p:spPr bwMode="auto">
          <a:xfrm>
            <a:off x="3270250" y="1751107"/>
            <a:ext cx="1428750" cy="5953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돋움" pitchFamily="50" charset="-127"/>
                <a:ea typeface="돋움" pitchFamily="50" charset="-127"/>
              </a:rPr>
              <a:t>제어장치</a:t>
            </a:r>
          </a:p>
        </p:txBody>
      </p:sp>
      <p:sp>
        <p:nvSpPr>
          <p:cNvPr id="7174" name="Rectangle 7"/>
          <p:cNvSpPr>
            <a:spLocks noChangeArrowheads="1"/>
          </p:cNvSpPr>
          <p:nvPr/>
        </p:nvSpPr>
        <p:spPr bwMode="auto">
          <a:xfrm>
            <a:off x="3270250" y="2448019"/>
            <a:ext cx="1428750" cy="593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돋움" pitchFamily="50" charset="-127"/>
                <a:ea typeface="돋움" pitchFamily="50" charset="-127"/>
              </a:rPr>
              <a:t>산술</a:t>
            </a:r>
            <a:r>
              <a:rPr lang="en-US" altLang="ko-KR" sz="1600">
                <a:latin typeface="돋움" pitchFamily="50" charset="-127"/>
                <a:ea typeface="돋움" pitchFamily="50" charset="-127"/>
              </a:rPr>
              <a:t>/</a:t>
            </a:r>
            <a:r>
              <a:rPr lang="ko-KR" altLang="en-US" sz="1600">
                <a:latin typeface="돋움" pitchFamily="50" charset="-127"/>
                <a:ea typeface="돋움" pitchFamily="50" charset="-127"/>
              </a:rPr>
              <a:t>논리장치</a:t>
            </a:r>
          </a:p>
        </p:txBody>
      </p:sp>
      <p:sp>
        <p:nvSpPr>
          <p:cNvPr id="7175" name="Rectangle 8"/>
          <p:cNvSpPr>
            <a:spLocks noChangeArrowheads="1"/>
          </p:cNvSpPr>
          <p:nvPr/>
        </p:nvSpPr>
        <p:spPr bwMode="auto">
          <a:xfrm>
            <a:off x="3090862" y="3738657"/>
            <a:ext cx="1787525" cy="5953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돋움" pitchFamily="50" charset="-127"/>
                <a:ea typeface="돋움" pitchFamily="50" charset="-127"/>
              </a:rPr>
              <a:t>메모리</a:t>
            </a:r>
          </a:p>
        </p:txBody>
      </p:sp>
      <p:sp>
        <p:nvSpPr>
          <p:cNvPr id="7176" name="Rectangle 9"/>
          <p:cNvSpPr>
            <a:spLocks noChangeArrowheads="1"/>
          </p:cNvSpPr>
          <p:nvPr/>
        </p:nvSpPr>
        <p:spPr bwMode="auto">
          <a:xfrm>
            <a:off x="938212" y="1751107"/>
            <a:ext cx="1465263" cy="5984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dirty="0">
                <a:latin typeface="돋움" pitchFamily="50" charset="-127"/>
                <a:ea typeface="돋움" pitchFamily="50" charset="-127"/>
              </a:rPr>
              <a:t>입력 장치</a:t>
            </a:r>
          </a:p>
        </p:txBody>
      </p:sp>
      <p:sp>
        <p:nvSpPr>
          <p:cNvPr id="7177" name="Rectangle 10"/>
          <p:cNvSpPr>
            <a:spLocks noChangeArrowheads="1"/>
          </p:cNvSpPr>
          <p:nvPr/>
        </p:nvSpPr>
        <p:spPr bwMode="auto">
          <a:xfrm>
            <a:off x="5592762" y="1751107"/>
            <a:ext cx="1609725" cy="5984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돋움" pitchFamily="50" charset="-127"/>
                <a:ea typeface="돋움" pitchFamily="50" charset="-127"/>
              </a:rPr>
              <a:t>출력 장치</a:t>
            </a:r>
          </a:p>
        </p:txBody>
      </p:sp>
      <p:sp>
        <p:nvSpPr>
          <p:cNvPr id="7178" name="Rectangle 11"/>
          <p:cNvSpPr>
            <a:spLocks noChangeArrowheads="1"/>
          </p:cNvSpPr>
          <p:nvPr/>
        </p:nvSpPr>
        <p:spPr bwMode="auto">
          <a:xfrm>
            <a:off x="5592762" y="3738657"/>
            <a:ext cx="1609725" cy="596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돋움" pitchFamily="50" charset="-127"/>
                <a:ea typeface="돋움" pitchFamily="50" charset="-127"/>
              </a:rPr>
              <a:t>외부 저장 장치</a:t>
            </a:r>
          </a:p>
        </p:txBody>
      </p:sp>
      <p:cxnSp>
        <p:nvCxnSpPr>
          <p:cNvPr id="7179" name="AutoShape 12"/>
          <p:cNvCxnSpPr>
            <a:cxnSpLocks noChangeShapeType="1"/>
            <a:stCxn id="7176" idx="3"/>
          </p:cNvCxnSpPr>
          <p:nvPr/>
        </p:nvCxnSpPr>
        <p:spPr bwMode="auto">
          <a:xfrm flipV="1">
            <a:off x="2403475" y="2049557"/>
            <a:ext cx="422275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80" name="AutoShape 13"/>
          <p:cNvCxnSpPr>
            <a:cxnSpLocks noChangeShapeType="1"/>
            <a:endCxn id="7177" idx="1"/>
          </p:cNvCxnSpPr>
          <p:nvPr/>
        </p:nvCxnSpPr>
        <p:spPr bwMode="auto">
          <a:xfrm flipV="1">
            <a:off x="5149850" y="2051144"/>
            <a:ext cx="442912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81" name="AutoShape 14"/>
          <p:cNvCxnSpPr>
            <a:cxnSpLocks noChangeShapeType="1"/>
          </p:cNvCxnSpPr>
          <p:nvPr/>
        </p:nvCxnSpPr>
        <p:spPr bwMode="auto">
          <a:xfrm>
            <a:off x="3894137" y="3238594"/>
            <a:ext cx="0" cy="5000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82" name="AutoShape 15"/>
          <p:cNvCxnSpPr>
            <a:cxnSpLocks noChangeShapeType="1"/>
          </p:cNvCxnSpPr>
          <p:nvPr/>
        </p:nvCxnSpPr>
        <p:spPr bwMode="auto">
          <a:xfrm flipV="1">
            <a:off x="4160837" y="3241769"/>
            <a:ext cx="0" cy="4968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83" name="AutoShape 16"/>
          <p:cNvCxnSpPr>
            <a:cxnSpLocks noChangeShapeType="1"/>
          </p:cNvCxnSpPr>
          <p:nvPr/>
        </p:nvCxnSpPr>
        <p:spPr bwMode="auto">
          <a:xfrm flipV="1">
            <a:off x="5145087" y="3930744"/>
            <a:ext cx="444500" cy="4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84" name="AutoShape 17"/>
          <p:cNvCxnSpPr>
            <a:cxnSpLocks noChangeShapeType="1"/>
          </p:cNvCxnSpPr>
          <p:nvPr/>
        </p:nvCxnSpPr>
        <p:spPr bwMode="auto">
          <a:xfrm flipH="1">
            <a:off x="5145087" y="4133944"/>
            <a:ext cx="433388" cy="6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028908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/>
              <a:t> </a:t>
            </a:r>
            <a:r>
              <a:rPr lang="ko-KR" altLang="en-US" sz="2400"/>
              <a:t>정수형</a:t>
            </a:r>
          </a:p>
          <a:p>
            <a:pPr lvl="1"/>
            <a:r>
              <a:rPr lang="ko-KR" altLang="en-US" sz="2200"/>
              <a:t> </a:t>
            </a:r>
            <a:r>
              <a:rPr lang="en-US" altLang="ko-KR" sz="2200"/>
              <a:t>char  (unsigned) -  1 Byte</a:t>
            </a:r>
          </a:p>
          <a:p>
            <a:pPr lvl="1"/>
            <a:r>
              <a:rPr lang="en-US" altLang="ko-KR" sz="2200"/>
              <a:t> int     (unsigned) -  4 Byte</a:t>
            </a:r>
          </a:p>
          <a:p>
            <a:pPr lvl="1"/>
            <a:r>
              <a:rPr lang="en-US" altLang="ko-KR" sz="2200"/>
              <a:t> short (unsigned) -  2 Byte</a:t>
            </a:r>
          </a:p>
          <a:p>
            <a:pPr lvl="1"/>
            <a:r>
              <a:rPr lang="en-US" altLang="ko-KR" sz="2200"/>
              <a:t> long  (unsigned) -  4 Byte</a:t>
            </a:r>
          </a:p>
          <a:p>
            <a:pPr lvl="1">
              <a:buFontTx/>
              <a:buNone/>
            </a:pPr>
            <a:endParaRPr lang="en-US" altLang="ko-KR" sz="2200"/>
          </a:p>
          <a:p>
            <a:r>
              <a:rPr lang="en-US" altLang="ko-KR" sz="2400"/>
              <a:t> </a:t>
            </a:r>
            <a:r>
              <a:rPr lang="ko-KR" altLang="en-US" sz="2400"/>
              <a:t>부동소수점 형</a:t>
            </a:r>
          </a:p>
          <a:p>
            <a:pPr lvl="1"/>
            <a:r>
              <a:rPr lang="ko-KR" altLang="en-US" sz="2200"/>
              <a:t> </a:t>
            </a:r>
            <a:r>
              <a:rPr lang="en-US" altLang="ko-KR" sz="2200"/>
              <a:t>float     - 4 Byte ( </a:t>
            </a:r>
            <a:r>
              <a:rPr lang="ko-KR" altLang="en-US" sz="2200"/>
              <a:t>단정도</a:t>
            </a:r>
            <a:r>
              <a:rPr lang="en-US" altLang="ko-KR" sz="2200"/>
              <a:t>)</a:t>
            </a:r>
          </a:p>
          <a:p>
            <a:pPr lvl="1"/>
            <a:r>
              <a:rPr lang="en-US" altLang="ko-KR" sz="2200"/>
              <a:t> double  - 8 Byte (</a:t>
            </a:r>
            <a:r>
              <a:rPr lang="ko-KR" altLang="en-US" sz="2200"/>
              <a:t>배정도</a:t>
            </a:r>
            <a:r>
              <a:rPr lang="en-US" altLang="ko-KR" sz="2200"/>
              <a:t>)</a:t>
            </a:r>
          </a:p>
          <a:p>
            <a:pPr lvl="1">
              <a:buFontTx/>
              <a:buNone/>
            </a:pPr>
            <a:endParaRPr lang="en-US" altLang="ko-KR" sz="2200"/>
          </a:p>
          <a:p>
            <a:pPr lvl="1">
              <a:buFontTx/>
              <a:buNone/>
            </a:pPr>
            <a:r>
              <a:rPr lang="en-US" altLang="ko-KR" sz="2200"/>
              <a:t>Cf. bit ( 0 or 1)</a:t>
            </a:r>
          </a:p>
          <a:p>
            <a:pPr lvl="1">
              <a:buFontTx/>
              <a:buNone/>
            </a:pPr>
            <a:r>
              <a:rPr lang="en-US" altLang="ko-KR" sz="2200"/>
              <a:t>	   Byte = 8 bit</a:t>
            </a:r>
          </a:p>
          <a:p>
            <a:pPr lvl="1">
              <a:buFontTx/>
              <a:buNone/>
            </a:pPr>
            <a:endParaRPr lang="en-US" altLang="ko-KR" sz="220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 </a:t>
            </a:r>
            <a:r>
              <a:rPr lang="ko-KR" altLang="en-US"/>
              <a:t>데이터 형태</a:t>
            </a:r>
          </a:p>
        </p:txBody>
      </p:sp>
    </p:spTree>
  </p:cSld>
  <p:clrMapOvr>
    <a:masterClrMapping/>
  </p:clrMapOvr>
</p:sld>
</file>

<file path=ppt/slides/slide3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문자열 내의 문자의 크기를 변경하는 함수</a:t>
            </a:r>
          </a:p>
          <a:p>
            <a:pPr lvl="1"/>
            <a:r>
              <a:rPr lang="en-US" altLang="ko-KR"/>
              <a:t>ANSI </a:t>
            </a:r>
            <a:r>
              <a:rPr lang="ko-KR" altLang="en-US"/>
              <a:t>표준함수가 아니다</a:t>
            </a:r>
            <a:r>
              <a:rPr lang="en-US" altLang="ko-KR"/>
              <a:t>.</a:t>
            </a:r>
          </a:p>
          <a:p>
            <a:pPr lvl="1"/>
            <a:r>
              <a:rPr lang="en-US" altLang="ko-KR"/>
              <a:t>char *strlwr(char *str);</a:t>
            </a:r>
          </a:p>
          <a:p>
            <a:pPr lvl="2"/>
            <a:r>
              <a:rPr lang="en-US" altLang="ko-KR"/>
              <a:t>str</a:t>
            </a:r>
            <a:r>
              <a:rPr lang="ko-KR" altLang="en-US"/>
              <a:t>에 포함되어 있는 모든 문자를 대문자에서 소문자로 변환</a:t>
            </a:r>
          </a:p>
          <a:p>
            <a:pPr lvl="1"/>
            <a:r>
              <a:rPr lang="en-US" altLang="ko-KR"/>
              <a:t>char *strupr(char *str);</a:t>
            </a:r>
          </a:p>
          <a:p>
            <a:pPr lvl="2"/>
            <a:r>
              <a:rPr lang="ko-KR" altLang="en-US"/>
              <a:t>반대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문자열 변환</a:t>
            </a:r>
          </a:p>
        </p:txBody>
      </p:sp>
    </p:spTree>
  </p:cSld>
  <p:clrMapOvr>
    <a:masterClrMapping/>
  </p:clrMapOvr>
</p:sld>
</file>

<file path=ppt/slides/slide3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 char *strrev(char *str);</a:t>
            </a:r>
          </a:p>
          <a:p>
            <a:pPr lvl="1"/>
            <a:r>
              <a:rPr lang="en-US" altLang="ko-KR"/>
              <a:t>str</a:t>
            </a:r>
            <a:r>
              <a:rPr lang="ko-KR" altLang="en-US"/>
              <a:t>에 포함되어 있는 모든 문자의 순서 반전</a:t>
            </a:r>
          </a:p>
          <a:p>
            <a:r>
              <a:rPr lang="en-US" altLang="ko-KR"/>
              <a:t>char *strset(char *str,  int ch);</a:t>
            </a:r>
          </a:p>
          <a:p>
            <a:r>
              <a:rPr lang="en-US" altLang="ko-KR"/>
              <a:t>char *strnset(char *str, int ch, size_t n);</a:t>
            </a:r>
          </a:p>
          <a:p>
            <a:pPr lvl="1"/>
            <a:r>
              <a:rPr lang="en-US" altLang="ko-KR"/>
              <a:t>str</a:t>
            </a:r>
            <a:r>
              <a:rPr lang="ko-KR" altLang="en-US"/>
              <a:t>에서 널문자를 제외한 모든 문자를 </a:t>
            </a:r>
            <a:r>
              <a:rPr lang="en-US" altLang="ko-KR"/>
              <a:t>ch</a:t>
            </a:r>
            <a:r>
              <a:rPr lang="ko-KR" altLang="en-US"/>
              <a:t>로 변경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그 외의 문자열 처리함수</a:t>
            </a:r>
          </a:p>
        </p:txBody>
      </p:sp>
    </p:spTree>
  </p:cSld>
  <p:clrMapOvr>
    <a:masterClrMapping/>
  </p:clrMapOvr>
</p:sld>
</file>

<file path=ppt/slides/slide3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int atoi(char *str);</a:t>
            </a:r>
          </a:p>
          <a:p>
            <a:pPr lvl="1"/>
            <a:r>
              <a:rPr lang="ko-KR" altLang="en-US"/>
              <a:t>문자열을 정수로 변환</a:t>
            </a:r>
            <a:r>
              <a:rPr lang="en-US" altLang="ko-KR"/>
              <a:t>, </a:t>
            </a:r>
            <a:r>
              <a:rPr lang="ko-KR" altLang="en-US"/>
              <a:t>변환 불가시  </a:t>
            </a:r>
            <a:r>
              <a:rPr lang="en-US" altLang="ko-KR"/>
              <a:t>0</a:t>
            </a:r>
          </a:p>
          <a:p>
            <a:r>
              <a:rPr lang="en-US" altLang="ko-KR"/>
              <a:t>long atol(char *str);</a:t>
            </a:r>
          </a:p>
          <a:p>
            <a:pPr lvl="1"/>
            <a:r>
              <a:rPr lang="en-US" altLang="ko-KR"/>
              <a:t>long</a:t>
            </a:r>
            <a:r>
              <a:rPr lang="ko-KR" altLang="en-US"/>
              <a:t>형을 리턴</a:t>
            </a:r>
          </a:p>
          <a:p>
            <a:r>
              <a:rPr lang="en-US" altLang="ko-KR"/>
              <a:t>double atof(char *str) ;</a:t>
            </a:r>
          </a:p>
          <a:p>
            <a:pPr lvl="1"/>
            <a:r>
              <a:rPr lang="en-US" altLang="ko-KR"/>
              <a:t>double</a:t>
            </a:r>
            <a:r>
              <a:rPr lang="ko-KR" altLang="en-US"/>
              <a:t>형을 리턴</a:t>
            </a:r>
          </a:p>
          <a:p>
            <a:pPr lvl="1">
              <a:buFontTx/>
              <a:buNone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문자열을 숫자로 변환</a:t>
            </a:r>
          </a:p>
        </p:txBody>
      </p:sp>
    </p:spTree>
  </p:cSld>
  <p:clrMapOvr>
    <a:masterClrMapping/>
  </p:clrMapOvr>
</p:sld>
</file>

<file path=ppt/slides/slide3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457200" y="2057400"/>
            <a:ext cx="82296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ko-KR" altLang="en-US" sz="80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체" pitchFamily="49" charset="-127"/>
                <a:ea typeface="굴림체" pitchFamily="49" charset="-127"/>
              </a:rPr>
              <a:t>구조체</a:t>
            </a:r>
          </a:p>
          <a:p>
            <a:pPr algn="ctr"/>
            <a:endParaRPr lang="ko-KR" altLang="en-US" sz="320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굴림체" pitchFamily="49" charset="-127"/>
              <a:ea typeface="굴림체" pitchFamily="49" charset="-127"/>
            </a:endParaRPr>
          </a:p>
        </p:txBody>
      </p:sp>
    </p:spTree>
  </p:cSld>
  <p:clrMapOvr>
    <a:masterClrMapping/>
  </p:clrMapOvr>
</p:sld>
</file>

<file path=ppt/slides/slide3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/>
              <a:t>여러분이 만약 학교에서 학생 정보 관리 프로그램을 만든다고 합시다</a:t>
            </a:r>
            <a:r>
              <a:rPr lang="en-US" altLang="ko-KR" sz="2400"/>
              <a:t>. </a:t>
            </a:r>
            <a:r>
              <a:rPr lang="ko-KR" altLang="en-US" sz="2400"/>
              <a:t>그리고 학생 한 사람당 다음과 같은 데이터가 있다고 하고</a:t>
            </a:r>
            <a:r>
              <a:rPr lang="en-US" altLang="ko-KR" sz="2400"/>
              <a:t>, </a:t>
            </a:r>
            <a:r>
              <a:rPr lang="ko-KR" altLang="en-US" sz="2400"/>
              <a:t>학생수는 </a:t>
            </a:r>
            <a:r>
              <a:rPr lang="en-US" altLang="ko-KR" sz="2400"/>
              <a:t>100</a:t>
            </a:r>
            <a:r>
              <a:rPr lang="ko-KR" altLang="en-US" sz="2400"/>
              <a:t>명 이라고 합시다</a:t>
            </a:r>
            <a:r>
              <a:rPr lang="en-US" altLang="ko-KR" sz="2400"/>
              <a:t>. </a:t>
            </a:r>
          </a:p>
          <a:p>
            <a:pPr>
              <a:buFont typeface="Wingdings" pitchFamily="2" charset="2"/>
              <a:buNone/>
            </a:pPr>
            <a:r>
              <a:rPr lang="en-US" altLang="ko-KR" sz="2400"/>
              <a:t>   </a:t>
            </a:r>
            <a:r>
              <a:rPr lang="ko-KR" altLang="en-US" sz="2400"/>
              <a:t>학년</a:t>
            </a:r>
            <a:r>
              <a:rPr lang="en-US" altLang="ko-KR" sz="2400"/>
              <a:t>, </a:t>
            </a:r>
            <a:r>
              <a:rPr lang="ko-KR" altLang="en-US" sz="2400"/>
              <a:t>반</a:t>
            </a:r>
            <a:r>
              <a:rPr lang="en-US" altLang="ko-KR" sz="2400"/>
              <a:t>, </a:t>
            </a:r>
            <a:r>
              <a:rPr lang="ko-KR" altLang="en-US" sz="2400"/>
              <a:t>번호</a:t>
            </a:r>
            <a:r>
              <a:rPr lang="en-US" altLang="ko-KR" sz="2400"/>
              <a:t>, </a:t>
            </a:r>
            <a:r>
              <a:rPr lang="ko-KR" altLang="en-US" sz="2400"/>
              <a:t>이름</a:t>
            </a:r>
            <a:r>
              <a:rPr lang="en-US" altLang="ko-KR" sz="2400"/>
              <a:t>, </a:t>
            </a:r>
            <a:r>
              <a:rPr lang="ko-KR" altLang="en-US" sz="2400"/>
              <a:t>나이</a:t>
            </a:r>
            <a:r>
              <a:rPr lang="en-US" altLang="ko-KR" sz="2400"/>
              <a:t>, </a:t>
            </a:r>
            <a:r>
              <a:rPr lang="ko-KR" altLang="en-US" sz="2400"/>
              <a:t>전화번호 그렇다면 여러분을 어떻게 데이터를 처리하시겠습니까</a:t>
            </a:r>
            <a:r>
              <a:rPr lang="en-US" altLang="ko-KR" sz="2400"/>
              <a:t>? </a:t>
            </a:r>
            <a:r>
              <a:rPr lang="ko-KR" altLang="en-US" sz="2400"/>
              <a:t>각 데이터별로 </a:t>
            </a:r>
            <a:r>
              <a:rPr lang="en-US" altLang="ko-KR" sz="2400"/>
              <a:t>100</a:t>
            </a:r>
            <a:r>
              <a:rPr lang="ko-KR" altLang="en-US" sz="2400"/>
              <a:t>개의 원소를 갖는 배열을 만들어 처리하시겠습니까</a:t>
            </a:r>
            <a:r>
              <a:rPr lang="en-US" altLang="ko-KR" sz="2400"/>
              <a:t>? </a:t>
            </a:r>
          </a:p>
          <a:p>
            <a:pPr>
              <a:buFont typeface="Wingdings" pitchFamily="2" charset="2"/>
              <a:buNone/>
            </a:pPr>
            <a:endParaRPr lang="en-US" altLang="ko-KR" sz="2400"/>
          </a:p>
          <a:p>
            <a:pPr>
              <a:buFont typeface="Wingdings" pitchFamily="2" charset="2"/>
              <a:buNone/>
            </a:pPr>
            <a:r>
              <a:rPr lang="en-US" altLang="ko-KR" sz="2400"/>
              <a:t>    </a:t>
            </a:r>
            <a:r>
              <a:rPr lang="ko-KR" altLang="en-US" sz="2400"/>
              <a:t>그렇게 하면 복잡해지죠</a:t>
            </a:r>
            <a:r>
              <a:rPr lang="en-US" altLang="ko-KR" sz="2400"/>
              <a:t>? </a:t>
            </a:r>
          </a:p>
          <a:p>
            <a:pPr>
              <a:buFont typeface="Wingdings" pitchFamily="2" charset="2"/>
              <a:buNone/>
            </a:pPr>
            <a:r>
              <a:rPr lang="en-US" altLang="ko-KR" sz="2400"/>
              <a:t>    </a:t>
            </a:r>
            <a:r>
              <a:rPr lang="ko-KR" altLang="en-US" sz="2400"/>
              <a:t>이럴 때 구조체를 사용합니다</a:t>
            </a:r>
            <a:r>
              <a:rPr lang="en-US" altLang="ko-KR" sz="2400"/>
              <a:t>. </a:t>
            </a:r>
            <a:r>
              <a:rPr lang="ko-KR" altLang="en-US" sz="2400"/>
              <a:t>구조체는 한 개 이상의 변수를 묶어둔 것이라고 생각하시면 됩니다</a:t>
            </a:r>
            <a:r>
              <a:rPr lang="en-US" altLang="ko-KR" sz="2400"/>
              <a:t>. </a:t>
            </a:r>
            <a:r>
              <a:rPr lang="ko-KR" altLang="en-US" sz="2400"/>
              <a:t>그렇게 묶어서 한 개의 변수처럼 취급하는 것이죠</a:t>
            </a:r>
            <a:r>
              <a:rPr lang="en-US" altLang="ko-KR" sz="2400"/>
              <a:t>. </a:t>
            </a:r>
            <a:r>
              <a:rPr lang="ko-KR" altLang="en-US" sz="2400"/>
              <a:t>예를 들자면 위와 같은 데이터를 넣을 변수들을 하나로 묶어서 학생이라는 구조체를 만들어 사용하면 처리가 쉬워지겠죠</a:t>
            </a:r>
            <a:r>
              <a:rPr lang="en-US" altLang="ko-KR" sz="2400"/>
              <a:t>?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구조체의 필요성</a:t>
            </a:r>
          </a:p>
        </p:txBody>
      </p:sp>
    </p:spTree>
  </p:cSld>
  <p:clrMapOvr>
    <a:masterClrMapping/>
  </p:clrMapOvr>
</p:sld>
</file>

<file path=ppt/slides/slide3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구조체</a:t>
            </a:r>
            <a:r>
              <a:rPr lang="en-US" altLang="ko-KR"/>
              <a:t>(struct, </a:t>
            </a:r>
            <a:r>
              <a:rPr lang="ko-KR" altLang="en-US"/>
              <a:t>일명 </a:t>
            </a:r>
            <a:r>
              <a:rPr lang="en-US" altLang="ko-KR"/>
              <a:t>"</a:t>
            </a:r>
            <a:r>
              <a:rPr lang="ko-KR" altLang="en-US"/>
              <a:t>스트럭처</a:t>
            </a:r>
            <a:r>
              <a:rPr lang="en-US" altLang="ko-KR"/>
              <a:t>")</a:t>
            </a:r>
          </a:p>
          <a:p>
            <a:pPr lvl="1"/>
            <a:r>
              <a:rPr lang="ko-KR" altLang="en-US"/>
              <a:t>포인터와 함께 </a:t>
            </a:r>
            <a:r>
              <a:rPr lang="en-US" altLang="ko-KR"/>
              <a:t>C</a:t>
            </a:r>
            <a:r>
              <a:rPr lang="ko-KR" altLang="en-US"/>
              <a:t>에서 가장 많이 쓰이는 부분</a:t>
            </a:r>
          </a:p>
          <a:p>
            <a:pPr lvl="1"/>
            <a:r>
              <a:rPr lang="ko-KR" altLang="en-US"/>
              <a:t>더욱 구체적인 정의를 내려보면</a:t>
            </a:r>
            <a:r>
              <a:rPr lang="en-US" altLang="ko-KR"/>
              <a:t>, </a:t>
            </a:r>
            <a:r>
              <a:rPr lang="ko-KR" altLang="en-US"/>
              <a:t>이미 정의된 서로 성질이 다른 </a:t>
            </a:r>
            <a:r>
              <a:rPr lang="en-US" altLang="ko-KR"/>
              <a:t>(heterogeneous) </a:t>
            </a:r>
            <a:r>
              <a:rPr lang="ko-KR" altLang="en-US"/>
              <a:t>표준 자료형들을 구성 원소로 하여 새로운 자료형을 명명하는 것</a:t>
            </a:r>
          </a:p>
          <a:p>
            <a:pPr lvl="1"/>
            <a:r>
              <a:rPr lang="ko-KR" altLang="en-US">
                <a:solidFill>
                  <a:schemeClr val="accent2"/>
                </a:solidFill>
              </a:rPr>
              <a:t>이종데이터들 사이의 집합</a:t>
            </a:r>
            <a:r>
              <a:rPr lang="en-US" altLang="ko-KR">
                <a:solidFill>
                  <a:schemeClr val="accent2"/>
                </a:solidFill>
              </a:rPr>
              <a:t>!!</a:t>
            </a:r>
          </a:p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구조체의 정의</a:t>
            </a:r>
          </a:p>
        </p:txBody>
      </p:sp>
    </p:spTree>
  </p:cSld>
  <p:clrMapOvr>
    <a:masterClrMapping/>
  </p:clrMapOvr>
</p:sld>
</file>

<file path=ppt/slides/slide3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/>
              <a:t>[</a:t>
            </a:r>
            <a:r>
              <a:rPr lang="ko-KR" altLang="en-US"/>
              <a:t>공통점</a:t>
            </a:r>
            <a:r>
              <a:rPr lang="en-US" altLang="ko-KR"/>
              <a:t>] </a:t>
            </a:r>
          </a:p>
          <a:p>
            <a:pPr lvl="1">
              <a:lnSpc>
                <a:spcPct val="90000"/>
              </a:lnSpc>
            </a:pPr>
            <a:r>
              <a:rPr lang="ko-KR" altLang="en-US"/>
              <a:t>둘 다 여러 개의 방을 가짐</a:t>
            </a:r>
          </a:p>
          <a:p>
            <a:pPr lvl="1">
              <a:lnSpc>
                <a:spcPct val="90000"/>
              </a:lnSpc>
            </a:pPr>
            <a:r>
              <a:rPr lang="ko-KR" altLang="en-US"/>
              <a:t>방은 주기억 장소의 기억단위 확보를 의미</a:t>
            </a:r>
          </a:p>
          <a:p>
            <a:pPr>
              <a:lnSpc>
                <a:spcPct val="90000"/>
              </a:lnSpc>
            </a:pPr>
            <a:endParaRPr lang="ko-KR" altLang="en-US"/>
          </a:p>
          <a:p>
            <a:pPr>
              <a:lnSpc>
                <a:spcPct val="90000"/>
              </a:lnSpc>
            </a:pPr>
            <a:r>
              <a:rPr lang="en-US" altLang="ko-KR"/>
              <a:t>[</a:t>
            </a:r>
            <a:r>
              <a:rPr lang="ko-KR" altLang="en-US"/>
              <a:t>차이점</a:t>
            </a:r>
            <a:r>
              <a:rPr lang="en-US" altLang="ko-KR"/>
              <a:t>]</a:t>
            </a:r>
          </a:p>
          <a:p>
            <a:pPr lvl="1">
              <a:lnSpc>
                <a:spcPct val="90000"/>
              </a:lnSpc>
            </a:pPr>
            <a:r>
              <a:rPr lang="ko-KR" altLang="en-US"/>
              <a:t>배열이나 구조체 모두 연속된 기억장소를 확보하긴 하나</a:t>
            </a:r>
            <a:r>
              <a:rPr lang="en-US" altLang="ko-KR"/>
              <a:t>, </a:t>
            </a:r>
            <a:r>
              <a:rPr lang="ko-KR" altLang="en-US"/>
              <a:t>배열은 서로 성질이 똑같은 자료형을 갖는 반면에</a:t>
            </a:r>
            <a:r>
              <a:rPr lang="en-US" altLang="ko-KR"/>
              <a:t>, </a:t>
            </a:r>
            <a:r>
              <a:rPr lang="ko-KR" altLang="en-US"/>
              <a:t>구조체는 서로 성질이 다른 자료형을 가짐</a:t>
            </a:r>
          </a:p>
          <a:p>
            <a:pPr>
              <a:lnSpc>
                <a:spcPct val="90000"/>
              </a:lnSpc>
            </a:pPr>
            <a:endParaRPr lang="ko-KR" altLang="en-US"/>
          </a:p>
          <a:p>
            <a:pPr>
              <a:lnSpc>
                <a:spcPct val="90000"/>
              </a:lnSpc>
            </a:pPr>
            <a:r>
              <a:rPr lang="ko-KR" altLang="en-US"/>
              <a:t>이런 특징들로 인해 일반변수보단 배열이</a:t>
            </a:r>
            <a:r>
              <a:rPr lang="en-US" altLang="ko-KR"/>
              <a:t>, </a:t>
            </a:r>
            <a:r>
              <a:rPr lang="ko-KR" altLang="en-US"/>
              <a:t>배열보단 구조체가 더 메모리를 절약할 수 있음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배열과 구조체와의 차이</a:t>
            </a:r>
          </a:p>
        </p:txBody>
      </p:sp>
    </p:spTree>
  </p:cSld>
  <p:clrMapOvr>
    <a:masterClrMapping/>
  </p:clrMapOvr>
</p:sld>
</file>

<file path=ppt/slides/slide3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구조체는 큰 프로그램에서 여러 변수들의 모임을 하나의 독립된 양으로 취급할 수 있게 해줌으로써 복잡한 자료를 편리하게 다룰 수 있도록 도와줌</a:t>
            </a:r>
          </a:p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구조체의 장점</a:t>
            </a:r>
          </a:p>
        </p:txBody>
      </p:sp>
    </p:spTree>
  </p:cSld>
  <p:clrMapOvr>
    <a:masterClrMapping/>
  </p:clrMapOvr>
</p:sld>
</file>

<file path=ppt/slides/slide3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/>
              <a:t>선언</a:t>
            </a:r>
          </a:p>
          <a:p>
            <a:pPr lvl="1">
              <a:buFontTx/>
              <a:buNone/>
            </a:pPr>
            <a:r>
              <a:rPr lang="en-US" altLang="ko-KR" sz="2200"/>
              <a:t>struct </a:t>
            </a:r>
            <a:r>
              <a:rPr lang="ko-KR" altLang="en-US" sz="2200"/>
              <a:t>구조체이름</a:t>
            </a:r>
          </a:p>
          <a:p>
            <a:pPr lvl="1">
              <a:buFontTx/>
              <a:buNone/>
            </a:pPr>
            <a:r>
              <a:rPr lang="en-US" altLang="ko-KR" sz="2200"/>
              <a:t>{</a:t>
            </a:r>
          </a:p>
          <a:p>
            <a:pPr lvl="1">
              <a:buFontTx/>
              <a:buNone/>
            </a:pPr>
            <a:r>
              <a:rPr lang="en-US" altLang="ko-KR" sz="2200"/>
              <a:t>     </a:t>
            </a:r>
            <a:r>
              <a:rPr lang="ko-KR" altLang="en-US" sz="2200"/>
              <a:t>데이터형태 변수</a:t>
            </a:r>
            <a:r>
              <a:rPr lang="en-US" altLang="ko-KR" sz="2200"/>
              <a:t>;</a:t>
            </a:r>
          </a:p>
          <a:p>
            <a:pPr lvl="1">
              <a:buFontTx/>
              <a:buNone/>
            </a:pPr>
            <a:r>
              <a:rPr lang="en-US" altLang="ko-KR" sz="2200"/>
              <a:t>     </a:t>
            </a:r>
            <a:r>
              <a:rPr lang="ko-KR" altLang="en-US" sz="2200"/>
              <a:t>데이터형태 변수</a:t>
            </a:r>
            <a:r>
              <a:rPr lang="en-US" altLang="ko-KR" sz="2200"/>
              <a:t>;</a:t>
            </a:r>
          </a:p>
          <a:p>
            <a:pPr lvl="1">
              <a:buFontTx/>
              <a:buNone/>
            </a:pPr>
            <a:r>
              <a:rPr lang="en-US" altLang="ko-KR" sz="2200"/>
              <a:t>      .</a:t>
            </a:r>
          </a:p>
          <a:p>
            <a:pPr lvl="1">
              <a:buFontTx/>
              <a:buNone/>
            </a:pPr>
            <a:r>
              <a:rPr lang="en-US" altLang="ko-KR" sz="2200"/>
              <a:t>      .</a:t>
            </a:r>
          </a:p>
          <a:p>
            <a:pPr lvl="1">
              <a:buFontTx/>
              <a:buNone/>
            </a:pPr>
            <a:r>
              <a:rPr lang="en-US" altLang="ko-KR" sz="2200"/>
              <a:t>};</a:t>
            </a:r>
          </a:p>
          <a:p>
            <a:pPr lvl="1"/>
            <a:r>
              <a:rPr lang="ko-KR" altLang="en-US" sz="2200"/>
              <a:t>여기서 </a:t>
            </a:r>
            <a:r>
              <a:rPr lang="en-US" altLang="ko-KR" sz="2200"/>
              <a:t>{}</a:t>
            </a:r>
            <a:r>
              <a:rPr lang="ko-KR" altLang="en-US" sz="2200"/>
              <a:t>안에 들어있는 변수들이 구조체를 구성하는 변수로 멤버변수라고 함</a:t>
            </a:r>
          </a:p>
          <a:p>
            <a:r>
              <a:rPr lang="ko-KR" altLang="en-US" sz="2400"/>
              <a:t> 사용법</a:t>
            </a:r>
          </a:p>
          <a:p>
            <a:pPr>
              <a:buFont typeface="Wingdings" pitchFamily="2" charset="2"/>
              <a:buNone/>
            </a:pPr>
            <a:r>
              <a:rPr lang="ko-KR" altLang="en-US" sz="2400"/>
              <a:t>     </a:t>
            </a:r>
            <a:r>
              <a:rPr lang="en-US" altLang="ko-KR" sz="2000"/>
              <a:t>struct </a:t>
            </a:r>
            <a:r>
              <a:rPr lang="ko-KR" altLang="en-US" sz="2000"/>
              <a:t>구조체이름 구조체변수</a:t>
            </a:r>
            <a:r>
              <a:rPr lang="en-US" altLang="ko-KR" sz="2000"/>
              <a:t>[, </a:t>
            </a:r>
            <a:r>
              <a:rPr lang="ko-KR" altLang="en-US" sz="2000"/>
              <a:t>구조체변수</a:t>
            </a:r>
            <a:r>
              <a:rPr lang="en-US" altLang="ko-KR" sz="2000"/>
              <a:t>, ...]; </a:t>
            </a:r>
          </a:p>
          <a:p>
            <a:pPr lvl="1">
              <a:buFontTx/>
              <a:buNone/>
            </a:pPr>
            <a:r>
              <a:rPr lang="en-US" altLang="ko-KR" sz="2000"/>
              <a:t>  Ex) struct Student s; </a:t>
            </a:r>
            <a:endParaRPr lang="en-US" altLang="ko-KR" sz="220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구조체 문법</a:t>
            </a:r>
            <a:r>
              <a:rPr lang="en-US" altLang="ko-KR"/>
              <a:t>(1)</a:t>
            </a:r>
          </a:p>
        </p:txBody>
      </p:sp>
    </p:spTree>
  </p:cSld>
  <p:clrMapOvr>
    <a:masterClrMapping/>
  </p:clrMapOvr>
</p:sld>
</file>

<file path=ppt/slides/slide3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/>
              <a:t>Ex) </a:t>
            </a:r>
            <a:r>
              <a:rPr lang="ko-KR" altLang="en-US" sz="2400"/>
              <a:t>학생 데이터를 처리하기 위한 구조체를 만들면 </a:t>
            </a:r>
          </a:p>
          <a:p>
            <a:endParaRPr lang="ko-KR" altLang="en-US" sz="2400"/>
          </a:p>
          <a:p>
            <a:pPr>
              <a:buFont typeface="Wingdings" pitchFamily="2" charset="2"/>
              <a:buNone/>
            </a:pPr>
            <a:r>
              <a:rPr lang="en-US" altLang="ko-KR" sz="2400"/>
              <a:t>struct Student</a:t>
            </a:r>
          </a:p>
          <a:p>
            <a:pPr>
              <a:buFont typeface="Wingdings" pitchFamily="2" charset="2"/>
              <a:buNone/>
            </a:pPr>
            <a:r>
              <a:rPr lang="en-US" altLang="ko-KR" sz="2400"/>
              <a:t>{</a:t>
            </a:r>
          </a:p>
          <a:p>
            <a:pPr lvl="2">
              <a:buFont typeface="Wingdings" pitchFamily="2" charset="2"/>
              <a:buNone/>
            </a:pPr>
            <a:r>
              <a:rPr lang="en-US" altLang="ko-KR"/>
              <a:t>  int Grade;</a:t>
            </a:r>
          </a:p>
          <a:p>
            <a:pPr lvl="2">
              <a:buFont typeface="Wingdings" pitchFamily="2" charset="2"/>
              <a:buNone/>
            </a:pPr>
            <a:r>
              <a:rPr lang="en-US" altLang="ko-KR"/>
              <a:t>  int Class;</a:t>
            </a:r>
          </a:p>
          <a:p>
            <a:pPr lvl="2">
              <a:buFont typeface="Wingdings" pitchFamily="2" charset="2"/>
              <a:buNone/>
            </a:pPr>
            <a:r>
              <a:rPr lang="en-US" altLang="ko-KR"/>
              <a:t>  int Number;</a:t>
            </a:r>
          </a:p>
          <a:p>
            <a:pPr lvl="2">
              <a:buFont typeface="Wingdings" pitchFamily="2" charset="2"/>
              <a:buNone/>
            </a:pPr>
            <a:r>
              <a:rPr lang="en-US" altLang="ko-KR"/>
              <a:t>  char Name[16];</a:t>
            </a:r>
          </a:p>
          <a:p>
            <a:pPr lvl="2">
              <a:buFont typeface="Wingdings" pitchFamily="2" charset="2"/>
              <a:buNone/>
            </a:pPr>
            <a:r>
              <a:rPr lang="en-US" altLang="ko-KR"/>
              <a:t>  int Age;</a:t>
            </a:r>
          </a:p>
          <a:p>
            <a:pPr lvl="2">
              <a:buFont typeface="Wingdings" pitchFamily="2" charset="2"/>
              <a:buNone/>
            </a:pPr>
            <a:r>
              <a:rPr lang="en-US" altLang="ko-KR"/>
              <a:t>  char Phone[16];</a:t>
            </a:r>
          </a:p>
          <a:p>
            <a:pPr>
              <a:buFont typeface="Wingdings" pitchFamily="2" charset="2"/>
              <a:buNone/>
            </a:pPr>
            <a:r>
              <a:rPr lang="en-US" altLang="ko-KR" sz="2400"/>
              <a:t>};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예제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/>
              <a:t>정수형 상수 </a:t>
            </a:r>
            <a:r>
              <a:rPr lang="en-US" altLang="ko-KR" sz="2400"/>
              <a:t>:</a:t>
            </a:r>
          </a:p>
          <a:p>
            <a:pPr lvl="1"/>
            <a:r>
              <a:rPr lang="ko-KR" altLang="en-US" sz="2200"/>
              <a:t>소수점과 지수부가 없는 숫자를 정수로 인식</a:t>
            </a:r>
          </a:p>
          <a:p>
            <a:pPr lvl="1"/>
            <a:r>
              <a:rPr lang="ko-KR" altLang="en-US" sz="2200"/>
              <a:t> </a:t>
            </a:r>
            <a:r>
              <a:rPr lang="en-US" altLang="ko-KR" sz="2200"/>
              <a:t>2</a:t>
            </a:r>
            <a:r>
              <a:rPr lang="ko-KR" altLang="en-US" sz="2200"/>
              <a:t>가지의 옵션</a:t>
            </a:r>
          </a:p>
          <a:p>
            <a:pPr lvl="2"/>
            <a:r>
              <a:rPr lang="ko-KR" altLang="en-US" sz="2000"/>
              <a:t> </a:t>
            </a:r>
            <a:r>
              <a:rPr lang="en-US" altLang="ko-KR" sz="2000"/>
              <a:t>a. </a:t>
            </a:r>
            <a:r>
              <a:rPr lang="ko-KR" altLang="en-US" sz="2000"/>
              <a:t>정수가 숫자 </a:t>
            </a:r>
            <a:r>
              <a:rPr lang="en-US" altLang="ko-KR" sz="2000"/>
              <a:t>0</a:t>
            </a:r>
            <a:r>
              <a:rPr lang="ko-KR" altLang="en-US" sz="2000"/>
              <a:t>으로 시작되면 이것은 </a:t>
            </a:r>
            <a:r>
              <a:rPr lang="en-US" altLang="ko-KR" sz="2000"/>
              <a:t>8</a:t>
            </a:r>
            <a:r>
              <a:rPr lang="ko-KR" altLang="en-US" sz="2000"/>
              <a:t>진수이다</a:t>
            </a:r>
            <a:r>
              <a:rPr lang="en-US" altLang="ko-KR" sz="2000"/>
              <a:t>. ex)020</a:t>
            </a:r>
          </a:p>
          <a:p>
            <a:pPr lvl="2"/>
            <a:r>
              <a:rPr lang="en-US" altLang="ko-KR" sz="2000"/>
              <a:t> b. </a:t>
            </a:r>
            <a:r>
              <a:rPr lang="ko-KR" altLang="en-US" sz="2000"/>
              <a:t>정수가 </a:t>
            </a:r>
            <a:r>
              <a:rPr lang="en-US" altLang="ko-KR" sz="2000"/>
              <a:t>0x</a:t>
            </a:r>
            <a:r>
              <a:rPr lang="ko-KR" altLang="en-US" sz="2000"/>
              <a:t>또는 </a:t>
            </a:r>
            <a:r>
              <a:rPr lang="en-US" altLang="ko-KR" sz="2000"/>
              <a:t>0X</a:t>
            </a:r>
            <a:r>
              <a:rPr lang="ko-KR" altLang="en-US" sz="2000"/>
              <a:t>로 시작되는 정수는 </a:t>
            </a:r>
            <a:r>
              <a:rPr lang="en-US" altLang="ko-KR" sz="2000"/>
              <a:t>16</a:t>
            </a:r>
            <a:r>
              <a:rPr lang="ko-KR" altLang="en-US" sz="2000"/>
              <a:t>진수이다</a:t>
            </a:r>
            <a:r>
              <a:rPr lang="en-US" altLang="ko-KR" sz="2000"/>
              <a:t>. ex)0x20</a:t>
            </a:r>
          </a:p>
          <a:p>
            <a:r>
              <a:rPr lang="ko-KR" altLang="en-US" sz="2400"/>
              <a:t>정수변수의 초기화</a:t>
            </a:r>
          </a:p>
          <a:p>
            <a:pPr lvl="1"/>
            <a:r>
              <a:rPr lang="ko-KR" altLang="en-US" sz="2200"/>
              <a:t> </a:t>
            </a:r>
            <a:r>
              <a:rPr lang="en-US" altLang="ko-KR" sz="2200"/>
              <a:t>int hogs = 23;   /* </a:t>
            </a:r>
            <a:r>
              <a:rPr lang="ko-KR" altLang="en-US" sz="2200"/>
              <a:t>변수를 선언과 동시에 초기화*</a:t>
            </a:r>
            <a:r>
              <a:rPr lang="en-US" altLang="ko-KR" sz="2200"/>
              <a:t>/</a:t>
            </a:r>
          </a:p>
          <a:p>
            <a:pPr lvl="1"/>
            <a:r>
              <a:rPr lang="en-US" altLang="ko-KR" sz="2200"/>
              <a:t> int stops; </a:t>
            </a:r>
          </a:p>
          <a:p>
            <a:pPr lvl="1">
              <a:buFontTx/>
              <a:buNone/>
            </a:pPr>
            <a:r>
              <a:rPr lang="en-US" altLang="ko-KR" sz="2200"/>
              <a:t>    stops = 32;     /* </a:t>
            </a:r>
            <a:r>
              <a:rPr lang="ko-KR" altLang="en-US" sz="2200"/>
              <a:t>선언된 변수를 정수 </a:t>
            </a:r>
            <a:r>
              <a:rPr lang="en-US" altLang="ko-KR" sz="2200"/>
              <a:t>32</a:t>
            </a:r>
            <a:r>
              <a:rPr lang="ko-KR" altLang="en-US" sz="2200"/>
              <a:t>로 초기화</a:t>
            </a:r>
            <a:r>
              <a:rPr lang="en-US" altLang="ko-KR" sz="2200"/>
              <a:t>/</a:t>
            </a:r>
          </a:p>
          <a:p>
            <a:pPr lvl="1"/>
            <a:r>
              <a:rPr lang="en-US" altLang="ko-KR" sz="2200"/>
              <a:t> int dogs, cats = 92; </a:t>
            </a:r>
          </a:p>
          <a:p>
            <a:pPr lvl="1">
              <a:buFontTx/>
              <a:buNone/>
            </a:pPr>
            <a:r>
              <a:rPr lang="en-US" altLang="ko-KR" sz="2200"/>
              <a:t>    /* cats</a:t>
            </a:r>
            <a:r>
              <a:rPr lang="ko-KR" altLang="en-US" sz="2200"/>
              <a:t>만 정수 </a:t>
            </a:r>
            <a:r>
              <a:rPr lang="en-US" altLang="ko-KR" sz="2200"/>
              <a:t>92</a:t>
            </a:r>
            <a:r>
              <a:rPr lang="ko-KR" altLang="en-US" sz="2200"/>
              <a:t>로 초기화</a:t>
            </a:r>
            <a:r>
              <a:rPr lang="en-US" altLang="ko-KR" sz="2200"/>
              <a:t>, dogs</a:t>
            </a:r>
            <a:r>
              <a:rPr lang="ko-KR" altLang="en-US" sz="2200"/>
              <a:t>는 초기화 안됨 *</a:t>
            </a:r>
            <a:r>
              <a:rPr lang="en-US" altLang="ko-KR" sz="2200"/>
              <a:t>/</a:t>
            </a:r>
          </a:p>
          <a:p>
            <a:endParaRPr lang="en-US" altLang="ko-KR" sz="240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정수형 </a:t>
            </a:r>
            <a:r>
              <a:rPr lang="en-US" altLang="ko-KR"/>
              <a:t>(2)</a:t>
            </a:r>
          </a:p>
        </p:txBody>
      </p:sp>
    </p:spTree>
  </p:cSld>
  <p:clrMapOvr>
    <a:masterClrMapping/>
  </p:clrMapOvr>
</p:sld>
</file>

<file path=ppt/slides/slide3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선언</a:t>
            </a:r>
          </a:p>
          <a:p>
            <a:pPr lvl="1">
              <a:buFontTx/>
              <a:buNone/>
            </a:pPr>
            <a:r>
              <a:rPr lang="en-US" altLang="ko-KR" sz="2200"/>
              <a:t>struct [</a:t>
            </a:r>
            <a:r>
              <a:rPr lang="ko-KR" altLang="en-US" sz="2200"/>
              <a:t>구조체이름</a:t>
            </a:r>
            <a:r>
              <a:rPr lang="en-US" altLang="ko-KR" sz="2200"/>
              <a:t>]</a:t>
            </a:r>
          </a:p>
          <a:p>
            <a:pPr lvl="1">
              <a:buFontTx/>
              <a:buNone/>
            </a:pPr>
            <a:r>
              <a:rPr lang="en-US" altLang="ko-KR" sz="2200"/>
              <a:t>{</a:t>
            </a:r>
          </a:p>
          <a:p>
            <a:pPr lvl="1">
              <a:buFontTx/>
              <a:buNone/>
            </a:pPr>
            <a:r>
              <a:rPr lang="en-US" altLang="ko-KR" sz="2200"/>
              <a:t>   </a:t>
            </a:r>
            <a:r>
              <a:rPr lang="ko-KR" altLang="en-US" sz="2200"/>
              <a:t>데이터형태 변수</a:t>
            </a:r>
            <a:r>
              <a:rPr lang="en-US" altLang="ko-KR" sz="2200"/>
              <a:t>;</a:t>
            </a:r>
          </a:p>
          <a:p>
            <a:pPr lvl="1">
              <a:buFontTx/>
              <a:buNone/>
            </a:pPr>
            <a:r>
              <a:rPr lang="en-US" altLang="ko-KR" sz="2200"/>
              <a:t>   </a:t>
            </a:r>
            <a:r>
              <a:rPr lang="ko-KR" altLang="en-US" sz="2200"/>
              <a:t>데이터형태 변수</a:t>
            </a:r>
            <a:r>
              <a:rPr lang="en-US" altLang="ko-KR" sz="2200"/>
              <a:t>;</a:t>
            </a:r>
          </a:p>
          <a:p>
            <a:pPr lvl="1">
              <a:buFontTx/>
              <a:buNone/>
            </a:pPr>
            <a:r>
              <a:rPr lang="en-US" altLang="ko-KR" sz="2200"/>
              <a:t>    .</a:t>
            </a:r>
          </a:p>
          <a:p>
            <a:pPr lvl="1">
              <a:buFontTx/>
              <a:buNone/>
            </a:pPr>
            <a:r>
              <a:rPr lang="en-US" altLang="ko-KR" sz="2200"/>
              <a:t>    .</a:t>
            </a:r>
          </a:p>
          <a:p>
            <a:pPr lvl="1">
              <a:buFontTx/>
              <a:buNone/>
            </a:pPr>
            <a:r>
              <a:rPr lang="en-US" altLang="ko-KR" sz="2200"/>
              <a:t>} </a:t>
            </a:r>
            <a:r>
              <a:rPr lang="ko-KR" altLang="en-US" sz="2200"/>
              <a:t>구조체변수</a:t>
            </a:r>
            <a:r>
              <a:rPr lang="en-US" altLang="ko-KR" sz="2200"/>
              <a:t>[, </a:t>
            </a:r>
            <a:r>
              <a:rPr lang="ko-KR" altLang="en-US" sz="2200"/>
              <a:t>구조체변수</a:t>
            </a:r>
            <a:r>
              <a:rPr lang="en-US" altLang="ko-KR" sz="2200"/>
              <a:t>, ...];</a:t>
            </a:r>
          </a:p>
          <a:p>
            <a:pPr>
              <a:buFont typeface="Wingdings" pitchFamily="2" charset="2"/>
              <a:buNone/>
            </a:pPr>
            <a:endParaRPr lang="en-US" altLang="ko-KR" sz="2400"/>
          </a:p>
          <a:p>
            <a:pPr>
              <a:buFont typeface="Wingdings" pitchFamily="2" charset="2"/>
              <a:buNone/>
            </a:pPr>
            <a:endParaRPr lang="en-US" altLang="ko-KR" sz="200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구조체 문법</a:t>
            </a:r>
            <a:r>
              <a:rPr lang="en-US" altLang="ko-KR"/>
              <a:t>(2)</a:t>
            </a:r>
          </a:p>
        </p:txBody>
      </p:sp>
    </p:spTree>
  </p:cSld>
  <p:clrMapOvr>
    <a:masterClrMapping/>
  </p:clrMapOvr>
</p:sld>
</file>

<file path=ppt/slides/slide3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ko-KR"/>
              <a:t>Ex)</a:t>
            </a:r>
          </a:p>
          <a:p>
            <a:pPr>
              <a:buFont typeface="Wingdings" pitchFamily="2" charset="2"/>
              <a:buNone/>
            </a:pPr>
            <a:r>
              <a:rPr lang="en-US" altLang="ko-KR"/>
              <a:t>struct Student</a:t>
            </a:r>
          </a:p>
          <a:p>
            <a:pPr>
              <a:buFont typeface="Wingdings" pitchFamily="2" charset="2"/>
              <a:buNone/>
            </a:pPr>
            <a:r>
              <a:rPr lang="en-US" altLang="ko-KR"/>
              <a:t>{</a:t>
            </a:r>
          </a:p>
          <a:p>
            <a:pPr lvl="2">
              <a:buFont typeface="Wingdings" pitchFamily="2" charset="2"/>
              <a:buNone/>
            </a:pPr>
            <a:r>
              <a:rPr lang="en-US" altLang="ko-KR" sz="2800"/>
              <a:t>  int Grade;</a:t>
            </a:r>
          </a:p>
          <a:p>
            <a:pPr lvl="2">
              <a:buFont typeface="Wingdings" pitchFamily="2" charset="2"/>
              <a:buNone/>
            </a:pPr>
            <a:r>
              <a:rPr lang="en-US" altLang="ko-KR" sz="2800"/>
              <a:t>  int Class;</a:t>
            </a:r>
          </a:p>
          <a:p>
            <a:pPr lvl="2">
              <a:buFont typeface="Wingdings" pitchFamily="2" charset="2"/>
              <a:buNone/>
            </a:pPr>
            <a:r>
              <a:rPr lang="en-US" altLang="ko-KR" sz="2800"/>
              <a:t>  int Number;</a:t>
            </a:r>
          </a:p>
          <a:p>
            <a:pPr lvl="2">
              <a:buFont typeface="Wingdings" pitchFamily="2" charset="2"/>
              <a:buNone/>
            </a:pPr>
            <a:r>
              <a:rPr lang="en-US" altLang="ko-KR" sz="2800"/>
              <a:t>  char Name[16];</a:t>
            </a:r>
          </a:p>
          <a:p>
            <a:pPr lvl="2">
              <a:buFont typeface="Wingdings" pitchFamily="2" charset="2"/>
              <a:buNone/>
            </a:pPr>
            <a:r>
              <a:rPr lang="en-US" altLang="ko-KR" sz="2800"/>
              <a:t>  int Age;</a:t>
            </a:r>
          </a:p>
          <a:p>
            <a:pPr lvl="2">
              <a:buFont typeface="Wingdings" pitchFamily="2" charset="2"/>
              <a:buNone/>
            </a:pPr>
            <a:r>
              <a:rPr lang="en-US" altLang="ko-KR" sz="2800"/>
              <a:t>  char Phone[16];</a:t>
            </a:r>
          </a:p>
          <a:p>
            <a:pPr>
              <a:buFont typeface="Wingdings" pitchFamily="2" charset="2"/>
              <a:buNone/>
            </a:pPr>
            <a:r>
              <a:rPr lang="en-US" altLang="ko-KR"/>
              <a:t>} s;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구조체 문법</a:t>
            </a:r>
            <a:r>
              <a:rPr lang="en-US" altLang="ko-KR"/>
              <a:t>(2) </a:t>
            </a:r>
            <a:r>
              <a:rPr lang="ko-KR" altLang="en-US"/>
              <a:t>계속</a:t>
            </a:r>
          </a:p>
        </p:txBody>
      </p:sp>
    </p:spTree>
  </p:cSld>
  <p:clrMapOvr>
    <a:masterClrMapping/>
  </p:clrMapOvr>
</p:sld>
</file>

<file path=ppt/slides/slide3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4191000" cy="5257800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/>
              <a:t>&lt;</a:t>
            </a:r>
            <a:r>
              <a:rPr lang="ko-KR" altLang="en-US" sz="2000"/>
              <a:t>구조체를 이용한 선언</a:t>
            </a:r>
            <a:r>
              <a:rPr lang="en-US" altLang="ko-KR" sz="2000"/>
              <a:t>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/>
              <a:t>struct man {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/>
              <a:t>(</a:t>
            </a:r>
            <a:r>
              <a:rPr lang="ko-KR" altLang="en-US" sz="2000"/>
              <a:t>구조체 택은 다른 변수들의 이름과 같아서는 안된다</a:t>
            </a:r>
            <a:r>
              <a:rPr lang="en-US" altLang="ko-KR" sz="2000"/>
              <a:t>) │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ko-KR" sz="200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/>
              <a:t>  char name[30];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/>
              <a:t>  int kor;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/>
              <a:t>  int eng;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/>
              <a:t>  int math;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/>
              <a:t>  int total;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/>
              <a:t>  float ave;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/>
              <a:t> } person; -&gt; </a:t>
            </a:r>
            <a:r>
              <a:rPr lang="ko-KR" altLang="en-US" sz="2000"/>
              <a:t>프로그램상에서 변수를 참조할 때 쓰는 변수 이름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ko-KR" altLang="en-US" sz="200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ko-KR" altLang="en-US" sz="2000"/>
              <a:t>* </a:t>
            </a:r>
            <a:r>
              <a:rPr lang="en-US" altLang="ko-KR" sz="2000"/>
              <a:t>(</a:t>
            </a:r>
            <a:r>
              <a:rPr lang="ko-KR" altLang="en-US" sz="2000"/>
              <a:t>구성 요소들의 정의는 일반 변수와 같으나 초기값은 줄 수 없다</a:t>
            </a:r>
            <a:r>
              <a:rPr lang="en-US" altLang="ko-KR" sz="2000"/>
              <a:t>.)</a:t>
            </a:r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선언의 비교</a:t>
            </a:r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5181600" y="1143000"/>
            <a:ext cx="3505200" cy="287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 sz="2000">
                <a:effectLst>
                  <a:outerShdw blurRad="38100" dist="38100" dir="2700000" algn="tl">
                    <a:srgbClr val="C0C0C0"/>
                  </a:outerShdw>
                </a:effectLst>
                <a:latin typeface="굴림" pitchFamily="50" charset="-127"/>
                <a:ea typeface="굴림" pitchFamily="50" charset="-127"/>
              </a:rPr>
              <a:t>&lt; </a:t>
            </a:r>
            <a:r>
              <a:rPr lang="ko-KR" alt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굴림" pitchFamily="50" charset="-127"/>
                <a:ea typeface="굴림" pitchFamily="50" charset="-127"/>
              </a:rPr>
              <a:t>일반 선언 </a:t>
            </a:r>
            <a:r>
              <a:rPr lang="en-US" altLang="ko-KR" sz="2000">
                <a:effectLst>
                  <a:outerShdw blurRad="38100" dist="38100" dir="2700000" algn="tl">
                    <a:srgbClr val="C0C0C0"/>
                  </a:outerShdw>
                </a:effectLst>
                <a:latin typeface="굴림" pitchFamily="50" charset="-127"/>
                <a:ea typeface="굴림" pitchFamily="50" charset="-127"/>
              </a:rPr>
              <a:t>&gt;</a:t>
            </a:r>
          </a:p>
          <a:p>
            <a:pPr>
              <a:spcBef>
                <a:spcPct val="50000"/>
              </a:spcBef>
            </a:pPr>
            <a:r>
              <a:rPr lang="en-US" altLang="ko-KR" sz="1800">
                <a:effectLst>
                  <a:outerShdw blurRad="38100" dist="38100" dir="2700000" algn="tl">
                    <a:srgbClr val="C0C0C0"/>
                  </a:outerShdw>
                </a:effectLst>
                <a:latin typeface="굴림" pitchFamily="50" charset="-127"/>
                <a:ea typeface="굴림" pitchFamily="50" charset="-127"/>
              </a:rPr>
              <a:t>char name[30]; /* </a:t>
            </a:r>
            <a:r>
              <a:rPr lang="ko-KR" altLang="en-US" sz="1800">
                <a:effectLst>
                  <a:outerShdw blurRad="38100" dist="38100" dir="2700000" algn="tl">
                    <a:srgbClr val="C0C0C0"/>
                  </a:outerShdw>
                </a:effectLst>
                <a:latin typeface="굴림" pitchFamily="50" charset="-127"/>
                <a:ea typeface="굴림" pitchFamily="50" charset="-127"/>
              </a:rPr>
              <a:t>사람이름 *</a:t>
            </a:r>
            <a:r>
              <a:rPr lang="en-US" altLang="ko-KR" sz="1800">
                <a:effectLst>
                  <a:outerShdw blurRad="38100" dist="38100" dir="2700000" algn="tl">
                    <a:srgbClr val="C0C0C0"/>
                  </a:outerShdw>
                </a:effectLst>
                <a:latin typeface="굴림" pitchFamily="50" charset="-127"/>
                <a:ea typeface="굴림" pitchFamily="50" charset="-127"/>
              </a:rPr>
              <a:t>/</a:t>
            </a:r>
          </a:p>
          <a:p>
            <a:pPr>
              <a:spcBef>
                <a:spcPct val="50000"/>
              </a:spcBef>
            </a:pPr>
            <a:r>
              <a:rPr lang="en-US" altLang="ko-KR" sz="1800">
                <a:effectLst>
                  <a:outerShdw blurRad="38100" dist="38100" dir="2700000" algn="tl">
                    <a:srgbClr val="C0C0C0"/>
                  </a:outerShdw>
                </a:effectLst>
                <a:latin typeface="굴림" pitchFamily="50" charset="-127"/>
                <a:ea typeface="굴림" pitchFamily="50" charset="-127"/>
              </a:rPr>
              <a:t>int kor; /* </a:t>
            </a:r>
            <a:r>
              <a:rPr lang="ko-KR" altLang="en-US" sz="1800">
                <a:effectLst>
                  <a:outerShdw blurRad="38100" dist="38100" dir="2700000" algn="tl">
                    <a:srgbClr val="C0C0C0"/>
                  </a:outerShdw>
                </a:effectLst>
                <a:latin typeface="굴림" pitchFamily="50" charset="-127"/>
                <a:ea typeface="굴림" pitchFamily="50" charset="-127"/>
              </a:rPr>
              <a:t>국어 성적 *</a:t>
            </a:r>
            <a:r>
              <a:rPr lang="en-US" altLang="ko-KR" sz="1800">
                <a:effectLst>
                  <a:outerShdw blurRad="38100" dist="38100" dir="2700000" algn="tl">
                    <a:srgbClr val="C0C0C0"/>
                  </a:outerShdw>
                </a:effectLst>
                <a:latin typeface="굴림" pitchFamily="50" charset="-127"/>
                <a:ea typeface="굴림" pitchFamily="50" charset="-127"/>
              </a:rPr>
              <a:t>/</a:t>
            </a:r>
          </a:p>
          <a:p>
            <a:pPr>
              <a:spcBef>
                <a:spcPct val="50000"/>
              </a:spcBef>
            </a:pPr>
            <a:r>
              <a:rPr lang="en-US" altLang="ko-KR" sz="1800">
                <a:effectLst>
                  <a:outerShdw blurRad="38100" dist="38100" dir="2700000" algn="tl">
                    <a:srgbClr val="C0C0C0"/>
                  </a:outerShdw>
                </a:effectLst>
                <a:latin typeface="굴림" pitchFamily="50" charset="-127"/>
                <a:ea typeface="굴림" pitchFamily="50" charset="-127"/>
              </a:rPr>
              <a:t>int eng; /* </a:t>
            </a:r>
            <a:r>
              <a:rPr lang="ko-KR" altLang="en-US" sz="1800">
                <a:effectLst>
                  <a:outerShdw blurRad="38100" dist="38100" dir="2700000" algn="tl">
                    <a:srgbClr val="C0C0C0"/>
                  </a:outerShdw>
                </a:effectLst>
                <a:latin typeface="굴림" pitchFamily="50" charset="-127"/>
                <a:ea typeface="굴림" pitchFamily="50" charset="-127"/>
              </a:rPr>
              <a:t>영어 성적 *</a:t>
            </a:r>
            <a:r>
              <a:rPr lang="en-US" altLang="ko-KR" sz="1800">
                <a:effectLst>
                  <a:outerShdw blurRad="38100" dist="38100" dir="2700000" algn="tl">
                    <a:srgbClr val="C0C0C0"/>
                  </a:outerShdw>
                </a:effectLst>
                <a:latin typeface="굴림" pitchFamily="50" charset="-127"/>
                <a:ea typeface="굴림" pitchFamily="50" charset="-127"/>
              </a:rPr>
              <a:t>/</a:t>
            </a:r>
          </a:p>
          <a:p>
            <a:pPr>
              <a:spcBef>
                <a:spcPct val="50000"/>
              </a:spcBef>
            </a:pPr>
            <a:r>
              <a:rPr lang="en-US" altLang="ko-KR" sz="1800">
                <a:effectLst>
                  <a:outerShdw blurRad="38100" dist="38100" dir="2700000" algn="tl">
                    <a:srgbClr val="C0C0C0"/>
                  </a:outerShdw>
                </a:effectLst>
                <a:latin typeface="굴림" pitchFamily="50" charset="-127"/>
                <a:ea typeface="굴림" pitchFamily="50" charset="-127"/>
              </a:rPr>
              <a:t>int math; /* </a:t>
            </a:r>
            <a:r>
              <a:rPr lang="ko-KR" altLang="en-US" sz="1800">
                <a:effectLst>
                  <a:outerShdw blurRad="38100" dist="38100" dir="2700000" algn="tl">
                    <a:srgbClr val="C0C0C0"/>
                  </a:outerShdw>
                </a:effectLst>
                <a:latin typeface="굴림" pitchFamily="50" charset="-127"/>
                <a:ea typeface="굴림" pitchFamily="50" charset="-127"/>
              </a:rPr>
              <a:t>수학 성적 *</a:t>
            </a:r>
            <a:r>
              <a:rPr lang="en-US" altLang="ko-KR" sz="1800">
                <a:effectLst>
                  <a:outerShdw blurRad="38100" dist="38100" dir="2700000" algn="tl">
                    <a:srgbClr val="C0C0C0"/>
                  </a:outerShdw>
                </a:effectLst>
                <a:latin typeface="굴림" pitchFamily="50" charset="-127"/>
                <a:ea typeface="굴림" pitchFamily="50" charset="-127"/>
              </a:rPr>
              <a:t>/</a:t>
            </a:r>
          </a:p>
          <a:p>
            <a:pPr>
              <a:spcBef>
                <a:spcPct val="50000"/>
              </a:spcBef>
            </a:pPr>
            <a:r>
              <a:rPr lang="en-US" altLang="ko-KR" sz="1800">
                <a:effectLst>
                  <a:outerShdw blurRad="38100" dist="38100" dir="2700000" algn="tl">
                    <a:srgbClr val="C0C0C0"/>
                  </a:outerShdw>
                </a:effectLst>
                <a:latin typeface="굴림" pitchFamily="50" charset="-127"/>
                <a:ea typeface="굴림" pitchFamily="50" charset="-127"/>
              </a:rPr>
              <a:t>int total; /* </a:t>
            </a:r>
            <a:r>
              <a:rPr lang="ko-KR" altLang="en-US" sz="1800">
                <a:effectLst>
                  <a:outerShdw blurRad="38100" dist="38100" dir="2700000" algn="tl">
                    <a:srgbClr val="C0C0C0"/>
                  </a:outerShdw>
                </a:effectLst>
                <a:latin typeface="굴림" pitchFamily="50" charset="-127"/>
                <a:ea typeface="굴림" pitchFamily="50" charset="-127"/>
              </a:rPr>
              <a:t>총점 *</a:t>
            </a:r>
            <a:r>
              <a:rPr lang="en-US" altLang="ko-KR" sz="1800">
                <a:effectLst>
                  <a:outerShdw blurRad="38100" dist="38100" dir="2700000" algn="tl">
                    <a:srgbClr val="C0C0C0"/>
                  </a:outerShdw>
                </a:effectLst>
                <a:latin typeface="굴림" pitchFamily="50" charset="-127"/>
                <a:ea typeface="굴림" pitchFamily="50" charset="-127"/>
              </a:rPr>
              <a:t>/</a:t>
            </a:r>
          </a:p>
          <a:p>
            <a:pPr>
              <a:spcBef>
                <a:spcPct val="50000"/>
              </a:spcBef>
            </a:pPr>
            <a:r>
              <a:rPr lang="en-US" altLang="ko-KR" sz="1800">
                <a:effectLst>
                  <a:outerShdw blurRad="38100" dist="38100" dir="2700000" algn="tl">
                    <a:srgbClr val="C0C0C0"/>
                  </a:outerShdw>
                </a:effectLst>
                <a:latin typeface="굴림" pitchFamily="50" charset="-127"/>
                <a:ea typeface="굴림" pitchFamily="50" charset="-127"/>
              </a:rPr>
              <a:t>float ave; /* </a:t>
            </a:r>
            <a:r>
              <a:rPr lang="ko-KR" altLang="en-US" sz="1800">
                <a:effectLst>
                  <a:outerShdw blurRad="38100" dist="38100" dir="2700000" algn="tl">
                    <a:srgbClr val="C0C0C0"/>
                  </a:outerShdw>
                </a:effectLst>
                <a:latin typeface="굴림" pitchFamily="50" charset="-127"/>
                <a:ea typeface="굴림" pitchFamily="50" charset="-127"/>
              </a:rPr>
              <a:t>평균 *</a:t>
            </a:r>
            <a:r>
              <a:rPr lang="en-US" altLang="ko-KR" sz="1800">
                <a:effectLst>
                  <a:outerShdw blurRad="38100" dist="38100" dir="2700000" algn="tl">
                    <a:srgbClr val="C0C0C0"/>
                  </a:outerShdw>
                </a:effectLst>
                <a:latin typeface="굴림" pitchFamily="50" charset="-127"/>
                <a:ea typeface="굴림" pitchFamily="50" charset="-127"/>
              </a:rPr>
              <a:t>/</a:t>
            </a:r>
          </a:p>
        </p:txBody>
      </p:sp>
    </p:spTree>
  </p:cSld>
  <p:clrMapOvr>
    <a:masterClrMapping/>
  </p:clrMapOvr>
</p:sld>
</file>

<file path=ppt/slides/slide3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/>
              <a:t>#include &lt;stdio.h&gt;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/>
              <a:t>#include &lt;conio.h&gt;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/>
              <a:t>#include &lt;string.h&gt;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/>
              <a:t>struct test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/>
              <a:t>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/>
              <a:t>      int a;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/>
              <a:t>      char str[20];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/>
              <a:t>      float b;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/>
              <a:t> };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ko-KR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/>
              <a:t>   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예제</a:t>
            </a:r>
          </a:p>
        </p:txBody>
      </p:sp>
    </p:spTree>
  </p:cSld>
  <p:clrMapOvr>
    <a:masterClrMapping/>
  </p:clrMapOvr>
</p:sld>
</file>

<file path=ppt/slides/slide3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endParaRPr lang="en-US" altLang="ko-KR"/>
          </a:p>
          <a:p>
            <a:pPr>
              <a:buFont typeface="Wingdings" pitchFamily="2" charset="2"/>
              <a:buNone/>
            </a:pPr>
            <a:endParaRPr lang="en-US" altLang="ko-KR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계속</a:t>
            </a:r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457200" y="1066800"/>
            <a:ext cx="6324600" cy="3998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  <a:latin typeface="굴림" pitchFamily="50" charset="-127"/>
                <a:ea typeface="굴림" pitchFamily="50" charset="-127"/>
              </a:rPr>
              <a:t>void main() </a:t>
            </a:r>
          </a:p>
          <a:p>
            <a:pPr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  <a:latin typeface="굴림" pitchFamily="50" charset="-127"/>
                <a:ea typeface="굴림" pitchFamily="50" charset="-127"/>
              </a:rPr>
              <a:t>{</a:t>
            </a:r>
          </a:p>
          <a:p>
            <a:pPr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  <a:latin typeface="굴림" pitchFamily="50" charset="-127"/>
                <a:ea typeface="굴림" pitchFamily="50" charset="-127"/>
              </a:rPr>
              <a:t>     struct test ok; // 4-- ?? </a:t>
            </a:r>
          </a:p>
          <a:p>
            <a:pPr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  <a:latin typeface="굴림" pitchFamily="50" charset="-127"/>
                <a:ea typeface="굴림" pitchFamily="50" charset="-127"/>
              </a:rPr>
              <a:t>     ok.a=10;</a:t>
            </a:r>
          </a:p>
          <a:p>
            <a:pPr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  <a:latin typeface="굴림" pitchFamily="50" charset="-127"/>
                <a:ea typeface="굴림" pitchFamily="50" charset="-127"/>
              </a:rPr>
              <a:t>     strcpy(ok.str,"TEST OK"); </a:t>
            </a:r>
          </a:p>
          <a:p>
            <a:pPr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  <a:latin typeface="굴림" pitchFamily="50" charset="-127"/>
                <a:ea typeface="굴림" pitchFamily="50" charset="-127"/>
              </a:rPr>
              <a:t>     ok.b=10.5;</a:t>
            </a:r>
          </a:p>
          <a:p>
            <a:pPr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  <a:latin typeface="굴림" pitchFamily="50" charset="-127"/>
                <a:ea typeface="굴림" pitchFamily="50" charset="-127"/>
              </a:rPr>
              <a:t>     printf("%d %s %f\n",ok.a,ok.str,ok.b); </a:t>
            </a:r>
          </a:p>
          <a:p>
            <a:pPr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  <a:latin typeface="굴림" pitchFamily="50" charset="-127"/>
                <a:ea typeface="굴림" pitchFamily="50" charset="-127"/>
              </a:rPr>
              <a:t>}</a:t>
            </a:r>
          </a:p>
        </p:txBody>
      </p:sp>
    </p:spTree>
  </p:cSld>
  <p:clrMapOvr>
    <a:masterClrMapping/>
  </p:clrMapOvr>
</p:sld>
</file>

<file path=ppt/slides/slide3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구조체 </a:t>
            </a:r>
            <a:r>
              <a:rPr lang="en-US" altLang="ko-KR"/>
              <a:t>(</a:t>
            </a:r>
            <a:r>
              <a:rPr lang="ko-KR" altLang="en-US"/>
              <a:t>템플릿으로 사용 </a:t>
            </a:r>
            <a:r>
              <a:rPr lang="en-US" altLang="ko-KR"/>
              <a:t>)</a:t>
            </a:r>
          </a:p>
          <a:p>
            <a:pPr lvl="1"/>
            <a:r>
              <a:rPr lang="ko-KR" altLang="en-US"/>
              <a:t>여러 개의 변수를 쉽게 사용할 수 있도록 해주기 위해서 하나의 이름으로 집단화 시킨 하나 이상의 변수의 집합체</a:t>
            </a:r>
            <a:r>
              <a:rPr lang="en-US" altLang="ko-KR"/>
              <a:t>, set</a:t>
            </a:r>
            <a:r>
              <a:rPr lang="ko-KR" altLang="en-US"/>
              <a:t>로 취급 시</a:t>
            </a:r>
          </a:p>
          <a:p>
            <a:pPr lvl="1"/>
            <a:r>
              <a:rPr lang="en-US" altLang="ko-KR"/>
              <a:t>C</a:t>
            </a:r>
            <a:r>
              <a:rPr lang="ko-KR" altLang="en-US"/>
              <a:t>의 모든 데이터 형을 포함 가능</a:t>
            </a:r>
          </a:p>
          <a:p>
            <a:pPr lvl="1"/>
            <a:r>
              <a:rPr lang="ko-KR" altLang="en-US"/>
              <a:t>각각의 변수 </a:t>
            </a:r>
            <a:r>
              <a:rPr lang="en-US" altLang="ko-KR"/>
              <a:t>: </a:t>
            </a:r>
            <a:r>
              <a:rPr lang="ko-KR" altLang="en-US"/>
              <a:t>구조체 멤버</a:t>
            </a:r>
          </a:p>
          <a:p>
            <a:r>
              <a:rPr lang="en-US" altLang="ko-KR"/>
              <a:t>struct coord    {</a:t>
            </a:r>
          </a:p>
          <a:p>
            <a:pPr>
              <a:buFont typeface="Webdings" pitchFamily="18" charset="2"/>
              <a:buChar char=" "/>
            </a:pPr>
            <a:r>
              <a:rPr lang="en-US" altLang="ko-KR"/>
              <a:t>    int     x;</a:t>
            </a:r>
          </a:p>
          <a:p>
            <a:pPr>
              <a:buFont typeface="Webdings" pitchFamily="18" charset="2"/>
              <a:buChar char=" "/>
            </a:pPr>
            <a:r>
              <a:rPr lang="en-US" altLang="ko-KR"/>
              <a:t>    int     y;</a:t>
            </a:r>
          </a:p>
          <a:p>
            <a:pPr>
              <a:buFont typeface="Webdings" pitchFamily="18" charset="2"/>
              <a:buChar char=" "/>
            </a:pPr>
            <a:r>
              <a:rPr lang="en-US" altLang="ko-KR"/>
              <a:t>};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단순 구조체</a:t>
            </a:r>
          </a:p>
        </p:txBody>
      </p:sp>
    </p:spTree>
  </p:cSld>
  <p:clrMapOvr>
    <a:masterClrMapping/>
  </p:clrMapOvr>
</p:sld>
</file>

<file path=ppt/slides/slide3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struct coord    {</a:t>
            </a:r>
          </a:p>
          <a:p>
            <a:pPr>
              <a:buFont typeface="Webdings" pitchFamily="18" charset="2"/>
              <a:buChar char=" "/>
            </a:pPr>
            <a:r>
              <a:rPr lang="en-US" altLang="ko-KR"/>
              <a:t>    int     x;</a:t>
            </a:r>
          </a:p>
          <a:p>
            <a:pPr>
              <a:buFont typeface="Webdings" pitchFamily="18" charset="2"/>
              <a:buChar char=" "/>
            </a:pPr>
            <a:r>
              <a:rPr lang="en-US" altLang="ko-KR"/>
              <a:t>    int     y;</a:t>
            </a:r>
          </a:p>
          <a:p>
            <a:pPr>
              <a:buFont typeface="Webdings" pitchFamily="18" charset="2"/>
              <a:buChar char=" "/>
            </a:pPr>
            <a:r>
              <a:rPr lang="en-US" altLang="ko-KR"/>
              <a:t>}first, second;</a:t>
            </a:r>
          </a:p>
          <a:p>
            <a:r>
              <a:rPr lang="en-US" altLang="ko-KR"/>
              <a:t>struct coord    {</a:t>
            </a:r>
          </a:p>
          <a:p>
            <a:pPr>
              <a:buFont typeface="Webdings" pitchFamily="18" charset="2"/>
              <a:buChar char=" "/>
            </a:pPr>
            <a:r>
              <a:rPr lang="en-US" altLang="ko-KR"/>
              <a:t>    int     x;</a:t>
            </a:r>
          </a:p>
          <a:p>
            <a:pPr>
              <a:buFont typeface="Webdings" pitchFamily="18" charset="2"/>
              <a:buChar char=" "/>
            </a:pPr>
            <a:r>
              <a:rPr lang="en-US" altLang="ko-KR"/>
              <a:t>    int     y;</a:t>
            </a:r>
          </a:p>
          <a:p>
            <a:pPr>
              <a:buFont typeface="Webdings" pitchFamily="18" charset="2"/>
              <a:buChar char=" "/>
            </a:pPr>
            <a:r>
              <a:rPr lang="en-US" altLang="ko-KR"/>
              <a:t>};</a:t>
            </a:r>
          </a:p>
          <a:p>
            <a:pPr>
              <a:buFont typeface="Webdings" pitchFamily="18" charset="2"/>
              <a:buChar char=" "/>
            </a:pPr>
            <a:r>
              <a:rPr lang="en-US" altLang="ko-KR"/>
              <a:t>struct coord first, second;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 </a:t>
            </a:r>
            <a:r>
              <a:rPr lang="ko-KR" altLang="en-US"/>
              <a:t>계속</a:t>
            </a:r>
          </a:p>
        </p:txBody>
      </p:sp>
    </p:spTree>
  </p:cSld>
  <p:clrMapOvr>
    <a:masterClrMapping/>
  </p:clrMapOvr>
</p:sld>
</file>

<file path=ppt/slides/slide3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/>
              <a:t>사용법</a:t>
            </a:r>
          </a:p>
          <a:p>
            <a:pPr lvl="1"/>
            <a:r>
              <a:rPr lang="ko-KR" altLang="en-US" sz="2200"/>
              <a:t> 구조체변수</a:t>
            </a:r>
            <a:r>
              <a:rPr lang="en-US" altLang="ko-KR" sz="2200"/>
              <a:t>.</a:t>
            </a:r>
            <a:r>
              <a:rPr lang="ko-KR" altLang="en-US" sz="2200"/>
              <a:t>멤버변수 </a:t>
            </a:r>
            <a:r>
              <a:rPr lang="en-US" altLang="ko-KR" sz="2200"/>
              <a:t>= </a:t>
            </a:r>
            <a:r>
              <a:rPr lang="ko-KR" altLang="en-US" sz="2200"/>
              <a:t>값</a:t>
            </a:r>
            <a:r>
              <a:rPr lang="en-US" altLang="ko-KR" sz="2200"/>
              <a:t>;</a:t>
            </a:r>
          </a:p>
          <a:p>
            <a:pPr lvl="1"/>
            <a:r>
              <a:rPr lang="en-US" altLang="ko-KR" sz="2200"/>
              <a:t> </a:t>
            </a:r>
            <a:r>
              <a:rPr lang="ko-KR" altLang="en-US" sz="2200"/>
              <a:t>변수 </a:t>
            </a:r>
            <a:r>
              <a:rPr lang="en-US" altLang="ko-KR" sz="2200"/>
              <a:t>= </a:t>
            </a:r>
            <a:r>
              <a:rPr lang="ko-KR" altLang="en-US" sz="2200"/>
              <a:t>구조체변수</a:t>
            </a:r>
            <a:r>
              <a:rPr lang="en-US" altLang="ko-KR" sz="2200"/>
              <a:t>.</a:t>
            </a:r>
            <a:r>
              <a:rPr lang="ko-KR" altLang="en-US" sz="2200"/>
              <a:t>멤버변수</a:t>
            </a:r>
            <a:r>
              <a:rPr lang="en-US" altLang="ko-KR" sz="2200"/>
              <a:t>;</a:t>
            </a:r>
          </a:p>
          <a:p>
            <a:endParaRPr lang="en-US" altLang="ko-KR" sz="2400"/>
          </a:p>
          <a:p>
            <a:r>
              <a:rPr lang="en-US" altLang="ko-KR" sz="2400"/>
              <a:t>ex)</a:t>
            </a:r>
          </a:p>
          <a:p>
            <a:pPr lvl="1">
              <a:buFontTx/>
              <a:buNone/>
            </a:pPr>
            <a:r>
              <a:rPr lang="en-US" altLang="ko-KR" sz="2200"/>
              <a:t>struct coord first;</a:t>
            </a:r>
          </a:p>
          <a:p>
            <a:pPr lvl="1">
              <a:buFontTx/>
              <a:buNone/>
            </a:pPr>
            <a:r>
              <a:rPr lang="en-US" altLang="ko-KR" sz="2200"/>
              <a:t>first.x = 50; </a:t>
            </a:r>
          </a:p>
          <a:p>
            <a:pPr lvl="1">
              <a:buFontTx/>
              <a:buNone/>
            </a:pPr>
            <a:endParaRPr lang="en-US" altLang="ko-KR" sz="2200"/>
          </a:p>
          <a:p>
            <a:pPr>
              <a:buFont typeface="Wingdings" pitchFamily="2" charset="2"/>
              <a:buNone/>
            </a:pPr>
            <a:r>
              <a:rPr lang="en-US" altLang="ko-KR" sz="2400"/>
              <a:t>    struct coord second;</a:t>
            </a:r>
          </a:p>
          <a:p>
            <a:pPr lvl="1">
              <a:buFontTx/>
              <a:buNone/>
            </a:pPr>
            <a:r>
              <a:rPr lang="en-US" altLang="ko-KR" sz="2200"/>
              <a:t>first = second;</a:t>
            </a:r>
          </a:p>
          <a:p>
            <a:pPr lvl="1">
              <a:buFontTx/>
              <a:buNone/>
            </a:pPr>
            <a:r>
              <a:rPr lang="en-US" altLang="ko-KR" sz="2200"/>
              <a:t>first.x = second.x;</a:t>
            </a:r>
          </a:p>
          <a:p>
            <a:pPr lvl="1">
              <a:buFontTx/>
              <a:buNone/>
            </a:pPr>
            <a:r>
              <a:rPr lang="en-US" altLang="ko-KR" sz="2200"/>
              <a:t>first.y = second.y;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구조체 멤버 사용법</a:t>
            </a:r>
          </a:p>
        </p:txBody>
      </p:sp>
    </p:spTree>
  </p:cSld>
  <p:clrMapOvr>
    <a:masterClrMapping/>
  </p:clrMapOvr>
</p:sld>
</file>

<file path=ppt/slides/slide3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struct rectangle    {</a:t>
            </a:r>
          </a:p>
          <a:p>
            <a:pPr>
              <a:buFont typeface="Webdings" pitchFamily="18" charset="2"/>
              <a:buChar char=" "/>
            </a:pPr>
            <a:r>
              <a:rPr lang="en-US" altLang="ko-KR"/>
              <a:t>    struct  coord  top;</a:t>
            </a:r>
          </a:p>
          <a:p>
            <a:pPr>
              <a:buFont typeface="Webdings" pitchFamily="18" charset="2"/>
              <a:buChar char=" "/>
            </a:pPr>
            <a:r>
              <a:rPr lang="en-US" altLang="ko-KR"/>
              <a:t>    struct  coord  bottom;</a:t>
            </a:r>
          </a:p>
          <a:p>
            <a:pPr>
              <a:buFont typeface="Webdings" pitchFamily="18" charset="2"/>
              <a:buChar char=" "/>
            </a:pPr>
            <a:r>
              <a:rPr lang="en-US" altLang="ko-KR"/>
              <a:t>};</a:t>
            </a:r>
          </a:p>
          <a:p>
            <a:r>
              <a:rPr lang="en-US" altLang="ko-KR"/>
              <a:t>struct  rectangle   box;</a:t>
            </a:r>
          </a:p>
          <a:p>
            <a:r>
              <a:rPr lang="en-US" altLang="ko-KR"/>
              <a:t>box.top.x = 50;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구조체를 가지는 구조체</a:t>
            </a:r>
          </a:p>
        </p:txBody>
      </p:sp>
    </p:spTree>
  </p:cSld>
  <p:clrMapOvr>
    <a:masterClrMapping/>
  </p:clrMapOvr>
</p:sld>
</file>

<file path=ppt/slides/slide3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ebdings" pitchFamily="18" charset="2"/>
              <a:buChar char=" "/>
            </a:pPr>
            <a:r>
              <a:rPr lang="en-US" altLang="ko-KR"/>
              <a:t>#include &lt;stdio.h&gt;</a:t>
            </a:r>
          </a:p>
          <a:p>
            <a:pPr>
              <a:lnSpc>
                <a:spcPct val="80000"/>
              </a:lnSpc>
              <a:buFont typeface="Webdings" pitchFamily="18" charset="2"/>
              <a:buChar char=" "/>
            </a:pPr>
            <a:r>
              <a:rPr lang="en-US" altLang="ko-KR"/>
              <a:t>int     length, width;</a:t>
            </a:r>
          </a:p>
          <a:p>
            <a:pPr>
              <a:lnSpc>
                <a:spcPct val="80000"/>
              </a:lnSpc>
              <a:buFont typeface="Webdings" pitchFamily="18" charset="2"/>
              <a:buChar char=" "/>
            </a:pPr>
            <a:r>
              <a:rPr lang="en-US" altLang="ko-KR"/>
              <a:t>long  area;</a:t>
            </a:r>
          </a:p>
          <a:p>
            <a:pPr>
              <a:lnSpc>
                <a:spcPct val="80000"/>
              </a:lnSpc>
              <a:buFont typeface="Webdings" pitchFamily="18" charset="2"/>
              <a:buChar char=" "/>
            </a:pPr>
            <a:r>
              <a:rPr lang="en-US" altLang="ko-KR"/>
              <a:t>struct coord   {</a:t>
            </a:r>
          </a:p>
          <a:p>
            <a:pPr>
              <a:lnSpc>
                <a:spcPct val="80000"/>
              </a:lnSpc>
              <a:buFont typeface="Webdings" pitchFamily="18" charset="2"/>
              <a:buChar char=" "/>
            </a:pPr>
            <a:r>
              <a:rPr lang="en-US" altLang="ko-KR"/>
              <a:t>    int    x;</a:t>
            </a:r>
          </a:p>
          <a:p>
            <a:pPr>
              <a:lnSpc>
                <a:spcPct val="80000"/>
              </a:lnSpc>
              <a:buFont typeface="Webdings" pitchFamily="18" charset="2"/>
              <a:buChar char=" "/>
            </a:pPr>
            <a:r>
              <a:rPr lang="en-US" altLang="ko-KR"/>
              <a:t>    int    y;</a:t>
            </a:r>
          </a:p>
          <a:p>
            <a:pPr>
              <a:lnSpc>
                <a:spcPct val="80000"/>
              </a:lnSpc>
              <a:buFont typeface="Webdings" pitchFamily="18" charset="2"/>
              <a:buChar char=" "/>
            </a:pPr>
            <a:r>
              <a:rPr lang="en-US" altLang="ko-KR"/>
              <a:t>};</a:t>
            </a:r>
          </a:p>
          <a:p>
            <a:pPr>
              <a:lnSpc>
                <a:spcPct val="80000"/>
              </a:lnSpc>
              <a:buFont typeface="Webdings" pitchFamily="18" charset="2"/>
              <a:buChar char=" "/>
            </a:pPr>
            <a:r>
              <a:rPr lang="en-US" altLang="ko-KR"/>
              <a:t>struct  rectangle    {</a:t>
            </a:r>
          </a:p>
          <a:p>
            <a:pPr>
              <a:lnSpc>
                <a:spcPct val="80000"/>
              </a:lnSpc>
              <a:buFont typeface="Webdings" pitchFamily="18" charset="2"/>
              <a:buChar char=" "/>
            </a:pPr>
            <a:r>
              <a:rPr lang="en-US" altLang="ko-KR"/>
              <a:t>    struct  coord  top;</a:t>
            </a:r>
          </a:p>
          <a:p>
            <a:pPr>
              <a:lnSpc>
                <a:spcPct val="80000"/>
              </a:lnSpc>
              <a:buFont typeface="Webdings" pitchFamily="18" charset="2"/>
              <a:buChar char=" "/>
            </a:pPr>
            <a:r>
              <a:rPr lang="en-US" altLang="ko-KR"/>
              <a:t>    struct  coord  bottom;</a:t>
            </a:r>
          </a:p>
          <a:p>
            <a:pPr>
              <a:lnSpc>
                <a:spcPct val="80000"/>
              </a:lnSpc>
              <a:buFont typeface="Webdings" pitchFamily="18" charset="2"/>
              <a:buChar char=" "/>
            </a:pPr>
            <a:r>
              <a:rPr lang="en-US" altLang="ko-KR"/>
              <a:t>} box;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예제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 unsigned</a:t>
            </a:r>
          </a:p>
          <a:p>
            <a:pPr lvl="1"/>
            <a:r>
              <a:rPr lang="en-US" altLang="ko-KR"/>
              <a:t> </a:t>
            </a:r>
            <a:r>
              <a:rPr lang="ko-KR" altLang="en-US"/>
              <a:t>이 형은 수 영역은 양의정수</a:t>
            </a:r>
            <a:r>
              <a:rPr lang="en-US" altLang="ko-KR"/>
              <a:t>, 0</a:t>
            </a:r>
          </a:p>
          <a:p>
            <a:pPr lvl="1"/>
            <a:r>
              <a:rPr lang="en-US" altLang="ko-KR"/>
              <a:t> </a:t>
            </a:r>
            <a:r>
              <a:rPr lang="ko-KR" altLang="en-US"/>
              <a:t>앞의 자료형 </a:t>
            </a:r>
            <a:r>
              <a:rPr lang="en-US" altLang="ko-KR"/>
              <a:t>int, short, long</a:t>
            </a:r>
            <a:r>
              <a:rPr lang="ko-KR" altLang="en-US"/>
              <a:t>의 수식역할</a:t>
            </a:r>
          </a:p>
          <a:p>
            <a:pPr lvl="1"/>
            <a:r>
              <a:rPr lang="ko-KR" altLang="en-US"/>
              <a:t> </a:t>
            </a:r>
            <a:r>
              <a:rPr lang="en-US" altLang="ko-KR"/>
              <a:t>unsigned int students; </a:t>
            </a:r>
          </a:p>
          <a:p>
            <a:pPr lvl="1">
              <a:buFontTx/>
              <a:buNone/>
            </a:pPr>
            <a:r>
              <a:rPr lang="en-US" altLang="ko-KR"/>
              <a:t>   unsigned short ribs = 6; </a:t>
            </a:r>
          </a:p>
          <a:p>
            <a:pPr lvl="1">
              <a:buFontTx/>
              <a:buNone/>
            </a:pPr>
            <a:r>
              <a:rPr lang="en-US" altLang="ko-KR"/>
              <a:t>   </a:t>
            </a:r>
            <a:r>
              <a:rPr lang="ko-KR" altLang="en-US"/>
              <a:t>과 같은 선언이 가능</a:t>
            </a:r>
          </a:p>
          <a:p>
            <a:r>
              <a:rPr lang="ko-KR" altLang="en-US"/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정수형</a:t>
            </a:r>
            <a:r>
              <a:rPr lang="en-US" altLang="ko-KR"/>
              <a:t>(3)</a:t>
            </a:r>
          </a:p>
        </p:txBody>
      </p:sp>
    </p:spTree>
  </p:cSld>
  <p:clrMapOvr>
    <a:masterClrMapping/>
  </p:clrMapOvr>
</p:sld>
</file>

<file path=ppt/slides/slide3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ebdings" pitchFamily="18" charset="2"/>
              <a:buChar char=" "/>
            </a:pPr>
            <a:r>
              <a:rPr lang="en-US" altLang="ko-KR"/>
              <a:t>void main()</a:t>
            </a:r>
          </a:p>
          <a:p>
            <a:pPr>
              <a:buFont typeface="Webdings" pitchFamily="18" charset="2"/>
              <a:buChar char=" "/>
            </a:pPr>
            <a:r>
              <a:rPr lang="en-US" altLang="ko-KR"/>
              <a:t>{</a:t>
            </a:r>
          </a:p>
          <a:p>
            <a:pPr>
              <a:buFont typeface="Webdings" pitchFamily="18" charset="2"/>
              <a:buChar char=" "/>
            </a:pPr>
            <a:r>
              <a:rPr lang="en-US" altLang="ko-KR"/>
              <a:t>    printf(</a:t>
            </a:r>
            <a:r>
              <a:rPr lang="en-US" altLang="ko-KR">
                <a:latin typeface="Times New Roman"/>
              </a:rPr>
              <a:t>“</a:t>
            </a:r>
            <a:r>
              <a:rPr lang="en-US" altLang="ko-KR"/>
              <a:t> Top x : </a:t>
            </a:r>
            <a:r>
              <a:rPr lang="en-US" altLang="ko-KR">
                <a:latin typeface="Times New Roman"/>
              </a:rPr>
              <a:t>“</a:t>
            </a:r>
            <a:r>
              <a:rPr lang="en-US" altLang="ko-KR"/>
              <a:t>);</a:t>
            </a:r>
          </a:p>
          <a:p>
            <a:pPr>
              <a:buFont typeface="Webdings" pitchFamily="18" charset="2"/>
              <a:buChar char=" "/>
            </a:pPr>
            <a:r>
              <a:rPr lang="en-US" altLang="ko-KR"/>
              <a:t>    scanf(</a:t>
            </a:r>
            <a:r>
              <a:rPr lang="en-US" altLang="ko-KR">
                <a:latin typeface="Times New Roman"/>
              </a:rPr>
              <a:t>“</a:t>
            </a:r>
            <a:r>
              <a:rPr lang="en-US" altLang="ko-KR"/>
              <a:t>%d</a:t>
            </a:r>
            <a:r>
              <a:rPr lang="en-US" altLang="ko-KR">
                <a:latin typeface="Times New Roman"/>
              </a:rPr>
              <a:t>”</a:t>
            </a:r>
            <a:r>
              <a:rPr lang="en-US" altLang="ko-KR"/>
              <a:t>, &amp;box.top.x);</a:t>
            </a:r>
          </a:p>
          <a:p>
            <a:pPr>
              <a:buFont typeface="Webdings" pitchFamily="18" charset="2"/>
              <a:buChar char=" "/>
            </a:pPr>
            <a:r>
              <a:rPr lang="en-US" altLang="ko-KR"/>
              <a:t>    printf(</a:t>
            </a:r>
            <a:r>
              <a:rPr lang="en-US" altLang="ko-KR">
                <a:latin typeface="Times New Roman"/>
              </a:rPr>
              <a:t>“</a:t>
            </a:r>
            <a:r>
              <a:rPr lang="en-US" altLang="ko-KR"/>
              <a:t> Top y : </a:t>
            </a:r>
            <a:r>
              <a:rPr lang="en-US" altLang="ko-KR">
                <a:latin typeface="Times New Roman"/>
              </a:rPr>
              <a:t>“</a:t>
            </a:r>
            <a:r>
              <a:rPr lang="en-US" altLang="ko-KR"/>
              <a:t>);</a:t>
            </a:r>
          </a:p>
          <a:p>
            <a:pPr>
              <a:buFont typeface="Webdings" pitchFamily="18" charset="2"/>
              <a:buChar char=" "/>
            </a:pPr>
            <a:r>
              <a:rPr lang="en-US" altLang="ko-KR"/>
              <a:t>    scanf(</a:t>
            </a:r>
            <a:r>
              <a:rPr lang="en-US" altLang="ko-KR">
                <a:latin typeface="Times New Roman"/>
              </a:rPr>
              <a:t>“</a:t>
            </a:r>
            <a:r>
              <a:rPr lang="en-US" altLang="ko-KR"/>
              <a:t>%d</a:t>
            </a:r>
            <a:r>
              <a:rPr lang="en-US" altLang="ko-KR">
                <a:latin typeface="Times New Roman"/>
              </a:rPr>
              <a:t>”</a:t>
            </a:r>
            <a:r>
              <a:rPr lang="en-US" altLang="ko-KR"/>
              <a:t>, &amp;box.top.y);</a:t>
            </a:r>
          </a:p>
          <a:p>
            <a:pPr>
              <a:buFont typeface="Webdings" pitchFamily="18" charset="2"/>
              <a:buChar char=" "/>
            </a:pPr>
            <a:r>
              <a:rPr lang="en-US" altLang="ko-KR"/>
              <a:t>    printf(</a:t>
            </a:r>
            <a:r>
              <a:rPr lang="en-US" altLang="ko-KR">
                <a:latin typeface="Times New Roman"/>
              </a:rPr>
              <a:t>“</a:t>
            </a:r>
            <a:r>
              <a:rPr lang="en-US" altLang="ko-KR"/>
              <a:t> bottom  x : </a:t>
            </a:r>
            <a:r>
              <a:rPr lang="en-US" altLang="ko-KR">
                <a:latin typeface="Times New Roman"/>
              </a:rPr>
              <a:t>“</a:t>
            </a:r>
            <a:r>
              <a:rPr lang="en-US" altLang="ko-KR"/>
              <a:t>);</a:t>
            </a:r>
          </a:p>
          <a:p>
            <a:pPr>
              <a:buFont typeface="Webdings" pitchFamily="18" charset="2"/>
              <a:buChar char=" "/>
            </a:pPr>
            <a:r>
              <a:rPr lang="en-US" altLang="ko-KR"/>
              <a:t>    scanf(</a:t>
            </a:r>
            <a:r>
              <a:rPr lang="en-US" altLang="ko-KR">
                <a:latin typeface="Times New Roman"/>
              </a:rPr>
              <a:t>“</a:t>
            </a:r>
            <a:r>
              <a:rPr lang="en-US" altLang="ko-KR"/>
              <a:t>%d</a:t>
            </a:r>
            <a:r>
              <a:rPr lang="en-US" altLang="ko-KR">
                <a:latin typeface="Times New Roman"/>
              </a:rPr>
              <a:t>”</a:t>
            </a:r>
            <a:r>
              <a:rPr lang="en-US" altLang="ko-KR"/>
              <a:t>, &amp;box.bottom.x);</a:t>
            </a:r>
          </a:p>
          <a:p>
            <a:pPr>
              <a:buFont typeface="Webdings" pitchFamily="18" charset="2"/>
              <a:buChar char=" "/>
            </a:pPr>
            <a:r>
              <a:rPr lang="en-US" altLang="ko-KR"/>
              <a:t>    printf(</a:t>
            </a:r>
            <a:r>
              <a:rPr lang="en-US" altLang="ko-KR">
                <a:latin typeface="Times New Roman"/>
              </a:rPr>
              <a:t>“</a:t>
            </a:r>
            <a:r>
              <a:rPr lang="en-US" altLang="ko-KR"/>
              <a:t> bottom  y : </a:t>
            </a:r>
            <a:r>
              <a:rPr lang="en-US" altLang="ko-KR">
                <a:latin typeface="Times New Roman"/>
              </a:rPr>
              <a:t>“</a:t>
            </a:r>
            <a:r>
              <a:rPr lang="en-US" altLang="ko-KR"/>
              <a:t>);</a:t>
            </a:r>
          </a:p>
          <a:p>
            <a:pPr>
              <a:buFont typeface="Webdings" pitchFamily="18" charset="2"/>
              <a:buChar char=" "/>
            </a:pPr>
            <a:r>
              <a:rPr lang="en-US" altLang="ko-KR"/>
              <a:t>    scanf(</a:t>
            </a:r>
            <a:r>
              <a:rPr lang="en-US" altLang="ko-KR">
                <a:latin typeface="Times New Roman"/>
              </a:rPr>
              <a:t>“</a:t>
            </a:r>
            <a:r>
              <a:rPr lang="en-US" altLang="ko-KR"/>
              <a:t>%d</a:t>
            </a:r>
            <a:r>
              <a:rPr lang="en-US" altLang="ko-KR">
                <a:latin typeface="Times New Roman"/>
              </a:rPr>
              <a:t>”</a:t>
            </a:r>
            <a:r>
              <a:rPr lang="en-US" altLang="ko-KR"/>
              <a:t>, &amp;box.bottom.y);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buFont typeface="Webdings" pitchFamily="18" charset="2"/>
              <a:buNone/>
            </a:pPr>
            <a:r>
              <a:rPr lang="ko-KR" altLang="en-US"/>
              <a:t>계속</a:t>
            </a:r>
          </a:p>
        </p:txBody>
      </p:sp>
    </p:spTree>
  </p:cSld>
  <p:clrMapOvr>
    <a:masterClrMapping/>
  </p:clrMapOvr>
</p:sld>
</file>

<file path=ppt/slides/slide3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ebdings" pitchFamily="18" charset="2"/>
              <a:buChar char=" "/>
            </a:pPr>
            <a:r>
              <a:rPr lang="en-US" altLang="ko-KR"/>
              <a:t>    width  = box.bottom.x - box.top.x;</a:t>
            </a:r>
          </a:p>
          <a:p>
            <a:pPr>
              <a:buFont typeface="Webdings" pitchFamily="18" charset="2"/>
              <a:buChar char=" "/>
            </a:pPr>
            <a:r>
              <a:rPr lang="en-US" altLang="ko-KR"/>
              <a:t>    length = box.bottom.y - box.top.y;</a:t>
            </a:r>
          </a:p>
          <a:p>
            <a:pPr>
              <a:buFont typeface="Webdings" pitchFamily="18" charset="2"/>
              <a:buChar char=" "/>
            </a:pPr>
            <a:r>
              <a:rPr lang="en-US" altLang="ko-KR"/>
              <a:t>    area = width*length;</a:t>
            </a:r>
          </a:p>
          <a:p>
            <a:pPr>
              <a:buFont typeface="Webdings" pitchFamily="18" charset="2"/>
              <a:buChar char=" "/>
            </a:pPr>
            <a:r>
              <a:rPr lang="en-US" altLang="ko-KR"/>
              <a:t>    printf(</a:t>
            </a:r>
            <a:r>
              <a:rPr lang="en-US" altLang="ko-KR">
                <a:latin typeface="Times New Roman"/>
              </a:rPr>
              <a:t>“</a:t>
            </a:r>
            <a:r>
              <a:rPr lang="en-US" altLang="ko-KR"/>
              <a:t>The area is %ld units.</a:t>
            </a:r>
            <a:r>
              <a:rPr lang="en-US" altLang="ko-KR">
                <a:latin typeface="Times New Roman"/>
              </a:rPr>
              <a:t>”</a:t>
            </a:r>
            <a:r>
              <a:rPr lang="en-US" altLang="ko-KR"/>
              <a:t>, area);</a:t>
            </a:r>
          </a:p>
          <a:p>
            <a:pPr>
              <a:buFont typeface="Webdings" pitchFamily="18" charset="2"/>
              <a:buChar char=" "/>
            </a:pPr>
            <a:r>
              <a:rPr lang="en-US" altLang="ko-KR"/>
              <a:t>}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buFont typeface="Webdings" pitchFamily="18" charset="2"/>
              <a:buNone/>
            </a:pPr>
            <a:r>
              <a:rPr lang="ko-KR" altLang="en-US"/>
              <a:t>계속</a:t>
            </a:r>
          </a:p>
        </p:txBody>
      </p:sp>
    </p:spTree>
  </p:cSld>
  <p:clrMapOvr>
    <a:masterClrMapping/>
  </p:clrMapOvr>
</p:sld>
</file>

<file path=ppt/slides/slide3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ko-KR" altLang="en-US" sz="2400"/>
              <a:t>초기화</a:t>
            </a:r>
          </a:p>
          <a:p>
            <a:pPr lvl="1">
              <a:lnSpc>
                <a:spcPct val="80000"/>
              </a:lnSpc>
            </a:pPr>
            <a:r>
              <a:rPr lang="en-US" altLang="ko-KR" sz="2200"/>
              <a:t>struct </a:t>
            </a:r>
            <a:r>
              <a:rPr lang="ko-KR" altLang="en-US" sz="2200"/>
              <a:t>구조체이름 구조체변수 </a:t>
            </a:r>
            <a:r>
              <a:rPr lang="en-US" altLang="ko-KR" sz="2200"/>
              <a:t>=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ko-KR" sz="2200"/>
              <a:t>    </a:t>
            </a:r>
            <a:r>
              <a:rPr lang="en-US" altLang="ko-KR" sz="2000"/>
              <a:t> { </a:t>
            </a:r>
            <a:r>
              <a:rPr lang="ko-KR" altLang="en-US" sz="2000"/>
              <a:t>첫번째 멤버변수의 초기값</a:t>
            </a:r>
            <a:r>
              <a:rPr lang="en-US" altLang="ko-KR" sz="2000"/>
              <a:t>, </a:t>
            </a:r>
            <a:r>
              <a:rPr lang="ko-KR" altLang="en-US" sz="2000"/>
              <a:t>두번째 멤버변수의 초기값</a:t>
            </a:r>
            <a:r>
              <a:rPr lang="en-US" altLang="ko-KR" sz="2000"/>
              <a:t>, ... };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ko-KR" sz="2000"/>
          </a:p>
          <a:p>
            <a:pPr>
              <a:lnSpc>
                <a:spcPct val="80000"/>
              </a:lnSpc>
            </a:pPr>
            <a:r>
              <a:rPr lang="en-US" altLang="ko-KR" sz="2400"/>
              <a:t>Ex)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400"/>
              <a:t>   struct coord   {</a:t>
            </a:r>
          </a:p>
          <a:p>
            <a:pPr>
              <a:lnSpc>
                <a:spcPct val="80000"/>
              </a:lnSpc>
              <a:buFont typeface="Webdings" pitchFamily="18" charset="2"/>
              <a:buChar char=" "/>
            </a:pPr>
            <a:r>
              <a:rPr lang="en-US" altLang="ko-KR" sz="2400"/>
              <a:t>    int    x;</a:t>
            </a:r>
          </a:p>
          <a:p>
            <a:pPr>
              <a:lnSpc>
                <a:spcPct val="80000"/>
              </a:lnSpc>
              <a:buFont typeface="Webdings" pitchFamily="18" charset="2"/>
              <a:buChar char=" "/>
            </a:pPr>
            <a:r>
              <a:rPr lang="en-US" altLang="ko-KR" sz="2400"/>
              <a:t>    int    y;</a:t>
            </a:r>
          </a:p>
          <a:p>
            <a:pPr>
              <a:lnSpc>
                <a:spcPct val="80000"/>
              </a:lnSpc>
              <a:buFont typeface="Webdings" pitchFamily="18" charset="2"/>
              <a:buChar char=" "/>
            </a:pPr>
            <a:r>
              <a:rPr lang="en-US" altLang="ko-KR" sz="2400"/>
              <a:t>} top = {10, 10};</a:t>
            </a:r>
          </a:p>
          <a:p>
            <a:pPr>
              <a:lnSpc>
                <a:spcPct val="80000"/>
              </a:lnSpc>
              <a:buFont typeface="Webdings" pitchFamily="18" charset="2"/>
              <a:buChar char=" "/>
            </a:pPr>
            <a:endParaRPr lang="en-US" altLang="ko-KR" sz="240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400"/>
              <a:t>   struct  rectangle    {</a:t>
            </a:r>
          </a:p>
          <a:p>
            <a:pPr>
              <a:lnSpc>
                <a:spcPct val="80000"/>
              </a:lnSpc>
              <a:buFont typeface="Webdings" pitchFamily="18" charset="2"/>
              <a:buChar char=" "/>
            </a:pPr>
            <a:r>
              <a:rPr lang="en-US" altLang="ko-KR" sz="2400"/>
              <a:t>    struct  coord  top;</a:t>
            </a:r>
          </a:p>
          <a:p>
            <a:pPr>
              <a:lnSpc>
                <a:spcPct val="80000"/>
              </a:lnSpc>
              <a:buFont typeface="Webdings" pitchFamily="18" charset="2"/>
              <a:buChar char=" "/>
            </a:pPr>
            <a:r>
              <a:rPr lang="en-US" altLang="ko-KR" sz="2400"/>
              <a:t>    struct  coord  bottom;</a:t>
            </a:r>
          </a:p>
          <a:p>
            <a:pPr>
              <a:lnSpc>
                <a:spcPct val="80000"/>
              </a:lnSpc>
              <a:buFont typeface="Webdings" pitchFamily="18" charset="2"/>
              <a:buChar char=" "/>
            </a:pPr>
            <a:r>
              <a:rPr lang="en-US" altLang="ko-KR" sz="2400"/>
              <a:t>} box = {{10, 10}, {20, 20}};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구조체의 초기화</a:t>
            </a:r>
          </a:p>
        </p:txBody>
      </p:sp>
    </p:spTree>
  </p:cSld>
  <p:clrMapOvr>
    <a:masterClrMapping/>
  </p:clrMapOvr>
</p:sld>
</file>

<file path=ppt/slides/slide3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buFont typeface="Webdings" pitchFamily="18" charset="2"/>
              <a:buChar char=" "/>
            </a:pPr>
            <a:r>
              <a:rPr lang="en-US" altLang="ko-KR" sz="2400"/>
              <a:t>struct Student</a:t>
            </a:r>
          </a:p>
          <a:p>
            <a:pPr>
              <a:lnSpc>
                <a:spcPct val="80000"/>
              </a:lnSpc>
              <a:buFont typeface="Webdings" pitchFamily="18" charset="2"/>
              <a:buChar char=" "/>
            </a:pPr>
            <a:r>
              <a:rPr lang="en-US" altLang="ko-KR" sz="2400"/>
              <a:t>{</a:t>
            </a:r>
          </a:p>
          <a:p>
            <a:pPr>
              <a:lnSpc>
                <a:spcPct val="80000"/>
              </a:lnSpc>
              <a:buFont typeface="Webdings" pitchFamily="18" charset="2"/>
              <a:buChar char=" "/>
            </a:pPr>
            <a:r>
              <a:rPr lang="en-US" altLang="ko-KR" sz="2400"/>
              <a:t>  int Grade;</a:t>
            </a:r>
          </a:p>
          <a:p>
            <a:pPr>
              <a:lnSpc>
                <a:spcPct val="80000"/>
              </a:lnSpc>
              <a:buFont typeface="Webdings" pitchFamily="18" charset="2"/>
              <a:buChar char=" "/>
            </a:pPr>
            <a:r>
              <a:rPr lang="en-US" altLang="ko-KR" sz="2400"/>
              <a:t>  int Class;</a:t>
            </a:r>
          </a:p>
          <a:p>
            <a:pPr>
              <a:lnSpc>
                <a:spcPct val="80000"/>
              </a:lnSpc>
              <a:buFont typeface="Webdings" pitchFamily="18" charset="2"/>
              <a:buChar char=" "/>
            </a:pPr>
            <a:r>
              <a:rPr lang="en-US" altLang="ko-KR" sz="2400"/>
              <a:t>  int Number;</a:t>
            </a:r>
          </a:p>
          <a:p>
            <a:pPr>
              <a:lnSpc>
                <a:spcPct val="80000"/>
              </a:lnSpc>
              <a:buFont typeface="Webdings" pitchFamily="18" charset="2"/>
              <a:buChar char=" "/>
            </a:pPr>
            <a:r>
              <a:rPr lang="en-US" altLang="ko-KR" sz="2400"/>
              <a:t>  char Name[16];</a:t>
            </a:r>
          </a:p>
          <a:p>
            <a:pPr>
              <a:lnSpc>
                <a:spcPct val="80000"/>
              </a:lnSpc>
              <a:buFont typeface="Webdings" pitchFamily="18" charset="2"/>
              <a:buChar char=" "/>
            </a:pPr>
            <a:r>
              <a:rPr lang="en-US" altLang="ko-KR" sz="2400"/>
              <a:t>  int Age;</a:t>
            </a:r>
          </a:p>
          <a:p>
            <a:pPr>
              <a:lnSpc>
                <a:spcPct val="80000"/>
              </a:lnSpc>
              <a:buFont typeface="Webdings" pitchFamily="18" charset="2"/>
              <a:buChar char=" "/>
            </a:pPr>
            <a:r>
              <a:rPr lang="en-US" altLang="ko-KR" sz="2400"/>
              <a:t>  char Phone[16];</a:t>
            </a:r>
          </a:p>
          <a:p>
            <a:pPr>
              <a:lnSpc>
                <a:spcPct val="80000"/>
              </a:lnSpc>
              <a:buFont typeface="Webdings" pitchFamily="18" charset="2"/>
              <a:buChar char=" "/>
            </a:pPr>
            <a:r>
              <a:rPr lang="en-US" altLang="ko-KR" sz="2400"/>
              <a:t>};</a:t>
            </a:r>
          </a:p>
          <a:p>
            <a:pPr>
              <a:lnSpc>
                <a:spcPct val="80000"/>
              </a:lnSpc>
              <a:buFont typeface="Webdings" pitchFamily="18" charset="2"/>
              <a:buChar char=" "/>
            </a:pPr>
            <a:endParaRPr lang="en-US" altLang="ko-KR" sz="2400"/>
          </a:p>
          <a:p>
            <a:pPr>
              <a:lnSpc>
                <a:spcPct val="80000"/>
              </a:lnSpc>
              <a:buFont typeface="Webdings" pitchFamily="18" charset="2"/>
              <a:buChar char=" "/>
            </a:pPr>
            <a:r>
              <a:rPr lang="ko-KR" altLang="en-US" sz="2400"/>
              <a:t>이런 구조체가 있을 때 </a:t>
            </a:r>
            <a:r>
              <a:rPr lang="en-US" altLang="ko-KR" sz="2400"/>
              <a:t>s</a:t>
            </a:r>
            <a:r>
              <a:rPr lang="ko-KR" altLang="en-US" sz="2400"/>
              <a:t>라는 구조체 변수를 초기값을 주어 선언하면 </a:t>
            </a:r>
          </a:p>
          <a:p>
            <a:pPr>
              <a:lnSpc>
                <a:spcPct val="80000"/>
              </a:lnSpc>
              <a:buFont typeface="Webdings" pitchFamily="18" charset="2"/>
              <a:buChar char=" "/>
            </a:pPr>
            <a:endParaRPr lang="ko-KR" altLang="en-US" sz="2400"/>
          </a:p>
          <a:p>
            <a:pPr>
              <a:lnSpc>
                <a:spcPct val="80000"/>
              </a:lnSpc>
              <a:buFont typeface="Webdings" pitchFamily="18" charset="2"/>
              <a:buChar char=" "/>
            </a:pPr>
            <a:r>
              <a:rPr lang="en-US" altLang="ko-KR" sz="2400"/>
              <a:t>struct Student s = { 1, 5, 10, "AAA", 14, "000-0000" };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구조체의 초기화</a:t>
            </a:r>
            <a:r>
              <a:rPr lang="en-US" altLang="ko-KR"/>
              <a:t>(2)</a:t>
            </a:r>
          </a:p>
        </p:txBody>
      </p:sp>
    </p:spTree>
  </p:cSld>
  <p:clrMapOvr>
    <a:masterClrMapping/>
  </p:clrMapOvr>
</p:sld>
</file>

<file path=ppt/slides/slide3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ko-KR" altLang="en-US"/>
              <a:t>구조체의 멤버로 배열도 가능</a:t>
            </a:r>
          </a:p>
          <a:p>
            <a:pPr>
              <a:lnSpc>
                <a:spcPct val="90000"/>
              </a:lnSpc>
            </a:pPr>
            <a:r>
              <a:rPr lang="ko-KR" altLang="en-US"/>
              <a:t>구조체 배열</a:t>
            </a:r>
          </a:p>
          <a:p>
            <a:pPr lvl="1">
              <a:lnSpc>
                <a:spcPct val="90000"/>
              </a:lnSpc>
            </a:pPr>
            <a:r>
              <a:rPr lang="en-US" altLang="ko-KR"/>
              <a:t>struct </a:t>
            </a:r>
            <a:r>
              <a:rPr lang="ko-KR" altLang="en-US"/>
              <a:t>구조체이름 구조체배열명</a:t>
            </a:r>
            <a:r>
              <a:rPr lang="en-US" altLang="ko-KR"/>
              <a:t>[</a:t>
            </a:r>
            <a:r>
              <a:rPr lang="ko-KR" altLang="en-US"/>
              <a:t>크기</a:t>
            </a:r>
            <a:r>
              <a:rPr lang="en-US" altLang="ko-KR"/>
              <a:t>]; </a:t>
            </a:r>
          </a:p>
          <a:p>
            <a:pPr lvl="1">
              <a:lnSpc>
                <a:spcPct val="90000"/>
              </a:lnSpc>
            </a:pPr>
            <a:r>
              <a:rPr lang="en-US" altLang="ko-KR"/>
              <a:t>Ex)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ko-KR" altLang="en-US"/>
              <a:t>주소록을 구성한다고 가정할 경우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/>
              <a:t>struct friend {</a:t>
            </a:r>
          </a:p>
          <a:p>
            <a:pPr lvl="1">
              <a:lnSpc>
                <a:spcPct val="90000"/>
              </a:lnSpc>
              <a:buFontTx/>
              <a:buChar char=" "/>
            </a:pPr>
            <a:r>
              <a:rPr lang="en-US" altLang="ko-KR"/>
              <a:t>    char name[10];</a:t>
            </a:r>
          </a:p>
          <a:p>
            <a:pPr lvl="1">
              <a:lnSpc>
                <a:spcPct val="90000"/>
              </a:lnSpc>
              <a:buFontTx/>
              <a:buChar char=" "/>
            </a:pPr>
            <a:r>
              <a:rPr lang="en-US" altLang="ko-KR"/>
              <a:t>    char address[50];</a:t>
            </a:r>
          </a:p>
          <a:p>
            <a:pPr lvl="1">
              <a:lnSpc>
                <a:spcPct val="90000"/>
              </a:lnSpc>
              <a:buFontTx/>
              <a:buChar char=" "/>
            </a:pPr>
            <a:r>
              <a:rPr lang="en-US" altLang="ko-KR"/>
              <a:t>    char phone[10];</a:t>
            </a:r>
          </a:p>
          <a:p>
            <a:pPr lvl="1">
              <a:lnSpc>
                <a:spcPct val="90000"/>
              </a:lnSpc>
              <a:buFontTx/>
              <a:buChar char=" "/>
            </a:pPr>
            <a:r>
              <a:rPr lang="en-US" altLang="ko-KR"/>
              <a:t>};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/>
              <a:t>struct friend address_book[100];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구조체와 배열</a:t>
            </a:r>
          </a:p>
        </p:txBody>
      </p:sp>
    </p:spTree>
  </p:cSld>
  <p:clrMapOvr>
    <a:masterClrMapping/>
  </p:clrMapOvr>
</p:sld>
</file>

<file path=ppt/slides/slide3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2</a:t>
            </a:r>
            <a:r>
              <a:rPr lang="ko-KR" altLang="en-US"/>
              <a:t>차원 구조체 배열은 </a:t>
            </a:r>
          </a:p>
          <a:p>
            <a:pPr lvl="1"/>
            <a:r>
              <a:rPr lang="en-US" altLang="ko-KR"/>
              <a:t>struct </a:t>
            </a:r>
            <a:r>
              <a:rPr lang="ko-KR" altLang="en-US"/>
              <a:t>구조체이름 구조체배열명</a:t>
            </a:r>
            <a:r>
              <a:rPr lang="en-US" altLang="ko-KR"/>
              <a:t>[</a:t>
            </a:r>
            <a:r>
              <a:rPr lang="ko-KR" altLang="en-US"/>
              <a:t>크기</a:t>
            </a:r>
            <a:r>
              <a:rPr lang="en-US" altLang="ko-KR"/>
              <a:t>][</a:t>
            </a:r>
            <a:r>
              <a:rPr lang="ko-KR" altLang="en-US"/>
              <a:t>크기</a:t>
            </a:r>
            <a:r>
              <a:rPr lang="en-US" altLang="ko-KR"/>
              <a:t>]; </a:t>
            </a:r>
          </a:p>
          <a:p>
            <a:pPr lvl="1"/>
            <a:endParaRPr lang="en-US" altLang="ko-KR"/>
          </a:p>
          <a:p>
            <a:r>
              <a:rPr lang="ko-KR" altLang="en-US"/>
              <a:t>사용 </a:t>
            </a:r>
          </a:p>
          <a:p>
            <a:pPr lvl="1"/>
            <a:r>
              <a:rPr lang="ko-KR" altLang="en-US"/>
              <a:t>구조체배열명</a:t>
            </a:r>
            <a:r>
              <a:rPr lang="en-US" altLang="ko-KR"/>
              <a:t>[</a:t>
            </a:r>
            <a:r>
              <a:rPr lang="ko-KR" altLang="en-US"/>
              <a:t>첨자</a:t>
            </a:r>
            <a:r>
              <a:rPr lang="en-US" altLang="ko-KR"/>
              <a:t>].</a:t>
            </a:r>
            <a:r>
              <a:rPr lang="ko-KR" altLang="en-US"/>
              <a:t>멤버변수 </a:t>
            </a:r>
            <a:r>
              <a:rPr lang="en-US" altLang="ko-KR"/>
              <a:t>= </a:t>
            </a:r>
            <a:r>
              <a:rPr lang="ko-KR" altLang="en-US"/>
              <a:t>값</a:t>
            </a:r>
            <a:r>
              <a:rPr lang="en-US" altLang="ko-KR"/>
              <a:t>;</a:t>
            </a:r>
          </a:p>
          <a:p>
            <a:pPr lvl="1"/>
            <a:r>
              <a:rPr lang="ko-KR" altLang="en-US"/>
              <a:t>변수 </a:t>
            </a:r>
            <a:r>
              <a:rPr lang="en-US" altLang="ko-KR"/>
              <a:t>= </a:t>
            </a:r>
            <a:r>
              <a:rPr lang="ko-KR" altLang="en-US"/>
              <a:t>구조체배열명</a:t>
            </a:r>
            <a:r>
              <a:rPr lang="en-US" altLang="ko-KR"/>
              <a:t>[</a:t>
            </a:r>
            <a:r>
              <a:rPr lang="ko-KR" altLang="en-US"/>
              <a:t>첨자</a:t>
            </a:r>
            <a:r>
              <a:rPr lang="en-US" altLang="ko-KR"/>
              <a:t>].</a:t>
            </a:r>
            <a:r>
              <a:rPr lang="ko-KR" altLang="en-US"/>
              <a:t>멤버변수</a:t>
            </a:r>
            <a:r>
              <a:rPr lang="en-US" altLang="ko-KR"/>
              <a:t>;</a:t>
            </a:r>
          </a:p>
          <a:p>
            <a:endParaRPr lang="en-US" altLang="ko-KR"/>
          </a:p>
          <a:p>
            <a:pPr lvl="1">
              <a:buFontTx/>
              <a:buNone/>
            </a:pPr>
            <a:r>
              <a:rPr lang="en-US" altLang="ko-KR"/>
              <a:t>Ex)</a:t>
            </a:r>
          </a:p>
          <a:p>
            <a:pPr lvl="1">
              <a:buFontTx/>
              <a:buNone/>
            </a:pPr>
            <a:r>
              <a:rPr lang="en-US" altLang="ko-KR"/>
              <a:t>	sarray[2].Class=5; </a:t>
            </a:r>
          </a:p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구조체와 배열</a:t>
            </a:r>
            <a:r>
              <a:rPr lang="en-US" altLang="ko-KR"/>
              <a:t>(2)</a:t>
            </a:r>
          </a:p>
        </p:txBody>
      </p:sp>
    </p:spTree>
  </p:cSld>
  <p:clrMapOvr>
    <a:masterClrMapping/>
  </p:clrMapOvr>
</p:sld>
</file>

<file path=ppt/slides/slide3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/>
              <a:t>선언 </a:t>
            </a:r>
          </a:p>
          <a:p>
            <a:pPr lvl="1"/>
            <a:r>
              <a:rPr lang="ko-KR" altLang="en-US" sz="2200"/>
              <a:t> </a:t>
            </a:r>
            <a:r>
              <a:rPr lang="en-US" altLang="ko-KR" sz="2200"/>
              <a:t>struct </a:t>
            </a:r>
            <a:r>
              <a:rPr lang="ko-KR" altLang="en-US" sz="2200"/>
              <a:t>구조체이름* 구조체 포인터명</a:t>
            </a:r>
            <a:r>
              <a:rPr lang="en-US" altLang="ko-KR" sz="2200"/>
              <a:t>; </a:t>
            </a:r>
          </a:p>
          <a:p>
            <a:pPr lvl="2">
              <a:buFont typeface="Wingdings" pitchFamily="2" charset="2"/>
              <a:buNone/>
            </a:pPr>
            <a:r>
              <a:rPr lang="en-US" altLang="ko-KR" sz="2000"/>
              <a:t>Ex) struct Student* spointer; </a:t>
            </a:r>
          </a:p>
          <a:p>
            <a:pPr lvl="2">
              <a:buFont typeface="Wingdings" pitchFamily="2" charset="2"/>
              <a:buNone/>
            </a:pPr>
            <a:endParaRPr lang="en-US" altLang="ko-KR" sz="2000"/>
          </a:p>
          <a:p>
            <a:r>
              <a:rPr lang="en-US" altLang="ko-KR" sz="2400"/>
              <a:t>Ex)</a:t>
            </a:r>
          </a:p>
          <a:p>
            <a:pPr>
              <a:buFont typeface="Wingdings" pitchFamily="2" charset="2"/>
              <a:buNone/>
            </a:pPr>
            <a:r>
              <a:rPr lang="en-US" altLang="ko-KR" sz="2400"/>
              <a:t>   struct msg {</a:t>
            </a:r>
          </a:p>
          <a:p>
            <a:pPr>
              <a:buFont typeface="Webdings" pitchFamily="18" charset="2"/>
              <a:buChar char=" "/>
            </a:pPr>
            <a:r>
              <a:rPr lang="en-US" altLang="ko-KR" sz="2400"/>
              <a:t>    char *p1;</a:t>
            </a:r>
          </a:p>
          <a:p>
            <a:pPr>
              <a:buFont typeface="Webdings" pitchFamily="18" charset="2"/>
              <a:buChar char=" "/>
            </a:pPr>
            <a:r>
              <a:rPr lang="en-US" altLang="ko-KR" sz="2400"/>
              <a:t>    char ch;</a:t>
            </a:r>
          </a:p>
          <a:p>
            <a:pPr>
              <a:buFont typeface="Webdings" pitchFamily="18" charset="2"/>
              <a:buChar char=" "/>
            </a:pPr>
            <a:r>
              <a:rPr lang="en-US" altLang="ko-KR" sz="2400"/>
              <a:t>};</a:t>
            </a:r>
          </a:p>
          <a:p>
            <a:pPr>
              <a:buFont typeface="Wingdings" pitchFamily="2" charset="2"/>
              <a:buNone/>
            </a:pPr>
            <a:r>
              <a:rPr lang="en-US" altLang="ko-KR" sz="2400"/>
              <a:t>   struct msg *pMsg;</a:t>
            </a:r>
          </a:p>
          <a:p>
            <a:pPr>
              <a:buFont typeface="Wingdings" pitchFamily="2" charset="2"/>
              <a:buNone/>
            </a:pPr>
            <a:r>
              <a:rPr lang="en-US" altLang="ko-KR" sz="2400"/>
              <a:t>   pMsg-&gt;ch = 10;</a:t>
            </a:r>
          </a:p>
          <a:p>
            <a:pPr>
              <a:buFont typeface="Wingdings" pitchFamily="2" charset="2"/>
              <a:buNone/>
            </a:pPr>
            <a:r>
              <a:rPr lang="en-US" altLang="ko-KR" sz="2400"/>
              <a:t>  (*pMsg).ch = 10;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구조체와 포인터</a:t>
            </a:r>
          </a:p>
        </p:txBody>
      </p:sp>
    </p:spTree>
  </p:cSld>
  <p:clrMapOvr>
    <a:masterClrMapping/>
  </p:clrMapOvr>
</p:sld>
</file>

<file path=ppt/slides/slide3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/>
              <a:t>구조체 포인터의 사용은 일반 포인터와 비슷</a:t>
            </a:r>
          </a:p>
          <a:p>
            <a:endParaRPr lang="ko-KR" altLang="en-US" sz="2400"/>
          </a:p>
          <a:p>
            <a:r>
              <a:rPr lang="en-US" altLang="ko-KR" sz="2400"/>
              <a:t>Ex) </a:t>
            </a:r>
            <a:r>
              <a:rPr lang="ko-KR" altLang="en-US" sz="2400"/>
              <a:t>예를 들어 다음과 같이 구조체 변수와 구조체 포인터를 선언하였을때 </a:t>
            </a:r>
          </a:p>
          <a:p>
            <a:endParaRPr lang="ko-KR" altLang="en-US" sz="2400"/>
          </a:p>
          <a:p>
            <a:pPr lvl="2">
              <a:buFont typeface="Wingdings" pitchFamily="2" charset="2"/>
              <a:buNone/>
            </a:pPr>
            <a:r>
              <a:rPr lang="en-US" altLang="ko-KR" sz="2000"/>
              <a:t>struct Student s;</a:t>
            </a:r>
          </a:p>
          <a:p>
            <a:pPr lvl="2">
              <a:buFont typeface="Wingdings" pitchFamily="2" charset="2"/>
              <a:buNone/>
            </a:pPr>
            <a:r>
              <a:rPr lang="en-US" altLang="ko-KR" sz="2000"/>
              <a:t>struct Student spointer;</a:t>
            </a:r>
          </a:p>
          <a:p>
            <a:pPr lvl="2">
              <a:buFont typeface="Wingdings" pitchFamily="2" charset="2"/>
              <a:buNone/>
            </a:pPr>
            <a:endParaRPr lang="en-US" altLang="ko-KR" sz="2000"/>
          </a:p>
          <a:p>
            <a:r>
              <a:rPr lang="ko-KR" altLang="en-US" sz="2400"/>
              <a:t>이때 </a:t>
            </a:r>
            <a:r>
              <a:rPr lang="en-US" altLang="ko-KR" sz="2400"/>
              <a:t>spointer</a:t>
            </a:r>
            <a:r>
              <a:rPr lang="ko-KR" altLang="en-US" sz="2400"/>
              <a:t>라는 구조체 포인터에 </a:t>
            </a:r>
            <a:r>
              <a:rPr lang="en-US" altLang="ko-KR" sz="2400"/>
              <a:t>s</a:t>
            </a:r>
            <a:r>
              <a:rPr lang="ko-KR" altLang="en-US" sz="2400"/>
              <a:t>라는 구조체 변수의 주소를 넣을 땐 주소연산자를 사용하여 </a:t>
            </a:r>
          </a:p>
          <a:p>
            <a:endParaRPr lang="ko-KR" altLang="en-US" sz="2400"/>
          </a:p>
          <a:p>
            <a:pPr lvl="1">
              <a:buFontTx/>
              <a:buNone/>
            </a:pPr>
            <a:r>
              <a:rPr lang="en-US" altLang="ko-KR" sz="2200"/>
              <a:t>spointer=&amp;s;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 </a:t>
            </a:r>
            <a:r>
              <a:rPr lang="ko-KR" altLang="en-US"/>
              <a:t>구조체 포인터의 사용</a:t>
            </a:r>
          </a:p>
        </p:txBody>
      </p:sp>
    </p:spTree>
  </p:cSld>
  <p:clrMapOvr>
    <a:masterClrMapping/>
  </p:clrMapOvr>
</p:sld>
</file>

<file path=ppt/slides/slide3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z="2400"/>
              <a:t>spointer</a:t>
            </a:r>
            <a:r>
              <a:rPr lang="ko-KR" altLang="en-US" sz="2400"/>
              <a:t>에 저장되어 있는 구조체 변수의 주소에 기억된 내용들을 사용할 때</a:t>
            </a:r>
          </a:p>
          <a:p>
            <a:pPr>
              <a:lnSpc>
                <a:spcPct val="90000"/>
              </a:lnSpc>
            </a:pPr>
            <a:endParaRPr lang="ko-KR" altLang="en-US" sz="2400"/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ko-KR" altLang="en-US"/>
              <a:t>*</a:t>
            </a:r>
            <a:r>
              <a:rPr lang="en-US" altLang="ko-KR"/>
              <a:t>spointer.Grade=1;    (x)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/>
              <a:t>*spointer.Class=5;     (x)</a:t>
            </a:r>
          </a:p>
          <a:p>
            <a:pPr>
              <a:lnSpc>
                <a:spcPct val="90000"/>
              </a:lnSpc>
            </a:pPr>
            <a:endParaRPr lang="en-US" altLang="ko-KR" sz="2400"/>
          </a:p>
          <a:p>
            <a:pPr>
              <a:lnSpc>
                <a:spcPct val="90000"/>
              </a:lnSpc>
            </a:pPr>
            <a:r>
              <a:rPr lang="ko-KR" altLang="en-US" sz="2400"/>
              <a:t>참조 연산자</a:t>
            </a:r>
            <a:r>
              <a:rPr lang="en-US" altLang="ko-KR" sz="2400"/>
              <a:t>(*)</a:t>
            </a:r>
            <a:r>
              <a:rPr lang="ko-KR" altLang="en-US" sz="2400"/>
              <a:t>보다 멤버 엑세스 연산자</a:t>
            </a:r>
            <a:r>
              <a:rPr lang="en-US" altLang="ko-KR" sz="2400"/>
              <a:t>(.)</a:t>
            </a:r>
            <a:r>
              <a:rPr lang="ko-KR" altLang="en-US" sz="2400"/>
              <a:t>가 우선 순위가 높기 때문에 에러가 발생</a:t>
            </a:r>
          </a:p>
          <a:p>
            <a:pPr>
              <a:lnSpc>
                <a:spcPct val="90000"/>
              </a:lnSpc>
            </a:pPr>
            <a:r>
              <a:rPr lang="ko-KR" altLang="en-US" sz="2400"/>
              <a:t>이걸 해결하기 위해선 </a:t>
            </a:r>
            <a:r>
              <a:rPr lang="en-US" altLang="ko-KR" sz="2400"/>
              <a:t>()</a:t>
            </a:r>
            <a:r>
              <a:rPr lang="ko-KR" altLang="en-US" sz="2400"/>
              <a:t>를 사용해 참조 연산을 먼저 실행하게 하면 해결</a:t>
            </a:r>
          </a:p>
          <a:p>
            <a:pPr>
              <a:lnSpc>
                <a:spcPct val="90000"/>
              </a:lnSpc>
            </a:pPr>
            <a:r>
              <a:rPr lang="ko-KR" altLang="en-US" sz="2400"/>
              <a:t>따라서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2200"/>
              <a:t>(*spointer).Grade=1;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2200"/>
              <a:t>(*spointer).Class=5;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구조체 포인터의 사용</a:t>
            </a:r>
            <a:r>
              <a:rPr lang="en-US" altLang="ko-KR"/>
              <a:t>(2)</a:t>
            </a:r>
          </a:p>
        </p:txBody>
      </p:sp>
    </p:spTree>
  </p:cSld>
  <p:clrMapOvr>
    <a:masterClrMapping/>
  </p:clrMapOvr>
</p:sld>
</file>

<file path=ppt/slides/slide3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구조체 포인터를 편하게 쓰기 위한 연산자</a:t>
            </a:r>
          </a:p>
          <a:p>
            <a:pPr lvl="1"/>
            <a:r>
              <a:rPr lang="ko-KR" altLang="en-US"/>
              <a:t>  </a:t>
            </a:r>
            <a:r>
              <a:rPr lang="en-US" altLang="ko-KR"/>
              <a:t>-&gt;</a:t>
            </a:r>
          </a:p>
          <a:p>
            <a:r>
              <a:rPr lang="ko-KR" altLang="en-US"/>
              <a:t>사용법</a:t>
            </a:r>
          </a:p>
          <a:p>
            <a:pPr lvl="1"/>
            <a:r>
              <a:rPr lang="ko-KR" altLang="en-US"/>
              <a:t>구조체포인터</a:t>
            </a:r>
            <a:r>
              <a:rPr lang="en-US" altLang="ko-KR"/>
              <a:t>-&gt;</a:t>
            </a:r>
            <a:r>
              <a:rPr lang="ko-KR" altLang="en-US"/>
              <a:t>멤버변수 </a:t>
            </a:r>
            <a:r>
              <a:rPr lang="en-US" altLang="ko-KR"/>
              <a:t>= </a:t>
            </a:r>
            <a:r>
              <a:rPr lang="ko-KR" altLang="en-US"/>
              <a:t>값</a:t>
            </a:r>
            <a:r>
              <a:rPr lang="en-US" altLang="ko-KR"/>
              <a:t>;</a:t>
            </a:r>
          </a:p>
          <a:p>
            <a:pPr lvl="1"/>
            <a:r>
              <a:rPr lang="ko-KR" altLang="en-US"/>
              <a:t>변수 </a:t>
            </a:r>
            <a:r>
              <a:rPr lang="en-US" altLang="ko-KR"/>
              <a:t>= </a:t>
            </a:r>
            <a:r>
              <a:rPr lang="ko-KR" altLang="en-US"/>
              <a:t>구조체포인터</a:t>
            </a:r>
            <a:r>
              <a:rPr lang="en-US" altLang="ko-KR"/>
              <a:t>-&gt;</a:t>
            </a:r>
            <a:r>
              <a:rPr lang="ko-KR" altLang="en-US"/>
              <a:t>멤버변수</a:t>
            </a:r>
            <a:r>
              <a:rPr lang="en-US" altLang="ko-KR"/>
              <a:t>;</a:t>
            </a:r>
          </a:p>
          <a:p>
            <a:endParaRPr lang="en-US" altLang="ko-KR"/>
          </a:p>
          <a:p>
            <a:r>
              <a:rPr lang="en-US" altLang="ko-KR"/>
              <a:t>Ex)</a:t>
            </a:r>
          </a:p>
          <a:p>
            <a:pPr lvl="2">
              <a:buFont typeface="Wingdings" pitchFamily="2" charset="2"/>
              <a:buNone/>
            </a:pPr>
            <a:r>
              <a:rPr lang="en-US" altLang="ko-KR" sz="3200"/>
              <a:t>spointer-&gt;Grade=1;</a:t>
            </a:r>
          </a:p>
          <a:p>
            <a:pPr lvl="2">
              <a:buFont typeface="Wingdings" pitchFamily="2" charset="2"/>
              <a:buNone/>
            </a:pPr>
            <a:r>
              <a:rPr lang="en-US" altLang="ko-KR" sz="3200"/>
              <a:t>spointer-&gt;Class=5;</a:t>
            </a:r>
          </a:p>
          <a:p>
            <a:pPr lvl="2">
              <a:buFont typeface="Wingdings" pitchFamily="2" charset="2"/>
              <a:buNone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구조체 포인터의 사용</a:t>
            </a:r>
            <a:r>
              <a:rPr lang="en-US" altLang="ko-KR"/>
              <a:t>(3)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char</a:t>
            </a:r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문자</a:t>
            </a:r>
            <a:r>
              <a:rPr lang="en-US" altLang="ko-KR" dirty="0"/>
              <a:t>(character)</a:t>
            </a:r>
            <a:r>
              <a:rPr lang="ko-KR" altLang="en-US" dirty="0"/>
              <a:t>는 알파벳이나 </a:t>
            </a:r>
            <a:r>
              <a:rPr lang="en-US" altLang="ko-KR" dirty="0"/>
              <a:t>#, $, %, &amp;</a:t>
            </a:r>
            <a:r>
              <a:rPr lang="ko-KR" altLang="en-US" dirty="0"/>
              <a:t>와 같은 문자에 사용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 0 ∼ 255</a:t>
            </a:r>
            <a:r>
              <a:rPr lang="ko-KR" altLang="en-US" dirty="0"/>
              <a:t>사이의 </a:t>
            </a:r>
            <a:r>
              <a:rPr lang="ko-KR" altLang="en-US" dirty="0" err="1"/>
              <a:t>부호없는</a:t>
            </a:r>
            <a:r>
              <a:rPr lang="ko-KR" altLang="en-US" dirty="0"/>
              <a:t> 정수를 정의하지요</a:t>
            </a:r>
            <a:r>
              <a:rPr lang="en-US" altLang="ko-KR" dirty="0"/>
              <a:t>. </a:t>
            </a:r>
            <a:r>
              <a:rPr lang="ko-KR" altLang="en-US" dirty="0"/>
              <a:t>주로 이 </a:t>
            </a:r>
            <a:r>
              <a:rPr lang="ko-KR" altLang="en-US" dirty="0" err="1"/>
              <a:t>자료형은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바이트에 저장</a:t>
            </a:r>
          </a:p>
          <a:p>
            <a:pPr lvl="1"/>
            <a:r>
              <a:rPr lang="ko-KR" altLang="en-US" dirty="0"/>
              <a:t>컴퓨터는 숫자와 문자 사이에 상호변환을 위해 코드를 사용</a:t>
            </a:r>
            <a:r>
              <a:rPr lang="en-US" altLang="ko-KR" dirty="0"/>
              <a:t>( </a:t>
            </a:r>
            <a:r>
              <a:rPr lang="ko-KR" altLang="en-US" dirty="0"/>
              <a:t>대부분의 컴퓨터에서는 </a:t>
            </a:r>
            <a:r>
              <a:rPr lang="en-US" altLang="ko-KR" dirty="0"/>
              <a:t>ASCII</a:t>
            </a:r>
            <a:r>
              <a:rPr lang="ko-KR" altLang="en-US" dirty="0"/>
              <a:t>코드 사용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예를 들어 우리가 컴퓨터상에 </a:t>
            </a:r>
            <a:r>
              <a:rPr lang="en-US" altLang="ko-KR" dirty="0"/>
              <a:t>'A'</a:t>
            </a:r>
            <a:r>
              <a:rPr lang="ko-KR" altLang="en-US" dirty="0"/>
              <a:t>를 찍으면 이것은 </a:t>
            </a:r>
            <a:r>
              <a:rPr lang="en-US" altLang="ko-KR" dirty="0"/>
              <a:t>ASCII</a:t>
            </a:r>
            <a:r>
              <a:rPr lang="ko-KR" altLang="en-US" dirty="0" err="1"/>
              <a:t>코드값</a:t>
            </a:r>
            <a:r>
              <a:rPr lang="ko-KR" altLang="en-US" dirty="0"/>
              <a:t> </a:t>
            </a:r>
            <a:r>
              <a:rPr lang="en-US" altLang="ko-KR" dirty="0"/>
              <a:t>65</a:t>
            </a:r>
            <a:r>
              <a:rPr lang="ko-KR" altLang="en-US" dirty="0"/>
              <a:t>로 변환</a:t>
            </a:r>
            <a:r>
              <a:rPr lang="en-US" altLang="ko-KR" dirty="0"/>
              <a:t>, </a:t>
            </a:r>
            <a:r>
              <a:rPr lang="ko-KR" altLang="en-US" dirty="0"/>
              <a:t>이것은 또 컴퓨터가 인식할 수 있는 </a:t>
            </a:r>
            <a:r>
              <a:rPr lang="en-US" altLang="ko-KR" dirty="0"/>
              <a:t>2</a:t>
            </a:r>
            <a:r>
              <a:rPr lang="ko-KR" altLang="en-US" dirty="0" err="1"/>
              <a:t>진수값으로</a:t>
            </a:r>
            <a:r>
              <a:rPr lang="ko-KR" altLang="en-US" dirty="0"/>
              <a:t> 바뀌게 됨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정수형</a:t>
            </a:r>
            <a:r>
              <a:rPr lang="en-US" altLang="ko-KR"/>
              <a:t>(4)</a:t>
            </a:r>
          </a:p>
        </p:txBody>
      </p:sp>
    </p:spTree>
  </p:cSld>
  <p:clrMapOvr>
    <a:masterClrMapping/>
  </p:clrMapOvr>
</p:sld>
</file>

<file path=ppt/slides/slide3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ko-KR"/>
              <a:t>#include &lt;conio.h&gt; </a:t>
            </a:r>
          </a:p>
          <a:p>
            <a:pPr>
              <a:buFont typeface="Wingdings" pitchFamily="2" charset="2"/>
              <a:buNone/>
            </a:pPr>
            <a:r>
              <a:rPr lang="en-US" altLang="ko-KR"/>
              <a:t>#include &lt;stdio.h&gt; </a:t>
            </a:r>
          </a:p>
          <a:p>
            <a:pPr>
              <a:buFont typeface="Wingdings" pitchFamily="2" charset="2"/>
              <a:buNone/>
            </a:pPr>
            <a:r>
              <a:rPr lang="en-US" altLang="ko-KR"/>
              <a:t>#include &lt;stdlib.h&gt; </a:t>
            </a:r>
          </a:p>
          <a:p>
            <a:pPr>
              <a:buFont typeface="Wingdings" pitchFamily="2" charset="2"/>
              <a:buNone/>
            </a:pPr>
            <a:r>
              <a:rPr lang="en-US" altLang="ko-KR"/>
              <a:t>#include &lt;string.h&gt; </a:t>
            </a:r>
          </a:p>
          <a:p>
            <a:pPr>
              <a:buFont typeface="Wingdings" pitchFamily="2" charset="2"/>
              <a:buNone/>
            </a:pPr>
            <a:endParaRPr lang="en-US" altLang="ko-KR"/>
          </a:p>
          <a:p>
            <a:pPr>
              <a:buFont typeface="Wingdings" pitchFamily="2" charset="2"/>
              <a:buNone/>
            </a:pPr>
            <a:r>
              <a:rPr lang="en-US" altLang="ko-KR"/>
              <a:t> struct example { </a:t>
            </a:r>
          </a:p>
          <a:p>
            <a:pPr>
              <a:buFont typeface="Wingdings" pitchFamily="2" charset="2"/>
              <a:buNone/>
            </a:pPr>
            <a:r>
              <a:rPr lang="en-US" altLang="ko-KR"/>
              <a:t>      char *p1; </a:t>
            </a:r>
          </a:p>
          <a:p>
            <a:pPr>
              <a:buFont typeface="Wingdings" pitchFamily="2" charset="2"/>
              <a:buNone/>
            </a:pPr>
            <a:r>
              <a:rPr lang="en-US" altLang="ko-KR"/>
              <a:t>      char *p2; </a:t>
            </a:r>
          </a:p>
          <a:p>
            <a:pPr>
              <a:buFont typeface="Wingdings" pitchFamily="2" charset="2"/>
              <a:buNone/>
            </a:pPr>
            <a:r>
              <a:rPr lang="en-US" altLang="ko-KR"/>
              <a:t>      char *p3;                            </a:t>
            </a:r>
          </a:p>
          <a:p>
            <a:pPr>
              <a:buFont typeface="Wingdings" pitchFamily="2" charset="2"/>
              <a:buNone/>
            </a:pPr>
            <a:r>
              <a:rPr lang="en-US" altLang="ko-KR"/>
              <a:t>   } s = { "AA","BBB" };                    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예제</a:t>
            </a:r>
          </a:p>
        </p:txBody>
      </p:sp>
    </p:spTree>
  </p:cSld>
  <p:clrMapOvr>
    <a:masterClrMapping/>
  </p:clrMapOvr>
</p:sld>
</file>

<file path=ppt/slides/slide3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ko-KR" sz="2400"/>
              <a:t>void main() { </a:t>
            </a:r>
          </a:p>
          <a:p>
            <a:pPr>
              <a:buFont typeface="Wingdings" pitchFamily="2" charset="2"/>
              <a:buNone/>
            </a:pPr>
            <a:r>
              <a:rPr lang="en-US" altLang="ko-KR" sz="2400"/>
              <a:t>   struct example *p;</a:t>
            </a:r>
          </a:p>
          <a:p>
            <a:pPr>
              <a:buFont typeface="Wingdings" pitchFamily="2" charset="2"/>
              <a:buNone/>
            </a:pPr>
            <a:r>
              <a:rPr lang="en-US" altLang="ko-KR" sz="2400"/>
              <a:t>   p=&amp;s;                </a:t>
            </a:r>
          </a:p>
          <a:p>
            <a:pPr>
              <a:buFont typeface="Wingdings" pitchFamily="2" charset="2"/>
              <a:buNone/>
            </a:pPr>
            <a:r>
              <a:rPr lang="en-US" altLang="ko-KR" sz="2400"/>
              <a:t>   s.p3=(char *)malloc(sizeof(char));</a:t>
            </a:r>
          </a:p>
          <a:p>
            <a:pPr>
              <a:buFont typeface="Wingdings" pitchFamily="2" charset="2"/>
              <a:buNone/>
            </a:pPr>
            <a:r>
              <a:rPr lang="en-US" altLang="ko-KR" sz="2400"/>
              <a:t>   strcpy( s.p3, s.p1 );                     </a:t>
            </a:r>
          </a:p>
          <a:p>
            <a:pPr>
              <a:buFont typeface="Wingdings" pitchFamily="2" charset="2"/>
              <a:buNone/>
            </a:pPr>
            <a:r>
              <a:rPr lang="en-US" altLang="ko-KR" sz="2400"/>
              <a:t>   printf( "%s %s %s\n", s.p1, s.p2, s.p3 ); </a:t>
            </a:r>
          </a:p>
          <a:p>
            <a:pPr>
              <a:buFont typeface="Wingdings" pitchFamily="2" charset="2"/>
              <a:buNone/>
            </a:pPr>
            <a:r>
              <a:rPr lang="en-US" altLang="ko-KR" sz="2400"/>
              <a:t>   printf( "%s %s %s\n", p-&gt;p1, p-&gt;p2, p-&gt;p3 ); </a:t>
            </a:r>
          </a:p>
          <a:p>
            <a:pPr>
              <a:buFont typeface="Wingdings" pitchFamily="2" charset="2"/>
              <a:buNone/>
            </a:pPr>
            <a:r>
              <a:rPr lang="en-US" altLang="ko-KR" sz="2400"/>
              <a:t>   printf( "%s %s %s\n\n", (*p).p1, (*p).p2, (*p).p3 ); </a:t>
            </a:r>
          </a:p>
          <a:p>
            <a:pPr>
              <a:buFont typeface="Wingdings" pitchFamily="2" charset="2"/>
              <a:buNone/>
            </a:pPr>
            <a:r>
              <a:rPr lang="en-US" altLang="ko-KR" sz="2400"/>
              <a:t>   getch(); </a:t>
            </a:r>
          </a:p>
          <a:p>
            <a:pPr>
              <a:buFont typeface="Wingdings" pitchFamily="2" charset="2"/>
              <a:buNone/>
            </a:pPr>
            <a:r>
              <a:rPr lang="en-US" altLang="ko-KR" sz="2400"/>
              <a:t>}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계속</a:t>
            </a:r>
          </a:p>
        </p:txBody>
      </p:sp>
    </p:spTree>
  </p:cSld>
  <p:clrMapOvr>
    <a:masterClrMapping/>
  </p:clrMapOvr>
</p:sld>
</file>

<file path=ppt/slides/slide3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457200" y="2057400"/>
            <a:ext cx="82296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ko-KR" altLang="en-US" sz="8000" dirty="0">
                <a:effectLst>
                  <a:outerShdw blurRad="38100" dist="38100" dir="2700000" algn="tl">
                    <a:srgbClr val="C0C0C0"/>
                  </a:outerShdw>
                </a:effectLst>
                <a:latin typeface="굴림체" pitchFamily="49" charset="-127"/>
                <a:ea typeface="굴림체" pitchFamily="49" charset="-127"/>
              </a:rPr>
              <a:t>구조체 배열</a:t>
            </a:r>
            <a:endParaRPr lang="ko-KR" altLang="en-US" sz="3200" dirty="0">
              <a:effectLst>
                <a:outerShdw blurRad="38100" dist="38100" dir="2700000" algn="tl">
                  <a:srgbClr val="C0C0C0"/>
                </a:outerShdw>
              </a:effectLst>
              <a:latin typeface="굴림체" pitchFamily="49" charset="-127"/>
              <a:ea typeface="굴림체" pitchFamily="49" charset="-127"/>
            </a:endParaRPr>
          </a:p>
        </p:txBody>
      </p:sp>
    </p:spTree>
  </p:cSld>
  <p:clrMapOvr>
    <a:masterClrMapping/>
  </p:clrMapOvr>
</p:sld>
</file>

<file path=ppt/slides/slide3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struct msg Msg[10];</a:t>
            </a:r>
          </a:p>
          <a:p>
            <a:pPr>
              <a:buFont typeface="Webdings" pitchFamily="18" charset="2"/>
              <a:buChar char=" "/>
            </a:pPr>
            <a:r>
              <a:rPr lang="en-US" altLang="ko-KR"/>
              <a:t> struct msg *ptr;</a:t>
            </a:r>
          </a:p>
          <a:p>
            <a:pPr>
              <a:buFont typeface="Webdings" pitchFamily="18" charset="2"/>
              <a:buChar char=" "/>
            </a:pPr>
            <a:r>
              <a:rPr lang="en-US" altLang="ko-KR"/>
              <a:t> ptr = Msg;</a:t>
            </a:r>
          </a:p>
          <a:p>
            <a:r>
              <a:rPr lang="en-US" altLang="ko-KR"/>
              <a:t>ptr++ : msg</a:t>
            </a:r>
            <a:r>
              <a:rPr lang="ko-KR" altLang="en-US"/>
              <a:t>의 크기만큼 주소 값 증가</a:t>
            </a:r>
          </a:p>
          <a:p>
            <a:pPr lvl="1"/>
            <a:r>
              <a:rPr lang="en-US" altLang="ko-KR"/>
              <a:t>n</a:t>
            </a:r>
            <a:r>
              <a:rPr lang="ko-KR" altLang="en-US"/>
              <a:t>번째 </a:t>
            </a:r>
            <a:r>
              <a:rPr lang="en-US" altLang="ko-KR"/>
              <a:t>index</a:t>
            </a:r>
            <a:r>
              <a:rPr lang="ko-KR" altLang="en-US"/>
              <a:t>에서 </a:t>
            </a:r>
            <a:r>
              <a:rPr lang="en-US" altLang="ko-KR"/>
              <a:t>ptr++</a:t>
            </a:r>
            <a:r>
              <a:rPr lang="ko-KR" altLang="en-US"/>
              <a:t>하면 </a:t>
            </a:r>
            <a:r>
              <a:rPr lang="en-US" altLang="ko-KR"/>
              <a:t>n+1</a:t>
            </a:r>
            <a:r>
              <a:rPr lang="ko-KR" altLang="en-US"/>
              <a:t>번째 </a:t>
            </a:r>
            <a:r>
              <a:rPr lang="en-US" altLang="ko-KR"/>
              <a:t>index</a:t>
            </a:r>
            <a:r>
              <a:rPr lang="ko-KR" altLang="en-US"/>
              <a:t>를 지시하게 된다</a:t>
            </a:r>
            <a:r>
              <a:rPr lang="en-US" altLang="ko-KR"/>
              <a:t>.</a:t>
            </a:r>
          </a:p>
          <a:p>
            <a:r>
              <a:rPr lang="ko-KR" altLang="en-US"/>
              <a:t>함수에 구조체를 전달</a:t>
            </a:r>
          </a:p>
          <a:p>
            <a:pPr lvl="1"/>
            <a:r>
              <a:rPr lang="ko-KR" altLang="en-US"/>
              <a:t>구조체 이름을 이용</a:t>
            </a:r>
          </a:p>
          <a:p>
            <a:pPr lvl="1"/>
            <a:r>
              <a:rPr lang="ko-KR" altLang="en-US"/>
              <a:t>구조체 포인터 이용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구조체 배열과 포인터</a:t>
            </a:r>
          </a:p>
        </p:txBody>
      </p:sp>
    </p:spTree>
  </p:cSld>
  <p:clrMapOvr>
    <a:masterClrMapping/>
  </p:clrMapOvr>
</p:sld>
</file>

<file path=ppt/slides/slide3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ebdings" pitchFamily="18" charset="2"/>
              <a:buChar char=" "/>
            </a:pPr>
            <a:r>
              <a:rPr lang="en-US" altLang="ko-KR"/>
              <a:t>#include &lt;stdio.h&gt;</a:t>
            </a:r>
          </a:p>
          <a:p>
            <a:pPr>
              <a:buFont typeface="Webdings" pitchFamily="18" charset="2"/>
              <a:buChar char=" "/>
            </a:pPr>
            <a:r>
              <a:rPr lang="en-US" altLang="ko-KR"/>
              <a:t>#define     MAX     4</a:t>
            </a:r>
          </a:p>
          <a:p>
            <a:pPr>
              <a:buFont typeface="Webdings" pitchFamily="18" charset="2"/>
              <a:buChar char=" "/>
            </a:pPr>
            <a:r>
              <a:rPr lang="en-US" altLang="ko-KR"/>
              <a:t>struct    part    {</a:t>
            </a:r>
          </a:p>
          <a:p>
            <a:pPr>
              <a:buFont typeface="Webdings" pitchFamily="18" charset="2"/>
              <a:buChar char=" "/>
            </a:pPr>
            <a:r>
              <a:rPr lang="en-US" altLang="ko-KR"/>
              <a:t>    int     num;</a:t>
            </a:r>
          </a:p>
          <a:p>
            <a:pPr>
              <a:buFont typeface="Webdings" pitchFamily="18" charset="2"/>
              <a:buChar char=" "/>
            </a:pPr>
            <a:r>
              <a:rPr lang="en-US" altLang="ko-KR"/>
              <a:t>    char  name[10];</a:t>
            </a:r>
          </a:p>
          <a:p>
            <a:pPr>
              <a:buFont typeface="Webdings" pitchFamily="18" charset="2"/>
              <a:buChar char=" "/>
            </a:pPr>
            <a:r>
              <a:rPr lang="en-US" altLang="ko-KR"/>
              <a:t>} data[MAX] = {1, </a:t>
            </a:r>
            <a:r>
              <a:rPr lang="en-US" altLang="ko-KR">
                <a:latin typeface="Times New Roman"/>
              </a:rPr>
              <a:t>”</a:t>
            </a:r>
            <a:r>
              <a:rPr lang="en-US" altLang="ko-KR"/>
              <a:t>aaa</a:t>
            </a:r>
            <a:r>
              <a:rPr lang="en-US" altLang="ko-KR">
                <a:latin typeface="Times New Roman"/>
              </a:rPr>
              <a:t>”</a:t>
            </a:r>
            <a:r>
              <a:rPr lang="en-US" altLang="ko-KR"/>
              <a:t>,</a:t>
            </a:r>
          </a:p>
          <a:p>
            <a:pPr>
              <a:buFont typeface="Webdings" pitchFamily="18" charset="2"/>
              <a:buChar char=" "/>
            </a:pPr>
            <a:r>
              <a:rPr lang="en-US" altLang="ko-KR"/>
              <a:t>                            2, </a:t>
            </a:r>
            <a:r>
              <a:rPr lang="en-US" altLang="ko-KR">
                <a:latin typeface="Times New Roman"/>
              </a:rPr>
              <a:t>”</a:t>
            </a:r>
            <a:r>
              <a:rPr lang="en-US" altLang="ko-KR"/>
              <a:t>bbb</a:t>
            </a:r>
            <a:r>
              <a:rPr lang="en-US" altLang="ko-KR">
                <a:latin typeface="Times New Roman"/>
              </a:rPr>
              <a:t>”</a:t>
            </a:r>
            <a:r>
              <a:rPr lang="en-US" altLang="ko-KR"/>
              <a:t>,</a:t>
            </a:r>
          </a:p>
          <a:p>
            <a:pPr>
              <a:buFont typeface="Webdings" pitchFamily="18" charset="2"/>
              <a:buChar char=" "/>
            </a:pPr>
            <a:r>
              <a:rPr lang="en-US" altLang="ko-KR"/>
              <a:t>                            3, </a:t>
            </a:r>
            <a:r>
              <a:rPr lang="en-US" altLang="ko-KR">
                <a:latin typeface="Times New Roman"/>
              </a:rPr>
              <a:t>“</a:t>
            </a:r>
            <a:r>
              <a:rPr lang="en-US" altLang="ko-KR"/>
              <a:t>ccc</a:t>
            </a:r>
            <a:r>
              <a:rPr lang="en-US" altLang="ko-KR">
                <a:latin typeface="Times New Roman"/>
              </a:rPr>
              <a:t>”</a:t>
            </a:r>
            <a:r>
              <a:rPr lang="en-US" altLang="ko-KR"/>
              <a:t>,</a:t>
            </a:r>
          </a:p>
          <a:p>
            <a:pPr>
              <a:buFont typeface="Webdings" pitchFamily="18" charset="2"/>
              <a:buChar char=" "/>
            </a:pPr>
            <a:r>
              <a:rPr lang="en-US" altLang="ko-KR"/>
              <a:t>                            4, </a:t>
            </a:r>
            <a:r>
              <a:rPr lang="en-US" altLang="ko-KR">
                <a:latin typeface="Times New Roman"/>
              </a:rPr>
              <a:t>“</a:t>
            </a:r>
            <a:r>
              <a:rPr lang="en-US" altLang="ko-KR"/>
              <a:t>ddd</a:t>
            </a:r>
            <a:r>
              <a:rPr lang="en-US" altLang="ko-KR">
                <a:latin typeface="Times New Roman"/>
              </a:rPr>
              <a:t>”</a:t>
            </a:r>
            <a:r>
              <a:rPr lang="en-US" altLang="ko-KR"/>
              <a:t>};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예제</a:t>
            </a:r>
          </a:p>
        </p:txBody>
      </p:sp>
    </p:spTree>
  </p:cSld>
  <p:clrMapOvr>
    <a:masterClrMapping/>
  </p:clrMapOvr>
</p:sld>
</file>

<file path=ppt/slides/slide3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70000"/>
              </a:lnSpc>
              <a:buFont typeface="Webdings" pitchFamily="18" charset="2"/>
              <a:buChar char=" "/>
            </a:pPr>
            <a:r>
              <a:rPr lang="en-US" altLang="ko-KR"/>
              <a:t>struct part  *p_part;</a:t>
            </a:r>
          </a:p>
          <a:p>
            <a:pPr>
              <a:lnSpc>
                <a:spcPct val="70000"/>
              </a:lnSpc>
              <a:buFont typeface="Webdings" pitchFamily="18" charset="2"/>
              <a:buChar char=" "/>
            </a:pPr>
            <a:r>
              <a:rPr lang="en-US" altLang="ko-KR"/>
              <a:t>int   count;</a:t>
            </a:r>
          </a:p>
          <a:p>
            <a:pPr>
              <a:lnSpc>
                <a:spcPct val="70000"/>
              </a:lnSpc>
              <a:buFont typeface="Webdings" pitchFamily="18" charset="2"/>
              <a:buChar char=" "/>
            </a:pPr>
            <a:r>
              <a:rPr lang="en-US" altLang="ko-KR"/>
              <a:t>void main()</a:t>
            </a:r>
          </a:p>
          <a:p>
            <a:pPr>
              <a:lnSpc>
                <a:spcPct val="70000"/>
              </a:lnSpc>
              <a:buFont typeface="Webdings" pitchFamily="18" charset="2"/>
              <a:buChar char=" "/>
            </a:pPr>
            <a:r>
              <a:rPr lang="en-US" altLang="ko-KR"/>
              <a:t>{</a:t>
            </a:r>
          </a:p>
          <a:p>
            <a:pPr>
              <a:lnSpc>
                <a:spcPct val="70000"/>
              </a:lnSpc>
              <a:buFont typeface="Webdings" pitchFamily="18" charset="2"/>
              <a:buChar char=" "/>
            </a:pPr>
            <a:r>
              <a:rPr lang="en-US" altLang="ko-KR"/>
              <a:t>    p_part = data;</a:t>
            </a:r>
          </a:p>
          <a:p>
            <a:pPr>
              <a:lnSpc>
                <a:spcPct val="70000"/>
              </a:lnSpc>
              <a:buFont typeface="Webdings" pitchFamily="18" charset="2"/>
              <a:buChar char=" "/>
            </a:pPr>
            <a:r>
              <a:rPr lang="en-US" altLang="ko-KR"/>
              <a:t>    for(count=0; count&lt;MAX; count++)</a:t>
            </a:r>
          </a:p>
          <a:p>
            <a:pPr>
              <a:lnSpc>
                <a:spcPct val="70000"/>
              </a:lnSpc>
              <a:buFont typeface="Webdings" pitchFamily="18" charset="2"/>
              <a:buChar char=" "/>
            </a:pPr>
            <a:r>
              <a:rPr lang="en-US" altLang="ko-KR"/>
              <a:t>    {</a:t>
            </a:r>
          </a:p>
          <a:p>
            <a:pPr>
              <a:lnSpc>
                <a:spcPct val="70000"/>
              </a:lnSpc>
              <a:buFont typeface="Webdings" pitchFamily="18" charset="2"/>
              <a:buChar char=" "/>
            </a:pPr>
            <a:r>
              <a:rPr lang="en-US" altLang="ko-KR"/>
              <a:t>        printf(</a:t>
            </a:r>
            <a:r>
              <a:rPr lang="en-US" altLang="ko-KR">
                <a:latin typeface="Times New Roman"/>
              </a:rPr>
              <a:t>“</a:t>
            </a:r>
            <a:r>
              <a:rPr lang="en-US" altLang="ko-KR"/>
              <a:t>At Address %d : %d %s\n</a:t>
            </a:r>
            <a:r>
              <a:rPr lang="en-US" altLang="ko-KR">
                <a:latin typeface="Times New Roman"/>
              </a:rPr>
              <a:t>”</a:t>
            </a:r>
            <a:r>
              <a:rPr lang="en-US" altLang="ko-KR"/>
              <a:t>, p_part, p_part-&gt;num, p_part-&gt;name);</a:t>
            </a:r>
          </a:p>
          <a:p>
            <a:pPr>
              <a:lnSpc>
                <a:spcPct val="70000"/>
              </a:lnSpc>
              <a:buFont typeface="Webdings" pitchFamily="18" charset="2"/>
              <a:buChar char=" "/>
            </a:pPr>
            <a:r>
              <a:rPr lang="en-US" altLang="ko-KR"/>
              <a:t>        ptr++;</a:t>
            </a:r>
          </a:p>
          <a:p>
            <a:pPr>
              <a:lnSpc>
                <a:spcPct val="70000"/>
              </a:lnSpc>
              <a:buFont typeface="Webdings" pitchFamily="18" charset="2"/>
              <a:buChar char=" "/>
            </a:pPr>
            <a:r>
              <a:rPr lang="en-US" altLang="ko-KR"/>
              <a:t>    }</a:t>
            </a:r>
          </a:p>
          <a:p>
            <a:pPr>
              <a:lnSpc>
                <a:spcPct val="70000"/>
              </a:lnSpc>
              <a:buFont typeface="Webdings" pitchFamily="18" charset="2"/>
              <a:buChar char=" "/>
            </a:pPr>
            <a:r>
              <a:rPr lang="en-US" altLang="ko-KR"/>
              <a:t>}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buFont typeface="Webdings" pitchFamily="18" charset="2"/>
              <a:buNone/>
            </a:pPr>
            <a:r>
              <a:rPr lang="ko-KR" altLang="en-US"/>
              <a:t>계속</a:t>
            </a:r>
          </a:p>
        </p:txBody>
      </p:sp>
    </p:spTree>
  </p:cSld>
  <p:clrMapOvr>
    <a:masterClrMapping/>
  </p:clrMapOvr>
</p:sld>
</file>

<file path=ppt/slides/slide3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ko-KR"/>
              <a:t>#include &lt;stdio.h&gt;</a:t>
            </a:r>
          </a:p>
          <a:p>
            <a:pPr>
              <a:buFont typeface="Wingdings" pitchFamily="2" charset="2"/>
              <a:buNone/>
            </a:pPr>
            <a:r>
              <a:rPr lang="en-US" altLang="ko-KR"/>
              <a:t>struct drink {</a:t>
            </a:r>
          </a:p>
          <a:p>
            <a:pPr>
              <a:buFont typeface="Wingdings" pitchFamily="2" charset="2"/>
              <a:buNone/>
            </a:pPr>
            <a:r>
              <a:rPr lang="en-US" altLang="ko-KR"/>
              <a:t>        int milk;</a:t>
            </a:r>
          </a:p>
          <a:p>
            <a:pPr>
              <a:buFont typeface="Wingdings" pitchFamily="2" charset="2"/>
              <a:buNone/>
            </a:pPr>
            <a:r>
              <a:rPr lang="en-US" altLang="ko-KR"/>
              <a:t>        int beer;</a:t>
            </a:r>
          </a:p>
          <a:p>
            <a:pPr>
              <a:buFont typeface="Wingdings" pitchFamily="2" charset="2"/>
              <a:buNone/>
            </a:pPr>
            <a:r>
              <a:rPr lang="en-US" altLang="ko-KR"/>
              <a:t>        int whiskey;</a:t>
            </a:r>
          </a:p>
          <a:p>
            <a:pPr>
              <a:buFont typeface="Wingdings" pitchFamily="2" charset="2"/>
              <a:buNone/>
            </a:pPr>
            <a:r>
              <a:rPr lang="en-US" altLang="ko-KR"/>
              <a:t>        int cola;</a:t>
            </a:r>
          </a:p>
          <a:p>
            <a:pPr>
              <a:buFont typeface="Wingdings" pitchFamily="2" charset="2"/>
              <a:buNone/>
            </a:pPr>
            <a:r>
              <a:rPr lang="en-US" altLang="ko-KR"/>
              <a:t>        int julice;</a:t>
            </a:r>
          </a:p>
          <a:p>
            <a:pPr>
              <a:buFont typeface="Wingdings" pitchFamily="2" charset="2"/>
              <a:buNone/>
            </a:pPr>
            <a:r>
              <a:rPr lang="en-US" altLang="ko-KR"/>
              <a:t>     };</a:t>
            </a:r>
          </a:p>
          <a:p>
            <a:pPr>
              <a:buFont typeface="Wingdings" pitchFamily="2" charset="2"/>
              <a:buNone/>
            </a:pPr>
            <a:endParaRPr lang="en-US" altLang="ko-KR"/>
          </a:p>
          <a:p>
            <a:pPr>
              <a:buFont typeface="Wingdings" pitchFamily="2" charset="2"/>
              <a:buNone/>
            </a:pPr>
            <a:r>
              <a:rPr lang="en-US" altLang="ko-KR"/>
              <a:t>     struct drink input();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함수와 구조체</a:t>
            </a:r>
          </a:p>
        </p:txBody>
      </p:sp>
    </p:spTree>
  </p:cSld>
  <p:clrMapOvr>
    <a:masterClrMapping/>
  </p:clrMapOvr>
</p:sld>
</file>

<file path=ppt/slides/slide3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/>
              <a:t> main()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/>
              <a:t>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/>
              <a:t>        struct drink man;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/>
              <a:t>        struct drink women;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/>
              <a:t>        struct drink etc;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/>
              <a:t>        man.beer=100;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/>
              <a:t>        man.whiskey=200;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/>
              <a:t>        women.milk=20;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/>
              <a:t>        women.cola=20;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/>
              <a:t>        women.julice=30;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/>
              <a:t>        printf("man beer = %d         whiskey=%d\n",man.beer,man.whiskey);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/>
              <a:t>        printf("women milk=%d\n",women.milk);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/>
              <a:t>        etc=input();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/>
              <a:t>        printf("etc milk=%d".etc.milk);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/>
              <a:t>     }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계속</a:t>
            </a:r>
          </a:p>
        </p:txBody>
      </p:sp>
    </p:spTree>
  </p:cSld>
  <p:clrMapOvr>
    <a:masterClrMapping/>
  </p:clrMapOvr>
</p:sld>
</file>

<file path=ppt/slides/slide3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ko-KR"/>
              <a:t> struct drink input() </a:t>
            </a:r>
          </a:p>
          <a:p>
            <a:pPr>
              <a:buFont typeface="Wingdings" pitchFamily="2" charset="2"/>
              <a:buNone/>
            </a:pPr>
            <a:r>
              <a:rPr lang="en-US" altLang="ko-KR"/>
              <a:t> {</a:t>
            </a:r>
          </a:p>
          <a:p>
            <a:pPr>
              <a:buFont typeface="Wingdings" pitchFamily="2" charset="2"/>
              <a:buNone/>
            </a:pPr>
            <a:r>
              <a:rPr lang="en-US" altLang="ko-KR"/>
              <a:t>        struct drink ok;</a:t>
            </a:r>
          </a:p>
          <a:p>
            <a:pPr>
              <a:buFont typeface="Wingdings" pitchFamily="2" charset="2"/>
              <a:buNone/>
            </a:pPr>
            <a:r>
              <a:rPr lang="en-US" altLang="ko-KR"/>
              <a:t>        ok.milk=100;</a:t>
            </a:r>
          </a:p>
          <a:p>
            <a:pPr>
              <a:buFont typeface="Wingdings" pitchFamily="2" charset="2"/>
              <a:buNone/>
            </a:pPr>
            <a:r>
              <a:rPr lang="en-US" altLang="ko-KR"/>
              <a:t>        ok.cola=200;</a:t>
            </a:r>
          </a:p>
          <a:p>
            <a:pPr>
              <a:buFont typeface="Wingdings" pitchFamily="2" charset="2"/>
              <a:buNone/>
            </a:pPr>
            <a:r>
              <a:rPr lang="en-US" altLang="ko-KR"/>
              <a:t>        ok.beer=300;</a:t>
            </a:r>
          </a:p>
          <a:p>
            <a:pPr>
              <a:buFont typeface="Wingdings" pitchFamily="2" charset="2"/>
              <a:buNone/>
            </a:pPr>
            <a:r>
              <a:rPr lang="en-US" altLang="ko-KR"/>
              <a:t>        return ok; </a:t>
            </a:r>
          </a:p>
          <a:p>
            <a:pPr>
              <a:buFont typeface="Wingdings" pitchFamily="2" charset="2"/>
              <a:buNone/>
            </a:pPr>
            <a:r>
              <a:rPr lang="en-US" altLang="ko-KR"/>
              <a:t> }</a:t>
            </a:r>
          </a:p>
          <a:p>
            <a:pPr>
              <a:buFont typeface="Wingdings" pitchFamily="2" charset="2"/>
              <a:buNone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계속</a:t>
            </a:r>
          </a:p>
        </p:txBody>
      </p:sp>
    </p:spTree>
  </p:cSld>
  <p:clrMapOvr>
    <a:masterClrMapping/>
  </p:clrMapOvr>
</p:sld>
</file>

<file path=ppt/slides/slide3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구조형과 그  멤버를 함수에 대한 매개변수로 사용하는 방법</a:t>
            </a:r>
          </a:p>
          <a:p>
            <a:pPr>
              <a:buFont typeface="Wingdings" pitchFamily="2" charset="2"/>
              <a:buNone/>
            </a:pPr>
            <a:endParaRPr lang="ko-KR" altLang="en-US"/>
          </a:p>
          <a:p>
            <a:r>
              <a:rPr lang="ko-KR" altLang="en-US"/>
              <a:t>함수에 구조형 변수의 멤버를 전달하는 경우</a:t>
            </a:r>
            <a:r>
              <a:rPr lang="en-US" altLang="ko-KR"/>
              <a:t>, </a:t>
            </a:r>
            <a:r>
              <a:rPr lang="ko-KR" altLang="en-US"/>
              <a:t>즉 멤버가 문자배열 등 과 같이 복잡하지 않은 단순한 변수를 전달하는 경우 그 멤버의 값을 함수의 매개변수로 전달</a:t>
            </a:r>
          </a:p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구조체와 함수</a:t>
            </a:r>
            <a:r>
              <a:rPr lang="en-US" altLang="ko-KR"/>
              <a:t>(2)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선언 예제</a:t>
            </a:r>
          </a:p>
          <a:p>
            <a:pPr lvl="1"/>
            <a:r>
              <a:rPr lang="ko-KR" altLang="en-US" dirty="0"/>
              <a:t> </a:t>
            </a:r>
            <a:r>
              <a:rPr lang="en-US" altLang="ko-KR" dirty="0"/>
              <a:t>char </a:t>
            </a:r>
            <a:r>
              <a:rPr lang="en-US" altLang="ko-KR" dirty="0" err="1"/>
              <a:t>cValue</a:t>
            </a:r>
            <a:r>
              <a:rPr lang="en-US" altLang="ko-KR" dirty="0"/>
              <a:t>; /* </a:t>
            </a:r>
            <a:r>
              <a:rPr lang="ko-KR" altLang="en-US" dirty="0"/>
              <a:t>문자변수를 선언 *</a:t>
            </a:r>
            <a:r>
              <a:rPr lang="en-US" altLang="ko-KR" dirty="0"/>
              <a:t>/</a:t>
            </a:r>
          </a:p>
          <a:p>
            <a:pPr lvl="1"/>
            <a:r>
              <a:rPr lang="en-US" altLang="ko-KR" dirty="0"/>
              <a:t> char </a:t>
            </a:r>
            <a:r>
              <a:rPr lang="en-US" altLang="ko-KR" dirty="0" err="1"/>
              <a:t>cValue</a:t>
            </a:r>
            <a:r>
              <a:rPr lang="en-US" altLang="ko-KR" dirty="0"/>
              <a:t>, cValue2; /* </a:t>
            </a:r>
            <a:r>
              <a:rPr lang="ko-KR" altLang="en-US" dirty="0" err="1"/>
              <a:t>한문장에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개 변수선언 *</a:t>
            </a:r>
            <a:r>
              <a:rPr lang="en-US" altLang="ko-KR" dirty="0"/>
              <a:t>/</a:t>
            </a:r>
          </a:p>
          <a:p>
            <a:pPr lvl="1"/>
            <a:r>
              <a:rPr lang="en-US" altLang="ko-KR" dirty="0"/>
              <a:t> char </a:t>
            </a:r>
            <a:r>
              <a:rPr lang="en-US" altLang="ko-KR" dirty="0" err="1"/>
              <a:t>cValue</a:t>
            </a:r>
            <a:r>
              <a:rPr lang="en-US" altLang="ko-KR" dirty="0"/>
              <a:t>= 's'; </a:t>
            </a:r>
          </a:p>
          <a:p>
            <a:pPr lvl="1">
              <a:buFontTx/>
              <a:buNone/>
            </a:pPr>
            <a:r>
              <a:rPr lang="en-US" altLang="ko-KR" dirty="0"/>
              <a:t>    /* </a:t>
            </a:r>
            <a:r>
              <a:rPr lang="ko-KR" altLang="en-US" dirty="0"/>
              <a:t>문자변수에 </a:t>
            </a:r>
            <a:r>
              <a:rPr lang="en-US" altLang="ko-KR" dirty="0"/>
              <a:t>'s'</a:t>
            </a:r>
            <a:r>
              <a:rPr lang="ko-KR" altLang="en-US" dirty="0"/>
              <a:t>값으로 초기화 *</a:t>
            </a:r>
            <a:r>
              <a:rPr lang="en-US" altLang="ko-KR" dirty="0"/>
              <a:t>/</a:t>
            </a:r>
          </a:p>
          <a:p>
            <a:pPr lvl="1">
              <a:buFontTx/>
              <a:buNone/>
            </a:pPr>
            <a:r>
              <a:rPr lang="en-US" altLang="ko-KR" dirty="0"/>
              <a:t>※</a:t>
            </a:r>
            <a:r>
              <a:rPr lang="ko-KR" altLang="en-US" dirty="0"/>
              <a:t>위와 같이 문자변수에 값을 </a:t>
            </a:r>
            <a:r>
              <a:rPr lang="ko-KR" altLang="en-US" dirty="0" err="1"/>
              <a:t>줄때</a:t>
            </a:r>
            <a:r>
              <a:rPr lang="ko-KR" altLang="en-US" dirty="0"/>
              <a:t> 반드시 </a:t>
            </a:r>
            <a:r>
              <a:rPr lang="en-US" altLang="ko-KR" dirty="0"/>
              <a:t>' '(</a:t>
            </a:r>
            <a:r>
              <a:rPr lang="ko-KR" altLang="en-US" dirty="0"/>
              <a:t>작은 따옴표</a:t>
            </a:r>
            <a:r>
              <a:rPr lang="en-US" altLang="ko-KR" dirty="0"/>
              <a:t>)</a:t>
            </a:r>
            <a:r>
              <a:rPr lang="ko-KR" altLang="en-US" dirty="0"/>
              <a:t>로 초기화 시켜야 함</a:t>
            </a:r>
          </a:p>
          <a:p>
            <a:pPr lvl="1"/>
            <a:r>
              <a:rPr lang="ko-KR" altLang="en-US" dirty="0"/>
              <a:t> </a:t>
            </a:r>
            <a:r>
              <a:rPr lang="en-US" altLang="ko-KR" dirty="0"/>
              <a:t>char </a:t>
            </a:r>
            <a:r>
              <a:rPr lang="en-US" altLang="ko-KR" dirty="0" err="1"/>
              <a:t>cValue</a:t>
            </a:r>
            <a:r>
              <a:rPr lang="en-US" altLang="ko-KR" dirty="0"/>
              <a:t> = 'ox' </a:t>
            </a:r>
          </a:p>
          <a:p>
            <a:pPr lvl="1">
              <a:buFontTx/>
              <a:buNone/>
            </a:pPr>
            <a:r>
              <a:rPr lang="en-US" altLang="ko-KR" dirty="0"/>
              <a:t>	/* warning, o</a:t>
            </a:r>
            <a:r>
              <a:rPr lang="ko-KR" altLang="en-US" dirty="0"/>
              <a:t>만 </a:t>
            </a:r>
            <a:r>
              <a:rPr lang="en-US" altLang="ko-KR" dirty="0" err="1"/>
              <a:t>cValue</a:t>
            </a:r>
            <a:r>
              <a:rPr lang="ko-KR" altLang="en-US" dirty="0"/>
              <a:t>에 저장됨 *</a:t>
            </a:r>
            <a:r>
              <a:rPr lang="en-US" altLang="ko-KR" dirty="0"/>
              <a:t>/</a:t>
            </a:r>
          </a:p>
          <a:p>
            <a:pPr lvl="1">
              <a:buFontTx/>
              <a:buNone/>
            </a:pPr>
            <a:r>
              <a:rPr lang="en-US" altLang="ko-KR" dirty="0"/>
              <a:t>※</a:t>
            </a:r>
            <a:r>
              <a:rPr lang="ko-KR" altLang="en-US" dirty="0"/>
              <a:t>하나의 문자만을 값으로 가질 수 있음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정수형</a:t>
            </a:r>
            <a:r>
              <a:rPr lang="en-US" altLang="ko-KR"/>
              <a:t>(5)</a:t>
            </a:r>
          </a:p>
        </p:txBody>
      </p:sp>
    </p:spTree>
  </p:cSld>
  <p:clrMapOvr>
    <a:masterClrMapping/>
  </p:clrMapOvr>
</p:sld>
</file>

<file path=ppt/slides/slide3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Ex) </a:t>
            </a:r>
            <a:r>
              <a:rPr lang="ko-KR" altLang="en-US" sz="2400"/>
              <a:t>함수에 구조형 멤버 자료 전달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ko-KR" altLang="en-US" sz="2400"/>
              <a:t>     </a:t>
            </a:r>
            <a:r>
              <a:rPr lang="en-US" altLang="ko-KR" sz="2400"/>
              <a:t>(1) </a:t>
            </a:r>
            <a:r>
              <a:rPr lang="ko-KR" altLang="en-US" sz="2400"/>
              <a:t>구조형 선언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ko-KR" altLang="en-US" sz="2400"/>
              <a:t>            </a:t>
            </a:r>
            <a:r>
              <a:rPr lang="en-US" altLang="ko-KR" sz="2000"/>
              <a:t>struct  fred  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/>
              <a:t>                  char  x;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/>
              <a:t>                  int  y;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/>
              <a:t>                  float  z;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/>
              <a:t>                  char   s[10];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/>
              <a:t>            }  mike;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     (2) </a:t>
            </a:r>
            <a:r>
              <a:rPr lang="ko-KR" altLang="en-US" sz="2400"/>
              <a:t>함수에 구조형 멤버 자료 전달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ko-KR" altLang="en-US" sz="2400"/>
              <a:t>             </a:t>
            </a:r>
            <a:r>
              <a:rPr lang="en-US" altLang="ko-KR" sz="2000"/>
              <a:t>func(mike.x);    // x</a:t>
            </a:r>
            <a:r>
              <a:rPr lang="ko-KR" altLang="en-US" sz="2000"/>
              <a:t>의 문자값 전달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ko-KR" altLang="en-US" sz="2000"/>
              <a:t>               </a:t>
            </a:r>
            <a:r>
              <a:rPr lang="en-US" altLang="ko-KR" sz="2000"/>
              <a:t>func2(mike.y);   // y</a:t>
            </a:r>
            <a:r>
              <a:rPr lang="ko-KR" altLang="en-US" sz="2000"/>
              <a:t>의 정수값 전달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ko-KR" altLang="en-US" sz="2000"/>
              <a:t>               </a:t>
            </a:r>
            <a:r>
              <a:rPr lang="en-US" altLang="ko-KR" sz="2000"/>
              <a:t>func3(mike.z);   // z</a:t>
            </a:r>
            <a:r>
              <a:rPr lang="ko-KR" altLang="en-US" sz="2000"/>
              <a:t>의 부동 소수값 전달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ko-KR" altLang="en-US" sz="2000"/>
              <a:t>               </a:t>
            </a:r>
            <a:r>
              <a:rPr lang="en-US" altLang="ko-KR" sz="2000"/>
              <a:t>func4(mike.s);   // </a:t>
            </a:r>
            <a:r>
              <a:rPr lang="ko-KR" altLang="en-US" sz="2000"/>
              <a:t>문자열 </a:t>
            </a:r>
            <a:r>
              <a:rPr lang="en-US" altLang="ko-KR" sz="2000"/>
              <a:t>s</a:t>
            </a:r>
            <a:r>
              <a:rPr lang="ko-KR" altLang="en-US" sz="2000"/>
              <a:t>의 주소 전달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ko-KR" altLang="en-US" sz="2000"/>
              <a:t>               </a:t>
            </a:r>
            <a:r>
              <a:rPr lang="en-US" altLang="ko-KR" sz="2000"/>
              <a:t>func(mike.s[2]); // s[2]</a:t>
            </a:r>
            <a:r>
              <a:rPr lang="ko-KR" altLang="en-US" sz="2000"/>
              <a:t>의 문자값 전달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8100392" cy="500042"/>
          </a:xfrm>
        </p:spPr>
        <p:txBody>
          <a:bodyPr/>
          <a:lstStyle/>
          <a:p>
            <a:endParaRPr lang="ko-KR" altLang="ko-KR" dirty="0"/>
          </a:p>
        </p:txBody>
      </p:sp>
    </p:spTree>
  </p:cSld>
  <p:clrMapOvr>
    <a:masterClrMapping/>
  </p:clrMapOvr>
</p:sld>
</file>

<file path=ppt/slides/slide3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ko-KR"/>
              <a:t> </a:t>
            </a:r>
            <a:r>
              <a:rPr lang="en-US" altLang="ko-KR" sz="2400"/>
              <a:t>(3) </a:t>
            </a:r>
            <a:r>
              <a:rPr lang="ko-KR" altLang="en-US" sz="2400"/>
              <a:t>함수에 구조형 멤버의 주소 전달</a:t>
            </a:r>
          </a:p>
          <a:p>
            <a:pPr>
              <a:buFont typeface="Wingdings" pitchFamily="2" charset="2"/>
              <a:buNone/>
            </a:pPr>
            <a:r>
              <a:rPr lang="ko-KR" altLang="en-US" sz="2400"/>
              <a:t>      </a:t>
            </a:r>
            <a:r>
              <a:rPr lang="en-US" altLang="ko-KR" sz="2400"/>
              <a:t>func(&amp;mike.x);    // </a:t>
            </a:r>
            <a:r>
              <a:rPr lang="ko-KR" altLang="en-US" sz="2400"/>
              <a:t>문자형 </a:t>
            </a:r>
            <a:r>
              <a:rPr lang="en-US" altLang="ko-KR" sz="2400"/>
              <a:t>x</a:t>
            </a:r>
            <a:r>
              <a:rPr lang="ko-KR" altLang="en-US" sz="2400"/>
              <a:t>의 주소전달</a:t>
            </a:r>
          </a:p>
          <a:p>
            <a:pPr>
              <a:buFont typeface="Wingdings" pitchFamily="2" charset="2"/>
              <a:buNone/>
            </a:pPr>
            <a:r>
              <a:rPr lang="ko-KR" altLang="en-US" sz="2400"/>
              <a:t>      </a:t>
            </a:r>
            <a:r>
              <a:rPr lang="en-US" altLang="ko-KR" sz="2400"/>
              <a:t>func2(&amp;mike.y);   // </a:t>
            </a:r>
            <a:r>
              <a:rPr lang="ko-KR" altLang="en-US" sz="2400"/>
              <a:t>정수형 </a:t>
            </a:r>
            <a:r>
              <a:rPr lang="en-US" altLang="ko-KR" sz="2400"/>
              <a:t>y</a:t>
            </a:r>
            <a:r>
              <a:rPr lang="ko-KR" altLang="en-US" sz="2400"/>
              <a:t>의 주소전달</a:t>
            </a:r>
          </a:p>
          <a:p>
            <a:pPr>
              <a:buFont typeface="Wingdings" pitchFamily="2" charset="2"/>
              <a:buNone/>
            </a:pPr>
            <a:r>
              <a:rPr lang="ko-KR" altLang="en-US" sz="2400"/>
              <a:t>      </a:t>
            </a:r>
            <a:r>
              <a:rPr lang="en-US" altLang="ko-KR" sz="2400"/>
              <a:t>func3(&amp;mike.z);   // </a:t>
            </a:r>
            <a:r>
              <a:rPr lang="ko-KR" altLang="en-US" sz="2400"/>
              <a:t>부동 소수점형 </a:t>
            </a:r>
            <a:r>
              <a:rPr lang="en-US" altLang="ko-KR" sz="2400"/>
              <a:t>z</a:t>
            </a:r>
            <a:r>
              <a:rPr lang="ko-KR" altLang="en-US" sz="2400"/>
              <a:t>의 주소전달</a:t>
            </a:r>
          </a:p>
          <a:p>
            <a:pPr>
              <a:buFont typeface="Wingdings" pitchFamily="2" charset="2"/>
              <a:buNone/>
            </a:pPr>
            <a:r>
              <a:rPr lang="ko-KR" altLang="en-US" sz="2400"/>
              <a:t>      </a:t>
            </a:r>
            <a:r>
              <a:rPr lang="en-US" altLang="ko-KR" sz="2400"/>
              <a:t>func4(mike.s);    // </a:t>
            </a:r>
            <a:r>
              <a:rPr lang="ko-KR" altLang="en-US" sz="2400"/>
              <a:t>문자열 </a:t>
            </a:r>
            <a:r>
              <a:rPr lang="en-US" altLang="ko-KR" sz="2400"/>
              <a:t>s</a:t>
            </a:r>
            <a:r>
              <a:rPr lang="ko-KR" altLang="en-US" sz="2400"/>
              <a:t>의 주소전달</a:t>
            </a:r>
          </a:p>
          <a:p>
            <a:pPr>
              <a:buFont typeface="Wingdings" pitchFamily="2" charset="2"/>
              <a:buNone/>
            </a:pPr>
            <a:r>
              <a:rPr lang="ko-KR" altLang="en-US" sz="2400"/>
              <a:t>      </a:t>
            </a:r>
            <a:r>
              <a:rPr lang="en-US" altLang="ko-KR" sz="2400"/>
              <a:t>func(&amp;mike.s[2]); // </a:t>
            </a:r>
            <a:r>
              <a:rPr lang="ko-KR" altLang="en-US" sz="2400"/>
              <a:t>문자형 </a:t>
            </a:r>
            <a:r>
              <a:rPr lang="en-US" altLang="ko-KR" sz="2400"/>
              <a:t>s[2]</a:t>
            </a:r>
            <a:r>
              <a:rPr lang="ko-KR" altLang="en-US" sz="2400"/>
              <a:t>의 주소전달</a:t>
            </a:r>
          </a:p>
          <a:p>
            <a:pPr>
              <a:buFont typeface="Wingdings" pitchFamily="2" charset="2"/>
              <a:buNone/>
            </a:pPr>
            <a:endParaRPr lang="en-US" altLang="ko-KR" sz="240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sld>
</file>

<file path=ppt/slides/slide3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/>
              <a:t> struct  a {                  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/>
              <a:t>            int  a,b;              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/>
              <a:t>            char  ch;              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/>
              <a:t> }  arg;                     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ko-KR" sz="200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/>
              <a:t> main()                        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/>
              <a:t> {                               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/>
              <a:t>        arg.a = 1000;              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/>
              <a:t>        f1(arg);                  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/>
              <a:t> }                               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/>
              <a:t>                                   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/>
              <a:t>void f1(struct a arg)                       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/>
              <a:t>{                             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/>
              <a:t>          printf("%d", arg.x);    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/>
              <a:t>}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함수에 구조형 전체를 전달</a:t>
            </a:r>
          </a:p>
        </p:txBody>
      </p:sp>
    </p:spTree>
  </p:cSld>
  <p:clrMapOvr>
    <a:masterClrMapping/>
  </p:clrMapOvr>
</p:sld>
</file>

<file path=ppt/slides/slide3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#include &lt;stdio.h&gt;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struct da 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      int x,y,z;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};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ko-KR" sz="180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int total ( struct da tot )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        return ( tot.x + tot.y + tot.z 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ko-KR" sz="180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main()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          struct da val = { 10, 30, 50 };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          int sum = 0;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          sum = total ( val 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          printf("Sum = %d\n",sum);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}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예제</a:t>
            </a:r>
          </a:p>
        </p:txBody>
      </p:sp>
    </p:spTree>
  </p:cSld>
  <p:clrMapOvr>
    <a:masterClrMapping/>
  </p:clrMapOvr>
</p:sld>
</file>

<file path=ppt/slides/slide3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#include &lt;stdio.h&gt;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struct da 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     int x, y, z;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};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int total ( struct da *tot) 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     return ( tot-&gt;x + tot-&gt;y + tot-&gt;z 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void main(void) {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2200"/>
              <a:t>struct da val = { 10, 30, 50 };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2200"/>
              <a:t>int sum = 0;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2200"/>
              <a:t>sum = total (&amp;val);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2200"/>
              <a:t>printf("Sum = %d\n",sum);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}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예제</a:t>
            </a:r>
          </a:p>
        </p:txBody>
      </p:sp>
    </p:spTree>
  </p:cSld>
  <p:clrMapOvr>
    <a:masterClrMapping/>
  </p:clrMapOvr>
</p:sld>
</file>

<file path=ppt/slides/slide3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ko-KR"/>
              <a:t>#include &lt;stdio.h&gt;</a:t>
            </a:r>
          </a:p>
          <a:p>
            <a:pPr>
              <a:buFont typeface="Wingdings" pitchFamily="2" charset="2"/>
              <a:buNone/>
            </a:pPr>
            <a:r>
              <a:rPr lang="en-US" altLang="ko-KR"/>
              <a:t>main() </a:t>
            </a:r>
          </a:p>
          <a:p>
            <a:pPr>
              <a:buFont typeface="Wingdings" pitchFamily="2" charset="2"/>
              <a:buNone/>
            </a:pPr>
            <a:r>
              <a:rPr lang="en-US" altLang="ko-KR"/>
              <a:t>{</a:t>
            </a:r>
          </a:p>
          <a:p>
            <a:pPr lvl="1">
              <a:buFontTx/>
              <a:buNone/>
            </a:pPr>
            <a:r>
              <a:rPr lang="en-US" altLang="ko-KR"/>
              <a:t>struct  S {</a:t>
            </a:r>
          </a:p>
          <a:p>
            <a:pPr lvl="2">
              <a:buFont typeface="Wingdings" pitchFamily="2" charset="2"/>
              <a:buNone/>
            </a:pPr>
            <a:r>
              <a:rPr lang="en-US" altLang="ko-KR"/>
              <a:t>char  c1;</a:t>
            </a:r>
          </a:p>
          <a:p>
            <a:pPr lvl="2">
              <a:buFont typeface="Wingdings" pitchFamily="2" charset="2"/>
              <a:buNone/>
            </a:pPr>
            <a:r>
              <a:rPr lang="en-US" altLang="ko-KR"/>
              <a:t>char  c2;</a:t>
            </a:r>
          </a:p>
          <a:p>
            <a:pPr lvl="1">
              <a:buFontTx/>
              <a:buNone/>
            </a:pPr>
            <a:r>
              <a:rPr lang="en-US" altLang="ko-KR"/>
              <a:t>};</a:t>
            </a:r>
          </a:p>
          <a:p>
            <a:pPr lvl="1">
              <a:buFontTx/>
              <a:buNone/>
            </a:pPr>
            <a:r>
              <a:rPr lang="en-US" altLang="ko-KR"/>
              <a:t>struct S a;</a:t>
            </a:r>
          </a:p>
          <a:p>
            <a:pPr lvl="1">
              <a:buFontTx/>
              <a:buNone/>
            </a:pPr>
            <a:r>
              <a:rPr lang="en-US" altLang="ko-KR"/>
              <a:t>printf("sizeof(S) = %d\n", sizeof(a));</a:t>
            </a:r>
          </a:p>
          <a:p>
            <a:pPr>
              <a:buFont typeface="Wingdings" pitchFamily="2" charset="2"/>
              <a:buNone/>
            </a:pPr>
            <a:r>
              <a:rPr lang="en-US" altLang="ko-KR"/>
              <a:t>}</a:t>
            </a:r>
          </a:p>
          <a:p>
            <a:pPr>
              <a:buFont typeface="Wingdings" pitchFamily="2" charset="2"/>
              <a:buNone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구조체 크기</a:t>
            </a:r>
          </a:p>
        </p:txBody>
      </p:sp>
    </p:spTree>
  </p:cSld>
  <p:clrMapOvr>
    <a:masterClrMapping/>
  </p:clrMapOvr>
</p:sld>
</file>

<file path=ppt/slides/slide3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공용체</a:t>
            </a:r>
          </a:p>
          <a:p>
            <a:pPr lvl="1"/>
            <a:r>
              <a:rPr lang="ko-KR" altLang="en-US"/>
              <a:t>한 개 이상의 변수가 기억장소를 공유하고 있는 구조</a:t>
            </a:r>
          </a:p>
          <a:p>
            <a:r>
              <a:rPr lang="ko-KR" altLang="en-US"/>
              <a:t>공용체는 구조체와 동일하지만 그 안의 모든 멤버 변수들이 기억장소를 공유하고 있다는 점이 다름</a:t>
            </a:r>
          </a:p>
          <a:p>
            <a:endParaRPr lang="ko-KR" altLang="en-US"/>
          </a:p>
          <a:p>
            <a:r>
              <a:rPr lang="ko-KR" altLang="en-US"/>
              <a:t>즉 모든 멤버 변수들의 주소가 동일</a:t>
            </a:r>
          </a:p>
          <a:p>
            <a:endParaRPr lang="ko-KR" altLang="en-US"/>
          </a:p>
          <a:p>
            <a:r>
              <a:rPr lang="ko-KR" altLang="en-US"/>
              <a:t>그러므로 어떤 멤버 변수의 내용이 바뀌면 다른 모든 멤버 변수의 내용도 바뀌게 됨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공용체</a:t>
            </a:r>
          </a:p>
        </p:txBody>
      </p:sp>
    </p:spTree>
  </p:cSld>
  <p:clrMapOvr>
    <a:masterClrMapping/>
  </p:clrMapOvr>
</p:sld>
</file>

<file path=ppt/slides/slide3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공용체의 선언부터 사용까지도 모두 구조체와 같으나 구조체는 </a:t>
            </a:r>
            <a:r>
              <a:rPr lang="en-US" altLang="ko-KR" sz="2400" dirty="0"/>
              <a:t>struct</a:t>
            </a:r>
            <a:r>
              <a:rPr lang="ko-KR" altLang="en-US" sz="2400" dirty="0"/>
              <a:t>라는 키워드를</a:t>
            </a:r>
            <a:r>
              <a:rPr lang="en-US" altLang="ko-KR" sz="2400" dirty="0"/>
              <a:t>, </a:t>
            </a:r>
            <a:r>
              <a:rPr lang="ko-KR" altLang="en-US" sz="2400" dirty="0"/>
              <a:t>공용체는 </a:t>
            </a:r>
            <a:r>
              <a:rPr lang="en-US" altLang="ko-KR" sz="2400" dirty="0"/>
              <a:t>union</a:t>
            </a:r>
            <a:r>
              <a:rPr lang="ko-KR" altLang="en-US" sz="2400" dirty="0"/>
              <a:t>이라는 키워드를 사용</a:t>
            </a:r>
          </a:p>
          <a:p>
            <a:r>
              <a:rPr lang="en-US" altLang="ko-KR" sz="2400" dirty="0"/>
              <a:t>Ex)</a:t>
            </a:r>
          </a:p>
          <a:p>
            <a:pPr lvl="3">
              <a:buFontTx/>
              <a:buNone/>
            </a:pPr>
            <a:r>
              <a:rPr lang="en-US" altLang="ko-KR" sz="2400" dirty="0"/>
              <a:t>union Data</a:t>
            </a:r>
          </a:p>
          <a:p>
            <a:pPr lvl="3">
              <a:buFontTx/>
              <a:buNone/>
            </a:pPr>
            <a:r>
              <a:rPr lang="en-US" altLang="ko-KR" sz="2400" dirty="0"/>
              <a:t>{</a:t>
            </a:r>
          </a:p>
          <a:p>
            <a:pPr lvl="3">
              <a:buFontTx/>
              <a:buNone/>
            </a:pPr>
            <a:r>
              <a:rPr lang="en-US" altLang="ko-KR" sz="2400" dirty="0"/>
              <a:t>   int a;</a:t>
            </a:r>
          </a:p>
          <a:p>
            <a:pPr lvl="3">
              <a:buFontTx/>
              <a:buNone/>
            </a:pPr>
            <a:r>
              <a:rPr lang="en-US" altLang="ko-KR" sz="2400" dirty="0"/>
              <a:t>   int b;</a:t>
            </a:r>
          </a:p>
          <a:p>
            <a:pPr lvl="3">
              <a:buFontTx/>
              <a:buNone/>
            </a:pPr>
            <a:r>
              <a:rPr lang="en-US" altLang="ko-KR" sz="2400" dirty="0"/>
              <a:t>} d;</a:t>
            </a:r>
          </a:p>
          <a:p>
            <a:pPr lvl="3">
              <a:buFontTx/>
              <a:buNone/>
            </a:pPr>
            <a:endParaRPr lang="en-US" altLang="ko-KR" sz="2400" dirty="0"/>
          </a:p>
          <a:p>
            <a:pPr lvl="3">
              <a:buFontTx/>
              <a:buNone/>
            </a:pPr>
            <a:r>
              <a:rPr lang="en-US" altLang="ko-KR" sz="2400" dirty="0" err="1"/>
              <a:t>d.a</a:t>
            </a:r>
            <a:r>
              <a:rPr lang="en-US" altLang="ko-KR" sz="2400" dirty="0"/>
              <a:t> = 10;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공용체</a:t>
            </a:r>
            <a:r>
              <a:rPr lang="en-US" altLang="ko-KR"/>
              <a:t>(2)</a:t>
            </a:r>
          </a:p>
        </p:txBody>
      </p:sp>
    </p:spTree>
  </p:cSld>
  <p:clrMapOvr>
    <a:masterClrMapping/>
  </p:clrMapOvr>
</p:sld>
</file>

<file path=ppt/slides/slide3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ko-KR" altLang="en-US" sz="2400"/>
              <a:t>열거형 상수란 정수형 상수의 일종으로 동일한 용도로 쓰이는 상수들에게 그들을 대신할 수 있는 이름을 부여하여 열거해 둔 것</a:t>
            </a:r>
          </a:p>
          <a:p>
            <a:pPr>
              <a:lnSpc>
                <a:spcPct val="90000"/>
              </a:lnSpc>
            </a:pPr>
            <a:endParaRPr lang="ko-KR" altLang="en-US" sz="2400"/>
          </a:p>
          <a:p>
            <a:pPr>
              <a:lnSpc>
                <a:spcPct val="90000"/>
              </a:lnSpc>
            </a:pPr>
            <a:r>
              <a:rPr lang="ko-KR" altLang="en-US" sz="2400"/>
              <a:t>열거형 상수를 만드는 법</a:t>
            </a:r>
          </a:p>
          <a:p>
            <a:pPr lvl="1">
              <a:lnSpc>
                <a:spcPct val="90000"/>
              </a:lnSpc>
            </a:pPr>
            <a:r>
              <a:rPr lang="en-US" altLang="ko-KR" sz="2000"/>
              <a:t>enum [</a:t>
            </a:r>
            <a:r>
              <a:rPr lang="ko-KR" altLang="en-US" sz="2000"/>
              <a:t>열거명</a:t>
            </a:r>
            <a:r>
              <a:rPr lang="en-US" altLang="ko-KR" sz="2000"/>
              <a:t>] { </a:t>
            </a:r>
            <a:r>
              <a:rPr lang="ko-KR" altLang="en-US" sz="2000"/>
              <a:t>상수명 </a:t>
            </a:r>
            <a:r>
              <a:rPr lang="en-US" altLang="ko-KR" sz="2000"/>
              <a:t>[= </a:t>
            </a:r>
            <a:r>
              <a:rPr lang="ko-KR" altLang="en-US" sz="2000"/>
              <a:t>상수값</a:t>
            </a:r>
            <a:r>
              <a:rPr lang="en-US" altLang="ko-KR" sz="2000"/>
              <a:t>], ... } [</a:t>
            </a:r>
            <a:r>
              <a:rPr lang="ko-KR" altLang="en-US" sz="2000"/>
              <a:t>변수</a:t>
            </a:r>
            <a:r>
              <a:rPr lang="en-US" altLang="ko-KR" sz="2000"/>
              <a:t>, </a:t>
            </a:r>
            <a:r>
              <a:rPr lang="ko-KR" altLang="en-US" sz="2000"/>
              <a:t>변수</a:t>
            </a:r>
            <a:r>
              <a:rPr lang="en-US" altLang="ko-KR" sz="2000"/>
              <a:t>, ..];</a:t>
            </a:r>
          </a:p>
          <a:p>
            <a:pPr>
              <a:lnSpc>
                <a:spcPct val="90000"/>
              </a:lnSpc>
            </a:pPr>
            <a:endParaRPr lang="en-US" altLang="ko-KR" sz="2000"/>
          </a:p>
          <a:p>
            <a:pPr lvl="1">
              <a:lnSpc>
                <a:spcPct val="90000"/>
              </a:lnSpc>
            </a:pPr>
            <a:r>
              <a:rPr lang="ko-KR" altLang="en-US" sz="2200"/>
              <a:t>열거명 </a:t>
            </a:r>
          </a:p>
          <a:p>
            <a:pPr lvl="2">
              <a:lnSpc>
                <a:spcPct val="90000"/>
              </a:lnSpc>
            </a:pPr>
            <a:r>
              <a:rPr lang="ko-KR" altLang="en-US" sz="2000"/>
              <a:t>열거해둔 상수가 어떤 상수들인지 그 상수들 전체에 대한 이름</a:t>
            </a:r>
          </a:p>
          <a:p>
            <a:pPr lvl="1">
              <a:lnSpc>
                <a:spcPct val="90000"/>
              </a:lnSpc>
            </a:pPr>
            <a:r>
              <a:rPr lang="ko-KR" altLang="en-US" sz="2200"/>
              <a:t>상수명</a:t>
            </a:r>
          </a:p>
          <a:p>
            <a:pPr lvl="2">
              <a:lnSpc>
                <a:spcPct val="90000"/>
              </a:lnSpc>
            </a:pPr>
            <a:r>
              <a:rPr lang="ko-KR" altLang="en-US" sz="2000"/>
              <a:t>상수를 대신할 이름</a:t>
            </a:r>
            <a:r>
              <a:rPr lang="en-US" altLang="ko-KR" sz="2000"/>
              <a:t>, </a:t>
            </a:r>
            <a:r>
              <a:rPr lang="ko-KR" altLang="en-US" sz="2000"/>
              <a:t>상수값은 그 상수명에 대한 실재 값</a:t>
            </a:r>
          </a:p>
          <a:p>
            <a:pPr lvl="1">
              <a:lnSpc>
                <a:spcPct val="90000"/>
              </a:lnSpc>
            </a:pPr>
            <a:r>
              <a:rPr lang="ko-KR" altLang="en-US" sz="2200"/>
              <a:t>변수</a:t>
            </a:r>
          </a:p>
          <a:p>
            <a:pPr lvl="2">
              <a:lnSpc>
                <a:spcPct val="90000"/>
              </a:lnSpc>
            </a:pPr>
            <a:r>
              <a:rPr lang="ko-KR" altLang="en-US" sz="2000"/>
              <a:t>일반 변수를 선언한 것으로서 정수형</a:t>
            </a:r>
            <a:r>
              <a:rPr lang="en-US" altLang="ko-KR" sz="2000"/>
              <a:t>(int) </a:t>
            </a:r>
            <a:r>
              <a:rPr lang="ko-KR" altLang="en-US" sz="2000"/>
              <a:t>변수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열거형 상수</a:t>
            </a:r>
          </a:p>
        </p:txBody>
      </p:sp>
    </p:spTree>
  </p:cSld>
  <p:clrMapOvr>
    <a:masterClrMapping/>
  </p:clrMapOvr>
</p:sld>
</file>

<file path=ppt/slides/slide3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여기서 상수값은 생략 가능한데 생략하면 그 전에 있는 상수의 다음 값으로 지정</a:t>
            </a:r>
          </a:p>
          <a:p>
            <a:pPr lvl="1"/>
            <a:r>
              <a:rPr lang="en-US" altLang="ko-KR"/>
              <a:t>Ex)</a:t>
            </a:r>
          </a:p>
          <a:p>
            <a:pPr lvl="1">
              <a:buFontTx/>
              <a:buNone/>
            </a:pPr>
            <a:r>
              <a:rPr lang="en-US" altLang="ko-KR"/>
              <a:t>  </a:t>
            </a:r>
            <a:r>
              <a:rPr lang="ko-KR" altLang="en-US"/>
              <a:t>예를 들어 전에 값이 </a:t>
            </a:r>
            <a:r>
              <a:rPr lang="en-US" altLang="ko-KR"/>
              <a:t>100</a:t>
            </a:r>
            <a:r>
              <a:rPr lang="ko-KR" altLang="en-US"/>
              <a:t>이면 그 다음 값인 </a:t>
            </a:r>
            <a:r>
              <a:rPr lang="en-US" altLang="ko-KR"/>
              <a:t>101</a:t>
            </a:r>
          </a:p>
          <a:p>
            <a:pPr lvl="1">
              <a:buFontTx/>
              <a:buNone/>
            </a:pPr>
            <a:endParaRPr lang="en-US" altLang="ko-KR"/>
          </a:p>
          <a:p>
            <a:r>
              <a:rPr lang="ko-KR" altLang="en-US"/>
              <a:t>만약 그 전에 있는 상수가 없을 때 즉 처음일 때는 </a:t>
            </a:r>
            <a:r>
              <a:rPr lang="en-US" altLang="ko-KR"/>
              <a:t>0</a:t>
            </a:r>
          </a:p>
          <a:p>
            <a:endParaRPr lang="en-US" altLang="ko-KR"/>
          </a:p>
          <a:p>
            <a:r>
              <a:rPr lang="ko-KR" altLang="en-US"/>
              <a:t>그리고 열거명과 변수들도 생략가능</a:t>
            </a:r>
          </a:p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열거형 상수</a:t>
            </a:r>
            <a:r>
              <a:rPr lang="en-US" altLang="ko-KR"/>
              <a:t>(2)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800"/>
              <a:t>문자 표현</a:t>
            </a:r>
          </a:p>
        </p:txBody>
      </p:sp>
      <p:sp>
        <p:nvSpPr>
          <p:cNvPr id="22531" name="Rectangle 4"/>
          <p:cNvSpPr>
            <a:spLocks noChangeArrowheads="1"/>
          </p:cNvSpPr>
          <p:nvPr/>
        </p:nvSpPr>
        <p:spPr bwMode="auto">
          <a:xfrm>
            <a:off x="0" y="692696"/>
            <a:ext cx="8785225" cy="43783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0880" anchor="ctr">
            <a:spAutoFit/>
          </a:bodyPr>
          <a:lstStyle/>
          <a:p>
            <a:pPr>
              <a:lnSpc>
                <a:spcPct val="130000"/>
              </a:lnSpc>
              <a:tabLst>
                <a:tab pos="1079500" algn="l"/>
                <a:tab pos="2149475" algn="l"/>
                <a:tab pos="3227388" algn="l"/>
                <a:tab pos="4306888" algn="l"/>
                <a:tab pos="5386388" algn="l"/>
                <a:tab pos="6456363" algn="l"/>
                <a:tab pos="7534275" algn="l"/>
              </a:tabLst>
            </a:pPr>
            <a:r>
              <a:rPr lang="en-US" altLang="ko-KR">
                <a:solidFill>
                  <a:srgbClr val="0000FF"/>
                </a:solidFill>
              </a:rPr>
              <a:t>32</a:t>
            </a:r>
            <a:r>
              <a:rPr lang="en-US" altLang="ko-KR"/>
              <a:t>  	</a:t>
            </a:r>
            <a:r>
              <a:rPr lang="en-US" altLang="ko-KR">
                <a:solidFill>
                  <a:srgbClr val="0000FF"/>
                </a:solidFill>
              </a:rPr>
              <a:t>33</a:t>
            </a:r>
            <a:r>
              <a:rPr lang="en-US" altLang="ko-KR"/>
              <a:t> !	</a:t>
            </a:r>
            <a:r>
              <a:rPr lang="en-US" altLang="ko-KR">
                <a:solidFill>
                  <a:srgbClr val="0000FF"/>
                </a:solidFill>
              </a:rPr>
              <a:t>34</a:t>
            </a:r>
            <a:r>
              <a:rPr lang="en-US" altLang="ko-KR"/>
              <a:t> "	</a:t>
            </a:r>
            <a:r>
              <a:rPr lang="en-US" altLang="ko-KR">
                <a:solidFill>
                  <a:srgbClr val="0000FF"/>
                </a:solidFill>
              </a:rPr>
              <a:t>35</a:t>
            </a:r>
            <a:r>
              <a:rPr lang="en-US" altLang="ko-KR"/>
              <a:t> #	</a:t>
            </a:r>
            <a:r>
              <a:rPr lang="en-US" altLang="ko-KR">
                <a:solidFill>
                  <a:srgbClr val="0000FF"/>
                </a:solidFill>
              </a:rPr>
              <a:t>36</a:t>
            </a:r>
            <a:r>
              <a:rPr lang="en-US" altLang="ko-KR"/>
              <a:t> $	</a:t>
            </a:r>
            <a:r>
              <a:rPr lang="en-US" altLang="ko-KR">
                <a:solidFill>
                  <a:srgbClr val="0000FF"/>
                </a:solidFill>
              </a:rPr>
              <a:t>37</a:t>
            </a:r>
            <a:r>
              <a:rPr lang="en-US" altLang="ko-KR"/>
              <a:t> %	</a:t>
            </a:r>
            <a:r>
              <a:rPr lang="en-US" altLang="ko-KR">
                <a:solidFill>
                  <a:srgbClr val="0000FF"/>
                </a:solidFill>
              </a:rPr>
              <a:t>38</a:t>
            </a:r>
            <a:r>
              <a:rPr lang="en-US" altLang="ko-KR"/>
              <a:t> &amp;	</a:t>
            </a:r>
            <a:r>
              <a:rPr lang="en-US" altLang="ko-KR">
                <a:solidFill>
                  <a:srgbClr val="0000FF"/>
                </a:solidFill>
              </a:rPr>
              <a:t>39</a:t>
            </a:r>
            <a:r>
              <a:rPr lang="en-US" altLang="ko-KR"/>
              <a:t> '	</a:t>
            </a:r>
          </a:p>
          <a:p>
            <a:pPr>
              <a:lnSpc>
                <a:spcPct val="130000"/>
              </a:lnSpc>
              <a:tabLst>
                <a:tab pos="1079500" algn="l"/>
                <a:tab pos="2149475" algn="l"/>
                <a:tab pos="3227388" algn="l"/>
                <a:tab pos="4306888" algn="l"/>
                <a:tab pos="5386388" algn="l"/>
                <a:tab pos="6456363" algn="l"/>
                <a:tab pos="7534275" algn="l"/>
              </a:tabLst>
            </a:pPr>
            <a:r>
              <a:rPr lang="en-US" altLang="ko-KR">
                <a:solidFill>
                  <a:srgbClr val="0000FF"/>
                </a:solidFill>
              </a:rPr>
              <a:t>40</a:t>
            </a:r>
            <a:r>
              <a:rPr lang="en-US" altLang="ko-KR"/>
              <a:t> (	</a:t>
            </a:r>
            <a:r>
              <a:rPr lang="en-US" altLang="ko-KR">
                <a:solidFill>
                  <a:srgbClr val="0000FF"/>
                </a:solidFill>
              </a:rPr>
              <a:t>41</a:t>
            </a:r>
            <a:r>
              <a:rPr lang="en-US" altLang="ko-KR"/>
              <a:t> )	</a:t>
            </a:r>
            <a:r>
              <a:rPr lang="en-US" altLang="ko-KR">
                <a:solidFill>
                  <a:srgbClr val="0000FF"/>
                </a:solidFill>
              </a:rPr>
              <a:t>42</a:t>
            </a:r>
            <a:r>
              <a:rPr lang="en-US" altLang="ko-KR"/>
              <a:t> *	</a:t>
            </a:r>
            <a:r>
              <a:rPr lang="en-US" altLang="ko-KR">
                <a:solidFill>
                  <a:srgbClr val="0000FF"/>
                </a:solidFill>
              </a:rPr>
              <a:t>43</a:t>
            </a:r>
            <a:r>
              <a:rPr lang="en-US" altLang="ko-KR"/>
              <a:t> +	</a:t>
            </a:r>
            <a:r>
              <a:rPr lang="en-US" altLang="ko-KR">
                <a:solidFill>
                  <a:srgbClr val="0000FF"/>
                </a:solidFill>
              </a:rPr>
              <a:t>44</a:t>
            </a:r>
            <a:r>
              <a:rPr lang="en-US" altLang="ko-KR"/>
              <a:t> ,	</a:t>
            </a:r>
            <a:r>
              <a:rPr lang="en-US" altLang="ko-KR">
                <a:solidFill>
                  <a:srgbClr val="0000FF"/>
                </a:solidFill>
              </a:rPr>
              <a:t>45</a:t>
            </a:r>
            <a:r>
              <a:rPr lang="en-US" altLang="ko-KR"/>
              <a:t> -	</a:t>
            </a:r>
            <a:r>
              <a:rPr lang="en-US" altLang="ko-KR">
                <a:solidFill>
                  <a:srgbClr val="0000FF"/>
                </a:solidFill>
              </a:rPr>
              <a:t>46</a:t>
            </a:r>
            <a:r>
              <a:rPr lang="en-US" altLang="ko-KR"/>
              <a:t> .	</a:t>
            </a:r>
            <a:r>
              <a:rPr lang="en-US" altLang="ko-KR">
                <a:solidFill>
                  <a:srgbClr val="0000FF"/>
                </a:solidFill>
              </a:rPr>
              <a:t>47</a:t>
            </a:r>
            <a:r>
              <a:rPr lang="en-US" altLang="ko-KR"/>
              <a:t> /	</a:t>
            </a:r>
          </a:p>
          <a:p>
            <a:pPr>
              <a:lnSpc>
                <a:spcPct val="130000"/>
              </a:lnSpc>
              <a:tabLst>
                <a:tab pos="1079500" algn="l"/>
                <a:tab pos="2149475" algn="l"/>
                <a:tab pos="3227388" algn="l"/>
                <a:tab pos="4306888" algn="l"/>
                <a:tab pos="5386388" algn="l"/>
                <a:tab pos="6456363" algn="l"/>
                <a:tab pos="7534275" algn="l"/>
              </a:tabLst>
            </a:pPr>
            <a:r>
              <a:rPr lang="en-US" altLang="ko-KR">
                <a:solidFill>
                  <a:srgbClr val="0000FF"/>
                </a:solidFill>
              </a:rPr>
              <a:t>48</a:t>
            </a:r>
            <a:r>
              <a:rPr lang="en-US" altLang="ko-KR"/>
              <a:t> 0	</a:t>
            </a:r>
            <a:r>
              <a:rPr lang="en-US" altLang="ko-KR">
                <a:solidFill>
                  <a:srgbClr val="0000FF"/>
                </a:solidFill>
              </a:rPr>
              <a:t>49</a:t>
            </a:r>
            <a:r>
              <a:rPr lang="en-US" altLang="ko-KR"/>
              <a:t> 1	</a:t>
            </a:r>
            <a:r>
              <a:rPr lang="en-US" altLang="ko-KR">
                <a:solidFill>
                  <a:srgbClr val="0000FF"/>
                </a:solidFill>
              </a:rPr>
              <a:t>50</a:t>
            </a:r>
            <a:r>
              <a:rPr lang="en-US" altLang="ko-KR"/>
              <a:t> 2	</a:t>
            </a:r>
            <a:r>
              <a:rPr lang="en-US" altLang="ko-KR">
                <a:solidFill>
                  <a:srgbClr val="0000FF"/>
                </a:solidFill>
              </a:rPr>
              <a:t>51</a:t>
            </a:r>
            <a:r>
              <a:rPr lang="en-US" altLang="ko-KR"/>
              <a:t> 3	</a:t>
            </a:r>
            <a:r>
              <a:rPr lang="en-US" altLang="ko-KR">
                <a:solidFill>
                  <a:srgbClr val="0000FF"/>
                </a:solidFill>
              </a:rPr>
              <a:t>52</a:t>
            </a:r>
            <a:r>
              <a:rPr lang="en-US" altLang="ko-KR"/>
              <a:t> 4	</a:t>
            </a:r>
            <a:r>
              <a:rPr lang="en-US" altLang="ko-KR">
                <a:solidFill>
                  <a:srgbClr val="0000FF"/>
                </a:solidFill>
              </a:rPr>
              <a:t>53</a:t>
            </a:r>
            <a:r>
              <a:rPr lang="en-US" altLang="ko-KR"/>
              <a:t> 5	</a:t>
            </a:r>
            <a:r>
              <a:rPr lang="en-US" altLang="ko-KR">
                <a:solidFill>
                  <a:srgbClr val="0000FF"/>
                </a:solidFill>
              </a:rPr>
              <a:t>54</a:t>
            </a:r>
            <a:r>
              <a:rPr lang="en-US" altLang="ko-KR"/>
              <a:t> 6	</a:t>
            </a:r>
            <a:r>
              <a:rPr lang="en-US" altLang="ko-KR">
                <a:solidFill>
                  <a:srgbClr val="0000FF"/>
                </a:solidFill>
              </a:rPr>
              <a:t>55</a:t>
            </a:r>
            <a:r>
              <a:rPr lang="en-US" altLang="ko-KR"/>
              <a:t> 7	</a:t>
            </a:r>
          </a:p>
          <a:p>
            <a:pPr>
              <a:lnSpc>
                <a:spcPct val="130000"/>
              </a:lnSpc>
              <a:tabLst>
                <a:tab pos="1079500" algn="l"/>
                <a:tab pos="2149475" algn="l"/>
                <a:tab pos="3227388" algn="l"/>
                <a:tab pos="4306888" algn="l"/>
                <a:tab pos="5386388" algn="l"/>
                <a:tab pos="6456363" algn="l"/>
                <a:tab pos="7534275" algn="l"/>
              </a:tabLst>
            </a:pPr>
            <a:r>
              <a:rPr lang="en-US" altLang="ko-KR">
                <a:solidFill>
                  <a:srgbClr val="0000FF"/>
                </a:solidFill>
              </a:rPr>
              <a:t>56</a:t>
            </a:r>
            <a:r>
              <a:rPr lang="en-US" altLang="ko-KR"/>
              <a:t> 8	</a:t>
            </a:r>
            <a:r>
              <a:rPr lang="en-US" altLang="ko-KR">
                <a:solidFill>
                  <a:srgbClr val="0000FF"/>
                </a:solidFill>
              </a:rPr>
              <a:t>57</a:t>
            </a:r>
            <a:r>
              <a:rPr lang="en-US" altLang="ko-KR"/>
              <a:t> 9	</a:t>
            </a:r>
            <a:r>
              <a:rPr lang="en-US" altLang="ko-KR">
                <a:solidFill>
                  <a:srgbClr val="0000FF"/>
                </a:solidFill>
              </a:rPr>
              <a:t>58</a:t>
            </a:r>
            <a:r>
              <a:rPr lang="en-US" altLang="ko-KR"/>
              <a:t> :	</a:t>
            </a:r>
            <a:r>
              <a:rPr lang="en-US" altLang="ko-KR">
                <a:solidFill>
                  <a:srgbClr val="0000FF"/>
                </a:solidFill>
              </a:rPr>
              <a:t>59</a:t>
            </a:r>
            <a:r>
              <a:rPr lang="en-US" altLang="ko-KR"/>
              <a:t> ;	</a:t>
            </a:r>
            <a:r>
              <a:rPr lang="en-US" altLang="ko-KR">
                <a:solidFill>
                  <a:srgbClr val="0000FF"/>
                </a:solidFill>
              </a:rPr>
              <a:t>60</a:t>
            </a:r>
            <a:r>
              <a:rPr lang="en-US" altLang="ko-KR"/>
              <a:t> &lt;	</a:t>
            </a:r>
            <a:r>
              <a:rPr lang="en-US" altLang="ko-KR">
                <a:solidFill>
                  <a:srgbClr val="0000FF"/>
                </a:solidFill>
              </a:rPr>
              <a:t>61</a:t>
            </a:r>
            <a:r>
              <a:rPr lang="en-US" altLang="ko-KR"/>
              <a:t> =	</a:t>
            </a:r>
            <a:r>
              <a:rPr lang="en-US" altLang="ko-KR">
                <a:solidFill>
                  <a:srgbClr val="0000FF"/>
                </a:solidFill>
              </a:rPr>
              <a:t>62</a:t>
            </a:r>
            <a:r>
              <a:rPr lang="en-US" altLang="ko-KR"/>
              <a:t> &gt;	</a:t>
            </a:r>
            <a:r>
              <a:rPr lang="en-US" altLang="ko-KR">
                <a:solidFill>
                  <a:srgbClr val="0000FF"/>
                </a:solidFill>
              </a:rPr>
              <a:t>63</a:t>
            </a:r>
            <a:r>
              <a:rPr lang="en-US" altLang="ko-KR"/>
              <a:t> ?	</a:t>
            </a:r>
          </a:p>
          <a:p>
            <a:pPr>
              <a:lnSpc>
                <a:spcPct val="130000"/>
              </a:lnSpc>
              <a:tabLst>
                <a:tab pos="1079500" algn="l"/>
                <a:tab pos="2149475" algn="l"/>
                <a:tab pos="3227388" algn="l"/>
                <a:tab pos="4306888" algn="l"/>
                <a:tab pos="5386388" algn="l"/>
                <a:tab pos="6456363" algn="l"/>
                <a:tab pos="7534275" algn="l"/>
              </a:tabLst>
            </a:pPr>
            <a:r>
              <a:rPr lang="en-US" altLang="ko-KR">
                <a:solidFill>
                  <a:srgbClr val="0000FF"/>
                </a:solidFill>
              </a:rPr>
              <a:t>64</a:t>
            </a:r>
            <a:r>
              <a:rPr lang="en-US" altLang="ko-KR"/>
              <a:t> @	</a:t>
            </a:r>
            <a:r>
              <a:rPr lang="en-US" altLang="ko-KR">
                <a:solidFill>
                  <a:srgbClr val="0000FF"/>
                </a:solidFill>
              </a:rPr>
              <a:t>65</a:t>
            </a:r>
            <a:r>
              <a:rPr lang="en-US" altLang="ko-KR"/>
              <a:t> A	</a:t>
            </a:r>
            <a:r>
              <a:rPr lang="en-US" altLang="ko-KR">
                <a:solidFill>
                  <a:srgbClr val="0000FF"/>
                </a:solidFill>
              </a:rPr>
              <a:t>66</a:t>
            </a:r>
            <a:r>
              <a:rPr lang="en-US" altLang="ko-KR"/>
              <a:t> B	</a:t>
            </a:r>
            <a:r>
              <a:rPr lang="en-US" altLang="ko-KR">
                <a:solidFill>
                  <a:srgbClr val="0000FF"/>
                </a:solidFill>
              </a:rPr>
              <a:t>67</a:t>
            </a:r>
            <a:r>
              <a:rPr lang="en-US" altLang="ko-KR"/>
              <a:t> C	</a:t>
            </a:r>
            <a:r>
              <a:rPr lang="en-US" altLang="ko-KR">
                <a:solidFill>
                  <a:srgbClr val="0000FF"/>
                </a:solidFill>
              </a:rPr>
              <a:t>68</a:t>
            </a:r>
            <a:r>
              <a:rPr lang="en-US" altLang="ko-KR"/>
              <a:t> D	</a:t>
            </a:r>
            <a:r>
              <a:rPr lang="en-US" altLang="ko-KR">
                <a:solidFill>
                  <a:srgbClr val="0000FF"/>
                </a:solidFill>
              </a:rPr>
              <a:t>69</a:t>
            </a:r>
            <a:r>
              <a:rPr lang="en-US" altLang="ko-KR"/>
              <a:t> E	</a:t>
            </a:r>
            <a:r>
              <a:rPr lang="en-US" altLang="ko-KR">
                <a:solidFill>
                  <a:srgbClr val="0000FF"/>
                </a:solidFill>
              </a:rPr>
              <a:t>70</a:t>
            </a:r>
            <a:r>
              <a:rPr lang="en-US" altLang="ko-KR"/>
              <a:t> F	</a:t>
            </a:r>
            <a:r>
              <a:rPr lang="en-US" altLang="ko-KR">
                <a:solidFill>
                  <a:srgbClr val="0000FF"/>
                </a:solidFill>
              </a:rPr>
              <a:t>71</a:t>
            </a:r>
            <a:r>
              <a:rPr lang="en-US" altLang="ko-KR"/>
              <a:t> G	</a:t>
            </a:r>
          </a:p>
          <a:p>
            <a:pPr>
              <a:lnSpc>
                <a:spcPct val="130000"/>
              </a:lnSpc>
              <a:tabLst>
                <a:tab pos="1079500" algn="l"/>
                <a:tab pos="2149475" algn="l"/>
                <a:tab pos="3227388" algn="l"/>
                <a:tab pos="4306888" algn="l"/>
                <a:tab pos="5386388" algn="l"/>
                <a:tab pos="6456363" algn="l"/>
                <a:tab pos="7534275" algn="l"/>
              </a:tabLst>
            </a:pPr>
            <a:r>
              <a:rPr lang="en-US" altLang="ko-KR">
                <a:solidFill>
                  <a:srgbClr val="0000FF"/>
                </a:solidFill>
              </a:rPr>
              <a:t>72</a:t>
            </a:r>
            <a:r>
              <a:rPr lang="en-US" altLang="ko-KR"/>
              <a:t> H	</a:t>
            </a:r>
            <a:r>
              <a:rPr lang="en-US" altLang="ko-KR">
                <a:solidFill>
                  <a:srgbClr val="0000FF"/>
                </a:solidFill>
              </a:rPr>
              <a:t>73</a:t>
            </a:r>
            <a:r>
              <a:rPr lang="en-US" altLang="ko-KR"/>
              <a:t> I	</a:t>
            </a:r>
            <a:r>
              <a:rPr lang="en-US" altLang="ko-KR">
                <a:solidFill>
                  <a:srgbClr val="0000FF"/>
                </a:solidFill>
              </a:rPr>
              <a:t>74</a:t>
            </a:r>
            <a:r>
              <a:rPr lang="en-US" altLang="ko-KR"/>
              <a:t> J	</a:t>
            </a:r>
            <a:r>
              <a:rPr lang="en-US" altLang="ko-KR">
                <a:solidFill>
                  <a:srgbClr val="0000FF"/>
                </a:solidFill>
              </a:rPr>
              <a:t>75</a:t>
            </a:r>
            <a:r>
              <a:rPr lang="en-US" altLang="ko-KR"/>
              <a:t> K	</a:t>
            </a:r>
            <a:r>
              <a:rPr lang="en-US" altLang="ko-KR">
                <a:solidFill>
                  <a:srgbClr val="0000FF"/>
                </a:solidFill>
              </a:rPr>
              <a:t>76</a:t>
            </a:r>
            <a:r>
              <a:rPr lang="en-US" altLang="ko-KR"/>
              <a:t> L	</a:t>
            </a:r>
            <a:r>
              <a:rPr lang="en-US" altLang="ko-KR">
                <a:solidFill>
                  <a:srgbClr val="0000FF"/>
                </a:solidFill>
              </a:rPr>
              <a:t>77</a:t>
            </a:r>
            <a:r>
              <a:rPr lang="en-US" altLang="ko-KR"/>
              <a:t> M	</a:t>
            </a:r>
            <a:r>
              <a:rPr lang="en-US" altLang="ko-KR">
                <a:solidFill>
                  <a:srgbClr val="0000FF"/>
                </a:solidFill>
              </a:rPr>
              <a:t>78</a:t>
            </a:r>
            <a:r>
              <a:rPr lang="en-US" altLang="ko-KR"/>
              <a:t> N	</a:t>
            </a:r>
            <a:r>
              <a:rPr lang="en-US" altLang="ko-KR">
                <a:solidFill>
                  <a:srgbClr val="0000FF"/>
                </a:solidFill>
              </a:rPr>
              <a:t>79</a:t>
            </a:r>
            <a:r>
              <a:rPr lang="en-US" altLang="ko-KR"/>
              <a:t> O	</a:t>
            </a:r>
          </a:p>
          <a:p>
            <a:pPr>
              <a:lnSpc>
                <a:spcPct val="130000"/>
              </a:lnSpc>
              <a:tabLst>
                <a:tab pos="1079500" algn="l"/>
                <a:tab pos="2149475" algn="l"/>
                <a:tab pos="3227388" algn="l"/>
                <a:tab pos="4306888" algn="l"/>
                <a:tab pos="5386388" algn="l"/>
                <a:tab pos="6456363" algn="l"/>
                <a:tab pos="7534275" algn="l"/>
              </a:tabLst>
            </a:pPr>
            <a:r>
              <a:rPr lang="en-US" altLang="ko-KR">
                <a:solidFill>
                  <a:srgbClr val="0000FF"/>
                </a:solidFill>
              </a:rPr>
              <a:t>80</a:t>
            </a:r>
            <a:r>
              <a:rPr lang="en-US" altLang="ko-KR"/>
              <a:t> P	</a:t>
            </a:r>
            <a:r>
              <a:rPr lang="en-US" altLang="ko-KR">
                <a:solidFill>
                  <a:srgbClr val="0000FF"/>
                </a:solidFill>
              </a:rPr>
              <a:t>81</a:t>
            </a:r>
            <a:r>
              <a:rPr lang="en-US" altLang="ko-KR"/>
              <a:t> Q	</a:t>
            </a:r>
            <a:r>
              <a:rPr lang="en-US" altLang="ko-KR">
                <a:solidFill>
                  <a:srgbClr val="0000FF"/>
                </a:solidFill>
              </a:rPr>
              <a:t>82</a:t>
            </a:r>
            <a:r>
              <a:rPr lang="en-US" altLang="ko-KR"/>
              <a:t> R	</a:t>
            </a:r>
            <a:r>
              <a:rPr lang="en-US" altLang="ko-KR">
                <a:solidFill>
                  <a:srgbClr val="0000FF"/>
                </a:solidFill>
              </a:rPr>
              <a:t>83</a:t>
            </a:r>
            <a:r>
              <a:rPr lang="en-US" altLang="ko-KR"/>
              <a:t> S	</a:t>
            </a:r>
            <a:r>
              <a:rPr lang="en-US" altLang="ko-KR">
                <a:solidFill>
                  <a:srgbClr val="0000FF"/>
                </a:solidFill>
              </a:rPr>
              <a:t>84</a:t>
            </a:r>
            <a:r>
              <a:rPr lang="en-US" altLang="ko-KR"/>
              <a:t> T	</a:t>
            </a:r>
            <a:r>
              <a:rPr lang="en-US" altLang="ko-KR">
                <a:solidFill>
                  <a:srgbClr val="0000FF"/>
                </a:solidFill>
              </a:rPr>
              <a:t>85</a:t>
            </a:r>
            <a:r>
              <a:rPr lang="en-US" altLang="ko-KR"/>
              <a:t> U	</a:t>
            </a:r>
            <a:r>
              <a:rPr lang="en-US" altLang="ko-KR">
                <a:solidFill>
                  <a:srgbClr val="0000FF"/>
                </a:solidFill>
              </a:rPr>
              <a:t>86</a:t>
            </a:r>
            <a:r>
              <a:rPr lang="en-US" altLang="ko-KR"/>
              <a:t> V	</a:t>
            </a:r>
            <a:r>
              <a:rPr lang="en-US" altLang="ko-KR">
                <a:solidFill>
                  <a:srgbClr val="0000FF"/>
                </a:solidFill>
              </a:rPr>
              <a:t>87</a:t>
            </a:r>
            <a:r>
              <a:rPr lang="en-US" altLang="ko-KR"/>
              <a:t> W	</a:t>
            </a:r>
          </a:p>
          <a:p>
            <a:pPr>
              <a:lnSpc>
                <a:spcPct val="130000"/>
              </a:lnSpc>
              <a:tabLst>
                <a:tab pos="1079500" algn="l"/>
                <a:tab pos="2149475" algn="l"/>
                <a:tab pos="3227388" algn="l"/>
                <a:tab pos="4306888" algn="l"/>
                <a:tab pos="5386388" algn="l"/>
                <a:tab pos="6456363" algn="l"/>
                <a:tab pos="7534275" algn="l"/>
              </a:tabLst>
            </a:pPr>
            <a:r>
              <a:rPr lang="en-US" altLang="ko-KR">
                <a:solidFill>
                  <a:srgbClr val="0000FF"/>
                </a:solidFill>
              </a:rPr>
              <a:t>88</a:t>
            </a:r>
            <a:r>
              <a:rPr lang="en-US" altLang="ko-KR"/>
              <a:t> X	</a:t>
            </a:r>
            <a:r>
              <a:rPr lang="en-US" altLang="ko-KR">
                <a:solidFill>
                  <a:srgbClr val="0000FF"/>
                </a:solidFill>
              </a:rPr>
              <a:t>89</a:t>
            </a:r>
            <a:r>
              <a:rPr lang="en-US" altLang="ko-KR"/>
              <a:t> Y	</a:t>
            </a:r>
            <a:r>
              <a:rPr lang="en-US" altLang="ko-KR">
                <a:solidFill>
                  <a:srgbClr val="0000FF"/>
                </a:solidFill>
              </a:rPr>
              <a:t>90</a:t>
            </a:r>
            <a:r>
              <a:rPr lang="en-US" altLang="ko-KR"/>
              <a:t> Z	</a:t>
            </a:r>
            <a:r>
              <a:rPr lang="en-US" altLang="ko-KR">
                <a:solidFill>
                  <a:srgbClr val="0000FF"/>
                </a:solidFill>
              </a:rPr>
              <a:t>91</a:t>
            </a:r>
            <a:r>
              <a:rPr lang="en-US" altLang="ko-KR"/>
              <a:t> [	</a:t>
            </a:r>
            <a:r>
              <a:rPr lang="en-US" altLang="ko-KR">
                <a:solidFill>
                  <a:srgbClr val="0000FF"/>
                </a:solidFill>
              </a:rPr>
              <a:t>92</a:t>
            </a:r>
            <a:r>
              <a:rPr lang="en-US" altLang="ko-KR"/>
              <a:t> \	</a:t>
            </a:r>
            <a:r>
              <a:rPr lang="en-US" altLang="ko-KR">
                <a:solidFill>
                  <a:srgbClr val="0000FF"/>
                </a:solidFill>
              </a:rPr>
              <a:t>93</a:t>
            </a:r>
            <a:r>
              <a:rPr lang="en-US" altLang="ko-KR"/>
              <a:t> ]	</a:t>
            </a:r>
            <a:r>
              <a:rPr lang="en-US" altLang="ko-KR">
                <a:solidFill>
                  <a:srgbClr val="0000FF"/>
                </a:solidFill>
              </a:rPr>
              <a:t>94</a:t>
            </a:r>
            <a:r>
              <a:rPr lang="en-US" altLang="ko-KR"/>
              <a:t> ^	</a:t>
            </a:r>
            <a:r>
              <a:rPr lang="en-US" altLang="ko-KR">
                <a:solidFill>
                  <a:srgbClr val="0000FF"/>
                </a:solidFill>
              </a:rPr>
              <a:t>95</a:t>
            </a:r>
            <a:r>
              <a:rPr lang="en-US" altLang="ko-KR"/>
              <a:t> _	</a:t>
            </a:r>
          </a:p>
          <a:p>
            <a:pPr>
              <a:lnSpc>
                <a:spcPct val="130000"/>
              </a:lnSpc>
              <a:tabLst>
                <a:tab pos="1079500" algn="l"/>
                <a:tab pos="2149475" algn="l"/>
                <a:tab pos="3227388" algn="l"/>
                <a:tab pos="4306888" algn="l"/>
                <a:tab pos="5386388" algn="l"/>
                <a:tab pos="6456363" algn="l"/>
                <a:tab pos="7534275" algn="l"/>
              </a:tabLst>
            </a:pPr>
            <a:r>
              <a:rPr lang="en-US" altLang="ko-KR">
                <a:solidFill>
                  <a:srgbClr val="0000FF"/>
                </a:solidFill>
              </a:rPr>
              <a:t>96</a:t>
            </a:r>
            <a:r>
              <a:rPr lang="en-US" altLang="ko-KR"/>
              <a:t> `	</a:t>
            </a:r>
            <a:r>
              <a:rPr lang="en-US" altLang="ko-KR">
                <a:solidFill>
                  <a:srgbClr val="0000FF"/>
                </a:solidFill>
              </a:rPr>
              <a:t>97</a:t>
            </a:r>
            <a:r>
              <a:rPr lang="en-US" altLang="ko-KR"/>
              <a:t> a	</a:t>
            </a:r>
            <a:r>
              <a:rPr lang="en-US" altLang="ko-KR">
                <a:solidFill>
                  <a:srgbClr val="0000FF"/>
                </a:solidFill>
              </a:rPr>
              <a:t>98</a:t>
            </a:r>
            <a:r>
              <a:rPr lang="en-US" altLang="ko-KR"/>
              <a:t> b	</a:t>
            </a:r>
            <a:r>
              <a:rPr lang="en-US" altLang="ko-KR">
                <a:solidFill>
                  <a:srgbClr val="0000FF"/>
                </a:solidFill>
              </a:rPr>
              <a:t>99</a:t>
            </a:r>
            <a:r>
              <a:rPr lang="en-US" altLang="ko-KR"/>
              <a:t> c	</a:t>
            </a:r>
            <a:r>
              <a:rPr lang="en-US" altLang="ko-KR">
                <a:solidFill>
                  <a:srgbClr val="0000FF"/>
                </a:solidFill>
              </a:rPr>
              <a:t>100</a:t>
            </a:r>
            <a:r>
              <a:rPr lang="en-US" altLang="ko-KR"/>
              <a:t> d	</a:t>
            </a:r>
            <a:r>
              <a:rPr lang="en-US" altLang="ko-KR">
                <a:solidFill>
                  <a:srgbClr val="0000FF"/>
                </a:solidFill>
              </a:rPr>
              <a:t>101</a:t>
            </a:r>
            <a:r>
              <a:rPr lang="en-US" altLang="ko-KR"/>
              <a:t> e	</a:t>
            </a:r>
            <a:r>
              <a:rPr lang="en-US" altLang="ko-KR">
                <a:solidFill>
                  <a:srgbClr val="0000FF"/>
                </a:solidFill>
              </a:rPr>
              <a:t>102</a:t>
            </a:r>
            <a:r>
              <a:rPr lang="en-US" altLang="ko-KR"/>
              <a:t> f	</a:t>
            </a:r>
            <a:r>
              <a:rPr lang="en-US" altLang="ko-KR">
                <a:solidFill>
                  <a:srgbClr val="0000FF"/>
                </a:solidFill>
              </a:rPr>
              <a:t>103</a:t>
            </a:r>
            <a:r>
              <a:rPr lang="en-US" altLang="ko-KR"/>
              <a:t> g</a:t>
            </a:r>
          </a:p>
          <a:p>
            <a:pPr>
              <a:lnSpc>
                <a:spcPct val="130000"/>
              </a:lnSpc>
              <a:tabLst>
                <a:tab pos="1079500" algn="l"/>
                <a:tab pos="2149475" algn="l"/>
                <a:tab pos="3227388" algn="l"/>
                <a:tab pos="4306888" algn="l"/>
                <a:tab pos="5386388" algn="l"/>
                <a:tab pos="6456363" algn="l"/>
                <a:tab pos="7534275" algn="l"/>
              </a:tabLst>
            </a:pPr>
            <a:r>
              <a:rPr lang="en-US" altLang="ko-KR">
                <a:solidFill>
                  <a:srgbClr val="0000FF"/>
                </a:solidFill>
              </a:rPr>
              <a:t>104</a:t>
            </a:r>
            <a:r>
              <a:rPr lang="en-US" altLang="ko-KR"/>
              <a:t> h	</a:t>
            </a:r>
            <a:r>
              <a:rPr lang="en-US" altLang="ko-KR">
                <a:solidFill>
                  <a:srgbClr val="0000FF"/>
                </a:solidFill>
              </a:rPr>
              <a:t>105</a:t>
            </a:r>
            <a:r>
              <a:rPr lang="en-US" altLang="ko-KR"/>
              <a:t> i	</a:t>
            </a:r>
            <a:r>
              <a:rPr lang="en-US" altLang="ko-KR">
                <a:solidFill>
                  <a:srgbClr val="0000FF"/>
                </a:solidFill>
              </a:rPr>
              <a:t>106</a:t>
            </a:r>
            <a:r>
              <a:rPr lang="en-US" altLang="ko-KR"/>
              <a:t> j	</a:t>
            </a:r>
            <a:r>
              <a:rPr lang="en-US" altLang="ko-KR">
                <a:solidFill>
                  <a:srgbClr val="0000FF"/>
                </a:solidFill>
              </a:rPr>
              <a:t>107</a:t>
            </a:r>
            <a:r>
              <a:rPr lang="en-US" altLang="ko-KR"/>
              <a:t> k	</a:t>
            </a:r>
            <a:r>
              <a:rPr lang="en-US" altLang="ko-KR">
                <a:solidFill>
                  <a:srgbClr val="0000FF"/>
                </a:solidFill>
              </a:rPr>
              <a:t>108</a:t>
            </a:r>
            <a:r>
              <a:rPr lang="en-US" altLang="ko-KR"/>
              <a:t> l	</a:t>
            </a:r>
            <a:r>
              <a:rPr lang="en-US" altLang="ko-KR">
                <a:solidFill>
                  <a:srgbClr val="0000FF"/>
                </a:solidFill>
              </a:rPr>
              <a:t>109</a:t>
            </a:r>
            <a:r>
              <a:rPr lang="en-US" altLang="ko-KR"/>
              <a:t> m	</a:t>
            </a:r>
            <a:r>
              <a:rPr lang="en-US" altLang="ko-KR">
                <a:solidFill>
                  <a:srgbClr val="0000FF"/>
                </a:solidFill>
              </a:rPr>
              <a:t>110</a:t>
            </a:r>
            <a:r>
              <a:rPr lang="en-US" altLang="ko-KR"/>
              <a:t> n	</a:t>
            </a:r>
            <a:r>
              <a:rPr lang="en-US" altLang="ko-KR">
                <a:solidFill>
                  <a:srgbClr val="0000FF"/>
                </a:solidFill>
              </a:rPr>
              <a:t>111</a:t>
            </a:r>
            <a:r>
              <a:rPr lang="en-US" altLang="ko-KR"/>
              <a:t> o</a:t>
            </a:r>
          </a:p>
          <a:p>
            <a:pPr>
              <a:lnSpc>
                <a:spcPct val="130000"/>
              </a:lnSpc>
              <a:tabLst>
                <a:tab pos="1079500" algn="l"/>
                <a:tab pos="2149475" algn="l"/>
                <a:tab pos="3227388" algn="l"/>
                <a:tab pos="4306888" algn="l"/>
                <a:tab pos="5386388" algn="l"/>
                <a:tab pos="6456363" algn="l"/>
                <a:tab pos="7534275" algn="l"/>
              </a:tabLst>
            </a:pPr>
            <a:r>
              <a:rPr lang="en-US" altLang="ko-KR">
                <a:solidFill>
                  <a:srgbClr val="0000FF"/>
                </a:solidFill>
              </a:rPr>
              <a:t>112</a:t>
            </a:r>
            <a:r>
              <a:rPr lang="en-US" altLang="ko-KR"/>
              <a:t> p	</a:t>
            </a:r>
            <a:r>
              <a:rPr lang="en-US" altLang="ko-KR">
                <a:solidFill>
                  <a:srgbClr val="0000FF"/>
                </a:solidFill>
              </a:rPr>
              <a:t>113</a:t>
            </a:r>
            <a:r>
              <a:rPr lang="en-US" altLang="ko-KR"/>
              <a:t> q	</a:t>
            </a:r>
            <a:r>
              <a:rPr lang="en-US" altLang="ko-KR">
                <a:solidFill>
                  <a:srgbClr val="0000FF"/>
                </a:solidFill>
              </a:rPr>
              <a:t>114</a:t>
            </a:r>
            <a:r>
              <a:rPr lang="en-US" altLang="ko-KR"/>
              <a:t> r	</a:t>
            </a:r>
            <a:r>
              <a:rPr lang="en-US" altLang="ko-KR">
                <a:solidFill>
                  <a:srgbClr val="0000FF"/>
                </a:solidFill>
              </a:rPr>
              <a:t>115</a:t>
            </a:r>
            <a:r>
              <a:rPr lang="en-US" altLang="ko-KR"/>
              <a:t> s	</a:t>
            </a:r>
            <a:r>
              <a:rPr lang="en-US" altLang="ko-KR">
                <a:solidFill>
                  <a:srgbClr val="0000FF"/>
                </a:solidFill>
              </a:rPr>
              <a:t>116</a:t>
            </a:r>
            <a:r>
              <a:rPr lang="en-US" altLang="ko-KR"/>
              <a:t> t	</a:t>
            </a:r>
            <a:r>
              <a:rPr lang="en-US" altLang="ko-KR">
                <a:solidFill>
                  <a:srgbClr val="0000FF"/>
                </a:solidFill>
              </a:rPr>
              <a:t>117</a:t>
            </a:r>
            <a:r>
              <a:rPr lang="en-US" altLang="ko-KR"/>
              <a:t> u	</a:t>
            </a:r>
            <a:r>
              <a:rPr lang="en-US" altLang="ko-KR">
                <a:solidFill>
                  <a:srgbClr val="0000FF"/>
                </a:solidFill>
              </a:rPr>
              <a:t>118</a:t>
            </a:r>
            <a:r>
              <a:rPr lang="en-US" altLang="ko-KR"/>
              <a:t> v	</a:t>
            </a:r>
            <a:r>
              <a:rPr lang="en-US" altLang="ko-KR">
                <a:solidFill>
                  <a:srgbClr val="0000FF"/>
                </a:solidFill>
              </a:rPr>
              <a:t>119</a:t>
            </a:r>
            <a:r>
              <a:rPr lang="en-US" altLang="ko-KR"/>
              <a:t> w</a:t>
            </a:r>
          </a:p>
          <a:p>
            <a:pPr>
              <a:lnSpc>
                <a:spcPct val="130000"/>
              </a:lnSpc>
              <a:tabLst>
                <a:tab pos="1079500" algn="l"/>
                <a:tab pos="2149475" algn="l"/>
                <a:tab pos="3227388" algn="l"/>
                <a:tab pos="4306888" algn="l"/>
                <a:tab pos="5386388" algn="l"/>
                <a:tab pos="6456363" algn="l"/>
                <a:tab pos="7534275" algn="l"/>
              </a:tabLst>
            </a:pPr>
            <a:r>
              <a:rPr lang="en-US" altLang="ko-KR">
                <a:solidFill>
                  <a:srgbClr val="0000FF"/>
                </a:solidFill>
              </a:rPr>
              <a:t>120</a:t>
            </a:r>
            <a:r>
              <a:rPr lang="en-US" altLang="ko-KR"/>
              <a:t> x	</a:t>
            </a:r>
            <a:r>
              <a:rPr lang="en-US" altLang="ko-KR">
                <a:solidFill>
                  <a:srgbClr val="0000FF"/>
                </a:solidFill>
              </a:rPr>
              <a:t>121</a:t>
            </a:r>
            <a:r>
              <a:rPr lang="en-US" altLang="ko-KR"/>
              <a:t> y	</a:t>
            </a:r>
            <a:r>
              <a:rPr lang="en-US" altLang="ko-KR">
                <a:solidFill>
                  <a:srgbClr val="0000FF"/>
                </a:solidFill>
              </a:rPr>
              <a:t>122</a:t>
            </a:r>
            <a:r>
              <a:rPr lang="en-US" altLang="ko-KR"/>
              <a:t> z	</a:t>
            </a:r>
            <a:r>
              <a:rPr lang="en-US" altLang="ko-KR">
                <a:solidFill>
                  <a:srgbClr val="0000FF"/>
                </a:solidFill>
              </a:rPr>
              <a:t>123</a:t>
            </a:r>
            <a:r>
              <a:rPr lang="en-US" altLang="ko-KR"/>
              <a:t> {	</a:t>
            </a:r>
            <a:r>
              <a:rPr lang="en-US" altLang="ko-KR">
                <a:solidFill>
                  <a:srgbClr val="0000FF"/>
                </a:solidFill>
              </a:rPr>
              <a:t>124</a:t>
            </a:r>
            <a:r>
              <a:rPr lang="en-US" altLang="ko-KR"/>
              <a:t> |	</a:t>
            </a:r>
            <a:r>
              <a:rPr lang="en-US" altLang="ko-KR">
                <a:solidFill>
                  <a:srgbClr val="0000FF"/>
                </a:solidFill>
              </a:rPr>
              <a:t>125</a:t>
            </a:r>
            <a:r>
              <a:rPr lang="en-US" altLang="ko-KR"/>
              <a:t> }	</a:t>
            </a:r>
            <a:r>
              <a:rPr lang="en-US" altLang="ko-KR">
                <a:solidFill>
                  <a:srgbClr val="0000FF"/>
                </a:solidFill>
              </a:rPr>
              <a:t>126</a:t>
            </a:r>
            <a:r>
              <a:rPr lang="en-US" altLang="ko-KR"/>
              <a:t> ~ </a:t>
            </a:r>
          </a:p>
        </p:txBody>
      </p:sp>
    </p:spTree>
    <p:extLst>
      <p:ext uri="{BB962C8B-B14F-4D97-AF65-F5344CB8AC3E}">
        <p14:creationId xmlns:p14="http://schemas.microsoft.com/office/powerpoint/2010/main" val="3621232376"/>
      </p:ext>
    </p:extLst>
  </p:cSld>
  <p:clrMapOvr>
    <a:masterClrMapping/>
  </p:clrMapOvr>
</p:sld>
</file>

<file path=ppt/slides/slide3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/>
              <a:t>enum NUMBER { ZERO, FIRST, SECOND, THIRD, FORHT, FIFTH }; </a:t>
            </a:r>
          </a:p>
          <a:p>
            <a:endParaRPr lang="en-US" altLang="ko-KR" sz="1800"/>
          </a:p>
          <a:p>
            <a:r>
              <a:rPr lang="ko-KR" altLang="en-US"/>
              <a:t>이렇게 열거형 상수를 만들고 나면 프로그램 내에서 </a:t>
            </a:r>
            <a:r>
              <a:rPr lang="en-US" altLang="ko-KR"/>
              <a:t>0</a:t>
            </a:r>
            <a:r>
              <a:rPr lang="ko-KR" altLang="en-US"/>
              <a:t>대신 </a:t>
            </a:r>
            <a:r>
              <a:rPr lang="en-US" altLang="ko-KR"/>
              <a:t>ZERO</a:t>
            </a:r>
            <a:r>
              <a:rPr lang="ko-KR" altLang="en-US"/>
              <a:t>를 </a:t>
            </a:r>
            <a:r>
              <a:rPr lang="en-US" altLang="ko-KR"/>
              <a:t>1</a:t>
            </a:r>
            <a:r>
              <a:rPr lang="ko-KR" altLang="en-US"/>
              <a:t>대신 </a:t>
            </a:r>
            <a:r>
              <a:rPr lang="en-US" altLang="ko-KR"/>
              <a:t>FIRST</a:t>
            </a:r>
            <a:r>
              <a:rPr lang="ko-KR" altLang="en-US"/>
              <a:t>를</a:t>
            </a:r>
            <a:r>
              <a:rPr lang="en-US" altLang="ko-KR">
                <a:latin typeface="Times New Roman"/>
              </a:rPr>
              <a:t>…</a:t>
            </a:r>
            <a:r>
              <a:rPr lang="en-US" altLang="ko-KR"/>
              <a:t>.</a:t>
            </a:r>
          </a:p>
          <a:p>
            <a:pPr>
              <a:buFont typeface="Wingdings" pitchFamily="2" charset="2"/>
              <a:buNone/>
            </a:pPr>
            <a:endParaRPr lang="en-US" altLang="ko-KR"/>
          </a:p>
          <a:p>
            <a:r>
              <a:rPr lang="ko-KR" altLang="en-US"/>
              <a:t>그리고 열거형 상수를 만들 때 열거명은 생략 가능하므로 </a:t>
            </a:r>
          </a:p>
          <a:p>
            <a:endParaRPr lang="ko-KR" altLang="en-US"/>
          </a:p>
          <a:p>
            <a:pPr lvl="1">
              <a:buFontTx/>
              <a:buNone/>
            </a:pPr>
            <a:r>
              <a:rPr lang="en-US" altLang="ko-KR" sz="2200"/>
              <a:t>enum { ZERO, FIRST, SECOND, THIRD, FORHT, FIFTH }; </a:t>
            </a:r>
          </a:p>
          <a:p>
            <a:endParaRPr lang="en-US" altLang="ko-KR" sz="240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열거형 상수 예제</a:t>
            </a:r>
          </a:p>
        </p:txBody>
      </p:sp>
    </p:spTree>
  </p:cSld>
  <p:clrMapOvr>
    <a:masterClrMapping/>
  </p:clrMapOvr>
</p:sld>
</file>

<file path=ppt/slides/slide3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ko-KR" altLang="en-US" sz="2400"/>
              <a:t>또한 위와 같은 열거형 상수를 만들면서 변수 </a:t>
            </a:r>
            <a:r>
              <a:rPr lang="en-US" altLang="ko-KR" sz="2400"/>
              <a:t>a, b</a:t>
            </a:r>
            <a:r>
              <a:rPr lang="ko-KR" altLang="en-US" sz="2400"/>
              <a:t>를 선언하려면 </a:t>
            </a:r>
          </a:p>
          <a:p>
            <a:pPr>
              <a:lnSpc>
                <a:spcPct val="90000"/>
              </a:lnSpc>
            </a:pPr>
            <a:endParaRPr lang="ko-KR" altLang="en-US" sz="2400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1800"/>
              <a:t>enum NUMBER { </a:t>
            </a:r>
            <a:r>
              <a:rPr lang="en-US" altLang="ko-KR" sz="1600"/>
              <a:t>ZERO, FIRST, SECOND, THIRD, FORHT, FIFTH</a:t>
            </a:r>
            <a:r>
              <a:rPr lang="en-US" altLang="ko-KR" sz="1800"/>
              <a:t> } a, b; </a:t>
            </a:r>
          </a:p>
          <a:p>
            <a:pPr>
              <a:lnSpc>
                <a:spcPct val="90000"/>
              </a:lnSpc>
            </a:pPr>
            <a:endParaRPr lang="en-US" altLang="ko-KR" sz="1800"/>
          </a:p>
          <a:p>
            <a:pPr>
              <a:lnSpc>
                <a:spcPct val="90000"/>
              </a:lnSpc>
            </a:pPr>
            <a:r>
              <a:rPr lang="ko-KR" altLang="en-US" sz="2400"/>
              <a:t>이때 선언된 </a:t>
            </a:r>
            <a:r>
              <a:rPr lang="en-US" altLang="ko-KR" sz="2400"/>
              <a:t>a, b</a:t>
            </a:r>
            <a:r>
              <a:rPr lang="ko-KR" altLang="en-US" sz="2400"/>
              <a:t>는 정수형</a:t>
            </a:r>
            <a:r>
              <a:rPr lang="en-US" altLang="ko-KR" sz="2400"/>
              <a:t>(int) </a:t>
            </a:r>
            <a:r>
              <a:rPr lang="ko-KR" altLang="en-US" sz="2400"/>
              <a:t>변수</a:t>
            </a:r>
          </a:p>
          <a:p>
            <a:pPr>
              <a:lnSpc>
                <a:spcPct val="90000"/>
              </a:lnSpc>
            </a:pPr>
            <a:endParaRPr lang="ko-KR" altLang="en-US" sz="2400"/>
          </a:p>
          <a:p>
            <a:pPr>
              <a:lnSpc>
                <a:spcPct val="90000"/>
              </a:lnSpc>
            </a:pPr>
            <a:r>
              <a:rPr lang="ko-KR" altLang="en-US" sz="2400"/>
              <a:t>그러므로 </a:t>
            </a:r>
          </a:p>
          <a:p>
            <a:pPr>
              <a:lnSpc>
                <a:spcPct val="90000"/>
              </a:lnSpc>
            </a:pPr>
            <a:endParaRPr lang="ko-KR" altLang="en-US" sz="2400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2000"/>
              <a:t>enum NUMBER { </a:t>
            </a:r>
            <a:r>
              <a:rPr lang="en-US" altLang="ko-KR" sz="1800"/>
              <a:t>ZERO, FIRST, SECOND, THIRD, FORHT, FIFTH</a:t>
            </a:r>
            <a:r>
              <a:rPr lang="en-US" altLang="ko-KR" sz="2000"/>
              <a:t> };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2200"/>
              <a:t>int a, b;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altLang="ko-KR" sz="2200"/>
          </a:p>
          <a:p>
            <a:pPr>
              <a:lnSpc>
                <a:spcPct val="90000"/>
              </a:lnSpc>
            </a:pPr>
            <a:r>
              <a:rPr lang="ko-KR" altLang="en-US" sz="2400"/>
              <a:t>이렇게 하는 것과 동일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열거형 상수</a:t>
            </a:r>
            <a:r>
              <a:rPr lang="en-US" altLang="ko-KR"/>
              <a:t>(3)</a:t>
            </a:r>
          </a:p>
        </p:txBody>
      </p:sp>
    </p:spTree>
  </p:cSld>
  <p:clrMapOvr>
    <a:masterClrMapping/>
  </p:clrMapOvr>
</p:sld>
</file>

<file path=ppt/slides/slide3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AutoShape 3"/>
          <p:cNvSpPr>
            <a:spLocks noGrp="1" noChangeArrowheads="1"/>
          </p:cNvSpPr>
          <p:nvPr>
            <p:ph idx="1"/>
          </p:nvPr>
        </p:nvSpPr>
        <p:spPr>
          <a:prstGeom prst="leftRightArrow">
            <a:avLst>
              <a:gd name="adj1" fmla="val 50000"/>
              <a:gd name="adj2" fmla="val 31304"/>
            </a:avLst>
          </a:prstGeom>
          <a:ln/>
        </p:spPr>
        <p:txBody>
          <a:bodyPr>
            <a:normAutofit/>
          </a:bodyPr>
          <a:lstStyle/>
          <a:p>
            <a:r>
              <a:rPr lang="en-US" altLang="ko-KR" sz="2400"/>
              <a:t>enum </a:t>
            </a:r>
            <a:r>
              <a:rPr lang="ko-KR" altLang="en-US" sz="2400"/>
              <a:t>열거명 변수명</a:t>
            </a:r>
            <a:r>
              <a:rPr lang="en-US" altLang="ko-KR" sz="2400"/>
              <a:t>[, </a:t>
            </a:r>
            <a:r>
              <a:rPr lang="ko-KR" altLang="en-US" sz="2400"/>
              <a:t>변수명</a:t>
            </a:r>
            <a:r>
              <a:rPr lang="en-US" altLang="ko-KR" sz="2400"/>
              <a:t>, ...]; </a:t>
            </a:r>
          </a:p>
          <a:p>
            <a:endParaRPr lang="en-US" altLang="ko-KR" sz="2400"/>
          </a:p>
          <a:p>
            <a:r>
              <a:rPr lang="en-US" altLang="ko-KR" sz="2400"/>
              <a:t>Ex) </a:t>
            </a:r>
          </a:p>
          <a:p>
            <a:pPr>
              <a:buFont typeface="Wingdings" pitchFamily="2" charset="2"/>
              <a:buNone/>
            </a:pPr>
            <a:r>
              <a:rPr lang="en-US" altLang="ko-KR" sz="2400"/>
              <a:t>			enum NUMBER a, b, c; </a:t>
            </a:r>
          </a:p>
          <a:p>
            <a:pPr>
              <a:buFont typeface="Wingdings" pitchFamily="2" charset="2"/>
              <a:buNone/>
            </a:pPr>
            <a:endParaRPr lang="en-US" altLang="ko-KR" sz="2400"/>
          </a:p>
          <a:p>
            <a:pPr>
              <a:buFont typeface="Wingdings" pitchFamily="2" charset="2"/>
              <a:buNone/>
            </a:pPr>
            <a:r>
              <a:rPr lang="en-US" altLang="ko-KR" sz="2400"/>
              <a:t>				int a, b, c; </a:t>
            </a:r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열거형 상수</a:t>
            </a:r>
            <a:r>
              <a:rPr lang="en-US" altLang="ko-KR"/>
              <a:t>(4)</a:t>
            </a:r>
          </a:p>
        </p:txBody>
      </p:sp>
      <p:sp>
        <p:nvSpPr>
          <p:cNvPr id="15364" name="AutoShape 4"/>
          <p:cNvSpPr>
            <a:spLocks noChangeArrowheads="1"/>
          </p:cNvSpPr>
          <p:nvPr/>
        </p:nvSpPr>
        <p:spPr bwMode="auto">
          <a:xfrm>
            <a:off x="4033826" y="3789040"/>
            <a:ext cx="381000" cy="381000"/>
          </a:xfrm>
          <a:prstGeom prst="upDownArrow">
            <a:avLst>
              <a:gd name="adj1" fmla="val 50000"/>
              <a:gd name="adj2" fmla="val 20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3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9635" name="Rectangle 3"/>
          <p:cNvSpPr>
            <a:spLocks noChangeArrowheads="1"/>
          </p:cNvSpPr>
          <p:nvPr/>
        </p:nvSpPr>
        <p:spPr bwMode="auto">
          <a:xfrm>
            <a:off x="457200" y="2057400"/>
            <a:ext cx="82296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altLang="ko-KR" sz="80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체" pitchFamily="49" charset="-127"/>
                <a:ea typeface="굴림체" pitchFamily="49" charset="-127"/>
              </a:rPr>
              <a:t>File I/O</a:t>
            </a:r>
            <a:endParaRPr lang="ko-KR" altLang="en-US" sz="800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굴림체" pitchFamily="49" charset="-127"/>
              <a:ea typeface="굴림체" pitchFamily="49" charset="-127"/>
            </a:endParaRPr>
          </a:p>
          <a:p>
            <a:pPr algn="ctr"/>
            <a:endParaRPr lang="ko-KR" altLang="en-US" sz="320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굴림체" pitchFamily="49" charset="-127"/>
              <a:ea typeface="굴림체" pitchFamily="49" charset="-127"/>
            </a:endParaRPr>
          </a:p>
        </p:txBody>
      </p:sp>
    </p:spTree>
  </p:cSld>
  <p:clrMapOvr>
    <a:masterClrMapping/>
  </p:clrMapOvr>
</p:sld>
</file>

<file path=ppt/slides/slide3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정의</a:t>
            </a:r>
          </a:p>
          <a:p>
            <a:pPr lvl="1"/>
            <a:r>
              <a:rPr lang="ko-KR" altLang="en-US"/>
              <a:t>일련의 바이트로 구성된 데이터(입력 스트림, 출력 스트림)</a:t>
            </a:r>
          </a:p>
          <a:p>
            <a:r>
              <a:rPr lang="ko-KR" altLang="en-US"/>
              <a:t>장점</a:t>
            </a:r>
          </a:p>
          <a:p>
            <a:pPr lvl="1"/>
            <a:r>
              <a:rPr lang="ko-KR" altLang="en-US"/>
              <a:t>프로그램의 입출력 동작이 장치에 독립적인 상태로 수행된다.</a:t>
            </a:r>
          </a:p>
          <a:p>
            <a:pPr lvl="2"/>
            <a:r>
              <a:rPr lang="ko-KR" altLang="en-US"/>
              <a:t>각각의 장치를 위한 입출력 함수를 사용할 필요가 없다.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스트림 이란 ?</a:t>
            </a:r>
          </a:p>
        </p:txBody>
      </p:sp>
    </p:spTree>
  </p:cSld>
  <p:clrMapOvr>
    <a:masterClrMapping/>
  </p:clrMapOvr>
</p:sld>
</file>

<file path=ppt/slides/slide3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텍스트 파일</a:t>
            </a:r>
          </a:p>
          <a:p>
            <a:pPr lvl="1"/>
            <a:r>
              <a:rPr lang="ko-KR" altLang="en-US"/>
              <a:t>일련의 텍스트 문장으로 구성된 파일</a:t>
            </a:r>
          </a:p>
          <a:p>
            <a:pPr lvl="1"/>
            <a:r>
              <a:rPr lang="ko-KR" altLang="en-US"/>
              <a:t>문장의 최대 길이 256문자</a:t>
            </a:r>
          </a:p>
          <a:p>
            <a:pPr lvl="1"/>
            <a:r>
              <a:rPr lang="ko-KR" altLang="en-US"/>
              <a:t>문장의 문자열과 차이점 </a:t>
            </a:r>
          </a:p>
          <a:p>
            <a:pPr lvl="2"/>
            <a:r>
              <a:rPr lang="ko-KR" altLang="en-US"/>
              <a:t>문장은 마지막에 널 문자를 포함하지 않는다.</a:t>
            </a:r>
          </a:p>
          <a:p>
            <a:pPr lvl="1"/>
            <a:r>
              <a:rPr lang="en-US" altLang="ko-KR"/>
              <a:t>New line</a:t>
            </a:r>
          </a:p>
          <a:p>
            <a:r>
              <a:rPr lang="ko-KR" altLang="en-US"/>
              <a:t>이진 파일</a:t>
            </a:r>
          </a:p>
          <a:p>
            <a:pPr lvl="1"/>
            <a:r>
              <a:rPr lang="ko-KR" altLang="en-US"/>
              <a:t>이진 스트림으로 구성</a:t>
            </a:r>
          </a:p>
          <a:p>
            <a:pPr lvl="1"/>
            <a:r>
              <a:rPr lang="ko-KR" altLang="en-US"/>
              <a:t>있는 그대로 저장되거나 읽어 들여진다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디스크 파일의 종류</a:t>
            </a:r>
          </a:p>
        </p:txBody>
      </p:sp>
    </p:spTree>
  </p:cSld>
  <p:clrMapOvr>
    <a:masterClrMapping/>
  </p:clrMapOvr>
</p:sld>
</file>

<file path=ppt/slides/slide3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디스크 파일을 다룰 때에는 파일 이름을 사용</a:t>
            </a:r>
          </a:p>
          <a:p>
            <a:pPr lvl="1"/>
            <a:r>
              <a:rPr lang="ko-KR" altLang="en-US"/>
              <a:t>문자열</a:t>
            </a:r>
          </a:p>
          <a:p>
            <a:r>
              <a:rPr lang="en-US" altLang="ko-KR"/>
              <a:t>c:\data\list.txt</a:t>
            </a:r>
          </a:p>
          <a:p>
            <a:r>
              <a:rPr lang="en-US" altLang="ko-KR"/>
              <a:t>char    *filename = </a:t>
            </a:r>
            <a:r>
              <a:rPr lang="en-US" altLang="ko-KR">
                <a:latin typeface="Times New Roman"/>
              </a:rPr>
              <a:t>“</a:t>
            </a:r>
            <a:r>
              <a:rPr lang="en-US" altLang="ko-KR"/>
              <a:t>c:\\data\\list.txt</a:t>
            </a:r>
            <a:r>
              <a:rPr lang="en-US" altLang="ko-KR">
                <a:latin typeface="Times New Roman"/>
              </a:rPr>
              <a:t>”</a:t>
            </a:r>
            <a:r>
              <a:rPr lang="en-US" altLang="ko-KR"/>
              <a:t>;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파일 이름</a:t>
            </a:r>
          </a:p>
        </p:txBody>
      </p:sp>
    </p:spTree>
  </p:cSld>
  <p:clrMapOvr>
    <a:masterClrMapping/>
  </p:clrMapOvr>
</p:sld>
</file>

<file path=ppt/slides/slide3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File    *</a:t>
            </a:r>
            <a:r>
              <a:rPr lang="en-US" altLang="ko-KR" dirty="0" err="1"/>
              <a:t>fopen</a:t>
            </a:r>
            <a:r>
              <a:rPr lang="en-US" altLang="ko-KR" dirty="0"/>
              <a:t>(const char *filename, const char *mode);</a:t>
            </a:r>
          </a:p>
          <a:p>
            <a:pPr lvl="1"/>
            <a:r>
              <a:rPr lang="ko-KR" altLang="en-US" dirty="0"/>
              <a:t>함수는 </a:t>
            </a:r>
            <a:r>
              <a:rPr lang="en-US" altLang="ko-KR" dirty="0"/>
              <a:t>FILE </a:t>
            </a:r>
            <a:r>
              <a:rPr lang="ko-KR" altLang="en-US" dirty="0"/>
              <a:t>구조체 형 변수를 생성</a:t>
            </a:r>
          </a:p>
          <a:p>
            <a:pPr lvl="1"/>
            <a:r>
              <a:rPr lang="ko-KR" altLang="en-US" dirty="0"/>
              <a:t>그 구조체에 대한 포인터 리턴.</a:t>
            </a:r>
          </a:p>
          <a:p>
            <a:pPr lvl="1"/>
            <a:r>
              <a:rPr lang="ko-KR" altLang="en-US" dirty="0"/>
              <a:t>생성을 못하면  널 포인터 리턴(</a:t>
            </a:r>
            <a:r>
              <a:rPr lang="ko-KR" altLang="en-US" dirty="0" err="1"/>
              <a:t>뒷</a:t>
            </a:r>
            <a:r>
              <a:rPr lang="ko-KR" altLang="en-US" dirty="0"/>
              <a:t> 페이지  참조)</a:t>
            </a:r>
          </a:p>
          <a:p>
            <a:pPr lvl="1"/>
            <a:r>
              <a:rPr lang="en-US" altLang="ko-KR" dirty="0"/>
              <a:t>filename :  </a:t>
            </a:r>
            <a:r>
              <a:rPr lang="ko-KR" altLang="en-US" dirty="0"/>
              <a:t>열리게 될 파일 이름</a:t>
            </a:r>
          </a:p>
          <a:p>
            <a:pPr lvl="1"/>
            <a:r>
              <a:rPr lang="en-US" altLang="ko-KR" dirty="0"/>
              <a:t>mode : </a:t>
            </a:r>
            <a:r>
              <a:rPr lang="ko-KR" altLang="en-US" dirty="0"/>
              <a:t>파일의 사용 모드</a:t>
            </a:r>
          </a:p>
          <a:p>
            <a:pPr lvl="2"/>
            <a:r>
              <a:rPr lang="ko-KR" altLang="en-US" dirty="0" err="1"/>
              <a:t>뒷</a:t>
            </a:r>
            <a:r>
              <a:rPr lang="ko-KR" altLang="en-US" dirty="0"/>
              <a:t> 페이지 참조 </a:t>
            </a:r>
          </a:p>
          <a:p>
            <a:pPr lvl="2"/>
            <a:r>
              <a:rPr lang="ko-KR" altLang="en-US" dirty="0"/>
              <a:t>기본적으로 텍스트 모드 , 이진 모드 ( </a:t>
            </a:r>
            <a:r>
              <a:rPr lang="en-US" altLang="ko-KR" dirty="0"/>
              <a:t>b )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파일 열기</a:t>
            </a:r>
          </a:p>
        </p:txBody>
      </p:sp>
    </p:spTree>
  </p:cSld>
  <p:clrMapOvr>
    <a:masterClrMapping/>
  </p:clrMapOvr>
</p:sld>
</file>

<file path=ppt/slides/slide3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모드</a:t>
            </a:r>
          </a:p>
          <a:p>
            <a:pPr lvl="1"/>
            <a:r>
              <a:rPr lang="ko-KR" altLang="ko-KR"/>
              <a:t> </a:t>
            </a:r>
            <a:r>
              <a:rPr lang="en-US" altLang="ko-KR"/>
              <a:t>r  : </a:t>
            </a:r>
            <a:r>
              <a:rPr lang="ko-KR" altLang="en-US"/>
              <a:t>읽기 기능, 파일이 존재하지 않으면 널 리턴</a:t>
            </a:r>
          </a:p>
          <a:p>
            <a:pPr lvl="1"/>
            <a:r>
              <a:rPr lang="en-US" altLang="ko-KR"/>
              <a:t>w : </a:t>
            </a:r>
            <a:r>
              <a:rPr lang="ko-KR" altLang="en-US"/>
              <a:t>쓰기 기능, 파일이 존재하지 않으면 새로 생성, 이미 존재하면 대치</a:t>
            </a:r>
          </a:p>
          <a:p>
            <a:pPr lvl="1"/>
            <a:r>
              <a:rPr lang="ko-KR" altLang="ko-KR"/>
              <a:t> </a:t>
            </a:r>
            <a:r>
              <a:rPr lang="en-US" altLang="ko-KR"/>
              <a:t>a : </a:t>
            </a:r>
            <a:r>
              <a:rPr lang="ko-KR" altLang="en-US"/>
              <a:t>데이터 추가 기능, 파일이 존재하지 않으면 생성, 이미 존재하면 파일의 마지막에 추가</a:t>
            </a:r>
          </a:p>
          <a:p>
            <a:pPr lvl="1"/>
            <a:r>
              <a:rPr lang="ko-KR" altLang="ko-KR"/>
              <a:t> </a:t>
            </a:r>
            <a:r>
              <a:rPr lang="en-US" altLang="ko-KR"/>
              <a:t>r+ : </a:t>
            </a:r>
            <a:r>
              <a:rPr lang="ko-KR" altLang="en-US"/>
              <a:t>읽기와 쓰기 기능, 파일이 존재하지 않으면 생성, 존재하면 대치</a:t>
            </a:r>
          </a:p>
          <a:p>
            <a:pPr lvl="1"/>
            <a:r>
              <a:rPr lang="en-US" altLang="ko-KR"/>
              <a:t>w+ : r+ </a:t>
            </a:r>
            <a:r>
              <a:rPr lang="ko-KR" altLang="en-US"/>
              <a:t>와 마찬 가지</a:t>
            </a:r>
          </a:p>
          <a:p>
            <a:pPr lvl="1"/>
            <a:r>
              <a:rPr lang="ko-KR" altLang="ko-KR"/>
              <a:t> </a:t>
            </a:r>
            <a:r>
              <a:rPr lang="en-US" altLang="ko-KR"/>
              <a:t>a+ : </a:t>
            </a:r>
            <a:r>
              <a:rPr lang="ko-KR" altLang="en-US"/>
              <a:t>읽기와 추가 기능, 파일이 존재하면 추가, 존재하지 않으면 생성 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계속</a:t>
            </a:r>
          </a:p>
        </p:txBody>
      </p:sp>
    </p:spTree>
  </p:cSld>
  <p:clrMapOvr>
    <a:masterClrMapping/>
  </p:clrMapOvr>
  <p:transition/>
</p:sld>
</file>

<file path=ppt/slides/slide3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ko-KR" altLang="en-US"/>
              <a:t>널 포인터 리턴의 경우</a:t>
            </a:r>
          </a:p>
          <a:p>
            <a:pPr lvl="1">
              <a:lnSpc>
                <a:spcPct val="90000"/>
              </a:lnSpc>
            </a:pPr>
            <a:r>
              <a:rPr lang="ko-KR" altLang="en-US"/>
              <a:t>유효하지 않은 파일 이름의 사용</a:t>
            </a:r>
          </a:p>
          <a:p>
            <a:pPr lvl="1">
              <a:lnSpc>
                <a:spcPct val="90000"/>
              </a:lnSpc>
            </a:pPr>
            <a:r>
              <a:rPr lang="ko-KR" altLang="en-US"/>
              <a:t>준비되지 않은 디스크상의 파일을 열려고 할때</a:t>
            </a:r>
          </a:p>
          <a:p>
            <a:pPr lvl="2">
              <a:lnSpc>
                <a:spcPct val="90000"/>
              </a:lnSpc>
            </a:pPr>
            <a:r>
              <a:rPr lang="ko-KR" altLang="en-US"/>
              <a:t>드라이브가 닫히지 않았거나 디스크가 초기화 되지 되지 않은 경우</a:t>
            </a:r>
          </a:p>
          <a:p>
            <a:pPr lvl="1">
              <a:lnSpc>
                <a:spcPct val="90000"/>
              </a:lnSpc>
            </a:pPr>
            <a:r>
              <a:rPr lang="ko-KR" altLang="en-US"/>
              <a:t>존재하지 않는 디렉토리나 디스크 드라이브상의 파일을 열려고 할때</a:t>
            </a:r>
          </a:p>
          <a:p>
            <a:pPr lvl="1">
              <a:lnSpc>
                <a:spcPct val="90000"/>
              </a:lnSpc>
            </a:pPr>
            <a:r>
              <a:rPr lang="ko-KR" altLang="en-US"/>
              <a:t>존재하지 않는 파일을 </a:t>
            </a:r>
            <a:r>
              <a:rPr lang="ko-KR" altLang="en-US">
                <a:latin typeface="Lucida Console"/>
              </a:rPr>
              <a:t>“</a:t>
            </a:r>
            <a:r>
              <a:rPr lang="en-US" altLang="ko-KR"/>
              <a:t>r</a:t>
            </a:r>
            <a:r>
              <a:rPr lang="en-US" altLang="ko-KR">
                <a:latin typeface="Lucida Console"/>
              </a:rPr>
              <a:t>”</a:t>
            </a:r>
            <a:r>
              <a:rPr lang="en-US" altLang="ko-KR"/>
              <a:t> </a:t>
            </a:r>
            <a:r>
              <a:rPr lang="ko-KR" altLang="en-US"/>
              <a:t>모드로 열려고 할때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ko-KR" altLang="en-US"/>
              <a:t>계속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800"/>
              <a:t>음수 표현</a:t>
            </a:r>
          </a:p>
        </p:txBody>
      </p:sp>
      <p:graphicFrame>
        <p:nvGraphicFramePr>
          <p:cNvPr id="211223" name="Group 2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9119364"/>
              </p:ext>
            </p:extLst>
          </p:nvPr>
        </p:nvGraphicFramePr>
        <p:xfrm>
          <a:off x="129046" y="644634"/>
          <a:ext cx="4050842" cy="4267200"/>
        </p:xfrm>
        <a:graphic>
          <a:graphicData uri="http://schemas.openxmlformats.org/drawingml/2006/table">
            <a:tbl>
              <a:tblPr/>
              <a:tblGrid>
                <a:gridCol w="12961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52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93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04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이진수 표현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unsigned 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0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00000000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0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00000001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0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00000010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30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30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01111110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126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126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30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01111111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30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10000000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-128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30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10000001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129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-127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30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30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11111110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254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30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11111111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255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pSp>
        <p:nvGrpSpPr>
          <p:cNvPr id="20537" name="Group 300"/>
          <p:cNvGrpSpPr>
            <a:grpSpLocks/>
          </p:cNvGrpSpPr>
          <p:nvPr/>
        </p:nvGrpSpPr>
        <p:grpSpPr bwMode="auto">
          <a:xfrm>
            <a:off x="4179887" y="1916832"/>
            <a:ext cx="4964113" cy="892175"/>
            <a:chOff x="2293" y="498"/>
            <a:chExt cx="3263" cy="529"/>
          </a:xfrm>
        </p:grpSpPr>
        <p:sp>
          <p:nvSpPr>
            <p:cNvPr id="20538" name="Line 281"/>
            <p:cNvSpPr>
              <a:spLocks noChangeShapeType="1"/>
            </p:cNvSpPr>
            <p:nvPr/>
          </p:nvSpPr>
          <p:spPr bwMode="auto">
            <a:xfrm>
              <a:off x="2449" y="773"/>
              <a:ext cx="195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539" name="Line 282"/>
            <p:cNvSpPr>
              <a:spLocks noChangeShapeType="1"/>
            </p:cNvSpPr>
            <p:nvPr/>
          </p:nvSpPr>
          <p:spPr bwMode="auto">
            <a:xfrm>
              <a:off x="2449" y="732"/>
              <a:ext cx="0" cy="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540" name="Line 283"/>
            <p:cNvSpPr>
              <a:spLocks noChangeShapeType="1"/>
            </p:cNvSpPr>
            <p:nvPr/>
          </p:nvSpPr>
          <p:spPr bwMode="auto">
            <a:xfrm>
              <a:off x="2938" y="732"/>
              <a:ext cx="0" cy="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541" name="Line 284"/>
            <p:cNvSpPr>
              <a:spLocks noChangeShapeType="1"/>
            </p:cNvSpPr>
            <p:nvPr/>
          </p:nvSpPr>
          <p:spPr bwMode="auto">
            <a:xfrm>
              <a:off x="3428" y="732"/>
              <a:ext cx="0" cy="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542" name="Line 285"/>
            <p:cNvSpPr>
              <a:spLocks noChangeShapeType="1"/>
            </p:cNvSpPr>
            <p:nvPr/>
          </p:nvSpPr>
          <p:spPr bwMode="auto">
            <a:xfrm>
              <a:off x="3917" y="732"/>
              <a:ext cx="0" cy="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543" name="Line 286"/>
            <p:cNvSpPr>
              <a:spLocks noChangeShapeType="1"/>
            </p:cNvSpPr>
            <p:nvPr/>
          </p:nvSpPr>
          <p:spPr bwMode="auto">
            <a:xfrm>
              <a:off x="4407" y="732"/>
              <a:ext cx="0" cy="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544" name="Text Box 287"/>
            <p:cNvSpPr txBox="1">
              <a:spLocks noChangeArrowheads="1"/>
            </p:cNvSpPr>
            <p:nvPr/>
          </p:nvSpPr>
          <p:spPr bwMode="auto">
            <a:xfrm>
              <a:off x="3345" y="863"/>
              <a:ext cx="175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1200">
                  <a:latin typeface="Tahoma" pitchFamily="34" charset="0"/>
                </a:rPr>
                <a:t>0</a:t>
              </a:r>
            </a:p>
          </p:txBody>
        </p:sp>
        <p:sp>
          <p:nvSpPr>
            <p:cNvPr id="20545" name="Text Box 288"/>
            <p:cNvSpPr txBox="1">
              <a:spLocks noChangeArrowheads="1"/>
            </p:cNvSpPr>
            <p:nvPr/>
          </p:nvSpPr>
          <p:spPr bwMode="auto">
            <a:xfrm>
              <a:off x="3778" y="863"/>
              <a:ext cx="28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1200">
                  <a:latin typeface="Tahoma" pitchFamily="34" charset="0"/>
                </a:rPr>
                <a:t>127</a:t>
              </a:r>
            </a:p>
          </p:txBody>
        </p:sp>
        <p:sp>
          <p:nvSpPr>
            <p:cNvPr id="20546" name="Text Box 289"/>
            <p:cNvSpPr txBox="1">
              <a:spLocks noChangeArrowheads="1"/>
            </p:cNvSpPr>
            <p:nvPr/>
          </p:nvSpPr>
          <p:spPr bwMode="auto">
            <a:xfrm>
              <a:off x="4267" y="863"/>
              <a:ext cx="28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1200">
                  <a:latin typeface="Tahoma" pitchFamily="34" charset="0"/>
                </a:rPr>
                <a:t>255</a:t>
              </a:r>
            </a:p>
          </p:txBody>
        </p:sp>
        <p:sp>
          <p:nvSpPr>
            <p:cNvPr id="20547" name="Text Box 290"/>
            <p:cNvSpPr txBox="1">
              <a:spLocks noChangeArrowheads="1"/>
            </p:cNvSpPr>
            <p:nvPr/>
          </p:nvSpPr>
          <p:spPr bwMode="auto">
            <a:xfrm>
              <a:off x="2782" y="863"/>
              <a:ext cx="321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1200">
                  <a:latin typeface="Tahoma" pitchFamily="34" charset="0"/>
                </a:rPr>
                <a:t>-128</a:t>
              </a:r>
            </a:p>
          </p:txBody>
        </p:sp>
        <p:sp>
          <p:nvSpPr>
            <p:cNvPr id="20548" name="Text Box 291"/>
            <p:cNvSpPr txBox="1">
              <a:spLocks noChangeArrowheads="1"/>
            </p:cNvSpPr>
            <p:nvPr/>
          </p:nvSpPr>
          <p:spPr bwMode="auto">
            <a:xfrm>
              <a:off x="2293" y="864"/>
              <a:ext cx="320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1200">
                  <a:latin typeface="Tahoma" pitchFamily="34" charset="0"/>
                </a:rPr>
                <a:t>-256</a:t>
              </a:r>
            </a:p>
          </p:txBody>
        </p:sp>
        <p:sp>
          <p:nvSpPr>
            <p:cNvPr id="20549" name="Text Box 292"/>
            <p:cNvSpPr txBox="1">
              <a:spLocks noChangeArrowheads="1"/>
            </p:cNvSpPr>
            <p:nvPr/>
          </p:nvSpPr>
          <p:spPr bwMode="auto">
            <a:xfrm>
              <a:off x="4548" y="558"/>
              <a:ext cx="1008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1200">
                  <a:latin typeface="Tahoma" pitchFamily="34" charset="0"/>
                </a:rPr>
                <a:t>unsigned char</a:t>
              </a:r>
            </a:p>
          </p:txBody>
        </p:sp>
        <p:sp>
          <p:nvSpPr>
            <p:cNvPr id="20550" name="Text Box 293"/>
            <p:cNvSpPr txBox="1">
              <a:spLocks noChangeArrowheads="1"/>
            </p:cNvSpPr>
            <p:nvPr/>
          </p:nvSpPr>
          <p:spPr bwMode="auto">
            <a:xfrm>
              <a:off x="2448" y="498"/>
              <a:ext cx="312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1200">
                  <a:latin typeface="Tahoma" pitchFamily="34" charset="0"/>
                </a:rPr>
                <a:t>char</a:t>
              </a:r>
            </a:p>
          </p:txBody>
        </p:sp>
        <p:cxnSp>
          <p:nvCxnSpPr>
            <p:cNvPr id="20551" name="AutoShape 294"/>
            <p:cNvCxnSpPr>
              <a:cxnSpLocks noChangeShapeType="1"/>
              <a:stCxn id="20550" idx="3"/>
              <a:endCxn id="20556" idx="1"/>
            </p:cNvCxnSpPr>
            <p:nvPr/>
          </p:nvCxnSpPr>
          <p:spPr bwMode="auto">
            <a:xfrm>
              <a:off x="2748" y="585"/>
              <a:ext cx="190" cy="34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52" name="AutoShape 295"/>
            <p:cNvCxnSpPr>
              <a:cxnSpLocks noChangeShapeType="1"/>
              <a:stCxn id="20549" idx="1"/>
              <a:endCxn id="20554" idx="3"/>
            </p:cNvCxnSpPr>
            <p:nvPr/>
          </p:nvCxnSpPr>
          <p:spPr bwMode="auto">
            <a:xfrm rot="10800000" flipV="1">
              <a:off x="4405" y="645"/>
              <a:ext cx="143" cy="59"/>
            </a:xfrm>
            <a:prstGeom prst="curvedConnector3">
              <a:avLst>
                <a:gd name="adj1" fmla="val 49648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553" name="Rectangle 296"/>
            <p:cNvSpPr>
              <a:spLocks noChangeArrowheads="1"/>
            </p:cNvSpPr>
            <p:nvPr/>
          </p:nvSpPr>
          <p:spPr bwMode="auto">
            <a:xfrm>
              <a:off x="3428" y="675"/>
              <a:ext cx="489" cy="5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554" name="Rectangle 297" descr="밝은 상향 대각선"/>
            <p:cNvSpPr>
              <a:spLocks noChangeArrowheads="1"/>
            </p:cNvSpPr>
            <p:nvPr/>
          </p:nvSpPr>
          <p:spPr bwMode="auto">
            <a:xfrm>
              <a:off x="3917" y="675"/>
              <a:ext cx="488" cy="57"/>
            </a:xfrm>
            <a:prstGeom prst="rect">
              <a:avLst/>
            </a:prstGeom>
            <a:pattFill prst="ltUp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555" name="Rectangle 298"/>
            <p:cNvSpPr>
              <a:spLocks noChangeArrowheads="1"/>
            </p:cNvSpPr>
            <p:nvPr/>
          </p:nvSpPr>
          <p:spPr bwMode="auto">
            <a:xfrm>
              <a:off x="3428" y="590"/>
              <a:ext cx="489" cy="5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556" name="Rectangle 299" descr="밝은 상향 대각선"/>
            <p:cNvSpPr>
              <a:spLocks noChangeArrowheads="1"/>
            </p:cNvSpPr>
            <p:nvPr/>
          </p:nvSpPr>
          <p:spPr bwMode="auto">
            <a:xfrm>
              <a:off x="2938" y="590"/>
              <a:ext cx="489" cy="57"/>
            </a:xfrm>
            <a:prstGeom prst="rect">
              <a:avLst/>
            </a:prstGeom>
            <a:pattFill prst="ltUp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51771676"/>
      </p:ext>
    </p:extLst>
  </p:cSld>
  <p:clrMapOvr>
    <a:masterClrMapping/>
  </p:clrMapOvr>
</p:sld>
</file>

<file path=ppt/slides/slide3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ebdings" pitchFamily="18" charset="2"/>
              <a:buChar char=" "/>
            </a:pPr>
            <a:r>
              <a:rPr lang="ko-KR" altLang="en-US" dirty="0"/>
              <a:t>#</a:t>
            </a:r>
            <a:r>
              <a:rPr lang="en-US" altLang="ko-KR" dirty="0"/>
              <a:t>include &lt;</a:t>
            </a:r>
            <a:r>
              <a:rPr lang="en-US" altLang="ko-KR" dirty="0" err="1"/>
              <a:t>stdio.h</a:t>
            </a:r>
            <a:r>
              <a:rPr lang="en-US" altLang="ko-KR" dirty="0"/>
              <a:t>&gt;</a:t>
            </a:r>
          </a:p>
          <a:p>
            <a:pPr>
              <a:lnSpc>
                <a:spcPct val="80000"/>
              </a:lnSpc>
              <a:buFont typeface="Webdings" pitchFamily="18" charset="2"/>
              <a:buChar char=" "/>
            </a:pPr>
            <a:r>
              <a:rPr lang="en-US" altLang="ko-KR" dirty="0"/>
              <a:t>void main()</a:t>
            </a:r>
          </a:p>
          <a:p>
            <a:pPr>
              <a:lnSpc>
                <a:spcPct val="80000"/>
              </a:lnSpc>
              <a:buFont typeface="Webdings" pitchFamily="18" charset="2"/>
              <a:buChar char=" "/>
            </a:pPr>
            <a:r>
              <a:rPr lang="en-US" altLang="ko-KR" dirty="0"/>
              <a:t>{</a:t>
            </a:r>
          </a:p>
          <a:p>
            <a:pPr>
              <a:lnSpc>
                <a:spcPct val="80000"/>
              </a:lnSpc>
              <a:buFont typeface="Webdings" pitchFamily="18" charset="2"/>
              <a:buChar char=" "/>
            </a:pPr>
            <a:r>
              <a:rPr lang="en-US" altLang="ko-KR" dirty="0"/>
              <a:t>    FILE    *</a:t>
            </a:r>
            <a:r>
              <a:rPr lang="en-US" altLang="ko-KR" dirty="0" err="1"/>
              <a:t>fp</a:t>
            </a:r>
            <a:r>
              <a:rPr lang="en-US" altLang="ko-KR" dirty="0"/>
              <a:t>;</a:t>
            </a:r>
          </a:p>
          <a:p>
            <a:pPr>
              <a:lnSpc>
                <a:spcPct val="80000"/>
              </a:lnSpc>
              <a:buFont typeface="Webdings" pitchFamily="18" charset="2"/>
              <a:buChar char=" "/>
            </a:pPr>
            <a:r>
              <a:rPr lang="en-US" altLang="ko-KR" dirty="0"/>
              <a:t>    char      </a:t>
            </a:r>
            <a:r>
              <a:rPr lang="en-US" altLang="ko-KR" dirty="0" err="1"/>
              <a:t>ch</a:t>
            </a:r>
            <a:r>
              <a:rPr lang="en-US" altLang="ko-KR" dirty="0"/>
              <a:t>, filename[40], mode[4];</a:t>
            </a:r>
          </a:p>
          <a:p>
            <a:pPr>
              <a:lnSpc>
                <a:spcPct val="80000"/>
              </a:lnSpc>
              <a:buFont typeface="Webdings" pitchFamily="18" charset="2"/>
              <a:buChar char=" "/>
            </a:pPr>
            <a:r>
              <a:rPr lang="en-US" altLang="ko-KR" dirty="0"/>
              <a:t>    </a:t>
            </a:r>
            <a:r>
              <a:rPr lang="en-US" altLang="ko-KR" dirty="0" err="1"/>
              <a:t>printf</a:t>
            </a:r>
            <a:r>
              <a:rPr lang="en-US" altLang="ko-KR" dirty="0"/>
              <a:t>(</a:t>
            </a:r>
            <a:r>
              <a:rPr lang="en-US" altLang="ko-KR" dirty="0">
                <a:latin typeface="Times New Roman"/>
              </a:rPr>
              <a:t>“</a:t>
            </a:r>
            <a:r>
              <a:rPr lang="en-US" altLang="ko-KR" dirty="0"/>
              <a:t>Enter file name : </a:t>
            </a:r>
            <a:r>
              <a:rPr lang="en-US" altLang="ko-KR" dirty="0">
                <a:latin typeface="Times New Roman"/>
              </a:rPr>
              <a:t>“</a:t>
            </a:r>
            <a:r>
              <a:rPr lang="en-US" altLang="ko-KR" dirty="0"/>
              <a:t>);</a:t>
            </a:r>
          </a:p>
          <a:p>
            <a:pPr>
              <a:lnSpc>
                <a:spcPct val="80000"/>
              </a:lnSpc>
              <a:buFont typeface="Webdings" pitchFamily="18" charset="2"/>
              <a:buChar char=" "/>
            </a:pPr>
            <a:r>
              <a:rPr lang="en-US" altLang="ko-KR" dirty="0"/>
              <a:t>    gets(filename);</a:t>
            </a:r>
          </a:p>
          <a:p>
            <a:pPr>
              <a:lnSpc>
                <a:spcPct val="80000"/>
              </a:lnSpc>
              <a:buFont typeface="Webdings" pitchFamily="18" charset="2"/>
              <a:buChar char=" "/>
            </a:pPr>
            <a:r>
              <a:rPr lang="en-US" altLang="ko-KR" dirty="0"/>
              <a:t>    </a:t>
            </a:r>
            <a:r>
              <a:rPr lang="en-US" altLang="ko-KR" dirty="0" err="1"/>
              <a:t>printf</a:t>
            </a:r>
            <a:r>
              <a:rPr lang="en-US" altLang="ko-KR" dirty="0"/>
              <a:t>(</a:t>
            </a:r>
            <a:r>
              <a:rPr lang="en-US" altLang="ko-KR" dirty="0">
                <a:latin typeface="Times New Roman"/>
              </a:rPr>
              <a:t>“</a:t>
            </a:r>
            <a:r>
              <a:rPr lang="en-US" altLang="ko-KR" dirty="0"/>
              <a:t>Enter a mode : </a:t>
            </a:r>
            <a:r>
              <a:rPr lang="en-US" altLang="ko-KR" dirty="0">
                <a:latin typeface="Times New Roman"/>
              </a:rPr>
              <a:t>“</a:t>
            </a:r>
            <a:r>
              <a:rPr lang="en-US" altLang="ko-KR" dirty="0"/>
              <a:t>);</a:t>
            </a:r>
          </a:p>
          <a:p>
            <a:pPr>
              <a:lnSpc>
                <a:spcPct val="80000"/>
              </a:lnSpc>
              <a:buFont typeface="Webdings" pitchFamily="18" charset="2"/>
              <a:buChar char=" "/>
            </a:pPr>
            <a:r>
              <a:rPr lang="en-US" altLang="ko-KR" dirty="0"/>
              <a:t>    gets(mode);</a:t>
            </a:r>
          </a:p>
          <a:p>
            <a:pPr>
              <a:lnSpc>
                <a:spcPct val="90000"/>
              </a:lnSpc>
              <a:buFont typeface="Webdings" pitchFamily="18" charset="2"/>
              <a:buChar char=" "/>
            </a:pPr>
            <a:r>
              <a:rPr lang="ko-KR" altLang="en-US" dirty="0"/>
              <a:t>    </a:t>
            </a:r>
            <a:r>
              <a:rPr lang="en-US" altLang="ko-KR" dirty="0" err="1"/>
              <a:t>fp</a:t>
            </a:r>
            <a:r>
              <a:rPr lang="en-US" altLang="ko-KR" dirty="0"/>
              <a:t> = </a:t>
            </a:r>
            <a:r>
              <a:rPr lang="en-US" altLang="ko-KR" dirty="0" err="1"/>
              <a:t>fopen</a:t>
            </a:r>
            <a:r>
              <a:rPr lang="en-US" altLang="ko-KR" dirty="0"/>
              <a:t>(filename, mode);</a:t>
            </a:r>
          </a:p>
          <a:p>
            <a:pPr>
              <a:lnSpc>
                <a:spcPct val="80000"/>
              </a:lnSpc>
              <a:buFont typeface="Webdings" pitchFamily="18" charset="2"/>
              <a:buChar char=" "/>
            </a:pPr>
            <a:endParaRPr lang="ko-KR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ko-KR" altLang="en-US"/>
              <a:t>예제</a:t>
            </a:r>
          </a:p>
        </p:txBody>
      </p:sp>
    </p:spTree>
  </p:cSld>
  <p:clrMapOvr>
    <a:masterClrMapping/>
  </p:clrMapOvr>
</p:sld>
</file>

<file path=ppt/slides/slide3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ebdings" pitchFamily="18" charset="2"/>
              <a:buChar char=" "/>
            </a:pPr>
            <a:r>
              <a:rPr lang="ko-KR" altLang="ko-KR"/>
              <a:t>    </a:t>
            </a:r>
            <a:r>
              <a:rPr lang="en-US" altLang="ko-KR"/>
              <a:t>if(fp != NULL)</a:t>
            </a:r>
          </a:p>
          <a:p>
            <a:pPr>
              <a:lnSpc>
                <a:spcPct val="90000"/>
              </a:lnSpc>
              <a:buFont typeface="Webdings" pitchFamily="18" charset="2"/>
              <a:buChar char=" "/>
            </a:pPr>
            <a:r>
              <a:rPr lang="en-US" altLang="ko-KR"/>
              <a:t>    {</a:t>
            </a:r>
          </a:p>
          <a:p>
            <a:pPr>
              <a:lnSpc>
                <a:spcPct val="90000"/>
              </a:lnSpc>
              <a:buFont typeface="Webdings" pitchFamily="18" charset="2"/>
              <a:buChar char=" "/>
            </a:pPr>
            <a:r>
              <a:rPr lang="en-US" altLang="ko-KR"/>
              <a:t>         printf(</a:t>
            </a:r>
            <a:r>
              <a:rPr lang="en-US" altLang="ko-KR">
                <a:latin typeface="Times New Roman"/>
              </a:rPr>
              <a:t>“</a:t>
            </a:r>
            <a:r>
              <a:rPr lang="en-US" altLang="ko-KR"/>
              <a:t>\n Successful opening %s in mode %s.\n</a:t>
            </a:r>
            <a:r>
              <a:rPr lang="en-US" altLang="ko-KR">
                <a:latin typeface="Times New Roman"/>
              </a:rPr>
              <a:t>”</a:t>
            </a:r>
            <a:r>
              <a:rPr lang="en-US" altLang="ko-KR"/>
              <a:t>, filename, mode);</a:t>
            </a:r>
          </a:p>
          <a:p>
            <a:pPr>
              <a:lnSpc>
                <a:spcPct val="90000"/>
              </a:lnSpc>
              <a:buFont typeface="Webdings" pitchFamily="18" charset="2"/>
              <a:buChar char=" "/>
            </a:pPr>
            <a:r>
              <a:rPr lang="en-US" altLang="ko-KR"/>
              <a:t>    }</a:t>
            </a:r>
          </a:p>
          <a:p>
            <a:pPr>
              <a:lnSpc>
                <a:spcPct val="90000"/>
              </a:lnSpc>
              <a:buFont typeface="Webdings" pitchFamily="18" charset="2"/>
              <a:buChar char=" "/>
            </a:pPr>
            <a:r>
              <a:rPr lang="en-US" altLang="ko-KR"/>
              <a:t>    else</a:t>
            </a:r>
          </a:p>
          <a:p>
            <a:pPr>
              <a:lnSpc>
                <a:spcPct val="90000"/>
              </a:lnSpc>
              <a:buFont typeface="Webdings" pitchFamily="18" charset="2"/>
              <a:buChar char=" "/>
            </a:pPr>
            <a:r>
              <a:rPr lang="en-US" altLang="ko-KR"/>
              <a:t>    {</a:t>
            </a:r>
          </a:p>
          <a:p>
            <a:pPr>
              <a:lnSpc>
                <a:spcPct val="90000"/>
              </a:lnSpc>
              <a:buFont typeface="Webdings" pitchFamily="18" charset="2"/>
              <a:buChar char=" "/>
            </a:pPr>
            <a:r>
              <a:rPr lang="en-US" altLang="ko-KR"/>
              <a:t>         printf(</a:t>
            </a:r>
            <a:r>
              <a:rPr lang="en-US" altLang="ko-KR">
                <a:latin typeface="Times New Roman"/>
              </a:rPr>
              <a:t>“</a:t>
            </a:r>
            <a:r>
              <a:rPr lang="en-US" altLang="ko-KR"/>
              <a:t>\n Error opening %s in mode %s.\n</a:t>
            </a:r>
            <a:r>
              <a:rPr lang="en-US" altLang="ko-KR">
                <a:latin typeface="Times New Roman"/>
              </a:rPr>
              <a:t>”</a:t>
            </a:r>
            <a:r>
              <a:rPr lang="en-US" altLang="ko-KR"/>
              <a:t>, filename, mode);</a:t>
            </a:r>
          </a:p>
          <a:p>
            <a:pPr>
              <a:lnSpc>
                <a:spcPct val="90000"/>
              </a:lnSpc>
              <a:buFont typeface="Webdings" pitchFamily="18" charset="2"/>
              <a:buChar char=" "/>
            </a:pPr>
            <a:r>
              <a:rPr lang="en-US" altLang="ko-KR"/>
              <a:t>    }</a:t>
            </a:r>
          </a:p>
          <a:p>
            <a:pPr>
              <a:lnSpc>
                <a:spcPct val="90000"/>
              </a:lnSpc>
              <a:buFont typeface="Webdings" pitchFamily="18" charset="2"/>
              <a:buChar char=" "/>
            </a:pPr>
            <a:r>
              <a:rPr lang="en-US" altLang="ko-KR"/>
              <a:t>}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ebdings" pitchFamily="18" charset="2"/>
              <a:buNone/>
            </a:pPr>
            <a:r>
              <a:rPr lang="ko-KR" altLang="en-US"/>
              <a:t>계속</a:t>
            </a:r>
          </a:p>
        </p:txBody>
      </p:sp>
    </p:spTree>
  </p:cSld>
  <p:clrMapOvr>
    <a:masterClrMapping/>
  </p:clrMapOvr>
</p:sld>
</file>

<file path=ppt/slides/slide3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ko-KR" altLang="en-US"/>
              <a:t>디스크에 데이터 저장방법</a:t>
            </a:r>
          </a:p>
          <a:p>
            <a:pPr lvl="1">
              <a:lnSpc>
                <a:spcPct val="90000"/>
              </a:lnSpc>
            </a:pPr>
            <a:r>
              <a:rPr lang="ko-KR" altLang="en-US"/>
              <a:t>형식화된 데이터를 파일에 저장하기 위해서 형식화 된 출력을 사용</a:t>
            </a:r>
          </a:p>
          <a:p>
            <a:pPr lvl="2">
              <a:lnSpc>
                <a:spcPct val="90000"/>
              </a:lnSpc>
            </a:pPr>
            <a:r>
              <a:rPr lang="ko-KR" altLang="en-US"/>
              <a:t>텍스트 모드에서만 사용 가능</a:t>
            </a:r>
          </a:p>
          <a:p>
            <a:pPr lvl="1">
              <a:lnSpc>
                <a:spcPct val="90000"/>
              </a:lnSpc>
            </a:pPr>
            <a:r>
              <a:rPr lang="ko-KR" altLang="en-US"/>
              <a:t>하나의 문자나 또는 문장을 파일에 저장하기 위해서 문자 출력을 수행</a:t>
            </a:r>
          </a:p>
          <a:p>
            <a:pPr lvl="2">
              <a:lnSpc>
                <a:spcPct val="90000"/>
              </a:lnSpc>
            </a:pPr>
            <a:r>
              <a:rPr lang="ko-KR" altLang="en-US"/>
              <a:t>텍스트 파일에만 제한하여 사용할 것</a:t>
            </a:r>
          </a:p>
          <a:p>
            <a:pPr lvl="1">
              <a:lnSpc>
                <a:spcPct val="90000"/>
              </a:lnSpc>
            </a:pPr>
            <a:r>
              <a:rPr lang="ko-KR" altLang="en-US"/>
              <a:t>메모리의 일부분에 저장된 내용을 디스크 파일에 저장하기 위해서 직접 출력</a:t>
            </a:r>
          </a:p>
          <a:p>
            <a:pPr lvl="2">
              <a:lnSpc>
                <a:spcPct val="90000"/>
              </a:lnSpc>
            </a:pPr>
            <a:r>
              <a:rPr lang="ko-KR" altLang="en-US"/>
              <a:t>이진 파일에서만 사용</a:t>
            </a:r>
          </a:p>
          <a:p>
            <a:pPr lvl="2">
              <a:lnSpc>
                <a:spcPct val="90000"/>
              </a:lnSpc>
            </a:pPr>
            <a:r>
              <a:rPr lang="ko-KR" altLang="en-US"/>
              <a:t>가장 좋은 방법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ko-KR" altLang="en-US"/>
              <a:t>파일 입출력 함수</a:t>
            </a:r>
          </a:p>
        </p:txBody>
      </p:sp>
    </p:spTree>
  </p:cSld>
  <p:clrMapOvr>
    <a:masterClrMapping/>
  </p:clrMapOvr>
</p:sld>
</file>

<file path=ppt/slides/slide3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ko-KR" altLang="en-US"/>
              <a:t>디스크에서 데이터를 읽어 들이는 방법</a:t>
            </a:r>
          </a:p>
          <a:p>
            <a:pPr lvl="1">
              <a:lnSpc>
                <a:spcPct val="90000"/>
              </a:lnSpc>
            </a:pPr>
            <a:r>
              <a:rPr lang="ko-KR" altLang="en-US"/>
              <a:t>저장 방법과 비슷한 과정 수행</a:t>
            </a:r>
          </a:p>
          <a:p>
            <a:pPr lvl="1">
              <a:lnSpc>
                <a:spcPct val="90000"/>
              </a:lnSpc>
            </a:pPr>
            <a:r>
              <a:rPr lang="ko-KR" altLang="en-US"/>
              <a:t>파일의 특성에 따라 다르다.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ko-KR" altLang="en-US"/>
              <a:t>계속</a:t>
            </a:r>
          </a:p>
        </p:txBody>
      </p:sp>
    </p:spTree>
  </p:cSld>
  <p:clrMapOvr>
    <a:masterClrMapping/>
  </p:clrMapOvr>
</p:sld>
</file>

<file path=ppt/slides/slide3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/>
              <a:t>int fprintf((FILE *fp, char *fmt, </a:t>
            </a:r>
            <a:r>
              <a:rPr lang="en-US" altLang="ko-KR">
                <a:latin typeface="Times New Roman"/>
              </a:rPr>
              <a:t>…</a:t>
            </a:r>
            <a:r>
              <a:rPr lang="en-US" altLang="ko-KR"/>
              <a:t>);</a:t>
            </a:r>
          </a:p>
          <a:p>
            <a:pPr lvl="1">
              <a:lnSpc>
                <a:spcPct val="90000"/>
              </a:lnSpc>
            </a:pPr>
            <a:r>
              <a:rPr lang="en-US" altLang="ko-KR"/>
              <a:t>fp : </a:t>
            </a:r>
            <a:r>
              <a:rPr lang="ko-KR" altLang="en-US"/>
              <a:t>저장할 파일의 포인터</a:t>
            </a:r>
          </a:p>
          <a:p>
            <a:pPr lvl="1">
              <a:lnSpc>
                <a:spcPct val="90000"/>
              </a:lnSpc>
            </a:pPr>
            <a:r>
              <a:rPr lang="en-US" altLang="ko-KR"/>
              <a:t>fmt : </a:t>
            </a:r>
            <a:r>
              <a:rPr lang="ko-KR" altLang="en-US"/>
              <a:t>형식화 문자열 (</a:t>
            </a:r>
            <a:r>
              <a:rPr lang="en-US" altLang="ko-KR"/>
              <a:t>printf()</a:t>
            </a:r>
            <a:r>
              <a:rPr lang="ko-KR" altLang="en-US"/>
              <a:t>와 동일)</a:t>
            </a:r>
          </a:p>
          <a:p>
            <a:pPr lvl="1">
              <a:lnSpc>
                <a:spcPct val="90000"/>
              </a:lnSpc>
            </a:pPr>
            <a:r>
              <a:rPr lang="ko-KR" altLang="en-US"/>
              <a:t>출력 방향이 디스크임을 제외하고는 </a:t>
            </a:r>
            <a:r>
              <a:rPr lang="en-US" altLang="ko-KR"/>
              <a:t>printf()</a:t>
            </a:r>
            <a:r>
              <a:rPr lang="ko-KR" altLang="en-US"/>
              <a:t>와 거의 동일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ko-KR" altLang="en-US"/>
              <a:t>형식화된 파일 출력</a:t>
            </a:r>
          </a:p>
        </p:txBody>
      </p:sp>
    </p:spTree>
  </p:cSld>
  <p:clrMapOvr>
    <a:masterClrMapping/>
  </p:clrMapOvr>
</p:sld>
</file>

<file path=ppt/slides/slide3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ebdings" pitchFamily="18" charset="2"/>
              <a:buChar char=" "/>
            </a:pPr>
            <a:r>
              <a:rPr lang="ko-KR" altLang="en-US"/>
              <a:t>#</a:t>
            </a:r>
            <a:r>
              <a:rPr lang="en-US" altLang="ko-KR"/>
              <a:t>include &lt;stdio.h&gt;</a:t>
            </a:r>
          </a:p>
          <a:p>
            <a:pPr>
              <a:lnSpc>
                <a:spcPct val="80000"/>
              </a:lnSpc>
              <a:buFont typeface="Webdings" pitchFamily="18" charset="2"/>
              <a:buChar char=" "/>
            </a:pPr>
            <a:r>
              <a:rPr lang="en-US" altLang="ko-KR"/>
              <a:t>void clear_kb(void);</a:t>
            </a:r>
          </a:p>
          <a:p>
            <a:pPr>
              <a:lnSpc>
                <a:spcPct val="80000"/>
              </a:lnSpc>
              <a:buFont typeface="Webdings" pitchFamily="18" charset="2"/>
              <a:buChar char=" "/>
            </a:pPr>
            <a:r>
              <a:rPr lang="en-US" altLang="ko-KR"/>
              <a:t>void main()</a:t>
            </a:r>
          </a:p>
          <a:p>
            <a:pPr>
              <a:lnSpc>
                <a:spcPct val="80000"/>
              </a:lnSpc>
              <a:buFont typeface="Webdings" pitchFamily="18" charset="2"/>
              <a:buChar char=" "/>
            </a:pPr>
            <a:r>
              <a:rPr lang="en-US" altLang="ko-KR"/>
              <a:t>{</a:t>
            </a:r>
          </a:p>
          <a:p>
            <a:pPr>
              <a:lnSpc>
                <a:spcPct val="80000"/>
              </a:lnSpc>
              <a:buFont typeface="Webdings" pitchFamily="18" charset="2"/>
              <a:buChar char=" "/>
            </a:pPr>
            <a:r>
              <a:rPr lang="en-US" altLang="ko-KR"/>
              <a:t>    FILE  *fp;</a:t>
            </a:r>
          </a:p>
          <a:p>
            <a:pPr>
              <a:lnSpc>
                <a:spcPct val="80000"/>
              </a:lnSpc>
              <a:buFont typeface="Webdings" pitchFamily="18" charset="2"/>
              <a:buChar char=" "/>
            </a:pPr>
            <a:r>
              <a:rPr lang="en-US" altLang="ko-KR"/>
              <a:t>    int    data[5] = { 111, 222, 333, 444, 555}; </a:t>
            </a:r>
          </a:p>
          <a:p>
            <a:pPr>
              <a:lnSpc>
                <a:spcPct val="80000"/>
              </a:lnSpc>
              <a:buFont typeface="Webdings" pitchFamily="18" charset="2"/>
              <a:buChar char=" "/>
            </a:pPr>
            <a:r>
              <a:rPr lang="en-US" altLang="ko-KR"/>
              <a:t>    int    count;</a:t>
            </a:r>
          </a:p>
          <a:p>
            <a:pPr>
              <a:lnSpc>
                <a:spcPct val="80000"/>
              </a:lnSpc>
              <a:buFont typeface="Webdings" pitchFamily="18" charset="2"/>
              <a:buChar char=" "/>
            </a:pPr>
            <a:r>
              <a:rPr lang="en-US" altLang="ko-KR"/>
              <a:t>    char  filename[20];</a:t>
            </a:r>
          </a:p>
          <a:p>
            <a:pPr>
              <a:lnSpc>
                <a:spcPct val="80000"/>
              </a:lnSpc>
              <a:buFont typeface="Webdings" pitchFamily="18" charset="2"/>
              <a:buChar char=" "/>
            </a:pPr>
            <a:r>
              <a:rPr lang="en-US" altLang="ko-KR"/>
              <a:t>    clear_kb();</a:t>
            </a:r>
          </a:p>
          <a:p>
            <a:pPr>
              <a:lnSpc>
                <a:spcPct val="80000"/>
              </a:lnSpc>
              <a:buFont typeface="Webdings" pitchFamily="18" charset="2"/>
              <a:buChar char=" "/>
            </a:pPr>
            <a:r>
              <a:rPr lang="en-US" altLang="ko-KR"/>
              <a:t>    printf(</a:t>
            </a:r>
            <a:r>
              <a:rPr lang="en-US" altLang="ko-KR">
                <a:latin typeface="Times New Roman"/>
              </a:rPr>
              <a:t>“</a:t>
            </a:r>
            <a:r>
              <a:rPr lang="en-US" altLang="ko-KR"/>
              <a:t>Enter a filename : </a:t>
            </a:r>
            <a:r>
              <a:rPr lang="en-US" altLang="ko-KR">
                <a:latin typeface="Times New Roman"/>
              </a:rPr>
              <a:t>“</a:t>
            </a:r>
            <a:r>
              <a:rPr lang="en-US" altLang="ko-KR"/>
              <a:t>);</a:t>
            </a:r>
          </a:p>
          <a:p>
            <a:pPr>
              <a:lnSpc>
                <a:spcPct val="80000"/>
              </a:lnSpc>
              <a:buFont typeface="Webdings" pitchFamily="18" charset="2"/>
              <a:buChar char=" "/>
            </a:pPr>
            <a:r>
              <a:rPr lang="en-US" altLang="ko-KR"/>
              <a:t>    gets(filename);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ko-KR" altLang="en-US"/>
              <a:t>예제</a:t>
            </a:r>
          </a:p>
        </p:txBody>
      </p:sp>
    </p:spTree>
  </p:cSld>
  <p:clrMapOvr>
    <a:masterClrMapping/>
  </p:clrMapOvr>
</p:sld>
</file>

<file path=ppt/slides/slide3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ebdings" pitchFamily="18" charset="2"/>
              <a:buChar char=" "/>
            </a:pPr>
            <a:r>
              <a:rPr lang="ko-KR" altLang="en-US" dirty="0"/>
              <a:t>    </a:t>
            </a:r>
            <a:r>
              <a:rPr lang="en-US" altLang="ko-KR" dirty="0"/>
              <a:t>if((</a:t>
            </a:r>
            <a:r>
              <a:rPr lang="en-US" altLang="ko-KR" dirty="0" err="1"/>
              <a:t>fp</a:t>
            </a:r>
            <a:r>
              <a:rPr lang="en-US" altLang="ko-KR" dirty="0"/>
              <a:t> = </a:t>
            </a:r>
            <a:r>
              <a:rPr lang="en-US" altLang="ko-KR" dirty="0" err="1"/>
              <a:t>fopen</a:t>
            </a:r>
            <a:r>
              <a:rPr lang="en-US" altLang="ko-KR" dirty="0"/>
              <a:t>(filename, </a:t>
            </a:r>
            <a:r>
              <a:rPr lang="en-US" altLang="ko-KR" dirty="0">
                <a:latin typeface="Times New Roman"/>
              </a:rPr>
              <a:t>“</a:t>
            </a:r>
            <a:r>
              <a:rPr lang="en-US" altLang="ko-KR" dirty="0"/>
              <a:t>w</a:t>
            </a:r>
            <a:r>
              <a:rPr lang="en-US" altLang="ko-KR" dirty="0">
                <a:latin typeface="Times New Roman"/>
              </a:rPr>
              <a:t>”</a:t>
            </a:r>
            <a:r>
              <a:rPr lang="en-US" altLang="ko-KR" dirty="0"/>
              <a:t>)) == NULL)</a:t>
            </a:r>
          </a:p>
          <a:p>
            <a:pPr>
              <a:lnSpc>
                <a:spcPct val="80000"/>
              </a:lnSpc>
              <a:buFont typeface="Webdings" pitchFamily="18" charset="2"/>
              <a:buChar char=" "/>
            </a:pPr>
            <a:r>
              <a:rPr lang="en-US" altLang="ko-KR" dirty="0"/>
              <a:t>    {</a:t>
            </a:r>
          </a:p>
          <a:p>
            <a:pPr>
              <a:lnSpc>
                <a:spcPct val="80000"/>
              </a:lnSpc>
              <a:buFont typeface="Webdings" pitchFamily="18" charset="2"/>
              <a:buChar char=" "/>
            </a:pPr>
            <a:r>
              <a:rPr lang="en-US" altLang="ko-KR" dirty="0"/>
              <a:t>        </a:t>
            </a:r>
            <a:r>
              <a:rPr lang="en-US" altLang="ko-KR" dirty="0" err="1"/>
              <a:t>fprintf</a:t>
            </a:r>
            <a:r>
              <a:rPr lang="en-US" altLang="ko-KR" dirty="0"/>
              <a:t>(stderr, </a:t>
            </a:r>
            <a:r>
              <a:rPr lang="en-US" altLang="ko-KR" dirty="0">
                <a:latin typeface="Times New Roman"/>
              </a:rPr>
              <a:t>“</a:t>
            </a:r>
            <a:r>
              <a:rPr lang="en-US" altLang="ko-KR" dirty="0"/>
              <a:t>Error opening file</a:t>
            </a:r>
            <a:r>
              <a:rPr lang="en-US" altLang="ko-KR" dirty="0">
                <a:latin typeface="Times New Roman"/>
              </a:rPr>
              <a:t>”</a:t>
            </a:r>
            <a:r>
              <a:rPr lang="en-US" altLang="ko-KR" dirty="0"/>
              <a:t>);</a:t>
            </a:r>
          </a:p>
          <a:p>
            <a:pPr>
              <a:lnSpc>
                <a:spcPct val="80000"/>
              </a:lnSpc>
              <a:buFont typeface="Webdings" pitchFamily="18" charset="2"/>
              <a:buChar char=" "/>
            </a:pPr>
            <a:r>
              <a:rPr lang="en-US" altLang="ko-KR" dirty="0"/>
              <a:t>        exit(1);</a:t>
            </a:r>
          </a:p>
          <a:p>
            <a:pPr>
              <a:lnSpc>
                <a:spcPct val="80000"/>
              </a:lnSpc>
              <a:buFont typeface="Webdings" pitchFamily="18" charset="2"/>
              <a:buChar char=" "/>
            </a:pPr>
            <a:r>
              <a:rPr lang="en-US" altLang="ko-KR" dirty="0"/>
              <a:t>    }</a:t>
            </a:r>
          </a:p>
          <a:p>
            <a:pPr>
              <a:lnSpc>
                <a:spcPct val="80000"/>
              </a:lnSpc>
              <a:buFont typeface="Webdings" pitchFamily="18" charset="2"/>
              <a:buChar char=" "/>
            </a:pPr>
            <a:r>
              <a:rPr lang="en-US" altLang="ko-KR" dirty="0"/>
              <a:t>    for(count=0; count&lt;5; count++)</a:t>
            </a:r>
          </a:p>
          <a:p>
            <a:pPr>
              <a:lnSpc>
                <a:spcPct val="80000"/>
              </a:lnSpc>
              <a:buFont typeface="Webdings" pitchFamily="18" charset="2"/>
              <a:buChar char=" "/>
            </a:pPr>
            <a:r>
              <a:rPr lang="en-US" altLang="ko-KR" dirty="0"/>
              <a:t>            </a:t>
            </a:r>
            <a:r>
              <a:rPr lang="en-US" altLang="ko-KR" dirty="0" err="1"/>
              <a:t>fprintf</a:t>
            </a:r>
            <a:r>
              <a:rPr lang="en-US" altLang="ko-KR" dirty="0"/>
              <a:t>(</a:t>
            </a:r>
            <a:r>
              <a:rPr lang="en-US" altLang="ko-KR" dirty="0" err="1"/>
              <a:t>fp</a:t>
            </a:r>
            <a:r>
              <a:rPr lang="en-US" altLang="ko-KR" dirty="0"/>
              <a:t>, </a:t>
            </a:r>
            <a:r>
              <a:rPr lang="en-US" altLang="ko-KR" dirty="0">
                <a:latin typeface="Times New Roman"/>
              </a:rPr>
              <a:t>“</a:t>
            </a:r>
            <a:r>
              <a:rPr lang="en-US" altLang="ko-KR" dirty="0"/>
              <a:t>\</a:t>
            </a:r>
            <a:r>
              <a:rPr lang="en-US" altLang="ko-KR" dirty="0" err="1"/>
              <a:t>ndata</a:t>
            </a:r>
            <a:r>
              <a:rPr lang="en-US" altLang="ko-KR" dirty="0"/>
              <a:t>[%d] = %f</a:t>
            </a:r>
            <a:r>
              <a:rPr lang="en-US" altLang="ko-KR" dirty="0">
                <a:latin typeface="Times New Roman"/>
              </a:rPr>
              <a:t>”</a:t>
            </a:r>
            <a:r>
              <a:rPr lang="en-US" altLang="ko-KR" dirty="0"/>
              <a:t>, count, data[count]);</a:t>
            </a:r>
          </a:p>
          <a:p>
            <a:pPr>
              <a:lnSpc>
                <a:spcPct val="80000"/>
              </a:lnSpc>
              <a:buFont typeface="Webdings" pitchFamily="18" charset="2"/>
              <a:buChar char=" "/>
            </a:pPr>
            <a:r>
              <a:rPr lang="en-US" altLang="ko-KR" dirty="0"/>
              <a:t>    </a:t>
            </a:r>
            <a:r>
              <a:rPr lang="en-US" altLang="ko-KR" dirty="0" err="1"/>
              <a:t>fclose</a:t>
            </a:r>
            <a:r>
              <a:rPr lang="en-US" altLang="ko-KR" dirty="0"/>
              <a:t>(</a:t>
            </a:r>
            <a:r>
              <a:rPr lang="en-US" altLang="ko-KR" dirty="0" err="1"/>
              <a:t>fp</a:t>
            </a:r>
            <a:r>
              <a:rPr lang="en-US" altLang="ko-KR" dirty="0"/>
              <a:t>);</a:t>
            </a:r>
          </a:p>
          <a:p>
            <a:pPr>
              <a:lnSpc>
                <a:spcPct val="80000"/>
              </a:lnSpc>
              <a:buFont typeface="Webdings" pitchFamily="18" charset="2"/>
              <a:buChar char=" "/>
            </a:pPr>
            <a:r>
              <a:rPr lang="en-US" altLang="ko-KR" dirty="0"/>
              <a:t>}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ebdings" pitchFamily="18" charset="2"/>
              <a:buNone/>
            </a:pPr>
            <a:r>
              <a:rPr lang="ko-KR" altLang="en-US"/>
              <a:t>계속</a:t>
            </a:r>
          </a:p>
        </p:txBody>
      </p:sp>
    </p:spTree>
  </p:cSld>
  <p:clrMapOvr>
    <a:masterClrMapping/>
  </p:clrMapOvr>
</p:sld>
</file>

<file path=ppt/slides/slide3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ebdings" pitchFamily="18" charset="2"/>
              <a:buChar char=" "/>
            </a:pPr>
            <a:r>
              <a:rPr lang="en-US" altLang="ko-KR"/>
              <a:t>void clear_kb(void)</a:t>
            </a:r>
          </a:p>
          <a:p>
            <a:pPr>
              <a:lnSpc>
                <a:spcPct val="80000"/>
              </a:lnSpc>
              <a:buFont typeface="Webdings" pitchFamily="18" charset="2"/>
              <a:buChar char=" "/>
            </a:pPr>
            <a:r>
              <a:rPr lang="en-US" altLang="ko-KR"/>
              <a:t>{</a:t>
            </a:r>
          </a:p>
          <a:p>
            <a:pPr>
              <a:lnSpc>
                <a:spcPct val="80000"/>
              </a:lnSpc>
              <a:buFont typeface="Webdings" pitchFamily="18" charset="2"/>
              <a:buChar char=" "/>
            </a:pPr>
            <a:r>
              <a:rPr lang="en-US" altLang="ko-KR"/>
              <a:t>    char    junk[80];</a:t>
            </a:r>
          </a:p>
          <a:p>
            <a:pPr>
              <a:lnSpc>
                <a:spcPct val="80000"/>
              </a:lnSpc>
              <a:buFont typeface="Webdings" pitchFamily="18" charset="2"/>
              <a:buChar char=" "/>
            </a:pPr>
            <a:r>
              <a:rPr lang="en-US" altLang="ko-KR"/>
              <a:t>    gets(junk);</a:t>
            </a:r>
          </a:p>
          <a:p>
            <a:pPr>
              <a:lnSpc>
                <a:spcPct val="80000"/>
              </a:lnSpc>
              <a:buFont typeface="Webdings" pitchFamily="18" charset="2"/>
              <a:buChar char=" "/>
            </a:pPr>
            <a:r>
              <a:rPr lang="en-US" altLang="ko-KR"/>
              <a:t>}</a:t>
            </a:r>
          </a:p>
          <a:p>
            <a:pPr>
              <a:lnSpc>
                <a:spcPct val="80000"/>
              </a:lnSpc>
              <a:buFont typeface="Webdings" pitchFamily="18" charset="2"/>
              <a:buChar char=" "/>
            </a:pPr>
            <a:r>
              <a:rPr lang="en-US" altLang="ko-KR"/>
              <a:t>   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ebdings" pitchFamily="18" charset="2"/>
              <a:buNone/>
            </a:pPr>
            <a:r>
              <a:rPr lang="ko-KR" altLang="en-US"/>
              <a:t>계속</a:t>
            </a:r>
          </a:p>
        </p:txBody>
      </p:sp>
    </p:spTree>
  </p:cSld>
  <p:clrMapOvr>
    <a:masterClrMapping/>
  </p:clrMapOvr>
</p:sld>
</file>

<file path=ppt/slides/slide3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/>
              <a:t>int    fscanf(FILE  *fp, const  char *fmt, </a:t>
            </a:r>
            <a:r>
              <a:rPr lang="en-US" altLang="ko-KR">
                <a:latin typeface="Times New Roman"/>
              </a:rPr>
              <a:t>…</a:t>
            </a:r>
            <a:r>
              <a:rPr lang="en-US" altLang="ko-KR"/>
              <a:t>);</a:t>
            </a:r>
          </a:p>
          <a:p>
            <a:pPr lvl="1">
              <a:lnSpc>
                <a:spcPct val="90000"/>
              </a:lnSpc>
            </a:pPr>
            <a:r>
              <a:rPr lang="en-US" altLang="ko-KR"/>
              <a:t>fp : </a:t>
            </a:r>
            <a:r>
              <a:rPr lang="ko-KR" altLang="en-US"/>
              <a:t>읽어들일 파일 포인터</a:t>
            </a:r>
          </a:p>
          <a:p>
            <a:pPr lvl="1">
              <a:lnSpc>
                <a:spcPct val="90000"/>
              </a:lnSpc>
            </a:pPr>
            <a:r>
              <a:rPr lang="en-US" altLang="ko-KR"/>
              <a:t>fmt : </a:t>
            </a:r>
            <a:r>
              <a:rPr lang="ko-KR" altLang="en-US"/>
              <a:t>형식화 문자열</a:t>
            </a:r>
          </a:p>
          <a:p>
            <a:pPr lvl="1">
              <a:lnSpc>
                <a:spcPct val="90000"/>
              </a:lnSpc>
            </a:pPr>
            <a:r>
              <a:rPr lang="ko-KR" altLang="en-US"/>
              <a:t>입력을 디스크로 부터 받는다는 것을 제외하면 </a:t>
            </a:r>
            <a:r>
              <a:rPr lang="en-US" altLang="ko-KR"/>
              <a:t>scanf()</a:t>
            </a:r>
            <a:r>
              <a:rPr lang="ko-KR" altLang="en-US"/>
              <a:t>와 완전히 동일</a:t>
            </a:r>
          </a:p>
          <a:p>
            <a:pPr lvl="1">
              <a:lnSpc>
                <a:spcPct val="90000"/>
              </a:lnSpc>
            </a:pPr>
            <a:endParaRPr lang="ko-KR" altLang="en-US"/>
          </a:p>
          <a:p>
            <a:pPr>
              <a:lnSpc>
                <a:spcPct val="90000"/>
              </a:lnSpc>
            </a:pPr>
            <a:r>
              <a:rPr lang="ko-KR" altLang="en-US"/>
              <a:t>실습 전에 파일 생성</a:t>
            </a:r>
          </a:p>
          <a:p>
            <a:pPr lvl="1">
              <a:lnSpc>
                <a:spcPct val="90000"/>
              </a:lnSpc>
            </a:pPr>
            <a:r>
              <a:rPr lang="en-US" altLang="ko-KR"/>
              <a:t>input.txt</a:t>
            </a:r>
          </a:p>
          <a:p>
            <a:pPr lvl="1">
              <a:lnSpc>
                <a:spcPct val="90000"/>
              </a:lnSpc>
            </a:pPr>
            <a:r>
              <a:rPr lang="ko-KR" altLang="en-US"/>
              <a:t>내용 </a:t>
            </a:r>
          </a:p>
          <a:p>
            <a:pPr lvl="2">
              <a:lnSpc>
                <a:spcPct val="90000"/>
              </a:lnSpc>
            </a:pPr>
            <a:r>
              <a:rPr lang="ko-KR" altLang="en-US"/>
              <a:t>111    222    333    444    555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ko-KR" altLang="en-US"/>
              <a:t>형식화된 파일 입력</a:t>
            </a:r>
          </a:p>
        </p:txBody>
      </p:sp>
    </p:spTree>
  </p:cSld>
  <p:clrMapOvr>
    <a:masterClrMapping/>
  </p:clrMapOvr>
</p:sld>
</file>

<file path=ppt/slides/slide3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ebdings" pitchFamily="18" charset="2"/>
              <a:buChar char=" "/>
            </a:pPr>
            <a:r>
              <a:rPr lang="ko-KR" altLang="en-US" dirty="0"/>
              <a:t>#</a:t>
            </a:r>
            <a:r>
              <a:rPr lang="en-US" altLang="ko-KR" dirty="0"/>
              <a:t>include &lt;</a:t>
            </a:r>
            <a:r>
              <a:rPr lang="en-US" altLang="ko-KR" dirty="0" err="1"/>
              <a:t>stdio.h</a:t>
            </a:r>
            <a:r>
              <a:rPr lang="en-US" altLang="ko-KR" dirty="0"/>
              <a:t>&gt;</a:t>
            </a:r>
          </a:p>
          <a:p>
            <a:pPr>
              <a:lnSpc>
                <a:spcPct val="80000"/>
              </a:lnSpc>
              <a:buFont typeface="Webdings" pitchFamily="18" charset="2"/>
              <a:buChar char=" "/>
            </a:pPr>
            <a:r>
              <a:rPr lang="en-US" altLang="ko-KR" dirty="0"/>
              <a:t>void main()</a:t>
            </a:r>
          </a:p>
          <a:p>
            <a:pPr>
              <a:lnSpc>
                <a:spcPct val="80000"/>
              </a:lnSpc>
              <a:buFont typeface="Webdings" pitchFamily="18" charset="2"/>
              <a:buChar char=" "/>
            </a:pPr>
            <a:r>
              <a:rPr lang="en-US" altLang="ko-KR" dirty="0"/>
              <a:t>{</a:t>
            </a:r>
          </a:p>
          <a:p>
            <a:pPr>
              <a:lnSpc>
                <a:spcPct val="80000"/>
              </a:lnSpc>
              <a:buFont typeface="Webdings" pitchFamily="18" charset="2"/>
              <a:buChar char=" "/>
            </a:pPr>
            <a:r>
              <a:rPr lang="en-US" altLang="ko-KR" dirty="0"/>
              <a:t>    int        i1,  i2,  i3,  i4,  i5;</a:t>
            </a:r>
          </a:p>
          <a:p>
            <a:pPr>
              <a:lnSpc>
                <a:spcPct val="80000"/>
              </a:lnSpc>
              <a:buFont typeface="Webdings" pitchFamily="18" charset="2"/>
              <a:buChar char=" "/>
            </a:pPr>
            <a:r>
              <a:rPr lang="en-US" altLang="ko-KR" dirty="0"/>
              <a:t>    FILE   *</a:t>
            </a:r>
            <a:r>
              <a:rPr lang="en-US" altLang="ko-KR" dirty="0" err="1"/>
              <a:t>fp</a:t>
            </a:r>
            <a:r>
              <a:rPr lang="en-US" altLang="ko-KR" dirty="0"/>
              <a:t>;</a:t>
            </a:r>
          </a:p>
          <a:p>
            <a:pPr>
              <a:lnSpc>
                <a:spcPct val="80000"/>
              </a:lnSpc>
              <a:buFont typeface="Webdings" pitchFamily="18" charset="2"/>
              <a:buChar char=" "/>
            </a:pPr>
            <a:r>
              <a:rPr lang="en-US" altLang="ko-KR" dirty="0"/>
              <a:t>    if((</a:t>
            </a:r>
            <a:r>
              <a:rPr lang="en-US" altLang="ko-KR" dirty="0" err="1"/>
              <a:t>fp</a:t>
            </a:r>
            <a:r>
              <a:rPr lang="en-US" altLang="ko-KR" dirty="0"/>
              <a:t> = </a:t>
            </a:r>
            <a:r>
              <a:rPr lang="en-US" altLang="ko-KR" dirty="0" err="1"/>
              <a:t>fopen</a:t>
            </a:r>
            <a:r>
              <a:rPr lang="en-US" altLang="ko-KR" dirty="0"/>
              <a:t>(</a:t>
            </a:r>
            <a:r>
              <a:rPr lang="en-US" altLang="ko-KR" dirty="0">
                <a:latin typeface="Times New Roman"/>
              </a:rPr>
              <a:t>“</a:t>
            </a:r>
            <a:r>
              <a:rPr lang="en-US" altLang="ko-KR" dirty="0"/>
              <a:t>input.txt</a:t>
            </a:r>
            <a:r>
              <a:rPr lang="en-US" altLang="ko-KR" dirty="0">
                <a:latin typeface="Times New Roman"/>
              </a:rPr>
              <a:t>”</a:t>
            </a:r>
            <a:r>
              <a:rPr lang="en-US" altLang="ko-KR" dirty="0"/>
              <a:t>, </a:t>
            </a:r>
            <a:r>
              <a:rPr lang="en-US" altLang="ko-KR" dirty="0">
                <a:latin typeface="Times New Roman"/>
              </a:rPr>
              <a:t>“</a:t>
            </a:r>
            <a:r>
              <a:rPr lang="en-US" altLang="ko-KR" dirty="0"/>
              <a:t>r</a:t>
            </a:r>
            <a:r>
              <a:rPr lang="en-US" altLang="ko-KR" dirty="0">
                <a:latin typeface="Times New Roman"/>
              </a:rPr>
              <a:t>”</a:t>
            </a:r>
            <a:r>
              <a:rPr lang="en-US" altLang="ko-KR" dirty="0"/>
              <a:t>)) == NULL)</a:t>
            </a:r>
          </a:p>
          <a:p>
            <a:pPr>
              <a:lnSpc>
                <a:spcPct val="80000"/>
              </a:lnSpc>
              <a:buFont typeface="Webdings" pitchFamily="18" charset="2"/>
              <a:buChar char=" "/>
            </a:pPr>
            <a:r>
              <a:rPr lang="en-US" altLang="ko-KR" dirty="0"/>
              <a:t>    {</a:t>
            </a:r>
          </a:p>
          <a:p>
            <a:pPr>
              <a:lnSpc>
                <a:spcPct val="80000"/>
              </a:lnSpc>
              <a:buFont typeface="Webdings" pitchFamily="18" charset="2"/>
              <a:buChar char=" "/>
            </a:pPr>
            <a:r>
              <a:rPr lang="en-US" altLang="ko-KR" dirty="0"/>
              <a:t>        </a:t>
            </a:r>
            <a:r>
              <a:rPr lang="en-US" altLang="ko-KR" dirty="0" err="1"/>
              <a:t>fprintf</a:t>
            </a:r>
            <a:r>
              <a:rPr lang="en-US" altLang="ko-KR" dirty="0"/>
              <a:t>(stderr, </a:t>
            </a:r>
            <a:r>
              <a:rPr lang="en-US" altLang="ko-KR" dirty="0">
                <a:latin typeface="Times New Roman"/>
              </a:rPr>
              <a:t>“</a:t>
            </a:r>
            <a:r>
              <a:rPr lang="en-US" altLang="ko-KR" dirty="0"/>
              <a:t>Error opening file.</a:t>
            </a:r>
            <a:r>
              <a:rPr lang="en-US" altLang="ko-KR" dirty="0">
                <a:latin typeface="Times New Roman"/>
              </a:rPr>
              <a:t>”</a:t>
            </a:r>
            <a:r>
              <a:rPr lang="en-US" altLang="ko-KR" dirty="0"/>
              <a:t>);</a:t>
            </a:r>
          </a:p>
          <a:p>
            <a:pPr>
              <a:lnSpc>
                <a:spcPct val="80000"/>
              </a:lnSpc>
              <a:buFont typeface="Webdings" pitchFamily="18" charset="2"/>
              <a:buChar char=" "/>
            </a:pPr>
            <a:r>
              <a:rPr lang="en-US" altLang="ko-KR" dirty="0"/>
              <a:t>        exit(1);</a:t>
            </a:r>
          </a:p>
          <a:p>
            <a:pPr>
              <a:lnSpc>
                <a:spcPct val="80000"/>
              </a:lnSpc>
              <a:buFont typeface="Webdings" pitchFamily="18" charset="2"/>
              <a:buChar char=" "/>
            </a:pPr>
            <a:r>
              <a:rPr lang="en-US" altLang="ko-KR" dirty="0"/>
              <a:t>    }  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ko-KR" altLang="en-US"/>
              <a:t>실습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 </a:t>
            </a:r>
            <a:r>
              <a:rPr lang="ko-KR" altLang="en-US"/>
              <a:t>변수값에 </a:t>
            </a:r>
            <a:r>
              <a:rPr lang="en-US" altLang="ko-KR"/>
              <a:t>ASCII </a:t>
            </a:r>
            <a:r>
              <a:rPr lang="ko-KR" altLang="en-US"/>
              <a:t>코드 삽입법</a:t>
            </a:r>
          </a:p>
          <a:p>
            <a:pPr lvl="1"/>
            <a:r>
              <a:rPr lang="ko-KR" altLang="en-US"/>
              <a:t> </a:t>
            </a:r>
            <a:r>
              <a:rPr lang="en-US" altLang="ko-KR"/>
              <a:t>&lt;</a:t>
            </a:r>
            <a:r>
              <a:rPr lang="ko-KR" altLang="en-US"/>
              <a:t>백슬래쉬 뒤에 </a:t>
            </a:r>
            <a:r>
              <a:rPr lang="en-US" altLang="ko-KR"/>
              <a:t>ASCII</a:t>
            </a:r>
            <a:r>
              <a:rPr lang="ko-KR" altLang="en-US"/>
              <a:t>코드값</a:t>
            </a:r>
            <a:r>
              <a:rPr lang="en-US" altLang="ko-KR"/>
              <a:t>&gt;</a:t>
            </a:r>
          </a:p>
          <a:p>
            <a:pPr lvl="1"/>
            <a:r>
              <a:rPr lang="en-US" altLang="ko-KR"/>
              <a:t> ASCII</a:t>
            </a:r>
            <a:r>
              <a:rPr lang="ko-KR" altLang="en-US"/>
              <a:t>코드값 </a:t>
            </a:r>
            <a:r>
              <a:rPr lang="en-US" altLang="ko-KR"/>
              <a:t>7</a:t>
            </a:r>
            <a:r>
              <a:rPr lang="ko-KR" altLang="en-US"/>
              <a:t>은 컴퓨터에서 </a:t>
            </a:r>
            <a:r>
              <a:rPr lang="en-US" altLang="ko-KR"/>
              <a:t>"</a:t>
            </a:r>
            <a:r>
              <a:rPr lang="ko-KR" altLang="en-US"/>
              <a:t>삑</a:t>
            </a:r>
            <a:r>
              <a:rPr lang="en-US" altLang="ko-KR"/>
              <a:t>"</a:t>
            </a:r>
            <a:r>
              <a:rPr lang="ko-KR" altLang="en-US"/>
              <a:t>하는 신호음이 나게 하는 코드</a:t>
            </a:r>
            <a:r>
              <a:rPr lang="en-US" altLang="ko-KR"/>
              <a:t>, </a:t>
            </a:r>
            <a:r>
              <a:rPr lang="ko-KR" altLang="en-US"/>
              <a:t>즉</a:t>
            </a:r>
            <a:r>
              <a:rPr lang="en-US" altLang="ko-KR"/>
              <a:t>, beep = '\007';</a:t>
            </a:r>
          </a:p>
          <a:p>
            <a:pPr lvl="1"/>
            <a:r>
              <a:rPr lang="en-US" altLang="ko-KR"/>
              <a:t> </a:t>
            </a:r>
            <a:r>
              <a:rPr lang="ko-KR" altLang="en-US"/>
              <a:t>또는 </a:t>
            </a:r>
            <a:r>
              <a:rPr lang="en-US" altLang="ko-KR"/>
              <a:t>beep = '\07'; </a:t>
            </a:r>
          </a:p>
          <a:p>
            <a:pPr lvl="1"/>
            <a:r>
              <a:rPr lang="en-US" altLang="ko-KR"/>
              <a:t> </a:t>
            </a:r>
            <a:r>
              <a:rPr lang="ko-KR" altLang="en-US"/>
              <a:t>또는 </a:t>
            </a:r>
            <a:r>
              <a:rPr lang="en-US" altLang="ko-KR"/>
              <a:t>beep = '\7';</a:t>
            </a:r>
          </a:p>
          <a:p>
            <a:pPr lvl="1"/>
            <a:r>
              <a:rPr lang="en-US" altLang="ko-KR"/>
              <a:t> </a:t>
            </a:r>
            <a:r>
              <a:rPr lang="ko-KR" altLang="en-US"/>
              <a:t>만일 </a:t>
            </a:r>
            <a:r>
              <a:rPr lang="en-US" altLang="ko-KR"/>
              <a:t>ASCII</a:t>
            </a:r>
            <a:r>
              <a:rPr lang="ko-KR" altLang="en-US"/>
              <a:t>코드값 </a:t>
            </a:r>
            <a:r>
              <a:rPr lang="en-US" altLang="ko-KR"/>
              <a:t>20</a:t>
            </a:r>
            <a:r>
              <a:rPr lang="ko-KR" altLang="en-US"/>
              <a:t>이면 </a:t>
            </a:r>
          </a:p>
          <a:p>
            <a:pPr lvl="2"/>
            <a:r>
              <a:rPr lang="ko-KR" altLang="en-US"/>
              <a:t> </a:t>
            </a:r>
            <a:r>
              <a:rPr lang="en-US" altLang="ko-KR"/>
              <a:t>cp = '\020'; </a:t>
            </a:r>
          </a:p>
          <a:p>
            <a:pPr lvl="2">
              <a:buFont typeface="Wingdings" pitchFamily="2" charset="2"/>
              <a:buNone/>
            </a:pPr>
            <a:r>
              <a:rPr lang="ko-KR" altLang="en-US"/>
              <a:t>또는 </a:t>
            </a:r>
          </a:p>
          <a:p>
            <a:pPr lvl="2"/>
            <a:r>
              <a:rPr lang="ko-KR" altLang="en-US"/>
              <a:t> </a:t>
            </a:r>
            <a:r>
              <a:rPr lang="en-US" altLang="ko-KR"/>
              <a:t>beep = '\20';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Tip</a:t>
            </a:r>
          </a:p>
        </p:txBody>
      </p:sp>
    </p:spTree>
  </p:cSld>
  <p:clrMapOvr>
    <a:masterClrMapping/>
  </p:clrMapOvr>
</p:sld>
</file>

<file path=ppt/slides/slide3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ebdings" pitchFamily="18" charset="2"/>
              <a:buChar char=" "/>
            </a:pPr>
            <a:r>
              <a:rPr lang="ko-KR" altLang="en-US"/>
              <a:t>    </a:t>
            </a:r>
            <a:r>
              <a:rPr lang="en-US" altLang="ko-KR"/>
              <a:t>fscanf(fp, </a:t>
            </a:r>
            <a:r>
              <a:rPr lang="en-US" altLang="ko-KR">
                <a:latin typeface="Times New Roman"/>
              </a:rPr>
              <a:t>“</a:t>
            </a:r>
            <a:r>
              <a:rPr lang="en-US" altLang="ko-KR"/>
              <a:t>%d %d %d %d %d</a:t>
            </a:r>
            <a:r>
              <a:rPr lang="en-US" altLang="ko-KR">
                <a:latin typeface="Times New Roman"/>
              </a:rPr>
              <a:t>”</a:t>
            </a:r>
            <a:r>
              <a:rPr lang="en-US" altLang="ko-KR"/>
              <a:t>, &amp;i1, &amp;i2, &amp;i3, &amp;i4, &amp;i5);</a:t>
            </a:r>
          </a:p>
          <a:p>
            <a:pPr>
              <a:lnSpc>
                <a:spcPct val="90000"/>
              </a:lnSpc>
              <a:buFont typeface="Webdings" pitchFamily="18" charset="2"/>
              <a:buChar char=" "/>
            </a:pPr>
            <a:r>
              <a:rPr lang="en-US" altLang="ko-KR"/>
              <a:t>    printf(</a:t>
            </a:r>
            <a:r>
              <a:rPr lang="en-US" altLang="ko-KR">
                <a:latin typeface="Times New Roman"/>
              </a:rPr>
              <a:t>“</a:t>
            </a:r>
            <a:r>
              <a:rPr lang="en-US" altLang="ko-KR"/>
              <a:t> %d %d %d %d %d</a:t>
            </a:r>
            <a:r>
              <a:rPr lang="en-US" altLang="ko-KR">
                <a:latin typeface="Times New Roman"/>
              </a:rPr>
              <a:t>”</a:t>
            </a:r>
            <a:r>
              <a:rPr lang="en-US" altLang="ko-KR"/>
              <a:t>, i1, i2, i3, i4, i5);</a:t>
            </a:r>
          </a:p>
          <a:p>
            <a:pPr>
              <a:lnSpc>
                <a:spcPct val="90000"/>
              </a:lnSpc>
              <a:buFont typeface="Webdings" pitchFamily="18" charset="2"/>
              <a:buChar char=" "/>
            </a:pPr>
            <a:r>
              <a:rPr lang="en-US" altLang="ko-KR"/>
              <a:t>    fclose(fp);</a:t>
            </a:r>
          </a:p>
          <a:p>
            <a:pPr>
              <a:lnSpc>
                <a:spcPct val="90000"/>
              </a:lnSpc>
              <a:buFont typeface="Webdings" pitchFamily="18" charset="2"/>
              <a:buChar char=" "/>
            </a:pPr>
            <a:r>
              <a:rPr lang="en-US" altLang="ko-KR"/>
              <a:t>}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ebdings" pitchFamily="18" charset="2"/>
              <a:buNone/>
            </a:pPr>
            <a:r>
              <a:rPr lang="ko-KR" altLang="en-US"/>
              <a:t>계속</a:t>
            </a:r>
          </a:p>
        </p:txBody>
      </p:sp>
    </p:spTree>
  </p:cSld>
  <p:clrMapOvr>
    <a:masterClrMapping/>
  </p:clrMapOvr>
</p:sld>
</file>

<file path=ppt/slides/slide3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ko-KR" altLang="en-US"/>
              <a:t>문자 입력</a:t>
            </a:r>
          </a:p>
          <a:p>
            <a:pPr lvl="1">
              <a:lnSpc>
                <a:spcPct val="90000"/>
              </a:lnSpc>
            </a:pPr>
            <a:r>
              <a:rPr lang="en-US" altLang="ko-KR"/>
              <a:t>int    getc(FILE *fp);   or  fgetc()</a:t>
            </a:r>
          </a:p>
          <a:p>
            <a:pPr lvl="2">
              <a:lnSpc>
                <a:spcPct val="90000"/>
              </a:lnSpc>
            </a:pPr>
            <a:r>
              <a:rPr lang="ko-KR" altLang="en-US"/>
              <a:t>문자 하나 입력</a:t>
            </a:r>
          </a:p>
          <a:p>
            <a:pPr>
              <a:lnSpc>
                <a:spcPct val="90000"/>
              </a:lnSpc>
            </a:pPr>
            <a:r>
              <a:rPr lang="ko-KR" altLang="en-US"/>
              <a:t>문장 입력</a:t>
            </a:r>
          </a:p>
          <a:p>
            <a:pPr lvl="1">
              <a:lnSpc>
                <a:spcPct val="90000"/>
              </a:lnSpc>
            </a:pPr>
            <a:r>
              <a:rPr lang="en-US" altLang="ko-KR"/>
              <a:t>char    *fgets(char  *str, int n, FILE *fp);</a:t>
            </a:r>
          </a:p>
          <a:p>
            <a:pPr lvl="2">
              <a:lnSpc>
                <a:spcPct val="90000"/>
              </a:lnSpc>
            </a:pPr>
            <a:r>
              <a:rPr lang="en-US" altLang="ko-KR"/>
              <a:t>str : </a:t>
            </a:r>
            <a:r>
              <a:rPr lang="ko-KR" altLang="en-US"/>
              <a:t>입력 내용이 저장되는 버퍼</a:t>
            </a:r>
          </a:p>
          <a:p>
            <a:pPr lvl="2">
              <a:lnSpc>
                <a:spcPct val="90000"/>
              </a:lnSpc>
            </a:pPr>
            <a:r>
              <a:rPr lang="en-US" altLang="ko-KR"/>
              <a:t>n   :  </a:t>
            </a:r>
            <a:r>
              <a:rPr lang="ko-KR" altLang="en-US"/>
              <a:t>입력 문자의 최대수</a:t>
            </a:r>
          </a:p>
          <a:p>
            <a:pPr lvl="2">
              <a:lnSpc>
                <a:spcPct val="90000"/>
              </a:lnSpc>
            </a:pPr>
            <a:r>
              <a:rPr lang="ko-KR" altLang="en-US"/>
              <a:t>문장 진행 문자가 나타나거나 또는 </a:t>
            </a:r>
            <a:r>
              <a:rPr lang="en-US" altLang="ko-KR"/>
              <a:t>n-1</a:t>
            </a:r>
            <a:r>
              <a:rPr lang="ko-KR" altLang="en-US"/>
              <a:t>개의 문자를 읽어 들일 때까지 계속해서 문자를 읽어 들인다.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ko-KR" altLang="en-US"/>
              <a:t>문자입력</a:t>
            </a:r>
          </a:p>
        </p:txBody>
      </p:sp>
    </p:spTree>
  </p:cSld>
  <p:clrMapOvr>
    <a:masterClrMapping/>
  </p:clrMapOvr>
</p:sld>
</file>

<file path=ppt/slides/slide3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/>
              <a:t>int    putc(int ch, FILE *fp);</a:t>
            </a:r>
          </a:p>
          <a:p>
            <a:pPr>
              <a:lnSpc>
                <a:spcPct val="90000"/>
              </a:lnSpc>
            </a:pPr>
            <a:r>
              <a:rPr lang="en-US" altLang="ko-KR"/>
              <a:t>char *fputs(char *str, FILE *fp);</a:t>
            </a:r>
          </a:p>
          <a:p>
            <a:pPr lvl="1">
              <a:lnSpc>
                <a:spcPct val="90000"/>
              </a:lnSpc>
            </a:pPr>
            <a:r>
              <a:rPr lang="en-US" altLang="ko-KR">
                <a:latin typeface="Lucida Console"/>
              </a:rPr>
              <a:t>“</a:t>
            </a:r>
            <a:r>
              <a:rPr lang="en-US" altLang="ko-KR"/>
              <a:t>\0</a:t>
            </a:r>
            <a:r>
              <a:rPr lang="en-US" altLang="ko-KR">
                <a:latin typeface="Lucida Console"/>
              </a:rPr>
              <a:t>”</a:t>
            </a:r>
            <a:r>
              <a:rPr lang="ko-KR" altLang="en-US"/>
              <a:t>을 제거한 상태로 출력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ko-KR" altLang="en-US"/>
              <a:t>문자 출력</a:t>
            </a:r>
          </a:p>
        </p:txBody>
      </p:sp>
    </p:spTree>
  </p:cSld>
  <p:clrMapOvr>
    <a:masterClrMapping/>
  </p:clrMapOvr>
</p:sld>
</file>

<file path=ppt/slides/slide3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ko-KR" altLang="en-US"/>
              <a:t>블록 단위로 작업</a:t>
            </a:r>
          </a:p>
          <a:p>
            <a:pPr>
              <a:lnSpc>
                <a:spcPct val="90000"/>
              </a:lnSpc>
            </a:pPr>
            <a:r>
              <a:rPr lang="en-US" altLang="ko-KR" sz="2400"/>
              <a:t>int  fwrite(void *buf, int size, int count, FILE *fp);</a:t>
            </a:r>
          </a:p>
          <a:p>
            <a:pPr lvl="1">
              <a:lnSpc>
                <a:spcPct val="90000"/>
              </a:lnSpc>
            </a:pPr>
            <a:r>
              <a:rPr lang="en-US" altLang="ko-KR"/>
              <a:t>buf : </a:t>
            </a:r>
            <a:r>
              <a:rPr lang="ko-KR" altLang="en-US"/>
              <a:t>기록될 데이터의 메모리 영역에서의 포인터</a:t>
            </a:r>
          </a:p>
          <a:p>
            <a:pPr lvl="1">
              <a:lnSpc>
                <a:spcPct val="90000"/>
              </a:lnSpc>
            </a:pPr>
            <a:r>
              <a:rPr lang="en-US" altLang="ko-KR"/>
              <a:t>size : </a:t>
            </a:r>
            <a:r>
              <a:rPr lang="ko-KR" altLang="en-US"/>
              <a:t>개별적인 데이터 항목의 크기</a:t>
            </a:r>
          </a:p>
          <a:p>
            <a:pPr lvl="1">
              <a:lnSpc>
                <a:spcPct val="90000"/>
              </a:lnSpc>
            </a:pPr>
            <a:r>
              <a:rPr lang="en-US" altLang="ko-KR"/>
              <a:t>count : </a:t>
            </a:r>
            <a:r>
              <a:rPr lang="ko-KR" altLang="en-US"/>
              <a:t>기록될 항목의 수</a:t>
            </a:r>
          </a:p>
          <a:p>
            <a:pPr lvl="1">
              <a:lnSpc>
                <a:spcPct val="90000"/>
              </a:lnSpc>
            </a:pPr>
            <a:r>
              <a:rPr lang="ko-KR" altLang="en-US"/>
              <a:t>에러 체크</a:t>
            </a:r>
          </a:p>
          <a:p>
            <a:pPr lvl="2">
              <a:lnSpc>
                <a:spcPct val="90000"/>
              </a:lnSpc>
            </a:pPr>
            <a:r>
              <a:rPr lang="en-US" altLang="ko-KR"/>
              <a:t>if((fwrite(</a:t>
            </a:r>
            <a:r>
              <a:rPr lang="en-US" altLang="ko-KR">
                <a:latin typeface="Times New Roman"/>
              </a:rPr>
              <a:t>…</a:t>
            </a:r>
            <a:r>
              <a:rPr lang="en-US" altLang="ko-KR"/>
              <a:t>) != count)</a:t>
            </a:r>
          </a:p>
          <a:p>
            <a:pPr lvl="1">
              <a:lnSpc>
                <a:spcPct val="90000"/>
              </a:lnSpc>
            </a:pPr>
            <a:r>
              <a:rPr lang="ko-KR" altLang="en-US"/>
              <a:t>예</a:t>
            </a:r>
          </a:p>
          <a:p>
            <a:pPr lvl="2">
              <a:lnSpc>
                <a:spcPct val="90000"/>
              </a:lnSpc>
            </a:pPr>
            <a:r>
              <a:rPr lang="en-US" altLang="ko-KR"/>
              <a:t>fwrite(&amp;x, sizeof(double), 1, fp);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ko-KR" altLang="en-US"/>
              <a:t>직접 파일 입출력</a:t>
            </a:r>
          </a:p>
        </p:txBody>
      </p:sp>
    </p:spTree>
  </p:cSld>
  <p:clrMapOvr>
    <a:masterClrMapping/>
  </p:clrMapOvr>
</p:sld>
</file>

<file path=ppt/slides/slide3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z="2400"/>
              <a:t>int fread(void *buf, int size, int count, FILE *fp);</a:t>
            </a:r>
          </a:p>
          <a:p>
            <a:pPr lvl="1">
              <a:lnSpc>
                <a:spcPct val="90000"/>
              </a:lnSpc>
            </a:pPr>
            <a:r>
              <a:rPr lang="en-US" altLang="ko-KR"/>
              <a:t>buf : </a:t>
            </a:r>
            <a:r>
              <a:rPr lang="ko-KR" altLang="en-US"/>
              <a:t>읽어 들일 데이터를 저장할 메모리 영역의 포인터</a:t>
            </a:r>
          </a:p>
          <a:p>
            <a:pPr lvl="1">
              <a:lnSpc>
                <a:spcPct val="90000"/>
              </a:lnSpc>
            </a:pPr>
            <a:r>
              <a:rPr lang="ko-KR" altLang="en-US"/>
              <a:t>나머진 </a:t>
            </a:r>
            <a:r>
              <a:rPr lang="en-US" altLang="ko-KR"/>
              <a:t>fwrite()</a:t>
            </a:r>
            <a:r>
              <a:rPr lang="ko-KR" altLang="en-US"/>
              <a:t>와 동일</a:t>
            </a:r>
          </a:p>
          <a:p>
            <a:pPr>
              <a:lnSpc>
                <a:spcPct val="90000"/>
              </a:lnSpc>
            </a:pPr>
            <a:r>
              <a:rPr lang="en-US" altLang="ko-KR"/>
              <a:t>int fclose(FILE *fp);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ko-KR" altLang="en-US"/>
              <a:t>계속</a:t>
            </a:r>
          </a:p>
        </p:txBody>
      </p:sp>
    </p:spTree>
  </p:cSld>
  <p:clrMapOvr>
    <a:masterClrMapping/>
  </p:clrMapOvr>
</p:sld>
</file>

<file path=ppt/slides/slide3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ebdings" pitchFamily="18" charset="2"/>
              <a:buChar char=" "/>
            </a:pPr>
            <a:r>
              <a:rPr lang="ko-KR" altLang="en-US" dirty="0"/>
              <a:t>#</a:t>
            </a:r>
            <a:r>
              <a:rPr lang="en-US" altLang="ko-KR" dirty="0"/>
              <a:t>include &lt;</a:t>
            </a:r>
            <a:r>
              <a:rPr lang="en-US" altLang="ko-KR" dirty="0" err="1"/>
              <a:t>stdio.h</a:t>
            </a:r>
            <a:r>
              <a:rPr lang="en-US" altLang="ko-KR" dirty="0"/>
              <a:t>&gt;</a:t>
            </a:r>
          </a:p>
          <a:p>
            <a:pPr>
              <a:lnSpc>
                <a:spcPct val="80000"/>
              </a:lnSpc>
              <a:buFont typeface="Webdings" pitchFamily="18" charset="2"/>
              <a:buChar char=" "/>
            </a:pPr>
            <a:r>
              <a:rPr lang="en-US" altLang="ko-KR" dirty="0"/>
              <a:t>void main()</a:t>
            </a:r>
          </a:p>
          <a:p>
            <a:pPr>
              <a:lnSpc>
                <a:spcPct val="80000"/>
              </a:lnSpc>
              <a:buFont typeface="Webdings" pitchFamily="18" charset="2"/>
              <a:buChar char=" "/>
            </a:pPr>
            <a:r>
              <a:rPr lang="en-US" altLang="ko-KR" dirty="0"/>
              <a:t>{</a:t>
            </a:r>
          </a:p>
          <a:p>
            <a:pPr>
              <a:lnSpc>
                <a:spcPct val="80000"/>
              </a:lnSpc>
              <a:buFont typeface="Webdings" pitchFamily="18" charset="2"/>
              <a:buChar char=" "/>
            </a:pPr>
            <a:r>
              <a:rPr lang="en-US" altLang="ko-KR" dirty="0"/>
              <a:t>    int count, arr1[20], arr2[20];</a:t>
            </a:r>
          </a:p>
          <a:p>
            <a:pPr>
              <a:lnSpc>
                <a:spcPct val="80000"/>
              </a:lnSpc>
              <a:buFont typeface="Webdings" pitchFamily="18" charset="2"/>
              <a:buChar char=" "/>
            </a:pPr>
            <a:r>
              <a:rPr lang="en-US" altLang="ko-KR" dirty="0"/>
              <a:t>    FILE *</a:t>
            </a:r>
            <a:r>
              <a:rPr lang="en-US" altLang="ko-KR" dirty="0" err="1"/>
              <a:t>fp</a:t>
            </a:r>
            <a:r>
              <a:rPr lang="en-US" altLang="ko-KR" dirty="0"/>
              <a:t>;</a:t>
            </a:r>
          </a:p>
          <a:p>
            <a:pPr>
              <a:lnSpc>
                <a:spcPct val="80000"/>
              </a:lnSpc>
              <a:buFont typeface="Webdings" pitchFamily="18" charset="2"/>
              <a:buChar char=" "/>
            </a:pPr>
            <a:r>
              <a:rPr lang="en-US" altLang="ko-KR" dirty="0"/>
              <a:t>    for(count=0; count&lt;20; count++)</a:t>
            </a:r>
          </a:p>
          <a:p>
            <a:pPr>
              <a:lnSpc>
                <a:spcPct val="80000"/>
              </a:lnSpc>
              <a:buFont typeface="Webdings" pitchFamily="18" charset="2"/>
              <a:buChar char=" "/>
            </a:pPr>
            <a:r>
              <a:rPr lang="en-US" altLang="ko-KR" dirty="0"/>
              <a:t>        arr1[count] = 2*count;</a:t>
            </a:r>
          </a:p>
          <a:p>
            <a:pPr>
              <a:lnSpc>
                <a:spcPct val="80000"/>
              </a:lnSpc>
              <a:buFont typeface="Webdings" pitchFamily="18" charset="2"/>
              <a:buChar char=" "/>
            </a:pPr>
            <a:r>
              <a:rPr lang="en-US" altLang="ko-KR" dirty="0"/>
              <a:t>    if((</a:t>
            </a:r>
            <a:r>
              <a:rPr lang="en-US" altLang="ko-KR" dirty="0" err="1"/>
              <a:t>fp</a:t>
            </a:r>
            <a:r>
              <a:rPr lang="en-US" altLang="ko-KR" dirty="0"/>
              <a:t> = </a:t>
            </a:r>
            <a:r>
              <a:rPr lang="en-US" altLang="ko-KR" dirty="0" err="1"/>
              <a:t>fopen</a:t>
            </a:r>
            <a:r>
              <a:rPr lang="en-US" altLang="ko-KR" dirty="0"/>
              <a:t>(direct.txt</a:t>
            </a:r>
            <a:r>
              <a:rPr lang="en-US" altLang="ko-KR" dirty="0">
                <a:latin typeface="Times New Roman"/>
              </a:rPr>
              <a:t>”</a:t>
            </a:r>
            <a:r>
              <a:rPr lang="en-US" altLang="ko-KR" dirty="0"/>
              <a:t>,</a:t>
            </a:r>
            <a:r>
              <a:rPr lang="en-US" altLang="ko-KR" dirty="0">
                <a:latin typeface="Times New Roman"/>
              </a:rPr>
              <a:t>”</a:t>
            </a:r>
            <a:r>
              <a:rPr lang="en-US" altLang="ko-KR" dirty="0" err="1"/>
              <a:t>wb</a:t>
            </a:r>
            <a:r>
              <a:rPr lang="en-US" altLang="ko-KR" dirty="0">
                <a:latin typeface="Times New Roman"/>
              </a:rPr>
              <a:t>”</a:t>
            </a:r>
            <a:r>
              <a:rPr lang="en-US" altLang="ko-KR" dirty="0"/>
              <a:t>)) == NULL)</a:t>
            </a:r>
          </a:p>
          <a:p>
            <a:pPr>
              <a:lnSpc>
                <a:spcPct val="80000"/>
              </a:lnSpc>
              <a:buFont typeface="Webdings" pitchFamily="18" charset="2"/>
              <a:buChar char=" "/>
            </a:pPr>
            <a:r>
              <a:rPr lang="en-US" altLang="ko-KR" dirty="0"/>
              <a:t>    {</a:t>
            </a:r>
          </a:p>
          <a:p>
            <a:pPr>
              <a:lnSpc>
                <a:spcPct val="80000"/>
              </a:lnSpc>
              <a:buFont typeface="Webdings" pitchFamily="18" charset="2"/>
              <a:buChar char=" "/>
            </a:pPr>
            <a:r>
              <a:rPr lang="en-US" altLang="ko-KR" dirty="0"/>
              <a:t>        </a:t>
            </a:r>
            <a:r>
              <a:rPr lang="en-US" altLang="ko-KR" dirty="0" err="1"/>
              <a:t>fprintf</a:t>
            </a:r>
            <a:r>
              <a:rPr lang="en-US" altLang="ko-KR" dirty="0"/>
              <a:t>(stderr, </a:t>
            </a:r>
            <a:r>
              <a:rPr lang="en-US" altLang="ko-KR" dirty="0">
                <a:latin typeface="Times New Roman"/>
              </a:rPr>
              <a:t>“</a:t>
            </a:r>
            <a:r>
              <a:rPr lang="en-US" altLang="ko-KR" dirty="0"/>
              <a:t>Error opening file</a:t>
            </a:r>
            <a:r>
              <a:rPr lang="en-US" altLang="ko-KR" dirty="0">
                <a:latin typeface="Times New Roman"/>
              </a:rPr>
              <a:t>”</a:t>
            </a:r>
            <a:r>
              <a:rPr lang="en-US" altLang="ko-KR" dirty="0"/>
              <a:t>);</a:t>
            </a:r>
          </a:p>
          <a:p>
            <a:pPr>
              <a:lnSpc>
                <a:spcPct val="80000"/>
              </a:lnSpc>
              <a:buFont typeface="Webdings" pitchFamily="18" charset="2"/>
              <a:buChar char=" "/>
            </a:pPr>
            <a:r>
              <a:rPr lang="en-US" altLang="ko-KR" dirty="0"/>
              <a:t>        exit(1);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ko-KR" altLang="en-US"/>
              <a:t>예제</a:t>
            </a:r>
          </a:p>
        </p:txBody>
      </p:sp>
    </p:spTree>
  </p:cSld>
  <p:clrMapOvr>
    <a:masterClrMapping/>
  </p:clrMapOvr>
</p:sld>
</file>

<file path=ppt/slides/slide3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70000"/>
              </a:lnSpc>
              <a:buFont typeface="Webdings" pitchFamily="18" charset="2"/>
              <a:buChar char=" "/>
            </a:pPr>
            <a:r>
              <a:rPr lang="en-US" altLang="ko-KR" dirty="0"/>
              <a:t>    }</a:t>
            </a:r>
          </a:p>
          <a:p>
            <a:pPr>
              <a:lnSpc>
                <a:spcPct val="70000"/>
              </a:lnSpc>
              <a:buFont typeface="Webdings" pitchFamily="18" charset="2"/>
              <a:buChar char=" "/>
            </a:pPr>
            <a:r>
              <a:rPr lang="en-US" altLang="ko-KR" dirty="0"/>
              <a:t>    if((</a:t>
            </a:r>
            <a:r>
              <a:rPr lang="en-US" altLang="ko-KR" dirty="0" err="1"/>
              <a:t>fwrite</a:t>
            </a:r>
            <a:r>
              <a:rPr lang="en-US" altLang="ko-KR" dirty="0"/>
              <a:t>(arr1, </a:t>
            </a:r>
            <a:r>
              <a:rPr lang="en-US" altLang="ko-KR" dirty="0" err="1"/>
              <a:t>sizeof</a:t>
            </a:r>
            <a:r>
              <a:rPr lang="en-US" altLang="ko-KR" dirty="0"/>
              <a:t>(int), 20, </a:t>
            </a:r>
            <a:r>
              <a:rPr lang="en-US" altLang="ko-KR" dirty="0" err="1"/>
              <a:t>fp</a:t>
            </a:r>
            <a:r>
              <a:rPr lang="en-US" altLang="ko-KR" dirty="0"/>
              <a:t>) !=20))</a:t>
            </a:r>
          </a:p>
          <a:p>
            <a:pPr>
              <a:lnSpc>
                <a:spcPct val="70000"/>
              </a:lnSpc>
              <a:buFont typeface="Webdings" pitchFamily="18" charset="2"/>
              <a:buChar char=" "/>
            </a:pPr>
            <a:r>
              <a:rPr lang="en-US" altLang="ko-KR" dirty="0"/>
              <a:t>    {</a:t>
            </a:r>
          </a:p>
          <a:p>
            <a:pPr>
              <a:lnSpc>
                <a:spcPct val="70000"/>
              </a:lnSpc>
              <a:buFont typeface="Webdings" pitchFamily="18" charset="2"/>
              <a:buChar char=" "/>
            </a:pPr>
            <a:r>
              <a:rPr lang="en-US" altLang="ko-KR" dirty="0"/>
              <a:t>        </a:t>
            </a:r>
            <a:r>
              <a:rPr lang="en-US" altLang="ko-KR" dirty="0" err="1"/>
              <a:t>fprintf</a:t>
            </a:r>
            <a:r>
              <a:rPr lang="en-US" altLang="ko-KR" dirty="0"/>
              <a:t>(stderr, </a:t>
            </a:r>
            <a:r>
              <a:rPr lang="en-US" altLang="ko-KR" dirty="0">
                <a:latin typeface="Times New Roman"/>
              </a:rPr>
              <a:t>“</a:t>
            </a:r>
            <a:r>
              <a:rPr lang="en-US" altLang="ko-KR" dirty="0"/>
              <a:t>Error writing to file</a:t>
            </a:r>
            <a:r>
              <a:rPr lang="en-US" altLang="ko-KR" dirty="0">
                <a:latin typeface="Times New Roman"/>
              </a:rPr>
              <a:t>”</a:t>
            </a:r>
            <a:r>
              <a:rPr lang="en-US" altLang="ko-KR" dirty="0"/>
              <a:t>);</a:t>
            </a:r>
          </a:p>
          <a:p>
            <a:pPr>
              <a:lnSpc>
                <a:spcPct val="70000"/>
              </a:lnSpc>
              <a:buFont typeface="Webdings" pitchFamily="18" charset="2"/>
              <a:buChar char=" "/>
            </a:pPr>
            <a:r>
              <a:rPr lang="en-US" altLang="ko-KR" dirty="0"/>
              <a:t>        exit(1);</a:t>
            </a:r>
          </a:p>
          <a:p>
            <a:pPr>
              <a:lnSpc>
                <a:spcPct val="70000"/>
              </a:lnSpc>
              <a:buFont typeface="Webdings" pitchFamily="18" charset="2"/>
              <a:buChar char=" "/>
            </a:pPr>
            <a:r>
              <a:rPr lang="en-US" altLang="ko-KR" dirty="0"/>
              <a:t>    }</a:t>
            </a:r>
          </a:p>
          <a:p>
            <a:pPr>
              <a:lnSpc>
                <a:spcPct val="70000"/>
              </a:lnSpc>
              <a:buFont typeface="Webdings" pitchFamily="18" charset="2"/>
              <a:buChar char=" "/>
            </a:pPr>
            <a:r>
              <a:rPr lang="en-US" altLang="ko-KR" dirty="0"/>
              <a:t>    </a:t>
            </a:r>
            <a:r>
              <a:rPr lang="en-US" altLang="ko-KR" dirty="0" err="1"/>
              <a:t>fclose</a:t>
            </a:r>
            <a:r>
              <a:rPr lang="en-US" altLang="ko-KR" dirty="0"/>
              <a:t>(</a:t>
            </a:r>
            <a:r>
              <a:rPr lang="en-US" altLang="ko-KR" dirty="0" err="1"/>
              <a:t>fp</a:t>
            </a:r>
            <a:r>
              <a:rPr lang="en-US" altLang="ko-KR" dirty="0"/>
              <a:t>);</a:t>
            </a:r>
          </a:p>
          <a:p>
            <a:pPr>
              <a:lnSpc>
                <a:spcPct val="70000"/>
              </a:lnSpc>
              <a:buFont typeface="Webdings" pitchFamily="18" charset="2"/>
              <a:buChar char=" "/>
            </a:pPr>
            <a:r>
              <a:rPr lang="en-US" altLang="ko-KR" dirty="0"/>
              <a:t>    if((</a:t>
            </a:r>
            <a:r>
              <a:rPr lang="en-US" altLang="ko-KR" dirty="0" err="1"/>
              <a:t>fp</a:t>
            </a:r>
            <a:r>
              <a:rPr lang="en-US" altLang="ko-KR" dirty="0"/>
              <a:t> = </a:t>
            </a:r>
            <a:r>
              <a:rPr lang="en-US" altLang="ko-KR" dirty="0" err="1"/>
              <a:t>fopen</a:t>
            </a:r>
            <a:r>
              <a:rPr lang="en-US" altLang="ko-KR" dirty="0"/>
              <a:t>(direct.txt</a:t>
            </a:r>
            <a:r>
              <a:rPr lang="en-US" altLang="ko-KR" dirty="0">
                <a:latin typeface="Times New Roman"/>
              </a:rPr>
              <a:t>”</a:t>
            </a:r>
            <a:r>
              <a:rPr lang="en-US" altLang="ko-KR" dirty="0"/>
              <a:t>,</a:t>
            </a:r>
            <a:r>
              <a:rPr lang="en-US" altLang="ko-KR" dirty="0">
                <a:latin typeface="Times New Roman"/>
              </a:rPr>
              <a:t>”</a:t>
            </a:r>
            <a:r>
              <a:rPr lang="en-US" altLang="ko-KR" dirty="0" err="1"/>
              <a:t>rb</a:t>
            </a:r>
            <a:r>
              <a:rPr lang="en-US" altLang="ko-KR" dirty="0">
                <a:latin typeface="Times New Roman"/>
              </a:rPr>
              <a:t>”</a:t>
            </a:r>
            <a:r>
              <a:rPr lang="en-US" altLang="ko-KR" dirty="0"/>
              <a:t>)) == NULL)</a:t>
            </a:r>
          </a:p>
          <a:p>
            <a:pPr>
              <a:lnSpc>
                <a:spcPct val="70000"/>
              </a:lnSpc>
              <a:buFont typeface="Webdings" pitchFamily="18" charset="2"/>
              <a:buChar char=" "/>
            </a:pPr>
            <a:r>
              <a:rPr lang="en-US" altLang="ko-KR" dirty="0"/>
              <a:t>    {</a:t>
            </a:r>
          </a:p>
          <a:p>
            <a:pPr>
              <a:lnSpc>
                <a:spcPct val="70000"/>
              </a:lnSpc>
              <a:buFont typeface="Webdings" pitchFamily="18" charset="2"/>
              <a:buChar char=" "/>
            </a:pPr>
            <a:r>
              <a:rPr lang="en-US" altLang="ko-KR" dirty="0"/>
              <a:t>        </a:t>
            </a:r>
            <a:r>
              <a:rPr lang="en-US" altLang="ko-KR" dirty="0" err="1"/>
              <a:t>fprintf</a:t>
            </a:r>
            <a:r>
              <a:rPr lang="en-US" altLang="ko-KR" dirty="0"/>
              <a:t>(stderr, </a:t>
            </a:r>
            <a:r>
              <a:rPr lang="en-US" altLang="ko-KR" dirty="0">
                <a:latin typeface="Times New Roman"/>
              </a:rPr>
              <a:t>“</a:t>
            </a:r>
            <a:r>
              <a:rPr lang="en-US" altLang="ko-KR" dirty="0"/>
              <a:t>Error opening file</a:t>
            </a:r>
            <a:r>
              <a:rPr lang="en-US" altLang="ko-KR" dirty="0">
                <a:latin typeface="Times New Roman"/>
              </a:rPr>
              <a:t>”</a:t>
            </a:r>
            <a:r>
              <a:rPr lang="en-US" altLang="ko-KR" dirty="0"/>
              <a:t>);</a:t>
            </a:r>
          </a:p>
          <a:p>
            <a:pPr>
              <a:lnSpc>
                <a:spcPct val="70000"/>
              </a:lnSpc>
              <a:buFont typeface="Webdings" pitchFamily="18" charset="2"/>
              <a:buChar char=" "/>
            </a:pPr>
            <a:r>
              <a:rPr lang="en-US" altLang="ko-KR" dirty="0"/>
              <a:t>        exit(1);</a:t>
            </a:r>
          </a:p>
          <a:p>
            <a:pPr>
              <a:lnSpc>
                <a:spcPct val="70000"/>
              </a:lnSpc>
              <a:buFont typeface="Webdings" pitchFamily="18" charset="2"/>
              <a:buChar char=" "/>
            </a:pPr>
            <a:r>
              <a:rPr lang="en-US" altLang="ko-KR" dirty="0"/>
              <a:t>    }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ebdings" pitchFamily="18" charset="2"/>
              <a:buNone/>
            </a:pPr>
            <a:r>
              <a:rPr lang="ko-KR" altLang="en-US"/>
              <a:t>계속</a:t>
            </a:r>
          </a:p>
        </p:txBody>
      </p:sp>
    </p:spTree>
  </p:cSld>
  <p:clrMapOvr>
    <a:masterClrMapping/>
  </p:clrMapOvr>
</p:sld>
</file>

<file path=ppt/slides/slide3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70000"/>
              </a:lnSpc>
              <a:buFont typeface="Webdings" pitchFamily="18" charset="2"/>
              <a:buChar char=" "/>
            </a:pPr>
            <a:r>
              <a:rPr lang="en-US" altLang="ko-KR"/>
              <a:t>    if((fread(arr2, sizeof(int), 20, fp) !=20))</a:t>
            </a:r>
          </a:p>
          <a:p>
            <a:pPr>
              <a:lnSpc>
                <a:spcPct val="70000"/>
              </a:lnSpc>
              <a:buFont typeface="Webdings" pitchFamily="18" charset="2"/>
              <a:buChar char=" "/>
            </a:pPr>
            <a:r>
              <a:rPr lang="en-US" altLang="ko-KR"/>
              <a:t>    {</a:t>
            </a:r>
          </a:p>
          <a:p>
            <a:pPr>
              <a:lnSpc>
                <a:spcPct val="70000"/>
              </a:lnSpc>
              <a:buFont typeface="Webdings" pitchFamily="18" charset="2"/>
              <a:buChar char=" "/>
            </a:pPr>
            <a:r>
              <a:rPr lang="en-US" altLang="ko-KR"/>
              <a:t>        fprintf(stderr, </a:t>
            </a:r>
            <a:r>
              <a:rPr lang="en-US" altLang="ko-KR">
                <a:latin typeface="Times New Roman"/>
              </a:rPr>
              <a:t>“</a:t>
            </a:r>
            <a:r>
              <a:rPr lang="en-US" altLang="ko-KR"/>
              <a:t>Error reading file</a:t>
            </a:r>
            <a:r>
              <a:rPr lang="en-US" altLang="ko-KR">
                <a:latin typeface="Times New Roman"/>
              </a:rPr>
              <a:t>”</a:t>
            </a:r>
            <a:r>
              <a:rPr lang="en-US" altLang="ko-KR"/>
              <a:t>);</a:t>
            </a:r>
          </a:p>
          <a:p>
            <a:pPr>
              <a:lnSpc>
                <a:spcPct val="70000"/>
              </a:lnSpc>
              <a:buFont typeface="Webdings" pitchFamily="18" charset="2"/>
              <a:buChar char=" "/>
            </a:pPr>
            <a:r>
              <a:rPr lang="en-US" altLang="ko-KR"/>
              <a:t>        exit(1);</a:t>
            </a:r>
          </a:p>
          <a:p>
            <a:pPr>
              <a:lnSpc>
                <a:spcPct val="70000"/>
              </a:lnSpc>
              <a:buFont typeface="Webdings" pitchFamily="18" charset="2"/>
              <a:buChar char=" "/>
            </a:pPr>
            <a:r>
              <a:rPr lang="en-US" altLang="ko-KR"/>
              <a:t>    }</a:t>
            </a:r>
          </a:p>
          <a:p>
            <a:pPr>
              <a:lnSpc>
                <a:spcPct val="70000"/>
              </a:lnSpc>
              <a:buFont typeface="Webdings" pitchFamily="18" charset="2"/>
              <a:buChar char=" "/>
            </a:pPr>
            <a:r>
              <a:rPr lang="en-US" altLang="ko-KR"/>
              <a:t>    fclose(fp);</a:t>
            </a:r>
          </a:p>
          <a:p>
            <a:pPr>
              <a:lnSpc>
                <a:spcPct val="70000"/>
              </a:lnSpc>
              <a:buFont typeface="Webdings" pitchFamily="18" charset="2"/>
              <a:buChar char=" "/>
            </a:pPr>
            <a:r>
              <a:rPr lang="en-US" altLang="ko-KR"/>
              <a:t>    for(count=0; count&lt;20; count++)</a:t>
            </a:r>
          </a:p>
          <a:p>
            <a:pPr>
              <a:lnSpc>
                <a:spcPct val="70000"/>
              </a:lnSpc>
              <a:buFont typeface="Webdings" pitchFamily="18" charset="2"/>
              <a:buChar char=" "/>
            </a:pPr>
            <a:r>
              <a:rPr lang="en-US" altLang="ko-KR"/>
              <a:t>       printf(</a:t>
            </a:r>
            <a:r>
              <a:rPr lang="en-US" altLang="ko-KR">
                <a:latin typeface="Times New Roman"/>
              </a:rPr>
              <a:t>“</a:t>
            </a:r>
            <a:r>
              <a:rPr lang="en-US" altLang="ko-KR"/>
              <a:t>%d\t%d\n</a:t>
            </a:r>
            <a:r>
              <a:rPr lang="en-US" altLang="ko-KR">
                <a:latin typeface="Times New Roman"/>
              </a:rPr>
              <a:t>”</a:t>
            </a:r>
            <a:r>
              <a:rPr lang="en-US" altLang="ko-KR"/>
              <a:t>, arr1[count], arr2[count]);</a:t>
            </a:r>
          </a:p>
          <a:p>
            <a:pPr>
              <a:lnSpc>
                <a:spcPct val="70000"/>
              </a:lnSpc>
              <a:buFont typeface="Webdings" pitchFamily="18" charset="2"/>
              <a:buChar char=" "/>
            </a:pPr>
            <a:r>
              <a:rPr lang="en-US" altLang="ko-KR"/>
              <a:t>}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70000"/>
              </a:lnSpc>
              <a:buFont typeface="Webdings" pitchFamily="18" charset="2"/>
              <a:buNone/>
            </a:pPr>
            <a:r>
              <a:rPr lang="ko-KR" altLang="en-US"/>
              <a:t>계속</a:t>
            </a:r>
          </a:p>
        </p:txBody>
      </p:sp>
    </p:spTree>
  </p:cSld>
  <p:clrMapOvr>
    <a:masterClrMapping/>
  </p:clrMapOvr>
</p:sld>
</file>

<file path=ppt/slides/slide3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ko-KR" altLang="en-US" dirty="0"/>
              <a:t>파일 위치표시</a:t>
            </a:r>
          </a:p>
          <a:p>
            <a:pPr lvl="1">
              <a:lnSpc>
                <a:spcPct val="90000"/>
              </a:lnSpc>
            </a:pPr>
            <a:r>
              <a:rPr lang="ko-KR" altLang="en-US" dirty="0"/>
              <a:t>순차적, 무작위</a:t>
            </a:r>
          </a:p>
          <a:p>
            <a:pPr>
              <a:lnSpc>
                <a:spcPct val="90000"/>
              </a:lnSpc>
            </a:pPr>
            <a:r>
              <a:rPr lang="en-US" altLang="ko-KR" dirty="0"/>
              <a:t>void (FILE *</a:t>
            </a:r>
            <a:r>
              <a:rPr lang="en-US" altLang="ko-KR" dirty="0" err="1"/>
              <a:t>fp</a:t>
            </a:r>
            <a:r>
              <a:rPr lang="en-US" altLang="ko-KR" dirty="0"/>
              <a:t>);</a:t>
            </a:r>
          </a:p>
          <a:p>
            <a:pPr lvl="1">
              <a:lnSpc>
                <a:spcPct val="90000"/>
              </a:lnSpc>
            </a:pPr>
            <a:r>
              <a:rPr lang="ko-KR" altLang="en-US" dirty="0"/>
              <a:t>파일 위치 표시를 시작부분으로 셋팅</a:t>
            </a:r>
          </a:p>
          <a:p>
            <a:pPr>
              <a:lnSpc>
                <a:spcPct val="90000"/>
              </a:lnSpc>
            </a:pPr>
            <a:r>
              <a:rPr lang="en-US" altLang="ko-KR" dirty="0"/>
              <a:t>long    </a:t>
            </a:r>
            <a:r>
              <a:rPr lang="en-US" altLang="ko-KR" dirty="0" err="1"/>
              <a:t>ftell</a:t>
            </a:r>
            <a:r>
              <a:rPr lang="en-US" altLang="ko-KR" dirty="0"/>
              <a:t>(FILE *</a:t>
            </a:r>
            <a:r>
              <a:rPr lang="en-US" altLang="ko-KR" dirty="0" err="1"/>
              <a:t>fp</a:t>
            </a:r>
            <a:r>
              <a:rPr lang="en-US" altLang="ko-KR" dirty="0"/>
              <a:t>);</a:t>
            </a:r>
          </a:p>
          <a:p>
            <a:pPr lvl="1">
              <a:lnSpc>
                <a:spcPct val="90000"/>
              </a:lnSpc>
            </a:pPr>
            <a:r>
              <a:rPr lang="ko-KR" altLang="en-US" dirty="0"/>
              <a:t>현재 파일의 위치를  바이트 단위로 리턴</a:t>
            </a:r>
          </a:p>
          <a:p>
            <a:pPr>
              <a:lnSpc>
                <a:spcPct val="90000"/>
              </a:lnSpc>
            </a:pPr>
            <a:r>
              <a:rPr lang="en-US" altLang="ko-KR" dirty="0" err="1"/>
              <a:t>int</a:t>
            </a:r>
            <a:r>
              <a:rPr lang="en-US" altLang="ko-KR" dirty="0"/>
              <a:t>    </a:t>
            </a:r>
            <a:r>
              <a:rPr lang="en-US" altLang="ko-KR" dirty="0" err="1"/>
              <a:t>fseek</a:t>
            </a:r>
            <a:r>
              <a:rPr lang="en-US" altLang="ko-KR" dirty="0"/>
              <a:t>(FILE *</a:t>
            </a:r>
            <a:r>
              <a:rPr lang="en-US" altLang="ko-KR" dirty="0" err="1"/>
              <a:t>fp</a:t>
            </a:r>
            <a:r>
              <a:rPr lang="en-US" altLang="ko-KR" dirty="0"/>
              <a:t>, long offset, </a:t>
            </a:r>
            <a:r>
              <a:rPr lang="en-US" altLang="ko-KR" dirty="0" err="1"/>
              <a:t>int</a:t>
            </a:r>
            <a:r>
              <a:rPr lang="en-US" altLang="ko-KR" dirty="0"/>
              <a:t> origin);</a:t>
            </a:r>
          </a:p>
          <a:p>
            <a:pPr lvl="1">
              <a:lnSpc>
                <a:spcPct val="90000"/>
              </a:lnSpc>
            </a:pPr>
            <a:r>
              <a:rPr lang="ko-KR" altLang="en-US" dirty="0"/>
              <a:t>파일 위치 표시를 설정</a:t>
            </a:r>
          </a:p>
          <a:p>
            <a:pPr lvl="1">
              <a:lnSpc>
                <a:spcPct val="90000"/>
              </a:lnSpc>
            </a:pPr>
            <a:r>
              <a:rPr lang="en-US" altLang="ko-KR" dirty="0"/>
              <a:t>p. 507 </a:t>
            </a:r>
            <a:r>
              <a:rPr lang="ko-KR" altLang="en-US" dirty="0"/>
              <a:t>표 16.2 참조</a:t>
            </a:r>
          </a:p>
          <a:p>
            <a:pPr>
              <a:lnSpc>
                <a:spcPct val="90000"/>
              </a:lnSpc>
            </a:pPr>
            <a:r>
              <a:rPr lang="en-US" altLang="ko-KR" dirty="0" err="1"/>
              <a:t>int</a:t>
            </a:r>
            <a:r>
              <a:rPr lang="en-US" altLang="ko-KR" dirty="0"/>
              <a:t>    </a:t>
            </a:r>
            <a:r>
              <a:rPr lang="en-US" altLang="ko-KR" dirty="0" err="1"/>
              <a:t>feof</a:t>
            </a:r>
            <a:r>
              <a:rPr lang="en-US" altLang="ko-KR" dirty="0"/>
              <a:t>(FILE *</a:t>
            </a:r>
            <a:r>
              <a:rPr lang="en-US" altLang="ko-KR" dirty="0" err="1"/>
              <a:t>fp</a:t>
            </a:r>
            <a:r>
              <a:rPr lang="en-US" altLang="ko-KR" dirty="0"/>
              <a:t>);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8244408" cy="50004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ko-KR" altLang="en-US" dirty="0"/>
              <a:t>파일의 순차적인 사용과 무작위 사용</a:t>
            </a:r>
          </a:p>
        </p:txBody>
      </p:sp>
    </p:spTree>
  </p:cSld>
  <p:clrMapOvr>
    <a:masterClrMapping/>
  </p:clrMapOvr>
</p:sld>
</file>

<file path=ppt/slides/slide3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/>
              <a:t>int remove(const char *filename);</a:t>
            </a:r>
          </a:p>
          <a:p>
            <a:pPr>
              <a:lnSpc>
                <a:spcPct val="90000"/>
              </a:lnSpc>
            </a:pPr>
            <a:r>
              <a:rPr lang="en-US" altLang="ko-KR"/>
              <a:t>int rename(const char *old, const char *new);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ko-KR" altLang="en-US"/>
              <a:t>파일 관리 함수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z="2400" dirty="0"/>
              <a:t> &lt;</a:t>
            </a:r>
            <a:r>
              <a:rPr lang="ko-KR" altLang="en-US" sz="2400" dirty="0"/>
              <a:t>특수기호</a:t>
            </a:r>
            <a:r>
              <a:rPr lang="en-US" altLang="ko-KR" sz="2400" dirty="0"/>
              <a:t>&gt;</a:t>
            </a:r>
            <a:r>
              <a:rPr lang="ko-KR" altLang="en-US" sz="2400" dirty="0"/>
              <a:t>의 사용</a:t>
            </a:r>
          </a:p>
          <a:p>
            <a:pPr lvl="1">
              <a:lnSpc>
                <a:spcPct val="90000"/>
              </a:lnSpc>
            </a:pPr>
            <a:r>
              <a:rPr lang="ko-KR" altLang="en-US" sz="2200" dirty="0"/>
              <a:t> </a:t>
            </a:r>
            <a:r>
              <a:rPr lang="en-US" altLang="ko-KR" sz="2200" dirty="0"/>
              <a:t>ESC</a:t>
            </a:r>
            <a:r>
              <a:rPr lang="ko-KR" altLang="en-US" sz="2200" dirty="0"/>
              <a:t>문자열</a:t>
            </a:r>
            <a:r>
              <a:rPr lang="en-US" altLang="ko-KR" sz="2200" dirty="0"/>
              <a:t>(escape sequence)</a:t>
            </a:r>
          </a:p>
          <a:p>
            <a:pPr lvl="1">
              <a:lnSpc>
                <a:spcPct val="90000"/>
              </a:lnSpc>
            </a:pPr>
            <a:r>
              <a:rPr lang="en-US" altLang="ko-KR" sz="2200" dirty="0"/>
              <a:t>\n : </a:t>
            </a:r>
            <a:r>
              <a:rPr lang="ko-KR" altLang="en-US" sz="2200" dirty="0" err="1"/>
              <a:t>개행문자</a:t>
            </a:r>
            <a:r>
              <a:rPr lang="en-US" altLang="ko-KR" sz="2200" dirty="0"/>
              <a:t>(new line) </a:t>
            </a:r>
          </a:p>
          <a:p>
            <a:pPr lvl="1">
              <a:lnSpc>
                <a:spcPct val="90000"/>
              </a:lnSpc>
            </a:pPr>
            <a:r>
              <a:rPr lang="en-US" altLang="ko-KR" sz="2200" dirty="0"/>
              <a:t>\t  : tab </a:t>
            </a:r>
            <a:r>
              <a:rPr lang="ko-KR" altLang="en-US" sz="2200" dirty="0"/>
              <a:t>커서 또는 프린터의 헤더를 일정한 값만큼 이동</a:t>
            </a:r>
          </a:p>
          <a:p>
            <a:pPr lvl="1">
              <a:lnSpc>
                <a:spcPct val="90000"/>
              </a:lnSpc>
            </a:pPr>
            <a:r>
              <a:rPr lang="en-US" altLang="ko-KR" sz="2200" dirty="0"/>
              <a:t>\b : backspace </a:t>
            </a:r>
            <a:r>
              <a:rPr lang="ko-KR" altLang="en-US" sz="2200" dirty="0"/>
              <a:t>뒤로 </a:t>
            </a:r>
            <a:r>
              <a:rPr lang="ko-KR" altLang="en-US" sz="2200" dirty="0" err="1"/>
              <a:t>한칸</a:t>
            </a:r>
            <a:r>
              <a:rPr lang="ko-KR" altLang="en-US" sz="2200" dirty="0"/>
              <a:t> 움직임</a:t>
            </a:r>
          </a:p>
          <a:p>
            <a:pPr lvl="1">
              <a:lnSpc>
                <a:spcPct val="90000"/>
              </a:lnSpc>
            </a:pPr>
            <a:r>
              <a:rPr lang="en-US" altLang="ko-KR" sz="2200" dirty="0"/>
              <a:t>\r  : carriage return </a:t>
            </a:r>
            <a:r>
              <a:rPr lang="ko-KR" altLang="en-US" sz="2200" dirty="0"/>
              <a:t>그 줄의 처음으로 커서를 위치</a:t>
            </a:r>
          </a:p>
          <a:p>
            <a:pPr lvl="1">
              <a:lnSpc>
                <a:spcPct val="90000"/>
              </a:lnSpc>
            </a:pPr>
            <a:r>
              <a:rPr lang="en-US" altLang="ko-KR" sz="2200" dirty="0"/>
              <a:t>\f  : form feed </a:t>
            </a:r>
            <a:r>
              <a:rPr lang="ko-KR" altLang="en-US" sz="2200" dirty="0"/>
              <a:t>프린터의 종이를 다음 페이지로 넘김</a:t>
            </a:r>
          </a:p>
          <a:p>
            <a:pPr lvl="1">
              <a:lnSpc>
                <a:spcPct val="90000"/>
              </a:lnSpc>
            </a:pPr>
            <a:r>
              <a:rPr lang="en-US" altLang="ko-KR" sz="2200" dirty="0"/>
              <a:t>\\ : backslash (/</a:t>
            </a:r>
            <a:r>
              <a:rPr lang="ko-KR" altLang="en-US" sz="2200" dirty="0"/>
              <a:t>의 반대방향이죠</a:t>
            </a:r>
            <a:r>
              <a:rPr lang="en-US" altLang="ko-KR" sz="2200" dirty="0"/>
              <a:t>~!)</a:t>
            </a:r>
          </a:p>
          <a:p>
            <a:pPr lvl="1">
              <a:lnSpc>
                <a:spcPct val="90000"/>
              </a:lnSpc>
            </a:pPr>
            <a:r>
              <a:rPr lang="en-US" altLang="ko-KR" sz="2200" dirty="0"/>
              <a:t>\' : single quote(')</a:t>
            </a:r>
          </a:p>
          <a:p>
            <a:pPr lvl="1">
              <a:lnSpc>
                <a:spcPct val="90000"/>
              </a:lnSpc>
            </a:pPr>
            <a:r>
              <a:rPr lang="en-US" altLang="ko-KR" sz="2200" dirty="0"/>
              <a:t>\" : double quote(")</a:t>
            </a:r>
          </a:p>
          <a:p>
            <a:pPr lvl="1">
              <a:lnSpc>
                <a:spcPct val="90000"/>
              </a:lnSpc>
            </a:pPr>
            <a:endParaRPr lang="en-US" altLang="ko-KR" sz="2200" dirty="0"/>
          </a:p>
          <a:p>
            <a:pPr>
              <a:lnSpc>
                <a:spcPct val="90000"/>
              </a:lnSpc>
            </a:pPr>
            <a:r>
              <a:rPr lang="ko-KR" altLang="en-US" sz="2400" dirty="0"/>
              <a:t>변수선언은 </a:t>
            </a:r>
            <a:r>
              <a:rPr lang="en-US" altLang="ko-KR" sz="2400" dirty="0" err="1"/>
              <a:t>abc</a:t>
            </a:r>
            <a:r>
              <a:rPr lang="en-US" altLang="ko-KR" sz="2400" dirty="0"/>
              <a:t> = '\n';</a:t>
            </a:r>
          </a:p>
          <a:p>
            <a:pPr lvl="1">
              <a:lnSpc>
                <a:spcPct val="90000"/>
              </a:lnSpc>
            </a:pPr>
            <a:r>
              <a:rPr lang="ko-KR" altLang="en-US" sz="2200" dirty="0"/>
              <a:t>꼭 </a:t>
            </a:r>
            <a:r>
              <a:rPr lang="en-US" altLang="ko-KR" sz="2200" dirty="0"/>
              <a:t>' ' </a:t>
            </a:r>
            <a:r>
              <a:rPr lang="ko-KR" altLang="en-US" sz="2200" dirty="0"/>
              <a:t>를 사용 해야 함 </a:t>
            </a:r>
            <a:r>
              <a:rPr lang="en-US" altLang="ko-KR" sz="2200" dirty="0"/>
              <a:t>( or Error </a:t>
            </a:r>
            <a:r>
              <a:rPr lang="ko-KR" altLang="en-US" sz="2200" dirty="0"/>
              <a:t>발생</a:t>
            </a:r>
            <a:r>
              <a:rPr lang="en-US" altLang="ko-KR" sz="2200" dirty="0"/>
              <a:t>)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Tip(2)</a:t>
            </a:r>
          </a:p>
        </p:txBody>
      </p:sp>
    </p:spTree>
  </p:cSld>
  <p:clrMapOvr>
    <a:masterClrMapping/>
  </p:clrMapOvr>
</p:sld>
</file>

<file path=ppt/slides/slide3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for(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iCnt</a:t>
            </a:r>
            <a:r>
              <a:rPr lang="en-US" altLang="ko-KR" dirty="0"/>
              <a:t>=0; </a:t>
            </a:r>
            <a:r>
              <a:rPr lang="en-US" altLang="ko-KR" dirty="0" err="1"/>
              <a:t>iCnt</a:t>
            </a:r>
            <a:r>
              <a:rPr lang="en-US" altLang="ko-KR" dirty="0"/>
              <a:t> &lt; 10; </a:t>
            </a:r>
            <a:r>
              <a:rPr lang="en-US" altLang="ko-KR" dirty="0" err="1"/>
              <a:t>iCnt</a:t>
            </a:r>
            <a:r>
              <a:rPr lang="en-US" altLang="ko-KR" dirty="0"/>
              <a:t>++ ) {</a:t>
            </a:r>
          </a:p>
          <a:p>
            <a:pPr lvl="1"/>
            <a:r>
              <a:rPr lang="en-US" altLang="ko-KR" dirty="0"/>
              <a:t>char </a:t>
            </a:r>
            <a:r>
              <a:rPr lang="en-US" altLang="ko-KR" dirty="0" err="1"/>
              <a:t>strBuffer</a:t>
            </a:r>
            <a:r>
              <a:rPr lang="en-US" altLang="ko-KR" dirty="0"/>
              <a:t>[256] = {0, };</a:t>
            </a:r>
          </a:p>
          <a:p>
            <a:pPr lvl="1"/>
            <a:r>
              <a:rPr lang="en-US" altLang="ko-KR" dirty="0" err="1"/>
              <a:t>TStudent</a:t>
            </a:r>
            <a:r>
              <a:rPr lang="en-US" altLang="ko-KR" dirty="0"/>
              <a:t>* </a:t>
            </a:r>
            <a:r>
              <a:rPr lang="en-US" altLang="ko-KR" dirty="0" err="1"/>
              <a:t>pStudent</a:t>
            </a:r>
            <a:r>
              <a:rPr lang="en-US" altLang="ko-KR" dirty="0"/>
              <a:t> = (</a:t>
            </a:r>
            <a:r>
              <a:rPr lang="en-US" altLang="ko-KR" dirty="0" err="1"/>
              <a:t>TStudent</a:t>
            </a:r>
            <a:r>
              <a:rPr lang="en-US" altLang="ko-KR" dirty="0"/>
              <a:t>*)</a:t>
            </a:r>
            <a:r>
              <a:rPr lang="en-US" altLang="ko-KR" dirty="0" err="1"/>
              <a:t>malloc</a:t>
            </a:r>
            <a:r>
              <a:rPr lang="en-US" altLang="ko-KR" dirty="0"/>
              <a:t>( </a:t>
            </a:r>
            <a:r>
              <a:rPr lang="en-US" altLang="ko-KR" dirty="0" err="1"/>
              <a:t>sizeof</a:t>
            </a:r>
            <a:r>
              <a:rPr lang="en-US" altLang="ko-KR" dirty="0"/>
              <a:t>(</a:t>
            </a:r>
            <a:r>
              <a:rPr lang="en-US" altLang="ko-KR" dirty="0" err="1"/>
              <a:t>TStudent</a:t>
            </a:r>
            <a:r>
              <a:rPr lang="en-US" altLang="ko-KR" dirty="0"/>
              <a:t>));</a:t>
            </a:r>
          </a:p>
          <a:p>
            <a:pPr lvl="1"/>
            <a:r>
              <a:rPr lang="en-US" altLang="ko-KR" dirty="0" err="1"/>
              <a:t>memset</a:t>
            </a:r>
            <a:r>
              <a:rPr lang="en-US" altLang="ko-KR" dirty="0"/>
              <a:t>( </a:t>
            </a:r>
            <a:r>
              <a:rPr lang="en-US" altLang="ko-KR" dirty="0" err="1"/>
              <a:t>pStudent</a:t>
            </a:r>
            <a:r>
              <a:rPr lang="en-US" altLang="ko-KR" dirty="0"/>
              <a:t>, 0, </a:t>
            </a:r>
            <a:r>
              <a:rPr lang="en-US" altLang="ko-KR" dirty="0" err="1"/>
              <a:t>sizeof</a:t>
            </a:r>
            <a:r>
              <a:rPr lang="en-US" altLang="ko-KR" dirty="0"/>
              <a:t>(</a:t>
            </a:r>
            <a:r>
              <a:rPr lang="en-US" altLang="ko-KR" dirty="0" err="1"/>
              <a:t>TStudent</a:t>
            </a:r>
            <a:r>
              <a:rPr lang="en-US" altLang="ko-KR" dirty="0"/>
              <a:t>));</a:t>
            </a:r>
          </a:p>
          <a:p>
            <a:pPr lvl="1"/>
            <a:endParaRPr lang="ko-KR" altLang="en-US" dirty="0"/>
          </a:p>
          <a:p>
            <a:pPr lvl="1"/>
            <a:r>
              <a:rPr lang="en-US" altLang="ko-KR" b="1" dirty="0" err="1"/>
              <a:t>fgets</a:t>
            </a:r>
            <a:r>
              <a:rPr lang="en-US" altLang="ko-KR" b="1" dirty="0"/>
              <a:t>( </a:t>
            </a:r>
            <a:r>
              <a:rPr lang="en-US" altLang="ko-KR" b="1" dirty="0" err="1"/>
              <a:t>strBuffer</a:t>
            </a:r>
            <a:r>
              <a:rPr lang="en-US" altLang="ko-KR" b="1" dirty="0"/>
              <a:t>, 256, </a:t>
            </a:r>
            <a:r>
              <a:rPr lang="en-US" altLang="ko-KR" b="1" dirty="0" err="1"/>
              <a:t>fpOpen</a:t>
            </a:r>
            <a:r>
              <a:rPr lang="en-US" altLang="ko-KR" b="1" dirty="0"/>
              <a:t> );</a:t>
            </a:r>
          </a:p>
          <a:p>
            <a:pPr lvl="1"/>
            <a:r>
              <a:rPr lang="pt-BR" altLang="ko-KR" b="1" dirty="0"/>
              <a:t>sscanf( strBuffer,"%s %d %d %d\n", </a:t>
            </a:r>
          </a:p>
          <a:p>
            <a:pPr lvl="1"/>
            <a:r>
              <a:rPr lang="en-US" altLang="ko-KR" b="1" dirty="0"/>
              <a:t>       </a:t>
            </a:r>
            <a:r>
              <a:rPr lang="en-US" altLang="ko-KR" b="1" dirty="0" err="1"/>
              <a:t>pStudent</a:t>
            </a:r>
            <a:r>
              <a:rPr lang="en-US" altLang="ko-KR" b="1" dirty="0"/>
              <a:t>-&gt;</a:t>
            </a:r>
            <a:r>
              <a:rPr lang="en-US" altLang="ko-KR" b="1" dirty="0" err="1"/>
              <a:t>m_Name</a:t>
            </a:r>
            <a:r>
              <a:rPr lang="en-US" altLang="ko-KR" b="1" dirty="0"/>
              <a:t>,  &amp;</a:t>
            </a:r>
            <a:r>
              <a:rPr lang="en-US" altLang="ko-KR" b="1" dirty="0" err="1"/>
              <a:t>pStudent</a:t>
            </a:r>
            <a:r>
              <a:rPr lang="en-US" altLang="ko-KR" b="1" dirty="0"/>
              <a:t>-&gt;</a:t>
            </a:r>
            <a:r>
              <a:rPr lang="en-US" altLang="ko-KR" b="1" dirty="0" err="1"/>
              <a:t>m_iKor</a:t>
            </a:r>
            <a:r>
              <a:rPr lang="en-US" altLang="ko-KR" b="1" dirty="0"/>
              <a:t>, </a:t>
            </a:r>
          </a:p>
          <a:p>
            <a:pPr lvl="1"/>
            <a:r>
              <a:rPr lang="en-US" altLang="ko-KR" b="1" dirty="0"/>
              <a:t>      &amp;</a:t>
            </a:r>
            <a:r>
              <a:rPr lang="en-US" altLang="ko-KR" b="1" dirty="0" err="1"/>
              <a:t>pStudent</a:t>
            </a:r>
            <a:r>
              <a:rPr lang="en-US" altLang="ko-KR" b="1" dirty="0"/>
              <a:t>-&gt;</a:t>
            </a:r>
            <a:r>
              <a:rPr lang="en-US" altLang="ko-KR" b="1" dirty="0" err="1"/>
              <a:t>m_iEng</a:t>
            </a:r>
            <a:r>
              <a:rPr lang="en-US" altLang="ko-KR" b="1" dirty="0"/>
              <a:t>,  &amp;</a:t>
            </a:r>
            <a:r>
              <a:rPr lang="en-US" altLang="ko-KR" b="1" dirty="0" err="1"/>
              <a:t>pStudent</a:t>
            </a:r>
            <a:r>
              <a:rPr lang="en-US" altLang="ko-KR" b="1" dirty="0"/>
              <a:t>-&gt;</a:t>
            </a:r>
            <a:r>
              <a:rPr lang="en-US" altLang="ko-KR" b="1" dirty="0" err="1"/>
              <a:t>m_iMat</a:t>
            </a:r>
            <a:r>
              <a:rPr lang="en-US" altLang="ko-KR" b="1" dirty="0"/>
              <a:t>);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 err="1"/>
              <a:t>AddLink</a:t>
            </a:r>
            <a:r>
              <a:rPr lang="en-US" altLang="ko-KR" dirty="0"/>
              <a:t>( </a:t>
            </a:r>
            <a:r>
              <a:rPr lang="en-US" altLang="ko-KR" dirty="0" err="1"/>
              <a:t>pStudent</a:t>
            </a:r>
            <a:r>
              <a:rPr lang="en-US" altLang="ko-KR" dirty="0"/>
              <a:t> );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버퍼로 </a:t>
            </a:r>
            <a:r>
              <a:rPr lang="ko-KR" altLang="en-US" dirty="0" err="1"/>
              <a:t>부터</a:t>
            </a:r>
            <a:r>
              <a:rPr lang="ko-KR" altLang="en-US" dirty="0"/>
              <a:t> 입력 예시</a:t>
            </a:r>
          </a:p>
        </p:txBody>
      </p:sp>
    </p:spTree>
    <p:extLst>
      <p:ext uri="{BB962C8B-B14F-4D97-AF65-F5344CB8AC3E}">
        <p14:creationId xmlns:p14="http://schemas.microsoft.com/office/powerpoint/2010/main" val="3678846697"/>
      </p:ext>
    </p:extLst>
  </p:cSld>
  <p:clrMapOvr>
    <a:masterClrMapping/>
  </p:clrMapOvr>
</p:sld>
</file>

<file path=ppt/slides/slide3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ko-KR" altLang="en-US"/>
              <a:t>명령 라인 인수의 사용</a:t>
            </a:r>
          </a:p>
          <a:p>
            <a:pPr lvl="1">
              <a:lnSpc>
                <a:spcPct val="90000"/>
              </a:lnSpc>
            </a:pPr>
            <a:r>
              <a:rPr lang="en-US" altLang="ko-KR"/>
              <a:t>void main(int argc, char *argv[])</a:t>
            </a:r>
          </a:p>
          <a:p>
            <a:pPr lvl="2">
              <a:lnSpc>
                <a:spcPct val="90000"/>
              </a:lnSpc>
            </a:pPr>
            <a:r>
              <a:rPr lang="ko-KR" altLang="en-US"/>
              <a:t>명령라인의 인수의 개수(프로그램명도 포함)</a:t>
            </a:r>
          </a:p>
          <a:p>
            <a:pPr lvl="2">
              <a:lnSpc>
                <a:spcPct val="90000"/>
              </a:lnSpc>
            </a:pPr>
            <a:r>
              <a:rPr lang="ko-KR" altLang="en-US"/>
              <a:t>실제 문자열, [0]에는 프로그램 명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ko-KR" altLang="en-US"/>
              <a:t>추가사항</a:t>
            </a:r>
          </a:p>
        </p:txBody>
      </p:sp>
    </p:spTree>
  </p:cSld>
  <p:clrMapOvr>
    <a:masterClrMapping/>
  </p:clrMapOvr>
</p:sld>
</file>

<file path=ppt/slides/slide3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ko-KR" altLang="en-US" sz="2400" dirty="0" err="1"/>
              <a:t>저수준의</a:t>
            </a:r>
            <a:r>
              <a:rPr lang="ko-KR" altLang="en-US" sz="2400" dirty="0"/>
              <a:t> 화일 입출력에서는 </a:t>
            </a:r>
            <a:r>
              <a:rPr lang="en-US" altLang="ko-KR" sz="2400" dirty="0"/>
              <a:t>FILE</a:t>
            </a:r>
            <a:r>
              <a:rPr lang="ko-KR" altLang="en-US" sz="2400" dirty="0"/>
              <a:t>이란 구조 대신 간단하게 각 화일마다 번호를 사용하는데</a:t>
            </a:r>
            <a:r>
              <a:rPr lang="en-US" altLang="ko-KR" sz="2400" dirty="0"/>
              <a:t>, </a:t>
            </a:r>
            <a:r>
              <a:rPr lang="ko-KR" altLang="en-US" sz="2400" dirty="0"/>
              <a:t>이를 화일 식별자</a:t>
            </a:r>
            <a:r>
              <a:rPr lang="en-US" altLang="ko-KR" sz="2400" dirty="0"/>
              <a:t>(file descriptor), </a:t>
            </a:r>
            <a:r>
              <a:rPr lang="ko-KR" altLang="en-US" sz="2400" dirty="0"/>
              <a:t>또는 핸들</a:t>
            </a:r>
            <a:r>
              <a:rPr lang="en-US" altLang="ko-KR" sz="2400" dirty="0"/>
              <a:t>(handle)</a:t>
            </a:r>
            <a:r>
              <a:rPr lang="ko-KR" altLang="en-US" sz="2400" dirty="0"/>
              <a:t>이라고 함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ko-KR" altLang="en-US" sz="2400" dirty="0"/>
          </a:p>
          <a:p>
            <a:pPr>
              <a:lnSpc>
                <a:spcPct val="90000"/>
              </a:lnSpc>
            </a:pPr>
            <a:r>
              <a:rPr lang="ko-KR" altLang="en-US" sz="2400" dirty="0"/>
              <a:t>이 핸들은 </a:t>
            </a:r>
            <a:r>
              <a:rPr lang="en-US" altLang="ko-KR" sz="2400" dirty="0"/>
              <a:t>0 </a:t>
            </a:r>
            <a:r>
              <a:rPr lang="ko-KR" altLang="en-US" sz="2400" dirty="0"/>
              <a:t>이상의 값을 가지고 있는데 실제로 </a:t>
            </a:r>
            <a:r>
              <a:rPr lang="en-US" altLang="ko-KR" sz="2400" dirty="0"/>
              <a:t>0</a:t>
            </a:r>
            <a:r>
              <a:rPr lang="ko-KR" altLang="en-US" sz="2400" dirty="0"/>
              <a:t>과 </a:t>
            </a:r>
            <a:r>
              <a:rPr lang="en-US" altLang="ko-KR" sz="2400" dirty="0"/>
              <a:t>1, 2 </a:t>
            </a:r>
            <a:r>
              <a:rPr lang="ko-KR" altLang="en-US" sz="2400" dirty="0"/>
              <a:t>는 고정된 의미</a:t>
            </a:r>
            <a:r>
              <a:rPr lang="en-US" altLang="ko-KR" sz="2400" dirty="0"/>
              <a:t>(</a:t>
            </a:r>
            <a:r>
              <a:rPr lang="ko-KR" altLang="en-US" sz="2400" dirty="0"/>
              <a:t>핸들 </a:t>
            </a:r>
            <a:r>
              <a:rPr lang="en-US" altLang="ko-KR" sz="2400" dirty="0"/>
              <a:t>0</a:t>
            </a:r>
            <a:r>
              <a:rPr lang="ko-KR" altLang="en-US" sz="2400" dirty="0"/>
              <a:t>은 표준 입력을 위한 번호이며 </a:t>
            </a:r>
            <a:r>
              <a:rPr lang="en-US" altLang="ko-KR" sz="2400" dirty="0"/>
              <a:t>1</a:t>
            </a:r>
            <a:r>
              <a:rPr lang="ko-KR" altLang="en-US" sz="2400" dirty="0"/>
              <a:t>은 표준 출력</a:t>
            </a:r>
            <a:r>
              <a:rPr lang="en-US" altLang="ko-KR" sz="2400" dirty="0"/>
              <a:t>, </a:t>
            </a:r>
            <a:r>
              <a:rPr lang="ko-KR" altLang="en-US" sz="2400" dirty="0"/>
              <a:t>그리고 </a:t>
            </a:r>
            <a:r>
              <a:rPr lang="en-US" altLang="ko-KR" sz="2400" dirty="0"/>
              <a:t>2</a:t>
            </a:r>
            <a:r>
              <a:rPr lang="ko-KR" altLang="en-US" sz="2400" dirty="0"/>
              <a:t>는 표준 에러로 사용</a:t>
            </a:r>
            <a:r>
              <a:rPr lang="en-US" altLang="ko-KR" sz="2400" dirty="0"/>
              <a:t>)</a:t>
            </a:r>
            <a:r>
              <a:rPr lang="ko-KR" altLang="en-US" sz="2400" dirty="0"/>
              <a:t>를 갖고 있어서 화일을 처음 열게 되면 그 화일의 핸들은 </a:t>
            </a:r>
            <a:r>
              <a:rPr lang="en-US" altLang="ko-KR" sz="2400" dirty="0"/>
              <a:t>3</a:t>
            </a:r>
            <a:r>
              <a:rPr lang="ko-KR" altLang="en-US" sz="2400" dirty="0"/>
              <a:t>이 됨</a:t>
            </a:r>
          </a:p>
          <a:p>
            <a:pPr>
              <a:lnSpc>
                <a:spcPct val="90000"/>
              </a:lnSpc>
            </a:pPr>
            <a:endParaRPr lang="ko-KR" altLang="en-US" sz="2400" dirty="0"/>
          </a:p>
          <a:p>
            <a:pPr>
              <a:lnSpc>
                <a:spcPct val="90000"/>
              </a:lnSpc>
            </a:pPr>
            <a:r>
              <a:rPr lang="ko-KR" altLang="en-US" sz="2400" dirty="0" err="1"/>
              <a:t>저수준의</a:t>
            </a:r>
            <a:r>
              <a:rPr lang="ko-KR" altLang="en-US" sz="2400" dirty="0"/>
              <a:t> 화일 입출력에서도 화일을 사용하기 위해서는 화일을 먼저 열어야 하며</a:t>
            </a:r>
            <a:r>
              <a:rPr lang="en-US" altLang="ko-KR" sz="2400" dirty="0"/>
              <a:t>, </a:t>
            </a:r>
            <a:r>
              <a:rPr lang="ko-KR" altLang="en-US" sz="2400" dirty="0"/>
              <a:t>이때 다음과 같이 </a:t>
            </a:r>
            <a:r>
              <a:rPr lang="en-US" altLang="ko-KR" sz="2400" dirty="0"/>
              <a:t>open </a:t>
            </a:r>
            <a:r>
              <a:rPr lang="ko-KR" altLang="en-US" sz="2400" dirty="0"/>
              <a:t>함수를 사용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ko-KR" altLang="en-US" sz="2000" dirty="0"/>
              <a:t> </a:t>
            </a:r>
            <a:r>
              <a:rPr lang="en-US" altLang="ko-KR" sz="2000" dirty="0" err="1"/>
              <a:t>int</a:t>
            </a:r>
            <a:r>
              <a:rPr lang="en-US" altLang="ko-KR" sz="2000" dirty="0"/>
              <a:t> </a:t>
            </a:r>
            <a:r>
              <a:rPr lang="en-US" altLang="ko-KR" sz="2000" dirty="0" err="1"/>
              <a:t>fd</a:t>
            </a:r>
            <a:r>
              <a:rPr lang="en-US" altLang="ko-KR" sz="2000" dirty="0"/>
              <a:t>;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 dirty="0"/>
              <a:t> </a:t>
            </a:r>
            <a:r>
              <a:rPr lang="en-US" altLang="ko-KR" sz="2000" dirty="0" err="1"/>
              <a:t>fd</a:t>
            </a:r>
            <a:r>
              <a:rPr lang="en-US" altLang="ko-KR" sz="2000" dirty="0"/>
              <a:t> = open("</a:t>
            </a:r>
            <a:r>
              <a:rPr lang="ko-KR" altLang="en-US" sz="2000" dirty="0"/>
              <a:t>화일 이름 </a:t>
            </a:r>
            <a:r>
              <a:rPr lang="en-US" altLang="ko-KR" sz="2000" dirty="0"/>
              <a:t>, </a:t>
            </a:r>
            <a:r>
              <a:rPr lang="ko-KR" altLang="en-US" sz="2000" dirty="0"/>
              <a:t>액세스 방식</a:t>
            </a:r>
            <a:r>
              <a:rPr lang="en-US" altLang="ko-KR" sz="2000" dirty="0"/>
              <a:t>[, </a:t>
            </a:r>
            <a:r>
              <a:rPr lang="ko-KR" altLang="en-US" sz="2000" dirty="0"/>
              <a:t>모드</a:t>
            </a:r>
            <a:r>
              <a:rPr lang="en-US" altLang="ko-KR" sz="2000" dirty="0"/>
              <a:t>]);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8316416" cy="500042"/>
          </a:xfrm>
        </p:spPr>
        <p:txBody>
          <a:bodyPr/>
          <a:lstStyle/>
          <a:p>
            <a:r>
              <a:rPr lang="ko-KR" altLang="en-US" dirty="0" err="1"/>
              <a:t>저수준</a:t>
            </a:r>
            <a:r>
              <a:rPr lang="ko-KR" altLang="en-US" dirty="0"/>
              <a:t> </a:t>
            </a:r>
            <a:r>
              <a:rPr lang="ko-KR" altLang="en-US" dirty="0" err="1"/>
              <a:t>화일</a:t>
            </a:r>
            <a:r>
              <a:rPr lang="ko-KR" altLang="en-US" dirty="0"/>
              <a:t> 입출력 함수들</a:t>
            </a:r>
          </a:p>
        </p:txBody>
      </p:sp>
    </p:spTree>
    <p:extLst>
      <p:ext uri="{BB962C8B-B14F-4D97-AF65-F5344CB8AC3E}">
        <p14:creationId xmlns:p14="http://schemas.microsoft.com/office/powerpoint/2010/main" val="4064944019"/>
      </p:ext>
    </p:extLst>
  </p:cSld>
  <p:clrMapOvr>
    <a:masterClrMapping/>
  </p:clrMapOvr>
</p:sld>
</file>

<file path=ppt/slides/slide3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Tx/>
              <a:buNone/>
            </a:pPr>
            <a:r>
              <a:rPr lang="en-US" altLang="ko-KR" sz="2200"/>
              <a:t>O_RDONLY    0x0001     </a:t>
            </a:r>
            <a:r>
              <a:rPr lang="ko-KR" altLang="en-US" sz="2200"/>
              <a:t>읽기 전용으로 화일을 연다</a:t>
            </a:r>
            <a:r>
              <a:rPr lang="en-US" altLang="ko-KR" sz="2200"/>
              <a:t>.</a:t>
            </a:r>
          </a:p>
          <a:p>
            <a:pPr lvl="1">
              <a:buFontTx/>
              <a:buNone/>
            </a:pPr>
            <a:r>
              <a:rPr lang="en-US" altLang="ko-KR" sz="2200"/>
              <a:t>O_WRONLY    0x0002     </a:t>
            </a:r>
            <a:r>
              <a:rPr lang="ko-KR" altLang="en-US" sz="2200"/>
              <a:t>쓰기 전용으로 화일을 연다</a:t>
            </a:r>
            <a:r>
              <a:rPr lang="en-US" altLang="ko-KR" sz="2200"/>
              <a:t>.</a:t>
            </a:r>
          </a:p>
          <a:p>
            <a:pPr lvl="1">
              <a:buFontTx/>
              <a:buNone/>
            </a:pPr>
            <a:r>
              <a:rPr lang="en-US" altLang="ko-KR" sz="2200"/>
              <a:t>O_RDWR        0x0004     </a:t>
            </a:r>
            <a:r>
              <a:rPr lang="ko-KR" altLang="en-US" sz="2200"/>
              <a:t>읽고 쓰기 위해 화일을 연다</a:t>
            </a:r>
            <a:r>
              <a:rPr lang="en-US" altLang="ko-KR" sz="2200"/>
              <a:t>. │</a:t>
            </a:r>
          </a:p>
          <a:p>
            <a:pPr lvl="1">
              <a:buFontTx/>
              <a:buNone/>
            </a:pPr>
            <a:r>
              <a:rPr lang="en-US" altLang="ko-KR" sz="2200"/>
              <a:t>O_CREAT       0x0100     </a:t>
            </a:r>
            <a:r>
              <a:rPr lang="ko-KR" altLang="en-US" sz="2200"/>
              <a:t>화일이 없을 경우 새로운 화일을                 				  만든다</a:t>
            </a:r>
            <a:r>
              <a:rPr lang="en-US" altLang="ko-KR" sz="2200"/>
              <a:t>.</a:t>
            </a:r>
          </a:p>
          <a:p>
            <a:pPr lvl="1">
              <a:buFontTx/>
              <a:buNone/>
            </a:pPr>
            <a:r>
              <a:rPr lang="en-US" altLang="ko-KR" sz="2200"/>
              <a:t>O_TRUNC       0x0200     </a:t>
            </a:r>
            <a:r>
              <a:rPr lang="ko-KR" altLang="en-US" sz="2200"/>
              <a:t>현재 있는 화일의 내용을 </a:t>
            </a:r>
            <a:r>
              <a:rPr lang="en-US" altLang="ko-KR" sz="2200"/>
              <a:t>0</a:t>
            </a:r>
            <a:r>
              <a:rPr lang="ko-KR" altLang="en-US" sz="2200"/>
              <a:t>으로				  </a:t>
            </a:r>
            <a:r>
              <a:rPr lang="en-US" altLang="ko-KR" sz="2200"/>
              <a:t>(</a:t>
            </a:r>
            <a:r>
              <a:rPr lang="ko-KR" altLang="en-US" sz="2200"/>
              <a:t>제거</a:t>
            </a:r>
            <a:r>
              <a:rPr lang="en-US" altLang="ko-KR" sz="2200"/>
              <a:t>) </a:t>
            </a:r>
            <a:r>
              <a:rPr lang="ko-KR" altLang="en-US" sz="2200"/>
              <a:t>한다</a:t>
            </a:r>
            <a:r>
              <a:rPr lang="en-US" altLang="ko-KR" sz="2200"/>
              <a:t>.</a:t>
            </a:r>
          </a:p>
          <a:p>
            <a:pPr lvl="1">
              <a:buFontTx/>
              <a:buNone/>
            </a:pPr>
            <a:r>
              <a:rPr lang="en-US" altLang="ko-KR" sz="2200"/>
              <a:t>O_EXCL         0x0400     O_CREAT</a:t>
            </a:r>
            <a:r>
              <a:rPr lang="ko-KR" altLang="en-US" sz="2200"/>
              <a:t>과 함께 사용하며</a:t>
            </a:r>
            <a:r>
              <a:rPr lang="en-US" altLang="ko-KR" sz="2200"/>
              <a:t>, </a:t>
            </a:r>
            <a:r>
              <a:rPr lang="ko-KR" altLang="en-US" sz="2200"/>
              <a:t>파일				 이 없을 경우에만 연다</a:t>
            </a:r>
            <a:r>
              <a:rPr lang="en-US" altLang="ko-KR" sz="2200"/>
              <a:t>.</a:t>
            </a:r>
          </a:p>
          <a:p>
            <a:pPr lvl="1">
              <a:buFontTx/>
              <a:buNone/>
            </a:pPr>
            <a:r>
              <a:rPr lang="en-US" altLang="ko-KR" sz="2200"/>
              <a:t>O_APPEND     0x0800    </a:t>
            </a:r>
            <a:r>
              <a:rPr lang="ko-KR" altLang="en-US" sz="2200"/>
              <a:t>화일을 쓰기용으로 열고 화일 포인				터를 화일의 끝에 위치시킨다</a:t>
            </a:r>
            <a:r>
              <a:rPr lang="en-US" altLang="ko-KR" sz="2200"/>
              <a:t>.</a:t>
            </a:r>
          </a:p>
          <a:p>
            <a:pPr lvl="1">
              <a:buFontTx/>
              <a:buNone/>
            </a:pPr>
            <a:r>
              <a:rPr lang="en-US" altLang="ko-KR" sz="2200"/>
              <a:t>O_TEXT         0x4000     </a:t>
            </a:r>
            <a:r>
              <a:rPr lang="ko-KR" altLang="en-US" sz="2200"/>
              <a:t>화일을 텍스트 형식으로 연다</a:t>
            </a:r>
            <a:r>
              <a:rPr lang="en-US" altLang="ko-KR" sz="2200"/>
              <a:t>.</a:t>
            </a:r>
          </a:p>
          <a:p>
            <a:pPr lvl="1">
              <a:buFontTx/>
              <a:buNone/>
            </a:pPr>
            <a:r>
              <a:rPr lang="en-US" altLang="ko-KR" sz="2200"/>
              <a:t>O_BINARY     0x8000     </a:t>
            </a:r>
            <a:r>
              <a:rPr lang="ko-KR" altLang="en-US" sz="2200"/>
              <a:t>화일을 이진 형식으로 연다</a:t>
            </a:r>
            <a:r>
              <a:rPr lang="en-US" altLang="ko-KR" sz="2200"/>
              <a:t>.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모드</a:t>
            </a:r>
          </a:p>
        </p:txBody>
      </p:sp>
    </p:spTree>
    <p:extLst>
      <p:ext uri="{BB962C8B-B14F-4D97-AF65-F5344CB8AC3E}">
        <p14:creationId xmlns:p14="http://schemas.microsoft.com/office/powerpoint/2010/main" val="1239398285"/>
      </p:ext>
    </p:extLst>
  </p:cSld>
  <p:clrMapOvr>
    <a:masterClrMapping/>
  </p:clrMapOvr>
</p:sld>
</file>

<file path=ppt/slides/slide3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위의 </a:t>
            </a:r>
            <a:r>
              <a:rPr lang="en-US" altLang="ko-KR"/>
              <a:t>O_</a:t>
            </a:r>
            <a:r>
              <a:rPr lang="ko-KR" altLang="en-US"/>
              <a:t>로 시작하는 것들은 모두 상수로 이의 정의는 </a:t>
            </a:r>
            <a:r>
              <a:rPr lang="en-US" altLang="ko-KR"/>
              <a:t>fcntl.h(</a:t>
            </a:r>
            <a:r>
              <a:rPr lang="ko-KR" altLang="en-US"/>
              <a:t>이것은 </a:t>
            </a:r>
            <a:r>
              <a:rPr lang="en-US" altLang="ko-KR"/>
              <a:t>file control</a:t>
            </a:r>
            <a:r>
              <a:rPr lang="ko-KR" altLang="en-US"/>
              <a:t>의 약자</a:t>
            </a:r>
            <a:r>
              <a:rPr lang="en-US" altLang="ko-KR"/>
              <a:t>)</a:t>
            </a:r>
            <a:r>
              <a:rPr lang="ko-KR" altLang="en-US"/>
              <a:t>에 들어 있기 때문에 </a:t>
            </a:r>
            <a:r>
              <a:rPr lang="en-US" altLang="ko-KR"/>
              <a:t>open </a:t>
            </a:r>
            <a:r>
              <a:rPr lang="ko-KR" altLang="en-US"/>
              <a:t>문을 사용하려면 반드시 </a:t>
            </a:r>
            <a:r>
              <a:rPr lang="en-US" altLang="ko-KR"/>
              <a:t>fcntl.h</a:t>
            </a:r>
            <a:r>
              <a:rPr lang="ko-KR" altLang="en-US"/>
              <a:t>를 포함</a:t>
            </a:r>
          </a:p>
          <a:p>
            <a:endParaRPr lang="ko-KR" altLang="en-US"/>
          </a:p>
          <a:p>
            <a:r>
              <a:rPr lang="ko-KR" altLang="en-US"/>
              <a:t>위의 것들은 액세스 방식의 한 조건들로 여러 개를 동시에 같이 사용할 수 있으며 이 때에는 각 조건들을 </a:t>
            </a:r>
            <a:r>
              <a:rPr lang="en-US" altLang="ko-KR"/>
              <a:t>'|'(</a:t>
            </a:r>
            <a:r>
              <a:rPr lang="ko-KR" altLang="en-US"/>
              <a:t>비트 연산자 </a:t>
            </a:r>
            <a:r>
              <a:rPr lang="en-US" altLang="ko-KR"/>
              <a:t>OR)</a:t>
            </a:r>
            <a:r>
              <a:rPr lang="ko-KR" altLang="en-US"/>
              <a:t>를 이용해서 묶으면 됨</a:t>
            </a:r>
          </a:p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8172400" cy="500042"/>
          </a:xfrm>
        </p:spPr>
        <p:txBody>
          <a:bodyPr/>
          <a:lstStyle/>
          <a:p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2425135405"/>
      </p:ext>
    </p:extLst>
  </p:cSld>
  <p:clrMapOvr>
    <a:masterClrMapping/>
  </p:clrMapOvr>
</p:sld>
</file>

<file path=ppt/slides/slide3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data.dat </a:t>
            </a:r>
            <a:r>
              <a:rPr lang="ko-KR" altLang="en-US"/>
              <a:t>란 화일을 읽기 전용으로 열고자 할 때</a:t>
            </a:r>
          </a:p>
          <a:p>
            <a:pPr lvl="1"/>
            <a:r>
              <a:rPr lang="ko-KR" altLang="en-US"/>
              <a:t> </a:t>
            </a:r>
            <a:r>
              <a:rPr lang="en-US" altLang="ko-KR"/>
              <a:t>fd = open("data.dat", O_RDONLY); </a:t>
            </a:r>
          </a:p>
          <a:p>
            <a:pPr lvl="1">
              <a:buFontTx/>
              <a:buNone/>
            </a:pPr>
            <a:endParaRPr lang="en-US" altLang="ko-KR"/>
          </a:p>
          <a:p>
            <a:r>
              <a:rPr lang="ko-KR" altLang="en-US"/>
              <a:t>기존의 화일이 있으며</a:t>
            </a:r>
            <a:r>
              <a:rPr lang="en-US" altLang="ko-KR"/>
              <a:t>, </a:t>
            </a:r>
            <a:r>
              <a:rPr lang="ko-KR" altLang="en-US"/>
              <a:t>이를 지우고 쓰기 전용으로 열 때</a:t>
            </a:r>
          </a:p>
          <a:p>
            <a:pPr lvl="1"/>
            <a:r>
              <a:rPr lang="en-US" altLang="ko-KR"/>
              <a:t>fd = open("data.dat", O_WRONLY | O_TRUNC); </a:t>
            </a:r>
          </a:p>
          <a:p>
            <a:pPr lvl="1"/>
            <a:r>
              <a:rPr lang="en-US" altLang="ko-KR"/>
              <a:t>O_TRUNC</a:t>
            </a:r>
            <a:r>
              <a:rPr lang="ko-KR" altLang="en-US"/>
              <a:t>이 추가 되었는데</a:t>
            </a:r>
            <a:r>
              <a:rPr lang="en-US" altLang="ko-KR"/>
              <a:t>, </a:t>
            </a:r>
            <a:r>
              <a:rPr lang="ko-KR" altLang="en-US"/>
              <a:t>만약 이를 써 주지 않으면 쓰기 전용이라도 화일의 내용은 없어지지 않는다</a:t>
            </a:r>
            <a:r>
              <a:rPr lang="en-US" altLang="ko-KR"/>
              <a:t>. </a:t>
            </a:r>
            <a:r>
              <a:rPr lang="ko-KR" altLang="en-US"/>
              <a:t>반면에 화일의 끝에 추가하고자 할 때에는 다음과 같이 </a:t>
            </a:r>
            <a:r>
              <a:rPr lang="en-US" altLang="ko-KR"/>
              <a:t>O_APPEND</a:t>
            </a:r>
            <a:r>
              <a:rPr lang="ko-KR" altLang="en-US"/>
              <a:t>를 써 주면 된다</a:t>
            </a:r>
            <a:r>
              <a:rPr lang="en-US" altLang="ko-KR"/>
              <a:t>. </a:t>
            </a:r>
          </a:p>
          <a:p>
            <a:pPr lvl="1"/>
            <a:r>
              <a:rPr lang="en-US" altLang="ko-KR" sz="2200"/>
              <a:t> fd = open("data.dat", O_WRONLY | O_APPEND);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사용예</a:t>
            </a:r>
          </a:p>
        </p:txBody>
      </p:sp>
    </p:spTree>
    <p:extLst>
      <p:ext uri="{BB962C8B-B14F-4D97-AF65-F5344CB8AC3E}">
        <p14:creationId xmlns:p14="http://schemas.microsoft.com/office/powerpoint/2010/main" val="3484447784"/>
      </p:ext>
    </p:extLst>
  </p:cSld>
  <p:clrMapOvr>
    <a:masterClrMapping/>
  </p:clrMapOvr>
</p:sld>
</file>

<file path=ppt/slides/slide3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 err="1"/>
              <a:t>fopen</a:t>
            </a:r>
            <a:r>
              <a:rPr lang="en-US" altLang="ko-KR" sz="2400" dirty="0"/>
              <a:t> </a:t>
            </a:r>
            <a:r>
              <a:rPr lang="ko-KR" altLang="en-US" sz="2400" dirty="0"/>
              <a:t>문과 다른 것은 해당 화일이 없는 경우 화일이 만들어지지 않음</a:t>
            </a:r>
          </a:p>
          <a:p>
            <a:r>
              <a:rPr lang="ko-KR" altLang="en-US" sz="2400" dirty="0"/>
              <a:t>만약 화일이 없을 때 화일을 만들도록 하고 싶으면 다음과 같이 </a:t>
            </a:r>
            <a:r>
              <a:rPr lang="en-US" altLang="ko-KR" sz="2400" dirty="0"/>
              <a:t>O_CREAT</a:t>
            </a:r>
            <a:r>
              <a:rPr lang="ko-KR" altLang="en-US" sz="2400" dirty="0"/>
              <a:t>를 지정하여야 하며</a:t>
            </a:r>
            <a:r>
              <a:rPr lang="en-US" altLang="ko-KR" sz="2400" dirty="0"/>
              <a:t>, </a:t>
            </a:r>
            <a:r>
              <a:rPr lang="ko-KR" altLang="en-US" sz="2400" dirty="0"/>
              <a:t>이 때에는 </a:t>
            </a:r>
            <a:r>
              <a:rPr lang="ko-KR" altLang="en-US" sz="2400" dirty="0" err="1"/>
              <a:t>세번재</a:t>
            </a:r>
            <a:r>
              <a:rPr lang="ko-KR" altLang="en-US" sz="2400" dirty="0"/>
              <a:t> 인자가 필요</a:t>
            </a:r>
          </a:p>
          <a:p>
            <a:pPr lvl="1"/>
            <a:r>
              <a:rPr lang="en-US" altLang="ko-KR" sz="1800" dirty="0" err="1"/>
              <a:t>fd</a:t>
            </a:r>
            <a:r>
              <a:rPr lang="en-US" altLang="ko-KR" sz="1800" dirty="0"/>
              <a:t> = open("data.dat", O_WRONLY | O_CREAT | O_TRUNC, </a:t>
            </a:r>
            <a:r>
              <a:rPr lang="ko-KR" altLang="en-US" sz="1800" dirty="0"/>
              <a:t>모드</a:t>
            </a:r>
            <a:r>
              <a:rPr lang="en-US" altLang="ko-KR" sz="1800" dirty="0"/>
              <a:t>); </a:t>
            </a:r>
          </a:p>
          <a:p>
            <a:pPr lvl="1"/>
            <a:endParaRPr lang="en-US" altLang="ko-KR" sz="1800" dirty="0"/>
          </a:p>
          <a:p>
            <a:pPr lvl="1"/>
            <a:r>
              <a:rPr lang="ko-KR" altLang="en-US" sz="2200" dirty="0"/>
              <a:t>화일이 있으면 그 내용을 지우고 없으면 생성</a:t>
            </a:r>
            <a:r>
              <a:rPr lang="en-US" altLang="ko-KR" sz="2200" dirty="0"/>
              <a:t>, </a:t>
            </a:r>
            <a:r>
              <a:rPr lang="en-US" altLang="ko-KR" sz="2200" dirty="0" err="1"/>
              <a:t>fopen</a:t>
            </a:r>
            <a:r>
              <a:rPr lang="ko-KR" altLang="en-US" sz="2200" dirty="0"/>
              <a:t>의 </a:t>
            </a:r>
            <a:r>
              <a:rPr lang="en-US" altLang="ko-KR" sz="2200" dirty="0"/>
              <a:t>"w"</a:t>
            </a:r>
            <a:r>
              <a:rPr lang="ko-KR" altLang="en-US" sz="2200" dirty="0"/>
              <a:t>와 같음 </a:t>
            </a:r>
          </a:p>
          <a:p>
            <a:pPr lvl="1"/>
            <a:endParaRPr lang="ko-KR" altLang="en-US" sz="2200" dirty="0"/>
          </a:p>
          <a:p>
            <a:pPr lvl="1"/>
            <a:r>
              <a:rPr lang="ko-KR" altLang="en-US" sz="1800" dirty="0"/>
              <a:t> </a:t>
            </a:r>
            <a:r>
              <a:rPr lang="en-US" altLang="ko-KR" sz="1800" dirty="0" err="1"/>
              <a:t>fd</a:t>
            </a:r>
            <a:r>
              <a:rPr lang="en-US" altLang="ko-KR" sz="1800" dirty="0"/>
              <a:t> = open("data.dat", O_WRONLY | O_CREAT | O_APPEND, </a:t>
            </a:r>
            <a:r>
              <a:rPr lang="ko-KR" altLang="en-US" sz="1800" dirty="0"/>
              <a:t>모드</a:t>
            </a:r>
            <a:r>
              <a:rPr lang="en-US" altLang="ko-KR" sz="1800" dirty="0"/>
              <a:t>); </a:t>
            </a:r>
          </a:p>
          <a:p>
            <a:pPr lvl="1"/>
            <a:r>
              <a:rPr lang="ko-KR" altLang="en-US" sz="2200" dirty="0"/>
              <a:t>화일이 있으면 그 끝으로 이동하고 없으면 생성</a:t>
            </a:r>
            <a:r>
              <a:rPr lang="en-US" altLang="ko-KR" sz="2200" dirty="0"/>
              <a:t>, </a:t>
            </a:r>
            <a:r>
              <a:rPr lang="en-US" altLang="ko-KR" sz="2200" dirty="0" err="1"/>
              <a:t>fopen</a:t>
            </a:r>
            <a:r>
              <a:rPr lang="ko-KR" altLang="en-US" sz="2200" dirty="0"/>
              <a:t>의 </a:t>
            </a:r>
            <a:r>
              <a:rPr lang="en-US" altLang="ko-KR" sz="2200" dirty="0"/>
              <a:t>"a"</a:t>
            </a:r>
            <a:r>
              <a:rPr lang="ko-KR" altLang="en-US" sz="2200" dirty="0"/>
              <a:t>와 같음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사용예</a:t>
            </a:r>
            <a:r>
              <a:rPr lang="en-US" altLang="ko-KR"/>
              <a:t>(2)</a:t>
            </a:r>
          </a:p>
        </p:txBody>
      </p:sp>
    </p:spTree>
    <p:extLst>
      <p:ext uri="{BB962C8B-B14F-4D97-AF65-F5344CB8AC3E}">
        <p14:creationId xmlns:p14="http://schemas.microsoft.com/office/powerpoint/2010/main" val="562636262"/>
      </p:ext>
    </p:extLst>
  </p:cSld>
  <p:clrMapOvr>
    <a:masterClrMapping/>
  </p:clrMapOvr>
</p:sld>
</file>

<file path=ppt/slides/slide3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#include &lt;stdio.h&gt;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#include &lt;fcntl.h&gt;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main(int argc, char *argv[])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{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2200"/>
              <a:t>int fd;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2200"/>
              <a:t>long int size;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2200"/>
              <a:t>int n;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2200"/>
              <a:t>char buf[BUFSIZ];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2200"/>
              <a:t>if (argc == 1) {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2200"/>
              <a:t>fprintf(stderr,"USAGE: %s file(1) file(2) ... file(n)\n",*argv);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2200"/>
              <a:t>return (0);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2200"/>
              <a:t>}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예제</a:t>
            </a:r>
          </a:p>
        </p:txBody>
      </p:sp>
    </p:spTree>
    <p:extLst>
      <p:ext uri="{BB962C8B-B14F-4D97-AF65-F5344CB8AC3E}">
        <p14:creationId xmlns:p14="http://schemas.microsoft.com/office/powerpoint/2010/main" val="1332905971"/>
      </p:ext>
    </p:extLst>
  </p:cSld>
  <p:clrMapOvr>
    <a:masterClrMapping/>
  </p:clrMapOvr>
</p:sld>
</file>

<file path=ppt/slides/slide3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Tx/>
              <a:buNone/>
            </a:pPr>
            <a:r>
              <a:rPr lang="en-US" altLang="ko-KR" sz="1800"/>
              <a:t>while (--argc &gt; 0) </a:t>
            </a:r>
          </a:p>
          <a:p>
            <a:pPr lvl="1">
              <a:buFontTx/>
              <a:buNone/>
            </a:pPr>
            <a:r>
              <a:rPr lang="en-US" altLang="ko-KR" sz="1800"/>
              <a:t>{</a:t>
            </a:r>
          </a:p>
          <a:p>
            <a:pPr lvl="2">
              <a:buFont typeface="Wingdings" pitchFamily="2" charset="2"/>
              <a:buNone/>
            </a:pPr>
            <a:r>
              <a:rPr lang="en-US" altLang="ko-KR" sz="1600"/>
              <a:t>if ((fd = open(*++argv, O_RDONLY | O_BINARY)) == -1)</a:t>
            </a:r>
          </a:p>
          <a:p>
            <a:pPr lvl="2">
              <a:buFont typeface="Wingdings" pitchFamily="2" charset="2"/>
              <a:buNone/>
            </a:pPr>
            <a:r>
              <a:rPr lang="en-US" altLang="ko-KR" sz="1600"/>
              <a:t>{</a:t>
            </a:r>
          </a:p>
          <a:p>
            <a:pPr lvl="3">
              <a:buFontTx/>
              <a:buNone/>
            </a:pPr>
            <a:r>
              <a:rPr lang="en-US" altLang="ko-KR" sz="1400"/>
              <a:t>fprintf(stderr,"Error: Cannot open %s\n",*argv);</a:t>
            </a:r>
          </a:p>
          <a:p>
            <a:pPr lvl="3">
              <a:buFontTx/>
              <a:buNone/>
            </a:pPr>
            <a:r>
              <a:rPr lang="en-US" altLang="ko-KR" sz="1400"/>
              <a:t>continue;</a:t>
            </a:r>
          </a:p>
          <a:p>
            <a:pPr lvl="2">
              <a:buFont typeface="Wingdings" pitchFamily="2" charset="2"/>
              <a:buNone/>
            </a:pPr>
            <a:r>
              <a:rPr lang="en-US" altLang="ko-KR" sz="1600"/>
              <a:t>}</a:t>
            </a:r>
          </a:p>
          <a:p>
            <a:pPr lvl="2">
              <a:buFont typeface="Wingdings" pitchFamily="2" charset="2"/>
              <a:buNone/>
            </a:pPr>
            <a:r>
              <a:rPr lang="en-US" altLang="ko-KR" sz="1600"/>
              <a:t>size = 0;</a:t>
            </a:r>
          </a:p>
          <a:p>
            <a:pPr lvl="2">
              <a:buFont typeface="Wingdings" pitchFamily="2" charset="2"/>
              <a:buNone/>
            </a:pPr>
            <a:r>
              <a:rPr lang="en-US" altLang="ko-KR" sz="1600"/>
              <a:t>while ((n = read(fd, buf, BUFSIZ)) &gt; 0)</a:t>
            </a:r>
          </a:p>
          <a:p>
            <a:pPr lvl="2">
              <a:buFont typeface="Wingdings" pitchFamily="2" charset="2"/>
              <a:buNone/>
            </a:pPr>
            <a:r>
              <a:rPr lang="en-US" altLang="ko-KR" sz="1600"/>
              <a:t>	size += n;</a:t>
            </a:r>
          </a:p>
          <a:p>
            <a:pPr lvl="2">
              <a:buFont typeface="Wingdings" pitchFamily="2" charset="2"/>
              <a:buNone/>
            </a:pPr>
            <a:r>
              <a:rPr lang="en-US" altLang="ko-KR" sz="1600"/>
              <a:t>if (n == 0)</a:t>
            </a:r>
          </a:p>
          <a:p>
            <a:pPr lvl="2">
              <a:buFont typeface="Wingdings" pitchFamily="2" charset="2"/>
              <a:buNone/>
            </a:pPr>
            <a:r>
              <a:rPr lang="en-US" altLang="ko-KR" sz="1600"/>
              <a:t>	fprintf(stdout,"%s: %ld bytes.\n",*argv,size);</a:t>
            </a:r>
          </a:p>
          <a:p>
            <a:pPr lvl="2">
              <a:buFont typeface="Wingdings" pitchFamily="2" charset="2"/>
              <a:buNone/>
            </a:pPr>
            <a:r>
              <a:rPr lang="en-US" altLang="ko-KR" sz="1600"/>
              <a:t>else</a:t>
            </a:r>
          </a:p>
          <a:p>
            <a:pPr lvl="2">
              <a:buFont typeface="Wingdings" pitchFamily="2" charset="2"/>
              <a:buNone/>
            </a:pPr>
            <a:r>
              <a:rPr lang="en-US" altLang="ko-KR" sz="1600"/>
              <a:t>	fprintf(stderr,"Error in reading %s\n",*argv);</a:t>
            </a:r>
          </a:p>
          <a:p>
            <a:pPr lvl="1">
              <a:buFontTx/>
              <a:buNone/>
            </a:pPr>
            <a:r>
              <a:rPr lang="en-US" altLang="ko-KR" sz="1800"/>
              <a:t>}</a:t>
            </a:r>
          </a:p>
          <a:p>
            <a:pPr lvl="1">
              <a:buFontTx/>
              <a:buNone/>
            </a:pPr>
            <a:r>
              <a:rPr lang="en-US" altLang="ko-KR" sz="1800"/>
              <a:t>close(fd); /* </a:t>
            </a:r>
            <a:r>
              <a:rPr lang="ko-KR" altLang="en-US" sz="1800"/>
              <a:t>핸들이 다루는 화일을 닫는다</a:t>
            </a:r>
            <a:r>
              <a:rPr lang="en-US" altLang="ko-KR" sz="1800"/>
              <a:t>. </a:t>
            </a:r>
            <a:r>
              <a:rPr lang="ko-KR" altLang="en-US" sz="1800"/>
              <a:t>되돌림 값은 화일 닫기가 *</a:t>
            </a:r>
            <a:r>
              <a:rPr lang="en-US" altLang="ko-KR" sz="1800"/>
              <a:t>/ </a:t>
            </a:r>
          </a:p>
          <a:p>
            <a:pPr>
              <a:buFont typeface="Wingdings" pitchFamily="2" charset="2"/>
              <a:buNone/>
            </a:pPr>
            <a:r>
              <a:rPr lang="en-US" altLang="ko-KR" sz="1800"/>
              <a:t>} /* </a:t>
            </a:r>
            <a:r>
              <a:rPr lang="ko-KR" altLang="en-US" sz="1800"/>
              <a:t>성공하면 </a:t>
            </a:r>
            <a:r>
              <a:rPr lang="en-US" altLang="ko-KR" sz="1800"/>
              <a:t>0, </a:t>
            </a:r>
            <a:r>
              <a:rPr lang="ko-KR" altLang="en-US" sz="1800"/>
              <a:t>실패하면 </a:t>
            </a:r>
            <a:r>
              <a:rPr lang="en-US" altLang="ko-KR" sz="1800"/>
              <a:t>-1</a:t>
            </a:r>
            <a:r>
              <a:rPr lang="ko-KR" altLang="en-US" sz="1800"/>
              <a:t>의 값을 되돌린다 *</a:t>
            </a:r>
            <a:r>
              <a:rPr lang="en-US" altLang="ko-KR" sz="1800"/>
              <a:t>/</a:t>
            </a:r>
            <a:endParaRPr lang="en-US" altLang="ko-KR" sz="240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8172400" cy="500042"/>
          </a:xfrm>
        </p:spPr>
        <p:txBody>
          <a:bodyPr/>
          <a:lstStyle/>
          <a:p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1752692586"/>
      </p:ext>
    </p:extLst>
  </p:cSld>
  <p:clrMapOvr>
    <a:masterClrMapping/>
  </p:clrMapOvr>
</p:sld>
</file>

<file path=ppt/slides/slide3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저수준의 화일 입출력에서 화일로부터 읽어들이는 것은 이 </a:t>
            </a:r>
            <a:r>
              <a:rPr lang="en-US" altLang="ko-KR"/>
              <a:t>read </a:t>
            </a:r>
            <a:r>
              <a:rPr lang="ko-KR" altLang="en-US"/>
              <a:t>밖에 없음</a:t>
            </a:r>
          </a:p>
          <a:p>
            <a:r>
              <a:rPr lang="ko-KR" altLang="en-US"/>
              <a:t>즉 문자 하나씩 밖에 읽어들이지 않기 때문에 만약 정수값을 읽어들이고자 할 때에는 읽어들인 것을 정수로 변환하여야 함</a:t>
            </a:r>
          </a:p>
          <a:p>
            <a:r>
              <a:rPr lang="ko-KR" altLang="en-US"/>
              <a:t>따라서 복잡한 포맷으로 된 데이터를 읽어들일 때에는 고수준의 화일 입출력을 사용하는 것이 좋음</a:t>
            </a:r>
          </a:p>
          <a:p>
            <a:endParaRPr lang="ko-KR" altLang="en-US"/>
          </a:p>
          <a:p>
            <a:r>
              <a:rPr lang="en-US" altLang="ko-KR"/>
              <a:t>read </a:t>
            </a:r>
            <a:r>
              <a:rPr lang="ko-KR" altLang="en-US"/>
              <a:t>와 반대로 화일에 쓰고자 할 때는 다음과 같이 </a:t>
            </a:r>
            <a:r>
              <a:rPr lang="en-US" altLang="ko-KR"/>
              <a:t>write</a:t>
            </a:r>
            <a:r>
              <a:rPr lang="ko-KR" altLang="en-US"/>
              <a:t>이라는 함수를 사용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저수준 입력</a:t>
            </a:r>
          </a:p>
        </p:txBody>
      </p:sp>
    </p:spTree>
    <p:extLst>
      <p:ext uri="{BB962C8B-B14F-4D97-AF65-F5344CB8AC3E}">
        <p14:creationId xmlns:p14="http://schemas.microsoft.com/office/powerpoint/2010/main" val="14422473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DEB0FBE-8AAB-4A3F-8738-6CF6000E4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dirty="0"/>
              <a:t>1</a:t>
            </a:r>
            <a:r>
              <a:rPr lang="ko-KR" altLang="en-US" sz="1800" dirty="0"/>
              <a:t>의 보수는 음수를 표현하기 위해서 사용한다</a:t>
            </a:r>
            <a:r>
              <a:rPr lang="en-US" altLang="ko-KR" sz="1800" dirty="0"/>
              <a:t>. </a:t>
            </a:r>
          </a:p>
          <a:p>
            <a:pPr lvl="1"/>
            <a:r>
              <a:rPr lang="en-US" altLang="ko-KR" sz="1800" dirty="0"/>
              <a:t>1</a:t>
            </a:r>
            <a:r>
              <a:rPr lang="ko-KR" altLang="en-US" sz="1800" dirty="0"/>
              <a:t>의 보수는 모든 비트의 값을 </a:t>
            </a:r>
            <a:r>
              <a:rPr lang="en-US" altLang="ko-KR" sz="1800" dirty="0"/>
              <a:t>0-&gt;1</a:t>
            </a:r>
            <a:r>
              <a:rPr lang="ko-KR" altLang="en-US" sz="1800" dirty="0"/>
              <a:t>로 </a:t>
            </a:r>
            <a:r>
              <a:rPr lang="en-US" altLang="ko-KR" sz="1800" dirty="0"/>
              <a:t>1-&gt;0</a:t>
            </a:r>
            <a:r>
              <a:rPr lang="ko-KR" altLang="en-US" sz="1800" dirty="0"/>
              <a:t>으로 바꾸는 것이다</a:t>
            </a:r>
            <a:r>
              <a:rPr lang="en-US" altLang="ko-KR" sz="1800" dirty="0"/>
              <a:t>.</a:t>
            </a:r>
          </a:p>
          <a:p>
            <a:pPr lvl="1"/>
            <a:r>
              <a:rPr lang="ko-KR" altLang="en-US" sz="1800" dirty="0"/>
              <a:t>단</a:t>
            </a:r>
            <a:r>
              <a:rPr lang="en-US" altLang="ko-KR" sz="1800" dirty="0"/>
              <a:t>, </a:t>
            </a:r>
            <a:r>
              <a:rPr lang="ko-KR" altLang="en-US" sz="1800" dirty="0"/>
              <a:t>이렇게 하면 </a:t>
            </a:r>
            <a:r>
              <a:rPr lang="en-US" altLang="ko-KR" sz="1800" dirty="0"/>
              <a:t>+0</a:t>
            </a:r>
            <a:r>
              <a:rPr lang="ko-KR" altLang="en-US" sz="1800" dirty="0"/>
              <a:t>과 </a:t>
            </a:r>
            <a:r>
              <a:rPr lang="en-US" altLang="ko-KR" sz="1800" dirty="0"/>
              <a:t>-0</a:t>
            </a:r>
            <a:r>
              <a:rPr lang="ko-KR" altLang="en-US" sz="1800" dirty="0"/>
              <a:t>이 만들어 진다</a:t>
            </a:r>
            <a:r>
              <a:rPr lang="en-US" altLang="ko-KR" sz="1800" dirty="0"/>
              <a:t>. </a:t>
            </a:r>
          </a:p>
          <a:p>
            <a:pPr lvl="1"/>
            <a:r>
              <a:rPr lang="ko-KR" altLang="en-US" sz="1800" dirty="0"/>
              <a:t>이때 </a:t>
            </a:r>
            <a:r>
              <a:rPr lang="en-US" altLang="ko-KR" sz="1800" dirty="0"/>
              <a:t>2</a:t>
            </a:r>
            <a:r>
              <a:rPr lang="ko-KR" altLang="en-US" sz="1800" dirty="0"/>
              <a:t>의 보수를 사용하며 </a:t>
            </a:r>
            <a:r>
              <a:rPr lang="en-US" altLang="ko-KR" sz="1800" dirty="0"/>
              <a:t>1111 1111</a:t>
            </a:r>
            <a:r>
              <a:rPr lang="ko-KR" altLang="en-US" sz="1800" dirty="0"/>
              <a:t>은 </a:t>
            </a:r>
            <a:r>
              <a:rPr lang="en-US" altLang="ko-KR" sz="1800" dirty="0"/>
              <a:t>-1</a:t>
            </a:r>
            <a:r>
              <a:rPr lang="ko-KR" altLang="en-US" sz="1800" dirty="0"/>
              <a:t>이 된다</a:t>
            </a:r>
            <a:r>
              <a:rPr lang="en-US" altLang="ko-KR" sz="1800" dirty="0"/>
              <a:t>. </a:t>
            </a:r>
          </a:p>
          <a:p>
            <a:pPr lvl="1"/>
            <a:r>
              <a:rPr lang="ko-KR" altLang="en-US" sz="1800" dirty="0"/>
              <a:t>그렇기 때문에 </a:t>
            </a:r>
            <a:r>
              <a:rPr lang="en-US" altLang="ko-KR" sz="1800" dirty="0"/>
              <a:t>1</a:t>
            </a:r>
            <a:r>
              <a:rPr lang="ko-KR" altLang="en-US" sz="1800" dirty="0"/>
              <a:t>바이트의 표현 범위가 </a:t>
            </a:r>
            <a:r>
              <a:rPr lang="en-US" altLang="ko-KR" sz="1800" dirty="0"/>
              <a:t>-128</a:t>
            </a:r>
            <a:r>
              <a:rPr lang="ko-KR" altLang="en-US" sz="1800" dirty="0"/>
              <a:t>에서 </a:t>
            </a:r>
            <a:r>
              <a:rPr lang="en-US" altLang="ko-KR" sz="1800" dirty="0"/>
              <a:t>127</a:t>
            </a:r>
            <a:r>
              <a:rPr lang="ko-KR" altLang="en-US" sz="1800" dirty="0"/>
              <a:t>인 것이다</a:t>
            </a:r>
            <a:r>
              <a:rPr lang="en-US" altLang="ko-KR" sz="1800" dirty="0"/>
              <a:t>.</a:t>
            </a:r>
          </a:p>
          <a:p>
            <a:pPr lvl="1"/>
            <a:r>
              <a:rPr lang="en-US" altLang="ko-KR" sz="1800" dirty="0"/>
              <a:t>2</a:t>
            </a:r>
            <a:r>
              <a:rPr lang="ko-KR" altLang="en-US" sz="1800" dirty="0"/>
              <a:t>의 보수는 </a:t>
            </a:r>
            <a:r>
              <a:rPr lang="en-US" altLang="ko-KR" sz="1800" dirty="0"/>
              <a:t>1</a:t>
            </a:r>
            <a:r>
              <a:rPr lang="ko-KR" altLang="en-US" sz="1800" dirty="0"/>
              <a:t>의 보수에 </a:t>
            </a:r>
            <a:r>
              <a:rPr lang="en-US" altLang="ko-KR" sz="1800" dirty="0"/>
              <a:t>+1</a:t>
            </a:r>
            <a:r>
              <a:rPr lang="ko-KR" altLang="en-US" sz="1800" dirty="0"/>
              <a:t>을 더한 것이며 뺄셈에서 사용된다</a:t>
            </a:r>
            <a:r>
              <a:rPr lang="en-US" altLang="ko-KR" sz="1800" dirty="0"/>
              <a:t>.</a:t>
            </a:r>
          </a:p>
          <a:p>
            <a:r>
              <a:rPr lang="ko-KR" altLang="en-US" sz="1800" dirty="0"/>
              <a:t>예를 들어</a:t>
            </a:r>
            <a:endParaRPr lang="en-US" altLang="ko-KR" sz="1800" dirty="0"/>
          </a:p>
          <a:p>
            <a:pPr lvl="1"/>
            <a:r>
              <a:rPr lang="en-US" altLang="ko-KR" sz="1800" dirty="0"/>
              <a:t>0000 0001 -&gt; 1111 1110 -&gt; 1111 1111</a:t>
            </a:r>
          </a:p>
          <a:p>
            <a:pPr lvl="1"/>
            <a:r>
              <a:rPr lang="ko-KR" altLang="en-US" sz="1800" dirty="0"/>
              <a:t>이진수 </a:t>
            </a:r>
            <a:r>
              <a:rPr lang="en-US" altLang="ko-KR" sz="1800" dirty="0"/>
              <a:t>1   -&gt; 1</a:t>
            </a:r>
            <a:r>
              <a:rPr lang="ko-KR" altLang="en-US" sz="1800" dirty="0"/>
              <a:t>의 보수   </a:t>
            </a:r>
            <a:r>
              <a:rPr lang="en-US" altLang="ko-KR" sz="1800" dirty="0"/>
              <a:t>-&gt;  2</a:t>
            </a:r>
            <a:r>
              <a:rPr lang="ko-KR" altLang="en-US" sz="1800" dirty="0"/>
              <a:t>의 보수</a:t>
            </a:r>
            <a:endParaRPr lang="en-US" altLang="ko-KR" sz="1800" dirty="0"/>
          </a:p>
          <a:p>
            <a:r>
              <a:rPr lang="en-US" altLang="ko-KR" sz="1800" dirty="0"/>
              <a:t>100+(-75)</a:t>
            </a:r>
            <a:r>
              <a:rPr lang="ko-KR" altLang="en-US" sz="1800" dirty="0"/>
              <a:t>를 계산하면 </a:t>
            </a:r>
            <a:r>
              <a:rPr lang="en-US" altLang="ko-KR" sz="1800" dirty="0"/>
              <a:t>100= 0110 0100</a:t>
            </a:r>
          </a:p>
          <a:p>
            <a:pPr lvl="1"/>
            <a:r>
              <a:rPr lang="en-US" altLang="ko-KR" sz="1800" dirty="0"/>
              <a:t>0100 1011(75)</a:t>
            </a:r>
          </a:p>
          <a:p>
            <a:pPr lvl="2"/>
            <a:r>
              <a:rPr lang="en-US" altLang="ko-KR" sz="1800" dirty="0"/>
              <a:t>1011 0100 1</a:t>
            </a:r>
            <a:r>
              <a:rPr lang="ko-KR" altLang="en-US" sz="1800" dirty="0"/>
              <a:t>의 보수</a:t>
            </a:r>
            <a:endParaRPr lang="en-US" altLang="ko-KR" sz="1800" dirty="0"/>
          </a:p>
          <a:p>
            <a:pPr lvl="2"/>
            <a:r>
              <a:rPr lang="en-US" altLang="ko-KR" sz="1800" dirty="0"/>
              <a:t>0000 0001 1</a:t>
            </a:r>
            <a:r>
              <a:rPr lang="ko-KR" altLang="en-US" sz="1800" dirty="0"/>
              <a:t>를 더하면</a:t>
            </a:r>
            <a:endParaRPr lang="en-US" altLang="ko-KR" sz="1800" dirty="0"/>
          </a:p>
          <a:p>
            <a:pPr lvl="2"/>
            <a:r>
              <a:rPr lang="en-US" altLang="ko-KR" sz="1800" dirty="0"/>
              <a:t>1011 0101 2</a:t>
            </a:r>
            <a:r>
              <a:rPr lang="ko-KR" altLang="en-US" sz="1800" dirty="0"/>
              <a:t>의 보수</a:t>
            </a:r>
            <a:r>
              <a:rPr lang="en-US" altLang="ko-KR" sz="1800" dirty="0"/>
              <a:t>(181)</a:t>
            </a:r>
          </a:p>
          <a:p>
            <a:pPr lvl="1"/>
            <a:r>
              <a:rPr lang="en-US" altLang="ko-KR" sz="1800" dirty="0"/>
              <a:t>  0110 0100(100)</a:t>
            </a:r>
          </a:p>
          <a:p>
            <a:pPr lvl="1"/>
            <a:r>
              <a:rPr lang="en-US" altLang="ko-KR" sz="1800" dirty="0"/>
              <a:t>+1011 0101(-75)</a:t>
            </a:r>
          </a:p>
          <a:p>
            <a:pPr lvl="1"/>
            <a:r>
              <a:rPr lang="en-US" altLang="ko-KR" sz="1800" dirty="0"/>
              <a:t>  ------------</a:t>
            </a:r>
          </a:p>
          <a:p>
            <a:pPr lvl="1"/>
            <a:r>
              <a:rPr lang="en-US" altLang="ko-KR" sz="1800" dirty="0"/>
              <a:t>  10001 1001(25) : </a:t>
            </a:r>
            <a:r>
              <a:rPr lang="ko-KR" altLang="en-US" sz="1800" dirty="0"/>
              <a:t>가장 놓은 자리의 숫자는 버린다</a:t>
            </a:r>
            <a:r>
              <a:rPr lang="en-US" altLang="ko-KR" sz="1800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478DBF6-8F7C-4506-95C9-5F5A80A3D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D0564D76-F4B9-442E-BE59-300CC13C9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의 보수와 </a:t>
            </a:r>
            <a:r>
              <a:rPr lang="en-US" altLang="ko-KR" dirty="0"/>
              <a:t>2</a:t>
            </a:r>
            <a:r>
              <a:rPr lang="ko-KR" altLang="en-US" dirty="0"/>
              <a:t>의 보수</a:t>
            </a:r>
          </a:p>
        </p:txBody>
      </p:sp>
    </p:spTree>
    <p:extLst>
      <p:ext uri="{BB962C8B-B14F-4D97-AF65-F5344CB8AC3E}">
        <p14:creationId xmlns:p14="http://schemas.microsoft.com/office/powerpoint/2010/main" val="349379236"/>
      </p:ext>
    </p:extLst>
  </p:cSld>
  <p:clrMapOvr>
    <a:masterClrMapping/>
  </p:clrMapOvr>
</p:sld>
</file>

<file path=ppt/slides/slide3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2200"/>
              <a:t>Ex)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2200"/>
              <a:t> int fd;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2200"/>
              <a:t> char *buf;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2200"/>
              <a:t> int size;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2200"/>
              <a:t> int n;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2200"/>
              <a:t> n = write(fd, buf, size); 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altLang="ko-KR" sz="2200"/>
          </a:p>
          <a:p>
            <a:pPr>
              <a:lnSpc>
                <a:spcPct val="90000"/>
              </a:lnSpc>
            </a:pPr>
            <a:r>
              <a:rPr lang="en-US" altLang="ko-KR" sz="2400"/>
              <a:t>fd</a:t>
            </a:r>
            <a:r>
              <a:rPr lang="ko-KR" altLang="en-US" sz="2400"/>
              <a:t>는 </a:t>
            </a:r>
            <a:r>
              <a:rPr lang="en-US" altLang="ko-KR" sz="2400"/>
              <a:t>open</a:t>
            </a:r>
            <a:r>
              <a:rPr lang="ko-KR" altLang="en-US" sz="2400"/>
              <a:t>에 의해 넘겨 받은 화일의 핸들</a:t>
            </a:r>
          </a:p>
          <a:p>
            <a:pPr>
              <a:lnSpc>
                <a:spcPct val="90000"/>
              </a:lnSpc>
            </a:pPr>
            <a:r>
              <a:rPr lang="en-US" altLang="ko-KR" sz="2400"/>
              <a:t>buf</a:t>
            </a:r>
            <a:r>
              <a:rPr lang="ko-KR" altLang="en-US" sz="2400"/>
              <a:t>는 출력할 데이터가 들어 있는 곳을 가리키는 포인터</a:t>
            </a:r>
          </a:p>
          <a:p>
            <a:pPr>
              <a:lnSpc>
                <a:spcPct val="90000"/>
              </a:lnSpc>
            </a:pPr>
            <a:r>
              <a:rPr lang="en-US" altLang="ko-KR" sz="2400"/>
              <a:t>size</a:t>
            </a:r>
            <a:r>
              <a:rPr lang="ko-KR" altLang="en-US" sz="2400"/>
              <a:t>는 출력할 데이터의 크기</a:t>
            </a:r>
            <a:r>
              <a:rPr lang="en-US" altLang="ko-KR" sz="2400"/>
              <a:t>(</a:t>
            </a:r>
            <a:r>
              <a:rPr lang="ko-KR" altLang="en-US" sz="2400"/>
              <a:t>바이트수</a:t>
            </a:r>
            <a:r>
              <a:rPr lang="en-US" altLang="ko-KR" sz="2400"/>
              <a:t>)</a:t>
            </a:r>
          </a:p>
          <a:p>
            <a:pPr>
              <a:lnSpc>
                <a:spcPct val="90000"/>
              </a:lnSpc>
            </a:pPr>
            <a:endParaRPr lang="en-US" altLang="ko-KR" sz="2400"/>
          </a:p>
          <a:p>
            <a:pPr>
              <a:lnSpc>
                <a:spcPct val="90000"/>
              </a:lnSpc>
            </a:pPr>
            <a:r>
              <a:rPr lang="en-US" altLang="ko-KR" sz="2400"/>
              <a:t>fd</a:t>
            </a:r>
            <a:r>
              <a:rPr lang="ko-KR" altLang="en-US" sz="2400"/>
              <a:t>가 나타내는 화일에 </a:t>
            </a:r>
            <a:r>
              <a:rPr lang="en-US" altLang="ko-KR" sz="2400"/>
              <a:t>size</a:t>
            </a:r>
            <a:r>
              <a:rPr lang="ko-KR" altLang="en-US" sz="2400"/>
              <a:t>만큼의 바이트를 </a:t>
            </a:r>
            <a:r>
              <a:rPr lang="en-US" altLang="ko-KR" sz="2400"/>
              <a:t>buf</a:t>
            </a:r>
            <a:r>
              <a:rPr lang="ko-KR" altLang="en-US" sz="2400"/>
              <a:t>로부터 가져와 출력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write</a:t>
            </a:r>
          </a:p>
        </p:txBody>
      </p:sp>
    </p:spTree>
    <p:extLst>
      <p:ext uri="{BB962C8B-B14F-4D97-AF65-F5344CB8AC3E}">
        <p14:creationId xmlns:p14="http://schemas.microsoft.com/office/powerpoint/2010/main" val="1013401569"/>
      </p:ext>
    </p:extLst>
  </p:cSld>
  <p:clrMapOvr>
    <a:masterClrMapping/>
  </p:clrMapOvr>
</p:sld>
</file>

<file path=ppt/slides/slide3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write </a:t>
            </a:r>
            <a:r>
              <a:rPr lang="ko-KR" altLang="en-US"/>
              <a:t>함수는 실제로 쓴 바이트의 수를 계산 결과로 산출</a:t>
            </a:r>
          </a:p>
          <a:p>
            <a:r>
              <a:rPr lang="ko-KR" altLang="en-US"/>
              <a:t>이는 항상 </a:t>
            </a:r>
            <a:r>
              <a:rPr lang="en-US" altLang="ko-KR"/>
              <a:t>size</a:t>
            </a:r>
            <a:r>
              <a:rPr lang="ko-KR" altLang="en-US"/>
              <a:t>와 같지는 않은데</a:t>
            </a:r>
            <a:r>
              <a:rPr lang="en-US" altLang="ko-KR"/>
              <a:t>, </a:t>
            </a:r>
            <a:r>
              <a:rPr lang="ko-KR" altLang="en-US"/>
              <a:t>예를 들어 디스크가 꽉차서 더 이상 쓸 공간이 없게 되면 지정한 크기 보다 적은 수를 쓰게되므로 </a:t>
            </a:r>
            <a:r>
              <a:rPr lang="en-US" altLang="ko-KR"/>
              <a:t>n</a:t>
            </a:r>
            <a:r>
              <a:rPr lang="ko-KR" altLang="en-US"/>
              <a:t>이 </a:t>
            </a:r>
            <a:r>
              <a:rPr lang="en-US" altLang="ko-KR"/>
              <a:t>size</a:t>
            </a:r>
            <a:r>
              <a:rPr lang="ko-KR" altLang="en-US"/>
              <a:t>보다 작을 수 있으며 에러가 발생한 경우에는 </a:t>
            </a:r>
            <a:r>
              <a:rPr lang="en-US" altLang="ko-KR"/>
              <a:t>read</a:t>
            </a:r>
            <a:r>
              <a:rPr lang="ko-KR" altLang="en-US"/>
              <a:t>와 같이 </a:t>
            </a:r>
            <a:r>
              <a:rPr lang="en-US" altLang="ko-KR"/>
              <a:t>-1</a:t>
            </a:r>
            <a:r>
              <a:rPr lang="ko-KR" altLang="en-US"/>
              <a:t>을 계산 결과로 산출</a:t>
            </a:r>
          </a:p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write(2)</a:t>
            </a:r>
          </a:p>
        </p:txBody>
      </p:sp>
    </p:spTree>
    <p:extLst>
      <p:ext uri="{BB962C8B-B14F-4D97-AF65-F5344CB8AC3E}">
        <p14:creationId xmlns:p14="http://schemas.microsoft.com/office/powerpoint/2010/main" val="3520348005"/>
      </p:ext>
    </p:extLst>
  </p:cSld>
  <p:clrMapOvr>
    <a:masterClrMapping/>
  </p:clrMapOvr>
</p:sld>
</file>

<file path=ppt/slides/slide3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ko-KR" sz="2400" dirty="0"/>
              <a:t>#include &lt;</a:t>
            </a:r>
            <a:r>
              <a:rPr lang="en-US" altLang="ko-KR" sz="2400" dirty="0" err="1"/>
              <a:t>stdio.h</a:t>
            </a:r>
            <a:r>
              <a:rPr lang="en-US" altLang="ko-KR" sz="2400" dirty="0"/>
              <a:t>&gt;</a:t>
            </a:r>
          </a:p>
          <a:p>
            <a:pPr>
              <a:buFont typeface="Wingdings" pitchFamily="2" charset="2"/>
              <a:buNone/>
            </a:pPr>
            <a:r>
              <a:rPr lang="en-US" altLang="ko-KR" sz="2400" dirty="0"/>
              <a:t>#include &lt;</a:t>
            </a:r>
            <a:r>
              <a:rPr lang="en-US" altLang="ko-KR" sz="2400" dirty="0" err="1"/>
              <a:t>fcntl.h</a:t>
            </a:r>
            <a:r>
              <a:rPr lang="en-US" altLang="ko-KR" sz="2400" dirty="0"/>
              <a:t>&gt;</a:t>
            </a:r>
          </a:p>
          <a:p>
            <a:pPr>
              <a:buFont typeface="Wingdings" pitchFamily="2" charset="2"/>
              <a:buNone/>
            </a:pPr>
            <a:r>
              <a:rPr lang="en-US" altLang="ko-KR" sz="2400" dirty="0"/>
              <a:t>main(</a:t>
            </a:r>
            <a:r>
              <a:rPr lang="en-US" altLang="ko-KR" sz="2400" dirty="0" err="1"/>
              <a:t>int</a:t>
            </a:r>
            <a:r>
              <a:rPr lang="en-US" altLang="ko-KR" sz="2400" dirty="0"/>
              <a:t> </a:t>
            </a:r>
            <a:r>
              <a:rPr lang="en-US" altLang="ko-KR" sz="2400" dirty="0" err="1"/>
              <a:t>argc</a:t>
            </a:r>
            <a:r>
              <a:rPr lang="en-US" altLang="ko-KR" sz="2400" dirty="0"/>
              <a:t>, char *</a:t>
            </a:r>
            <a:r>
              <a:rPr lang="en-US" altLang="ko-KR" sz="2400" dirty="0" err="1"/>
              <a:t>argv</a:t>
            </a:r>
            <a:r>
              <a:rPr lang="en-US" altLang="ko-KR" sz="2400" dirty="0"/>
              <a:t>[]) </a:t>
            </a:r>
          </a:p>
          <a:p>
            <a:pPr>
              <a:buFont typeface="Wingdings" pitchFamily="2" charset="2"/>
              <a:buNone/>
            </a:pPr>
            <a:r>
              <a:rPr lang="en-US" altLang="ko-KR" sz="2400" dirty="0"/>
              <a:t>{</a:t>
            </a:r>
          </a:p>
          <a:p>
            <a:pPr lvl="1">
              <a:buFontTx/>
              <a:buNone/>
            </a:pPr>
            <a:r>
              <a:rPr lang="en-US" altLang="ko-KR" sz="2200" dirty="0" err="1"/>
              <a:t>int</a:t>
            </a:r>
            <a:r>
              <a:rPr lang="en-US" altLang="ko-KR" sz="2200" dirty="0"/>
              <a:t> fd1, fd2;</a:t>
            </a:r>
          </a:p>
          <a:p>
            <a:pPr lvl="1">
              <a:buFontTx/>
              <a:buNone/>
            </a:pPr>
            <a:r>
              <a:rPr lang="en-US" altLang="ko-KR" sz="2200" dirty="0"/>
              <a:t>char </a:t>
            </a:r>
            <a:r>
              <a:rPr lang="en-US" altLang="ko-KR" sz="2200" dirty="0" err="1"/>
              <a:t>buf</a:t>
            </a:r>
            <a:r>
              <a:rPr lang="en-US" altLang="ko-KR" sz="2200" dirty="0"/>
              <a:t>[BUFSIZ];</a:t>
            </a:r>
          </a:p>
          <a:p>
            <a:pPr lvl="1">
              <a:buFontTx/>
              <a:buNone/>
            </a:pPr>
            <a:r>
              <a:rPr lang="en-US" altLang="ko-KR" sz="2200" dirty="0" err="1"/>
              <a:t>int</a:t>
            </a:r>
            <a:r>
              <a:rPr lang="en-US" altLang="ko-KR" sz="2200" dirty="0"/>
              <a:t> n;</a:t>
            </a:r>
          </a:p>
          <a:p>
            <a:pPr lvl="1">
              <a:buFontTx/>
              <a:buNone/>
            </a:pPr>
            <a:r>
              <a:rPr lang="en-US" altLang="ko-KR" sz="2200" dirty="0"/>
              <a:t>if (</a:t>
            </a:r>
            <a:r>
              <a:rPr lang="en-US" altLang="ko-KR" sz="2200" dirty="0" err="1"/>
              <a:t>argc</a:t>
            </a:r>
            <a:r>
              <a:rPr lang="en-US" altLang="ko-KR" sz="2200" dirty="0"/>
              <a:t> != 3) {</a:t>
            </a:r>
          </a:p>
          <a:p>
            <a:pPr lvl="1">
              <a:buFontTx/>
              <a:buNone/>
            </a:pPr>
            <a:r>
              <a:rPr lang="en-US" altLang="ko-KR" sz="2200" dirty="0" err="1"/>
              <a:t>fprintf</a:t>
            </a:r>
            <a:r>
              <a:rPr lang="en-US" altLang="ko-KR" sz="2200" dirty="0"/>
              <a:t>(</a:t>
            </a:r>
            <a:r>
              <a:rPr lang="en-US" altLang="ko-KR" sz="2200" dirty="0" err="1"/>
              <a:t>stderr,"USAGE</a:t>
            </a:r>
            <a:r>
              <a:rPr lang="en-US" altLang="ko-KR" sz="2200" dirty="0"/>
              <a:t>: %s </a:t>
            </a:r>
            <a:r>
              <a:rPr lang="en-US" altLang="ko-KR" sz="2200" dirty="0" err="1"/>
              <a:t>sourcefile</a:t>
            </a:r>
            <a:r>
              <a:rPr lang="en-US" altLang="ko-KR" sz="2200" dirty="0"/>
              <a:t> </a:t>
            </a:r>
            <a:r>
              <a:rPr lang="en-US" altLang="ko-KR" sz="2200" dirty="0" err="1"/>
              <a:t>objectfile</a:t>
            </a:r>
            <a:r>
              <a:rPr lang="en-US" altLang="ko-KR" sz="2200" dirty="0"/>
              <a:t>\n",*</a:t>
            </a:r>
            <a:r>
              <a:rPr lang="en-US" altLang="ko-KR" sz="2200" dirty="0" err="1"/>
              <a:t>argv</a:t>
            </a:r>
            <a:r>
              <a:rPr lang="en-US" altLang="ko-KR" sz="2200" dirty="0"/>
              <a:t>);</a:t>
            </a:r>
          </a:p>
          <a:p>
            <a:pPr lvl="1">
              <a:buFontTx/>
              <a:buNone/>
            </a:pPr>
            <a:r>
              <a:rPr lang="en-US" altLang="ko-KR" sz="2200" dirty="0"/>
              <a:t>return (1);</a:t>
            </a:r>
          </a:p>
          <a:p>
            <a:pPr lvl="1">
              <a:buFontTx/>
              <a:buNone/>
            </a:pPr>
            <a:r>
              <a:rPr lang="en-US" altLang="ko-KR" sz="2200" dirty="0"/>
              <a:t>}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예제</a:t>
            </a:r>
          </a:p>
        </p:txBody>
      </p:sp>
    </p:spTree>
    <p:extLst>
      <p:ext uri="{BB962C8B-B14F-4D97-AF65-F5344CB8AC3E}">
        <p14:creationId xmlns:p14="http://schemas.microsoft.com/office/powerpoint/2010/main" val="2199762270"/>
      </p:ext>
    </p:extLst>
  </p:cSld>
  <p:clrMapOvr>
    <a:masterClrMapping/>
  </p:clrMapOvr>
</p:sld>
</file>

<file path=ppt/slides/slide3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>
              <a:buFontTx/>
              <a:buNone/>
            </a:pPr>
            <a:r>
              <a:rPr lang="en-US" altLang="ko-KR" sz="2200" dirty="0"/>
              <a:t>if ((fd1 = open(*(argv+1), O_RDONLY | O_BINARY)) &lt; 0)</a:t>
            </a:r>
          </a:p>
          <a:p>
            <a:pPr lvl="1">
              <a:buFontTx/>
              <a:buNone/>
            </a:pPr>
            <a:r>
              <a:rPr lang="en-US" altLang="ko-KR" sz="2200" dirty="0"/>
              <a:t>{</a:t>
            </a:r>
          </a:p>
          <a:p>
            <a:pPr lvl="2">
              <a:buFont typeface="Wingdings" pitchFamily="2" charset="2"/>
              <a:buNone/>
            </a:pPr>
            <a:r>
              <a:rPr lang="en-US" altLang="ko-KR" sz="2000" dirty="0" err="1"/>
              <a:t>fprintf</a:t>
            </a:r>
            <a:r>
              <a:rPr lang="en-US" altLang="ko-KR" sz="2000" dirty="0"/>
              <a:t>(</a:t>
            </a:r>
            <a:r>
              <a:rPr lang="en-US" altLang="ko-KR" sz="2000" dirty="0" err="1"/>
              <a:t>stderr,"Error</a:t>
            </a:r>
            <a:r>
              <a:rPr lang="en-US" altLang="ko-KR" sz="2000" dirty="0"/>
              <a:t>: Cannot open %s\n",*(argv+1));</a:t>
            </a:r>
          </a:p>
          <a:p>
            <a:pPr lvl="2">
              <a:buFont typeface="Wingdings" pitchFamily="2" charset="2"/>
              <a:buNone/>
            </a:pPr>
            <a:r>
              <a:rPr lang="en-US" altLang="ko-KR" sz="2000" dirty="0"/>
              <a:t>return (2);</a:t>
            </a:r>
          </a:p>
          <a:p>
            <a:pPr lvl="1">
              <a:buFontTx/>
              <a:buNone/>
            </a:pPr>
            <a:r>
              <a:rPr lang="en-US" altLang="ko-KR" sz="2200" dirty="0"/>
              <a:t>}</a:t>
            </a:r>
          </a:p>
          <a:p>
            <a:pPr lvl="1">
              <a:buFontTx/>
              <a:buNone/>
            </a:pPr>
            <a:r>
              <a:rPr lang="en-US" altLang="ko-KR" sz="2200" dirty="0"/>
              <a:t>if (</a:t>
            </a:r>
            <a:r>
              <a:rPr lang="en-US" altLang="ko-KR" sz="2000" dirty="0"/>
              <a:t>(fd2 = open(*(argv+2), </a:t>
            </a:r>
            <a:r>
              <a:rPr lang="en-US" altLang="ko-KR" sz="1600" dirty="0"/>
              <a:t>O_WRONLY | O_TRUNC | O_CREAT | O_BINARY</a:t>
            </a:r>
            <a:r>
              <a:rPr lang="en-US" altLang="ko-KR" sz="2000" dirty="0"/>
              <a:t>, 0700)) &lt; 0)</a:t>
            </a:r>
          </a:p>
          <a:p>
            <a:pPr lvl="1">
              <a:buFontTx/>
              <a:buNone/>
            </a:pPr>
            <a:r>
              <a:rPr lang="en-US" altLang="ko-KR" sz="2200" dirty="0"/>
              <a:t>{</a:t>
            </a:r>
          </a:p>
          <a:p>
            <a:pPr lvl="2">
              <a:buFont typeface="Wingdings" pitchFamily="2" charset="2"/>
              <a:buNone/>
            </a:pPr>
            <a:r>
              <a:rPr lang="en-US" altLang="ko-KR" sz="2000" dirty="0" err="1"/>
              <a:t>fprintf</a:t>
            </a:r>
            <a:r>
              <a:rPr lang="en-US" altLang="ko-KR" sz="2000" dirty="0"/>
              <a:t>(</a:t>
            </a:r>
            <a:r>
              <a:rPr lang="en-US" altLang="ko-KR" sz="2000" dirty="0" err="1"/>
              <a:t>stderr,"Error</a:t>
            </a:r>
            <a:r>
              <a:rPr lang="en-US" altLang="ko-KR" sz="2000" dirty="0"/>
              <a:t>: Cannot create %s\n",*(argv+2));</a:t>
            </a:r>
          </a:p>
          <a:p>
            <a:pPr lvl="2">
              <a:buFont typeface="Wingdings" pitchFamily="2" charset="2"/>
              <a:buNone/>
            </a:pPr>
            <a:r>
              <a:rPr lang="en-US" altLang="ko-KR" sz="2000" dirty="0"/>
              <a:t>return (3);</a:t>
            </a:r>
          </a:p>
          <a:p>
            <a:pPr lvl="1">
              <a:buFontTx/>
              <a:buNone/>
            </a:pPr>
            <a:r>
              <a:rPr lang="en-US" altLang="ko-KR" sz="2200" dirty="0"/>
              <a:t>}</a:t>
            </a:r>
          </a:p>
          <a:p>
            <a:pPr lvl="1">
              <a:buFontTx/>
              <a:buNone/>
            </a:pPr>
            <a:r>
              <a:rPr lang="en-US" altLang="ko-KR" sz="2200" dirty="0" err="1"/>
              <a:t>printf</a:t>
            </a:r>
            <a:r>
              <a:rPr lang="en-US" altLang="ko-KR" sz="2200" dirty="0"/>
              <a:t>("</a:t>
            </a:r>
            <a:r>
              <a:rPr lang="en-US" altLang="ko-KR" sz="2200" dirty="0" err="1"/>
              <a:t>FileCopy</a:t>
            </a:r>
            <a:r>
              <a:rPr lang="en-US" altLang="ko-KR" sz="2200" dirty="0"/>
              <a:t> %s to %s\n\n",*(argv+1),*(argv+2));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8100392" cy="500042"/>
          </a:xfrm>
        </p:spPr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346262295"/>
      </p:ext>
    </p:extLst>
  </p:cSld>
  <p:clrMapOvr>
    <a:masterClrMapping/>
  </p:clrMapOvr>
</p:sld>
</file>

<file path=ppt/slides/slide3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2200" dirty="0"/>
              <a:t>while ((n = read(fd1, </a:t>
            </a:r>
            <a:r>
              <a:rPr lang="en-US" altLang="ko-KR" sz="2200" dirty="0" err="1"/>
              <a:t>buf</a:t>
            </a:r>
            <a:r>
              <a:rPr lang="en-US" altLang="ko-KR" sz="2200" dirty="0"/>
              <a:t>, BUFSIZ)) &gt; 0)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2200" dirty="0"/>
              <a:t>if (write(fd2, </a:t>
            </a:r>
            <a:r>
              <a:rPr lang="en-US" altLang="ko-KR" sz="2200" dirty="0" err="1"/>
              <a:t>buf</a:t>
            </a:r>
            <a:r>
              <a:rPr lang="en-US" altLang="ko-KR" sz="2200" dirty="0"/>
              <a:t>, n) != n) { /* read</a:t>
            </a:r>
            <a:r>
              <a:rPr lang="ko-KR" altLang="en-US" sz="2200" dirty="0"/>
              <a:t>와 마찬가지로 </a:t>
            </a:r>
            <a:r>
              <a:rPr lang="ko-KR" altLang="en-US" sz="2200" dirty="0" err="1"/>
              <a:t>저수준의</a:t>
            </a:r>
            <a:r>
              <a:rPr lang="ko-KR" altLang="en-US" sz="2200" dirty="0"/>
              <a:t> 화일 입출력에서 출력함수는 </a:t>
            </a:r>
            <a:r>
              <a:rPr lang="en-US" altLang="ko-KR" sz="2200" dirty="0"/>
              <a:t>write </a:t>
            </a:r>
            <a:r>
              <a:rPr lang="ko-KR" altLang="en-US" sz="2200" dirty="0"/>
              <a:t>밖에 없다</a:t>
            </a:r>
            <a:r>
              <a:rPr lang="en-US" altLang="ko-KR" sz="2200" dirty="0"/>
              <a:t>. </a:t>
            </a:r>
            <a:r>
              <a:rPr lang="ko-KR" altLang="en-US" sz="2200" dirty="0"/>
              <a:t>따라서 문자 데이터를 출력하기에는 괜찮지만 정수나 </a:t>
            </a:r>
            <a:r>
              <a:rPr lang="ko-KR" altLang="en-US" sz="2200" dirty="0" err="1"/>
              <a:t>실수값을</a:t>
            </a:r>
            <a:r>
              <a:rPr lang="ko-KR" altLang="en-US" sz="2200" dirty="0"/>
              <a:t> 출력하고자 할 때에는 이를 </a:t>
            </a:r>
            <a:r>
              <a:rPr lang="en-US" altLang="ko-KR" sz="2200" dirty="0"/>
              <a:t>ASCII </a:t>
            </a:r>
            <a:r>
              <a:rPr lang="ko-KR" altLang="en-US" sz="2200" dirty="0"/>
              <a:t>코드 형태로</a:t>
            </a:r>
            <a:r>
              <a:rPr lang="en-US" altLang="ko-KR" sz="2200" dirty="0"/>
              <a:t>, </a:t>
            </a:r>
            <a:r>
              <a:rPr lang="ko-KR" altLang="en-US" sz="2200" dirty="0"/>
              <a:t>즉 문자 형태로 변환한 다음 출력 하여야 하기 때문에 그러한 경우에는 고수준의 입출력 함수를 사용하는 것이 더 편리하다 *</a:t>
            </a:r>
            <a:r>
              <a:rPr lang="en-US" altLang="ko-KR" sz="2200" dirty="0"/>
              <a:t>/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2200" dirty="0" err="1"/>
              <a:t>fprintf</a:t>
            </a:r>
            <a:r>
              <a:rPr lang="en-US" altLang="ko-KR" sz="2200" dirty="0"/>
              <a:t>(</a:t>
            </a:r>
            <a:r>
              <a:rPr lang="en-US" altLang="ko-KR" sz="2200" dirty="0" err="1"/>
              <a:t>stderr,"Error</a:t>
            </a:r>
            <a:r>
              <a:rPr lang="en-US" altLang="ko-KR" sz="2200" dirty="0"/>
              <a:t> in writing %s\n",*(argv+2));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2200" dirty="0"/>
              <a:t>return (4);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2200" dirty="0"/>
              <a:t>}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2200" dirty="0"/>
              <a:t>if (n &lt; 0)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2200" dirty="0" err="1"/>
              <a:t>fprintf</a:t>
            </a:r>
            <a:r>
              <a:rPr lang="en-US" altLang="ko-KR" sz="2200" dirty="0"/>
              <a:t>(</a:t>
            </a:r>
            <a:r>
              <a:rPr lang="en-US" altLang="ko-KR" sz="2200" dirty="0" err="1"/>
              <a:t>stderr,"Error</a:t>
            </a:r>
            <a:r>
              <a:rPr lang="en-US" altLang="ko-KR" sz="2200" dirty="0"/>
              <a:t> in reading %s\n",*(argv+1));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2200" dirty="0"/>
              <a:t>close(fd1);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2200" dirty="0"/>
              <a:t>close(fd2);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 dirty="0"/>
              <a:t>}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8316416" cy="500042"/>
          </a:xfrm>
        </p:spPr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319703487"/>
      </p:ext>
    </p:extLst>
  </p:cSld>
  <p:clrMapOvr>
    <a:masterClrMapping/>
  </p:clrMapOvr>
</p:sld>
</file>

<file path=ppt/slides/slide3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 dirty="0"/>
              <a:t>#include &lt;</a:t>
            </a:r>
            <a:r>
              <a:rPr lang="en-US" altLang="ko-KR" sz="2400" dirty="0" err="1"/>
              <a:t>stdio.h</a:t>
            </a:r>
            <a:r>
              <a:rPr lang="en-US" altLang="ko-KR" sz="2400" dirty="0"/>
              <a:t>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 dirty="0"/>
              <a:t>#include &lt;</a:t>
            </a:r>
            <a:r>
              <a:rPr lang="en-US" altLang="ko-KR" sz="2400" dirty="0" err="1"/>
              <a:t>stdlib.h</a:t>
            </a:r>
            <a:r>
              <a:rPr lang="en-US" altLang="ko-KR" sz="2400" dirty="0"/>
              <a:t>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 dirty="0"/>
              <a:t>main()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 dirty="0"/>
              <a:t>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 dirty="0"/>
              <a:t>	int </a:t>
            </a:r>
            <a:r>
              <a:rPr lang="en-US" altLang="ko-KR" sz="2400" dirty="0" err="1"/>
              <a:t>count,sum,total,status</a:t>
            </a:r>
            <a:r>
              <a:rPr lang="en-US" altLang="ko-KR" sz="2400" dirty="0"/>
              <a:t>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 dirty="0"/>
              <a:t>	FILE *datafile;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 dirty="0"/>
              <a:t>	char c;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 dirty="0"/>
              <a:t>	datafile=</a:t>
            </a:r>
            <a:r>
              <a:rPr lang="en-US" altLang="ko-KR" sz="2400" dirty="0" err="1"/>
              <a:t>fopen</a:t>
            </a:r>
            <a:r>
              <a:rPr lang="en-US" altLang="ko-KR" sz="2400" dirty="0"/>
              <a:t>("values.</a:t>
            </a:r>
            <a:r>
              <a:rPr lang="en-US" altLang="ko-KR" sz="2400" dirty="0" err="1"/>
              <a:t>dat</a:t>
            </a:r>
            <a:r>
              <a:rPr lang="en-US" altLang="ko-KR" sz="2400" dirty="0"/>
              <a:t>","r");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 dirty="0"/>
              <a:t>	if (datafile==NULL)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 dirty="0"/>
              <a:t>		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 dirty="0"/>
              <a:t>		</a:t>
            </a:r>
            <a:r>
              <a:rPr lang="en-US" altLang="ko-KR" sz="2400" dirty="0" err="1"/>
              <a:t>printf</a:t>
            </a:r>
            <a:r>
              <a:rPr lang="en-US" altLang="ko-KR" sz="2400" dirty="0"/>
              <a:t>("Error opening file");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 dirty="0"/>
              <a:t>		exit(0);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 dirty="0"/>
              <a:t>		}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7740352" cy="500042"/>
          </a:xfrm>
        </p:spPr>
        <p:txBody>
          <a:bodyPr/>
          <a:lstStyle/>
          <a:p>
            <a:r>
              <a:rPr lang="ko-KR" altLang="en-US" sz="24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데이터 </a:t>
            </a:r>
            <a:r>
              <a:rPr lang="ko-KR" altLang="en-US" sz="2400" dirty="0" err="1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화일을</a:t>
            </a:r>
            <a:r>
              <a:rPr lang="ko-KR" altLang="en-US" sz="24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 읽어 평균을 구하는 프로그램</a:t>
            </a:r>
          </a:p>
        </p:txBody>
      </p:sp>
    </p:spTree>
    <p:extLst>
      <p:ext uri="{BB962C8B-B14F-4D97-AF65-F5344CB8AC3E}">
        <p14:creationId xmlns:p14="http://schemas.microsoft.com/office/powerpoint/2010/main" val="4185740052"/>
      </p:ext>
    </p:extLst>
  </p:cSld>
  <p:clrMapOvr>
    <a:masterClrMapping/>
  </p:clrMapOvr>
</p:sld>
</file>

<file path=ppt/slides/slide3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ko-KR"/>
              <a:t>	total=0;</a:t>
            </a:r>
          </a:p>
          <a:p>
            <a:pPr>
              <a:buFont typeface="Wingdings" pitchFamily="2" charset="2"/>
              <a:buNone/>
            </a:pPr>
            <a:r>
              <a:rPr lang="en-US" altLang="ko-KR"/>
              <a:t>	count=0;</a:t>
            </a:r>
          </a:p>
          <a:p>
            <a:pPr>
              <a:buFont typeface="Wingdings" pitchFamily="2" charset="2"/>
              <a:buNone/>
            </a:pPr>
            <a:r>
              <a:rPr lang="en-US" altLang="ko-KR"/>
              <a:t>	do</a:t>
            </a:r>
          </a:p>
          <a:p>
            <a:pPr>
              <a:buFont typeface="Wingdings" pitchFamily="2" charset="2"/>
              <a:buNone/>
            </a:pPr>
            <a:r>
              <a:rPr lang="en-US" altLang="ko-KR"/>
              <a:t>	{</a:t>
            </a:r>
          </a:p>
          <a:p>
            <a:pPr>
              <a:buFont typeface="Wingdings" pitchFamily="2" charset="2"/>
              <a:buNone/>
            </a:pPr>
            <a:r>
              <a:rPr lang="en-US" altLang="ko-KR"/>
              <a:t>		status=fscanf(datafile,"%i",&amp;sum);</a:t>
            </a:r>
          </a:p>
          <a:p>
            <a:pPr>
              <a:buFont typeface="Wingdings" pitchFamily="2" charset="2"/>
              <a:buNone/>
            </a:pPr>
            <a:r>
              <a:rPr lang="en-US" altLang="ko-KR"/>
              <a:t>		if (status==1)</a:t>
            </a:r>
          </a:p>
          <a:p>
            <a:pPr>
              <a:buFont typeface="Wingdings" pitchFamily="2" charset="2"/>
              <a:buNone/>
            </a:pPr>
            <a:r>
              <a:rPr lang="en-US" altLang="ko-KR"/>
              <a:t>			{</a:t>
            </a:r>
          </a:p>
          <a:p>
            <a:pPr>
              <a:buFont typeface="Wingdings" pitchFamily="2" charset="2"/>
              <a:buNone/>
            </a:pPr>
            <a:r>
              <a:rPr lang="en-US" altLang="ko-KR"/>
              <a:t>			total=total+sum;</a:t>
            </a:r>
          </a:p>
          <a:p>
            <a:pPr>
              <a:buFont typeface="Wingdings" pitchFamily="2" charset="2"/>
              <a:buNone/>
            </a:pPr>
            <a:r>
              <a:rPr lang="en-US" altLang="ko-KR"/>
              <a:t>			count=count+1;</a:t>
            </a:r>
          </a:p>
          <a:p>
            <a:pPr>
              <a:buFont typeface="Wingdings" pitchFamily="2" charset="2"/>
              <a:buNone/>
            </a:pPr>
            <a:r>
              <a:rPr lang="en-US" altLang="ko-KR"/>
              <a:t>			}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계속</a:t>
            </a:r>
          </a:p>
        </p:txBody>
      </p:sp>
    </p:spTree>
    <p:extLst>
      <p:ext uri="{BB962C8B-B14F-4D97-AF65-F5344CB8AC3E}">
        <p14:creationId xmlns:p14="http://schemas.microsoft.com/office/powerpoint/2010/main" val="1294092792"/>
      </p:ext>
    </p:extLst>
  </p:cSld>
  <p:clrMapOvr>
    <a:masterClrMapping/>
  </p:clrMapOvr>
</p:sld>
</file>

<file path=ppt/slides/slide3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ko-KR"/>
              <a:t>		if (status==0)</a:t>
            </a:r>
          </a:p>
          <a:p>
            <a:pPr>
              <a:buFont typeface="Wingdings" pitchFamily="2" charset="2"/>
              <a:buNone/>
            </a:pPr>
            <a:r>
              <a:rPr lang="en-US" altLang="ko-KR"/>
              <a:t>			{</a:t>
            </a:r>
          </a:p>
          <a:p>
            <a:pPr>
              <a:buFont typeface="Wingdings" pitchFamily="2" charset="2"/>
              <a:buNone/>
            </a:pPr>
            <a:r>
              <a:rPr lang="en-US" altLang="ko-KR"/>
              <a:t>			printf("Error reading value %i",count);</a:t>
            </a:r>
          </a:p>
          <a:p>
            <a:pPr>
              <a:buFont typeface="Wingdings" pitchFamily="2" charset="2"/>
              <a:buNone/>
            </a:pPr>
            <a:r>
              <a:rPr lang="en-US" altLang="ko-KR"/>
              <a:t>			exit(0);</a:t>
            </a:r>
          </a:p>
          <a:p>
            <a:pPr>
              <a:buFont typeface="Wingdings" pitchFamily="2" charset="2"/>
              <a:buNone/>
            </a:pPr>
            <a:r>
              <a:rPr lang="en-US" altLang="ko-KR"/>
              <a:t>			}</a:t>
            </a:r>
          </a:p>
          <a:p>
            <a:pPr>
              <a:buFont typeface="Wingdings" pitchFamily="2" charset="2"/>
              <a:buNone/>
            </a:pPr>
            <a:r>
              <a:rPr lang="en-US" altLang="ko-KR"/>
              <a:t>		}</a:t>
            </a:r>
          </a:p>
          <a:p>
            <a:pPr>
              <a:buFont typeface="Wingdings" pitchFamily="2" charset="2"/>
              <a:buNone/>
            </a:pPr>
            <a:r>
              <a:rPr lang="en-US" altLang="ko-KR"/>
              <a:t>		while (status!=EOF);</a:t>
            </a:r>
          </a:p>
          <a:p>
            <a:pPr>
              <a:buFont typeface="Wingdings" pitchFamily="2" charset="2"/>
              <a:buNone/>
            </a:pPr>
            <a:r>
              <a:rPr lang="en-US" altLang="ko-KR"/>
              <a:t>	printf("Average of values is %i",total/count);</a:t>
            </a:r>
          </a:p>
          <a:p>
            <a:pPr>
              <a:buFont typeface="Wingdings" pitchFamily="2" charset="2"/>
              <a:buNone/>
            </a:pPr>
            <a:r>
              <a:rPr lang="en-US" altLang="ko-KR"/>
              <a:t>}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계속</a:t>
            </a:r>
          </a:p>
        </p:txBody>
      </p:sp>
    </p:spTree>
    <p:extLst>
      <p:ext uri="{BB962C8B-B14F-4D97-AF65-F5344CB8AC3E}">
        <p14:creationId xmlns:p14="http://schemas.microsoft.com/office/powerpoint/2010/main" val="363182912"/>
      </p:ext>
    </p:extLst>
  </p:cSld>
  <p:clrMapOvr>
    <a:masterClrMapping/>
  </p:clrMapOvr>
</p:sld>
</file>

<file path=ppt/slides/slide3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EC51CAED-457F-4AB9-9253-1DC3F456E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335317836"/>
      </p:ext>
    </p:extLst>
  </p:cSld>
  <p:clrMapOvr>
    <a:masterClrMapping/>
  </p:clrMapOvr>
</p:sld>
</file>

<file path=ppt/slides/slide3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457200" y="2057400"/>
            <a:ext cx="82296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ko-KR" altLang="en-US" sz="80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체" pitchFamily="49" charset="-127"/>
                <a:ea typeface="굴림체" pitchFamily="49" charset="-127"/>
              </a:rPr>
              <a:t>선행 처리기</a:t>
            </a:r>
          </a:p>
          <a:p>
            <a:pPr algn="ctr"/>
            <a:endParaRPr lang="ko-KR" altLang="en-US" sz="320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굴림체" pitchFamily="49" charset="-127"/>
              <a:ea typeface="굴림체" pitchFamily="49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2CDCDF8-5D5B-4040-813A-34FB11424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Ftp://192.168.0.1/</a:t>
            </a:r>
            <a:r>
              <a:rPr lang="en-US" altLang="ko-KR" dirty="0"/>
              <a:t>  </a:t>
            </a:r>
            <a:r>
              <a:rPr lang="en-US" altLang="ko-KR" dirty="0" err="1"/>
              <a:t>id:kgca36</a:t>
            </a:r>
            <a:r>
              <a:rPr lang="en-US" altLang="ko-KR" dirty="0"/>
              <a:t>, </a:t>
            </a:r>
            <a:r>
              <a:rPr lang="en-US" altLang="ko-KR" dirty="0" err="1"/>
              <a:t>ps:kgca36</a:t>
            </a:r>
            <a:endParaRPr lang="en-US" altLang="ko-KR"/>
          </a:p>
          <a:p>
            <a:endParaRPr lang="en-US" altLang="ko-KR" dirty="0"/>
          </a:p>
          <a:p>
            <a:r>
              <a:rPr lang="en-US" altLang="ko-KR" dirty="0"/>
              <a:t>1)</a:t>
            </a:r>
            <a:r>
              <a:rPr lang="en-US" altLang="ko-KR" dirty="0" err="1"/>
              <a:t>google.com</a:t>
            </a:r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dirty="0" err="1">
                <a:sym typeface="Wingdings" panose="05000000000000000000" pitchFamily="2" charset="2"/>
              </a:rPr>
              <a:t>visualSVN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검색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www.visualSVN.com </a:t>
            </a:r>
          </a:p>
          <a:p>
            <a:pPr lvl="1"/>
            <a:r>
              <a:rPr lang="en-US" altLang="ko-KR" dirty="0" err="1">
                <a:sym typeface="Wingdings" panose="05000000000000000000" pitchFamily="2" charset="2"/>
              </a:rPr>
              <a:t>VisualSVN</a:t>
            </a:r>
            <a:r>
              <a:rPr lang="en-US" altLang="ko-KR" dirty="0">
                <a:sym typeface="Wingdings" panose="05000000000000000000" pitchFamily="2" charset="2"/>
              </a:rPr>
              <a:t> 64bit </a:t>
            </a:r>
            <a:r>
              <a:rPr lang="ko-KR" altLang="en-US" dirty="0">
                <a:sym typeface="Wingdings" panose="05000000000000000000" pitchFamily="2" charset="2"/>
              </a:rPr>
              <a:t>버전 </a:t>
            </a:r>
            <a:r>
              <a:rPr lang="en-US" altLang="ko-KR" dirty="0">
                <a:sym typeface="Wingdings" panose="05000000000000000000" pitchFamily="2" charset="2"/>
              </a:rPr>
              <a:t>&amp; </a:t>
            </a:r>
            <a:r>
              <a:rPr lang="en-US" altLang="ko-KR" dirty="0" err="1">
                <a:sym typeface="Wingdings" panose="05000000000000000000" pitchFamily="2" charset="2"/>
              </a:rPr>
              <a:t>VisualSvn</a:t>
            </a:r>
            <a:r>
              <a:rPr lang="en-US" altLang="ko-KR" dirty="0">
                <a:sym typeface="Wingdings" panose="05000000000000000000" pitchFamily="2" charset="2"/>
              </a:rPr>
              <a:t> Server </a:t>
            </a:r>
            <a:r>
              <a:rPr lang="ko-KR" altLang="en-US" dirty="0">
                <a:sym typeface="Wingdings" panose="05000000000000000000" pitchFamily="2" charset="2"/>
              </a:rPr>
              <a:t>버전 설치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TortoiseSVN 64bit </a:t>
            </a:r>
            <a:r>
              <a:rPr lang="ko-KR" altLang="en-US" dirty="0">
                <a:sym typeface="Wingdings" panose="05000000000000000000" pitchFamily="2" charset="2"/>
              </a:rPr>
              <a:t>설치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2) </a:t>
            </a:r>
            <a:r>
              <a:rPr lang="ko-KR" altLang="en-US" dirty="0">
                <a:sym typeface="Wingdings" panose="05000000000000000000" pitchFamily="2" charset="2"/>
              </a:rPr>
              <a:t>두 프로그램이 설치하고 다시  비주얼 스튜디오를 실행하면 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>
                <a:sym typeface="Wingdings" panose="05000000000000000000" pitchFamily="2" charset="2"/>
              </a:rPr>
              <a:t>   </a:t>
            </a:r>
            <a:r>
              <a:rPr lang="ko-KR" altLang="en-US" dirty="0">
                <a:sym typeface="Wingdings" panose="05000000000000000000" pitchFamily="2" charset="2"/>
              </a:rPr>
              <a:t>메뉴에 </a:t>
            </a:r>
            <a:r>
              <a:rPr lang="en-US" altLang="ko-KR" dirty="0" err="1">
                <a:sym typeface="Wingdings" panose="05000000000000000000" pitchFamily="2" charset="2"/>
              </a:rPr>
              <a:t>visulSVN</a:t>
            </a:r>
            <a:r>
              <a:rPr lang="ko-KR" altLang="en-US" dirty="0">
                <a:sym typeface="Wingdings" panose="05000000000000000000" pitchFamily="2" charset="2"/>
              </a:rPr>
              <a:t>이 추가된다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3) </a:t>
            </a:r>
            <a:r>
              <a:rPr lang="en-US" altLang="ko-KR" dirty="0" err="1">
                <a:sym typeface="Wingdings" panose="05000000000000000000" pitchFamily="2" charset="2"/>
              </a:rPr>
              <a:t>VisualSVN</a:t>
            </a:r>
            <a:r>
              <a:rPr lang="ko-KR" altLang="en-US" dirty="0">
                <a:sym typeface="Wingdings" panose="05000000000000000000" pitchFamily="2" charset="2"/>
              </a:rPr>
              <a:t>메뉴를 선택하고 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Get Solution from Subversion</a:t>
            </a:r>
            <a:r>
              <a:rPr lang="ko-KR" altLang="en-US" dirty="0">
                <a:sym typeface="Wingdings" panose="05000000000000000000" pitchFamily="2" charset="2"/>
              </a:rPr>
              <a:t>를 선택한다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endParaRPr lang="en-US" altLang="ko-KR" dirty="0"/>
          </a:p>
          <a:p>
            <a:r>
              <a:rPr lang="en-US" altLang="ko-KR" dirty="0"/>
              <a:t>4)https://112.216.123.139/svn/TBasis2D</a:t>
            </a:r>
          </a:p>
          <a:p>
            <a:pPr lvl="1"/>
            <a:r>
              <a:rPr lang="en-US" altLang="ko-KR" dirty="0"/>
              <a:t>id: </a:t>
            </a:r>
            <a:r>
              <a:rPr lang="en-US" altLang="ko-KR" dirty="0" err="1"/>
              <a:t>kgca</a:t>
            </a:r>
            <a:endParaRPr lang="en-US" altLang="ko-KR" dirty="0"/>
          </a:p>
          <a:p>
            <a:pPr lvl="1"/>
            <a:r>
              <a:rPr lang="en-US" altLang="ko-KR" dirty="0" err="1"/>
              <a:t>ps</a:t>
            </a:r>
            <a:r>
              <a:rPr lang="en-US" altLang="ko-KR" dirty="0"/>
              <a:t>: </a:t>
            </a:r>
            <a:r>
              <a:rPr lang="en-US" altLang="ko-KR" dirty="0" err="1"/>
              <a:t>kgca</a:t>
            </a:r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5C5C4AB-3161-4868-891A-0EE8DCE1C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0E029E66-CB27-47DD-AA1B-B3F439B50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8388424" cy="500042"/>
          </a:xfrm>
        </p:spPr>
        <p:txBody>
          <a:bodyPr/>
          <a:lstStyle/>
          <a:p>
            <a:r>
              <a:rPr lang="ko-KR" altLang="en-US" dirty="0"/>
              <a:t>샘플코드 다운로드 절차</a:t>
            </a:r>
            <a:r>
              <a:rPr lang="en-US" altLang="ko-KR" dirty="0"/>
              <a:t>-1-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80308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내용 개체 틀 1">
                <a:extLst>
                  <a:ext uri="{FF2B5EF4-FFF2-40B4-BE49-F238E27FC236}">
                    <a16:creationId xmlns:a16="http://schemas.microsoft.com/office/drawing/2014/main" id="{88722FDB-0EF3-4BC1-A36D-2A933D8FCA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sz="1800" b="1" dirty="0"/>
                  <a:t>고정소수점 방식은 소수점의 위치를 고정 시켜서 표현하는 방식이다</a:t>
                </a:r>
                <a:r>
                  <a:rPr lang="en-US" altLang="ko-KR" sz="1800" b="1" dirty="0"/>
                  <a:t>.</a:t>
                </a:r>
              </a:p>
              <a:p>
                <a:r>
                  <a:rPr lang="ko-KR" altLang="en-US" sz="1800" b="1" dirty="0"/>
                  <a:t>예를 들어 </a:t>
                </a:r>
                <a:r>
                  <a:rPr lang="en-US" altLang="ko-KR" sz="1800" b="1" dirty="0"/>
                  <a:t>10</a:t>
                </a:r>
                <a:r>
                  <a:rPr lang="ko-KR" altLang="en-US" sz="1800" b="1" dirty="0"/>
                  <a:t>진수</a:t>
                </a:r>
                <a:endParaRPr lang="en-US" altLang="ko-KR" sz="1800" b="1" dirty="0"/>
              </a:p>
              <a:p>
                <a:pPr lvl="1"/>
                <a:r>
                  <a:rPr lang="en-US" altLang="ko-KR" sz="1800" b="1" dirty="0"/>
                  <a:t>12.345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ko-KR" sz="1800" b="1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ko-KR" sz="1800" b="1" i="1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ko-KR" sz="1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altLang="ko-KR" sz="1800" b="1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sz="1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b="1" i="1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ko-KR" sz="1800" b="1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ko-KR" sz="1800" b="1" i="1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ko-KR" sz="18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p>
                    </m:sSup>
                  </m:oMath>
                </a14:m>
                <a:r>
                  <a:rPr lang="en-US" altLang="ko-KR" sz="1800" b="1" dirty="0"/>
                  <a:t>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altLang="ko-KR" sz="1800" b="1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ko-KR" sz="1800" b="1" i="1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ko-KR" sz="18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800" b="1" i="1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altLang="ko-KR" sz="1800" b="1" dirty="0"/>
                  <a:t>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  <m:r>
                          <a:rPr lang="en-US" altLang="ko-KR" sz="1800" b="1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ko-KR" sz="1800" b="1" i="1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ko-KR" sz="18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altLang="ko-KR" sz="1800" b="1" dirty="0"/>
                  <a:t>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b="1" i="1" smtClean="0">
                            <a:latin typeface="Cambria Math" panose="02040503050406030204" pitchFamily="18" charset="0"/>
                          </a:rPr>
                          <m:t>𝟓</m:t>
                        </m:r>
                        <m:r>
                          <a:rPr lang="en-US" altLang="ko-KR" sz="1800" b="1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ko-KR" sz="1800" b="1" i="1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ko-KR" sz="18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8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</m:oMath>
                </a14:m>
                <a:endParaRPr lang="en-US" altLang="ko-KR" sz="1800" b="1" dirty="0"/>
              </a:p>
              <a:p>
                <a:endParaRPr lang="en-US" altLang="ko-KR" sz="1800" b="1" dirty="0"/>
              </a:p>
              <a:p>
                <a:r>
                  <a:rPr lang="ko-KR" altLang="en-US" sz="1800" b="1" dirty="0"/>
                  <a:t>부동</a:t>
                </a:r>
                <a:r>
                  <a:rPr lang="en-US" altLang="ko-KR" sz="1800" b="1" dirty="0"/>
                  <a:t>(</a:t>
                </a:r>
                <a:r>
                  <a:rPr lang="ko-KR" altLang="en-US" sz="1800" b="1" dirty="0"/>
                  <a:t>浮動</a:t>
                </a:r>
                <a:r>
                  <a:rPr lang="en-US" altLang="ko-KR" sz="1800" b="1" dirty="0"/>
                  <a:t>)</a:t>
                </a:r>
                <a:r>
                  <a:rPr lang="ko-KR" altLang="en-US" sz="1800" b="1" dirty="0"/>
                  <a:t>은 소수점이 움직인다는 뜻으로 소수점의 위치를 고정시키지 않고 가수와 지수를 사용하여 실수를 표현하는 것이다</a:t>
                </a:r>
                <a:r>
                  <a:rPr lang="en-US" altLang="ko-KR" sz="1800" b="1" dirty="0"/>
                  <a:t>.</a:t>
                </a:r>
              </a:p>
              <a:p>
                <a:pPr lvl="1"/>
                <a:r>
                  <a:rPr lang="en-US" altLang="ko-KR" sz="1800" dirty="0"/>
                  <a:t>(</a:t>
                </a:r>
                <a:r>
                  <a:rPr lang="ko-KR" altLang="en-US" sz="1800" dirty="0"/>
                  <a:t>가수</a:t>
                </a:r>
                <a:r>
                  <a:rPr lang="en-US" altLang="ko-KR" sz="1800" dirty="0"/>
                  <a:t>)*(</a:t>
                </a:r>
                <a:r>
                  <a:rPr lang="ko-KR" altLang="en-US" sz="1800" dirty="0" err="1"/>
                  <a:t>밑수</a:t>
                </a:r>
                <a:r>
                  <a:rPr lang="en-US" altLang="ko-KR" sz="1800" dirty="0"/>
                  <a:t>)</a:t>
                </a:r>
                <a:r>
                  <a:rPr lang="en-US" altLang="ko-KR" sz="1800" baseline="30000" dirty="0"/>
                  <a:t>(</a:t>
                </a:r>
                <a:r>
                  <a:rPr lang="ko-KR" altLang="en-US" sz="1800" baseline="30000" dirty="0">
                    <a:hlinkClick r:id="rId2"/>
                  </a:rPr>
                  <a:t>지수</a:t>
                </a:r>
                <a:r>
                  <a:rPr lang="en-US" altLang="ko-KR" sz="1800" baseline="30000" dirty="0"/>
                  <a:t>)</a:t>
                </a:r>
                <a:r>
                  <a:rPr lang="en-US" altLang="ko-KR" sz="1800" b="1" dirty="0"/>
                  <a:t> =&gt;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b="1" i="1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ko-KR" sz="1800" b="1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ko-KR" sz="1800" b="1" i="1">
                            <a:latin typeface="Cambria Math" panose="02040503050406030204" pitchFamily="18" charset="0"/>
                          </a:rPr>
                          <m:t>𝟏𝟐𝟑𝟒</m:t>
                        </m:r>
                        <m:r>
                          <a:rPr lang="en-US" altLang="ko-KR" sz="1800" b="1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ko-KR" sz="1800" b="1" i="1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ko-KR" sz="18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800" b="1" i="1"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</m:oMath>
                </a14:m>
                <a:endParaRPr lang="en-US" altLang="ko-KR" sz="1800" b="1" dirty="0"/>
              </a:p>
              <a:p>
                <a:pPr lvl="1"/>
                <a:r>
                  <a:rPr lang="ko-KR" altLang="en-US" sz="1800" b="1" dirty="0"/>
                  <a:t>지수는 소수점의 위치를 결정하고</a:t>
                </a:r>
                <a:endParaRPr lang="en-US" altLang="ko-KR" sz="1800" b="1" dirty="0"/>
              </a:p>
              <a:p>
                <a:pPr lvl="1"/>
                <a:r>
                  <a:rPr lang="ko-KR" altLang="en-US" sz="1800" b="1" dirty="0"/>
                  <a:t>수의 정밀도는 가수가 결정한다</a:t>
                </a:r>
                <a:r>
                  <a:rPr lang="en-US" altLang="ko-KR" sz="1800" b="1" dirty="0"/>
                  <a:t>.</a:t>
                </a:r>
              </a:p>
              <a:p>
                <a:pPr lvl="1"/>
                <a:r>
                  <a:rPr lang="ko-KR" altLang="en-US" sz="1800" b="1" dirty="0"/>
                  <a:t>단정도</a:t>
                </a:r>
                <a:r>
                  <a:rPr lang="en-US" altLang="ko-KR" sz="1800" b="1" dirty="0"/>
                  <a:t>(4byte,float)</a:t>
                </a:r>
              </a:p>
              <a:p>
                <a:pPr lvl="1"/>
                <a:endParaRPr lang="en-US" altLang="ko-KR" sz="1800" b="1" dirty="0"/>
              </a:p>
              <a:p>
                <a:pPr lvl="1"/>
                <a:endParaRPr lang="en-US" altLang="ko-KR" sz="1800" b="1" dirty="0"/>
              </a:p>
              <a:p>
                <a:pPr lvl="1"/>
                <a:endParaRPr lang="en-US" altLang="ko-KR" sz="1800" b="1" dirty="0"/>
              </a:p>
              <a:p>
                <a:pPr lvl="1"/>
                <a:r>
                  <a:rPr lang="ko-KR" altLang="en-US" sz="1800" b="1" dirty="0"/>
                  <a:t>배정도</a:t>
                </a:r>
                <a:r>
                  <a:rPr lang="en-US" altLang="ko-KR" sz="1800" b="1" dirty="0"/>
                  <a:t>(8byte,double)</a:t>
                </a:r>
              </a:p>
            </p:txBody>
          </p:sp>
        </mc:Choice>
        <mc:Fallback xmlns="">
          <p:sp>
            <p:nvSpPr>
              <p:cNvPr id="2" name="내용 개체 틀 1">
                <a:extLst>
                  <a:ext uri="{FF2B5EF4-FFF2-40B4-BE49-F238E27FC236}">
                    <a16:creationId xmlns:a16="http://schemas.microsoft.com/office/drawing/2014/main" id="{88722FDB-0EF3-4BC1-A36D-2A933D8FCA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400" t="-7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84F1EB4-91F0-4708-B834-E3FEFABE8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393ECA46-A7A7-45E7-87E9-C75D683C4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7956376" cy="500042"/>
          </a:xfrm>
        </p:spPr>
        <p:txBody>
          <a:bodyPr/>
          <a:lstStyle/>
          <a:p>
            <a:r>
              <a:rPr lang="ko-KR" altLang="en-US" dirty="0"/>
              <a:t>고정소수점과 부동소수점</a:t>
            </a:r>
          </a:p>
        </p:txBody>
      </p:sp>
      <p:pic>
        <p:nvPicPr>
          <p:cNvPr id="7" name="Picture 4" descr="https://postfiles.pstatic.net/MjAxNzAzMjNfMzMg/MDAxNDkwMjQxNzk1NDc2.XC4GYlgFPdKs3W7-sqRnNAk9TNnHUjbQuMK6vWhZb6Ag.5Sovca4t1fu46WCJYnAKWIYvwVtNqp4n27yhFll0FgUg.PNG.thdakfwn/double.PNG?type=w2">
            <a:extLst>
              <a:ext uri="{FF2B5EF4-FFF2-40B4-BE49-F238E27FC236}">
                <a16:creationId xmlns:a16="http://schemas.microsoft.com/office/drawing/2014/main" id="{0167E42F-3B9C-4C84-89E7-DDDCAEECCB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2157" y="4554090"/>
            <a:ext cx="5924550" cy="110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s://postfiles.pstatic.net/MjAxNzAzMjNfMjA1/MDAxNDkwMjQyMzIwMDE4.7Nd1w5sadmzPl7ncfLDPyrm5HDs4R5Tsng-r4u1mCYcg.fG9dwx4JuMZbc2zFLdqZKfr_48YV1lQQuQx4pJG3LCUg.PNG.thdakfwn/float.PNG?type=w2">
            <a:extLst>
              <a:ext uri="{FF2B5EF4-FFF2-40B4-BE49-F238E27FC236}">
                <a16:creationId xmlns:a16="http://schemas.microsoft.com/office/drawing/2014/main" id="{256A9558-374E-4C99-A96D-200753A623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2157" y="3561339"/>
            <a:ext cx="5772150" cy="82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9652071"/>
      </p:ext>
    </p:extLst>
  </p:cSld>
  <p:clrMapOvr>
    <a:masterClrMapping/>
  </p:clrMapOvr>
</p:sld>
</file>

<file path=ppt/slides/slide4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/>
              <a:t>전처리기  →  </a:t>
            </a:r>
            <a:r>
              <a:rPr lang="en-US" altLang="ko-KR" sz="2400"/>
              <a:t>C </a:t>
            </a:r>
            <a:r>
              <a:rPr lang="ko-KR" altLang="en-US" sz="2400"/>
              <a:t>컴파일러  →  링커  → 수행 화일</a:t>
            </a:r>
            <a:r>
              <a:rPr lang="en-US" altLang="ko-KR" sz="2400"/>
              <a:t>(.exe)</a:t>
            </a:r>
          </a:p>
          <a:p>
            <a:r>
              <a:rPr lang="en-US" altLang="ko-KR" sz="2400"/>
              <a:t>C </a:t>
            </a:r>
            <a:r>
              <a:rPr lang="ko-KR" altLang="en-US" sz="2400"/>
              <a:t>프로그램</a:t>
            </a:r>
            <a:r>
              <a:rPr lang="en-US" altLang="ko-KR" sz="2400"/>
              <a:t>(.c) </a:t>
            </a:r>
            <a:r>
              <a:rPr lang="ko-KR" altLang="en-US" sz="2400"/>
              <a:t>전처리된 </a:t>
            </a:r>
            <a:r>
              <a:rPr lang="en-US" altLang="ko-KR" sz="2400"/>
              <a:t>C </a:t>
            </a:r>
            <a:r>
              <a:rPr lang="ko-KR" altLang="en-US" sz="2400"/>
              <a:t>화일 목적 프로그램</a:t>
            </a:r>
            <a:r>
              <a:rPr lang="en-US" altLang="ko-KR" sz="2400"/>
              <a:t>(.obj) </a:t>
            </a:r>
          </a:p>
          <a:p>
            <a:pPr>
              <a:buFont typeface="Wingdings" pitchFamily="2" charset="2"/>
              <a:buNone/>
            </a:pPr>
            <a:endParaRPr lang="en-US" altLang="ko-KR" sz="2400"/>
          </a:p>
          <a:p>
            <a:r>
              <a:rPr lang="ko-KR" altLang="en-US" sz="2400"/>
              <a:t>전처리기</a:t>
            </a:r>
          </a:p>
          <a:p>
            <a:pPr lvl="1"/>
            <a:r>
              <a:rPr lang="ko-KR" altLang="en-US" sz="2200"/>
              <a:t>텍스트를 텍스트로 변환하는 순순한 텍스트 처리기로 </a:t>
            </a:r>
            <a:r>
              <a:rPr lang="en-US" altLang="ko-KR" sz="2200"/>
              <a:t>C </a:t>
            </a:r>
            <a:r>
              <a:rPr lang="ko-KR" altLang="en-US" sz="2200"/>
              <a:t>프로그램을 받아 </a:t>
            </a:r>
            <a:r>
              <a:rPr lang="en-US" altLang="ko-KR" sz="2200"/>
              <a:t>C </a:t>
            </a:r>
            <a:r>
              <a:rPr lang="ko-KR" altLang="en-US" sz="2200"/>
              <a:t>프로그램을 결과로 산출</a:t>
            </a:r>
          </a:p>
          <a:p>
            <a:pPr lvl="1"/>
            <a:r>
              <a:rPr lang="ko-KR" altLang="en-US" sz="2200"/>
              <a:t>프리프로세서문이라고 불리는 문장들을 처리</a:t>
            </a:r>
          </a:p>
          <a:p>
            <a:pPr lvl="1"/>
            <a:r>
              <a:rPr lang="ko-KR" altLang="en-US" sz="2200"/>
              <a:t>주석</a:t>
            </a:r>
            <a:r>
              <a:rPr lang="en-US" altLang="ko-KR" sz="2200"/>
              <a:t>(comment)</a:t>
            </a:r>
            <a:r>
              <a:rPr lang="ko-KR" altLang="en-US" sz="2200"/>
              <a:t>을 지우는 역할</a:t>
            </a:r>
          </a:p>
          <a:p>
            <a:pPr lvl="2"/>
            <a:r>
              <a:rPr lang="en-US" altLang="ko-KR" sz="2000"/>
              <a:t>C </a:t>
            </a:r>
            <a:r>
              <a:rPr lang="ko-KR" altLang="en-US" sz="2000"/>
              <a:t>컴파일러는 주석이 있었는지 조차 알지 못하며 주석이 없는 순수한 </a:t>
            </a:r>
            <a:r>
              <a:rPr lang="en-US" altLang="ko-KR" sz="2000"/>
              <a:t>C </a:t>
            </a:r>
            <a:r>
              <a:rPr lang="ko-KR" altLang="en-US" sz="2000"/>
              <a:t>프로그램을 전달</a:t>
            </a:r>
          </a:p>
          <a:p>
            <a:r>
              <a:rPr lang="ko-KR" altLang="en-US" sz="2400"/>
              <a:t>프리프로세서문은 전처리기가 처리하는 문장이기 때문에 </a:t>
            </a:r>
            <a:r>
              <a:rPr lang="en-US" altLang="ko-KR" sz="2400"/>
              <a:t>C</a:t>
            </a:r>
            <a:r>
              <a:rPr lang="ko-KR" altLang="en-US" sz="2400"/>
              <a:t>의 문장과는 다른 형태로 되어 있으며</a:t>
            </a:r>
            <a:r>
              <a:rPr lang="en-US" altLang="ko-KR" sz="2400"/>
              <a:t>, </a:t>
            </a:r>
            <a:r>
              <a:rPr lang="ko-KR" altLang="en-US" sz="2400"/>
              <a:t>반드시 </a:t>
            </a:r>
            <a:r>
              <a:rPr lang="en-US" altLang="ko-KR" sz="2400"/>
              <a:t>'#'</a:t>
            </a:r>
            <a:r>
              <a:rPr lang="ko-KR" altLang="en-US" sz="2400"/>
              <a:t>으로 시작하도록 되어 있음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 </a:t>
            </a:r>
            <a:r>
              <a:rPr lang="ko-KR" altLang="en-US"/>
              <a:t>프로그램의 컴파일</a:t>
            </a:r>
          </a:p>
        </p:txBody>
      </p:sp>
    </p:spTree>
  </p:cSld>
  <p:clrMapOvr>
    <a:masterClrMapping/>
  </p:clrMapOvr>
</p:sld>
</file>

<file path=ppt/slides/slide4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/>
              <a:t>define, undef, include, if, ifdef, ifndef, elif, else, endif, line, error, pragma</a:t>
            </a:r>
          </a:p>
          <a:p>
            <a:pPr>
              <a:lnSpc>
                <a:spcPct val="90000"/>
              </a:lnSpc>
            </a:pPr>
            <a:endParaRPr lang="en-US" altLang="ko-KR"/>
          </a:p>
          <a:p>
            <a:pPr>
              <a:lnSpc>
                <a:spcPct val="90000"/>
              </a:lnSpc>
            </a:pPr>
            <a:r>
              <a:rPr lang="ko-KR" altLang="en-US"/>
              <a:t>전처리기는 텍스트 처리기이기 때문에 프리프로세서문은 프로그램의 어느 부분에나 올 수 있음</a:t>
            </a:r>
          </a:p>
          <a:p>
            <a:pPr>
              <a:lnSpc>
                <a:spcPct val="90000"/>
              </a:lnSpc>
            </a:pPr>
            <a:endParaRPr lang="ko-KR" altLang="en-US"/>
          </a:p>
          <a:p>
            <a:pPr>
              <a:lnSpc>
                <a:spcPct val="90000"/>
              </a:lnSpc>
            </a:pPr>
            <a:r>
              <a:rPr lang="ko-KR" altLang="en-US"/>
              <a:t>프리프로세서문은 자신이 있는 위치부터 그 화일의 끝까지만 효력을 발생</a:t>
            </a:r>
          </a:p>
          <a:p>
            <a:pPr lvl="1">
              <a:lnSpc>
                <a:spcPct val="90000"/>
              </a:lnSpc>
            </a:pPr>
            <a:r>
              <a:rPr lang="ko-KR" altLang="en-US"/>
              <a:t>프로그램이 여러 개의 화일로 나뉘어져 있는 경우에는 각 화일마다 같은 프리프로세서문을 사용하여야 하는 경우가 많으며</a:t>
            </a:r>
            <a:r>
              <a:rPr lang="en-US" altLang="ko-KR"/>
              <a:t>, </a:t>
            </a:r>
            <a:r>
              <a:rPr lang="ko-KR" altLang="en-US"/>
              <a:t>이 경우 다음에 나올 헤더 화일이 매우 유용하게 사용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프리프로세서문</a:t>
            </a:r>
          </a:p>
        </p:txBody>
      </p:sp>
    </p:spTree>
  </p:cSld>
  <p:clrMapOvr>
    <a:masterClrMapping/>
  </p:clrMapOvr>
</p:sld>
</file>

<file path=ppt/slides/slide4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#define   </a:t>
            </a:r>
            <a:r>
              <a:rPr lang="ko-KR" altLang="en-US"/>
              <a:t>이름     의미</a:t>
            </a:r>
          </a:p>
          <a:p>
            <a:pPr lvl="1"/>
            <a:r>
              <a:rPr lang="ko-KR" altLang="en-US"/>
              <a:t>원래는 오른쪽의 의미로 사용하여야 할 것을 대신 앞의 이름으로 사용</a:t>
            </a:r>
          </a:p>
          <a:p>
            <a:endParaRPr lang="ko-KR" altLang="en-US"/>
          </a:p>
          <a:p>
            <a:r>
              <a:rPr lang="en-US" altLang="ko-KR"/>
              <a:t>#define </a:t>
            </a:r>
            <a:r>
              <a:rPr lang="ko-KR" altLang="en-US"/>
              <a:t>이름</a:t>
            </a:r>
            <a:r>
              <a:rPr lang="en-US" altLang="ko-KR"/>
              <a:t>(</a:t>
            </a:r>
            <a:r>
              <a:rPr lang="ko-KR" altLang="en-US"/>
              <a:t>매개변수</a:t>
            </a:r>
            <a:r>
              <a:rPr lang="en-US" altLang="ko-KR"/>
              <a:t>) </a:t>
            </a:r>
            <a:r>
              <a:rPr lang="ko-KR" altLang="en-US"/>
              <a:t>의미 </a:t>
            </a:r>
          </a:p>
          <a:p>
            <a:pPr lvl="1"/>
            <a:r>
              <a:rPr lang="ko-KR" altLang="en-US"/>
              <a:t> </a:t>
            </a:r>
            <a:r>
              <a:rPr lang="en-US" altLang="ko-KR"/>
              <a:t>/* </a:t>
            </a:r>
            <a:r>
              <a:rPr lang="ko-KR" altLang="en-US"/>
              <a:t>매크로 함수 *</a:t>
            </a:r>
            <a:r>
              <a:rPr lang="en-US" altLang="ko-KR"/>
              <a:t>/ </a:t>
            </a:r>
          </a:p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#define</a:t>
            </a:r>
          </a:p>
        </p:txBody>
      </p:sp>
    </p:spTree>
  </p:cSld>
  <p:clrMapOvr>
    <a:masterClrMapping/>
  </p:clrMapOvr>
</p:sld>
</file>

<file path=ppt/slides/slide4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z="2400"/>
              <a:t>ex_)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	#define PI 3.141592</a:t>
            </a:r>
          </a:p>
          <a:p>
            <a:pPr lvl="1">
              <a:lnSpc>
                <a:spcPct val="90000"/>
              </a:lnSpc>
            </a:pPr>
            <a:r>
              <a:rPr lang="ko-KR" altLang="en-US" sz="2200"/>
              <a:t>전처리기는 이 다음부터 나타나는 모든 </a:t>
            </a:r>
            <a:r>
              <a:rPr lang="en-US" altLang="ko-KR" sz="2200"/>
              <a:t>PI</a:t>
            </a:r>
            <a:r>
              <a:rPr lang="ko-KR" altLang="en-US" sz="2200"/>
              <a:t>를 </a:t>
            </a:r>
            <a:r>
              <a:rPr lang="en-US" altLang="ko-KR" sz="2200"/>
              <a:t>3.141592</a:t>
            </a:r>
            <a:r>
              <a:rPr lang="ko-KR" altLang="en-US" sz="2200"/>
              <a:t>로 바꾸게 되므로 사용자는 </a:t>
            </a:r>
            <a:r>
              <a:rPr lang="en-US" altLang="ko-KR" sz="2200"/>
              <a:t>3.141592 </a:t>
            </a:r>
            <a:r>
              <a:rPr lang="ko-KR" altLang="en-US" sz="2200"/>
              <a:t>대신에 </a:t>
            </a:r>
            <a:r>
              <a:rPr lang="en-US" altLang="ko-KR" sz="2200"/>
              <a:t>PI</a:t>
            </a:r>
            <a:r>
              <a:rPr lang="ko-KR" altLang="en-US" sz="2200"/>
              <a:t>라고 사용</a:t>
            </a:r>
          </a:p>
          <a:p>
            <a:pPr lvl="1">
              <a:lnSpc>
                <a:spcPct val="90000"/>
              </a:lnSpc>
            </a:pPr>
            <a:endParaRPr lang="ko-KR" altLang="en-US" sz="2200"/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/>
              <a:t>l = 2.0 * PI * r;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/>
              <a:t>a = PI * r * r;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endParaRPr lang="en-US" altLang="ko-KR"/>
          </a:p>
          <a:p>
            <a:pPr>
              <a:lnSpc>
                <a:spcPct val="90000"/>
              </a:lnSpc>
            </a:pPr>
            <a:r>
              <a:rPr lang="ko-KR" altLang="en-US" sz="2400"/>
              <a:t>전처리기는 이를 처리하여 다음과 같이 바꾸어 </a:t>
            </a:r>
            <a:r>
              <a:rPr lang="en-US" altLang="ko-KR" sz="2400"/>
              <a:t>C </a:t>
            </a:r>
            <a:r>
              <a:rPr lang="ko-KR" altLang="en-US" sz="2400"/>
              <a:t>컴파일러에게 전달</a:t>
            </a:r>
          </a:p>
          <a:p>
            <a:pPr>
              <a:lnSpc>
                <a:spcPct val="90000"/>
              </a:lnSpc>
            </a:pPr>
            <a:endParaRPr lang="ko-KR" altLang="en-US" sz="2400"/>
          </a:p>
          <a:p>
            <a:pPr lvl="1">
              <a:lnSpc>
                <a:spcPct val="90000"/>
              </a:lnSpc>
              <a:buFontTx/>
              <a:buNone/>
            </a:pPr>
            <a:r>
              <a:rPr lang="ko-KR" altLang="en-US" sz="2200"/>
              <a:t> </a:t>
            </a:r>
            <a:r>
              <a:rPr lang="en-US" altLang="ko-KR" sz="2200"/>
              <a:t>l = 2.0 * 3.141592 * r;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2200"/>
              <a:t> a = 3.141592 * r * r;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 #define (2)</a:t>
            </a:r>
          </a:p>
        </p:txBody>
      </p:sp>
    </p:spTree>
  </p:cSld>
  <p:clrMapOvr>
    <a:masterClrMapping/>
  </p:clrMapOvr>
</p:sld>
</file>

<file path=ppt/slides/slide4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ko-KR" altLang="en-US" sz="2400"/>
              <a:t>컴파일러는 </a:t>
            </a:r>
            <a:r>
              <a:rPr lang="en-US" altLang="ko-KR" sz="2400"/>
              <a:t>PI</a:t>
            </a:r>
            <a:r>
              <a:rPr lang="ko-KR" altLang="en-US" sz="2400"/>
              <a:t>라는 값에 대해서 알 지 못하므로 </a:t>
            </a:r>
            <a:r>
              <a:rPr lang="en-US" altLang="ko-KR" sz="2400"/>
              <a:t>PI</a:t>
            </a:r>
            <a:r>
              <a:rPr lang="ko-KR" altLang="en-US" sz="2400"/>
              <a:t>는 </a:t>
            </a:r>
            <a:r>
              <a:rPr lang="en-US" altLang="ko-KR" sz="2400"/>
              <a:t>3.141592</a:t>
            </a:r>
            <a:r>
              <a:rPr lang="ko-KR" altLang="en-US" sz="2400"/>
              <a:t>를 대신한 하나의 상수라 볼 수 있으며</a:t>
            </a:r>
            <a:r>
              <a:rPr lang="en-US" altLang="ko-KR" sz="2400"/>
              <a:t>, </a:t>
            </a:r>
            <a:r>
              <a:rPr lang="ko-KR" altLang="en-US" sz="2400"/>
              <a:t>숫자가 아닌 기호 형태로 되어 있기 때문에 이를 기호 상수라 함</a:t>
            </a:r>
          </a:p>
          <a:p>
            <a:pPr>
              <a:lnSpc>
                <a:spcPct val="90000"/>
              </a:lnSpc>
            </a:pPr>
            <a:endParaRPr lang="ko-KR" altLang="en-US" sz="2400"/>
          </a:p>
          <a:p>
            <a:pPr>
              <a:lnSpc>
                <a:spcPct val="90000"/>
              </a:lnSpc>
            </a:pPr>
            <a:r>
              <a:rPr lang="ko-KR" altLang="en-US" sz="2400"/>
              <a:t>반면에 스트링 안이나 이름 안에 있는 것은 치환되지 않음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ko-KR" altLang="en-US" sz="2400"/>
              <a:t>	</a:t>
            </a:r>
            <a:r>
              <a:rPr lang="en-US" altLang="ko-KR" sz="2400"/>
              <a:t>Ex)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   		 #define MSG "Hello!"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          </a:t>
            </a:r>
            <a:r>
              <a:rPr lang="en-US" altLang="ko-KR"/>
              <a:t>main()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/>
              <a:t>        { 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n-US" altLang="ko-KR"/>
              <a:t> </a:t>
            </a:r>
            <a:r>
              <a:rPr lang="en-US" altLang="ko-KR" sz="2400"/>
              <a:t>printf("MSG");</a:t>
            </a:r>
            <a:r>
              <a:rPr lang="en-US" altLang="ko-KR"/>
              <a:t> 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/>
              <a:t>} </a:t>
            </a:r>
          </a:p>
          <a:p>
            <a:pPr>
              <a:lnSpc>
                <a:spcPct val="90000"/>
              </a:lnSpc>
            </a:pPr>
            <a:r>
              <a:rPr lang="en-US" altLang="ko-KR" sz="2400"/>
              <a:t>MSG</a:t>
            </a:r>
            <a:r>
              <a:rPr lang="ko-KR" altLang="en-US" sz="2400"/>
              <a:t>는 스트링 내에 있기 때문에 치환되지 않음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#define (3)</a:t>
            </a:r>
          </a:p>
        </p:txBody>
      </p:sp>
    </p:spTree>
  </p:cSld>
  <p:clrMapOvr>
    <a:masterClrMapping/>
  </p:clrMapOvr>
</p:sld>
</file>

<file path=ppt/slides/slide4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기호 상수를 정의할 때 이미 앞에서 정의한 상수를 사용할 수 있음</a:t>
            </a:r>
          </a:p>
          <a:p>
            <a:endParaRPr lang="ko-KR" altLang="en-US"/>
          </a:p>
          <a:p>
            <a:pPr>
              <a:buFont typeface="Wingdings" pitchFamily="2" charset="2"/>
              <a:buNone/>
            </a:pPr>
            <a:r>
              <a:rPr lang="ko-KR" altLang="en-US"/>
              <a:t>   </a:t>
            </a:r>
            <a:r>
              <a:rPr lang="en-US" altLang="ko-KR"/>
              <a:t>Ex)</a:t>
            </a:r>
          </a:p>
          <a:p>
            <a:pPr>
              <a:buFont typeface="Wingdings" pitchFamily="2" charset="2"/>
              <a:buNone/>
            </a:pPr>
            <a:r>
              <a:rPr lang="en-US" altLang="ko-KR"/>
              <a:t>   #define TWO 2</a:t>
            </a:r>
          </a:p>
          <a:p>
            <a:pPr>
              <a:buFont typeface="Wingdings" pitchFamily="2" charset="2"/>
              <a:buNone/>
            </a:pPr>
            <a:r>
              <a:rPr lang="en-US" altLang="ko-KR"/>
              <a:t>   #define FOUR TWO*TWO</a:t>
            </a:r>
          </a:p>
          <a:p>
            <a:pPr lvl="1">
              <a:buFontTx/>
              <a:buNone/>
            </a:pPr>
            <a:endParaRPr lang="en-US" altLang="ko-KR"/>
          </a:p>
          <a:p>
            <a:r>
              <a:rPr lang="ko-KR" altLang="en-US"/>
              <a:t>이때 </a:t>
            </a:r>
            <a:r>
              <a:rPr lang="en-US" altLang="ko-KR"/>
              <a:t>x = FOUR;</a:t>
            </a:r>
          </a:p>
          <a:p>
            <a:pPr>
              <a:buFont typeface="Wingdings" pitchFamily="2" charset="2"/>
              <a:buNone/>
            </a:pPr>
            <a:r>
              <a:rPr lang="en-US" altLang="ko-KR"/>
              <a:t>   </a:t>
            </a:r>
            <a:r>
              <a:rPr lang="ko-KR" altLang="en-US"/>
              <a:t>로 사용하면 이는 전처리기에 의해 </a:t>
            </a:r>
          </a:p>
          <a:p>
            <a:pPr>
              <a:buFont typeface="Wingdings" pitchFamily="2" charset="2"/>
              <a:buNone/>
            </a:pPr>
            <a:r>
              <a:rPr lang="ko-KR" altLang="en-US"/>
              <a:t>    </a:t>
            </a:r>
            <a:r>
              <a:rPr lang="en-US" altLang="ko-KR"/>
              <a:t>x = 2*2;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#define (3)</a:t>
            </a:r>
          </a:p>
        </p:txBody>
      </p:sp>
    </p:spTree>
  </p:cSld>
  <p:clrMapOvr>
    <a:masterClrMapping/>
  </p:clrMapOvr>
</p:sld>
</file>

<file path=ppt/slides/slide4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사용자가 기억하기 힘든 수치나 데이터들을 알아보기 쉽게 나타낼 때도 사용</a:t>
            </a:r>
          </a:p>
          <a:p>
            <a:pPr>
              <a:buFont typeface="Wingdings" pitchFamily="2" charset="2"/>
              <a:buNone/>
            </a:pPr>
            <a:endParaRPr lang="ko-KR" altLang="en-US"/>
          </a:p>
          <a:p>
            <a:pPr>
              <a:buFont typeface="Wingdings" pitchFamily="2" charset="2"/>
              <a:buNone/>
            </a:pPr>
            <a:r>
              <a:rPr lang="ko-KR" altLang="en-US"/>
              <a:t>	</a:t>
            </a:r>
            <a:r>
              <a:rPr lang="en-US" altLang="ko-KR"/>
              <a:t>ex)</a:t>
            </a:r>
          </a:p>
          <a:p>
            <a:pPr>
              <a:buFont typeface="Wingdings" pitchFamily="2" charset="2"/>
              <a:buNone/>
            </a:pPr>
            <a:endParaRPr lang="en-US" altLang="ko-KR"/>
          </a:p>
          <a:p>
            <a:pPr>
              <a:buFont typeface="Wingdings" pitchFamily="2" charset="2"/>
              <a:buNone/>
            </a:pPr>
            <a:r>
              <a:rPr lang="en-US" altLang="ko-KR"/>
              <a:t>	#define  TRUE    1</a:t>
            </a:r>
          </a:p>
          <a:p>
            <a:pPr>
              <a:buFont typeface="Wingdings" pitchFamily="2" charset="2"/>
              <a:buNone/>
            </a:pPr>
            <a:r>
              <a:rPr lang="en-US" altLang="ko-KR"/>
              <a:t>	#define  FALSE   0</a:t>
            </a:r>
          </a:p>
          <a:p>
            <a:pPr>
              <a:buFont typeface="Wingdings" pitchFamily="2" charset="2"/>
              <a:buNone/>
            </a:pPr>
            <a:r>
              <a:rPr lang="en-US" altLang="ko-KR"/>
              <a:t>	#define  EOF	   -1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#define (3)</a:t>
            </a:r>
          </a:p>
        </p:txBody>
      </p:sp>
    </p:spTree>
  </p:cSld>
  <p:clrMapOvr>
    <a:masterClrMapping/>
  </p:clrMapOvr>
</p:sld>
</file>

<file path=ppt/slides/slide4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/>
              <a:t>#define </a:t>
            </a:r>
            <a:r>
              <a:rPr lang="ko-KR" altLang="en-US" sz="2400"/>
              <a:t>이름</a:t>
            </a:r>
            <a:r>
              <a:rPr lang="en-US" altLang="ko-KR" sz="2400"/>
              <a:t>(</a:t>
            </a:r>
            <a:r>
              <a:rPr lang="ko-KR" altLang="en-US" sz="2400"/>
              <a:t>매개변수</a:t>
            </a:r>
            <a:r>
              <a:rPr lang="en-US" altLang="ko-KR" sz="2400"/>
              <a:t>) </a:t>
            </a:r>
            <a:r>
              <a:rPr lang="ko-KR" altLang="en-US" sz="2400"/>
              <a:t>의미</a:t>
            </a:r>
          </a:p>
          <a:p>
            <a:pPr lvl="1"/>
            <a:r>
              <a:rPr lang="en-US" altLang="ko-KR" sz="2200"/>
              <a:t>#define</a:t>
            </a:r>
            <a:r>
              <a:rPr lang="ko-KR" altLang="en-US" sz="2200"/>
              <a:t>문을 사용하여 함수와 같은 효과</a:t>
            </a:r>
          </a:p>
          <a:p>
            <a:pPr lvl="1"/>
            <a:endParaRPr lang="ko-KR" altLang="en-US" sz="2200"/>
          </a:p>
          <a:p>
            <a:pPr>
              <a:buFont typeface="Wingdings" pitchFamily="2" charset="2"/>
              <a:buNone/>
            </a:pPr>
            <a:r>
              <a:rPr lang="ko-KR" altLang="en-US" sz="2400"/>
              <a:t>   </a:t>
            </a:r>
            <a:r>
              <a:rPr lang="en-US" altLang="ko-KR" sz="2400"/>
              <a:t>Ex)</a:t>
            </a:r>
          </a:p>
          <a:p>
            <a:pPr>
              <a:buFont typeface="Wingdings" pitchFamily="2" charset="2"/>
              <a:buNone/>
            </a:pPr>
            <a:r>
              <a:rPr lang="en-US" altLang="ko-KR" sz="2400"/>
              <a:t>	#define SQ(x) ((x) * (x)) </a:t>
            </a:r>
          </a:p>
          <a:p>
            <a:pPr lvl="1"/>
            <a:r>
              <a:rPr lang="ko-KR" altLang="en-US" sz="2200"/>
              <a:t>형식 인자 양쪽에는 괄호를 쳐주는 것이 좋다</a:t>
            </a:r>
          </a:p>
          <a:p>
            <a:pPr lvl="1"/>
            <a:r>
              <a:rPr lang="ko-KR" altLang="en-US" sz="2200"/>
              <a:t>함수 이름과 뒤에오는 괄호에 공백을 두어서는 안된다</a:t>
            </a:r>
          </a:p>
          <a:p>
            <a:pPr lvl="1"/>
            <a:endParaRPr lang="ko-KR" altLang="en-US" sz="2200"/>
          </a:p>
          <a:p>
            <a:pPr lvl="1"/>
            <a:r>
              <a:rPr lang="ko-KR" altLang="en-US" sz="2200"/>
              <a:t> </a:t>
            </a:r>
            <a:r>
              <a:rPr lang="en-US" altLang="ko-KR" sz="2200"/>
              <a:t>x = SQ(3) -----------&gt; x = ((3)*(3)) </a:t>
            </a:r>
          </a:p>
          <a:p>
            <a:pPr lvl="1"/>
            <a:r>
              <a:rPr lang="en-US" altLang="ko-KR" sz="2200"/>
              <a:t> y = SQ(9) -----------&gt; y = ((9)*(9)) </a:t>
            </a:r>
          </a:p>
          <a:p>
            <a:pPr lvl="1"/>
            <a:r>
              <a:rPr lang="en-US" altLang="ko-KR" sz="2200"/>
              <a:t> z = SQ(a) -----------&gt; z = ((a)*(a))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매크로 함수</a:t>
            </a:r>
          </a:p>
        </p:txBody>
      </p:sp>
    </p:spTree>
  </p:cSld>
  <p:clrMapOvr>
    <a:masterClrMapping/>
  </p:clrMapOvr>
</p:sld>
</file>

<file path=ppt/slides/slide4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ko-KR" altLang="en-US" sz="2400"/>
              <a:t>매크로 함수를 사용할 때 한 가지 주의할 점이 있는데</a:t>
            </a:r>
            <a:r>
              <a:rPr lang="en-US" altLang="ko-KR" sz="2400"/>
              <a:t>, </a:t>
            </a:r>
            <a:r>
              <a:rPr lang="ko-KR" altLang="en-US" sz="2400"/>
              <a:t>바로 함수부분의 변수 </a:t>
            </a:r>
            <a:r>
              <a:rPr lang="en-US" altLang="ko-KR" sz="2400"/>
              <a:t>'x'</a:t>
            </a:r>
            <a:r>
              <a:rPr lang="ko-KR" altLang="en-US" sz="2400"/>
              <a:t>에 괄호</a:t>
            </a:r>
          </a:p>
          <a:p>
            <a:pPr>
              <a:lnSpc>
                <a:spcPct val="90000"/>
              </a:lnSpc>
            </a:pPr>
            <a:r>
              <a:rPr lang="ko-KR" altLang="en-US" sz="2400"/>
              <a:t>만약 괄호를 없애고 프로그램을 한다면</a:t>
            </a:r>
            <a:r>
              <a:rPr lang="en-US" altLang="ko-KR" sz="2400">
                <a:latin typeface="Times New Roman"/>
              </a:rPr>
              <a:t>…</a:t>
            </a:r>
            <a:endParaRPr lang="en-US" altLang="ko-KR" sz="2400"/>
          </a:p>
          <a:p>
            <a:pPr>
              <a:lnSpc>
                <a:spcPct val="90000"/>
              </a:lnSpc>
            </a:pPr>
            <a:endParaRPr lang="en-US" altLang="ko-KR" sz="2400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2200"/>
              <a:t>#define SQ(x) (x * x)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2200"/>
              <a:t>[ SQ() </a:t>
            </a:r>
            <a:r>
              <a:rPr lang="ko-KR" altLang="en-US" sz="2200"/>
              <a:t>를 사용한 예 </a:t>
            </a:r>
            <a:r>
              <a:rPr lang="en-US" altLang="ko-KR" sz="2200"/>
              <a:t>]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2200"/>
              <a:t> x = SQ(3) -------&gt; x = (3 * 3);            /* </a:t>
            </a:r>
            <a:r>
              <a:rPr lang="ko-KR" altLang="en-US" sz="2200"/>
              <a:t>답 </a:t>
            </a:r>
            <a:r>
              <a:rPr lang="en-US" altLang="ko-KR" sz="2200"/>
              <a:t>: 9   */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2200"/>
              <a:t> y = SQ(4 + 5) ----&gt; x = (4 + 5 * 4 + 5); /* </a:t>
            </a:r>
            <a:r>
              <a:rPr lang="ko-KR" altLang="en-US" sz="2200"/>
              <a:t>답 </a:t>
            </a:r>
            <a:r>
              <a:rPr lang="en-US" altLang="ko-KR" sz="2200"/>
              <a:t>: 29 */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ko-KR" sz="2400"/>
          </a:p>
          <a:p>
            <a:pPr>
              <a:lnSpc>
                <a:spcPct val="90000"/>
              </a:lnSpc>
            </a:pPr>
            <a:r>
              <a:rPr lang="en-US" altLang="ko-KR" sz="2400"/>
              <a:t>9</a:t>
            </a:r>
            <a:r>
              <a:rPr lang="ko-KR" altLang="en-US" sz="2400"/>
              <a:t>의 제곱한 값 </a:t>
            </a:r>
            <a:r>
              <a:rPr lang="en-US" altLang="ko-KR" sz="2400"/>
              <a:t>'81'</a:t>
            </a:r>
            <a:r>
              <a:rPr lang="ko-KR" altLang="en-US" sz="2400"/>
              <a:t>을 원했는데 결과는 곱하기의 연산 우선순위 때문에 답이 </a:t>
            </a:r>
            <a:r>
              <a:rPr lang="en-US" altLang="ko-KR" sz="2400"/>
              <a:t>'29'</a:t>
            </a:r>
            <a:r>
              <a:rPr lang="ko-KR" altLang="en-US" sz="2400"/>
              <a:t>가 나옴</a:t>
            </a:r>
          </a:p>
          <a:p>
            <a:pPr>
              <a:lnSpc>
                <a:spcPct val="90000"/>
              </a:lnSpc>
            </a:pPr>
            <a:r>
              <a:rPr lang="ko-KR" altLang="en-US" sz="2400"/>
              <a:t>이러한 오류를 막기 위해서 매크로 함수의 형식 인자 양쪽에는 괄호를 반드시 해 주어야 하는 것이 원칙으로 되어 있다</a:t>
            </a:r>
            <a:r>
              <a:rPr lang="en-US" altLang="ko-KR" sz="2400"/>
              <a:t>.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매크로 함수</a:t>
            </a:r>
            <a:r>
              <a:rPr lang="en-US" altLang="ko-KR"/>
              <a:t>(2)</a:t>
            </a:r>
          </a:p>
        </p:txBody>
      </p:sp>
    </p:spTree>
  </p:cSld>
  <p:clrMapOvr>
    <a:masterClrMapping/>
  </p:clrMapOvr>
</p:sld>
</file>

<file path=ppt/slides/slide4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/>
              <a:t>#include &lt;stdio.h&gt;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/>
              <a:t>#define MAX 100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/>
              <a:t>#define MIN 10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/>
              <a:t>#define FALSE 0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/>
              <a:t>#define max(x,y) (((x) &gt; (y)) ? (x) : (y))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/>
              <a:t>#define min(x,y) (((x) &lt; (y)) ? (x) : (y))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/>
              <a:t>#define NL '\n'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/>
              <a:t>#define SPACE ' '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/>
              <a:t>#define TAB '\t'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/>
              <a:t>#define TABNO 8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/>
              <a:t>#define PR(x) printf("%d\n",x)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/>
              <a:t>#define PRC(x) printf("%c\n",x)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/>
              <a:t>#define tab(x,n) for(x = 0; x &lt; n; x++) putchar(SPACE)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/>
              <a:t>/* </a:t>
            </a:r>
            <a:r>
              <a:rPr lang="ko-KR" altLang="en-US" sz="2000"/>
              <a:t>매크로는 데이터 유형에 신경 쓸 필요가 없고 여러 데이터 유형에 다 사용할 수 있다 *</a:t>
            </a:r>
            <a:r>
              <a:rPr lang="en-US" altLang="ko-KR" sz="2000"/>
              <a:t>/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예제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E564BE8-D64A-4AEE-881E-E58F9F8F6E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/>
              <a:t>실제 컴퓨터에서는 보통 </a:t>
            </a:r>
            <a:r>
              <a:rPr lang="ko-KR" altLang="en-US" sz="2000" dirty="0">
                <a:hlinkClick r:id="rId2" tooltip="이진법"/>
              </a:rPr>
              <a:t>이진법</a:t>
            </a:r>
            <a:r>
              <a:rPr lang="ko-KR" altLang="en-US" sz="2000" dirty="0"/>
              <a:t>을 사용하여 다음과 같이 세 부분의 값으로 실수를 나타낸다</a:t>
            </a:r>
            <a:r>
              <a:rPr lang="en-US" altLang="ko-KR" sz="2000" dirty="0"/>
              <a:t>.</a:t>
            </a:r>
          </a:p>
          <a:p>
            <a:pPr lvl="1"/>
            <a:r>
              <a:rPr lang="ko-KR" altLang="en-US" sz="2000" dirty="0" err="1"/>
              <a:t>부호부</a:t>
            </a:r>
            <a:r>
              <a:rPr lang="ko-KR" altLang="en-US" sz="2000" dirty="0"/>
              <a:t> </a:t>
            </a:r>
            <a:r>
              <a:rPr lang="en-US" altLang="ko-KR" sz="2000" dirty="0"/>
              <a:t>(1</a:t>
            </a:r>
            <a:r>
              <a:rPr lang="ko-KR" altLang="en-US" sz="2000" dirty="0"/>
              <a:t>비트</a:t>
            </a:r>
            <a:r>
              <a:rPr lang="en-US" altLang="ko-KR" sz="2000" dirty="0"/>
              <a:t>) : </a:t>
            </a:r>
            <a:r>
              <a:rPr lang="ko-KR" altLang="en-US" sz="2000" dirty="0"/>
              <a:t>양수일 때는 </a:t>
            </a:r>
            <a:r>
              <a:rPr lang="en-US" altLang="ko-KR" sz="2000" dirty="0"/>
              <a:t>0, </a:t>
            </a:r>
            <a:r>
              <a:rPr lang="ko-KR" altLang="en-US" sz="2000" dirty="0"/>
              <a:t>음수일 때는 </a:t>
            </a:r>
            <a:r>
              <a:rPr lang="en-US" altLang="ko-KR" sz="2000" dirty="0"/>
              <a:t>1</a:t>
            </a:r>
          </a:p>
          <a:p>
            <a:pPr lvl="1"/>
            <a:r>
              <a:rPr lang="ko-KR" altLang="en-US" sz="2000" dirty="0" err="1"/>
              <a:t>지수부</a:t>
            </a:r>
            <a:r>
              <a:rPr lang="ko-KR" altLang="en-US" sz="2000" dirty="0"/>
              <a:t> </a:t>
            </a:r>
            <a:r>
              <a:rPr lang="en-US" altLang="ko-KR" sz="2000" dirty="0"/>
              <a:t>(</a:t>
            </a:r>
            <a:r>
              <a:rPr lang="ko-KR" altLang="en-US" sz="2000" dirty="0"/>
              <a:t>부호가 있는 정수</a:t>
            </a:r>
            <a:r>
              <a:rPr lang="en-US" altLang="ko-KR" sz="2000" dirty="0"/>
              <a:t>, 7</a:t>
            </a:r>
            <a:r>
              <a:rPr lang="ko-KR" altLang="en-US" sz="2000" dirty="0"/>
              <a:t>비트</a:t>
            </a:r>
            <a:r>
              <a:rPr lang="en-US" altLang="ko-KR" sz="2000" dirty="0"/>
              <a:t>) : </a:t>
            </a:r>
            <a:r>
              <a:rPr lang="ko-KR" altLang="en-US" sz="2000" dirty="0"/>
              <a:t>제일 앞의 </a:t>
            </a:r>
            <a:r>
              <a:rPr lang="en-US" altLang="ko-KR" sz="2000" dirty="0"/>
              <a:t>1</a:t>
            </a:r>
            <a:r>
              <a:rPr lang="ko-KR" altLang="en-US" sz="2000" dirty="0"/>
              <a:t>비트는 부호를 정하고</a:t>
            </a:r>
            <a:r>
              <a:rPr lang="en-US" altLang="ko-KR" sz="2000" dirty="0"/>
              <a:t>, </a:t>
            </a:r>
            <a:r>
              <a:rPr lang="ko-KR" altLang="en-US" sz="2000" dirty="0"/>
              <a:t>나머지 </a:t>
            </a:r>
            <a:r>
              <a:rPr lang="en-US" altLang="ko-KR" sz="2000" dirty="0"/>
              <a:t>6</a:t>
            </a:r>
            <a:r>
              <a:rPr lang="ko-KR" altLang="en-US" sz="2000" dirty="0"/>
              <a:t>비트로 표시</a:t>
            </a:r>
          </a:p>
          <a:p>
            <a:pPr lvl="1"/>
            <a:r>
              <a:rPr lang="ko-KR" altLang="en-US" sz="2000" dirty="0" err="1"/>
              <a:t>정규화된</a:t>
            </a:r>
            <a:r>
              <a:rPr lang="ko-KR" altLang="en-US" sz="2000" dirty="0"/>
              <a:t> </a:t>
            </a:r>
            <a:r>
              <a:rPr lang="ko-KR" altLang="en-US" sz="2000" dirty="0" err="1"/>
              <a:t>가수부</a:t>
            </a:r>
            <a:r>
              <a:rPr lang="ko-KR" altLang="en-US" sz="2000" dirty="0"/>
              <a:t> </a:t>
            </a:r>
            <a:r>
              <a:rPr lang="en-US" altLang="ko-KR" sz="2000" dirty="0"/>
              <a:t>(</a:t>
            </a:r>
            <a:r>
              <a:rPr lang="ko-KR" altLang="en-US" sz="2000" dirty="0"/>
              <a:t>부호가 없는 정수</a:t>
            </a:r>
            <a:r>
              <a:rPr lang="en-US" altLang="ko-KR" sz="2000" dirty="0"/>
              <a:t>, 24</a:t>
            </a:r>
            <a:r>
              <a:rPr lang="ko-KR" altLang="en-US" sz="2000" dirty="0"/>
              <a:t>비트</a:t>
            </a:r>
            <a:r>
              <a:rPr lang="en-US" altLang="ko-KR" sz="2000" dirty="0"/>
              <a:t>) : </a:t>
            </a:r>
            <a:r>
              <a:rPr lang="ko-KR" altLang="en-US" sz="2000" dirty="0"/>
              <a:t>제일 앞의 비트는 </a:t>
            </a:r>
            <a:r>
              <a:rPr lang="ko-KR" altLang="en-US" sz="2000" dirty="0" err="1"/>
              <a:t>정규화되었으므로</a:t>
            </a:r>
            <a:r>
              <a:rPr lang="ko-KR" altLang="en-US" sz="2000" dirty="0"/>
              <a:t> </a:t>
            </a:r>
            <a:r>
              <a:rPr lang="en-US" altLang="ko-KR" sz="2000" dirty="0"/>
              <a:t>1</a:t>
            </a:r>
            <a:r>
              <a:rPr lang="ko-KR" altLang="en-US" sz="2000" dirty="0"/>
              <a:t>이다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예를 들어</a:t>
            </a:r>
            <a:r>
              <a:rPr lang="en-US" altLang="ko-KR" sz="2000" dirty="0"/>
              <a:t>, </a:t>
            </a:r>
            <a:r>
              <a:rPr lang="ko-KR" altLang="en-US" sz="2000" dirty="0"/>
              <a:t>십진수 </a:t>
            </a:r>
            <a:r>
              <a:rPr lang="en-US" altLang="ko-KR" sz="2000" dirty="0"/>
              <a:t>21.8125</a:t>
            </a:r>
            <a:r>
              <a:rPr lang="ko-KR" altLang="en-US" sz="2000" dirty="0"/>
              <a:t>를 </a:t>
            </a:r>
            <a:r>
              <a:rPr lang="ko-KR" altLang="en-US" sz="2000" dirty="0" err="1"/>
              <a:t>정규화된</a:t>
            </a:r>
            <a:r>
              <a:rPr lang="ko-KR" altLang="en-US" sz="2000" dirty="0"/>
              <a:t> 이진수로 나타낸다고 해보자</a:t>
            </a:r>
            <a:r>
              <a:rPr lang="en-US" altLang="ko-KR" sz="2000" dirty="0"/>
              <a:t>. </a:t>
            </a:r>
          </a:p>
          <a:p>
            <a:r>
              <a:rPr lang="ko-KR" altLang="en-US" sz="2000" dirty="0"/>
              <a:t>소수점 위의 </a:t>
            </a:r>
            <a:r>
              <a:rPr lang="en-US" altLang="ko-KR" sz="2000" dirty="0"/>
              <a:t>(21.)</a:t>
            </a:r>
            <a:r>
              <a:rPr lang="en-US" altLang="ko-KR" sz="2000" baseline="-25000" dirty="0"/>
              <a:t>10</a:t>
            </a:r>
            <a:r>
              <a:rPr lang="en-US" altLang="ko-KR" sz="2000" dirty="0"/>
              <a:t>=(10101)</a:t>
            </a:r>
            <a:r>
              <a:rPr lang="en-US" altLang="ko-KR" sz="2000" baseline="-25000" dirty="0"/>
              <a:t>2</a:t>
            </a:r>
            <a:r>
              <a:rPr lang="ko-KR" altLang="en-US" sz="2000" dirty="0"/>
              <a:t>이고</a:t>
            </a:r>
            <a:r>
              <a:rPr lang="en-US" altLang="ko-KR" sz="2000" dirty="0"/>
              <a:t>, </a:t>
            </a:r>
            <a:r>
              <a:rPr lang="ko-KR" altLang="en-US" sz="2000" dirty="0"/>
              <a:t>소수점 아래 </a:t>
            </a:r>
            <a:r>
              <a:rPr lang="en-US" altLang="ko-KR" sz="2000" dirty="0"/>
              <a:t>(0.8125)</a:t>
            </a:r>
            <a:r>
              <a:rPr lang="en-US" altLang="ko-KR" sz="2000" baseline="-25000" dirty="0"/>
              <a:t>10</a:t>
            </a:r>
            <a:r>
              <a:rPr lang="en-US" altLang="ko-KR" sz="2000" dirty="0"/>
              <a:t>=(11010)</a:t>
            </a:r>
            <a:r>
              <a:rPr lang="en-US" altLang="ko-KR" sz="2000" baseline="-25000" dirty="0"/>
              <a:t>2</a:t>
            </a:r>
            <a:r>
              <a:rPr lang="ko-KR" altLang="en-US" sz="2000" dirty="0"/>
              <a:t>이다</a:t>
            </a:r>
            <a:r>
              <a:rPr lang="en-US" altLang="ko-KR" sz="2000" dirty="0"/>
              <a:t>. </a:t>
            </a:r>
          </a:p>
          <a:p>
            <a:r>
              <a:rPr lang="ko-KR" altLang="en-US" sz="2000" dirty="0"/>
              <a:t>즉 </a:t>
            </a:r>
            <a:r>
              <a:rPr lang="en-US" altLang="ko-KR" sz="2000" dirty="0"/>
              <a:t>(21.8125)</a:t>
            </a:r>
            <a:r>
              <a:rPr lang="en-US" altLang="ko-KR" sz="2000" baseline="-25000" dirty="0"/>
              <a:t>10</a:t>
            </a:r>
            <a:r>
              <a:rPr lang="en-US" altLang="ko-KR" sz="2000" dirty="0"/>
              <a:t>=(10101.11010)</a:t>
            </a:r>
            <a:r>
              <a:rPr lang="en-US" altLang="ko-KR" sz="2000" baseline="-25000" dirty="0"/>
              <a:t>2</a:t>
            </a:r>
            <a:r>
              <a:rPr lang="ko-KR" altLang="en-US" sz="2000" dirty="0"/>
              <a:t>이며</a:t>
            </a:r>
            <a:r>
              <a:rPr lang="en-US" altLang="ko-KR" sz="2000" dirty="0"/>
              <a:t>, </a:t>
            </a:r>
            <a:r>
              <a:rPr lang="ko-KR" altLang="en-US" sz="2000" dirty="0"/>
              <a:t>이를 </a:t>
            </a:r>
            <a:r>
              <a:rPr lang="ko-KR" altLang="en-US" sz="2000" dirty="0" err="1"/>
              <a:t>정규화하면</a:t>
            </a:r>
            <a:r>
              <a:rPr lang="ko-KR" altLang="en-US" sz="2000" dirty="0"/>
              <a:t> </a:t>
            </a:r>
            <a:r>
              <a:rPr lang="en-US" altLang="ko-KR" sz="2000" dirty="0"/>
              <a:t>0.1010111010×2</a:t>
            </a:r>
            <a:r>
              <a:rPr lang="en-US" altLang="ko-KR" sz="2000" baseline="30000" dirty="0"/>
              <a:t>5</a:t>
            </a:r>
            <a:r>
              <a:rPr lang="ko-KR" altLang="en-US" sz="2000" dirty="0"/>
              <a:t>이다</a:t>
            </a:r>
            <a:r>
              <a:rPr lang="en-US" altLang="ko-KR" sz="2000" dirty="0"/>
              <a:t>. </a:t>
            </a:r>
          </a:p>
          <a:p>
            <a:r>
              <a:rPr lang="ko-KR" altLang="en-US" sz="2000" dirty="0"/>
              <a:t>지수의 </a:t>
            </a:r>
            <a:r>
              <a:rPr lang="en-US" altLang="ko-KR" sz="2000" dirty="0"/>
              <a:t>5</a:t>
            </a:r>
            <a:r>
              <a:rPr lang="ko-KR" altLang="en-US" sz="2000" dirty="0"/>
              <a:t>를 이진법으로 바꾸면 </a:t>
            </a:r>
            <a:r>
              <a:rPr lang="en-US" altLang="ko-KR" sz="2000" dirty="0"/>
              <a:t>101</a:t>
            </a:r>
            <a:r>
              <a:rPr lang="ko-KR" altLang="en-US" sz="2000" dirty="0"/>
              <a:t>이다</a:t>
            </a:r>
            <a:r>
              <a:rPr lang="en-US" altLang="ko-KR" sz="2000" dirty="0"/>
              <a:t>. </a:t>
            </a:r>
          </a:p>
          <a:p>
            <a:r>
              <a:rPr lang="ko-KR" altLang="en-US" sz="2000" dirty="0"/>
              <a:t>따라서</a:t>
            </a:r>
            <a:r>
              <a:rPr lang="en-US" altLang="ko-KR" sz="2000" dirty="0"/>
              <a:t>, </a:t>
            </a:r>
            <a:r>
              <a:rPr lang="ko-KR" altLang="en-US" sz="2000" dirty="0"/>
              <a:t>맨 앞 비트의 부호는 </a:t>
            </a:r>
            <a:r>
              <a:rPr lang="en-US" altLang="ko-KR" sz="2000" dirty="0"/>
              <a:t>0(</a:t>
            </a:r>
            <a:r>
              <a:rPr lang="ko-KR" altLang="en-US" sz="2000" dirty="0"/>
              <a:t>양</a:t>
            </a:r>
            <a:r>
              <a:rPr lang="en-US" altLang="ko-KR" sz="2000" dirty="0"/>
              <a:t>)</a:t>
            </a:r>
            <a:r>
              <a:rPr lang="ko-KR" altLang="en-US" sz="2000" dirty="0"/>
              <a:t>이고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지수부</a:t>
            </a:r>
            <a:r>
              <a:rPr lang="ko-KR" altLang="en-US" sz="2000" dirty="0"/>
              <a:t> 부호는 </a:t>
            </a:r>
            <a:r>
              <a:rPr lang="en-US" altLang="ko-KR" sz="2000" dirty="0"/>
              <a:t>0(</a:t>
            </a:r>
            <a:r>
              <a:rPr lang="ko-KR" altLang="en-US" sz="2000" dirty="0"/>
              <a:t>양</a:t>
            </a:r>
            <a:r>
              <a:rPr lang="en-US" altLang="ko-KR" sz="2000" dirty="0"/>
              <a:t>)</a:t>
            </a:r>
            <a:r>
              <a:rPr lang="ko-KR" altLang="en-US" sz="2000" dirty="0"/>
              <a:t>이며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지수부</a:t>
            </a:r>
            <a:r>
              <a:rPr lang="ko-KR" altLang="en-US" sz="2000" dirty="0"/>
              <a:t> 나머지 </a:t>
            </a:r>
            <a:r>
              <a:rPr lang="en-US" altLang="ko-KR" sz="2000" dirty="0"/>
              <a:t>6</a:t>
            </a:r>
            <a:r>
              <a:rPr lang="ko-KR" altLang="en-US" sz="2000" dirty="0"/>
              <a:t>개 비트는 </a:t>
            </a:r>
            <a:r>
              <a:rPr lang="en-US" altLang="ko-KR" sz="2000" dirty="0"/>
              <a:t>000101, </a:t>
            </a:r>
            <a:r>
              <a:rPr lang="ko-KR" altLang="en-US" sz="2000" dirty="0"/>
              <a:t>가수부는 </a:t>
            </a:r>
            <a:r>
              <a:rPr lang="en-US" altLang="ko-KR" sz="2000" dirty="0"/>
              <a:t>101011101000…</a:t>
            </a:r>
            <a:r>
              <a:rPr lang="ko-KR" altLang="en-US" sz="2000" dirty="0"/>
              <a:t>이 된다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이것을 결합하면 </a:t>
            </a:r>
            <a:r>
              <a:rPr lang="en-US" altLang="ko-KR" sz="2000" dirty="0"/>
              <a:t>(00000101101011101000000000000000)</a:t>
            </a:r>
            <a:r>
              <a:rPr lang="en-US" altLang="ko-KR" sz="2000" baseline="-25000" dirty="0"/>
              <a:t>2</a:t>
            </a:r>
            <a:r>
              <a:rPr lang="ko-KR" altLang="en-US" sz="2000" dirty="0"/>
              <a:t>가 된다</a:t>
            </a:r>
          </a:p>
          <a:p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B4FA2F-CD9B-4E4F-83A0-2450FE138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4D4A3D4-2462-4B25-9576-05D4C2EF4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8316416" cy="500042"/>
          </a:xfrm>
        </p:spPr>
        <p:txBody>
          <a:bodyPr/>
          <a:lstStyle/>
          <a:p>
            <a:r>
              <a:rPr lang="en-US" altLang="ko-KR" sz="3600" dirty="0"/>
              <a:t>32</a:t>
            </a:r>
            <a:r>
              <a:rPr lang="ko-KR" altLang="en-US" sz="3600" dirty="0"/>
              <a:t>비트 컴퓨터에서의 부동소수점 방식</a:t>
            </a:r>
          </a:p>
        </p:txBody>
      </p:sp>
    </p:spTree>
    <p:extLst>
      <p:ext uri="{BB962C8B-B14F-4D97-AF65-F5344CB8AC3E}">
        <p14:creationId xmlns:p14="http://schemas.microsoft.com/office/powerpoint/2010/main" val="1955575130"/>
      </p:ext>
    </p:extLst>
  </p:cSld>
  <p:clrMapOvr>
    <a:masterClrMapping/>
  </p:clrMapOvr>
</p:sld>
</file>

<file path=ppt/slides/slide4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void main()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	static char ca[] = "This\tis\tstring.\n";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	char *cp = ca;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	int i = MAX;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	int j = MIN;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	if (max(i-j,j) &gt; min(i+j,i))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		++i;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	else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		--j;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	PR(i);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	PR(j);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8244408" cy="500042"/>
          </a:xfrm>
        </p:spPr>
        <p:txBody>
          <a:bodyPr/>
          <a:lstStyle/>
          <a:p>
            <a:endParaRPr lang="ko-KR" altLang="ko-KR" dirty="0"/>
          </a:p>
        </p:txBody>
      </p:sp>
    </p:spTree>
  </p:cSld>
  <p:clrMapOvr>
    <a:masterClrMapping/>
  </p:clrMapOvr>
</p:sld>
</file>

<file path=ppt/slides/slide4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/>
              <a:t>	while (*cp != FALSE)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/>
              <a:t>		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/>
              <a:t>			if (*cp == TAB)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/>
              <a:t>				tab(i,TABNO);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/>
              <a:t>				else if (*cp == NL)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/>
              <a:t>				break;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/>
              <a:t>			else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/>
              <a:t>				PRC(*cp);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/>
              <a:t>			++cp;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/>
              <a:t>		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/>
              <a:t>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8028384" cy="500042"/>
          </a:xfrm>
        </p:spPr>
        <p:txBody>
          <a:bodyPr/>
          <a:lstStyle/>
          <a:p>
            <a:endParaRPr lang="ko-KR" altLang="ko-KR" dirty="0"/>
          </a:p>
        </p:txBody>
      </p:sp>
    </p:spTree>
  </p:cSld>
  <p:clrMapOvr>
    <a:masterClrMapping/>
  </p:clrMapOvr>
</p:sld>
</file>

<file path=ppt/slides/slide4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매크로 함수를 사용함으로써 생기는 이점</a:t>
            </a:r>
          </a:p>
          <a:p>
            <a:pPr lvl="1"/>
            <a:r>
              <a:rPr lang="ko-KR" altLang="en-US"/>
              <a:t>실행속도가 빨라진다</a:t>
            </a:r>
          </a:p>
          <a:p>
            <a:pPr lvl="1"/>
            <a:r>
              <a:rPr lang="ko-KR" altLang="en-US"/>
              <a:t>일반 함수의 경우 함수를 호출할 때 시간이 걸리는데 반해 매크로 함수는 사실 함수가 아니기 때문에 함수 호출 시간이 소모되지 않는다</a:t>
            </a:r>
          </a:p>
          <a:p>
            <a:pPr lvl="1"/>
            <a:r>
              <a:rPr lang="en-US" altLang="ko-KR"/>
              <a:t>Cf) </a:t>
            </a:r>
            <a:r>
              <a:rPr lang="ko-KR" altLang="en-US"/>
              <a:t>매크로 함수는 함수처럼 보일 뿐이지 사실은 연속적인 프로그램일 뿐이다</a:t>
            </a:r>
          </a:p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매크로 함수</a:t>
            </a:r>
            <a:r>
              <a:rPr lang="en-US" altLang="ko-KR"/>
              <a:t>(3)</a:t>
            </a:r>
          </a:p>
        </p:txBody>
      </p:sp>
    </p:spTree>
  </p:cSld>
  <p:clrMapOvr>
    <a:masterClrMapping/>
  </p:clrMapOvr>
</p:sld>
</file>

<file path=ppt/slides/slide4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ko-KR"/>
              <a:t>void swap(int *a, int *b) </a:t>
            </a:r>
          </a:p>
          <a:p>
            <a:pPr>
              <a:buFont typeface="Wingdings" pitchFamily="2" charset="2"/>
              <a:buNone/>
            </a:pPr>
            <a:r>
              <a:rPr lang="en-US" altLang="ko-KR"/>
              <a:t>{</a:t>
            </a:r>
          </a:p>
          <a:p>
            <a:pPr lvl="1">
              <a:buFontTx/>
              <a:buNone/>
            </a:pPr>
            <a:r>
              <a:rPr lang="en-US" altLang="ko-KR"/>
              <a:t> int temp; </a:t>
            </a:r>
          </a:p>
          <a:p>
            <a:pPr lvl="1">
              <a:buFontTx/>
              <a:buNone/>
            </a:pPr>
            <a:r>
              <a:rPr lang="en-US" altLang="ko-KR"/>
              <a:t> temp = *a; </a:t>
            </a:r>
          </a:p>
          <a:p>
            <a:pPr lvl="1">
              <a:buFontTx/>
              <a:buNone/>
            </a:pPr>
            <a:r>
              <a:rPr lang="en-US" altLang="ko-KR"/>
              <a:t> *a = *b; </a:t>
            </a:r>
          </a:p>
          <a:p>
            <a:pPr lvl="1">
              <a:buFontTx/>
              <a:buNone/>
            </a:pPr>
            <a:r>
              <a:rPr lang="en-US" altLang="ko-KR"/>
              <a:t> *b = temp; </a:t>
            </a:r>
          </a:p>
          <a:p>
            <a:pPr>
              <a:buFont typeface="Wingdings" pitchFamily="2" charset="2"/>
              <a:buNone/>
            </a:pPr>
            <a:r>
              <a:rPr lang="en-US" altLang="ko-KR"/>
              <a:t>}</a:t>
            </a:r>
          </a:p>
          <a:p>
            <a:pPr>
              <a:buFont typeface="Wingdings" pitchFamily="2" charset="2"/>
              <a:buNone/>
            </a:pPr>
            <a:endParaRPr lang="en-US" altLang="ko-KR"/>
          </a:p>
          <a:p>
            <a:pPr>
              <a:buFont typeface="Wingdings" pitchFamily="2" charset="2"/>
              <a:buNone/>
            </a:pPr>
            <a:r>
              <a:rPr lang="en-US" altLang="ko-KR"/>
              <a:t>#define swap(a,b) { a ^= b; b ^= a; a ^= b; }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예제</a:t>
            </a:r>
          </a:p>
        </p:txBody>
      </p:sp>
    </p:spTree>
  </p:cSld>
  <p:clrMapOvr>
    <a:masterClrMapping/>
  </p:clrMapOvr>
</p:sld>
</file>

<file path=ppt/slides/slide4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초기값  </a:t>
            </a:r>
          </a:p>
          <a:p>
            <a:pPr lvl="1">
              <a:buFontTx/>
              <a:buNone/>
            </a:pPr>
            <a:r>
              <a:rPr lang="en-US" altLang="ko-KR"/>
              <a:t>a = 5(</a:t>
            </a:r>
            <a:r>
              <a:rPr lang="ko-KR" altLang="en-US"/>
              <a:t>이진수</a:t>
            </a:r>
            <a:r>
              <a:rPr lang="en-US" altLang="ko-KR"/>
              <a:t>:101), b = 6(</a:t>
            </a:r>
            <a:r>
              <a:rPr lang="ko-KR" altLang="en-US"/>
              <a:t>이진수</a:t>
            </a:r>
            <a:r>
              <a:rPr lang="en-US" altLang="ko-KR"/>
              <a:t>:110) </a:t>
            </a:r>
          </a:p>
          <a:p>
            <a:pPr lvl="1">
              <a:buFontTx/>
              <a:buNone/>
            </a:pPr>
            <a:endParaRPr lang="en-US" altLang="ko-KR"/>
          </a:p>
          <a:p>
            <a:pPr lvl="1">
              <a:buFontTx/>
              <a:buNone/>
            </a:pPr>
            <a:r>
              <a:rPr lang="en-US" altLang="ko-KR" sz="2200"/>
              <a:t>a = a ^ b; (101 xor 110 = 011) -&gt; a = 3, b = 6</a:t>
            </a:r>
          </a:p>
          <a:p>
            <a:pPr lvl="1">
              <a:buFontTx/>
              <a:buNone/>
            </a:pPr>
            <a:r>
              <a:rPr lang="en-US" altLang="ko-KR" sz="2200"/>
              <a:t>b = b ^ a; (110 xor 011 = 101) -&gt; a = 3, b = 5 </a:t>
            </a:r>
          </a:p>
          <a:p>
            <a:pPr lvl="1">
              <a:buFontTx/>
              <a:buNone/>
            </a:pPr>
            <a:r>
              <a:rPr lang="en-US" altLang="ko-KR" sz="2200"/>
              <a:t>a = a ^ b; (011 xor 101 = 110) -&gt; a = 6, b = 5</a:t>
            </a:r>
            <a:r>
              <a:rPr lang="en-US" altLang="ko-KR"/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8388424" cy="500042"/>
          </a:xfrm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sld>
</file>

<file path=ppt/slides/slide4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ko-KR" sz="2400"/>
              <a:t>#include &lt;</a:t>
            </a:r>
            <a:r>
              <a:rPr lang="ko-KR" altLang="en-US" sz="2400"/>
              <a:t>화일 이름</a:t>
            </a:r>
            <a:r>
              <a:rPr lang="en-US" altLang="ko-KR" sz="2400"/>
              <a:t>&gt; /* </a:t>
            </a:r>
            <a:r>
              <a:rPr lang="ko-KR" altLang="en-US" sz="2400"/>
              <a:t>시스템 제공 화일 *</a:t>
            </a:r>
            <a:r>
              <a:rPr lang="en-US" altLang="ko-KR" sz="2400"/>
              <a:t>/</a:t>
            </a:r>
          </a:p>
          <a:p>
            <a:pPr lvl="1">
              <a:lnSpc>
                <a:spcPct val="90000"/>
              </a:lnSpc>
            </a:pPr>
            <a:r>
              <a:rPr lang="en-US" altLang="ko-KR" sz="2200"/>
              <a:t>&lt; &gt;</a:t>
            </a:r>
            <a:r>
              <a:rPr lang="ko-KR" altLang="en-US" sz="2200"/>
              <a:t>로 둘려싸여 있는 화일은 </a:t>
            </a:r>
            <a:r>
              <a:rPr lang="en-US" altLang="ko-KR" sz="2200"/>
              <a:t>C</a:t>
            </a:r>
            <a:r>
              <a:rPr lang="ko-KR" altLang="en-US" sz="2200"/>
              <a:t>에서 미리 정해놓은 디렉토리에서 찾음</a:t>
            </a:r>
          </a:p>
          <a:p>
            <a:pPr lvl="1">
              <a:lnSpc>
                <a:spcPct val="90000"/>
              </a:lnSpc>
            </a:pPr>
            <a:r>
              <a:rPr lang="ko-KR" altLang="en-US" sz="2200"/>
              <a:t>거기에 해당 화일이 있으면 이를 읽어들이고 없으면 에러가 발생</a:t>
            </a:r>
          </a:p>
          <a:p>
            <a:pPr>
              <a:lnSpc>
                <a:spcPct val="90000"/>
              </a:lnSpc>
            </a:pPr>
            <a:r>
              <a:rPr lang="en-US" altLang="ko-KR" sz="2400"/>
              <a:t>#include "</a:t>
            </a:r>
            <a:r>
              <a:rPr lang="ko-KR" altLang="en-US" sz="2400"/>
              <a:t>화일 이름 </a:t>
            </a:r>
            <a:r>
              <a:rPr lang="en-US" altLang="ko-KR" sz="2400"/>
              <a:t>" /* </a:t>
            </a:r>
            <a:r>
              <a:rPr lang="ko-KR" altLang="en-US" sz="2400"/>
              <a:t>사용자 정의 화일 *</a:t>
            </a:r>
            <a:r>
              <a:rPr lang="en-US" altLang="ko-KR" sz="2400"/>
              <a:t>/ </a:t>
            </a:r>
          </a:p>
          <a:p>
            <a:pPr lvl="1">
              <a:lnSpc>
                <a:spcPct val="90000"/>
              </a:lnSpc>
            </a:pPr>
            <a:r>
              <a:rPr lang="en-US" altLang="ko-KR" sz="2200"/>
              <a:t>" "</a:t>
            </a:r>
            <a:r>
              <a:rPr lang="ko-KR" altLang="en-US" sz="2200"/>
              <a:t>로 둘러싸여 있는 화일은 현재의 디렉토리에서 찾음</a:t>
            </a:r>
          </a:p>
          <a:p>
            <a:pPr>
              <a:lnSpc>
                <a:spcPct val="90000"/>
              </a:lnSpc>
            </a:pPr>
            <a:endParaRPr lang="ko-KR" altLang="en-US" sz="2400"/>
          </a:p>
          <a:p>
            <a:pPr>
              <a:lnSpc>
                <a:spcPct val="90000"/>
              </a:lnSpc>
            </a:pPr>
            <a:r>
              <a:rPr lang="en-US" altLang="ko-KR" sz="2400"/>
              <a:t>#include</a:t>
            </a:r>
            <a:r>
              <a:rPr lang="ko-KR" altLang="en-US" sz="2400"/>
              <a:t>라는 명령어는 뒤에 쓰인 화일은 현재 화일의 윗부분으로 읽어 온 다음 컴파일</a:t>
            </a:r>
          </a:p>
          <a:p>
            <a:pPr>
              <a:lnSpc>
                <a:spcPct val="90000"/>
              </a:lnSpc>
            </a:pPr>
            <a:r>
              <a:rPr lang="en-US" altLang="ko-KR" sz="2400"/>
              <a:t>#include</a:t>
            </a:r>
            <a:r>
              <a:rPr lang="ko-KR" altLang="en-US" sz="2400"/>
              <a:t>해서 읽을 수 있는 화일은 텍스트 화일이면 어느것이나 무관</a:t>
            </a:r>
            <a:r>
              <a:rPr lang="en-US" altLang="ko-KR" sz="2400"/>
              <a:t>(</a:t>
            </a:r>
            <a:r>
              <a:rPr lang="ko-KR" altLang="en-US" sz="2400"/>
              <a:t>일반적으로 확장명이 *</a:t>
            </a:r>
            <a:r>
              <a:rPr lang="en-US" altLang="ko-KR" sz="2400"/>
              <a:t>.h)</a:t>
            </a:r>
          </a:p>
          <a:p>
            <a:pPr>
              <a:lnSpc>
                <a:spcPct val="90000"/>
              </a:lnSpc>
            </a:pPr>
            <a:r>
              <a:rPr lang="ko-KR" altLang="en-US" sz="2400"/>
              <a:t>반드시 </a:t>
            </a:r>
            <a:r>
              <a:rPr lang="en-US" altLang="ko-KR" sz="2400"/>
              <a:t>C</a:t>
            </a:r>
            <a:r>
              <a:rPr lang="ko-KR" altLang="en-US" sz="2400"/>
              <a:t>언어 문법에 맞게 쓰여진 화일이어야 한며 </a:t>
            </a:r>
            <a:r>
              <a:rPr lang="en-US" altLang="ko-KR" sz="2400"/>
              <a:t>#include</a:t>
            </a:r>
            <a:r>
              <a:rPr lang="ko-KR" altLang="en-US" sz="2400"/>
              <a:t>로 포함한 화일 내에 또 </a:t>
            </a:r>
            <a:r>
              <a:rPr lang="en-US" altLang="ko-KR" sz="2400"/>
              <a:t>#include </a:t>
            </a:r>
            <a:r>
              <a:rPr lang="ko-KR" altLang="en-US" sz="2400"/>
              <a:t>문 가능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#include </a:t>
            </a:r>
            <a:r>
              <a:rPr lang="ko-KR" altLang="en-US"/>
              <a:t>문</a:t>
            </a:r>
          </a:p>
        </p:txBody>
      </p:sp>
    </p:spTree>
  </p:cSld>
  <p:clrMapOvr>
    <a:masterClrMapping/>
  </p:clrMapOvr>
</p:sld>
</file>

<file path=ppt/slides/slide4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ko-KR"/>
              <a:t>/* def.h */</a:t>
            </a:r>
          </a:p>
          <a:p>
            <a:pPr>
              <a:buFont typeface="Wingdings" pitchFamily="2" charset="2"/>
              <a:buNone/>
            </a:pPr>
            <a:r>
              <a:rPr lang="en-US" altLang="ko-KR"/>
              <a:t>#define MAX 100</a:t>
            </a:r>
          </a:p>
          <a:p>
            <a:pPr>
              <a:buFont typeface="Wingdings" pitchFamily="2" charset="2"/>
              <a:buNone/>
            </a:pPr>
            <a:r>
              <a:rPr lang="en-US" altLang="ko-KR"/>
              <a:t>#define MIN 10</a:t>
            </a:r>
          </a:p>
          <a:p>
            <a:pPr>
              <a:buFont typeface="Wingdings" pitchFamily="2" charset="2"/>
              <a:buNone/>
            </a:pPr>
            <a:r>
              <a:rPr lang="en-US" altLang="ko-KR"/>
              <a:t> </a:t>
            </a:r>
          </a:p>
          <a:p>
            <a:pPr>
              <a:buFont typeface="Wingdings" pitchFamily="2" charset="2"/>
              <a:buNone/>
            </a:pPr>
            <a:r>
              <a:rPr lang="en-US" altLang="ko-KR"/>
              <a:t>/* main.c */ </a:t>
            </a:r>
          </a:p>
          <a:p>
            <a:pPr>
              <a:buFont typeface="Wingdings" pitchFamily="2" charset="2"/>
              <a:buNone/>
            </a:pPr>
            <a:r>
              <a:rPr lang="en-US" altLang="ko-KR"/>
              <a:t>#include "def.h" </a:t>
            </a:r>
          </a:p>
          <a:p>
            <a:pPr>
              <a:buFont typeface="Wingdings" pitchFamily="2" charset="2"/>
              <a:buNone/>
            </a:pPr>
            <a:r>
              <a:rPr lang="en-US" altLang="ko-KR"/>
              <a:t>main() </a:t>
            </a:r>
          </a:p>
          <a:p>
            <a:pPr>
              <a:buFont typeface="Wingdings" pitchFamily="2" charset="2"/>
              <a:buNone/>
            </a:pPr>
            <a:r>
              <a:rPr lang="en-US" altLang="ko-KR"/>
              <a:t>{</a:t>
            </a:r>
          </a:p>
          <a:p>
            <a:pPr>
              <a:buFont typeface="Wingdings" pitchFamily="2" charset="2"/>
              <a:buNone/>
            </a:pPr>
            <a:r>
              <a:rPr lang="en-US" altLang="ko-KR"/>
              <a:t>	printf("max = %d, min = %d\n",MAX,MIN);</a:t>
            </a:r>
          </a:p>
          <a:p>
            <a:pPr>
              <a:buFont typeface="Wingdings" pitchFamily="2" charset="2"/>
              <a:buNone/>
            </a:pPr>
            <a:r>
              <a:rPr lang="en-US" altLang="ko-KR"/>
              <a:t>}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예제</a:t>
            </a:r>
          </a:p>
        </p:txBody>
      </p:sp>
    </p:spTree>
  </p:cSld>
  <p:clrMapOvr>
    <a:masterClrMapping/>
  </p:clrMapOvr>
</p:sld>
</file>

<file path=ppt/slides/slide4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ko-KR"/>
              <a:t>/* main.c */ </a:t>
            </a:r>
          </a:p>
          <a:p>
            <a:pPr>
              <a:buFont typeface="Wingdings" pitchFamily="2" charset="2"/>
              <a:buNone/>
            </a:pPr>
            <a:r>
              <a:rPr lang="en-US" altLang="ko-KR"/>
              <a:t>#define MAX 100</a:t>
            </a:r>
          </a:p>
          <a:p>
            <a:pPr>
              <a:buFont typeface="Wingdings" pitchFamily="2" charset="2"/>
              <a:buNone/>
            </a:pPr>
            <a:r>
              <a:rPr lang="en-US" altLang="ko-KR"/>
              <a:t>#define MIN 10 </a:t>
            </a:r>
          </a:p>
          <a:p>
            <a:pPr>
              <a:buFont typeface="Wingdings" pitchFamily="2" charset="2"/>
              <a:buNone/>
            </a:pPr>
            <a:r>
              <a:rPr lang="en-US" altLang="ko-KR"/>
              <a:t>main() </a:t>
            </a:r>
          </a:p>
          <a:p>
            <a:pPr>
              <a:buFont typeface="Wingdings" pitchFamily="2" charset="2"/>
              <a:buNone/>
            </a:pPr>
            <a:r>
              <a:rPr lang="en-US" altLang="ko-KR"/>
              <a:t>{ </a:t>
            </a:r>
          </a:p>
          <a:p>
            <a:pPr>
              <a:buFont typeface="Wingdings" pitchFamily="2" charset="2"/>
              <a:buNone/>
            </a:pPr>
            <a:r>
              <a:rPr lang="en-US" altLang="ko-KR"/>
              <a:t>		printf("max = %d, min = %d\n",MAX,MIN); </a:t>
            </a:r>
          </a:p>
          <a:p>
            <a:pPr>
              <a:buFont typeface="Wingdings" pitchFamily="2" charset="2"/>
              <a:buNone/>
            </a:pPr>
            <a:r>
              <a:rPr lang="en-US" altLang="ko-KR"/>
              <a:t>}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8244408" cy="500042"/>
          </a:xfrm>
        </p:spPr>
        <p:txBody>
          <a:bodyPr/>
          <a:lstStyle/>
          <a:p>
            <a:endParaRPr lang="ko-KR" altLang="ko-KR" dirty="0"/>
          </a:p>
        </p:txBody>
      </p:sp>
    </p:spTree>
  </p:cSld>
  <p:clrMapOvr>
    <a:masterClrMapping/>
  </p:clrMapOvr>
</p:sld>
</file>

<file path=ppt/slides/slide4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#undef</a:t>
            </a:r>
            <a:r>
              <a:rPr lang="ko-KR" altLang="en-US"/>
              <a:t>는 </a:t>
            </a:r>
            <a:r>
              <a:rPr lang="en-US" altLang="ko-KR"/>
              <a:t>#define</a:t>
            </a:r>
            <a:r>
              <a:rPr lang="ko-KR" altLang="en-US"/>
              <a:t>과는 정 반대의 역할을 하는 것으로 이미 정의된 기호 상수를 취소 시켜 정의되지 않은 상태로 만들고자 할 때 사용</a:t>
            </a:r>
          </a:p>
          <a:p>
            <a:endParaRPr lang="ko-KR" altLang="en-US"/>
          </a:p>
          <a:p>
            <a:pPr>
              <a:buFont typeface="Wingdings" pitchFamily="2" charset="2"/>
              <a:buNone/>
            </a:pPr>
            <a:r>
              <a:rPr lang="en-US" altLang="ko-KR"/>
              <a:t>Ex)</a:t>
            </a:r>
          </a:p>
          <a:p>
            <a:pPr lvl="1">
              <a:buFontTx/>
              <a:buNone/>
            </a:pPr>
            <a:r>
              <a:rPr lang="en-US" altLang="ko-KR"/>
              <a:t> #define SIZE 100</a:t>
            </a:r>
          </a:p>
          <a:p>
            <a:pPr lvl="1">
              <a:buFontTx/>
              <a:buNone/>
            </a:pPr>
            <a:r>
              <a:rPr lang="en-US" altLang="ko-KR"/>
              <a:t> i = SIZE; </a:t>
            </a:r>
          </a:p>
          <a:p>
            <a:pPr lvl="1">
              <a:buFontTx/>
              <a:buNone/>
            </a:pPr>
            <a:r>
              <a:rPr lang="en-US" altLang="ko-KR"/>
              <a:t> #undef SIZE </a:t>
            </a:r>
          </a:p>
          <a:p>
            <a:pPr lvl="1">
              <a:buFontTx/>
              <a:buNone/>
            </a:pPr>
            <a:r>
              <a:rPr lang="en-US" altLang="ko-KR"/>
              <a:t> j = SIZE;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#undef </a:t>
            </a:r>
            <a:r>
              <a:rPr lang="ko-KR" altLang="en-US"/>
              <a:t>문</a:t>
            </a:r>
          </a:p>
        </p:txBody>
      </p:sp>
    </p:spTree>
  </p:cSld>
  <p:clrMapOvr>
    <a:masterClrMapping/>
  </p:clrMapOvr>
</p:sld>
</file>

<file path=ppt/slides/slide4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#undef</a:t>
            </a:r>
            <a:r>
              <a:rPr lang="ko-KR" altLang="en-US"/>
              <a:t>를 사용하면 프로그램의 부분에 따라서 같은 이름의 기호를 다른 의미로 지정할 수 있음</a:t>
            </a:r>
          </a:p>
          <a:p>
            <a:endParaRPr lang="ko-KR" altLang="en-US"/>
          </a:p>
          <a:p>
            <a:pPr>
              <a:buFont typeface="Wingdings" pitchFamily="2" charset="2"/>
              <a:buNone/>
            </a:pPr>
            <a:r>
              <a:rPr lang="ko-KR" altLang="en-US"/>
              <a:t> </a:t>
            </a:r>
            <a:r>
              <a:rPr lang="en-US" altLang="ko-KR"/>
              <a:t>#define SIZE 100 </a:t>
            </a:r>
          </a:p>
          <a:p>
            <a:pPr>
              <a:buFont typeface="Wingdings" pitchFamily="2" charset="2"/>
              <a:buNone/>
            </a:pPr>
            <a:r>
              <a:rPr lang="en-US" altLang="ko-KR"/>
              <a:t> i = SIZE; </a:t>
            </a:r>
          </a:p>
          <a:p>
            <a:pPr>
              <a:buFont typeface="Wingdings" pitchFamily="2" charset="2"/>
              <a:buNone/>
            </a:pPr>
            <a:r>
              <a:rPr lang="en-US" altLang="ko-KR"/>
              <a:t> #undef SIZE </a:t>
            </a:r>
          </a:p>
          <a:p>
            <a:pPr>
              <a:buFont typeface="Wingdings" pitchFamily="2" charset="2"/>
              <a:buNone/>
            </a:pPr>
            <a:r>
              <a:rPr lang="en-US" altLang="ko-KR"/>
              <a:t> #define SIZE 200 </a:t>
            </a:r>
          </a:p>
          <a:p>
            <a:pPr>
              <a:buFont typeface="Wingdings" pitchFamily="2" charset="2"/>
              <a:buNone/>
            </a:pPr>
            <a:r>
              <a:rPr lang="en-US" altLang="ko-KR"/>
              <a:t> j = SIZE </a:t>
            </a:r>
          </a:p>
          <a:p>
            <a:endParaRPr lang="en-US" altLang="ko-KR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#undef </a:t>
            </a:r>
            <a:r>
              <a:rPr lang="ko-KR" altLang="en-US"/>
              <a:t>문</a:t>
            </a:r>
            <a:r>
              <a:rPr lang="en-US" altLang="ko-KR"/>
              <a:t>(2)</a:t>
            </a: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4648200" y="2514600"/>
            <a:ext cx="4191000" cy="2443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/>
              <a:t> </a:t>
            </a:r>
            <a:r>
              <a:rPr lang="en-US" altLang="ko-KR" sz="2800">
                <a:effectLst>
                  <a:outerShdw blurRad="38100" dist="38100" dir="2700000" algn="tl">
                    <a:srgbClr val="C0C0C0"/>
                  </a:outerShdw>
                </a:effectLst>
                <a:latin typeface="굴림체" pitchFamily="49" charset="-127"/>
                <a:ea typeface="굴림체" pitchFamily="49" charset="-127"/>
              </a:rPr>
              <a:t>#define SIZE 100 </a:t>
            </a:r>
          </a:p>
          <a:p>
            <a:pPr>
              <a:spcBef>
                <a:spcPct val="50000"/>
              </a:spcBef>
            </a:pPr>
            <a:r>
              <a:rPr lang="en-US" altLang="ko-KR" sz="2800">
                <a:effectLst>
                  <a:outerShdw blurRad="38100" dist="38100" dir="2700000" algn="tl">
                    <a:srgbClr val="C0C0C0"/>
                  </a:outerShdw>
                </a:effectLst>
                <a:latin typeface="굴림체" pitchFamily="49" charset="-127"/>
                <a:ea typeface="굴림체" pitchFamily="49" charset="-127"/>
              </a:rPr>
              <a:t> i = SIZE; </a:t>
            </a:r>
          </a:p>
          <a:p>
            <a:pPr>
              <a:spcBef>
                <a:spcPct val="50000"/>
              </a:spcBef>
            </a:pPr>
            <a:r>
              <a:rPr lang="en-US" altLang="ko-KR" sz="2800">
                <a:effectLst>
                  <a:outerShdw blurRad="38100" dist="38100" dir="2700000" algn="tl">
                    <a:srgbClr val="C0C0C0"/>
                  </a:outerShdw>
                </a:effectLst>
                <a:latin typeface="굴림체" pitchFamily="49" charset="-127"/>
                <a:ea typeface="굴림체" pitchFamily="49" charset="-127"/>
              </a:rPr>
              <a:t> #define SIZE 200 </a:t>
            </a:r>
          </a:p>
          <a:p>
            <a:pPr>
              <a:spcBef>
                <a:spcPct val="50000"/>
              </a:spcBef>
            </a:pPr>
            <a:r>
              <a:rPr lang="en-US" altLang="ko-KR" sz="2800">
                <a:effectLst>
                  <a:outerShdw blurRad="38100" dist="38100" dir="2700000" algn="tl">
                    <a:srgbClr val="C0C0C0"/>
                  </a:outerShdw>
                </a:effectLst>
                <a:latin typeface="굴림체" pitchFamily="49" charset="-127"/>
                <a:ea typeface="굴림체" pitchFamily="49" charset="-127"/>
              </a:rPr>
              <a:t> j = SIZE; 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69CFA06-59E0-4831-8F7E-750162EDA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00041"/>
            <a:ext cx="9144000" cy="5929354"/>
          </a:xfrm>
        </p:spPr>
        <p:txBody>
          <a:bodyPr/>
          <a:lstStyle/>
          <a:p>
            <a:r>
              <a:rPr lang="ko-KR" altLang="en-US" sz="1800" dirty="0">
                <a:hlinkClick r:id="rId2" tooltip="전기 전자 기술자 협회"/>
              </a:rPr>
              <a:t>전기 전자 기술자 협회</a:t>
            </a:r>
            <a:r>
              <a:rPr lang="en-US" altLang="ko-KR" sz="1800" dirty="0"/>
              <a:t>(IEEE)</a:t>
            </a:r>
            <a:r>
              <a:rPr lang="ko-KR" altLang="en-US" sz="1800" dirty="0"/>
              <a:t>에서 개발한 </a:t>
            </a:r>
            <a:r>
              <a:rPr lang="ko-KR" altLang="en-US" sz="1800" dirty="0">
                <a:hlinkClick r:id="rId3" tooltip="컴퓨터"/>
              </a:rPr>
              <a:t>컴퓨터</a:t>
            </a:r>
            <a:r>
              <a:rPr lang="ko-KR" altLang="en-US" sz="1800" dirty="0"/>
              <a:t>에서 부동소수점을 표현하는 가장 널리 쓰이는 </a:t>
            </a:r>
            <a:r>
              <a:rPr lang="ko-KR" altLang="en-US" sz="1800" dirty="0">
                <a:hlinkClick r:id="rId4" tooltip="표준"/>
              </a:rPr>
              <a:t>표준</a:t>
            </a:r>
            <a:r>
              <a:rPr lang="ko-KR" altLang="en-US" sz="1800" dirty="0"/>
              <a:t>이다</a:t>
            </a:r>
            <a:r>
              <a:rPr lang="en-US" altLang="ko-KR" sz="1800" dirty="0"/>
              <a:t>.</a:t>
            </a:r>
          </a:p>
          <a:p>
            <a:r>
              <a:rPr lang="en-US" altLang="ko-KR" sz="1800" dirty="0"/>
              <a:t>IEEE 754</a:t>
            </a:r>
            <a:r>
              <a:rPr lang="ko-KR" altLang="en-US" sz="1800" dirty="0"/>
              <a:t>의 부동 소수점 표현은 크게 세 부분으로 구성되는데</a:t>
            </a:r>
            <a:r>
              <a:rPr lang="en-US" altLang="ko-KR" sz="1800" dirty="0"/>
              <a:t>,</a:t>
            </a:r>
          </a:p>
          <a:p>
            <a:r>
              <a:rPr lang="ko-KR" altLang="en-US" sz="1800" dirty="0">
                <a:hlinkClick r:id="rId5" tooltip="최상위 비트"/>
              </a:rPr>
              <a:t>최상위 비트</a:t>
            </a:r>
            <a:r>
              <a:rPr lang="ko-KR" altLang="en-US" sz="1800" dirty="0"/>
              <a:t>는 부호를 표시하는 데 사용되며</a:t>
            </a:r>
            <a:r>
              <a:rPr lang="en-US" altLang="ko-KR" sz="1800" dirty="0"/>
              <a:t>,</a:t>
            </a:r>
          </a:p>
          <a:p>
            <a:r>
              <a:rPr lang="ko-KR" altLang="en-US" sz="1800" dirty="0"/>
              <a:t>지수 부분</a:t>
            </a:r>
            <a:r>
              <a:rPr lang="en-US" altLang="ko-KR" sz="1800" dirty="0"/>
              <a:t>(exponent)</a:t>
            </a:r>
            <a:r>
              <a:rPr lang="ko-KR" altLang="en-US" sz="1800" dirty="0"/>
              <a:t>과 가수 부분</a:t>
            </a:r>
            <a:r>
              <a:rPr lang="en-US" altLang="ko-KR" sz="1800" dirty="0"/>
              <a:t>(fraction)</a:t>
            </a:r>
            <a:r>
              <a:rPr lang="ko-KR" altLang="en-US" sz="1800" dirty="0"/>
              <a:t>이 있다</a:t>
            </a:r>
            <a:r>
              <a:rPr lang="en-US" altLang="ko-KR" sz="1800" dirty="0"/>
              <a:t>.</a:t>
            </a:r>
          </a:p>
          <a:p>
            <a:r>
              <a:rPr lang="ko-KR" altLang="en-US" sz="1800" dirty="0"/>
              <a:t>예를 들어 −</a:t>
            </a:r>
            <a:r>
              <a:rPr lang="en-US" altLang="ko-KR" sz="1800" dirty="0"/>
              <a:t>118.625 (</a:t>
            </a:r>
            <a:r>
              <a:rPr lang="ko-KR" altLang="en-US" sz="1800" dirty="0"/>
              <a:t>십진법</a:t>
            </a:r>
            <a:r>
              <a:rPr lang="en-US" altLang="ko-KR" sz="1800" dirty="0"/>
              <a:t>)</a:t>
            </a:r>
            <a:r>
              <a:rPr lang="ko-KR" altLang="en-US" sz="1800" dirty="0"/>
              <a:t>은 다음과 같다</a:t>
            </a:r>
            <a:r>
              <a:rPr lang="en-US" altLang="ko-KR" sz="1800" dirty="0"/>
              <a:t>.</a:t>
            </a:r>
          </a:p>
          <a:p>
            <a:pPr lvl="1"/>
            <a:r>
              <a:rPr lang="ko-KR" altLang="en-US" sz="1800" dirty="0"/>
              <a:t>음수이므로</a:t>
            </a:r>
            <a:r>
              <a:rPr lang="en-US" altLang="ko-KR" sz="1800" dirty="0"/>
              <a:t>, </a:t>
            </a:r>
            <a:r>
              <a:rPr lang="ko-KR" altLang="en-US" sz="1800" dirty="0"/>
              <a:t>부호부는 </a:t>
            </a:r>
            <a:r>
              <a:rPr lang="en-US" altLang="ko-KR" sz="1800" dirty="0"/>
              <a:t>1</a:t>
            </a:r>
            <a:r>
              <a:rPr lang="ko-KR" altLang="en-US" sz="1800" dirty="0"/>
              <a:t>이 된다</a:t>
            </a:r>
            <a:r>
              <a:rPr lang="en-US" altLang="ko-KR" sz="1800" dirty="0"/>
              <a:t>.</a:t>
            </a:r>
          </a:p>
          <a:p>
            <a:pPr lvl="1"/>
            <a:r>
              <a:rPr lang="ko-KR" altLang="en-US" sz="1800" dirty="0"/>
              <a:t>그 다음</a:t>
            </a:r>
            <a:r>
              <a:rPr lang="en-US" altLang="ko-KR" sz="1800" dirty="0"/>
              <a:t>, </a:t>
            </a:r>
            <a:r>
              <a:rPr lang="ko-KR" altLang="en-US" sz="1800" dirty="0"/>
              <a:t>절댓값을 이진법으로 나타내면 </a:t>
            </a:r>
            <a:r>
              <a:rPr lang="en-US" altLang="ko-KR" sz="1800" dirty="0"/>
              <a:t>1110110.101</a:t>
            </a:r>
            <a:r>
              <a:rPr lang="ko-KR" altLang="en-US" sz="1800" dirty="0"/>
              <a:t>이 된다</a:t>
            </a:r>
            <a:r>
              <a:rPr lang="en-US" altLang="ko-KR" sz="1800" dirty="0"/>
              <a:t>. </a:t>
            </a:r>
          </a:p>
          <a:p>
            <a:pPr lvl="1"/>
            <a:r>
              <a:rPr lang="ko-KR" altLang="en-US" sz="1800" dirty="0"/>
              <a:t>소수점을 왼쪽으로 이동시켜</a:t>
            </a:r>
            <a:r>
              <a:rPr lang="en-US" altLang="ko-KR" sz="1800" dirty="0"/>
              <a:t>, </a:t>
            </a:r>
            <a:r>
              <a:rPr lang="ko-KR" altLang="en-US" sz="1800" dirty="0"/>
              <a:t>왼쪽에는 </a:t>
            </a:r>
            <a:r>
              <a:rPr lang="en-US" altLang="ko-KR" sz="1800" dirty="0"/>
              <a:t>1</a:t>
            </a:r>
            <a:r>
              <a:rPr lang="ko-KR" altLang="en-US" sz="1800" dirty="0"/>
              <a:t>만 남게 만든다</a:t>
            </a:r>
            <a:r>
              <a:rPr lang="en-US" altLang="ko-KR" sz="1800" dirty="0"/>
              <a:t>. </a:t>
            </a:r>
            <a:r>
              <a:rPr lang="ko-KR" altLang="en-US" sz="1800" dirty="0"/>
              <a:t>예를 들면 </a:t>
            </a:r>
            <a:r>
              <a:rPr lang="en-US" altLang="ko-KR" sz="1800" dirty="0"/>
              <a:t>1110110.101=1.110110101×2⁶ </a:t>
            </a:r>
            <a:r>
              <a:rPr lang="ko-KR" altLang="en-US" sz="1800" dirty="0"/>
              <a:t>과 같다</a:t>
            </a:r>
            <a:r>
              <a:rPr lang="en-US" altLang="ko-KR" sz="1800" dirty="0"/>
              <a:t>. </a:t>
            </a:r>
            <a:r>
              <a:rPr lang="ko-KR" altLang="en-US" sz="1800" dirty="0"/>
              <a:t>이것을 </a:t>
            </a:r>
            <a:r>
              <a:rPr lang="ko-KR" altLang="en-US" sz="1800" dirty="0" err="1"/>
              <a:t>정규화된</a:t>
            </a:r>
            <a:r>
              <a:rPr lang="ko-KR" altLang="en-US" sz="1800" dirty="0"/>
              <a:t> 부동소수점 수라고 한다</a:t>
            </a:r>
            <a:r>
              <a:rPr lang="en-US" altLang="ko-KR" sz="1800" dirty="0"/>
              <a:t>.</a:t>
            </a:r>
          </a:p>
          <a:p>
            <a:pPr lvl="1"/>
            <a:r>
              <a:rPr lang="ko-KR" altLang="en-US" sz="1800" dirty="0"/>
              <a:t>가수부는 소수점의 오른쪽 부분으로</a:t>
            </a:r>
            <a:r>
              <a:rPr lang="en-US" altLang="ko-KR" sz="1800" dirty="0"/>
              <a:t>, </a:t>
            </a:r>
            <a:r>
              <a:rPr lang="ko-KR" altLang="en-US" sz="1800" dirty="0"/>
              <a:t>부족한 비트 수 부분만큼 </a:t>
            </a:r>
            <a:r>
              <a:rPr lang="en-US" altLang="ko-KR" sz="1800" dirty="0"/>
              <a:t>0</a:t>
            </a:r>
            <a:r>
              <a:rPr lang="ko-KR" altLang="en-US" sz="1800" dirty="0"/>
              <a:t>으로 채워 </a:t>
            </a:r>
            <a:r>
              <a:rPr lang="en-US" altLang="ko-KR" sz="1800" dirty="0"/>
              <a:t>23</a:t>
            </a:r>
            <a:r>
              <a:rPr lang="ko-KR" altLang="en-US" sz="1800" dirty="0"/>
              <a:t>비트로 만든다</a:t>
            </a:r>
            <a:r>
              <a:rPr lang="en-US" altLang="ko-KR" sz="1800" dirty="0"/>
              <a:t>. </a:t>
            </a:r>
            <a:r>
              <a:rPr lang="ko-KR" altLang="en-US" sz="1800" dirty="0"/>
              <a:t>결과는 </a:t>
            </a:r>
            <a:r>
              <a:rPr lang="en-US" altLang="ko-KR" sz="1800" dirty="0"/>
              <a:t>11011010100000000000000</a:t>
            </a:r>
            <a:r>
              <a:rPr lang="ko-KR" altLang="en-US" sz="1800" dirty="0"/>
              <a:t>이 된다</a:t>
            </a:r>
            <a:r>
              <a:rPr lang="en-US" altLang="ko-KR" sz="1800" dirty="0"/>
              <a:t>.</a:t>
            </a:r>
          </a:p>
          <a:p>
            <a:pPr lvl="1"/>
            <a:r>
              <a:rPr lang="ko-KR" altLang="en-US" sz="1800" dirty="0"/>
              <a:t>지수는 </a:t>
            </a:r>
            <a:r>
              <a:rPr lang="en-US" altLang="ko-KR" sz="1800" dirty="0"/>
              <a:t>6</a:t>
            </a:r>
            <a:r>
              <a:rPr lang="ko-KR" altLang="en-US" sz="1800" dirty="0"/>
              <a:t>이므로</a:t>
            </a:r>
            <a:r>
              <a:rPr lang="en-US" altLang="ko-KR" sz="1800" dirty="0"/>
              <a:t>, Bias</a:t>
            </a:r>
            <a:r>
              <a:rPr lang="ko-KR" altLang="en-US" sz="1800" dirty="0"/>
              <a:t>를 더해야 한다</a:t>
            </a:r>
            <a:r>
              <a:rPr lang="en-US" altLang="ko-KR" sz="1800" dirty="0"/>
              <a:t>. 32</a:t>
            </a:r>
            <a:r>
              <a:rPr lang="ko-KR" altLang="en-US" sz="1800" dirty="0"/>
              <a:t>비트 </a:t>
            </a:r>
            <a:r>
              <a:rPr lang="en-US" altLang="ko-KR" sz="1800" dirty="0"/>
              <a:t>IEEE 754 </a:t>
            </a:r>
            <a:r>
              <a:rPr lang="ko-KR" altLang="en-US" sz="1800" dirty="0"/>
              <a:t>형식에서는 </a:t>
            </a:r>
            <a:r>
              <a:rPr lang="en-US" altLang="ko-KR" sz="1800" dirty="0"/>
              <a:t>Bias</a:t>
            </a:r>
            <a:r>
              <a:rPr lang="ko-KR" altLang="en-US" sz="1800" dirty="0"/>
              <a:t>는 </a:t>
            </a:r>
            <a:r>
              <a:rPr lang="en-US" altLang="ko-KR" sz="1800" dirty="0"/>
              <a:t>127</a:t>
            </a:r>
            <a:r>
              <a:rPr lang="ko-KR" altLang="en-US" sz="1800" dirty="0"/>
              <a:t>이므로 </a:t>
            </a:r>
            <a:r>
              <a:rPr lang="en-US" altLang="ko-KR" sz="1800" dirty="0"/>
              <a:t>6+127 = 133</a:t>
            </a:r>
            <a:r>
              <a:rPr lang="ko-KR" altLang="en-US" sz="1800" dirty="0"/>
              <a:t>이 된다</a:t>
            </a:r>
            <a:r>
              <a:rPr lang="en-US" altLang="ko-KR" sz="1800" dirty="0"/>
              <a:t>. </a:t>
            </a:r>
            <a:r>
              <a:rPr lang="ko-KR" altLang="en-US" sz="1800" dirty="0"/>
              <a:t>이진법으로 변환하면 </a:t>
            </a:r>
            <a:r>
              <a:rPr lang="en-US" altLang="ko-KR" sz="1800" dirty="0"/>
              <a:t>10000101</a:t>
            </a:r>
            <a:r>
              <a:rPr lang="ko-KR" altLang="en-US" sz="1800" dirty="0"/>
              <a:t>이 된다</a:t>
            </a:r>
            <a:r>
              <a:rPr lang="en-US" altLang="ko-KR" sz="1800" dirty="0"/>
              <a:t>.</a:t>
            </a:r>
          </a:p>
          <a:p>
            <a:endParaRPr lang="en-US" altLang="ko-KR" sz="1800" dirty="0"/>
          </a:p>
          <a:p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CDA821D-06BD-4A2C-9A43-CA8C65013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6860C5B2-386A-4745-98A7-0769F017F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8028384" cy="500042"/>
          </a:xfrm>
        </p:spPr>
        <p:txBody>
          <a:bodyPr/>
          <a:lstStyle/>
          <a:p>
            <a:r>
              <a:rPr lang="en-US" altLang="ko-KR" dirty="0"/>
              <a:t>IEEE</a:t>
            </a:r>
            <a:r>
              <a:rPr lang="ko-KR" altLang="en-US" dirty="0"/>
              <a:t>의 부동소수점 방식</a:t>
            </a:r>
          </a:p>
        </p:txBody>
      </p:sp>
      <p:pic>
        <p:nvPicPr>
          <p:cNvPr id="6146" name="Picture 2" descr="Float point example frac.svg">
            <a:extLst>
              <a:ext uri="{FF2B5EF4-FFF2-40B4-BE49-F238E27FC236}">
                <a16:creationId xmlns:a16="http://schemas.microsoft.com/office/drawing/2014/main" id="{5B67E1CB-DCDF-4876-8B10-33D0F95702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4941168"/>
            <a:ext cx="5715000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1508916"/>
      </p:ext>
    </p:extLst>
  </p:cSld>
  <p:clrMapOvr>
    <a:masterClrMapping/>
  </p:clrMapOvr>
</p:sld>
</file>

<file path=ppt/slides/slide4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이들 문장들은 이른바 조건부 컴파일을 위한 것으로 특정 조건이 만족하면 컴파일 작업을 수행하고 그렇지 않으면 수행하지 않도록 하기 위해 사용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8100392" cy="500042"/>
          </a:xfrm>
        </p:spPr>
        <p:txBody>
          <a:bodyPr/>
          <a:lstStyle/>
          <a:p>
            <a:r>
              <a:rPr lang="en-US" altLang="ko-KR" sz="2800"/>
              <a:t>#if, #elif, #else, #endif, #ifdef, #ifndef </a:t>
            </a:r>
            <a:r>
              <a:rPr lang="ko-KR" altLang="en-US" sz="2800"/>
              <a:t>문</a:t>
            </a:r>
          </a:p>
        </p:txBody>
      </p:sp>
    </p:spTree>
  </p:cSld>
  <p:clrMapOvr>
    <a:masterClrMapping/>
  </p:clrMapOvr>
</p:sld>
</file>

<file path=ppt/slides/slide4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>
              <a:buFontTx/>
              <a:buNone/>
            </a:pPr>
            <a:r>
              <a:rPr lang="en-US" altLang="ko-KR"/>
              <a:t>#if MAX &gt; 100 </a:t>
            </a:r>
          </a:p>
          <a:p>
            <a:pPr lvl="1">
              <a:buFontTx/>
              <a:buNone/>
            </a:pPr>
            <a:r>
              <a:rPr lang="en-US" altLang="ko-KR"/>
              <a:t>/* MAX</a:t>
            </a:r>
            <a:r>
              <a:rPr lang="ko-KR" altLang="en-US"/>
              <a:t>는 </a:t>
            </a:r>
            <a:r>
              <a:rPr lang="en-US" altLang="ko-KR"/>
              <a:t>#define</a:t>
            </a:r>
            <a:r>
              <a:rPr lang="ko-KR" altLang="en-US"/>
              <a:t>에 의해 정의되어 있야 한다 *</a:t>
            </a:r>
            <a:r>
              <a:rPr lang="en-US" altLang="ko-KR"/>
              <a:t>/ </a:t>
            </a:r>
          </a:p>
          <a:p>
            <a:pPr lvl="1">
              <a:buFontTx/>
              <a:buNone/>
            </a:pPr>
            <a:r>
              <a:rPr lang="en-US" altLang="ko-KR"/>
              <a:t>size = 100;</a:t>
            </a:r>
          </a:p>
          <a:p>
            <a:pPr lvl="1">
              <a:buFontTx/>
              <a:buNone/>
            </a:pPr>
            <a:r>
              <a:rPr lang="en-US" altLang="ko-KR"/>
              <a:t>#elif MAX &gt; 10 /* elif</a:t>
            </a:r>
            <a:r>
              <a:rPr lang="ko-KR" altLang="en-US"/>
              <a:t>는 </a:t>
            </a:r>
            <a:r>
              <a:rPr lang="en-US" altLang="ko-KR"/>
              <a:t>else if</a:t>
            </a:r>
            <a:r>
              <a:rPr lang="ko-KR" altLang="en-US"/>
              <a:t>의 약자이다 *</a:t>
            </a:r>
            <a:r>
              <a:rPr lang="en-US" altLang="ko-KR"/>
              <a:t>/</a:t>
            </a:r>
          </a:p>
          <a:p>
            <a:pPr lvl="1">
              <a:buFontTx/>
              <a:buNone/>
            </a:pPr>
            <a:r>
              <a:rPr lang="en-US" altLang="ko-KR"/>
              <a:t>size = 10;</a:t>
            </a:r>
          </a:p>
          <a:p>
            <a:pPr lvl="1">
              <a:buFontTx/>
              <a:buNone/>
            </a:pPr>
            <a:r>
              <a:rPr lang="en-US" altLang="ko-KR"/>
              <a:t>#else</a:t>
            </a:r>
          </a:p>
          <a:p>
            <a:pPr lvl="1">
              <a:buFontTx/>
              <a:buNone/>
            </a:pPr>
            <a:r>
              <a:rPr lang="en-US" altLang="ko-KR"/>
              <a:t>size = 0;</a:t>
            </a:r>
          </a:p>
          <a:p>
            <a:pPr lvl="1">
              <a:buFontTx/>
              <a:buNone/>
            </a:pPr>
            <a:r>
              <a:rPr lang="en-US" altLang="ko-KR"/>
              <a:t>#endif</a:t>
            </a:r>
          </a:p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예제</a:t>
            </a:r>
          </a:p>
        </p:txBody>
      </p:sp>
    </p:spTree>
  </p:cSld>
  <p:clrMapOvr>
    <a:masterClrMapping/>
  </p:clrMapOvr>
</p:sld>
</file>

<file path=ppt/slides/slide4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>
              <a:buFontTx/>
              <a:buNone/>
            </a:pPr>
            <a:r>
              <a:rPr lang="en-US" altLang="ko-KR" sz="3000"/>
              <a:t>#if MAX &gt; 100</a:t>
            </a:r>
          </a:p>
          <a:p>
            <a:pPr lvl="1">
              <a:buFontTx/>
              <a:buNone/>
            </a:pPr>
            <a:r>
              <a:rPr lang="en-US" altLang="ko-KR" sz="3000"/>
              <a:t>size = 100;</a:t>
            </a:r>
          </a:p>
          <a:p>
            <a:pPr lvl="1">
              <a:buFontTx/>
              <a:buNone/>
            </a:pPr>
            <a:r>
              <a:rPr lang="en-US" altLang="ko-KR" sz="3000"/>
              <a:t>#else</a:t>
            </a:r>
          </a:p>
          <a:p>
            <a:pPr lvl="1">
              <a:buFontTx/>
              <a:buNone/>
            </a:pPr>
            <a:r>
              <a:rPr lang="en-US" altLang="ko-KR" sz="3000"/>
              <a:t>#if MAX &gt; 10</a:t>
            </a:r>
          </a:p>
          <a:p>
            <a:pPr lvl="1">
              <a:buFontTx/>
              <a:buNone/>
            </a:pPr>
            <a:r>
              <a:rPr lang="en-US" altLang="ko-KR" sz="3000"/>
              <a:t>size = 10;</a:t>
            </a:r>
          </a:p>
          <a:p>
            <a:pPr lvl="1">
              <a:buFontTx/>
              <a:buNone/>
            </a:pPr>
            <a:r>
              <a:rPr lang="en-US" altLang="ko-KR" sz="3000"/>
              <a:t>#else</a:t>
            </a:r>
          </a:p>
          <a:p>
            <a:pPr lvl="1">
              <a:buFontTx/>
              <a:buNone/>
            </a:pPr>
            <a:r>
              <a:rPr lang="en-US" altLang="ko-KR" sz="3000"/>
              <a:t>size = 0;</a:t>
            </a:r>
          </a:p>
          <a:p>
            <a:pPr lvl="1">
              <a:buFontTx/>
              <a:buNone/>
            </a:pPr>
            <a:r>
              <a:rPr lang="en-US" altLang="ko-KR" sz="3000"/>
              <a:t>#endif</a:t>
            </a:r>
          </a:p>
          <a:p>
            <a:pPr lvl="1">
              <a:buFontTx/>
              <a:buNone/>
            </a:pPr>
            <a:r>
              <a:rPr lang="en-US" altLang="ko-KR" sz="3000"/>
              <a:t>#endif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8100392" cy="500042"/>
          </a:xfrm>
        </p:spPr>
        <p:txBody>
          <a:bodyPr/>
          <a:lstStyle/>
          <a:p>
            <a:endParaRPr lang="ko-KR" altLang="ko-KR" dirty="0"/>
          </a:p>
        </p:txBody>
      </p:sp>
    </p:spTree>
  </p:cSld>
  <p:clrMapOvr>
    <a:masterClrMapping/>
  </p:clrMapOvr>
</p:sld>
</file>

<file path=ppt/slides/slide4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/>
              <a:t>#ifdef </a:t>
            </a:r>
            <a:r>
              <a:rPr lang="ko-KR" altLang="en-US" sz="2400"/>
              <a:t>기호 </a:t>
            </a:r>
          </a:p>
          <a:p>
            <a:pPr>
              <a:buFont typeface="Wingdings" pitchFamily="2" charset="2"/>
              <a:buNone/>
            </a:pPr>
            <a:r>
              <a:rPr lang="ko-KR" altLang="en-US" sz="2400"/>
              <a:t>  문장들</a:t>
            </a:r>
            <a:r>
              <a:rPr lang="en-US" altLang="ko-KR" sz="2400"/>
              <a:t>;</a:t>
            </a:r>
          </a:p>
          <a:p>
            <a:pPr>
              <a:buFont typeface="Wingdings" pitchFamily="2" charset="2"/>
              <a:buNone/>
            </a:pPr>
            <a:r>
              <a:rPr lang="en-US" altLang="ko-KR" sz="2400"/>
              <a:t>#endif</a:t>
            </a:r>
          </a:p>
          <a:p>
            <a:pPr lvl="1"/>
            <a:r>
              <a:rPr lang="en-US" altLang="ko-KR" sz="2200"/>
              <a:t>#ifdef</a:t>
            </a:r>
            <a:r>
              <a:rPr lang="ko-KR" altLang="en-US" sz="2200"/>
              <a:t>은 뒤의 기호가 </a:t>
            </a:r>
            <a:r>
              <a:rPr lang="en-US" altLang="ko-KR" sz="2200"/>
              <a:t>#define</a:t>
            </a:r>
            <a:r>
              <a:rPr lang="ko-KR" altLang="en-US" sz="2200"/>
              <a:t>에 의해 정의되어 있으면 참이 되어 그 다음의 문장들을 처리하게 되고</a:t>
            </a:r>
            <a:r>
              <a:rPr lang="en-US" altLang="ko-KR" sz="2200"/>
              <a:t>, </a:t>
            </a:r>
            <a:r>
              <a:rPr lang="ko-KR" altLang="en-US" sz="2200"/>
              <a:t>그렇지 않으면 </a:t>
            </a:r>
            <a:r>
              <a:rPr lang="en-US" altLang="ko-KR" sz="2200"/>
              <a:t>#endif </a:t>
            </a:r>
            <a:r>
              <a:rPr lang="ko-KR" altLang="en-US" sz="2200"/>
              <a:t>다음으로 넘어가게 된다 </a:t>
            </a:r>
          </a:p>
          <a:p>
            <a:endParaRPr lang="ko-KR" altLang="en-US" sz="2400"/>
          </a:p>
          <a:p>
            <a:pPr>
              <a:buFont typeface="Wingdings" pitchFamily="2" charset="2"/>
              <a:buNone/>
            </a:pPr>
            <a:r>
              <a:rPr lang="en-US" altLang="ko-KR" sz="2400"/>
              <a:t>#ifndef </a:t>
            </a:r>
            <a:r>
              <a:rPr lang="ko-KR" altLang="en-US" sz="2400"/>
              <a:t>기호 </a:t>
            </a:r>
          </a:p>
          <a:p>
            <a:pPr>
              <a:buFont typeface="Wingdings" pitchFamily="2" charset="2"/>
              <a:buNone/>
            </a:pPr>
            <a:r>
              <a:rPr lang="ko-KR" altLang="en-US" sz="2400"/>
              <a:t>  문장들</a:t>
            </a:r>
            <a:r>
              <a:rPr lang="en-US" altLang="ko-KR" sz="2400"/>
              <a:t>; </a:t>
            </a:r>
          </a:p>
          <a:p>
            <a:pPr>
              <a:buFont typeface="Wingdings" pitchFamily="2" charset="2"/>
              <a:buNone/>
            </a:pPr>
            <a:r>
              <a:rPr lang="en-US" altLang="ko-KR" sz="2400"/>
              <a:t>#endif</a:t>
            </a:r>
          </a:p>
          <a:p>
            <a:pPr lvl="1"/>
            <a:r>
              <a:rPr lang="en-US" altLang="ko-KR" sz="2200"/>
              <a:t>#ifndef</a:t>
            </a:r>
            <a:r>
              <a:rPr lang="ko-KR" altLang="en-US" sz="2200"/>
              <a:t>은 뒤의 기호가 </a:t>
            </a:r>
            <a:r>
              <a:rPr lang="en-US" altLang="ko-KR" sz="2200"/>
              <a:t>#define</a:t>
            </a:r>
            <a:r>
              <a:rPr lang="ko-KR" altLang="en-US" sz="2200"/>
              <a:t>에 의해 정의되어 있지 않으면 참이 되어 그 다음의 문장들을 처리하게 되며</a:t>
            </a:r>
            <a:r>
              <a:rPr lang="en-US" altLang="ko-KR" sz="2200"/>
              <a:t>, </a:t>
            </a:r>
            <a:r>
              <a:rPr lang="ko-KR" altLang="en-US" sz="2200"/>
              <a:t>정의되어 있으면 </a:t>
            </a:r>
            <a:r>
              <a:rPr lang="en-US" altLang="ko-KR" sz="2200"/>
              <a:t>#endif </a:t>
            </a:r>
            <a:r>
              <a:rPr lang="ko-KR" altLang="en-US" sz="2200"/>
              <a:t>다음으로 넘어가게 된다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8316416" cy="500042"/>
          </a:xfrm>
        </p:spPr>
        <p:txBody>
          <a:bodyPr/>
          <a:lstStyle/>
          <a:p>
            <a:r>
              <a:rPr lang="en-US" altLang="ko-KR" sz="3600" dirty="0"/>
              <a:t>#</a:t>
            </a:r>
            <a:r>
              <a:rPr lang="en-US" altLang="ko-KR" sz="3600" dirty="0" err="1"/>
              <a:t>ifdef</a:t>
            </a:r>
            <a:r>
              <a:rPr lang="en-US" altLang="ko-KR" sz="3600" dirty="0"/>
              <a:t> ~ #</a:t>
            </a:r>
            <a:r>
              <a:rPr lang="en-US" altLang="ko-KR" sz="3600" dirty="0" err="1"/>
              <a:t>endif</a:t>
            </a:r>
            <a:r>
              <a:rPr lang="en-US" altLang="ko-KR" sz="3600" dirty="0"/>
              <a:t>, #</a:t>
            </a:r>
            <a:r>
              <a:rPr lang="en-US" altLang="ko-KR" sz="3600" dirty="0" err="1"/>
              <a:t>ifndef</a:t>
            </a:r>
            <a:r>
              <a:rPr lang="en-US" altLang="ko-KR" sz="3600" dirty="0"/>
              <a:t> ~ #</a:t>
            </a:r>
            <a:r>
              <a:rPr lang="en-US" altLang="ko-KR" sz="3600" dirty="0" err="1"/>
              <a:t>endif</a:t>
            </a:r>
            <a:endParaRPr lang="en-US" altLang="ko-KR" sz="3600" dirty="0"/>
          </a:p>
        </p:txBody>
      </p:sp>
    </p:spTree>
  </p:cSld>
  <p:clrMapOvr>
    <a:masterClrMapping/>
  </p:clrMapOvr>
</p:sld>
</file>

<file path=ppt/slides/slide4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main() {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2200"/>
              <a:t>#define TEST 100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2200"/>
              <a:t>#ifdef TEST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2200"/>
              <a:t>printf("TEST is defined.\n");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2200"/>
              <a:t>#endif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2200"/>
              <a:t>#ifdef SIZE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2200"/>
              <a:t>printf("SIZE is defined.\n");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2200"/>
              <a:t>#endif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2200"/>
              <a:t>#ifndef TEST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2200"/>
              <a:t>printf("TEST is not defined.\n");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2200"/>
              <a:t>#endif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2200"/>
              <a:t>#ifndef SIZE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2200"/>
              <a:t>printf("SIZE is not defined.\n");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2200"/>
              <a:t>#endif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예제</a:t>
            </a:r>
          </a:p>
        </p:txBody>
      </p:sp>
    </p:spTree>
  </p:cSld>
  <p:clrMapOvr>
    <a:masterClrMapping/>
  </p:clrMapOvr>
</p:sld>
</file>

<file path=ppt/slides/slide4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/>
              <a:t>    #undef TEST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2000"/>
              <a:t>#define SIZE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2000"/>
              <a:t>/* </a:t>
            </a:r>
            <a:r>
              <a:rPr lang="ko-KR" altLang="en-US" sz="2000"/>
              <a:t>값이 없게 정의되었으나 이도 엄연히 정의된 것이다 *</a:t>
            </a:r>
            <a:r>
              <a:rPr lang="en-US" altLang="ko-KR" sz="2000"/>
              <a:t>/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2000"/>
              <a:t>#ifdef TEST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2000"/>
              <a:t>printf("TEST is defined.\n");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2000"/>
              <a:t>#endif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2000"/>
              <a:t>#ifdef SIZE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2000"/>
              <a:t>printf("SIZE is defined.\n");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2000"/>
              <a:t>#endif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2000"/>
              <a:t>#ifndef TEST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2000"/>
              <a:t>printf("TEST is not defined.\n");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2000"/>
              <a:t>#endif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2000"/>
              <a:t>#ifndef SIZE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2000"/>
              <a:t>printf("SIZE is not defined.\n");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2000"/>
              <a:t>#endif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/>
              <a:t>}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8244408" cy="500042"/>
          </a:xfrm>
        </p:spPr>
        <p:txBody>
          <a:bodyPr/>
          <a:lstStyle/>
          <a:p>
            <a:endParaRPr lang="ko-KR" altLang="ko-KR" dirty="0"/>
          </a:p>
        </p:txBody>
      </p:sp>
    </p:spTree>
  </p:cSld>
  <p:clrMapOvr>
    <a:masterClrMapping/>
  </p:clrMapOvr>
</p:sld>
</file>

<file path=ppt/slides/slide4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ko-KR" sz="2400"/>
              <a:t> #, ##, defined</a:t>
            </a:r>
          </a:p>
          <a:p>
            <a:pPr lvl="1">
              <a:lnSpc>
                <a:spcPct val="90000"/>
              </a:lnSpc>
            </a:pPr>
            <a:r>
              <a:rPr lang="en-US" altLang="ko-KR" sz="2200"/>
              <a:t>#</a:t>
            </a:r>
            <a:r>
              <a:rPr lang="ko-KR" altLang="en-US" sz="2200"/>
              <a:t>과 </a:t>
            </a:r>
            <a:r>
              <a:rPr lang="en-US" altLang="ko-KR" sz="2200"/>
              <a:t>##</a:t>
            </a:r>
            <a:r>
              <a:rPr lang="ko-KR" altLang="en-US" sz="2200"/>
              <a:t>은 주로 </a:t>
            </a:r>
            <a:r>
              <a:rPr lang="en-US" altLang="ko-KR" sz="2200"/>
              <a:t>#define</a:t>
            </a:r>
            <a:r>
              <a:rPr lang="ko-KR" altLang="en-US" sz="2200"/>
              <a:t>을 사용하여 매크로를 정의할 때 사용되는 연산자들로 </a:t>
            </a:r>
            <a:r>
              <a:rPr lang="en-US" altLang="ko-KR" sz="2200"/>
              <a:t>#</a:t>
            </a:r>
            <a:r>
              <a:rPr lang="ko-KR" altLang="en-US" sz="2200"/>
              <a:t>은 바로 뒤의 인자를 스트링으로 바꾸어주는 역할</a:t>
            </a:r>
          </a:p>
          <a:p>
            <a:pPr>
              <a:lnSpc>
                <a:spcPct val="90000"/>
              </a:lnSpc>
            </a:pPr>
            <a:r>
              <a:rPr lang="en-US" altLang="ko-KR" sz="2400"/>
              <a:t>#' </a:t>
            </a:r>
            <a:r>
              <a:rPr lang="ko-KR" altLang="en-US" sz="2400"/>
              <a:t>연산자는 위와 같이 인자의 이름을 출력하거나 스트링에 포함시키고자 할 때 주로 사용</a:t>
            </a:r>
          </a:p>
          <a:p>
            <a:pPr>
              <a:lnSpc>
                <a:spcPct val="90000"/>
              </a:lnSpc>
            </a:pPr>
            <a:r>
              <a:rPr lang="en-US" altLang="ko-KR" sz="2400"/>
              <a:t>Ex) </a:t>
            </a:r>
            <a:r>
              <a:rPr lang="ko-KR" altLang="en-US" sz="2400"/>
              <a:t>어떤 정수 변수의 이름과 그 값을 출력시키는 매크로를 작성하고자 할 때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ko-KR" altLang="en-US" sz="2400"/>
              <a:t>      </a:t>
            </a:r>
            <a:r>
              <a:rPr lang="en-US" altLang="ko-KR" sz="2400"/>
              <a:t>#define PRI(x) printf(#x "= %d\n",x)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       PRI(i);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       printf("i" "= %d\n",i);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→    printf("i = %d\n",i);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Cf) </a:t>
            </a:r>
            <a:r>
              <a:rPr lang="ko-KR" altLang="en-US" sz="2400"/>
              <a:t>두 개의 스트링을 연접해서 사용하면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ko-KR" altLang="en-US" sz="2400"/>
              <a:t>     이는 하나의 스트링으로 간주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800" dirty="0" err="1"/>
              <a:t>프리프로세서문을</a:t>
            </a:r>
            <a:r>
              <a:rPr lang="ko-KR" altLang="en-US" sz="2800" dirty="0"/>
              <a:t> 위한 연산자</a:t>
            </a:r>
          </a:p>
        </p:txBody>
      </p:sp>
    </p:spTree>
  </p:cSld>
  <p:clrMapOvr>
    <a:masterClrMapping/>
  </p:clrMapOvr>
</p:sld>
</file>

<file path=ppt/slides/slide4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'##' </a:t>
            </a:r>
            <a:r>
              <a:rPr lang="ko-KR" altLang="en-US"/>
              <a:t>연산자는 </a:t>
            </a:r>
            <a:r>
              <a:rPr lang="en-US" altLang="ko-KR"/>
              <a:t>x##y</a:t>
            </a:r>
            <a:r>
              <a:rPr lang="ko-KR" altLang="en-US"/>
              <a:t>의 형태로 사용하는데</a:t>
            </a:r>
            <a:r>
              <a:rPr lang="en-US" altLang="ko-KR"/>
              <a:t>, x</a:t>
            </a:r>
            <a:r>
              <a:rPr lang="ko-KR" altLang="en-US"/>
              <a:t>와 </a:t>
            </a:r>
            <a:r>
              <a:rPr lang="en-US" altLang="ko-KR"/>
              <a:t>y</a:t>
            </a:r>
            <a:r>
              <a:rPr lang="ko-KR" altLang="en-US"/>
              <a:t>를 붙여 하나의 이름으로 만듬</a:t>
            </a:r>
          </a:p>
          <a:p>
            <a:endParaRPr lang="ko-KR" altLang="en-US"/>
          </a:p>
          <a:p>
            <a:pPr>
              <a:buFont typeface="Wingdings" pitchFamily="2" charset="2"/>
              <a:buNone/>
            </a:pPr>
            <a:r>
              <a:rPr lang="ko-KR" altLang="en-US"/>
              <a:t>  </a:t>
            </a:r>
            <a:r>
              <a:rPr lang="en-US" altLang="ko-KR"/>
              <a:t>Ex) #define CON(x,y) (x##y) </a:t>
            </a:r>
          </a:p>
          <a:p>
            <a:pPr>
              <a:buFont typeface="Wingdings" pitchFamily="2" charset="2"/>
              <a:buNone/>
            </a:pPr>
            <a:r>
              <a:rPr lang="en-US" altLang="ko-KR"/>
              <a:t>        CON(i,1) = 100;</a:t>
            </a:r>
          </a:p>
          <a:p>
            <a:pPr>
              <a:buFont typeface="Wingdings" pitchFamily="2" charset="2"/>
              <a:buNone/>
            </a:pPr>
            <a:r>
              <a:rPr lang="en-US" altLang="ko-KR"/>
              <a:t>        i1 = 100;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800" dirty="0" err="1"/>
              <a:t>프리프로세서문을</a:t>
            </a:r>
            <a:r>
              <a:rPr lang="ko-KR" altLang="en-US" sz="2800" dirty="0"/>
              <a:t> 위한 연산자</a:t>
            </a:r>
            <a:r>
              <a:rPr lang="en-US" altLang="ko-KR" sz="2800" dirty="0"/>
              <a:t>(2)</a:t>
            </a:r>
          </a:p>
        </p:txBody>
      </p:sp>
    </p:spTree>
  </p:cSld>
  <p:clrMapOvr>
    <a:masterClrMapping/>
  </p:clrMapOvr>
</p:sld>
</file>

<file path=ppt/slides/slide4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ko-KR" sz="2400"/>
              <a:t>defined </a:t>
            </a:r>
            <a:r>
              <a:rPr lang="ko-KR" altLang="en-US" sz="2400"/>
              <a:t>연산자는 </a:t>
            </a:r>
            <a:r>
              <a:rPr lang="en-US" altLang="ko-KR" sz="2400"/>
              <a:t>#if </a:t>
            </a:r>
            <a:r>
              <a:rPr lang="ko-KR" altLang="en-US" sz="2400"/>
              <a:t>문에서 사용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ko-KR" altLang="en-US" sz="2400"/>
              <a:t>   </a:t>
            </a:r>
            <a:r>
              <a:rPr lang="en-US" altLang="ko-KR" sz="2400"/>
              <a:t>#if defined(</a:t>
            </a:r>
            <a:r>
              <a:rPr lang="ko-KR" altLang="en-US" sz="2400"/>
              <a:t>이름</a:t>
            </a:r>
            <a:r>
              <a:rPr lang="en-US" altLang="ko-KR" sz="2400"/>
              <a:t>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ko-KR" sz="2400"/>
          </a:p>
          <a:p>
            <a:pPr>
              <a:lnSpc>
                <a:spcPct val="90000"/>
              </a:lnSpc>
            </a:pPr>
            <a:r>
              <a:rPr lang="ko-KR" altLang="en-US" sz="2400"/>
              <a:t>이는 이름 그대로 이름이 정의되어 있는가를 물어보는 것으로서 정의되어 있으면 참이되고 정의되어 있지 않으면 거짓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ko-KR" altLang="en-US" sz="2400"/>
          </a:p>
          <a:p>
            <a:pPr>
              <a:lnSpc>
                <a:spcPct val="90000"/>
              </a:lnSpc>
            </a:pPr>
            <a:r>
              <a:rPr lang="ko-KR" altLang="en-US" sz="2400"/>
              <a:t>따라서 위의 문장은 다음과 동일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ko-KR" altLang="en-US" sz="2400"/>
              <a:t>   </a:t>
            </a:r>
            <a:r>
              <a:rPr lang="en-US" altLang="ko-KR" sz="2400"/>
              <a:t>#ifdef </a:t>
            </a:r>
            <a:r>
              <a:rPr lang="ko-KR" altLang="en-US" sz="2400"/>
              <a:t>이름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ko-KR" altLang="en-US" sz="2400"/>
          </a:p>
          <a:p>
            <a:pPr>
              <a:lnSpc>
                <a:spcPct val="90000"/>
              </a:lnSpc>
            </a:pPr>
            <a:r>
              <a:rPr lang="ko-KR" altLang="en-US" sz="2400"/>
              <a:t>그러나 여러 개의 이름이 동시에 정의되어있는 지를 조사하고자 할 때에는 다음과 같이 </a:t>
            </a:r>
            <a:r>
              <a:rPr lang="en-US" altLang="ko-KR" sz="2400"/>
              <a:t>defined</a:t>
            </a:r>
            <a:r>
              <a:rPr lang="ko-KR" altLang="en-US" sz="2400"/>
              <a:t>를 사용하는 것이 편리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ko-KR" altLang="en-US" sz="2400"/>
              <a:t>   </a:t>
            </a:r>
            <a:r>
              <a:rPr lang="en-US" altLang="ko-KR" sz="2400"/>
              <a:t>#if defined(OS) &amp;&amp; defined(MACHINE)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800" dirty="0" err="1"/>
              <a:t>프리프로세서문을</a:t>
            </a:r>
            <a:r>
              <a:rPr lang="ko-KR" altLang="en-US" sz="2800" dirty="0"/>
              <a:t> 위한 연산자</a:t>
            </a:r>
            <a:r>
              <a:rPr lang="en-US" altLang="ko-KR" sz="2800" dirty="0"/>
              <a:t>(3)</a:t>
            </a:r>
          </a:p>
        </p:txBody>
      </p:sp>
    </p:spTree>
  </p:cSld>
  <p:clrMapOvr>
    <a:masterClrMapping/>
  </p:clrMapOvr>
</p:sld>
</file>

<file path=ppt/slides/slide4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ko-KR" sz="2400"/>
              <a:t>#error </a:t>
            </a:r>
            <a:r>
              <a:rPr lang="ko-KR" altLang="en-US" sz="2400"/>
              <a:t>문</a:t>
            </a:r>
          </a:p>
          <a:p>
            <a:pPr lvl="1">
              <a:lnSpc>
                <a:spcPct val="90000"/>
              </a:lnSpc>
            </a:pPr>
            <a:r>
              <a:rPr lang="en-US" altLang="ko-KR" sz="2200"/>
              <a:t>#error </a:t>
            </a:r>
            <a:r>
              <a:rPr lang="ko-KR" altLang="en-US" sz="2200"/>
              <a:t>문은 전처리기로 하여금 에러 메시지를 출력시키고 컴파일 작업을 하지 않도록 만드는 것</a:t>
            </a:r>
          </a:p>
          <a:p>
            <a:pPr lvl="1">
              <a:lnSpc>
                <a:spcPct val="90000"/>
              </a:lnSpc>
            </a:pPr>
            <a:r>
              <a:rPr lang="en-US" altLang="ko-KR" sz="2200"/>
              <a:t>#error "</a:t>
            </a:r>
            <a:r>
              <a:rPr lang="ko-KR" altLang="en-US" sz="2200"/>
              <a:t>에러 메시지</a:t>
            </a:r>
          </a:p>
          <a:p>
            <a:pPr lvl="1">
              <a:lnSpc>
                <a:spcPct val="90000"/>
              </a:lnSpc>
            </a:pPr>
            <a:endParaRPr lang="ko-KR" altLang="en-US" sz="2200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2200"/>
              <a:t>Ex)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/>
              <a:t> #if OS == DOS 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/>
              <a:t> DOS </a:t>
            </a:r>
            <a:r>
              <a:rPr lang="ko-KR" altLang="en-US" sz="2000"/>
              <a:t>프로그램 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ko-KR" altLang="en-US" sz="2000"/>
              <a:t> </a:t>
            </a:r>
            <a:r>
              <a:rPr lang="en-US" altLang="ko-KR" sz="2000"/>
              <a:t>#elif OS == Unix 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/>
              <a:t> Unix </a:t>
            </a:r>
            <a:r>
              <a:rPr lang="ko-KR" altLang="en-US" sz="2000"/>
              <a:t>프로그램 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ko-KR" altLang="en-US" sz="2000"/>
              <a:t> </a:t>
            </a:r>
            <a:r>
              <a:rPr lang="en-US" altLang="ko-KR" sz="2000"/>
              <a:t>#elif OS == VMS 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/>
              <a:t> VMS </a:t>
            </a:r>
            <a:r>
              <a:rPr lang="ko-KR" altLang="en-US" sz="2000"/>
              <a:t>프로그램 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ko-KR" altLang="en-US" sz="2000"/>
              <a:t> </a:t>
            </a:r>
            <a:r>
              <a:rPr lang="en-US" altLang="ko-KR" sz="2000"/>
              <a:t>#else 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/>
              <a:t> #error "OS is not defined!" 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/>
              <a:t> #endif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기타 전처리기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/>
              <a:t>부동소수점 방식은 고정소수점 방식보다 아주 크거나 작은 수를 나타낼 수 있다</a:t>
            </a:r>
            <a:r>
              <a:rPr lang="en-US" altLang="ko-KR" sz="2400" dirty="0"/>
              <a:t>. </a:t>
            </a:r>
            <a:r>
              <a:rPr lang="ko-KR" altLang="en-US" sz="2400" dirty="0"/>
              <a:t>부동소수점 숫자를 표기하는 방법</a:t>
            </a:r>
          </a:p>
          <a:p>
            <a:pPr lvl="1"/>
            <a:r>
              <a:rPr lang="ko-KR" altLang="en-US" sz="2400" dirty="0"/>
              <a:t> </a:t>
            </a:r>
            <a:r>
              <a:rPr lang="en-US" altLang="ko-KR" sz="2400" dirty="0"/>
              <a:t>E</a:t>
            </a:r>
            <a:r>
              <a:rPr lang="ko-KR" altLang="en-US" sz="2400" dirty="0"/>
              <a:t>를 사용한 표기법</a:t>
            </a:r>
          </a:p>
          <a:p>
            <a:pPr lvl="2"/>
            <a:r>
              <a:rPr lang="ko-KR" altLang="en-US" sz="2200" dirty="0"/>
              <a:t> </a:t>
            </a:r>
            <a:r>
              <a:rPr lang="en-US" altLang="ko-KR" sz="2200" dirty="0"/>
              <a:t>3.16E7 = 3.16 ×10000000(10</a:t>
            </a:r>
            <a:r>
              <a:rPr lang="en-US" altLang="ko-KR" sz="2000" baseline="30000" dirty="0"/>
              <a:t>7</a:t>
            </a:r>
            <a:r>
              <a:rPr lang="en-US" altLang="ko-KR" sz="2200" dirty="0"/>
              <a:t>)</a:t>
            </a:r>
          </a:p>
          <a:p>
            <a:pPr lvl="2"/>
            <a:r>
              <a:rPr lang="en-US" altLang="ko-KR" sz="2200" dirty="0"/>
              <a:t> </a:t>
            </a:r>
            <a:r>
              <a:rPr lang="ko-KR" altLang="en-US" sz="2200" dirty="0"/>
              <a:t>즉 </a:t>
            </a:r>
            <a:r>
              <a:rPr lang="en-US" altLang="ko-KR" sz="2200" dirty="0"/>
              <a:t>E</a:t>
            </a:r>
            <a:r>
              <a:rPr lang="ko-KR" altLang="en-US" sz="2200" dirty="0"/>
              <a:t>는 지수</a:t>
            </a:r>
            <a:r>
              <a:rPr lang="en-US" altLang="ko-KR" sz="2200" dirty="0"/>
              <a:t>(Exponent)</a:t>
            </a:r>
            <a:r>
              <a:rPr lang="ko-KR" altLang="en-US" sz="2200" dirty="0"/>
              <a:t>의 약자</a:t>
            </a:r>
          </a:p>
          <a:p>
            <a:r>
              <a:rPr lang="ko-KR" altLang="en-US" sz="2400" dirty="0"/>
              <a:t>부동소수점형의 저장</a:t>
            </a:r>
          </a:p>
          <a:p>
            <a:pPr lvl="1"/>
            <a:r>
              <a:rPr lang="ko-KR" altLang="en-US" sz="2200" dirty="0"/>
              <a:t>하나의 숫자를 </a:t>
            </a:r>
            <a:r>
              <a:rPr lang="ko-KR" altLang="en-US" sz="2200" dirty="0" err="1"/>
              <a:t>부호부</a:t>
            </a:r>
            <a:r>
              <a:rPr lang="en-US" altLang="ko-KR" sz="2200" dirty="0"/>
              <a:t>(1bit)</a:t>
            </a:r>
            <a:r>
              <a:rPr lang="ko-KR" altLang="en-US" sz="2200" dirty="0" err="1"/>
              <a:t>가수부</a:t>
            </a:r>
            <a:r>
              <a:rPr lang="en-US" altLang="ko-KR" sz="2200" dirty="0"/>
              <a:t>(8bit)</a:t>
            </a:r>
            <a:r>
              <a:rPr lang="ko-KR" altLang="en-US" sz="2200" dirty="0"/>
              <a:t>와 </a:t>
            </a:r>
            <a:r>
              <a:rPr lang="ko-KR" altLang="en-US" sz="2200" dirty="0" err="1"/>
              <a:t>지수부</a:t>
            </a:r>
            <a:r>
              <a:rPr lang="en-US" altLang="ko-KR" sz="2200" dirty="0"/>
              <a:t>(23bit)</a:t>
            </a:r>
            <a:r>
              <a:rPr lang="ko-KR" altLang="en-US" sz="2200" dirty="0"/>
              <a:t>로 나누어 각각 저장</a:t>
            </a:r>
          </a:p>
          <a:p>
            <a:pPr lvl="1"/>
            <a:r>
              <a:rPr lang="ko-KR" altLang="en-US" sz="2200" dirty="0"/>
              <a:t> </a:t>
            </a:r>
            <a:r>
              <a:rPr lang="en-US" altLang="ko-KR" sz="2200" dirty="0"/>
              <a:t>7.00</a:t>
            </a:r>
            <a:r>
              <a:rPr lang="ko-KR" altLang="en-US" sz="2200" dirty="0"/>
              <a:t>은 </a:t>
            </a:r>
            <a:r>
              <a:rPr lang="en-US" altLang="ko-KR" sz="2200" dirty="0"/>
              <a:t>0.7E1</a:t>
            </a:r>
            <a:r>
              <a:rPr lang="ko-KR" altLang="en-US" sz="2200" dirty="0"/>
              <a:t>로 저장</a:t>
            </a:r>
          </a:p>
          <a:p>
            <a:pPr lvl="2"/>
            <a:r>
              <a:rPr lang="ko-KR" altLang="en-US" sz="2000" dirty="0"/>
              <a:t> </a:t>
            </a:r>
            <a:r>
              <a:rPr lang="en-US" altLang="ko-KR" sz="2000" dirty="0"/>
              <a:t>0.7</a:t>
            </a:r>
            <a:r>
              <a:rPr lang="ko-KR" altLang="en-US" sz="2000" dirty="0"/>
              <a:t>은 가수고요</a:t>
            </a:r>
            <a:r>
              <a:rPr lang="en-US" altLang="ko-KR" sz="2000" dirty="0"/>
              <a:t>, 1</a:t>
            </a:r>
            <a:r>
              <a:rPr lang="ko-KR" altLang="en-US" sz="2000" dirty="0"/>
              <a:t>은 </a:t>
            </a:r>
            <a:r>
              <a:rPr lang="ko-KR" altLang="en-US" sz="2000" dirty="0" err="1"/>
              <a:t>지수랍니다</a:t>
            </a:r>
            <a:r>
              <a:rPr lang="en-US" altLang="ko-KR" sz="2000" dirty="0"/>
              <a:t>. </a:t>
            </a:r>
            <a:r>
              <a:rPr lang="ko-KR" altLang="en-US" sz="2000" dirty="0"/>
              <a:t>즉</a:t>
            </a:r>
            <a:r>
              <a:rPr lang="en-US" altLang="ko-KR" sz="2000" dirty="0"/>
              <a:t>, </a:t>
            </a:r>
          </a:p>
          <a:p>
            <a:pPr lvl="3">
              <a:buFontTx/>
              <a:buNone/>
            </a:pPr>
            <a:r>
              <a:rPr lang="en-US" altLang="ko-KR" sz="1800" dirty="0"/>
              <a:t>  +         7         1</a:t>
            </a:r>
          </a:p>
          <a:p>
            <a:pPr lvl="3">
              <a:buFontTx/>
              <a:buNone/>
            </a:pPr>
            <a:r>
              <a:rPr lang="en-US" altLang="ko-KR" sz="1800" dirty="0"/>
              <a:t>---     ---     --- </a:t>
            </a:r>
          </a:p>
          <a:p>
            <a:pPr lvl="3">
              <a:buFontTx/>
              <a:buNone/>
            </a:pPr>
            <a:r>
              <a:rPr lang="ko-KR" altLang="en-US" sz="1800" dirty="0"/>
              <a:t>부호   </a:t>
            </a:r>
            <a:r>
              <a:rPr lang="ko-KR" altLang="en-US" sz="1800" dirty="0" err="1"/>
              <a:t>가수부</a:t>
            </a:r>
            <a:r>
              <a:rPr lang="ko-KR" altLang="en-US" sz="1800" dirty="0"/>
              <a:t>  </a:t>
            </a:r>
            <a:r>
              <a:rPr lang="ko-KR" altLang="en-US" sz="1800" dirty="0" err="1"/>
              <a:t>지수부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8286776" cy="500042"/>
          </a:xfrm>
        </p:spPr>
        <p:txBody>
          <a:bodyPr/>
          <a:lstStyle/>
          <a:p>
            <a:r>
              <a:rPr lang="ko-KR" altLang="en-US" dirty="0" err="1"/>
              <a:t>부동소수점형</a:t>
            </a:r>
            <a:r>
              <a:rPr lang="en-US" altLang="ko-KR" dirty="0"/>
              <a:t>(floating point number)</a:t>
            </a:r>
          </a:p>
        </p:txBody>
      </p:sp>
    </p:spTree>
  </p:cSld>
  <p:clrMapOvr>
    <a:masterClrMapping/>
  </p:clrMapOvr>
</p:sld>
</file>

<file path=ppt/slides/slide4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typedef </a:t>
            </a:r>
            <a:r>
              <a:rPr lang="ko-KR" altLang="en-US"/>
              <a:t>문은 새로운 데이터 유형을 정의할 때 사용</a:t>
            </a:r>
          </a:p>
          <a:p>
            <a:r>
              <a:rPr lang="ko-KR" altLang="en-US"/>
              <a:t>그러나 실제로 완전히 새로운 데이터 유형을 만드는 것은 아니고 단지 기존에 있는 데이터 유형의 이름을 정의</a:t>
            </a:r>
          </a:p>
          <a:p>
            <a:pPr>
              <a:buFont typeface="Wingdings" pitchFamily="2" charset="2"/>
              <a:buNone/>
            </a:pPr>
            <a:endParaRPr lang="ko-KR" altLang="en-US"/>
          </a:p>
          <a:p>
            <a:pPr>
              <a:buFont typeface="Wingdings" pitchFamily="2" charset="2"/>
              <a:buNone/>
            </a:pPr>
            <a:r>
              <a:rPr lang="ko-KR" altLang="en-US" sz="2400"/>
              <a:t>  </a:t>
            </a:r>
            <a:r>
              <a:rPr lang="en-US" altLang="ko-KR" sz="2400"/>
              <a:t>typedef &lt;</a:t>
            </a:r>
            <a:r>
              <a:rPr lang="ko-KR" altLang="en-US" sz="2400"/>
              <a:t>여러 가지 데이터 유형</a:t>
            </a:r>
            <a:r>
              <a:rPr lang="en-US" altLang="ko-KR" sz="2400"/>
              <a:t>&gt; &lt;</a:t>
            </a:r>
            <a:r>
              <a:rPr lang="ko-KR" altLang="en-US" sz="2400"/>
              <a:t>대표하는 문자열</a:t>
            </a:r>
            <a:r>
              <a:rPr lang="en-US" altLang="ko-KR" sz="2400"/>
              <a:t>&gt;;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typedef </a:t>
            </a:r>
            <a:r>
              <a:rPr lang="ko-KR" altLang="en-US"/>
              <a:t>문</a:t>
            </a:r>
          </a:p>
        </p:txBody>
      </p:sp>
    </p:spTree>
  </p:cSld>
  <p:clrMapOvr>
    <a:masterClrMapping/>
  </p:clrMapOvr>
</p:sld>
</file>

<file path=ppt/slides/slide4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/>
              <a:t>Ex)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/>
              <a:t>typedef unsigned char byte;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/>
              <a:t>/* unsigned char</a:t>
            </a:r>
            <a:r>
              <a:rPr lang="ko-KR" altLang="en-US"/>
              <a:t>형을 </a:t>
            </a:r>
            <a:r>
              <a:rPr lang="en-US" altLang="ko-KR"/>
              <a:t>byte</a:t>
            </a:r>
            <a:r>
              <a:rPr lang="ko-KR" altLang="en-US"/>
              <a:t>라고 대표함 *</a:t>
            </a:r>
            <a:r>
              <a:rPr lang="en-US" altLang="ko-KR"/>
              <a:t>/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/>
              <a:t>typedef unsigned int word;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/>
              <a:t>/* unsigned int</a:t>
            </a:r>
            <a:r>
              <a:rPr lang="ko-KR" altLang="en-US"/>
              <a:t>형을 </a:t>
            </a:r>
            <a:r>
              <a:rPr lang="en-US" altLang="ko-KR"/>
              <a:t>word</a:t>
            </a:r>
            <a:r>
              <a:rPr lang="ko-KR" altLang="en-US"/>
              <a:t>라고 대표함 *</a:t>
            </a:r>
            <a:r>
              <a:rPr lang="en-US" altLang="ko-KR"/>
              <a:t>/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/>
              <a:t>typedef int array[10];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/>
              <a:t>/* int</a:t>
            </a:r>
            <a:r>
              <a:rPr lang="ko-KR" altLang="en-US"/>
              <a:t>형 배열을 </a:t>
            </a:r>
            <a:r>
              <a:rPr lang="en-US" altLang="ko-KR"/>
              <a:t>array</a:t>
            </a:r>
            <a:r>
              <a:rPr lang="ko-KR" altLang="en-US"/>
              <a:t>라고 대표함 *</a:t>
            </a:r>
            <a:r>
              <a:rPr lang="en-US" altLang="ko-KR"/>
              <a:t>/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ko-KR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/>
              <a:t> byte ch; /* unsigned char ch</a:t>
            </a:r>
            <a:r>
              <a:rPr lang="ko-KR" altLang="en-US"/>
              <a:t>와 같음 *</a:t>
            </a:r>
            <a:r>
              <a:rPr lang="en-US" altLang="ko-KR"/>
              <a:t>/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/>
              <a:t> word i; /* unsigned int i</a:t>
            </a:r>
            <a:r>
              <a:rPr lang="ko-KR" altLang="en-US"/>
              <a:t>와 같음 *</a:t>
            </a:r>
            <a:r>
              <a:rPr lang="en-US" altLang="ko-KR"/>
              <a:t>/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/>
              <a:t> array x; /* int x[10]</a:t>
            </a:r>
            <a:r>
              <a:rPr lang="ko-KR" altLang="en-US"/>
              <a:t>과 같음 *</a:t>
            </a:r>
            <a:r>
              <a:rPr lang="en-US" altLang="ko-KR"/>
              <a:t>/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8244408" cy="500042"/>
          </a:xfrm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sld>
</file>

<file path=ppt/slides/slide4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ko-KR" altLang="en-US" sz="2400"/>
              <a:t>구조체 택 </a:t>
            </a:r>
            <a:r>
              <a:rPr lang="en-US" altLang="ko-KR" sz="2400"/>
              <a:t>(structure tag) </a:t>
            </a:r>
            <a:r>
              <a:rPr lang="ko-KR" altLang="en-US" sz="2400"/>
              <a:t>생략 가능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Ex)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typedef struct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{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2200"/>
              <a:t>int kor;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2200"/>
              <a:t>int eng;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2200"/>
              <a:t>int math;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}MAN;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void main(void)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{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2200"/>
              <a:t>MAN person;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2200"/>
              <a:t>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}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8172400" cy="500042"/>
          </a:xfrm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sld>
</file>

<file path=ppt/slides/slide4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지금까지는 변수를 정의할 때 데이터 유형과 메모리 유형만 정의</a:t>
            </a:r>
          </a:p>
          <a:p>
            <a:r>
              <a:rPr lang="ko-KR" altLang="en-US" dirty="0"/>
              <a:t>우선 </a:t>
            </a:r>
            <a:r>
              <a:rPr lang="en-US" altLang="ko-KR" dirty="0"/>
              <a:t>const</a:t>
            </a:r>
            <a:r>
              <a:rPr lang="ko-KR" altLang="en-US" dirty="0"/>
              <a:t>를 데이터 유형 앞에 붙여 변수를 정의하게 되면 그 변수의 값은 바꿀 수 없음</a:t>
            </a:r>
          </a:p>
          <a:p>
            <a:endParaRPr lang="ko-KR" altLang="en-US" dirty="0"/>
          </a:p>
          <a:p>
            <a:pPr lvl="1">
              <a:buFontTx/>
              <a:buNone/>
            </a:pPr>
            <a:r>
              <a:rPr lang="en-US" altLang="ko-KR" dirty="0"/>
              <a:t>const int </a:t>
            </a:r>
            <a:r>
              <a:rPr lang="en-US" altLang="ko-KR" dirty="0" err="1"/>
              <a:t>i</a:t>
            </a:r>
            <a:r>
              <a:rPr lang="en-US" altLang="ko-KR" dirty="0"/>
              <a:t> = 10;</a:t>
            </a:r>
          </a:p>
          <a:p>
            <a:pPr lvl="1">
              <a:buFontTx/>
              <a:buNone/>
            </a:pPr>
            <a:r>
              <a:rPr lang="en-US" altLang="ko-KR" dirty="0"/>
              <a:t>const float pi = 3.141592;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volatile</a:t>
            </a:r>
            <a:r>
              <a:rPr lang="ko-KR" altLang="en-US" dirty="0"/>
              <a:t>과 </a:t>
            </a:r>
            <a:r>
              <a:rPr lang="en-US" altLang="ko-KR" dirty="0"/>
              <a:t>const </a:t>
            </a:r>
            <a:r>
              <a:rPr lang="ko-KR" altLang="en-US" dirty="0"/>
              <a:t>지시어</a:t>
            </a:r>
          </a:p>
        </p:txBody>
      </p:sp>
    </p:spTree>
  </p:cSld>
  <p:clrMapOvr>
    <a:masterClrMapping/>
  </p:clrMapOvr>
</p:sld>
</file>

<file path=ppt/slides/slide4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ko-KR" sz="2400"/>
              <a:t>const char *s1 = "Test";</a:t>
            </a:r>
          </a:p>
          <a:p>
            <a:pPr lvl="1">
              <a:lnSpc>
                <a:spcPct val="90000"/>
              </a:lnSpc>
            </a:pPr>
            <a:r>
              <a:rPr lang="en-US" altLang="ko-KR" sz="2200"/>
              <a:t>s1</a:t>
            </a:r>
            <a:r>
              <a:rPr lang="ko-KR" altLang="en-US" sz="2200"/>
              <a:t>이 가리키는 값이 </a:t>
            </a:r>
            <a:r>
              <a:rPr lang="en-US" altLang="ko-KR" sz="2200"/>
              <a:t>const</a:t>
            </a:r>
          </a:p>
          <a:p>
            <a:pPr lvl="1">
              <a:lnSpc>
                <a:spcPct val="90000"/>
              </a:lnSpc>
            </a:pPr>
            <a:r>
              <a:rPr lang="en-US" altLang="ko-KR" sz="2200"/>
              <a:t>s1</a:t>
            </a:r>
            <a:r>
              <a:rPr lang="ko-KR" altLang="en-US" sz="2200"/>
              <a:t>이 가리키는 스트링 </a:t>
            </a:r>
            <a:r>
              <a:rPr lang="en-US" altLang="ko-KR" sz="2200"/>
              <a:t>" Test"</a:t>
            </a:r>
            <a:r>
              <a:rPr lang="ko-KR" altLang="en-US" sz="2200"/>
              <a:t>를 변경할 수 없음</a:t>
            </a:r>
          </a:p>
          <a:p>
            <a:pPr lvl="1">
              <a:lnSpc>
                <a:spcPct val="90000"/>
              </a:lnSpc>
            </a:pPr>
            <a:r>
              <a:rPr lang="en-US" altLang="ko-KR" sz="2200"/>
              <a:t>strcpy(s1,"Time"); </a:t>
            </a:r>
            <a:r>
              <a:rPr lang="ko-KR" altLang="en-US" sz="2200"/>
              <a:t>과 같은 것도 사용할 수 없음</a:t>
            </a:r>
          </a:p>
          <a:p>
            <a:pPr lvl="1">
              <a:lnSpc>
                <a:spcPct val="90000"/>
              </a:lnSpc>
            </a:pPr>
            <a:r>
              <a:rPr lang="ko-KR" altLang="en-US" sz="2200"/>
              <a:t>그러나 </a:t>
            </a:r>
            <a:r>
              <a:rPr lang="en-US" altLang="ko-KR" sz="2200"/>
              <a:t>s1</a:t>
            </a:r>
            <a:r>
              <a:rPr lang="ko-KR" altLang="en-US" sz="2200"/>
              <a:t>의 값은 바꿀 수 있기 때문에 </a:t>
            </a:r>
            <a:r>
              <a:rPr lang="en-US" altLang="ko-KR" sz="2200"/>
              <a:t>s1 = "New string"</a:t>
            </a:r>
            <a:r>
              <a:rPr lang="ko-KR" altLang="en-US" sz="2200"/>
              <a:t>과 같이 사용할 수 있음</a:t>
            </a:r>
          </a:p>
          <a:p>
            <a:pPr>
              <a:lnSpc>
                <a:spcPct val="90000"/>
              </a:lnSpc>
            </a:pPr>
            <a:r>
              <a:rPr lang="en-US" altLang="ko-KR" sz="2400"/>
              <a:t>char *const s2 = "Test";</a:t>
            </a:r>
          </a:p>
          <a:p>
            <a:pPr lvl="1">
              <a:lnSpc>
                <a:spcPct val="90000"/>
              </a:lnSpc>
            </a:pPr>
            <a:r>
              <a:rPr lang="en-US" altLang="ko-KR" sz="2200"/>
              <a:t>s2 </a:t>
            </a:r>
            <a:r>
              <a:rPr lang="ko-KR" altLang="en-US" sz="2200"/>
              <a:t>자체의 값을 변경할 수 없음</a:t>
            </a:r>
          </a:p>
          <a:p>
            <a:pPr lvl="1">
              <a:lnSpc>
                <a:spcPct val="90000"/>
              </a:lnSpc>
            </a:pPr>
            <a:r>
              <a:rPr lang="en-US" altLang="ko-KR" sz="2200"/>
              <a:t>s2 = "New string </a:t>
            </a:r>
            <a:r>
              <a:rPr lang="ko-KR" altLang="en-US" sz="2200"/>
              <a:t>과 같이 사용할 수는 없으나 </a:t>
            </a:r>
            <a:r>
              <a:rPr lang="en-US" altLang="ko-KR" sz="2200"/>
              <a:t>s2</a:t>
            </a:r>
            <a:r>
              <a:rPr lang="ko-KR" altLang="en-US" sz="2200"/>
              <a:t>가 가리키는 스트링의 값은 바꿀 수 있기 때문에 </a:t>
            </a:r>
            <a:r>
              <a:rPr lang="en-US" altLang="ko-KR" sz="2200"/>
              <a:t>strcpy(s2,"Time");</a:t>
            </a:r>
            <a:r>
              <a:rPr lang="ko-KR" altLang="en-US" sz="2200"/>
              <a:t>의 사용이 가능</a:t>
            </a:r>
          </a:p>
          <a:p>
            <a:pPr>
              <a:lnSpc>
                <a:spcPct val="90000"/>
              </a:lnSpc>
            </a:pPr>
            <a:r>
              <a:rPr lang="en-US" altLang="ko-KR" sz="2400"/>
              <a:t>const char *const s3 = "Test";</a:t>
            </a:r>
          </a:p>
          <a:p>
            <a:pPr lvl="1">
              <a:lnSpc>
                <a:spcPct val="90000"/>
              </a:lnSpc>
            </a:pPr>
            <a:r>
              <a:rPr lang="en-US" altLang="ko-KR" sz="2200"/>
              <a:t>s3</a:t>
            </a:r>
            <a:r>
              <a:rPr lang="ko-KR" altLang="en-US" sz="2200"/>
              <a:t>의 값도 바꿀 수 없고 </a:t>
            </a:r>
            <a:r>
              <a:rPr lang="en-US" altLang="ko-KR" sz="2200"/>
              <a:t>s3</a:t>
            </a:r>
            <a:r>
              <a:rPr lang="ko-KR" altLang="en-US" sz="2200"/>
              <a:t>이 가리키는 스트링도 바꿀 수 없음</a:t>
            </a:r>
          </a:p>
          <a:p>
            <a:pPr lvl="1">
              <a:lnSpc>
                <a:spcPct val="90000"/>
              </a:lnSpc>
            </a:pPr>
            <a:r>
              <a:rPr lang="en-US" altLang="ko-KR" sz="2200"/>
              <a:t>s3 = "New string"</a:t>
            </a:r>
            <a:r>
              <a:rPr lang="ko-KR" altLang="en-US" sz="2200"/>
              <a:t>은 물론 </a:t>
            </a:r>
            <a:r>
              <a:rPr lang="en-US" altLang="ko-KR" sz="2200"/>
              <a:t>strcpy(s3,"Time")</a:t>
            </a:r>
            <a:r>
              <a:rPr lang="ko-KR" altLang="en-US" sz="2200"/>
              <a:t>도 사용불가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const(2)</a:t>
            </a:r>
          </a:p>
        </p:txBody>
      </p:sp>
    </p:spTree>
  </p:cSld>
  <p:clrMapOvr>
    <a:masterClrMapping/>
  </p:clrMapOvr>
</p:sld>
</file>

<file path=ppt/slides/slide4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z="2400" dirty="0"/>
              <a:t>volatile </a:t>
            </a:r>
            <a:r>
              <a:rPr lang="ko-KR" altLang="en-US" sz="2400" dirty="0"/>
              <a:t>키워드는 조금 특이한 것으로 뒤의 변수가 프로그램의 외적인 요인에 의해 값이 변할 수 있음을 컴파일러에게 알려 주는 역할</a:t>
            </a:r>
          </a:p>
          <a:p>
            <a:pPr>
              <a:lnSpc>
                <a:spcPct val="90000"/>
              </a:lnSpc>
            </a:pPr>
            <a:endParaRPr lang="ko-KR" altLang="en-US" sz="24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ko-KR" altLang="en-US" sz="2400" dirty="0"/>
              <a:t>	</a:t>
            </a:r>
            <a:r>
              <a:rPr lang="en-US" altLang="ko-KR" sz="2400" dirty="0"/>
              <a:t>volatile </a:t>
            </a:r>
            <a:r>
              <a:rPr lang="en-US" altLang="ko-KR" sz="2400" dirty="0" err="1"/>
              <a:t>int</a:t>
            </a:r>
            <a:r>
              <a:rPr lang="en-US" altLang="ko-KR" sz="2400" dirty="0"/>
              <a:t> 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ko-KR" sz="2400" dirty="0"/>
          </a:p>
          <a:p>
            <a:pPr>
              <a:lnSpc>
                <a:spcPct val="90000"/>
              </a:lnSpc>
            </a:pPr>
            <a:r>
              <a:rPr lang="ko-KR" altLang="en-US" sz="2400" dirty="0"/>
              <a:t>변수 </a:t>
            </a:r>
            <a:r>
              <a:rPr lang="en-US" altLang="ko-KR" sz="2400" dirty="0"/>
              <a:t>t</a:t>
            </a:r>
            <a:r>
              <a:rPr lang="ko-KR" altLang="en-US" sz="2400" dirty="0"/>
              <a:t>의 값은 프로그램을 수행하는 어느 순간에나 외적인 요인에 의해 값이 변할 수 있음을 컴파일러에게 알려 주어</a:t>
            </a:r>
            <a:r>
              <a:rPr lang="en-US" altLang="ko-KR" sz="2400" dirty="0"/>
              <a:t>, </a:t>
            </a:r>
            <a:r>
              <a:rPr lang="ko-KR" altLang="en-US" sz="2400" dirty="0"/>
              <a:t>컴파일러가 변수 </a:t>
            </a:r>
            <a:r>
              <a:rPr lang="en-US" altLang="ko-KR" sz="2400" dirty="0"/>
              <a:t>t</a:t>
            </a:r>
            <a:r>
              <a:rPr lang="ko-KR" altLang="en-US" sz="2400" dirty="0"/>
              <a:t>의 값을 사용할 때 주의하도록 </a:t>
            </a:r>
            <a:r>
              <a:rPr lang="ko-KR" altLang="en-US" sz="2400" dirty="0" err="1"/>
              <a:t>만듬</a:t>
            </a:r>
            <a:endParaRPr lang="ko-KR" altLang="en-US" sz="24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ko-KR" altLang="en-US" sz="2400" dirty="0"/>
              <a:t>	</a:t>
            </a:r>
            <a:r>
              <a:rPr lang="en-US" altLang="ko-KR" sz="2400" dirty="0"/>
              <a:t>(</a:t>
            </a:r>
            <a:r>
              <a:rPr lang="ko-KR" altLang="en-US" sz="2400" dirty="0"/>
              <a:t>주로 </a:t>
            </a:r>
            <a:r>
              <a:rPr lang="ko-KR" altLang="en-US" sz="2400" dirty="0" err="1"/>
              <a:t>하드웨어를제어하는</a:t>
            </a:r>
            <a:r>
              <a:rPr lang="ko-KR" altLang="en-US" sz="2400" dirty="0"/>
              <a:t> 프로그램에서 발생하는데</a:t>
            </a:r>
            <a:r>
              <a:rPr lang="en-US" altLang="ko-KR" sz="2400" dirty="0"/>
              <a:t>, </a:t>
            </a:r>
            <a:r>
              <a:rPr lang="ko-KR" altLang="en-US" sz="2400" dirty="0"/>
              <a:t>변수가 특정 하드웨어의 레지스터나 포트를 가리키는 경우</a:t>
            </a:r>
            <a:r>
              <a:rPr lang="en-US" altLang="ko-KR" sz="2400" dirty="0"/>
              <a:t>)</a:t>
            </a:r>
          </a:p>
          <a:p>
            <a:pPr>
              <a:lnSpc>
                <a:spcPct val="90000"/>
              </a:lnSpc>
            </a:pPr>
            <a:endParaRPr lang="en-US" altLang="ko-KR" sz="2400" dirty="0"/>
          </a:p>
          <a:p>
            <a:pPr>
              <a:lnSpc>
                <a:spcPct val="90000"/>
              </a:lnSpc>
            </a:pPr>
            <a:r>
              <a:rPr lang="ko-KR" altLang="en-US" sz="2400" dirty="0"/>
              <a:t>특히 </a:t>
            </a:r>
            <a:r>
              <a:rPr lang="en-US" altLang="ko-KR" sz="2400" dirty="0"/>
              <a:t>volatile</a:t>
            </a:r>
            <a:r>
              <a:rPr lang="ko-KR" altLang="en-US" sz="2400" dirty="0"/>
              <a:t>로 정의된 변수는 레지스터에 할당되지 않음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volatile</a:t>
            </a:r>
          </a:p>
        </p:txBody>
      </p:sp>
    </p:spTree>
  </p:cSld>
  <p:clrMapOvr>
    <a:masterClrMapping/>
  </p:clrMapOvr>
</p:sld>
</file>

<file path=ppt/slides/slide4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ACBBC85-0D77-434F-A6E0-9F143891C4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00042"/>
            <a:ext cx="4572000" cy="5929354"/>
          </a:xfrm>
        </p:spPr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static</a:t>
            </a:r>
            <a:r>
              <a:rPr lang="ko-KR" altLang="en-US" dirty="0"/>
              <a:t> </a:t>
            </a:r>
            <a:r>
              <a:rPr lang="en-US" altLang="ko-KR" dirty="0"/>
              <a:t>int</a:t>
            </a:r>
            <a:r>
              <a:rPr lang="ko-KR" altLang="en-US" dirty="0"/>
              <a:t> </a:t>
            </a:r>
            <a:r>
              <a:rPr lang="en-US" altLang="ko-KR" dirty="0"/>
              <a:t>foo;</a:t>
            </a:r>
          </a:p>
          <a:p>
            <a:r>
              <a:rPr lang="en-US" altLang="ko-KR" dirty="0"/>
              <a:t>void bar()</a:t>
            </a:r>
          </a:p>
          <a:p>
            <a:r>
              <a:rPr lang="en-US" altLang="ko-KR" dirty="0"/>
              <a:t>{</a:t>
            </a:r>
          </a:p>
          <a:p>
            <a:pPr lvl="1"/>
            <a:r>
              <a:rPr lang="en-US" altLang="ko-KR" dirty="0"/>
              <a:t>foo=0;</a:t>
            </a:r>
          </a:p>
          <a:p>
            <a:pPr lvl="1"/>
            <a:r>
              <a:rPr lang="en-US" altLang="ko-KR" dirty="0"/>
              <a:t>while(foo!=255);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/>
              <a:t>//</a:t>
            </a:r>
            <a:r>
              <a:rPr lang="ko-KR" altLang="en-US" dirty="0"/>
              <a:t>자동 컴파일러가 최적화함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void bar()</a:t>
            </a:r>
          </a:p>
          <a:p>
            <a:r>
              <a:rPr lang="en-US" altLang="ko-KR" dirty="0"/>
              <a:t>{</a:t>
            </a:r>
          </a:p>
          <a:p>
            <a:pPr lvl="1"/>
            <a:r>
              <a:rPr lang="en-US" altLang="ko-KR" dirty="0"/>
              <a:t>foo=0;</a:t>
            </a:r>
          </a:p>
          <a:p>
            <a:pPr lvl="1"/>
            <a:r>
              <a:rPr lang="en-US" altLang="ko-KR" dirty="0"/>
              <a:t>while(true);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D29281B-218E-4B4C-BACD-3268ACF8B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01876CD2-31EA-498E-84F9-7B75DEFEC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8172400" cy="500042"/>
          </a:xfrm>
        </p:spPr>
        <p:txBody>
          <a:bodyPr/>
          <a:lstStyle/>
          <a:p>
            <a:r>
              <a:rPr lang="en-US" altLang="ko-KR" dirty="0"/>
              <a:t>volatile </a:t>
            </a:r>
            <a:r>
              <a:rPr lang="ko-KR" altLang="en-US" dirty="0"/>
              <a:t>최적화 방지</a:t>
            </a:r>
          </a:p>
        </p:txBody>
      </p:sp>
      <p:sp>
        <p:nvSpPr>
          <p:cNvPr id="7" name="내용 개체 틀 1">
            <a:extLst>
              <a:ext uri="{FF2B5EF4-FFF2-40B4-BE49-F238E27FC236}">
                <a16:creationId xmlns:a16="http://schemas.microsoft.com/office/drawing/2014/main" id="{806F808A-279F-41B5-ACD9-88D8D307430B}"/>
              </a:ext>
            </a:extLst>
          </p:cNvPr>
          <p:cNvSpPr txBox="1">
            <a:spLocks/>
          </p:cNvSpPr>
          <p:nvPr/>
        </p:nvSpPr>
        <p:spPr bwMode="auto">
          <a:xfrm>
            <a:off x="4572000" y="527288"/>
            <a:ext cx="3779912" cy="5929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endParaRPr lang="en-US" altLang="ko-KR" kern="0" dirty="0"/>
          </a:p>
          <a:p>
            <a:r>
              <a:rPr lang="en-US" altLang="ko-KR" kern="0" dirty="0"/>
              <a:t>static volatile</a:t>
            </a:r>
            <a:r>
              <a:rPr lang="ko-KR" altLang="en-US" kern="0" dirty="0"/>
              <a:t> </a:t>
            </a:r>
            <a:r>
              <a:rPr lang="en-US" altLang="ko-KR" kern="0" dirty="0"/>
              <a:t>int</a:t>
            </a:r>
            <a:r>
              <a:rPr lang="ko-KR" altLang="en-US" kern="0" dirty="0"/>
              <a:t> </a:t>
            </a:r>
            <a:r>
              <a:rPr lang="en-US" altLang="ko-KR" kern="0" dirty="0"/>
              <a:t>foo;</a:t>
            </a:r>
          </a:p>
          <a:p>
            <a:r>
              <a:rPr lang="en-US" altLang="ko-KR" kern="0" dirty="0"/>
              <a:t>void bar()</a:t>
            </a:r>
          </a:p>
          <a:p>
            <a:r>
              <a:rPr lang="en-US" altLang="ko-KR" kern="0" dirty="0"/>
              <a:t>{</a:t>
            </a:r>
          </a:p>
          <a:p>
            <a:pPr lvl="1"/>
            <a:r>
              <a:rPr lang="en-US" altLang="ko-KR" kern="0" dirty="0"/>
              <a:t>foo=0;</a:t>
            </a:r>
          </a:p>
          <a:p>
            <a:pPr lvl="1"/>
            <a:r>
              <a:rPr lang="en-US" altLang="ko-KR" kern="0" dirty="0"/>
              <a:t>while(foo!=255);</a:t>
            </a:r>
          </a:p>
          <a:p>
            <a:r>
              <a:rPr lang="en-US" altLang="ko-KR" kern="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61357397"/>
      </p:ext>
    </p:extLst>
  </p:cSld>
  <p:clrMapOvr>
    <a:masterClrMapping/>
  </p:clrMapOvr>
</p:sld>
</file>

<file path=ppt/slides/slide4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ko-KR" altLang="en-US" sz="4600" dirty="0">
                <a:solidFill>
                  <a:schemeClr val="tx1"/>
                </a:solidFill>
                <a:latin typeface="HY헤드라인M" pitchFamily="18" charset="-127"/>
              </a:rPr>
              <a:t>표준함수</a:t>
            </a:r>
          </a:p>
        </p:txBody>
      </p:sp>
    </p:spTree>
    <p:extLst>
      <p:ext uri="{BB962C8B-B14F-4D97-AF65-F5344CB8AC3E}">
        <p14:creationId xmlns:p14="http://schemas.microsoft.com/office/powerpoint/2010/main" val="739489534"/>
      </p:ext>
    </p:extLst>
  </p:cSld>
  <p:clrMapOvr>
    <a:masterClrMapping/>
  </p:clrMapOvr>
  <p:transition/>
</p:sld>
</file>

<file path=ppt/slides/slide4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800"/>
              <a:t>파일 열기</a:t>
            </a:r>
            <a:r>
              <a:rPr lang="en-US" altLang="ko-KR" sz="3800"/>
              <a:t>/</a:t>
            </a:r>
            <a:r>
              <a:rPr lang="ko-KR" altLang="en-US" sz="3800"/>
              <a:t>닫기 함수</a:t>
            </a:r>
          </a:p>
        </p:txBody>
      </p:sp>
      <p:graphicFrame>
        <p:nvGraphicFramePr>
          <p:cNvPr id="358589" name="Group 1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54960"/>
              </p:ext>
            </p:extLst>
          </p:nvPr>
        </p:nvGraphicFramePr>
        <p:xfrm>
          <a:off x="431800" y="703243"/>
          <a:ext cx="8280400" cy="914400"/>
        </p:xfrm>
        <a:graphic>
          <a:graphicData uri="http://schemas.openxmlformats.org/drawingml/2006/table">
            <a:tbl>
              <a:tblPr/>
              <a:tblGrid>
                <a:gridCol w="4659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21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함수 형태</a:t>
                      </a:r>
                      <a:endParaRPr kumimoji="1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기능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FILE *</a:t>
                      </a:r>
                      <a:r>
                        <a:rPr kumimoji="1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fopen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(const char *filename, const char *mode)</a:t>
                      </a: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지정된 파일을 지정된 모드로 열기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int fclose(FILE *fp)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지정된 파일을 닫기</a:t>
                      </a:r>
                      <a:endParaRPr kumimoji="1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58590" name="Group 1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3036105"/>
              </p:ext>
            </p:extLst>
          </p:nvPr>
        </p:nvGraphicFramePr>
        <p:xfrm>
          <a:off x="468313" y="1700808"/>
          <a:ext cx="8280400" cy="2560638"/>
        </p:xfrm>
        <a:graphic>
          <a:graphicData uri="http://schemas.openxmlformats.org/drawingml/2006/table">
            <a:tbl>
              <a:tblPr/>
              <a:tblGrid>
                <a:gridCol w="53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40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모드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의미</a:t>
                      </a:r>
                      <a:endParaRPr kumimoji="1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r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지정한 파일을 읽기 전용으로 열기</a:t>
                      </a: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. </a:t>
                      </a: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지정한 파일이 없으면 실패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w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지정한 파일을 생성하고 쓰기 전용으로 열기</a:t>
                      </a: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. </a:t>
                      </a: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지정한 파일이 이미 있으면 삭제한 후 새로 생성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a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지정한 파일이 있으면 내용을 그대로 유지하고</a:t>
                      </a: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, </a:t>
                      </a: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맨 끝에 내용을 추가할 수 있도록 쓰기 전용으로 열기</a:t>
                      </a: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. </a:t>
                      </a: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지정한 파일이 없으면 새로 생성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r+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지정한 파일을 수정하기 위해 읽기</a:t>
                      </a: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/</a:t>
                      </a: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쓰기용으로 열기</a:t>
                      </a: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. </a:t>
                      </a: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지정한 파일이 없으면 실패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w+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지정한 파일을 생성하고 읽기</a:t>
                      </a: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/</a:t>
                      </a: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쓰기용으로 열기</a:t>
                      </a: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. </a:t>
                      </a: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지정한 파일이 이미 있으면 삭제하고 새로 생성</a:t>
                      </a: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.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8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a+</a:t>
                      </a: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지정한 파일이 있으면 내용을 그대로 유지하고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, 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맨 끝에 내용을 추가할 수 있도록 읽기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/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쓰기용으로 열기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. 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지정한 파일이 없으면 새로 생성</a:t>
                      </a:r>
                      <a:endParaRPr kumimoji="1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358591" name="Group 1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4801638"/>
              </p:ext>
            </p:extLst>
          </p:nvPr>
        </p:nvGraphicFramePr>
        <p:xfrm>
          <a:off x="468313" y="4344611"/>
          <a:ext cx="8280400" cy="914400"/>
        </p:xfrm>
        <a:graphic>
          <a:graphicData uri="http://schemas.openxmlformats.org/drawingml/2006/table">
            <a:tbl>
              <a:tblPr/>
              <a:tblGrid>
                <a:gridCol w="53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40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모드</a:t>
                      </a:r>
                      <a:endParaRPr kumimoji="1" lang="ko-KR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의미</a:t>
                      </a:r>
                      <a:endParaRPr kumimoji="1" lang="ko-KR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t</a:t>
                      </a:r>
                      <a:endParaRPr kumimoji="1" lang="en-US" altLang="ko-K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텍스트 모드로 열기</a:t>
                      </a:r>
                      <a:endParaRPr kumimoji="1" lang="ko-KR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b</a:t>
                      </a:r>
                      <a:endParaRPr kumimoji="1" lang="en-US" altLang="ko-K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바이너리 모드로 열기</a:t>
                      </a:r>
                      <a:endParaRPr kumimoji="1" lang="ko-KR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1931460"/>
      </p:ext>
    </p:extLst>
  </p:cSld>
  <p:clrMapOvr>
    <a:masterClrMapping/>
  </p:clrMapOvr>
</p:sld>
</file>

<file path=ppt/slides/slide4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900"/>
              <a:t>#include &lt;stdio.h&gt;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ko-KR" sz="190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900"/>
              <a:t>int main(void)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900"/>
              <a:t>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900"/>
              <a:t>	FILE *fp;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900"/>
              <a:t>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900"/>
              <a:t>	if((fp = fopen("test.txt", </a:t>
            </a:r>
            <a:r>
              <a:rPr lang="en-US" altLang="ko-KR" sz="1900" b="1">
                <a:solidFill>
                  <a:srgbClr val="FF0000"/>
                </a:solidFill>
              </a:rPr>
              <a:t>"wt"</a:t>
            </a:r>
            <a:r>
              <a:rPr lang="en-US" altLang="ko-KR" sz="1900"/>
              <a:t>)) == NULL)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900"/>
              <a:t>	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900"/>
              <a:t>		printf("</a:t>
            </a:r>
            <a:r>
              <a:rPr lang="ko-KR" altLang="en-US" sz="1900"/>
              <a:t>파일 열기에 실패했습니다</a:t>
            </a:r>
            <a:r>
              <a:rPr lang="en-US" altLang="ko-KR" sz="1900"/>
              <a:t>.\n");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900"/>
              <a:t>		return 1;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900"/>
              <a:t>	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ko-KR" sz="190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900"/>
              <a:t>	// </a:t>
            </a:r>
            <a:r>
              <a:rPr lang="ko-KR" altLang="en-US" sz="1900"/>
              <a:t>여기서 파일 읽기</a:t>
            </a:r>
            <a:r>
              <a:rPr lang="en-US" altLang="ko-KR" sz="1900"/>
              <a:t>, </a:t>
            </a:r>
            <a:r>
              <a:rPr lang="ko-KR" altLang="en-US" sz="1900"/>
              <a:t>쓰기를 합니다</a:t>
            </a:r>
            <a:r>
              <a:rPr lang="en-US" altLang="ko-KR" sz="1900"/>
              <a:t>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ko-KR" sz="190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900"/>
              <a:t>	fclose(fp);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900"/>
              <a:t>	return 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900"/>
              <a:t>}</a:t>
            </a:r>
          </a:p>
        </p:txBody>
      </p:sp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8100392" cy="500042"/>
          </a:xfrm>
        </p:spPr>
        <p:txBody>
          <a:bodyPr/>
          <a:lstStyle/>
          <a:p>
            <a:pPr eaLnBrk="1" hangingPunct="1"/>
            <a:r>
              <a:rPr lang="ko-KR" altLang="en-US" sz="3800" dirty="0"/>
              <a:t>파일 열기의 예 </a:t>
            </a:r>
            <a:r>
              <a:rPr lang="en-US" altLang="ko-KR" sz="3800" dirty="0">
                <a:latin typeface="Arial" charset="0"/>
              </a:rPr>
              <a:t>–</a:t>
            </a:r>
            <a:r>
              <a:rPr lang="en-US" altLang="ko-KR" sz="3800" dirty="0"/>
              <a:t> </a:t>
            </a:r>
            <a:r>
              <a:rPr lang="ko-KR" altLang="en-US" sz="3800" dirty="0"/>
              <a:t>텍스트 쓰기 모드</a:t>
            </a:r>
          </a:p>
        </p:txBody>
      </p:sp>
    </p:spTree>
    <p:extLst>
      <p:ext uri="{BB962C8B-B14F-4D97-AF65-F5344CB8AC3E}">
        <p14:creationId xmlns:p14="http://schemas.microsoft.com/office/powerpoint/2010/main" val="22834712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ko-KR" altLang="en-US" sz="2400" dirty="0"/>
              <a:t>실수를 표현하기 위해 </a:t>
            </a:r>
            <a:r>
              <a:rPr lang="en-US" altLang="ko-KR" sz="2400" dirty="0"/>
              <a:t>float</a:t>
            </a:r>
            <a:r>
              <a:rPr lang="ko-KR" altLang="en-US" sz="2400" dirty="0"/>
              <a:t>형과 </a:t>
            </a:r>
            <a:r>
              <a:rPr lang="en-US" altLang="ko-KR" sz="2400" dirty="0"/>
              <a:t>double</a:t>
            </a:r>
            <a:r>
              <a:rPr lang="ko-KR" altLang="en-US" sz="2400" dirty="0"/>
              <a:t>형이 쓰임</a:t>
            </a:r>
            <a:r>
              <a:rPr lang="en-US" altLang="ko-KR" sz="2400" dirty="0"/>
              <a:t>. </a:t>
            </a:r>
          </a:p>
          <a:p>
            <a:r>
              <a:rPr lang="ko-KR" altLang="en-US" sz="2400" dirty="0"/>
              <a:t>지수 표기</a:t>
            </a:r>
          </a:p>
          <a:p>
            <a:pPr lvl="1"/>
            <a:r>
              <a:rPr lang="en-US" altLang="ko-KR" sz="2200" dirty="0"/>
              <a:t>123,000 =&gt; 1.23 ×100000 =&gt; 1.23e5</a:t>
            </a:r>
          </a:p>
          <a:p>
            <a:pPr lvl="1"/>
            <a:r>
              <a:rPr lang="ko-KR" altLang="en-US" sz="2200" dirty="0"/>
              <a:t>일반적인 수 </a:t>
            </a:r>
            <a:r>
              <a:rPr lang="en-US" altLang="ko-KR" sz="2200" dirty="0"/>
              <a:t>123,000</a:t>
            </a:r>
            <a:r>
              <a:rPr lang="ko-KR" altLang="en-US" sz="2200" dirty="0"/>
              <a:t>도 컴퓨터가 사용하는 지수표기로 하면 </a:t>
            </a:r>
            <a:r>
              <a:rPr lang="en-US" altLang="ko-KR" sz="2200" dirty="0"/>
              <a:t>1.23e5</a:t>
            </a:r>
          </a:p>
          <a:p>
            <a:r>
              <a:rPr lang="ko-KR" altLang="en-US" sz="2400" dirty="0"/>
              <a:t>부동소수점 숫자 저장방법</a:t>
            </a:r>
          </a:p>
          <a:p>
            <a:pPr lvl="1"/>
            <a:r>
              <a:rPr lang="ko-KR" altLang="en-US" sz="2200" dirty="0"/>
              <a:t> 부호</a:t>
            </a:r>
            <a:r>
              <a:rPr lang="en-US" altLang="ko-KR" sz="2200" dirty="0"/>
              <a:t>, </a:t>
            </a:r>
            <a:r>
              <a:rPr lang="ko-KR" altLang="en-US" sz="2200" dirty="0" err="1"/>
              <a:t>지수부</a:t>
            </a:r>
            <a:r>
              <a:rPr lang="en-US" altLang="ko-KR" sz="2200" dirty="0"/>
              <a:t>, </a:t>
            </a:r>
            <a:r>
              <a:rPr lang="ko-KR" altLang="en-US" sz="2200" dirty="0" err="1"/>
              <a:t>가수부</a:t>
            </a:r>
            <a:r>
              <a:rPr lang="ko-KR" altLang="en-US" sz="2200" dirty="0"/>
              <a:t> 이렇게 </a:t>
            </a:r>
            <a:r>
              <a:rPr lang="en-US" altLang="ko-KR" sz="2200" dirty="0"/>
              <a:t>3 </a:t>
            </a:r>
            <a:r>
              <a:rPr lang="ko-KR" altLang="en-US" sz="2200" dirty="0"/>
              <a:t>부분으로 나뉘어서 저장</a:t>
            </a:r>
          </a:p>
          <a:p>
            <a:pPr lvl="1"/>
            <a:r>
              <a:rPr lang="ko-KR" altLang="en-US" sz="2200" dirty="0"/>
              <a:t> 부호와 지수부를 </a:t>
            </a:r>
            <a:r>
              <a:rPr lang="en-US" altLang="ko-KR" sz="2200" dirty="0"/>
              <a:t>8</a:t>
            </a:r>
            <a:r>
              <a:rPr lang="ko-KR" altLang="en-US" sz="2200" dirty="0"/>
              <a:t>비트</a:t>
            </a:r>
            <a:r>
              <a:rPr lang="en-US" altLang="ko-KR" sz="2200" dirty="0"/>
              <a:t>.. </a:t>
            </a:r>
            <a:r>
              <a:rPr lang="ko-KR" altLang="en-US" sz="2200" dirty="0"/>
              <a:t>즉 </a:t>
            </a:r>
            <a:r>
              <a:rPr lang="en-US" altLang="ko-KR" sz="2200" dirty="0"/>
              <a:t>1</a:t>
            </a:r>
            <a:r>
              <a:rPr lang="ko-KR" altLang="en-US" sz="2200" dirty="0"/>
              <a:t>바이트로 표현</a:t>
            </a:r>
            <a:r>
              <a:rPr lang="en-US" altLang="ko-KR" sz="2200" dirty="0"/>
              <a:t>, </a:t>
            </a:r>
            <a:r>
              <a:rPr lang="ko-KR" altLang="en-US" sz="2200" dirty="0"/>
              <a:t>나머지는 가수부를 표현</a:t>
            </a:r>
            <a:endParaRPr lang="en-US" altLang="ko-KR" sz="2400" dirty="0"/>
          </a:p>
          <a:p>
            <a:r>
              <a:rPr lang="en-US" altLang="ko-KR" dirty="0"/>
              <a:t>(</a:t>
            </a:r>
            <a:r>
              <a:rPr lang="ko-KR" altLang="en-US" dirty="0"/>
              <a:t>주의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부동 소수점은 </a:t>
            </a:r>
            <a:r>
              <a:rPr lang="en-US" altLang="ko-KR" dirty="0"/>
              <a:t>0.1</a:t>
            </a:r>
            <a:r>
              <a:rPr lang="ko-KR" altLang="en-US" dirty="0"/>
              <a:t>과 </a:t>
            </a:r>
            <a:r>
              <a:rPr lang="en-US" altLang="ko-KR" dirty="0"/>
              <a:t>0.01</a:t>
            </a:r>
            <a:r>
              <a:rPr lang="ko-KR" altLang="en-US" dirty="0"/>
              <a:t>을 표현하지 못하는 등 실수를 </a:t>
            </a:r>
            <a:r>
              <a:rPr lang="en-US" altLang="ko-KR" dirty="0"/>
              <a:t>'</a:t>
            </a:r>
            <a:r>
              <a:rPr lang="ko-KR" altLang="en-US" dirty="0"/>
              <a:t>정확히 표현</a:t>
            </a:r>
            <a:r>
              <a:rPr lang="en-US" altLang="ko-KR" dirty="0"/>
              <a:t>'</a:t>
            </a:r>
            <a:r>
              <a:rPr lang="ko-KR" altLang="en-US" dirty="0"/>
              <a:t>하지 못하는 문제를 가지고 있다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예를 들어 </a:t>
            </a:r>
            <a:r>
              <a:rPr lang="en-US" altLang="ko-KR" dirty="0"/>
              <a:t>0</a:t>
            </a:r>
            <a:r>
              <a:rPr lang="ko-KR" altLang="en-US" dirty="0"/>
              <a:t>의 실수가 </a:t>
            </a:r>
            <a:r>
              <a:rPr lang="en-US" altLang="ko-KR" dirty="0"/>
              <a:t>-2.2204e-016, -4.4409e-016</a:t>
            </a:r>
            <a:r>
              <a:rPr lang="ko-KR" altLang="en-US" dirty="0"/>
              <a:t>등과 같은 값을 나타나기도 하는데 이는 </a:t>
            </a:r>
            <a:r>
              <a:rPr lang="en-US" altLang="ko-KR" dirty="0"/>
              <a:t>-0.0000000000000022204, -0.0000000000000044409</a:t>
            </a:r>
            <a:r>
              <a:rPr lang="ko-KR" altLang="en-US" dirty="0"/>
              <a:t>과 같은 값으로 결국 </a:t>
            </a:r>
            <a:r>
              <a:rPr lang="en-US" altLang="ko-KR" dirty="0"/>
              <a:t>0</a:t>
            </a:r>
            <a:r>
              <a:rPr lang="ko-KR" altLang="en-US" dirty="0"/>
              <a:t>이라고 판단해도 무방한 값으로 실수를 정확히 부동소수점으로 표현할 수 없기 때문에 나타나는 값이다</a:t>
            </a:r>
            <a:r>
              <a:rPr lang="en-US" altLang="ko-KR" dirty="0"/>
              <a:t>.</a:t>
            </a:r>
            <a:br>
              <a:rPr lang="ko-KR" altLang="en-US" dirty="0"/>
            </a:br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float</a:t>
            </a:r>
            <a:r>
              <a:rPr lang="ko-KR" altLang="en-US"/>
              <a:t>와 </a:t>
            </a:r>
            <a:r>
              <a:rPr lang="en-US" altLang="ko-KR"/>
              <a:t>double</a:t>
            </a:r>
          </a:p>
        </p:txBody>
      </p:sp>
    </p:spTree>
  </p:cSld>
  <p:clrMapOvr>
    <a:masterClrMapping/>
  </p:clrMapOvr>
</p:sld>
</file>

<file path=ppt/slides/slide4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900"/>
              <a:t>#include &lt;stdio.h&gt;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ko-KR" sz="190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900"/>
              <a:t>int main(void)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900"/>
              <a:t>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900"/>
              <a:t>	FILE *fp;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900"/>
              <a:t>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900"/>
              <a:t>	if((fp = fopen("test.bin", </a:t>
            </a:r>
            <a:r>
              <a:rPr lang="en-US" altLang="ko-KR" sz="1900" b="1">
                <a:solidFill>
                  <a:srgbClr val="FF0000"/>
                </a:solidFill>
              </a:rPr>
              <a:t>"rb"</a:t>
            </a:r>
            <a:r>
              <a:rPr lang="en-US" altLang="ko-KR" sz="1900"/>
              <a:t>)) == NULL)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900"/>
              <a:t>	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900"/>
              <a:t>		printf("</a:t>
            </a:r>
            <a:r>
              <a:rPr lang="ko-KR" altLang="en-US" sz="1900"/>
              <a:t>파일 열기에 실패했습니다</a:t>
            </a:r>
            <a:r>
              <a:rPr lang="en-US" altLang="ko-KR" sz="1900"/>
              <a:t>.\n");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900"/>
              <a:t>		return 1;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900"/>
              <a:t>	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ko-KR" sz="190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900"/>
              <a:t>	// </a:t>
            </a:r>
            <a:r>
              <a:rPr lang="ko-KR" altLang="en-US" sz="1900"/>
              <a:t>여기서 파일 읽기</a:t>
            </a:r>
            <a:r>
              <a:rPr lang="en-US" altLang="ko-KR" sz="1900"/>
              <a:t>, </a:t>
            </a:r>
            <a:r>
              <a:rPr lang="ko-KR" altLang="en-US" sz="1900"/>
              <a:t>쓰기를 합니다</a:t>
            </a:r>
            <a:r>
              <a:rPr lang="en-US" altLang="ko-KR" sz="1900"/>
              <a:t>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ko-KR" sz="190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900"/>
              <a:t>	fclose(fp);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900"/>
              <a:t>	return 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900"/>
              <a:t>}</a:t>
            </a:r>
          </a:p>
        </p:txBody>
      </p:sp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8316416" cy="500042"/>
          </a:xfrm>
        </p:spPr>
        <p:txBody>
          <a:bodyPr/>
          <a:lstStyle/>
          <a:p>
            <a:pPr eaLnBrk="1" hangingPunct="1"/>
            <a:r>
              <a:rPr lang="ko-KR" altLang="en-US" sz="3800" dirty="0"/>
              <a:t>파일 열기의 예 </a:t>
            </a:r>
            <a:r>
              <a:rPr lang="en-US" altLang="ko-KR" sz="3800" dirty="0">
                <a:latin typeface="Arial" charset="0"/>
              </a:rPr>
              <a:t>–</a:t>
            </a:r>
            <a:r>
              <a:rPr lang="en-US" altLang="ko-KR" sz="3800" dirty="0"/>
              <a:t> </a:t>
            </a:r>
            <a:r>
              <a:rPr lang="ko-KR" altLang="en-US" sz="3800" dirty="0"/>
              <a:t>바이너리 읽기 모드</a:t>
            </a:r>
          </a:p>
        </p:txBody>
      </p:sp>
    </p:spTree>
    <p:extLst>
      <p:ext uri="{BB962C8B-B14F-4D97-AF65-F5344CB8AC3E}">
        <p14:creationId xmlns:p14="http://schemas.microsoft.com/office/powerpoint/2010/main" val="2683581409"/>
      </p:ext>
    </p:extLst>
  </p:cSld>
  <p:clrMapOvr>
    <a:masterClrMapping/>
  </p:clrMapOvr>
</p:sld>
</file>

<file path=ppt/slides/slide4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800"/>
              <a:t>텍스트 쓰기</a:t>
            </a:r>
            <a:r>
              <a:rPr lang="en-US" altLang="ko-KR" sz="3800"/>
              <a:t>/</a:t>
            </a:r>
            <a:r>
              <a:rPr lang="ko-KR" altLang="en-US" sz="3800"/>
              <a:t>읽기 함수</a:t>
            </a:r>
          </a:p>
        </p:txBody>
      </p:sp>
      <p:graphicFrame>
        <p:nvGraphicFramePr>
          <p:cNvPr id="361584" name="Group 112"/>
          <p:cNvGraphicFramePr>
            <a:graphicFrameLocks noGrp="1"/>
          </p:cNvGraphicFramePr>
          <p:nvPr/>
        </p:nvGraphicFramePr>
        <p:xfrm>
          <a:off x="539750" y="1712913"/>
          <a:ext cx="8135938" cy="1500188"/>
        </p:xfrm>
        <a:graphic>
          <a:graphicData uri="http://schemas.openxmlformats.org/drawingml/2006/table">
            <a:tbl>
              <a:tblPr/>
              <a:tblGrid>
                <a:gridCol w="4799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6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4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함수 형태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기능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int fprintf(FILE *fp, const char *format [, argument ]…)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포맷에 맞춰 문자열을 파일에 쓰기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char *fputs(const char *string, FILE *fp)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문자열을 파일에 쓰기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int fputc(int c, FILE *fp)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문자를 파일에 쓰기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61585" name="Group 113"/>
          <p:cNvGraphicFramePr>
            <a:graphicFrameLocks noGrp="1"/>
          </p:cNvGraphicFramePr>
          <p:nvPr/>
        </p:nvGraphicFramePr>
        <p:xfrm>
          <a:off x="539750" y="3656013"/>
          <a:ext cx="8135938" cy="1573213"/>
        </p:xfrm>
        <a:graphic>
          <a:graphicData uri="http://schemas.openxmlformats.org/drawingml/2006/table">
            <a:tbl>
              <a:tblPr/>
              <a:tblGrid>
                <a:gridCol w="4829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067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3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함수 형태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기능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int fscanf(FILE *fp, const char *format [, argument ]…)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포맷에 맞춰 문자열을 파일에서 읽기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char *fgets(char *string, int n, FILE *fp)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문자열을 파일에서 읽기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int fgetc(FILE *fp)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문자를 파일에서 읽기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6460042"/>
      </p:ext>
    </p:extLst>
  </p:cSld>
  <p:clrMapOvr>
    <a:masterClrMapping/>
  </p:clrMapOvr>
</p:sld>
</file>

<file path=ppt/slides/slide4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#include &lt;stdio.h&gt;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int main(void)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	int students, s, sum=0;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	int score[] = {85, 90, 95, 70, 82, 60, 92, 88};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	double average;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	FILE *fp;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	students = sizeof(score)/sizeof(int);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	for(s=0 ; s&lt;students ; s++)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		sum += score[s];					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	average = (double)sum/students;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	if((fp = fopen("score.txt", "wt")) == NULL)	// </a:t>
            </a:r>
            <a:r>
              <a:rPr lang="ko-KR" altLang="en-US" sz="1400"/>
              <a:t>파일 열기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ko-KR" altLang="en-US" sz="1400"/>
              <a:t>	</a:t>
            </a:r>
            <a:r>
              <a:rPr lang="en-US" altLang="ko-KR" sz="1400"/>
              <a:t>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		printf("</a:t>
            </a:r>
            <a:r>
              <a:rPr lang="ko-KR" altLang="en-US" sz="1400"/>
              <a:t>파일을 열지 못했습니다</a:t>
            </a:r>
            <a:r>
              <a:rPr lang="en-US" altLang="ko-KR" sz="1400"/>
              <a:t>.\n");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		return 1;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	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	fputs("</a:t>
            </a:r>
            <a:r>
              <a:rPr lang="ko-KR" altLang="en-US" sz="1400"/>
              <a:t>성적처리 결과</a:t>
            </a:r>
            <a:r>
              <a:rPr lang="en-US" altLang="ko-KR" sz="1400"/>
              <a:t>\n", fp);			// </a:t>
            </a:r>
            <a:r>
              <a:rPr lang="ko-KR" altLang="en-US" sz="1400"/>
              <a:t>파일에 쓰기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ko-KR" altLang="en-US" sz="1400"/>
              <a:t>	</a:t>
            </a:r>
            <a:r>
              <a:rPr lang="en-US" altLang="ko-KR" sz="1400"/>
              <a:t>fprintf(fp, "</a:t>
            </a:r>
            <a:r>
              <a:rPr lang="ko-KR" altLang="en-US" sz="1400"/>
              <a:t>총점</a:t>
            </a:r>
            <a:r>
              <a:rPr lang="en-US" altLang="ko-KR" sz="1400"/>
              <a:t>: %d\n", sum);			// </a:t>
            </a:r>
            <a:r>
              <a:rPr lang="ko-KR" altLang="en-US" sz="1400"/>
              <a:t>파일에 쓰기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ko-KR" altLang="en-US" sz="1400"/>
              <a:t>	</a:t>
            </a:r>
            <a:r>
              <a:rPr lang="en-US" altLang="ko-KR" sz="1400"/>
              <a:t>fprintf(fp, "</a:t>
            </a:r>
            <a:r>
              <a:rPr lang="ko-KR" altLang="en-US" sz="1400"/>
              <a:t>평균</a:t>
            </a:r>
            <a:r>
              <a:rPr lang="en-US" altLang="ko-KR" sz="1400"/>
              <a:t>: %0.2f\n", average);		// </a:t>
            </a:r>
            <a:r>
              <a:rPr lang="ko-KR" altLang="en-US" sz="1400"/>
              <a:t>파일에 쓰기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ko-KR" altLang="en-US" sz="1400"/>
              <a:t>	</a:t>
            </a:r>
            <a:r>
              <a:rPr lang="en-US" altLang="ko-KR" sz="1400"/>
              <a:t>fclose(fp);					// </a:t>
            </a:r>
            <a:r>
              <a:rPr lang="ko-KR" altLang="en-US" sz="1400"/>
              <a:t>파일 닫기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ko-KR" altLang="en-US" sz="1400"/>
              <a:t>	</a:t>
            </a:r>
            <a:r>
              <a:rPr lang="en-US" altLang="ko-KR" sz="1400"/>
              <a:t>return 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}</a:t>
            </a:r>
          </a:p>
        </p:txBody>
      </p:sp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800"/>
              <a:t>텍스트 쓰기의 예</a:t>
            </a:r>
          </a:p>
        </p:txBody>
      </p:sp>
    </p:spTree>
    <p:extLst>
      <p:ext uri="{BB962C8B-B14F-4D97-AF65-F5344CB8AC3E}">
        <p14:creationId xmlns:p14="http://schemas.microsoft.com/office/powerpoint/2010/main" val="3389744939"/>
      </p:ext>
    </p:extLst>
  </p:cSld>
  <p:clrMapOvr>
    <a:masterClrMapping/>
  </p:clrMapOvr>
</p:sld>
</file>

<file path=ppt/slides/slide4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#include &lt;stdio.h&gt;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#define MAX_INPUT 128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ko-KR" sz="140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int main(void)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	FILE *fp;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	char text[MAX_INPUT];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	int total;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	double average;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	if((fp = fopen("score.txt", "rt")) == NULL)	// </a:t>
            </a:r>
            <a:r>
              <a:rPr lang="ko-KR" altLang="en-US" sz="1400"/>
              <a:t>파일 열기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ko-KR" altLang="en-US" sz="1400"/>
              <a:t>	</a:t>
            </a:r>
            <a:r>
              <a:rPr lang="en-US" altLang="ko-KR" sz="1400"/>
              <a:t>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		printf("</a:t>
            </a:r>
            <a:r>
              <a:rPr lang="ko-KR" altLang="en-US" sz="1400"/>
              <a:t>파일을 열지 못했습니다</a:t>
            </a:r>
            <a:r>
              <a:rPr lang="en-US" altLang="ko-KR" sz="1400"/>
              <a:t>.\n");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		return 1;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	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	fgets(text, MAX_INPUT, fp);			// </a:t>
            </a:r>
            <a:r>
              <a:rPr lang="ko-KR" altLang="en-US" sz="1400"/>
              <a:t>파일 읽기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ko-KR" altLang="en-US" sz="1400"/>
              <a:t>	</a:t>
            </a:r>
            <a:r>
              <a:rPr lang="en-US" altLang="ko-KR" sz="1400"/>
              <a:t>printf("%s", text);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	fscanf(fp, "%s %d", text, &amp;total);		// </a:t>
            </a:r>
            <a:r>
              <a:rPr lang="ko-KR" altLang="en-US" sz="1400"/>
              <a:t>파일 읽기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ko-KR" altLang="en-US" sz="1400"/>
              <a:t>	</a:t>
            </a:r>
            <a:r>
              <a:rPr lang="en-US" altLang="ko-KR" sz="1400"/>
              <a:t>printf("%s %d\n", text, total);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	fscanf(fp, "%s %lf", text, &amp;average);		// </a:t>
            </a:r>
            <a:r>
              <a:rPr lang="ko-KR" altLang="en-US" sz="1400"/>
              <a:t>파일 읽기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ko-KR" altLang="en-US" sz="1400"/>
              <a:t>	</a:t>
            </a:r>
            <a:r>
              <a:rPr lang="en-US" altLang="ko-KR" sz="1400"/>
              <a:t>printf("%s %0.2f\n", text, average);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	fclose(fp);					// </a:t>
            </a:r>
            <a:r>
              <a:rPr lang="ko-KR" altLang="en-US" sz="1400"/>
              <a:t>파일 닫기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ko-KR" altLang="en-US" sz="1400"/>
              <a:t>	</a:t>
            </a:r>
            <a:r>
              <a:rPr lang="en-US" altLang="ko-KR" sz="1400"/>
              <a:t>return 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}</a:t>
            </a:r>
          </a:p>
        </p:txBody>
      </p:sp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800"/>
              <a:t>텍스트 읽기의 예</a:t>
            </a:r>
          </a:p>
        </p:txBody>
      </p:sp>
    </p:spTree>
    <p:extLst>
      <p:ext uri="{BB962C8B-B14F-4D97-AF65-F5344CB8AC3E}">
        <p14:creationId xmlns:p14="http://schemas.microsoft.com/office/powerpoint/2010/main" val="2513627041"/>
      </p:ext>
    </p:extLst>
  </p:cSld>
  <p:clrMapOvr>
    <a:masterClrMapping/>
  </p:clrMapOvr>
</p:sld>
</file>

<file path=ppt/slides/slide4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800"/>
              <a:t>바이너리 쓰기</a:t>
            </a:r>
            <a:r>
              <a:rPr lang="en-US" altLang="ko-KR" sz="3800"/>
              <a:t>/</a:t>
            </a:r>
            <a:r>
              <a:rPr lang="ko-KR" altLang="en-US" sz="3800"/>
              <a:t>읽기 함수</a:t>
            </a:r>
          </a:p>
        </p:txBody>
      </p:sp>
      <p:graphicFrame>
        <p:nvGraphicFramePr>
          <p:cNvPr id="446545" name="Group 81"/>
          <p:cNvGraphicFramePr>
            <a:graphicFrameLocks noGrp="1"/>
          </p:cNvGraphicFramePr>
          <p:nvPr/>
        </p:nvGraphicFramePr>
        <p:xfrm>
          <a:off x="468313" y="2205038"/>
          <a:ext cx="8280400" cy="1584326"/>
        </p:xfrm>
        <a:graphic>
          <a:graphicData uri="http://schemas.openxmlformats.org/drawingml/2006/table">
            <a:tbl>
              <a:tblPr/>
              <a:tblGrid>
                <a:gridCol w="50593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21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함수 형태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기능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1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size_t fwrite(const void *ptr, size_t size, size_t n, FILE *fp)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ptr</a:t>
                      </a: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이 가리키는 곳에 저장된 </a:t>
                      </a: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size </a:t>
                      </a: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크기의 데이터 </a:t>
                      </a: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n</a:t>
                      </a: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개를 파일에 쓰기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2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size_t fread(void *ptr, size_t size, size_t n, FILE *fp)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파일에서 </a:t>
                      </a: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size</a:t>
                      </a: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크기의 데이터 </a:t>
                      </a: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n</a:t>
                      </a: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개를 읽어 </a:t>
                      </a: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ptr</a:t>
                      </a: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이 가리키는 곳에 저장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5908394"/>
      </p:ext>
    </p:extLst>
  </p:cSld>
  <p:clrMapOvr>
    <a:masterClrMapping/>
  </p:clrMapOvr>
</p:sld>
</file>

<file path=ppt/slides/slide4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68413"/>
            <a:ext cx="8507413" cy="5113337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#include &lt;stdio.h&gt;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int main(void)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	int students, s, sum=0;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	int score[] = {85, 90, 95, 70, 82, 60, 92, 88};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	double average;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	FILE *fp;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	students = sizeof(score)/sizeof(int);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	for(s=0 ; s&lt;students ; s++)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		sum += score[s];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	average = (double)sum/students;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	if((fp = fopen("score.bin", "wb")) == NULL)	// </a:t>
            </a:r>
            <a:r>
              <a:rPr lang="ko-KR" altLang="en-US" sz="1400"/>
              <a:t>파일 열기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ko-KR" altLang="en-US" sz="1400"/>
              <a:t>	</a:t>
            </a:r>
            <a:r>
              <a:rPr lang="en-US" altLang="ko-KR" sz="1400"/>
              <a:t>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		printf("</a:t>
            </a:r>
            <a:r>
              <a:rPr lang="ko-KR" altLang="en-US" sz="1400"/>
              <a:t>파일을 열지 못했습니다</a:t>
            </a:r>
            <a:r>
              <a:rPr lang="en-US" altLang="ko-KR" sz="1400"/>
              <a:t>.\n");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		return 1;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	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	fwrite("</a:t>
            </a:r>
            <a:r>
              <a:rPr lang="ko-KR" altLang="en-US" sz="1400"/>
              <a:t>성적처리 결과</a:t>
            </a:r>
            <a:r>
              <a:rPr lang="en-US" altLang="ko-KR" sz="1400"/>
              <a:t>", 14, 1, fp);		// </a:t>
            </a:r>
            <a:r>
              <a:rPr lang="ko-KR" altLang="en-US" sz="1400"/>
              <a:t>파일에 쓰기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ko-KR" altLang="en-US" sz="1400"/>
              <a:t>	</a:t>
            </a:r>
            <a:r>
              <a:rPr lang="en-US" altLang="ko-KR" sz="1400"/>
              <a:t>fwrite("</a:t>
            </a:r>
            <a:r>
              <a:rPr lang="ko-KR" altLang="en-US" sz="1400"/>
              <a:t>총점</a:t>
            </a:r>
            <a:r>
              <a:rPr lang="en-US" altLang="ko-KR" sz="1400"/>
              <a:t>: ", 7, 1, fp);			// </a:t>
            </a:r>
            <a:r>
              <a:rPr lang="ko-KR" altLang="en-US" sz="1400"/>
              <a:t>파일에 쓰기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ko-KR" altLang="en-US" sz="1400"/>
              <a:t>	</a:t>
            </a:r>
            <a:r>
              <a:rPr lang="en-US" altLang="ko-KR" sz="1400"/>
              <a:t>fwrite(&amp;sum, sizeof(int), 1, fp);		// </a:t>
            </a:r>
            <a:r>
              <a:rPr lang="ko-KR" altLang="en-US" sz="1400"/>
              <a:t>파일에 쓰기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ko-KR" altLang="en-US" sz="1400"/>
              <a:t>	</a:t>
            </a:r>
            <a:r>
              <a:rPr lang="en-US" altLang="ko-KR" sz="1400"/>
              <a:t>fwrite("</a:t>
            </a:r>
            <a:r>
              <a:rPr lang="ko-KR" altLang="en-US" sz="1400"/>
              <a:t>평균</a:t>
            </a:r>
            <a:r>
              <a:rPr lang="en-US" altLang="ko-KR" sz="1400"/>
              <a:t>: ", 7, 1, fp);			// </a:t>
            </a:r>
            <a:r>
              <a:rPr lang="ko-KR" altLang="en-US" sz="1400"/>
              <a:t>파일에 쓰기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ko-KR" altLang="en-US" sz="1400"/>
              <a:t>	</a:t>
            </a:r>
            <a:r>
              <a:rPr lang="en-US" altLang="ko-KR" sz="1400"/>
              <a:t>fwrite(&amp;average, sizeof(double), 1, fp);	// </a:t>
            </a:r>
            <a:r>
              <a:rPr lang="ko-KR" altLang="en-US" sz="1400"/>
              <a:t>파일에 쓰기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ko-KR" altLang="en-US" sz="1400"/>
              <a:t>	</a:t>
            </a:r>
            <a:r>
              <a:rPr lang="en-US" altLang="ko-KR" sz="1400"/>
              <a:t>fclose(fp);					// </a:t>
            </a:r>
            <a:r>
              <a:rPr lang="ko-KR" altLang="en-US" sz="1400"/>
              <a:t>파일 닫기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ko-KR" altLang="en-US" sz="1400"/>
              <a:t>	</a:t>
            </a:r>
            <a:r>
              <a:rPr lang="en-US" altLang="ko-KR" sz="1400"/>
              <a:t>return 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}</a:t>
            </a:r>
          </a:p>
        </p:txBody>
      </p:sp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800"/>
              <a:t>바이너리 쓰기의 예</a:t>
            </a:r>
          </a:p>
        </p:txBody>
      </p:sp>
    </p:spTree>
    <p:extLst>
      <p:ext uri="{BB962C8B-B14F-4D97-AF65-F5344CB8AC3E}">
        <p14:creationId xmlns:p14="http://schemas.microsoft.com/office/powerpoint/2010/main" val="3283105744"/>
      </p:ext>
    </p:extLst>
  </p:cSld>
  <p:clrMapOvr>
    <a:masterClrMapping/>
  </p:clrMapOvr>
</p:sld>
</file>

<file path=ppt/slides/slide4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68413"/>
            <a:ext cx="8507413" cy="5113337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#include &lt;stdio.h&gt;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#define MAX_INPUT 128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int main(void)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	FILE *fp;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	char text[MAX_INPUT];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	int total;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	double average;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	if((fp = fopen("score.bin", "rb")) == NULL)	// </a:t>
            </a:r>
            <a:r>
              <a:rPr lang="ko-KR" altLang="en-US" sz="1400"/>
              <a:t>파일 열기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ko-KR" altLang="en-US" sz="1400"/>
              <a:t>	</a:t>
            </a:r>
            <a:r>
              <a:rPr lang="en-US" altLang="ko-KR" sz="1400"/>
              <a:t>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		printf("</a:t>
            </a:r>
            <a:r>
              <a:rPr lang="ko-KR" altLang="en-US" sz="1400"/>
              <a:t>파일을 열지 못했습니다</a:t>
            </a:r>
            <a:r>
              <a:rPr lang="en-US" altLang="ko-KR" sz="1400"/>
              <a:t>.\n");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		return 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	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	fread(text, 14, 1, fp);			// </a:t>
            </a:r>
            <a:r>
              <a:rPr lang="ko-KR" altLang="en-US" sz="1400"/>
              <a:t>파일에서 읽기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ko-KR" altLang="en-US" sz="1400"/>
              <a:t>	</a:t>
            </a:r>
            <a:r>
              <a:rPr lang="en-US" altLang="ko-KR" sz="1400"/>
              <a:t>printf("%s\n", text);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	fread(text, 7, 1, fp);				// </a:t>
            </a:r>
            <a:r>
              <a:rPr lang="ko-KR" altLang="en-US" sz="1400"/>
              <a:t>파일에서 읽기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ko-KR" altLang="en-US" sz="1400"/>
              <a:t>	</a:t>
            </a:r>
            <a:r>
              <a:rPr lang="en-US" altLang="ko-KR" sz="1400"/>
              <a:t>fread(&amp;total, sizeof(int), 1, fp);		// </a:t>
            </a:r>
            <a:r>
              <a:rPr lang="ko-KR" altLang="en-US" sz="1400"/>
              <a:t>파일에서 읽기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ko-KR" altLang="en-US" sz="1400"/>
              <a:t>	</a:t>
            </a:r>
            <a:r>
              <a:rPr lang="en-US" altLang="ko-KR" sz="1400"/>
              <a:t>printf("%s %d\n", text, total);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	fread(text, 7, 1, fp);				// </a:t>
            </a:r>
            <a:r>
              <a:rPr lang="ko-KR" altLang="en-US" sz="1400"/>
              <a:t>파일에서 읽기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ko-KR" altLang="en-US" sz="1400"/>
              <a:t>	</a:t>
            </a:r>
            <a:r>
              <a:rPr lang="en-US" altLang="ko-KR" sz="1400"/>
              <a:t>fread(&amp;average, sizeof(double), 1, fp);		// </a:t>
            </a:r>
            <a:r>
              <a:rPr lang="ko-KR" altLang="en-US" sz="1400"/>
              <a:t>파일에서 읽기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ko-KR" altLang="en-US" sz="1400"/>
              <a:t>	</a:t>
            </a:r>
            <a:r>
              <a:rPr lang="en-US" altLang="ko-KR" sz="1400"/>
              <a:t>printf("%s %0.2f\n", text, average);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	fclose(fp);					// </a:t>
            </a:r>
            <a:r>
              <a:rPr lang="ko-KR" altLang="en-US" sz="1400"/>
              <a:t>파일 닫기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ko-KR" altLang="en-US" sz="1400"/>
              <a:t>	</a:t>
            </a:r>
            <a:r>
              <a:rPr lang="en-US" altLang="ko-KR" sz="1400"/>
              <a:t>return 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}</a:t>
            </a:r>
          </a:p>
        </p:txBody>
      </p:sp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800"/>
              <a:t>바이너리 읽기의 예</a:t>
            </a:r>
          </a:p>
        </p:txBody>
      </p:sp>
    </p:spTree>
    <p:extLst>
      <p:ext uri="{BB962C8B-B14F-4D97-AF65-F5344CB8AC3E}">
        <p14:creationId xmlns:p14="http://schemas.microsoft.com/office/powerpoint/2010/main" val="3840658700"/>
      </p:ext>
    </p:extLst>
  </p:cSld>
  <p:clrMapOvr>
    <a:masterClrMapping/>
  </p:clrMapOvr>
</p:sld>
</file>

<file path=ppt/slides/slide4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1</a:t>
            </a:r>
            <a:r>
              <a:rPr lang="ko-KR" altLang="en-US"/>
              <a:t>억</a:t>
            </a:r>
          </a:p>
          <a:p>
            <a:pPr lvl="1" eaLnBrk="1" hangingPunct="1"/>
            <a:r>
              <a:rPr lang="ko-KR" altLang="en-US" sz="2400"/>
              <a:t>텍스트</a:t>
            </a:r>
            <a:r>
              <a:rPr lang="en-US" altLang="ko-KR" sz="2400"/>
              <a:t>:  </a:t>
            </a:r>
            <a:br>
              <a:rPr lang="en-US" altLang="ko-KR" sz="2400"/>
            </a:br>
            <a:r>
              <a:rPr lang="en-US" altLang="ko-KR" sz="2400">
                <a:solidFill>
                  <a:srgbClr val="000000"/>
                </a:solidFill>
                <a:latin typeface="Times New Roman" pitchFamily="18" charset="0"/>
                <a:ea typeface="바탕체" pitchFamily="17" charset="-127"/>
                <a:cs typeface="Times New Roman" pitchFamily="18" charset="0"/>
              </a:rPr>
              <a:t>0x31, 0x30, 0x30, 0x30, 0x30, 0x30, 0x30, 0x30, 0x30, 0x00</a:t>
            </a:r>
          </a:p>
          <a:p>
            <a:pPr lvl="1" eaLnBrk="1" hangingPunct="1"/>
            <a:endParaRPr lang="en-US" altLang="ko-KR" sz="2400"/>
          </a:p>
          <a:p>
            <a:pPr lvl="1" eaLnBrk="1" hangingPunct="1"/>
            <a:r>
              <a:rPr lang="ko-KR" altLang="en-US" sz="2400"/>
              <a:t>바이너리</a:t>
            </a:r>
            <a:r>
              <a:rPr lang="en-US" altLang="ko-KR" sz="2400"/>
              <a:t>: </a:t>
            </a:r>
            <a:br>
              <a:rPr lang="en-US" altLang="ko-KR" sz="2400"/>
            </a:br>
            <a:r>
              <a:rPr lang="en-US" altLang="ko-KR" sz="2400">
                <a:solidFill>
                  <a:srgbClr val="000000"/>
                </a:solidFill>
                <a:latin typeface="Times New Roman" pitchFamily="18" charset="0"/>
                <a:ea typeface="바탕체" pitchFamily="17" charset="-127"/>
              </a:rPr>
              <a:t>0x05, 0xF5, 0xE1, 0x00</a:t>
            </a:r>
            <a:endParaRPr lang="en-US" altLang="ko-KR" sz="2400"/>
          </a:p>
        </p:txBody>
      </p:sp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8244408" cy="500042"/>
          </a:xfrm>
        </p:spPr>
        <p:txBody>
          <a:bodyPr/>
          <a:lstStyle/>
          <a:p>
            <a:pPr eaLnBrk="1" hangingPunct="1"/>
            <a:r>
              <a:rPr lang="ko-KR" altLang="en-US" sz="3800" dirty="0"/>
              <a:t>텍스트 파일과 바이너리 파일</a:t>
            </a:r>
          </a:p>
        </p:txBody>
      </p:sp>
    </p:spTree>
    <p:extLst>
      <p:ext uri="{BB962C8B-B14F-4D97-AF65-F5344CB8AC3E}">
        <p14:creationId xmlns:p14="http://schemas.microsoft.com/office/powerpoint/2010/main" val="1126601251"/>
      </p:ext>
    </p:extLst>
  </p:cSld>
  <p:clrMapOvr>
    <a:masterClrMapping/>
  </p:clrMapOvr>
</p:sld>
</file>

<file path=ppt/slides/slide4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800"/>
              <a:t>파일 포인터와 버퍼</a:t>
            </a:r>
          </a:p>
        </p:txBody>
      </p:sp>
      <p:graphicFrame>
        <p:nvGraphicFramePr>
          <p:cNvPr id="366687" name="Group 95"/>
          <p:cNvGraphicFramePr>
            <a:graphicFrameLocks noGrp="1"/>
          </p:cNvGraphicFramePr>
          <p:nvPr/>
        </p:nvGraphicFramePr>
        <p:xfrm>
          <a:off x="611188" y="1412875"/>
          <a:ext cx="7920037" cy="1127604"/>
        </p:xfrm>
        <a:graphic>
          <a:graphicData uri="http://schemas.openxmlformats.org/drawingml/2006/table">
            <a:tbl>
              <a:tblPr/>
              <a:tblGrid>
                <a:gridCol w="3559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608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6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함수 형태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694" marB="4569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기능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694" marB="4569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6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int ftell(FILE *fp)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694" marB="4569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현재 파일 포인터를 리턴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694" marB="4569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8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int fseek(FILE *fp, long offset, int origin)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694" marB="4569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파일 포인터의 위치를 지정된 곳으로 옮김</a:t>
                      </a: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. </a:t>
                      </a:r>
                      <a:b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</a:b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성공하면 </a:t>
                      </a: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0</a:t>
                      </a: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을 리턴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694" marB="4569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66691" name="Group 99"/>
          <p:cNvGraphicFramePr>
            <a:graphicFrameLocks noGrp="1"/>
          </p:cNvGraphicFramePr>
          <p:nvPr/>
        </p:nvGraphicFramePr>
        <p:xfrm>
          <a:off x="611188" y="2792413"/>
          <a:ext cx="7920037" cy="1284288"/>
        </p:xfrm>
        <a:graphic>
          <a:graphicData uri="http://schemas.openxmlformats.org/drawingml/2006/table">
            <a:tbl>
              <a:tblPr/>
              <a:tblGrid>
                <a:gridCol w="3527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26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상수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의미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2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SEEK_SET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파일의 처음을 기준으로 함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SEEK_CUR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현재 파일 포인터가 가리키는 곳을 기준으로 함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SEEK_END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파일의 끝을 기준으로 함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66692" name="Group 100"/>
          <p:cNvGraphicFramePr>
            <a:graphicFrameLocks noGrp="1"/>
          </p:cNvGraphicFramePr>
          <p:nvPr/>
        </p:nvGraphicFramePr>
        <p:xfrm>
          <a:off x="611188" y="4767263"/>
          <a:ext cx="7921625" cy="677862"/>
        </p:xfrm>
        <a:graphic>
          <a:graphicData uri="http://schemas.openxmlformats.org/drawingml/2006/table">
            <a:tbl>
              <a:tblPr/>
              <a:tblGrid>
                <a:gridCol w="3529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2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97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함수 형태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기능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int fflush(FILE *fp)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버퍼의 내용을 파일에 쓰기</a:t>
                      </a: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. </a:t>
                      </a: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성공하면 </a:t>
                      </a: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0</a:t>
                      </a: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을 리턴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9894977"/>
      </p:ext>
    </p:extLst>
  </p:cSld>
  <p:clrMapOvr>
    <a:masterClrMapping/>
  </p:clrMapOvr>
</p:sld>
</file>

<file path=ppt/slides/slide4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800"/>
              <a:t>메모리 함수</a:t>
            </a:r>
          </a:p>
        </p:txBody>
      </p:sp>
      <p:graphicFrame>
        <p:nvGraphicFramePr>
          <p:cNvPr id="368714" name="Group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2862379"/>
              </p:ext>
            </p:extLst>
          </p:nvPr>
        </p:nvGraphicFramePr>
        <p:xfrm>
          <a:off x="359568" y="908720"/>
          <a:ext cx="8424863" cy="1800227"/>
        </p:xfrm>
        <a:graphic>
          <a:graphicData uri="http://schemas.openxmlformats.org/drawingml/2006/table">
            <a:tbl>
              <a:tblPr/>
              <a:tblGrid>
                <a:gridCol w="5356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686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함수 형태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기능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void *memcpy(void *dest, const void *src, size_t count)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src</a:t>
                      </a: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를 </a:t>
                      </a: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count</a:t>
                      </a: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만큼 </a:t>
                      </a: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dest</a:t>
                      </a: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에 복사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void *memset(void *dest, int c, size_t count)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dest</a:t>
                      </a: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를 </a:t>
                      </a: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count</a:t>
                      </a: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만큼 </a:t>
                      </a: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c</a:t>
                      </a: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로 채움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void *memchr(const void *buf, int c, size_t count)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buf</a:t>
                      </a: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의 </a:t>
                      </a: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count </a:t>
                      </a: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범위에서 </a:t>
                      </a: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c</a:t>
                      </a: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를 찾음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int memcmp(const void *buf1, const void *buf2, size_t count)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buf1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과 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buf2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를 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count 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범위에서 비교</a:t>
                      </a:r>
                      <a:endParaRPr kumimoji="1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992246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선언 예제</a:t>
            </a:r>
          </a:p>
          <a:p>
            <a:pPr lvl="1"/>
            <a:r>
              <a:rPr lang="en-US" altLang="ko-KR" dirty="0"/>
              <a:t>float </a:t>
            </a:r>
            <a:r>
              <a:rPr lang="en-US" altLang="ko-KR" dirty="0" err="1"/>
              <a:t>noah</a:t>
            </a:r>
            <a:r>
              <a:rPr lang="en-US" altLang="ko-KR" dirty="0"/>
              <a:t>, </a:t>
            </a:r>
            <a:r>
              <a:rPr lang="en-US" altLang="ko-KR" dirty="0" err="1"/>
              <a:t>jonah</a:t>
            </a:r>
            <a:r>
              <a:rPr lang="en-US" altLang="ko-KR" dirty="0"/>
              <a:t>;</a:t>
            </a:r>
          </a:p>
          <a:p>
            <a:pPr lvl="1"/>
            <a:r>
              <a:rPr lang="en-US" altLang="ko-KR" dirty="0"/>
              <a:t>double trouble;</a:t>
            </a:r>
          </a:p>
          <a:p>
            <a:pPr lvl="1"/>
            <a:r>
              <a:rPr lang="en-US" altLang="ko-KR" dirty="0"/>
              <a:t>float </a:t>
            </a:r>
            <a:r>
              <a:rPr lang="en-US" altLang="ko-KR" dirty="0" err="1"/>
              <a:t>planck</a:t>
            </a:r>
            <a:r>
              <a:rPr lang="en-US" altLang="ko-KR" dirty="0"/>
              <a:t> = </a:t>
            </a:r>
            <a:r>
              <a:rPr lang="en-US" altLang="ko-KR" dirty="0" err="1"/>
              <a:t>6.63e</a:t>
            </a:r>
            <a:r>
              <a:rPr lang="en-US" altLang="ko-KR" dirty="0"/>
              <a:t>-34;</a:t>
            </a:r>
          </a:p>
          <a:p>
            <a:r>
              <a:rPr lang="ko-KR" altLang="en-US" dirty="0"/>
              <a:t>첫째 문장은 </a:t>
            </a:r>
            <a:r>
              <a:rPr lang="en-US" altLang="ko-KR" dirty="0"/>
              <a:t>float</a:t>
            </a:r>
            <a:r>
              <a:rPr lang="ko-KR" altLang="en-US" dirty="0"/>
              <a:t>형 변수 </a:t>
            </a:r>
            <a:r>
              <a:rPr lang="en-US" altLang="ko-KR" dirty="0" err="1"/>
              <a:t>noah</a:t>
            </a:r>
            <a:r>
              <a:rPr lang="en-US" altLang="ko-KR" dirty="0"/>
              <a:t>, </a:t>
            </a:r>
            <a:r>
              <a:rPr lang="en-US" altLang="ko-KR" dirty="0" err="1"/>
              <a:t>jonah</a:t>
            </a:r>
            <a:r>
              <a:rPr lang="en-US" altLang="ko-KR" dirty="0"/>
              <a:t> 2</a:t>
            </a:r>
            <a:r>
              <a:rPr lang="ko-KR" altLang="en-US" dirty="0"/>
              <a:t>개 선언</a:t>
            </a:r>
          </a:p>
          <a:p>
            <a:pPr lvl="1"/>
            <a:r>
              <a:rPr lang="en-US" altLang="ko-KR" dirty="0"/>
              <a:t>(</a:t>
            </a:r>
            <a:r>
              <a:rPr lang="ko-KR" altLang="en-US" dirty="0"/>
              <a:t>각 변수는 콤마</a:t>
            </a:r>
            <a:r>
              <a:rPr lang="en-US" altLang="ko-KR" dirty="0"/>
              <a:t>(,)</a:t>
            </a:r>
            <a:r>
              <a:rPr lang="ko-KR" altLang="en-US" dirty="0"/>
              <a:t>로 분리</a:t>
            </a:r>
            <a:r>
              <a:rPr lang="en-US" altLang="ko-KR" dirty="0"/>
              <a:t>)</a:t>
            </a:r>
          </a:p>
          <a:p>
            <a:r>
              <a:rPr lang="ko-KR" altLang="en-US" dirty="0" err="1"/>
              <a:t>두번째</a:t>
            </a:r>
            <a:r>
              <a:rPr lang="ko-KR" altLang="en-US" dirty="0"/>
              <a:t> 문장은 </a:t>
            </a:r>
            <a:r>
              <a:rPr lang="en-US" altLang="ko-KR" dirty="0"/>
              <a:t>double</a:t>
            </a:r>
            <a:r>
              <a:rPr lang="ko-KR" altLang="en-US" dirty="0"/>
              <a:t>형 변수 </a:t>
            </a:r>
            <a:r>
              <a:rPr lang="en-US" altLang="ko-KR" dirty="0"/>
              <a:t>trouble </a:t>
            </a:r>
            <a:r>
              <a:rPr lang="ko-KR" altLang="en-US" dirty="0"/>
              <a:t>하나를 선언</a:t>
            </a:r>
          </a:p>
          <a:p>
            <a:r>
              <a:rPr lang="ko-KR" altLang="en-US" dirty="0" err="1"/>
              <a:t>세번째</a:t>
            </a:r>
            <a:r>
              <a:rPr lang="ko-KR" altLang="en-US" dirty="0"/>
              <a:t> 문장은 </a:t>
            </a:r>
            <a:r>
              <a:rPr lang="en-US" altLang="ko-KR" dirty="0"/>
              <a:t>float</a:t>
            </a:r>
            <a:r>
              <a:rPr lang="ko-KR" altLang="en-US" dirty="0"/>
              <a:t>형 변수 </a:t>
            </a:r>
            <a:r>
              <a:rPr lang="en-US" altLang="ko-KR" dirty="0" err="1"/>
              <a:t>planck</a:t>
            </a:r>
            <a:r>
              <a:rPr lang="en-US" altLang="ko-KR" dirty="0"/>
              <a:t> </a:t>
            </a:r>
            <a:r>
              <a:rPr lang="ko-KR" altLang="en-US" dirty="0"/>
              <a:t>하나를 선언</a:t>
            </a:r>
            <a:r>
              <a:rPr lang="en-US" altLang="ko-KR" dirty="0"/>
              <a:t>, </a:t>
            </a:r>
            <a:r>
              <a:rPr lang="ko-KR" altLang="en-US" dirty="0"/>
              <a:t>값은 </a:t>
            </a:r>
            <a:r>
              <a:rPr lang="en-US" altLang="ko-KR" dirty="0" err="1"/>
              <a:t>6.63e</a:t>
            </a:r>
            <a:r>
              <a:rPr lang="en-US" altLang="ko-KR" dirty="0"/>
              <a:t>-34</a:t>
            </a:r>
            <a:r>
              <a:rPr lang="ko-KR" altLang="en-US" dirty="0"/>
              <a:t>로 초기화</a:t>
            </a:r>
            <a:endParaRPr lang="en-US" altLang="ko-KR" dirty="0"/>
          </a:p>
          <a:p>
            <a:r>
              <a:rPr lang="ko-KR" altLang="en-US" dirty="0" err="1"/>
              <a:t>두동소수점이란</a:t>
            </a:r>
            <a:r>
              <a:rPr lang="ko-KR" altLang="en-US" dirty="0"/>
              <a:t> 정수 부분과 </a:t>
            </a:r>
            <a:r>
              <a:rPr lang="ko-KR" altLang="en-US" dirty="0" err="1"/>
              <a:t>소수부분의</a:t>
            </a:r>
            <a:r>
              <a:rPr lang="ko-KR" altLang="en-US" dirty="0"/>
              <a:t> </a:t>
            </a:r>
            <a:r>
              <a:rPr lang="ko-KR" altLang="en-US" dirty="0" err="1"/>
              <a:t>자리수가</a:t>
            </a:r>
            <a:r>
              <a:rPr lang="ko-KR" altLang="en-US"/>
              <a:t> 고정되지 않는 </a:t>
            </a:r>
            <a:r>
              <a:rPr lang="ko-KR" altLang="en-US" dirty="0"/>
              <a:t>방식이다</a:t>
            </a:r>
            <a:r>
              <a:rPr lang="en-US" altLang="ko-KR" dirty="0"/>
              <a:t>. </a:t>
            </a:r>
            <a:r>
              <a:rPr lang="ko-KR" altLang="en-US" dirty="0" err="1"/>
              <a:t>가수부와</a:t>
            </a:r>
            <a:r>
              <a:rPr lang="ko-KR" altLang="en-US" dirty="0"/>
              <a:t> </a:t>
            </a:r>
            <a:r>
              <a:rPr lang="ko-KR" altLang="en-US" dirty="0" err="1"/>
              <a:t>지수부로</a:t>
            </a:r>
            <a:r>
              <a:rPr lang="ko-KR" altLang="en-US" dirty="0"/>
              <a:t> 나뉜다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고정소수점</a:t>
            </a:r>
            <a:r>
              <a:rPr lang="en-US" altLang="ko-KR" dirty="0"/>
              <a:t>(0.0001), </a:t>
            </a:r>
            <a:r>
              <a:rPr lang="ko-KR" altLang="en-US" dirty="0" err="1"/>
              <a:t>부동소수점</a:t>
            </a:r>
            <a:r>
              <a:rPr lang="en-US" altLang="ko-KR" dirty="0"/>
              <a:t>(0.1*10^(-3) )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부동소수점 변수의 선언</a:t>
            </a:r>
          </a:p>
        </p:txBody>
      </p:sp>
    </p:spTree>
  </p:cSld>
  <p:clrMapOvr>
    <a:masterClrMapping/>
  </p:clrMapOvr>
</p:sld>
</file>

<file path=ppt/slides/slide4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sz="2100"/>
              <a:t>time_t: 1970. 1. 1. </a:t>
            </a:r>
            <a:r>
              <a:rPr lang="ko-KR" altLang="en-US" sz="2100"/>
              <a:t>자정 기준 경과 시간을 </a:t>
            </a:r>
            <a:r>
              <a:rPr lang="en-US" altLang="ko-KR" sz="2100"/>
              <a:t>(</a:t>
            </a:r>
            <a:r>
              <a:rPr lang="ko-KR" altLang="en-US" sz="2100"/>
              <a:t>초 단위</a:t>
            </a:r>
            <a:r>
              <a:rPr lang="en-US" altLang="ko-KR" sz="2100"/>
              <a:t>) </a:t>
            </a:r>
          </a:p>
          <a:p>
            <a:pPr eaLnBrk="1" hangingPunct="1"/>
            <a:endParaRPr lang="en-US" altLang="ko-KR" sz="2100"/>
          </a:p>
          <a:p>
            <a:pPr eaLnBrk="1" hangingPunct="1"/>
            <a:r>
              <a:rPr lang="en-US" altLang="ko-KR" sz="2100"/>
              <a:t>struct tm</a:t>
            </a:r>
            <a:br>
              <a:rPr lang="en-US" altLang="ko-KR" sz="2100"/>
            </a:br>
            <a:r>
              <a:rPr lang="en-US" altLang="ko-KR" sz="2100"/>
              <a:t>{</a:t>
            </a:r>
            <a:br>
              <a:rPr lang="en-US" altLang="ko-KR" sz="2100"/>
            </a:br>
            <a:r>
              <a:rPr lang="en-US" altLang="ko-KR" sz="2100"/>
              <a:t>	int tm_sec;		// </a:t>
            </a:r>
            <a:r>
              <a:rPr lang="ko-KR" altLang="en-US" sz="2100"/>
              <a:t>초 </a:t>
            </a:r>
            <a:r>
              <a:rPr lang="en-US" altLang="ko-KR" sz="2100"/>
              <a:t>(0-59)</a:t>
            </a:r>
            <a:br>
              <a:rPr lang="en-US" altLang="ko-KR" sz="2100"/>
            </a:br>
            <a:r>
              <a:rPr lang="en-US" altLang="ko-KR" sz="2100"/>
              <a:t>	int tm_min;		// </a:t>
            </a:r>
            <a:r>
              <a:rPr lang="ko-KR" altLang="en-US" sz="2100"/>
              <a:t>분 </a:t>
            </a:r>
            <a:r>
              <a:rPr lang="en-US" altLang="ko-KR" sz="2100"/>
              <a:t>(0-59)</a:t>
            </a:r>
            <a:br>
              <a:rPr lang="en-US" altLang="ko-KR" sz="2100"/>
            </a:br>
            <a:r>
              <a:rPr lang="en-US" altLang="ko-KR" sz="2100"/>
              <a:t>	int tm_hour;	// </a:t>
            </a:r>
            <a:r>
              <a:rPr lang="ko-KR" altLang="en-US" sz="2100"/>
              <a:t>시 </a:t>
            </a:r>
            <a:r>
              <a:rPr lang="en-US" altLang="ko-KR" sz="2100"/>
              <a:t>(0-23)</a:t>
            </a:r>
            <a:br>
              <a:rPr lang="en-US" altLang="ko-KR" sz="2100"/>
            </a:br>
            <a:r>
              <a:rPr lang="en-US" altLang="ko-KR" sz="2100"/>
              <a:t>	int tm_mday;	// </a:t>
            </a:r>
            <a:r>
              <a:rPr lang="ko-KR" altLang="en-US" sz="2100"/>
              <a:t>일 </a:t>
            </a:r>
            <a:r>
              <a:rPr lang="en-US" altLang="ko-KR" sz="2100"/>
              <a:t>(1-31)</a:t>
            </a:r>
            <a:br>
              <a:rPr lang="en-US" altLang="ko-KR" sz="2100"/>
            </a:br>
            <a:r>
              <a:rPr lang="en-US" altLang="ko-KR" sz="2100"/>
              <a:t>	int tm_mon		// </a:t>
            </a:r>
            <a:r>
              <a:rPr lang="ko-KR" altLang="en-US" sz="2100"/>
              <a:t>월 </a:t>
            </a:r>
            <a:r>
              <a:rPr lang="en-US" altLang="ko-KR" sz="2100"/>
              <a:t>(0-11)</a:t>
            </a:r>
            <a:br>
              <a:rPr lang="en-US" altLang="ko-KR" sz="2100"/>
            </a:br>
            <a:r>
              <a:rPr lang="en-US" altLang="ko-KR" sz="2100"/>
              <a:t>	int tm_year		// </a:t>
            </a:r>
            <a:r>
              <a:rPr lang="ko-KR" altLang="en-US" sz="2100"/>
              <a:t>년 </a:t>
            </a:r>
            <a:r>
              <a:rPr lang="en-US" altLang="ko-KR" sz="2100"/>
              <a:t>(1900</a:t>
            </a:r>
            <a:r>
              <a:rPr lang="ko-KR" altLang="en-US" sz="2100"/>
              <a:t>년 이후의 값</a:t>
            </a:r>
            <a:r>
              <a:rPr lang="en-US" altLang="ko-KR" sz="2100"/>
              <a:t>)</a:t>
            </a:r>
            <a:br>
              <a:rPr lang="en-US" altLang="ko-KR" sz="2100"/>
            </a:br>
            <a:r>
              <a:rPr lang="en-US" altLang="ko-KR" sz="2100"/>
              <a:t>	int tm_wday		// </a:t>
            </a:r>
            <a:r>
              <a:rPr lang="ko-KR" altLang="en-US" sz="2100"/>
              <a:t>요일 </a:t>
            </a:r>
            <a:r>
              <a:rPr lang="en-US" altLang="ko-KR" sz="2100"/>
              <a:t>(0:</a:t>
            </a:r>
            <a:r>
              <a:rPr lang="ko-KR" altLang="en-US" sz="2100"/>
              <a:t>일</a:t>
            </a:r>
            <a:r>
              <a:rPr lang="en-US" altLang="ko-KR" sz="2100"/>
              <a:t>, 1:</a:t>
            </a:r>
            <a:r>
              <a:rPr lang="ko-KR" altLang="en-US" sz="2100"/>
              <a:t>월</a:t>
            </a:r>
            <a:r>
              <a:rPr lang="en-US" altLang="ko-KR" sz="2100"/>
              <a:t>, …, 6</a:t>
            </a:r>
            <a:r>
              <a:rPr lang="ko-KR" altLang="en-US" sz="2100"/>
              <a:t>토</a:t>
            </a:r>
            <a:r>
              <a:rPr lang="en-US" altLang="ko-KR" sz="2100"/>
              <a:t>)</a:t>
            </a:r>
            <a:br>
              <a:rPr lang="en-US" altLang="ko-KR" sz="2100"/>
            </a:br>
            <a:r>
              <a:rPr lang="en-US" altLang="ko-KR" sz="2100"/>
              <a:t>	int tm_yday		// </a:t>
            </a:r>
            <a:r>
              <a:rPr lang="ko-KR" altLang="en-US" sz="2100"/>
              <a:t>연중 일자 </a:t>
            </a:r>
            <a:r>
              <a:rPr lang="en-US" altLang="ko-KR" sz="2100"/>
              <a:t>(0-365)</a:t>
            </a:r>
            <a:br>
              <a:rPr lang="en-US" altLang="ko-KR" sz="2100"/>
            </a:br>
            <a:r>
              <a:rPr lang="en-US" altLang="ko-KR" sz="2100"/>
              <a:t>	int tm_isdst;	// </a:t>
            </a:r>
            <a:r>
              <a:rPr lang="ko-KR" altLang="en-US" sz="2100"/>
              <a:t>일광시각절약제 사용여부</a:t>
            </a:r>
            <a:br>
              <a:rPr lang="ko-KR" altLang="en-US" sz="2100"/>
            </a:br>
            <a:r>
              <a:rPr lang="en-US" altLang="ko-KR" sz="2100"/>
              <a:t>};</a:t>
            </a:r>
          </a:p>
        </p:txBody>
      </p:sp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800"/>
              <a:t>시간 표현법</a:t>
            </a:r>
          </a:p>
        </p:txBody>
      </p:sp>
    </p:spTree>
    <p:extLst>
      <p:ext uri="{BB962C8B-B14F-4D97-AF65-F5344CB8AC3E}">
        <p14:creationId xmlns:p14="http://schemas.microsoft.com/office/powerpoint/2010/main" val="993114656"/>
      </p:ext>
    </p:extLst>
  </p:cSld>
  <p:clrMapOvr>
    <a:masterClrMapping/>
  </p:clrMapOvr>
</p:sld>
</file>

<file path=ppt/slides/slide4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800"/>
              <a:t>시각 함수</a:t>
            </a:r>
          </a:p>
        </p:txBody>
      </p:sp>
      <p:graphicFrame>
        <p:nvGraphicFramePr>
          <p:cNvPr id="370758" name="Group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1162730"/>
              </p:ext>
            </p:extLst>
          </p:nvPr>
        </p:nvGraphicFramePr>
        <p:xfrm>
          <a:off x="575469" y="980728"/>
          <a:ext cx="7993062" cy="1800227"/>
        </p:xfrm>
        <a:graphic>
          <a:graphicData uri="http://schemas.openxmlformats.org/drawingml/2006/table">
            <a:tbl>
              <a:tblPr/>
              <a:tblGrid>
                <a:gridCol w="35194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73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함수 형태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기능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time_t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 time(</a:t>
                      </a:r>
                      <a:r>
                        <a:rPr kumimoji="1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time_t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 *timer)</a:t>
                      </a: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시스템의 현재시각을 얻어옴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struct tm *gmtime(const time_t *timer)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time_t</a:t>
                      </a: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를 </a:t>
                      </a: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tm </a:t>
                      </a: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구조체로 변환 </a:t>
                      </a: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(</a:t>
                      </a: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세계 표준시 기준</a:t>
                      </a: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)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struct tm *localtime(const time_t *timer)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time_t</a:t>
                      </a: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를 </a:t>
                      </a: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tm </a:t>
                      </a: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구조체로 변환 </a:t>
                      </a: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(</a:t>
                      </a: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지역시간 기준</a:t>
                      </a: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)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clock_t clock(void)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프로그램이 시작된 후 경과된 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clock 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수를 얻어 옴</a:t>
                      </a:r>
                      <a:endParaRPr kumimoji="1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2590897"/>
      </p:ext>
    </p:extLst>
  </p:cSld>
  <p:clrMapOvr>
    <a:masterClrMapping/>
  </p:clrMapOvr>
</p:sld>
</file>

<file path=ppt/slides/slide4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100"/>
              <a:t>#include &lt;stdio.h&gt;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100"/>
              <a:t>#include &lt;time.h&gt;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ko-KR" sz="210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100"/>
              <a:t>int main(void)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100"/>
              <a:t>{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100"/>
              <a:t>	time_t now = time(NULL);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100"/>
              <a:t>	struct tm *lt = localtime(&amp;now);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100"/>
              <a:t>	printf("</a:t>
            </a:r>
            <a:r>
              <a:rPr lang="ko-KR" altLang="en-US" sz="2100"/>
              <a:t>오늘은 </a:t>
            </a:r>
            <a:r>
              <a:rPr lang="en-US" altLang="ko-KR" sz="2100"/>
              <a:t>%d</a:t>
            </a:r>
            <a:r>
              <a:rPr lang="ko-KR" altLang="en-US" sz="2100"/>
              <a:t>년 </a:t>
            </a:r>
            <a:r>
              <a:rPr lang="en-US" altLang="ko-KR" sz="2100"/>
              <a:t>%d</a:t>
            </a:r>
            <a:r>
              <a:rPr lang="ko-KR" altLang="en-US" sz="2100"/>
              <a:t>월 </a:t>
            </a:r>
            <a:r>
              <a:rPr lang="en-US" altLang="ko-KR" sz="2100"/>
              <a:t>%d</a:t>
            </a:r>
            <a:r>
              <a:rPr lang="ko-KR" altLang="en-US" sz="2100"/>
              <a:t>일입니다</a:t>
            </a:r>
            <a:r>
              <a:rPr lang="en-US" altLang="ko-KR" sz="2100"/>
              <a:t>.\n",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100"/>
              <a:t>		lt-&gt;tm_year+1900, lt-&gt;tm_mon+1, lt-&gt;tm_mday);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100"/>
              <a:t>	printf("</a:t>
            </a:r>
            <a:r>
              <a:rPr lang="ko-KR" altLang="en-US" sz="2100"/>
              <a:t>현재시각은 </a:t>
            </a:r>
            <a:r>
              <a:rPr lang="en-US" altLang="ko-KR" sz="2100"/>
              <a:t>%d</a:t>
            </a:r>
            <a:r>
              <a:rPr lang="ko-KR" altLang="en-US" sz="2100"/>
              <a:t>시 </a:t>
            </a:r>
            <a:r>
              <a:rPr lang="en-US" altLang="ko-KR" sz="2100"/>
              <a:t>%d</a:t>
            </a:r>
            <a:r>
              <a:rPr lang="ko-KR" altLang="en-US" sz="2100"/>
              <a:t>분입니다</a:t>
            </a:r>
            <a:r>
              <a:rPr lang="en-US" altLang="ko-KR" sz="2100"/>
              <a:t>.\n",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100"/>
              <a:t>		lt-&gt;tm_hour+1, lt-&gt;tm_min+1);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ko-KR" sz="210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100"/>
              <a:t>	return 0;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100"/>
              <a:t>}</a:t>
            </a:r>
          </a:p>
        </p:txBody>
      </p:sp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800"/>
              <a:t>현재시각을 출력하는 예</a:t>
            </a:r>
          </a:p>
        </p:txBody>
      </p:sp>
    </p:spTree>
    <p:extLst>
      <p:ext uri="{BB962C8B-B14F-4D97-AF65-F5344CB8AC3E}">
        <p14:creationId xmlns:p14="http://schemas.microsoft.com/office/powerpoint/2010/main" val="2331717326"/>
      </p:ext>
    </p:extLst>
  </p:cSld>
  <p:clrMapOvr>
    <a:masterClrMapping/>
  </p:clrMapOvr>
</p:sld>
</file>

<file path=ppt/slides/slide4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800"/>
              <a:t>시간 계산 함수</a:t>
            </a:r>
          </a:p>
        </p:txBody>
      </p:sp>
      <p:graphicFrame>
        <p:nvGraphicFramePr>
          <p:cNvPr id="372782" name="Group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1732674"/>
              </p:ext>
            </p:extLst>
          </p:nvPr>
        </p:nvGraphicFramePr>
        <p:xfrm>
          <a:off x="467544" y="980728"/>
          <a:ext cx="8064500" cy="1230313"/>
        </p:xfrm>
        <a:graphic>
          <a:graphicData uri="http://schemas.openxmlformats.org/drawingml/2006/table">
            <a:tbl>
              <a:tblPr/>
              <a:tblGrid>
                <a:gridCol w="3822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4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9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함수 형태</a:t>
                      </a:r>
                      <a:endParaRPr kumimoji="1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기능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double difftime(time_t timer1, time_t timer0)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두 시각의 차이</a:t>
                      </a: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, timer1-timer0</a:t>
                      </a: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을 계산함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9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time_t mktime(struct tm *timer)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tm 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구조체를 </a:t>
                      </a:r>
                      <a:r>
                        <a:rPr kumimoji="1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time_t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로 변환</a:t>
                      </a:r>
                      <a:endParaRPr kumimoji="1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4082370"/>
      </p:ext>
    </p:extLst>
  </p:cSld>
  <p:clrMapOvr>
    <a:masterClrMapping/>
  </p:clrMapOvr>
</p:sld>
</file>

<file path=ppt/slides/slide4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100"/>
              <a:t>#include &lt;stdio.h&gt;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100"/>
              <a:t>#include &lt;time.h&gt;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ko-KR" sz="210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100"/>
              <a:t>int main(void)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100"/>
              <a:t>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100"/>
              <a:t>	time_t now = time(NULL);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100"/>
              <a:t>	time_t worldcup;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100"/>
              <a:t>	struct tm worldcupDay = {0,0,0,1,5,110,0,0,0};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100"/>
              <a:t>	double diff;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100"/>
              <a:t>	worldcup = mktime(&amp;worldcupDay);		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100"/>
              <a:t>	diff = difftime(worldcup, now);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100"/>
              <a:t>	printf("2010</a:t>
            </a:r>
            <a:r>
              <a:rPr lang="ko-KR" altLang="en-US" sz="2100"/>
              <a:t>년 월드컵까지 앞으로 </a:t>
            </a:r>
            <a:r>
              <a:rPr lang="en-US" altLang="ko-KR" sz="2100"/>
              <a:t>%d</a:t>
            </a:r>
            <a:r>
              <a:rPr lang="ko-KR" altLang="en-US" sz="2100"/>
              <a:t>일 남았습니다</a:t>
            </a:r>
            <a:r>
              <a:rPr lang="en-US" altLang="ko-KR" sz="2100"/>
              <a:t>.\n",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100"/>
              <a:t>		(int)diff/60/60/24);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100"/>
              <a:t>	return 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100"/>
              <a:t>}</a:t>
            </a:r>
          </a:p>
        </p:txBody>
      </p:sp>
      <p:sp>
        <p:nvSpPr>
          <p:cNvPr id="220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800"/>
              <a:t>시간 계산의 예 </a:t>
            </a:r>
            <a:r>
              <a:rPr lang="en-US" altLang="ko-KR" sz="3800"/>
              <a:t>1/2</a:t>
            </a:r>
          </a:p>
        </p:txBody>
      </p:sp>
    </p:spTree>
    <p:extLst>
      <p:ext uri="{BB962C8B-B14F-4D97-AF65-F5344CB8AC3E}">
        <p14:creationId xmlns:p14="http://schemas.microsoft.com/office/powerpoint/2010/main" val="1546893567"/>
      </p:ext>
    </p:extLst>
  </p:cSld>
  <p:clrMapOvr>
    <a:masterClrMapping/>
  </p:clrMapOvr>
</p:sld>
</file>

<file path=ppt/slides/slide4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/>
              <a:t>#include &lt;stdio.h&gt;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/>
              <a:t>#include &lt;time.h&gt;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/>
              <a:t>#include &lt;memory.h&gt;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ko-KR" sz="170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/>
              <a:t>int main( void 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/>
              <a:t>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/>
              <a:t>	struct tm *today, theday;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/>
              <a:t>	time_t now = time(NULL);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/>
              <a:t>	today = localtime(&amp;now);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/>
              <a:t>	memcpy(&amp;theday, today, sizeof(theday));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/>
              <a:t>	theday.tm_mday += 20;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/>
              <a:t>	mktime(&amp;theday);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/>
              <a:t>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/>
              <a:t>	printf("</a:t>
            </a:r>
            <a:r>
              <a:rPr lang="ko-KR" altLang="en-US" sz="1700"/>
              <a:t>오늘은 </a:t>
            </a:r>
            <a:r>
              <a:rPr lang="en-US" altLang="ko-KR" sz="1700"/>
              <a:t>%d</a:t>
            </a:r>
            <a:r>
              <a:rPr lang="ko-KR" altLang="en-US" sz="1700"/>
              <a:t>년 </a:t>
            </a:r>
            <a:r>
              <a:rPr lang="en-US" altLang="ko-KR" sz="1700"/>
              <a:t>%d</a:t>
            </a:r>
            <a:r>
              <a:rPr lang="ko-KR" altLang="en-US" sz="1700"/>
              <a:t>월 </a:t>
            </a:r>
            <a:r>
              <a:rPr lang="en-US" altLang="ko-KR" sz="1700"/>
              <a:t>%d</a:t>
            </a:r>
            <a:r>
              <a:rPr lang="ko-KR" altLang="en-US" sz="1700"/>
              <a:t>일입니다</a:t>
            </a:r>
            <a:r>
              <a:rPr lang="en-US" altLang="ko-KR" sz="1700"/>
              <a:t>.\n",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/>
              <a:t>		today-&gt;tm_year+1900, today-&gt;tm_mon+1, today-&gt;tm_mday);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/>
              <a:t>	printf("20</a:t>
            </a:r>
            <a:r>
              <a:rPr lang="ko-KR" altLang="en-US" sz="1700"/>
              <a:t>일 후에는 </a:t>
            </a:r>
            <a:r>
              <a:rPr lang="en-US" altLang="ko-KR" sz="1700"/>
              <a:t>%d</a:t>
            </a:r>
            <a:r>
              <a:rPr lang="ko-KR" altLang="en-US" sz="1700"/>
              <a:t>년 </a:t>
            </a:r>
            <a:r>
              <a:rPr lang="en-US" altLang="ko-KR" sz="1700"/>
              <a:t>%d</a:t>
            </a:r>
            <a:r>
              <a:rPr lang="ko-KR" altLang="en-US" sz="1700"/>
              <a:t>월 </a:t>
            </a:r>
            <a:r>
              <a:rPr lang="en-US" altLang="ko-KR" sz="1700"/>
              <a:t>%d</a:t>
            </a:r>
            <a:r>
              <a:rPr lang="ko-KR" altLang="en-US" sz="1700"/>
              <a:t>일이 됩니다</a:t>
            </a:r>
            <a:r>
              <a:rPr lang="en-US" altLang="ko-KR" sz="1700"/>
              <a:t>.\n",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/>
              <a:t>		theday.tm_year+1900, theday.tm_mon+1, theday.tm_mday);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/>
              <a:t>	return 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/>
              <a:t>} </a:t>
            </a:r>
          </a:p>
        </p:txBody>
      </p:sp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800"/>
              <a:t>시간 계산의 예 </a:t>
            </a:r>
            <a:r>
              <a:rPr lang="en-US" altLang="ko-KR" sz="3800"/>
              <a:t>2/2</a:t>
            </a:r>
          </a:p>
        </p:txBody>
      </p:sp>
    </p:spTree>
    <p:extLst>
      <p:ext uri="{BB962C8B-B14F-4D97-AF65-F5344CB8AC3E}">
        <p14:creationId xmlns:p14="http://schemas.microsoft.com/office/powerpoint/2010/main" val="1440805296"/>
      </p:ext>
    </p:extLst>
  </p:cSld>
  <p:clrMapOvr>
    <a:masterClrMapping/>
  </p:clrMapOvr>
</p:sld>
</file>

<file path=ppt/slides/slide4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800"/>
              <a:t>시간</a:t>
            </a:r>
            <a:r>
              <a:rPr lang="en-US" altLang="ko-KR" sz="3800"/>
              <a:t>/</a:t>
            </a:r>
            <a:r>
              <a:rPr lang="ko-KR" altLang="en-US" sz="3800"/>
              <a:t>문자열 변환 함수</a:t>
            </a:r>
          </a:p>
        </p:txBody>
      </p:sp>
      <p:graphicFrame>
        <p:nvGraphicFramePr>
          <p:cNvPr id="375866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5395334"/>
              </p:ext>
            </p:extLst>
          </p:nvPr>
        </p:nvGraphicFramePr>
        <p:xfrm>
          <a:off x="467544" y="908720"/>
          <a:ext cx="8064500" cy="1800226"/>
        </p:xfrm>
        <a:graphic>
          <a:graphicData uri="http://schemas.openxmlformats.org/drawingml/2006/table">
            <a:tbl>
              <a:tblPr/>
              <a:tblGrid>
                <a:gridCol w="3932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2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2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함수 형태</a:t>
                      </a:r>
                      <a:endParaRPr kumimoji="1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기능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2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char *ctime(const time_t *timer)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time_t </a:t>
                      </a: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형식을 문자열로 변환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char asctime(const struct tm *time)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tm </a:t>
                      </a: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구조체 형식을 문자열로 변환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0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size_t strftime(char *strDest, size_t maxsize,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    const char *format, const struct tm *time)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tm 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구조체 형식을 문자열로 변환하되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, 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사용자가 지정한 형식에 맞춰 변환</a:t>
                      </a:r>
                      <a:endParaRPr kumimoji="1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0034052"/>
      </p:ext>
    </p:extLst>
  </p:cSld>
  <p:clrMapOvr>
    <a:masterClrMapping/>
  </p:clrMapOvr>
</p:sld>
</file>

<file path=ppt/slides/slide4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800"/>
              <a:t>시간 출력 서식 문자</a:t>
            </a:r>
          </a:p>
        </p:txBody>
      </p:sp>
      <p:graphicFrame>
        <p:nvGraphicFramePr>
          <p:cNvPr id="377263" name="Group 4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2618130"/>
              </p:ext>
            </p:extLst>
          </p:nvPr>
        </p:nvGraphicFramePr>
        <p:xfrm>
          <a:off x="467544" y="692696"/>
          <a:ext cx="7993062" cy="5048247"/>
        </p:xfrm>
        <a:graphic>
          <a:graphicData uri="http://schemas.openxmlformats.org/drawingml/2006/table">
            <a:tbl>
              <a:tblPr/>
              <a:tblGrid>
                <a:gridCol w="792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64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94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범주</a:t>
                      </a:r>
                      <a:endParaRPr kumimoji="1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서식문자</a:t>
                      </a:r>
                      <a:endParaRPr kumimoji="1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의미</a:t>
                      </a:r>
                      <a:endParaRPr kumimoji="1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48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년</a:t>
                      </a:r>
                      <a:endParaRPr kumimoji="1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%Y</a:t>
                      </a: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4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자리로 표현</a:t>
                      </a:r>
                      <a:endParaRPr kumimoji="1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94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%y</a:t>
                      </a: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2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자리로 표현</a:t>
                      </a:r>
                      <a:endParaRPr kumimoji="1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9489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월</a:t>
                      </a:r>
                      <a:endParaRPr kumimoji="1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%m</a:t>
                      </a: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1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부터 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12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까지의 숫자</a:t>
                      </a:r>
                      <a:endParaRPr kumimoji="1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94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%b</a:t>
                      </a: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짧은 월 이름 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(Jan, Feb, Mar 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등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)</a:t>
                      </a: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94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%B</a:t>
                      </a: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긴 월 이름 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(January, February, March 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등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)</a:t>
                      </a: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948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일</a:t>
                      </a:r>
                      <a:endParaRPr kumimoji="1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%d</a:t>
                      </a: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월중 일자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. 1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부터 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31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까지의 숫자</a:t>
                      </a:r>
                      <a:endParaRPr kumimoji="1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94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%j</a:t>
                      </a: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연중 일자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. 1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부터 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366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까지의 숫자</a:t>
                      </a:r>
                      <a:endParaRPr kumimoji="1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9489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시</a:t>
                      </a:r>
                      <a:endParaRPr kumimoji="1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%H</a:t>
                      </a: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0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부터 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23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까지의 숫자 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(24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시간 형식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)</a:t>
                      </a: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94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%I</a:t>
                      </a: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1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부터 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12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까지의 숫자 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(12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시간 형식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)</a:t>
                      </a: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94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%p</a:t>
                      </a: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AM/PM (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오전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/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오후 표시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)</a:t>
                      </a: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94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분</a:t>
                      </a:r>
                      <a:endParaRPr kumimoji="1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%M</a:t>
                      </a: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0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부터 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59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까지 숫자</a:t>
                      </a:r>
                      <a:endParaRPr kumimoji="1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94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초</a:t>
                      </a:r>
                      <a:endParaRPr kumimoji="1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%S</a:t>
                      </a: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0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부터 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59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까지 숫자</a:t>
                      </a:r>
                      <a:endParaRPr kumimoji="1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9489"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주</a:t>
                      </a:r>
                      <a:endParaRPr kumimoji="1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%w</a:t>
                      </a: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0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부터 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6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까지 숫자 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(0: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일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, 1: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월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, 2: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화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, 3: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수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, 4: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목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, 5: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금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, 6: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토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)</a:t>
                      </a: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94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%a</a:t>
                      </a: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짧은 요일 이름 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(Sun, Mon, Tue 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등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)</a:t>
                      </a: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94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%A</a:t>
                      </a: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긴 요일 이름 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(Sunday, Monday, Tuesday 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등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)</a:t>
                      </a: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94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%W</a:t>
                      </a: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0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부터 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53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까지 년중 주일 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(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월요일이 한 주의 시작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)</a:t>
                      </a: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94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%U</a:t>
                      </a: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0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부터 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53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까지 년중 주일 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(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일요일이 한 주의 시작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)</a:t>
                      </a: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19489"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기타</a:t>
                      </a:r>
                      <a:endParaRPr kumimoji="1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%x</a:t>
                      </a: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현재 시스템에 설정되어 있는 형식의 날짜 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(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예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: 2008/01/01)</a:t>
                      </a: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194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%X</a:t>
                      </a: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현재 시스템에 설정되어 있는 형식의 시각 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(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예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: 12:20:00)</a:t>
                      </a: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194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%c</a:t>
                      </a: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현재 시스템에 설정되어 있는 형식의 날짜와 시각</a:t>
                      </a:r>
                      <a:endParaRPr kumimoji="1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194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%z</a:t>
                      </a: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타임존 이름 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(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예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: 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대한민국 표준시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)</a:t>
                      </a: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194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%%</a:t>
                      </a: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%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기호</a:t>
                      </a:r>
                      <a:endParaRPr kumimoji="1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1298017"/>
      </p:ext>
    </p:extLst>
  </p:cSld>
  <p:clrMapOvr>
    <a:masterClrMapping/>
  </p:clrMapOvr>
</p:sld>
</file>

<file path=ppt/slides/slide4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900"/>
              <a:t>#include &lt;stdio.h&gt;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900"/>
              <a:t>#include &lt;memory.h&gt;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900"/>
              <a:t>#define MAX_OUTPUT 256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ko-KR" sz="190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900"/>
              <a:t>int main( void 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900"/>
              <a:t>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900"/>
              <a:t>	time_t now = time(NULL);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900"/>
              <a:t>	struct tm *lt = localtime(&amp;now);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900"/>
              <a:t>	char output[MAX_OUTPUT];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900"/>
              <a:t>	printf("ctime: %s", ctime(&amp;now));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900"/>
              <a:t>	printf("asctime: %s", asctime(lt));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900"/>
              <a:t>	strftime(output, MAX_OUTPUT, "%Y</a:t>
            </a:r>
            <a:r>
              <a:rPr lang="ko-KR" altLang="en-US" sz="1900"/>
              <a:t>년 </a:t>
            </a:r>
            <a:r>
              <a:rPr lang="en-US" altLang="ko-KR" sz="1900"/>
              <a:t>%m</a:t>
            </a:r>
            <a:r>
              <a:rPr lang="ko-KR" altLang="en-US" sz="1900"/>
              <a:t>월 </a:t>
            </a:r>
            <a:r>
              <a:rPr lang="en-US" altLang="ko-KR" sz="1900"/>
              <a:t>%d</a:t>
            </a:r>
            <a:r>
              <a:rPr lang="ko-KR" altLang="en-US" sz="1900"/>
              <a:t>일 </a:t>
            </a:r>
            <a:r>
              <a:rPr lang="en-US" altLang="ko-KR" sz="1900"/>
              <a:t>%X", lt);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900"/>
              <a:t>	printf("strftime: %s\n", output);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ko-KR" sz="190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900"/>
              <a:t>	return 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900"/>
              <a:t>}</a:t>
            </a:r>
          </a:p>
        </p:txBody>
      </p:sp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800"/>
              <a:t>시간 출력의 예</a:t>
            </a:r>
          </a:p>
        </p:txBody>
      </p:sp>
    </p:spTree>
    <p:extLst>
      <p:ext uri="{BB962C8B-B14F-4D97-AF65-F5344CB8AC3E}">
        <p14:creationId xmlns:p14="http://schemas.microsoft.com/office/powerpoint/2010/main" val="3605441995"/>
      </p:ext>
    </p:extLst>
  </p:cSld>
  <p:clrMapOvr>
    <a:masterClrMapping/>
  </p:clrMapOvr>
</p:sld>
</file>

<file path=ppt/slides/slide4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800"/>
              <a:t>문자열 복사 함수</a:t>
            </a:r>
          </a:p>
        </p:txBody>
      </p:sp>
      <p:graphicFrame>
        <p:nvGraphicFramePr>
          <p:cNvPr id="378950" name="Group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0381143"/>
              </p:ext>
            </p:extLst>
          </p:nvPr>
        </p:nvGraphicFramePr>
        <p:xfrm>
          <a:off x="575469" y="980728"/>
          <a:ext cx="7993062" cy="1800227"/>
        </p:xfrm>
        <a:graphic>
          <a:graphicData uri="http://schemas.openxmlformats.org/drawingml/2006/table">
            <a:tbl>
              <a:tblPr/>
              <a:tblGrid>
                <a:gridCol w="4824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8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함수 형태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기능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char *</a:t>
                      </a:r>
                      <a:r>
                        <a:rPr kumimoji="1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strcpy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(char *</a:t>
                      </a:r>
                      <a:r>
                        <a:rPr kumimoji="1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dest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, const char *</a:t>
                      </a:r>
                      <a:r>
                        <a:rPr kumimoji="1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src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)</a:t>
                      </a: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src</a:t>
                      </a: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를 </a:t>
                      </a: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dest</a:t>
                      </a: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에 복사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char *strncpy(char *dest, const char *src, size_t count)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src</a:t>
                      </a: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를 </a:t>
                      </a: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count </a:t>
                      </a: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개수만큼 </a:t>
                      </a: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dest</a:t>
                      </a: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에 복사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char *strcat(char *dest, const char *src)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src</a:t>
                      </a: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를 </a:t>
                      </a: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dest </a:t>
                      </a: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끝에 붙임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char *strncat(char *dest, const char *src, size_t count)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src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를 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count 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개수만큼 </a:t>
                      </a:r>
                      <a:r>
                        <a:rPr kumimoji="1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dest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 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끝에 붙임</a:t>
                      </a:r>
                      <a:endParaRPr kumimoji="1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089586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시스템마다 자료형의 크기가 다르므로 먼저 프로그래머는 자신이 사용하고 있는 시스템이 각 자료형에 지원하는 사이즈가 얼마나 되는지 알아야 할 필요가 있음</a:t>
            </a:r>
            <a:r>
              <a:rPr lang="en-US" altLang="ko-KR"/>
              <a:t>.</a:t>
            </a:r>
          </a:p>
          <a:p>
            <a:pPr>
              <a:buFont typeface="Wingdings" pitchFamily="2" charset="2"/>
              <a:buNone/>
            </a:pPr>
            <a:endParaRPr lang="en-US" altLang="ko-KR"/>
          </a:p>
          <a:p>
            <a:r>
              <a:rPr lang="en-US" altLang="ko-KR"/>
              <a:t>sizeof()</a:t>
            </a:r>
            <a:r>
              <a:rPr lang="ko-KR" altLang="en-US"/>
              <a:t>연산자를 사용하여 크기를 알아봄</a:t>
            </a:r>
          </a:p>
          <a:p>
            <a:pPr lvl="1"/>
            <a:r>
              <a:rPr lang="ko-KR" altLang="en-US"/>
              <a:t> 사용법 </a:t>
            </a:r>
            <a:r>
              <a:rPr lang="en-US" altLang="ko-KR"/>
              <a:t>: sizeof(</a:t>
            </a:r>
            <a:r>
              <a:rPr lang="ko-KR" altLang="en-US"/>
              <a:t>자료형</a:t>
            </a:r>
            <a:r>
              <a:rPr lang="en-US" altLang="ko-KR"/>
              <a:t>);</a:t>
            </a:r>
          </a:p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자료형의 크기</a:t>
            </a:r>
          </a:p>
        </p:txBody>
      </p:sp>
    </p:spTree>
  </p:cSld>
  <p:clrMapOvr>
    <a:masterClrMapping/>
  </p:clrMapOvr>
</p:sld>
</file>

<file path=ppt/slides/slide4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200"/>
              <a:t>#include &lt;stdio.h&gt;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200"/>
              <a:t>#include &lt;string.h&gt;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200"/>
              <a:t>#include &lt;time.h&gt;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200"/>
              <a:t>#define MAX_INPUT 20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200"/>
              <a:t>int main(void)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200"/>
              <a:t>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200"/>
              <a:t>	int noon;				// </a:t>
            </a:r>
            <a:r>
              <a:rPr lang="ko-KR" altLang="en-US" sz="1200"/>
              <a:t>오전오후 저장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ko-KR" altLang="en-US" sz="1200"/>
              <a:t>	</a:t>
            </a:r>
            <a:r>
              <a:rPr lang="en-US" altLang="ko-KR" sz="1200"/>
              <a:t>time_t now;				// </a:t>
            </a:r>
            <a:r>
              <a:rPr lang="ko-KR" altLang="en-US" sz="1200"/>
              <a:t>현재시각 저장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ko-KR" altLang="en-US" sz="1200"/>
              <a:t>	</a:t>
            </a:r>
            <a:r>
              <a:rPr lang="en-US" altLang="ko-KR" sz="1200"/>
              <a:t>struct tm *lt = NULL;			// </a:t>
            </a:r>
            <a:r>
              <a:rPr lang="ko-KR" altLang="en-US" sz="1200"/>
              <a:t>현재시각 저장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ko-KR" altLang="en-US" sz="1200"/>
              <a:t>	</a:t>
            </a:r>
            <a:r>
              <a:rPr lang="en-US" altLang="ko-KR" sz="1200"/>
              <a:t>char name[MAX_INPUT] = {0};		// </a:t>
            </a:r>
            <a:r>
              <a:rPr lang="ko-KR" altLang="en-US" sz="1200"/>
              <a:t>이름 저장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ko-KR" altLang="en-US" sz="1200"/>
              <a:t>	</a:t>
            </a:r>
            <a:r>
              <a:rPr lang="en-US" altLang="ko-KR" sz="1200"/>
              <a:t>char output[100] = {0};			// </a:t>
            </a:r>
            <a:r>
              <a:rPr lang="ko-KR" altLang="en-US" sz="1200"/>
              <a:t>출력 문장 저장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ko-KR" altLang="en-US" sz="1200"/>
              <a:t>	</a:t>
            </a:r>
            <a:r>
              <a:rPr lang="en-US" altLang="ko-KR" sz="1200"/>
              <a:t>char *greeting[] = {"</a:t>
            </a:r>
            <a:r>
              <a:rPr lang="ko-KR" altLang="en-US" sz="1200"/>
              <a:t>좋은 아침입니다</a:t>
            </a:r>
            <a:r>
              <a:rPr lang="en-US" altLang="ko-KR" sz="1200"/>
              <a:t>. ", "</a:t>
            </a:r>
            <a:r>
              <a:rPr lang="ko-KR" altLang="en-US" sz="1200"/>
              <a:t>활기찬 오후 되세요</a:t>
            </a:r>
            <a:r>
              <a:rPr lang="en-US" altLang="ko-KR" sz="1200"/>
              <a:t>. "};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200"/>
              <a:t>	char *postfix[] = {"</a:t>
            </a:r>
            <a:r>
              <a:rPr lang="ko-KR" altLang="en-US" sz="1200"/>
              <a:t>님</a:t>
            </a:r>
            <a:r>
              <a:rPr lang="en-US" altLang="ko-KR" sz="1200"/>
              <a:t>", "</a:t>
            </a:r>
            <a:r>
              <a:rPr lang="ko-KR" altLang="en-US" sz="1200"/>
              <a:t>씨</a:t>
            </a:r>
            <a:r>
              <a:rPr lang="en-US" altLang="ko-KR" sz="1200"/>
              <a:t>"};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200"/>
              <a:t>	printf("</a:t>
            </a:r>
            <a:r>
              <a:rPr lang="ko-KR" altLang="en-US" sz="1200"/>
              <a:t>이름을 입력하세요</a:t>
            </a:r>
            <a:r>
              <a:rPr lang="en-US" altLang="ko-KR" sz="1200"/>
              <a:t>: ");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200"/>
              <a:t>	fgets(name, MAX_INPUT-1, stdin);		// </a:t>
            </a:r>
            <a:r>
              <a:rPr lang="ko-KR" altLang="en-US" sz="1200"/>
              <a:t>이름을 입력 받음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ko-KR" altLang="en-US" sz="1200"/>
              <a:t>	</a:t>
            </a:r>
            <a:r>
              <a:rPr lang="en-US" altLang="ko-KR" sz="1200"/>
              <a:t>name[strlen(name)-1] = '\0';		// '\n' </a:t>
            </a:r>
            <a:r>
              <a:rPr lang="ko-KR" altLang="en-US" sz="1200"/>
              <a:t>제거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ko-KR" altLang="en-US" sz="1200"/>
              <a:t>	</a:t>
            </a:r>
            <a:r>
              <a:rPr lang="en-US" altLang="ko-KR" sz="1200"/>
              <a:t>now = time(NULL);			// </a:t>
            </a:r>
            <a:r>
              <a:rPr lang="ko-KR" altLang="en-US" sz="1200"/>
              <a:t>현재 시각을 얻음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ko-KR" altLang="en-US" sz="1200"/>
              <a:t>	</a:t>
            </a:r>
            <a:r>
              <a:rPr lang="en-US" altLang="ko-KR" sz="1200"/>
              <a:t>lt = localtime(&amp;now);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200"/>
              <a:t>	if(lt-&gt;tm_hour &lt; 12) noon = 0;		// </a:t>
            </a:r>
            <a:r>
              <a:rPr lang="ko-KR" altLang="en-US" sz="1200"/>
              <a:t>정오를 넘지 않았으면 </a:t>
            </a:r>
            <a:r>
              <a:rPr lang="en-US" altLang="ko-KR" sz="1200"/>
              <a:t>0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200"/>
              <a:t>	else	noon = 1;				// </a:t>
            </a:r>
            <a:r>
              <a:rPr lang="ko-KR" altLang="en-US" sz="1200"/>
              <a:t>정오를 넘었으면 </a:t>
            </a:r>
            <a:r>
              <a:rPr lang="en-US" altLang="ko-KR" sz="1200"/>
              <a:t>1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200"/>
              <a:t>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200"/>
              <a:t>	strcpy(output, greeting[noon]);		// </a:t>
            </a:r>
            <a:r>
              <a:rPr lang="ko-KR" altLang="en-US" sz="1200"/>
              <a:t>인사말 복사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ko-KR" altLang="en-US" sz="1200"/>
              <a:t>	</a:t>
            </a:r>
            <a:r>
              <a:rPr lang="en-US" altLang="ko-KR" sz="1200"/>
              <a:t>strcat(output, name);			// </a:t>
            </a:r>
            <a:r>
              <a:rPr lang="ko-KR" altLang="en-US" sz="1200"/>
              <a:t>이름 붙이기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ko-KR" altLang="en-US" sz="1200"/>
              <a:t>	</a:t>
            </a:r>
            <a:r>
              <a:rPr lang="en-US" altLang="ko-KR" sz="1200"/>
              <a:t>strcat(output, postfix[noon]);		// </a:t>
            </a:r>
            <a:r>
              <a:rPr lang="ko-KR" altLang="en-US" sz="1200"/>
              <a:t>존칭 붙이기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ko-KR" altLang="en-US" sz="1200"/>
              <a:t>	</a:t>
            </a:r>
            <a:r>
              <a:rPr lang="en-US" altLang="ko-KR" sz="1200"/>
              <a:t>printf("%s\n", output);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200"/>
              <a:t>	return 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200"/>
              <a:t>}</a:t>
            </a:r>
          </a:p>
        </p:txBody>
      </p:sp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800"/>
              <a:t>문자열 복사의 예</a:t>
            </a:r>
          </a:p>
        </p:txBody>
      </p:sp>
    </p:spTree>
    <p:extLst>
      <p:ext uri="{BB962C8B-B14F-4D97-AF65-F5344CB8AC3E}">
        <p14:creationId xmlns:p14="http://schemas.microsoft.com/office/powerpoint/2010/main" val="1134100908"/>
      </p:ext>
    </p:extLst>
  </p:cSld>
  <p:clrMapOvr>
    <a:masterClrMapping/>
  </p:clrMapOvr>
</p:sld>
</file>

<file path=ppt/slides/slide4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800"/>
              <a:t>문자열 비교 함수</a:t>
            </a:r>
          </a:p>
        </p:txBody>
      </p:sp>
      <p:graphicFrame>
        <p:nvGraphicFramePr>
          <p:cNvPr id="380999" name="Group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6857889"/>
              </p:ext>
            </p:extLst>
          </p:nvPr>
        </p:nvGraphicFramePr>
        <p:xfrm>
          <a:off x="575469" y="692696"/>
          <a:ext cx="7993062" cy="1911351"/>
        </p:xfrm>
        <a:graphic>
          <a:graphicData uri="http://schemas.openxmlformats.org/drawingml/2006/table">
            <a:tbl>
              <a:tblPr/>
              <a:tblGrid>
                <a:gridCol w="4979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3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함수 형태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기능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int strcmp(const char *s1, const char *s2)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s1</a:t>
                      </a: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과 </a:t>
                      </a: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s2</a:t>
                      </a: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를 비교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int </a:t>
                      </a:r>
                      <a:r>
                        <a:rPr kumimoji="1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strncmp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(const char *s1, const char *s2, </a:t>
                      </a:r>
                      <a:r>
                        <a:rPr kumimoji="1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size_t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 count)</a:t>
                      </a: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s1</a:t>
                      </a: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과 </a:t>
                      </a: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s2</a:t>
                      </a: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를 </a:t>
                      </a: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count </a:t>
                      </a: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개수만큼 비교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int stricmp(const char *s1, const char *s2)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s1</a:t>
                      </a: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과 </a:t>
                      </a: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s2</a:t>
                      </a: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를 비교 </a:t>
                      </a: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(</a:t>
                      </a: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대소문자 무시</a:t>
                      </a: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)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99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int strnicmp(const char *s1, const char *s2, size_t count)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s1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과 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s2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를 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count 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개수만큼 비교</a:t>
                      </a:r>
                      <a:b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</a:b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(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대소문자 무시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)</a:t>
                      </a: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4559965"/>
      </p:ext>
    </p:extLst>
  </p:cSld>
  <p:clrMapOvr>
    <a:masterClrMapping/>
  </p:clrMapOvr>
</p:sld>
</file>

<file path=ppt/slides/slide4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900"/>
              <a:t>#include &lt;stdio.h&gt;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900"/>
              <a:t>#include &lt;string.h&gt;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900"/>
              <a:t>#define MAX_INPUT 100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ko-KR" sz="190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900"/>
              <a:t>int main(void)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900"/>
              <a:t>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900"/>
              <a:t>	char answer[MAX_INPUT] = {0};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900"/>
              <a:t>	printf("</a:t>
            </a:r>
            <a:r>
              <a:rPr lang="ko-KR" altLang="en-US" sz="1900"/>
              <a:t>개를 영어로 뭐라고 합니까</a:t>
            </a:r>
            <a:r>
              <a:rPr lang="en-US" altLang="ko-KR" sz="1900"/>
              <a:t>? ");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900"/>
              <a:t>	fgets(answer, MAX_INPUT-1, stdin);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900"/>
              <a:t>	answer[strlen(answer)-1] = '\0';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900"/>
              <a:t>	if(stricmp(answer, "dog") == 0)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900"/>
              <a:t>		printf("</a:t>
            </a:r>
            <a:r>
              <a:rPr lang="ko-KR" altLang="en-US" sz="1900"/>
              <a:t>정답입니다</a:t>
            </a:r>
            <a:r>
              <a:rPr lang="en-US" altLang="ko-KR" sz="1900"/>
              <a:t>.\n");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900"/>
              <a:t>	else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900"/>
              <a:t>		printf("</a:t>
            </a:r>
            <a:r>
              <a:rPr lang="ko-KR" altLang="en-US" sz="1900"/>
              <a:t>틀렸습니다</a:t>
            </a:r>
            <a:r>
              <a:rPr lang="en-US" altLang="ko-KR" sz="1900"/>
              <a:t>. </a:t>
            </a:r>
            <a:r>
              <a:rPr lang="ko-KR" altLang="en-US" sz="1900"/>
              <a:t>정답은 </a:t>
            </a:r>
            <a:r>
              <a:rPr lang="en-US" altLang="ko-KR" sz="1900"/>
              <a:t>Dog </a:t>
            </a:r>
            <a:r>
              <a:rPr lang="ko-KR" altLang="en-US" sz="1900"/>
              <a:t>입니다</a:t>
            </a:r>
            <a:r>
              <a:rPr lang="en-US" altLang="ko-KR" sz="1900"/>
              <a:t>.\n");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ko-KR" sz="190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900"/>
              <a:t>	return 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900"/>
              <a:t>}</a:t>
            </a:r>
          </a:p>
        </p:txBody>
      </p:sp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800"/>
              <a:t>문자열 비교의 예</a:t>
            </a:r>
          </a:p>
        </p:txBody>
      </p:sp>
    </p:spTree>
    <p:extLst>
      <p:ext uri="{BB962C8B-B14F-4D97-AF65-F5344CB8AC3E}">
        <p14:creationId xmlns:p14="http://schemas.microsoft.com/office/powerpoint/2010/main" val="72788525"/>
      </p:ext>
    </p:extLst>
  </p:cSld>
  <p:clrMapOvr>
    <a:masterClrMapping/>
  </p:clrMapOvr>
</p:sld>
</file>

<file path=ppt/slides/slide4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800"/>
              <a:t>문자열 검색 함수</a:t>
            </a:r>
          </a:p>
        </p:txBody>
      </p:sp>
      <p:graphicFrame>
        <p:nvGraphicFramePr>
          <p:cNvPr id="383047" name="Group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1399014"/>
              </p:ext>
            </p:extLst>
          </p:nvPr>
        </p:nvGraphicFramePr>
        <p:xfrm>
          <a:off x="575469" y="836712"/>
          <a:ext cx="7993062" cy="2054226"/>
        </p:xfrm>
        <a:graphic>
          <a:graphicData uri="http://schemas.openxmlformats.org/drawingml/2006/table">
            <a:tbl>
              <a:tblPr/>
              <a:tblGrid>
                <a:gridCol w="46497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43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함수 형태</a:t>
                      </a:r>
                      <a:endParaRPr kumimoji="1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기능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char *strchr(const char *str, int c)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str</a:t>
                      </a: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에서 </a:t>
                      </a: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c</a:t>
                      </a: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를 검색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char *strrchr(const char *str, int c)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str</a:t>
                      </a: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에서 </a:t>
                      </a: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c</a:t>
                      </a: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를 뒤에서부터 검색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char *strstr(const char *str, const char*strSearch)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str</a:t>
                      </a: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에서 </a:t>
                      </a: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strSearch</a:t>
                      </a: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를 검색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27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char *strpbrk(const char *str, const char *strCharSet)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str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에서 </a:t>
                      </a:r>
                      <a:r>
                        <a:rPr kumimoji="1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strCharSet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에 주어진 문자 중 </a:t>
                      </a:r>
                      <a:b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</a:b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가장 먼저 나오는 것을 검색</a:t>
                      </a:r>
                      <a:endParaRPr kumimoji="1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7011817"/>
      </p:ext>
    </p:extLst>
  </p:cSld>
  <p:clrMapOvr>
    <a:masterClrMapping/>
  </p:clrMapOvr>
</p:sld>
</file>

<file path=ppt/slides/slide4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96975"/>
            <a:ext cx="8507413" cy="518477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#include &lt;stdio.h&gt;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#include &lt;string.h&gt;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#define MAX_INPUT 256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int main(void)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	char input[MAX_INPUT] = {0};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	char *ptr = NULL;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	int count = 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	printf("</a:t>
            </a:r>
            <a:r>
              <a:rPr lang="ko-KR" altLang="en-US" sz="1400"/>
              <a:t>아무 문자열이나 입력하세요</a:t>
            </a:r>
            <a:r>
              <a:rPr lang="en-US" altLang="ko-KR" sz="1400"/>
              <a:t>. a</a:t>
            </a:r>
            <a:r>
              <a:rPr lang="ko-KR" altLang="en-US" sz="1400"/>
              <a:t>를 찾아드리겠습니다</a:t>
            </a:r>
            <a:r>
              <a:rPr lang="en-US" altLang="ko-KR" sz="1400"/>
              <a:t>.\n</a:t>
            </a:r>
            <a:r>
              <a:rPr lang="ko-KR" altLang="en-US" sz="1400"/>
              <a:t>입력</a:t>
            </a:r>
            <a:r>
              <a:rPr lang="en-US" altLang="ko-KR" sz="1400"/>
              <a:t>: ");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	fgets(input, MAX_INPUT-1, stdin);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	printf("\n");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	ptr = input;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	while(1)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	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		ptr = strchr(ptr, 'a');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		if(ptr == NULL)		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			break;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		printf("%d</a:t>
            </a:r>
            <a:r>
              <a:rPr lang="ko-KR" altLang="en-US" sz="1400"/>
              <a:t>번째 글자는 </a:t>
            </a:r>
            <a:r>
              <a:rPr lang="en-US" altLang="ko-KR" sz="1400"/>
              <a:t>a</a:t>
            </a:r>
            <a:r>
              <a:rPr lang="ko-KR" altLang="en-US" sz="1400"/>
              <a:t>입니다</a:t>
            </a:r>
            <a:r>
              <a:rPr lang="en-US" altLang="ko-KR" sz="1400"/>
              <a:t>.\n", ptr-input+1);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		count++;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		ptr++;			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	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	printf("a</a:t>
            </a:r>
            <a:r>
              <a:rPr lang="ko-KR" altLang="en-US" sz="1400"/>
              <a:t>가 총 </a:t>
            </a:r>
            <a:r>
              <a:rPr lang="en-US" altLang="ko-KR" sz="1400"/>
              <a:t>%d</a:t>
            </a:r>
            <a:r>
              <a:rPr lang="ko-KR" altLang="en-US" sz="1400"/>
              <a:t>번 나왔습니다</a:t>
            </a:r>
            <a:r>
              <a:rPr lang="en-US" altLang="ko-KR" sz="1400"/>
              <a:t>.\n", count);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	return 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}</a:t>
            </a:r>
          </a:p>
        </p:txBody>
      </p:sp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800"/>
              <a:t>문자열 검색의 예</a:t>
            </a:r>
          </a:p>
        </p:txBody>
      </p:sp>
    </p:spTree>
    <p:extLst>
      <p:ext uri="{BB962C8B-B14F-4D97-AF65-F5344CB8AC3E}">
        <p14:creationId xmlns:p14="http://schemas.microsoft.com/office/powerpoint/2010/main" val="1086207786"/>
      </p:ext>
    </p:extLst>
  </p:cSld>
  <p:clrMapOvr>
    <a:masterClrMapping/>
  </p:clrMapOvr>
</p:sld>
</file>

<file path=ppt/slides/slide4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800"/>
              <a:t>문자열 변환 함수</a:t>
            </a:r>
          </a:p>
        </p:txBody>
      </p:sp>
      <p:graphicFrame>
        <p:nvGraphicFramePr>
          <p:cNvPr id="385106" name="Group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6106325"/>
              </p:ext>
            </p:extLst>
          </p:nvPr>
        </p:nvGraphicFramePr>
        <p:xfrm>
          <a:off x="575469" y="764704"/>
          <a:ext cx="7993062" cy="2173288"/>
        </p:xfrm>
        <a:graphic>
          <a:graphicData uri="http://schemas.openxmlformats.org/drawingml/2006/table">
            <a:tbl>
              <a:tblPr/>
              <a:tblGrid>
                <a:gridCol w="37036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89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1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함수 형태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기능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char *strset(char *str, int c)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str</a:t>
                      </a: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을 </a:t>
                      </a: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c</a:t>
                      </a: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로 채움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3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char *strnset(char *str, int c, size_t count)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str</a:t>
                      </a: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을 </a:t>
                      </a: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count </a:t>
                      </a: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개수만큼 </a:t>
                      </a: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c</a:t>
                      </a: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로 채움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char *strlwr(char *str)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str</a:t>
                      </a: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을 소문자로 변환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char *strupr(char *str)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str</a:t>
                      </a: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을 대문자로 변환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char *</a:t>
                      </a:r>
                      <a:r>
                        <a:rPr kumimoji="1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strrev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(char *str)</a:t>
                      </a: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str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을 거꾸로 뒤집음</a:t>
                      </a:r>
                      <a:endParaRPr kumimoji="1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11923"/>
      </p:ext>
    </p:extLst>
  </p:cSld>
  <p:clrMapOvr>
    <a:masterClrMapping/>
  </p:clrMapOvr>
</p:sld>
</file>

<file path=ppt/slides/slide4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300"/>
              <a:t>#include &lt;stdio.h&gt;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300"/>
              <a:t>#include &lt;string.h&gt;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300"/>
              <a:t>#define MAX_TEXT 256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300"/>
              <a:t>int main(void)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300"/>
              <a:t>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300"/>
              <a:t>	char input[MAX_TEXT] = {0};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300"/>
              <a:t>	char output[MAX_TEXT] = {0};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300"/>
              <a:t>	printf("</a:t>
            </a:r>
            <a:r>
              <a:rPr lang="ko-KR" altLang="en-US" sz="1300"/>
              <a:t>아무 문자열이나 입력하세요</a:t>
            </a:r>
            <a:r>
              <a:rPr lang="en-US" altLang="ko-KR" sz="1300"/>
              <a:t>.\n</a:t>
            </a:r>
            <a:r>
              <a:rPr lang="ko-KR" altLang="en-US" sz="1300"/>
              <a:t>입력</a:t>
            </a:r>
            <a:r>
              <a:rPr lang="en-US" altLang="ko-KR" sz="1300"/>
              <a:t>: ");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300"/>
              <a:t>	fgets(input, MAX_TEXT-1, stdin);	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300"/>
              <a:t>	input[strlen(input)-1] = '\0';	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300"/>
              <a:t>	printf("\n");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300"/>
              <a:t>	strncpy(output, input, MAX_TEXT);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300"/>
              <a:t>	strset(output, '*');		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300"/>
              <a:t>	printf("strlwr: %s\n", output);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300"/>
              <a:t>	strncpy(output, input, MAX_TEXT);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300"/>
              <a:t>	strlwr(output);		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300"/>
              <a:t>	printf("strlwr: %s\n", output);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300"/>
              <a:t>	strncpy(output, input, MAX_TEXT);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300"/>
              <a:t>	strupr(output);		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300"/>
              <a:t>	printf("strupr: %s\n", output);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300"/>
              <a:t>	strncpy(output, input, MAX_TEXT);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300"/>
              <a:t>	strrev(output);		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300"/>
              <a:t>	printf("strrev: %s\n", output);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300"/>
              <a:t>	return 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300"/>
              <a:t>}</a:t>
            </a:r>
          </a:p>
        </p:txBody>
      </p:sp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800"/>
              <a:t>문자열 변환 예</a:t>
            </a:r>
          </a:p>
        </p:txBody>
      </p:sp>
    </p:spTree>
    <p:extLst>
      <p:ext uri="{BB962C8B-B14F-4D97-AF65-F5344CB8AC3E}">
        <p14:creationId xmlns:p14="http://schemas.microsoft.com/office/powerpoint/2010/main" val="826089222"/>
      </p:ext>
    </p:extLst>
  </p:cSld>
  <p:clrMapOvr>
    <a:masterClrMapping/>
  </p:clrMapOvr>
</p:sld>
</file>

<file path=ppt/slides/slide4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800"/>
              <a:t>문자 분류 함수</a:t>
            </a:r>
          </a:p>
        </p:txBody>
      </p:sp>
      <p:graphicFrame>
        <p:nvGraphicFramePr>
          <p:cNvPr id="387214" name="Group 1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232451"/>
              </p:ext>
            </p:extLst>
          </p:nvPr>
        </p:nvGraphicFramePr>
        <p:xfrm>
          <a:off x="539750" y="764704"/>
          <a:ext cx="8064500" cy="3600451"/>
        </p:xfrm>
        <a:graphic>
          <a:graphicData uri="http://schemas.openxmlformats.org/drawingml/2006/table">
            <a:tbl>
              <a:tblPr/>
              <a:tblGrid>
                <a:gridCol w="1581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3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7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함수 형태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기능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int isalpha(int c)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입력이 </a:t>
                      </a: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ASCII </a:t>
                      </a: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코드로 알파벳 범위에 있으면 참 </a:t>
                      </a: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(A-Z, a-z)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int isupper(int c)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입력이 </a:t>
                      </a: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ASCII </a:t>
                      </a: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코드로 대문자 범위에 있으면 참 </a:t>
                      </a: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(A-Z)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7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int islower(int c)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입력이 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ASCII 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코드로 소문자 범위에 있으면 참 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(a-z)</a:t>
                      </a: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7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int isdigit(int c)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입력이 </a:t>
                      </a: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ASCII </a:t>
                      </a: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코드로 십진수 숫자 범위에 있으면 참 </a:t>
                      </a: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(0-9)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7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int isxdigit(int c)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입력이 </a:t>
                      </a: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ASCII </a:t>
                      </a: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코드로 </a:t>
                      </a: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16</a:t>
                      </a: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진수 숫자 범위에 있으면 참 </a:t>
                      </a: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(0-9, A-F, a-f)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7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int isalnum(int c)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입력이 </a:t>
                      </a: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ASCII </a:t>
                      </a: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코드로 숫자나 알파벳 범위에 있으면 참 </a:t>
                      </a: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(0-9, A-Z, a-z)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7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int isprint(int c)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입력이 </a:t>
                      </a: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ASCII </a:t>
                      </a: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코드로 인쇄 가능한 문자면 참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8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int isgraph(int c)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입력이 </a:t>
                      </a: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ASCII </a:t>
                      </a: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코드로 공백을 제외한 인쇄 가능한 문자면 참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7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int ispuct(int c)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입력이 </a:t>
                      </a: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ASCII </a:t>
                      </a: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코드로 인쇄 가능한 문자 중 </a:t>
                      </a: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alnum</a:t>
                      </a: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을 제외한 문자면 참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7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int isspace(int c)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입력이 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ASCII 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코드로 공백 문자면 참</a:t>
                      </a:r>
                      <a:endParaRPr kumimoji="1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2505697"/>
      </p:ext>
    </p:extLst>
  </p:cSld>
  <p:clrMapOvr>
    <a:masterClrMapping/>
  </p:clrMapOvr>
</p:sld>
</file>

<file path=ppt/slides/slide4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300"/>
              <a:t>#include &lt;stdio.h&gt;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300"/>
              <a:t>#include &lt;ctype.h&gt;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300"/>
              <a:t>int main(void)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300"/>
              <a:t>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300"/>
              <a:t>	int i;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300"/>
              <a:t>	printf("\n--------------------  Alpha  --------------------\n");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300"/>
              <a:t>	for(i=0 ; i&lt;128 ; i++)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300"/>
              <a:t>	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300"/>
              <a:t>		if(isalpha(i))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300"/>
              <a:t>			printf("%d %c\t", i, i);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300"/>
              <a:t>	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300"/>
              <a:t>	printf("\n\n--------------------  Upper  --------------------\n");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300"/>
              <a:t>	for(i=0 ; i&lt;128 ; i++)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300"/>
              <a:t>	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300"/>
              <a:t>		if(isupper(i))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300"/>
              <a:t>			printf("%d %c\t", i, i);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300"/>
              <a:t>	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300"/>
              <a:t>	printf("\n\n--------------------  Lower  --------------------\n");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300"/>
              <a:t>	for(i=0 ; i&lt;128 ; i++)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300"/>
              <a:t>	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300"/>
              <a:t>		if(islower(i))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300"/>
              <a:t>			printf("%d %c\t", i, i);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300"/>
              <a:t>	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300"/>
              <a:t>	return 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300"/>
              <a:t>}</a:t>
            </a:r>
          </a:p>
        </p:txBody>
      </p:sp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800"/>
              <a:t>문자열 분류 예</a:t>
            </a:r>
          </a:p>
        </p:txBody>
      </p:sp>
    </p:spTree>
    <p:extLst>
      <p:ext uri="{BB962C8B-B14F-4D97-AF65-F5344CB8AC3E}">
        <p14:creationId xmlns:p14="http://schemas.microsoft.com/office/powerpoint/2010/main" val="3094074857"/>
      </p:ext>
    </p:extLst>
  </p:cSld>
  <p:clrMapOvr>
    <a:masterClrMapping/>
  </p:clrMapOvr>
</p:sld>
</file>

<file path=ppt/slides/slide4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800"/>
              <a:t>텍스트</a:t>
            </a:r>
            <a:r>
              <a:rPr lang="en-US" altLang="ko-KR" sz="3800"/>
              <a:t>/</a:t>
            </a:r>
            <a:r>
              <a:rPr lang="ko-KR" altLang="en-US" sz="3800"/>
              <a:t>바이너리 변환</a:t>
            </a:r>
          </a:p>
        </p:txBody>
      </p:sp>
      <p:graphicFrame>
        <p:nvGraphicFramePr>
          <p:cNvPr id="389176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4002853"/>
              </p:ext>
            </p:extLst>
          </p:nvPr>
        </p:nvGraphicFramePr>
        <p:xfrm>
          <a:off x="575469" y="908720"/>
          <a:ext cx="7993062" cy="1425576"/>
        </p:xfrm>
        <a:graphic>
          <a:graphicData uri="http://schemas.openxmlformats.org/drawingml/2006/table">
            <a:tbl>
              <a:tblPr/>
              <a:tblGrid>
                <a:gridCol w="3108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84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7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함수 형태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기능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double atof(const char *s)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문자열을 </a:t>
                      </a: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double</a:t>
                      </a: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형으로 변환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7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int atoi(const char *s)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문자열을 </a:t>
                      </a: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int </a:t>
                      </a: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형으로 변환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long </a:t>
                      </a:r>
                      <a:r>
                        <a:rPr kumimoji="1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atol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(const char *s)</a:t>
                      </a: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문자열을 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long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형으로 변환</a:t>
                      </a:r>
                      <a:endParaRPr kumimoji="1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82914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ko-KR" sz="2400"/>
              <a:t>#include 〈stdio.h〉</a:t>
            </a:r>
          </a:p>
          <a:p>
            <a:pPr>
              <a:buFont typeface="Wingdings" pitchFamily="2" charset="2"/>
              <a:buNone/>
            </a:pPr>
            <a:r>
              <a:rPr lang="en-US" altLang="ko-KR" sz="2400"/>
              <a:t>main()</a:t>
            </a:r>
          </a:p>
          <a:p>
            <a:pPr>
              <a:buFont typeface="Wingdings" pitchFamily="2" charset="2"/>
              <a:buNone/>
            </a:pPr>
            <a:r>
              <a:rPr lang="en-US" altLang="ko-KR" sz="2400"/>
              <a:t>{</a:t>
            </a:r>
          </a:p>
          <a:p>
            <a:pPr lvl="1">
              <a:buFontTx/>
              <a:buNone/>
            </a:pPr>
            <a:r>
              <a:rPr lang="en-US" altLang="ko-KR" sz="2000"/>
              <a:t>	printf("Type int has a size of %d bytes.\n", sizeof(int));</a:t>
            </a:r>
          </a:p>
          <a:p>
            <a:pPr lvl="1">
              <a:buFontTx/>
              <a:buNone/>
            </a:pPr>
            <a:r>
              <a:rPr lang="en-US" altLang="ko-KR" sz="2000"/>
              <a:t> 	printf("Type char has a size of %d bytes.\n", sizeof(char));</a:t>
            </a:r>
          </a:p>
          <a:p>
            <a:pPr lvl="1">
              <a:buFontTx/>
              <a:buNone/>
            </a:pPr>
            <a:r>
              <a:rPr lang="en-US" altLang="ko-KR" sz="2000"/>
              <a:t>	printf("Type long has a size of %d bytes.\n", sizeof(long));</a:t>
            </a:r>
          </a:p>
          <a:p>
            <a:pPr lvl="1">
              <a:buFontTx/>
              <a:buNone/>
            </a:pPr>
            <a:r>
              <a:rPr lang="en-US" altLang="ko-KR" sz="2000"/>
              <a:t>	printf("Type double has a size of %d bytes.\n", sizeof(double));</a:t>
            </a:r>
          </a:p>
          <a:p>
            <a:pPr lvl="1">
              <a:buFontTx/>
              <a:buNone/>
            </a:pPr>
            <a:r>
              <a:rPr lang="en-US" altLang="ko-KR" sz="2000"/>
              <a:t>	printf("Type float has a size of %d bytes.\n", sizeof(float));</a:t>
            </a:r>
          </a:p>
          <a:p>
            <a:pPr lvl="1">
              <a:buFontTx/>
              <a:buNone/>
            </a:pPr>
            <a:r>
              <a:rPr lang="en-US" altLang="ko-KR" sz="2000"/>
              <a:t>	printf("Type short has a size of %d bytes.\n", sizeof(short));</a:t>
            </a:r>
          </a:p>
          <a:p>
            <a:pPr>
              <a:buFont typeface="Wingdings" pitchFamily="2" charset="2"/>
              <a:buNone/>
            </a:pPr>
            <a:r>
              <a:rPr lang="en-US" altLang="ko-KR" sz="2400"/>
              <a:t>}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자료형 크기</a:t>
            </a:r>
            <a:r>
              <a:rPr lang="en-US" altLang="ko-KR"/>
              <a:t>(2)</a:t>
            </a:r>
          </a:p>
        </p:txBody>
      </p:sp>
    </p:spTree>
  </p:cSld>
  <p:clrMapOvr>
    <a:masterClrMapping/>
  </p:clrMapOvr>
</p:sld>
</file>

<file path=ppt/slides/slide4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900"/>
              <a:t>#include &lt;stdio.h&gt;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900"/>
              <a:t>#include &lt;stdlib.h&gt;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ko-KR" sz="190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900"/>
              <a:t>int main(void)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900"/>
              <a:t>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900"/>
              <a:t>	int i = 100;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900"/>
              <a:t>	double d = 3.141592;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900"/>
              <a:t>	char text[100];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ko-KR" sz="190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900"/>
              <a:t>	sprintf(text, "%d", i);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900"/>
              <a:t>	i = atoi(text);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ko-KR" sz="190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900"/>
              <a:t>	sprintf(text, "%lf", d);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900"/>
              <a:t>	d = atof(text);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ko-KR" sz="190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900"/>
              <a:t>	return 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900"/>
              <a:t>}</a:t>
            </a:r>
          </a:p>
        </p:txBody>
      </p:sp>
      <p:sp>
        <p:nvSpPr>
          <p:cNvPr id="236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800"/>
              <a:t>텍스트</a:t>
            </a:r>
            <a:r>
              <a:rPr lang="en-US" altLang="ko-KR" sz="3800"/>
              <a:t>/</a:t>
            </a:r>
            <a:r>
              <a:rPr lang="ko-KR" altLang="en-US" sz="3800"/>
              <a:t>바이너리 변환 예</a:t>
            </a:r>
          </a:p>
        </p:txBody>
      </p:sp>
    </p:spTree>
    <p:extLst>
      <p:ext uri="{BB962C8B-B14F-4D97-AF65-F5344CB8AC3E}">
        <p14:creationId xmlns:p14="http://schemas.microsoft.com/office/powerpoint/2010/main" val="666632073"/>
      </p:ext>
    </p:extLst>
  </p:cSld>
  <p:clrMapOvr>
    <a:masterClrMapping/>
  </p:clrMapOvr>
</p:sld>
</file>

<file path=ppt/slides/slide4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800"/>
              <a:t>난수 발생 함수</a:t>
            </a:r>
          </a:p>
        </p:txBody>
      </p:sp>
      <p:graphicFrame>
        <p:nvGraphicFramePr>
          <p:cNvPr id="391214" name="Group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7388568"/>
              </p:ext>
            </p:extLst>
          </p:nvPr>
        </p:nvGraphicFramePr>
        <p:xfrm>
          <a:off x="611560" y="980728"/>
          <a:ext cx="7993062" cy="1152525"/>
        </p:xfrm>
        <a:graphic>
          <a:graphicData uri="http://schemas.openxmlformats.org/drawingml/2006/table">
            <a:tbl>
              <a:tblPr/>
              <a:tblGrid>
                <a:gridCol w="3529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4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4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함수 형태</a:t>
                      </a:r>
                      <a:endParaRPr kumimoji="1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기능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int rand(void)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0</a:t>
                      </a: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과 </a:t>
                      </a: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RAND_MAX </a:t>
                      </a: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사이의 임의의 숫자를 리턴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void srand(unsigned int seed)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무작위 값의 시작 값을 설정</a:t>
                      </a:r>
                      <a:endParaRPr kumimoji="1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9180361"/>
      </p:ext>
    </p:extLst>
  </p:cSld>
  <p:clrMapOvr>
    <a:masterClrMapping/>
  </p:clrMapOvr>
</p:sld>
</file>

<file path=ppt/slides/slide4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100"/>
              <a:t>#include &lt;stdio.h&gt;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100"/>
              <a:t>#include &lt;stdlib.h&gt;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100"/>
              <a:t>#include &lt;time.h&gt;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ko-KR" sz="210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100"/>
              <a:t>int main(void)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100"/>
              <a:t>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100"/>
              <a:t>	int random, loop;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100"/>
              <a:t>	srand((unsigned int)time(NULL));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100"/>
              <a:t>	for(loop=0 ; loop&lt;10 ; loop++)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100"/>
              <a:t>	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100"/>
              <a:t>		random = (int)((double)rand()/RAND_MAX*1000);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100"/>
              <a:t>		printf("Random number: %03d\n", random);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100"/>
              <a:t>	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100"/>
              <a:t>	return 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100"/>
              <a:t>}</a:t>
            </a:r>
          </a:p>
        </p:txBody>
      </p:sp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800"/>
              <a:t>난수 발생 예</a:t>
            </a:r>
          </a:p>
        </p:txBody>
      </p:sp>
    </p:spTree>
    <p:extLst>
      <p:ext uri="{BB962C8B-B14F-4D97-AF65-F5344CB8AC3E}">
        <p14:creationId xmlns:p14="http://schemas.microsoft.com/office/powerpoint/2010/main" val="629455762"/>
      </p:ext>
    </p:extLst>
  </p:cSld>
  <p:clrMapOvr>
    <a:masterClrMapping/>
  </p:clrMapOvr>
</p:sld>
</file>

<file path=ppt/slides/slide4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800"/>
              <a:t>삼각함수</a:t>
            </a:r>
          </a:p>
        </p:txBody>
      </p:sp>
      <p:graphicFrame>
        <p:nvGraphicFramePr>
          <p:cNvPr id="393360" name="Group 1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4000641"/>
              </p:ext>
            </p:extLst>
          </p:nvPr>
        </p:nvGraphicFramePr>
        <p:xfrm>
          <a:off x="575469" y="764704"/>
          <a:ext cx="7993062" cy="3600451"/>
        </p:xfrm>
        <a:graphic>
          <a:graphicData uri="http://schemas.openxmlformats.org/drawingml/2006/table">
            <a:tbl>
              <a:tblPr/>
              <a:tblGrid>
                <a:gridCol w="3529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4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7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함수 형태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기능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double sin(double x)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x</a:t>
                      </a: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의 사인 함수 값을 계산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double cos(double x)</a:t>
                      </a: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x</a:t>
                      </a: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의 코사인 함수 값을 계산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7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double tan(double x)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x</a:t>
                      </a: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의 탄젠트 함수 값을 계산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7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double asin(double x)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x</a:t>
                      </a: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의 역 사인 함수 값을 계산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7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double acos(double x)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x</a:t>
                      </a: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의 역 코사인 함수 값을 계산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7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double atan(double x)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x</a:t>
                      </a: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의 역 탄젠트 함수 값을 계산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7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double atan2(double y, double x)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y/x</a:t>
                      </a: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의 역 탄젠트 함수 값을 계산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8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double sinh(double x)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x</a:t>
                      </a: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의 쌍곡사인 함수 값을 계산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7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double cosh(double x)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x</a:t>
                      </a: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의 쌍곡코사인 함수 값을 계산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7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double tanh(double x)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x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의 </a:t>
                      </a:r>
                      <a:r>
                        <a:rPr kumimoji="1" lang="ko-KR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쌍곡탄젠트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 함수 값을 계산</a:t>
                      </a:r>
                      <a:endParaRPr kumimoji="1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4622601"/>
      </p:ext>
    </p:extLst>
  </p:cSld>
  <p:clrMapOvr>
    <a:masterClrMapping/>
  </p:clrMapOvr>
</p:sld>
</file>

<file path=ppt/slides/slide4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/>
              <a:t>#include &lt;stdio.h&gt;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/>
              <a:t>#include &lt;math.h&gt;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ko-KR" sz="170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/>
              <a:t>int main(void)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/>
              <a:t>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/>
              <a:t>	int i, j;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/>
              <a:t>	double pi = 3.141592;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/>
              <a:t>	double radian, sine;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/>
              <a:t>	for(i=0 ; i&lt;=360 ; i+=15)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/>
              <a:t>	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/>
              <a:t>		radian = i*pi/180.0;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/>
              <a:t>		sine = 20+(int)(20*sin(radian));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/>
              <a:t>		for(j=0 ; j&lt;sine ; j++)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/>
              <a:t>			printf(" ");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/>
              <a:t>		printf("*\n");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/>
              <a:t>	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/>
              <a:t>	return 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/>
              <a:t>}</a:t>
            </a:r>
          </a:p>
        </p:txBody>
      </p:sp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800"/>
              <a:t>삼각함수 예</a:t>
            </a:r>
          </a:p>
        </p:txBody>
      </p:sp>
    </p:spTree>
    <p:extLst>
      <p:ext uri="{BB962C8B-B14F-4D97-AF65-F5344CB8AC3E}">
        <p14:creationId xmlns:p14="http://schemas.microsoft.com/office/powerpoint/2010/main" val="2609436284"/>
      </p:ext>
    </p:extLst>
  </p:cSld>
  <p:clrMapOvr>
    <a:masterClrMapping/>
  </p:clrMapOvr>
</p:sld>
</file>

<file path=ppt/slides/slide4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800"/>
              <a:t>지수 및 로그 함수</a:t>
            </a:r>
          </a:p>
        </p:txBody>
      </p:sp>
      <p:graphicFrame>
        <p:nvGraphicFramePr>
          <p:cNvPr id="395361" name="Group 97"/>
          <p:cNvGraphicFramePr>
            <a:graphicFrameLocks noGrp="1"/>
          </p:cNvGraphicFramePr>
          <p:nvPr/>
        </p:nvGraphicFramePr>
        <p:xfrm>
          <a:off x="611188" y="2276475"/>
          <a:ext cx="7921625" cy="2514601"/>
        </p:xfrm>
        <a:graphic>
          <a:graphicData uri="http://schemas.openxmlformats.org/drawingml/2006/table">
            <a:tbl>
              <a:tblPr/>
              <a:tblGrid>
                <a:gridCol w="3600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1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8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함수 형태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기능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double sqrt(double x)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x</a:t>
                      </a: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의 제곱근</a:t>
                      </a: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, </a:t>
                      </a: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즉 √</a:t>
                      </a: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x</a:t>
                      </a: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를 계산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double pow(double x, double y)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x</a:t>
                      </a: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의 </a:t>
                      </a: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y</a:t>
                      </a: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승</a:t>
                      </a: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, </a:t>
                      </a: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즉 </a:t>
                      </a: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x</a:t>
                      </a:r>
                      <a:r>
                        <a:rPr kumimoji="1" lang="en-US" altLang="ko-KR" sz="14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y</a:t>
                      </a: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을 계산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double log(double x)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x</a:t>
                      </a: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의 자연로그</a:t>
                      </a: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, </a:t>
                      </a: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즉 밑을 </a:t>
                      </a: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e</a:t>
                      </a: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로 하는 로그를 계산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double log10(double x)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x</a:t>
                      </a: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의 상용로그</a:t>
                      </a: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, </a:t>
                      </a: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즉 밑을 </a:t>
                      </a: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10</a:t>
                      </a: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으로 하는 로그를 계산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double exp(double x)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자연대수 </a:t>
                      </a: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e</a:t>
                      </a: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의 </a:t>
                      </a: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x</a:t>
                      </a: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승</a:t>
                      </a: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, </a:t>
                      </a: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즉 </a:t>
                      </a: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e</a:t>
                      </a:r>
                      <a:r>
                        <a:rPr kumimoji="1" lang="en-US" altLang="ko-KR" sz="14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x</a:t>
                      </a: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을 계산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double hypot(double x, double y)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√(x</a:t>
                      </a:r>
                      <a:r>
                        <a:rPr kumimoji="1" lang="en-US" altLang="ko-KR" sz="14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2</a:t>
                      </a: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+y</a:t>
                      </a:r>
                      <a:r>
                        <a:rPr kumimoji="1" lang="en-US" altLang="ko-KR" sz="14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2</a:t>
                      </a: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)</a:t>
                      </a: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을 계산 </a:t>
                      </a: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(</a:t>
                      </a: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피타고라스 정리</a:t>
                      </a: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)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045722"/>
      </p:ext>
    </p:extLst>
  </p:cSld>
  <p:clrMapOvr>
    <a:masterClrMapping/>
  </p:clrMapOvr>
</p:sld>
</file>

<file path=ppt/slides/slide4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#include &lt;stdio.h&gt;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#include &lt;math.h&gt;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ko-KR" sz="140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int main(void)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	int students, s, sum=0;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	int score[] = {85, 90, 95, 70, 82, 60, 92, 88};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	double average, stdev, variance = 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	students = sizeof(score)/sizeof(int);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	for(s=0 ; s&lt;students ; s++)	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		sum += score[s];		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	average = (double)sum/students;	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	for(s=0 ; s&lt;students ; s++)	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		variance += (score[s]-average)*(score[s]-average);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	variance /= students;		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	stdev = sqrt(variance);	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	printf("</a:t>
            </a:r>
            <a:r>
              <a:rPr lang="ko-KR" altLang="en-US" sz="1400"/>
              <a:t>총점</a:t>
            </a:r>
            <a:r>
              <a:rPr lang="en-US" altLang="ko-KR" sz="1400"/>
              <a:t>: %d\n", sum);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	printf("</a:t>
            </a:r>
            <a:r>
              <a:rPr lang="ko-KR" altLang="en-US" sz="1400"/>
              <a:t>평균</a:t>
            </a:r>
            <a:r>
              <a:rPr lang="en-US" altLang="ko-KR" sz="1400"/>
              <a:t>: %0.2f\n", average);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	printf("</a:t>
            </a:r>
            <a:r>
              <a:rPr lang="ko-KR" altLang="en-US" sz="1400"/>
              <a:t>분산</a:t>
            </a:r>
            <a:r>
              <a:rPr lang="en-US" altLang="ko-KR" sz="1400"/>
              <a:t>: %0.2f\n", variance);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	printf("</a:t>
            </a:r>
            <a:r>
              <a:rPr lang="ko-KR" altLang="en-US" sz="1400"/>
              <a:t>표준편차</a:t>
            </a:r>
            <a:r>
              <a:rPr lang="en-US" altLang="ko-KR" sz="1400"/>
              <a:t>: %0.2f\n", stdev);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	return 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}</a:t>
            </a:r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800"/>
              <a:t>제곱근 계산 예</a:t>
            </a:r>
          </a:p>
        </p:txBody>
      </p:sp>
    </p:spTree>
    <p:extLst>
      <p:ext uri="{BB962C8B-B14F-4D97-AF65-F5344CB8AC3E}">
        <p14:creationId xmlns:p14="http://schemas.microsoft.com/office/powerpoint/2010/main" val="3079864918"/>
      </p:ext>
    </p:extLst>
  </p:cSld>
  <p:clrMapOvr>
    <a:masterClrMapping/>
  </p:clrMapOvr>
</p:sld>
</file>

<file path=ppt/slides/slide4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800"/>
              <a:t>정수화 함수</a:t>
            </a:r>
            <a:r>
              <a:rPr lang="en-US" altLang="ko-KR" sz="3800"/>
              <a:t>, </a:t>
            </a:r>
            <a:r>
              <a:rPr lang="ko-KR" altLang="en-US" sz="3800"/>
              <a:t>절대값 함수</a:t>
            </a:r>
          </a:p>
        </p:txBody>
      </p:sp>
      <p:graphicFrame>
        <p:nvGraphicFramePr>
          <p:cNvPr id="397409" name="Group 97"/>
          <p:cNvGraphicFramePr>
            <a:graphicFrameLocks noGrp="1"/>
          </p:cNvGraphicFramePr>
          <p:nvPr/>
        </p:nvGraphicFramePr>
        <p:xfrm>
          <a:off x="611188" y="1989138"/>
          <a:ext cx="7993062" cy="1141413"/>
        </p:xfrm>
        <a:graphic>
          <a:graphicData uri="http://schemas.openxmlformats.org/drawingml/2006/table">
            <a:tbl>
              <a:tblPr/>
              <a:tblGrid>
                <a:gridCol w="3108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84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함수 형태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기능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double floor(double x)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x</a:t>
                      </a: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보다 작지 않은 최소 정수를 </a:t>
                      </a: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double</a:t>
                      </a: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형으로 리턴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double ceil(double x)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x</a:t>
                      </a: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보다 크지 않은 최대 정수를 </a:t>
                      </a: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double</a:t>
                      </a: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형으로 리턴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97411" name="Group 99"/>
          <p:cNvGraphicFramePr>
            <a:graphicFrameLocks noGrp="1"/>
          </p:cNvGraphicFramePr>
          <p:nvPr/>
        </p:nvGraphicFramePr>
        <p:xfrm>
          <a:off x="611188" y="3644900"/>
          <a:ext cx="7993062" cy="1430339"/>
        </p:xfrm>
        <a:graphic>
          <a:graphicData uri="http://schemas.openxmlformats.org/drawingml/2006/table">
            <a:tbl>
              <a:tblPr/>
              <a:tblGrid>
                <a:gridCol w="3097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95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7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함수 형태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기능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int abs(int x)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x</a:t>
                      </a: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의 절대값을 리턴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7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long labs(long x)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x</a:t>
                      </a: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의 절대값을 리턴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7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double fabs(double x)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x</a:t>
                      </a: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의 절대값을 리턴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5009085"/>
      </p:ext>
    </p:extLst>
  </p:cSld>
  <p:clrMapOvr>
    <a:masterClrMapping/>
  </p:clrMapOvr>
</p:sld>
</file>

<file path=ppt/slides/slide4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800"/>
              <a:t>정수형 데이터의 한계</a:t>
            </a:r>
          </a:p>
        </p:txBody>
      </p:sp>
      <p:graphicFrame>
        <p:nvGraphicFramePr>
          <p:cNvPr id="398613" name="Group 2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4770298"/>
              </p:ext>
            </p:extLst>
          </p:nvPr>
        </p:nvGraphicFramePr>
        <p:xfrm>
          <a:off x="575469" y="692696"/>
          <a:ext cx="7993062" cy="4267200"/>
        </p:xfrm>
        <a:graphic>
          <a:graphicData uri="http://schemas.openxmlformats.org/drawingml/2006/table">
            <a:tbl>
              <a:tblPr/>
              <a:tblGrid>
                <a:gridCol w="17287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93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449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상수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값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의미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CHAR_BIT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8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char</a:t>
                      </a: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의 비트수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SCHAR_MAX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127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char</a:t>
                      </a: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의 최대값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SCHAR_MIN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-128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char</a:t>
                      </a: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의 최소 값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SHRT_MAX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32767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short</a:t>
                      </a: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의 최대값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SHRT_MIN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-32768</a:t>
                      </a: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short</a:t>
                      </a: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의 최소 값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LONG_MAX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2147483647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long</a:t>
                      </a: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의 최대값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LONG_MIN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–2147483648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long</a:t>
                      </a: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의 최소 값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INT_MAX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2147483647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int</a:t>
                      </a: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의 최대값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INT_MIN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–2147483648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int</a:t>
                      </a: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의 최소 값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UCHAR_MAX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255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unsigned char</a:t>
                      </a: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의 최대값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USHRT_MAX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65535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unsigned short</a:t>
                      </a: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의 최대값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ULONG_MAX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4294967295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unsigned long</a:t>
                      </a: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의 최대값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UINT_MAX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4294967295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unsigned int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의 최대값</a:t>
                      </a:r>
                      <a:endParaRPr kumimoji="1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7148411"/>
      </p:ext>
    </p:extLst>
  </p:cSld>
  <p:clrMapOvr>
    <a:masterClrMapping/>
  </p:clrMapOvr>
</p:sld>
</file>

<file path=ppt/slides/slide4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800"/>
              <a:t>double</a:t>
            </a:r>
            <a:r>
              <a:rPr lang="ko-KR" altLang="en-US" sz="3800"/>
              <a:t>형 데이터의 한계</a:t>
            </a:r>
          </a:p>
        </p:txBody>
      </p:sp>
      <p:graphicFrame>
        <p:nvGraphicFramePr>
          <p:cNvPr id="399565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2455916"/>
              </p:ext>
            </p:extLst>
          </p:nvPr>
        </p:nvGraphicFramePr>
        <p:xfrm>
          <a:off x="575469" y="764704"/>
          <a:ext cx="7993062" cy="3048000"/>
        </p:xfrm>
        <a:graphic>
          <a:graphicData uri="http://schemas.openxmlformats.org/drawingml/2006/table">
            <a:tbl>
              <a:tblPr/>
              <a:tblGrid>
                <a:gridCol w="17287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93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449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상수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값</a:t>
                      </a:r>
                      <a:endParaRPr kumimoji="1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의미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DBL_DIG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15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십진 유효숫자 개수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DBL_MANT_DIG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53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유효숫자의 비트 수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DBL_MAX_10_EXP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308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최대 십진 자릿수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DBL_MIN_10_EXP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-307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최소 십진 자릿수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DBL_MAX_EXP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1024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최대 이진 자릿수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DBL_MIN_EXP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-1021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최소 이진 자릿수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DBL_MAX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1.7976931348623158e+308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최대값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DBL_MIN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2.2250738585072014e-308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양의 최소 값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DBL_EPSILON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2.2204460492503131e-016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1.0+ DBL_EPSILON != 1.0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이 되는 최소 값</a:t>
                      </a:r>
                      <a:endParaRPr kumimoji="1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434482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 int </a:t>
            </a:r>
            <a:r>
              <a:rPr lang="ko-KR" altLang="en-US"/>
              <a:t>상수를 쓰는 방법</a:t>
            </a:r>
          </a:p>
          <a:p>
            <a:pPr lvl="1"/>
            <a:r>
              <a:rPr lang="ko-KR" altLang="en-US"/>
              <a:t> </a:t>
            </a:r>
            <a:r>
              <a:rPr lang="en-US" altLang="ko-KR"/>
              <a:t>256(</a:t>
            </a:r>
            <a:r>
              <a:rPr lang="ko-KR" altLang="en-US"/>
              <a:t>십진수</a:t>
            </a:r>
            <a:r>
              <a:rPr lang="en-US" altLang="ko-KR"/>
              <a:t>), O23(8</a:t>
            </a:r>
            <a:r>
              <a:rPr lang="ko-KR" altLang="en-US"/>
              <a:t>진수</a:t>
            </a:r>
            <a:r>
              <a:rPr lang="en-US" altLang="ko-KR"/>
              <a:t>), OXF3(16</a:t>
            </a:r>
            <a:r>
              <a:rPr lang="ko-KR" altLang="en-US"/>
              <a:t>진수</a:t>
            </a:r>
            <a:r>
              <a:rPr lang="en-US" altLang="ko-KR"/>
              <a:t>)</a:t>
            </a:r>
          </a:p>
          <a:p>
            <a:pPr lvl="1">
              <a:buFontTx/>
              <a:buNone/>
            </a:pPr>
            <a:endParaRPr lang="en-US" altLang="ko-KR"/>
          </a:p>
          <a:p>
            <a:r>
              <a:rPr lang="en-US" altLang="ko-KR"/>
              <a:t> char</a:t>
            </a:r>
            <a:r>
              <a:rPr lang="ko-KR" altLang="en-US"/>
              <a:t>상수를 쓰는 방법</a:t>
            </a:r>
          </a:p>
          <a:p>
            <a:pPr lvl="1"/>
            <a:r>
              <a:rPr lang="ko-KR" altLang="en-US"/>
              <a:t> </a:t>
            </a:r>
            <a:r>
              <a:rPr lang="en-US" altLang="ko-KR"/>
              <a:t>'r', 'u', '\007', '?' </a:t>
            </a:r>
            <a:r>
              <a:rPr lang="ko-KR" altLang="en-US"/>
              <a:t>등</a:t>
            </a:r>
            <a:r>
              <a:rPr lang="en-US" altLang="ko-KR"/>
              <a:t>..</a:t>
            </a:r>
          </a:p>
          <a:p>
            <a:pPr lvl="1">
              <a:buFontTx/>
              <a:buNone/>
            </a:pPr>
            <a:endParaRPr lang="en-US" altLang="ko-KR"/>
          </a:p>
          <a:p>
            <a:r>
              <a:rPr lang="en-US" altLang="ko-KR"/>
              <a:t> float</a:t>
            </a:r>
            <a:r>
              <a:rPr lang="ko-KR" altLang="en-US"/>
              <a:t>상수를 쓰는 방법</a:t>
            </a:r>
          </a:p>
          <a:p>
            <a:pPr lvl="1"/>
            <a:r>
              <a:rPr lang="ko-KR" altLang="en-US"/>
              <a:t> </a:t>
            </a:r>
            <a:r>
              <a:rPr lang="en-US" altLang="ko-KR"/>
              <a:t>14.92, 1.67e27, 5.36e-15 </a:t>
            </a:r>
            <a:r>
              <a:rPr lang="ko-KR" altLang="en-US"/>
              <a:t>등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상수의 선언</a:t>
            </a:r>
          </a:p>
        </p:txBody>
      </p:sp>
    </p:spTree>
  </p:cSld>
  <p:clrMapOvr>
    <a:masterClrMapping/>
  </p:clrMapOvr>
</p:sld>
</file>

<file path=ppt/slides/slide4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800"/>
              <a:t>float</a:t>
            </a:r>
            <a:r>
              <a:rPr lang="ko-KR" altLang="en-US" sz="3800"/>
              <a:t>형 데이터의 한계</a:t>
            </a:r>
          </a:p>
        </p:txBody>
      </p:sp>
      <p:graphicFrame>
        <p:nvGraphicFramePr>
          <p:cNvPr id="400583" name="Group 1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9823192"/>
              </p:ext>
            </p:extLst>
          </p:nvPr>
        </p:nvGraphicFramePr>
        <p:xfrm>
          <a:off x="575469" y="764704"/>
          <a:ext cx="7993062" cy="3048000"/>
        </p:xfrm>
        <a:graphic>
          <a:graphicData uri="http://schemas.openxmlformats.org/drawingml/2006/table">
            <a:tbl>
              <a:tblPr/>
              <a:tblGrid>
                <a:gridCol w="17287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93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449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상수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값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의미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FLT_DIG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6</a:t>
                      </a: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십진 유효숫자 개수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FLT_MANT_DIG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24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유효숫자의 비트 수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FLT_MAX_10_EXP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38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최대 십진 자릿수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FLT_MIN_10_EXP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-37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최소 십진 자릿수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FLT_MAX_EXP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128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최대 이진 자릿수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FLT_MIN_EXP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-125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최소 이진 자릿수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FLT_MAX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3.402823466e+38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최대값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FLT_MIN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1.175494351e-38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양의 최소 값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FLT_EPSILON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1.192092896e-07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1.0+ FLT_EPSILON != 1.0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이 되는 최소 값</a:t>
                      </a:r>
                      <a:endParaRPr kumimoji="1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9393763"/>
      </p:ext>
    </p:extLst>
  </p:cSld>
  <p:clrMapOvr>
    <a:masterClrMapping/>
  </p:clrMapOvr>
</p:sld>
</file>

<file path=ppt/slides/slide4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4763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ko-KR" altLang="en-US" sz="2200">
                <a:latin typeface="굴림" pitchFamily="50" charset="-127"/>
              </a:rPr>
              <a:t>사용자로부터 제목과 본문의 내용을 입력 받아 이를 </a:t>
            </a:r>
            <a:r>
              <a:rPr lang="en-US" altLang="ko-KR" sz="2200">
                <a:latin typeface="굴림" pitchFamily="50" charset="-127"/>
              </a:rPr>
              <a:t>HTML </a:t>
            </a:r>
            <a:r>
              <a:rPr lang="ko-KR" altLang="en-US" sz="2200">
                <a:latin typeface="굴림" pitchFamily="50" charset="-127"/>
              </a:rPr>
              <a:t>파일로 저장하는 프로그램을 작성하세요</a:t>
            </a:r>
            <a:r>
              <a:rPr lang="en-US" altLang="ko-KR" sz="2200">
                <a:latin typeface="굴림" pitchFamily="50" charset="-127"/>
              </a:rPr>
              <a:t>. </a:t>
            </a:r>
            <a:r>
              <a:rPr lang="ko-KR" altLang="en-US" sz="2200">
                <a:latin typeface="굴림" pitchFamily="50" charset="-127"/>
              </a:rPr>
              <a:t>문서 내용을 </a:t>
            </a:r>
            <a:r>
              <a:rPr lang="en-US" altLang="ko-KR" sz="2200">
                <a:latin typeface="굴림" pitchFamily="50" charset="-127"/>
              </a:rPr>
              <a:t>HTML </a:t>
            </a:r>
            <a:r>
              <a:rPr lang="ko-KR" altLang="en-US" sz="2200">
                <a:latin typeface="굴림" pitchFamily="50" charset="-127"/>
              </a:rPr>
              <a:t>파일로 저장하려면 전체 내용을 </a:t>
            </a:r>
            <a:r>
              <a:rPr lang="en-US" altLang="ko-KR" sz="2200">
                <a:latin typeface="굴림" pitchFamily="50" charset="-127"/>
              </a:rPr>
              <a:t>&lt;html&gt;</a:t>
            </a:r>
            <a:r>
              <a:rPr lang="ko-KR" altLang="en-US" sz="2200">
                <a:latin typeface="굴림" pitchFamily="50" charset="-127"/>
              </a:rPr>
              <a:t>과 </a:t>
            </a:r>
            <a:r>
              <a:rPr lang="en-US" altLang="ko-KR" sz="2200">
                <a:latin typeface="굴림" pitchFamily="50" charset="-127"/>
              </a:rPr>
              <a:t>&lt;/html&gt; </a:t>
            </a:r>
            <a:r>
              <a:rPr lang="ko-KR" altLang="en-US" sz="2200">
                <a:latin typeface="굴림" pitchFamily="50" charset="-127"/>
              </a:rPr>
              <a:t>태그 사이에 쓰고</a:t>
            </a:r>
            <a:r>
              <a:rPr lang="en-US" altLang="ko-KR" sz="2200">
                <a:latin typeface="굴림" pitchFamily="50" charset="-127"/>
              </a:rPr>
              <a:t>, </a:t>
            </a:r>
            <a:r>
              <a:rPr lang="ko-KR" altLang="en-US" sz="2200">
                <a:latin typeface="굴림" pitchFamily="50" charset="-127"/>
              </a:rPr>
              <a:t>제목은 </a:t>
            </a:r>
            <a:r>
              <a:rPr lang="en-US" altLang="ko-KR" sz="2200">
                <a:latin typeface="굴림" pitchFamily="50" charset="-127"/>
              </a:rPr>
              <a:t>&lt;title&gt;</a:t>
            </a:r>
            <a:r>
              <a:rPr lang="ko-KR" altLang="en-US" sz="2200">
                <a:latin typeface="굴림" pitchFamily="50" charset="-127"/>
              </a:rPr>
              <a:t>과 </a:t>
            </a:r>
            <a:r>
              <a:rPr lang="en-US" altLang="ko-KR" sz="2200">
                <a:latin typeface="굴림" pitchFamily="50" charset="-127"/>
              </a:rPr>
              <a:t>&lt;/title&gt; </a:t>
            </a:r>
            <a:r>
              <a:rPr lang="ko-KR" altLang="en-US" sz="2200">
                <a:latin typeface="굴림" pitchFamily="50" charset="-127"/>
              </a:rPr>
              <a:t>태그 사이에</a:t>
            </a:r>
            <a:r>
              <a:rPr lang="en-US" altLang="ko-KR" sz="2200">
                <a:latin typeface="굴림" pitchFamily="50" charset="-127"/>
              </a:rPr>
              <a:t>, </a:t>
            </a:r>
            <a:r>
              <a:rPr lang="ko-KR" altLang="en-US" sz="2200">
                <a:latin typeface="굴림" pitchFamily="50" charset="-127"/>
              </a:rPr>
              <a:t>본문은 </a:t>
            </a:r>
            <a:r>
              <a:rPr lang="en-US" altLang="ko-KR" sz="2200">
                <a:latin typeface="굴림" pitchFamily="50" charset="-127"/>
              </a:rPr>
              <a:t>&lt;body&gt;</a:t>
            </a:r>
            <a:r>
              <a:rPr lang="ko-KR" altLang="en-US" sz="2200">
                <a:latin typeface="굴림" pitchFamily="50" charset="-127"/>
              </a:rPr>
              <a:t>와 </a:t>
            </a:r>
            <a:r>
              <a:rPr lang="en-US" altLang="ko-KR" sz="2200">
                <a:latin typeface="굴림" pitchFamily="50" charset="-127"/>
              </a:rPr>
              <a:t>&lt;/body&gt; </a:t>
            </a:r>
            <a:r>
              <a:rPr lang="ko-KR" altLang="en-US" sz="2200">
                <a:latin typeface="굴림" pitchFamily="50" charset="-127"/>
              </a:rPr>
              <a:t>태그 사이에 쓰면 됩니다</a:t>
            </a:r>
            <a:r>
              <a:rPr lang="en-US" altLang="ko-KR" sz="2200">
                <a:latin typeface="굴림" pitchFamily="50" charset="-127"/>
              </a:rPr>
              <a:t>. </a:t>
            </a:r>
            <a:r>
              <a:rPr lang="ko-KR" altLang="en-US" sz="2200">
                <a:latin typeface="굴림" pitchFamily="50" charset="-127"/>
              </a:rPr>
              <a:t>즉</a:t>
            </a:r>
            <a:r>
              <a:rPr lang="en-US" altLang="ko-KR" sz="2200">
                <a:latin typeface="굴림" pitchFamily="50" charset="-127"/>
              </a:rPr>
              <a:t>, </a:t>
            </a:r>
            <a:r>
              <a:rPr lang="ko-KR" altLang="en-US" sz="2200">
                <a:latin typeface="굴림" pitchFamily="50" charset="-127"/>
              </a:rPr>
              <a:t>다음과 같은 형태로 파일에 써 주면 됩니다</a:t>
            </a:r>
            <a:r>
              <a:rPr lang="en-US" altLang="ko-KR" sz="2200">
                <a:latin typeface="굴림" pitchFamily="50" charset="-127"/>
              </a:rPr>
              <a:t>.</a:t>
            </a:r>
          </a:p>
          <a:p>
            <a:pPr marL="0" indent="4763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ko-KR" sz="2200">
              <a:latin typeface="굴림" pitchFamily="50" charset="-127"/>
            </a:endParaRPr>
          </a:p>
          <a:p>
            <a:pPr marL="0" indent="4763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200"/>
              <a:t>&lt;html&gt;</a:t>
            </a:r>
          </a:p>
          <a:p>
            <a:pPr marL="0" indent="4763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200"/>
              <a:t>&lt;title&gt;</a:t>
            </a:r>
          </a:p>
          <a:p>
            <a:pPr marL="0" indent="4763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ko-KR" altLang="en-US" sz="2200"/>
              <a:t>제목</a:t>
            </a:r>
          </a:p>
          <a:p>
            <a:pPr marL="0" indent="4763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200"/>
              <a:t>&lt;/title&gt;</a:t>
            </a:r>
          </a:p>
          <a:p>
            <a:pPr marL="0" indent="4763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200"/>
              <a:t>&lt;body&gt;</a:t>
            </a:r>
          </a:p>
          <a:p>
            <a:pPr marL="0" indent="4763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ko-KR" altLang="en-US" sz="2200"/>
              <a:t>본문</a:t>
            </a:r>
          </a:p>
          <a:p>
            <a:pPr marL="0" indent="4763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200"/>
              <a:t>&lt;/body&gt;</a:t>
            </a:r>
          </a:p>
          <a:p>
            <a:pPr marL="0" indent="4763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200"/>
              <a:t>&lt;/html&gt;</a:t>
            </a:r>
          </a:p>
        </p:txBody>
      </p:sp>
      <p:sp>
        <p:nvSpPr>
          <p:cNvPr id="247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800"/>
              <a:t>실습과제</a:t>
            </a:r>
          </a:p>
        </p:txBody>
      </p:sp>
    </p:spTree>
    <p:extLst>
      <p:ext uri="{BB962C8B-B14F-4D97-AF65-F5344CB8AC3E}">
        <p14:creationId xmlns:p14="http://schemas.microsoft.com/office/powerpoint/2010/main" val="1996401428"/>
      </p:ext>
    </p:extLst>
  </p:cSld>
  <p:clrMapOvr>
    <a:masterClrMapping/>
  </p:clrMapOvr>
</p:sld>
</file>

<file path=ppt/slides/slide4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500"/>
              <a:t>#include &lt;stdio.h&gt;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500"/>
              <a:t>#include &lt;string.h&gt;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500"/>
              <a:t>#include &lt;malloc.h&gt;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500"/>
              <a:t>#define MAX_FILENAME	256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500"/>
              <a:t>#define MAX_TEXT	1024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500"/>
              <a:t>int main(void)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500"/>
              <a:t>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500"/>
              <a:t>	char filename[MAX_FILENAME];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500"/>
              <a:t>	char title[MAX_TEXT];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500"/>
              <a:t>	char body[MAX_TEXT];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500"/>
              <a:t>	FILE *fp;					// </a:t>
            </a:r>
            <a:r>
              <a:rPr lang="ko-KR" altLang="en-US" sz="1500"/>
              <a:t>파일 포인터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ko-KR" altLang="en-US" sz="1500"/>
              <a:t>	</a:t>
            </a:r>
            <a:r>
              <a:rPr lang="en-US" altLang="ko-KR" sz="1500"/>
              <a:t>printf("</a:t>
            </a:r>
            <a:r>
              <a:rPr lang="ko-KR" altLang="en-US" sz="1500"/>
              <a:t>저장할 파일명을 입력하세요</a:t>
            </a:r>
            <a:r>
              <a:rPr lang="en-US" altLang="ko-KR" sz="1500"/>
              <a:t>: ");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500"/>
              <a:t>	fgets(filename, MAX_FILENAME, stdin);	// </a:t>
            </a:r>
            <a:r>
              <a:rPr lang="ko-KR" altLang="en-US" sz="1500"/>
              <a:t>파일이름 입력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ko-KR" altLang="en-US" sz="1500"/>
              <a:t>	</a:t>
            </a:r>
            <a:r>
              <a:rPr lang="en-US" altLang="ko-KR" sz="1500"/>
              <a:t>filename[strlen(filename)-1] = '\0';		// </a:t>
            </a:r>
            <a:r>
              <a:rPr lang="ko-KR" altLang="en-US" sz="1500"/>
              <a:t>줄 바꿈 제거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ko-KR" altLang="en-US" sz="1500"/>
              <a:t>	</a:t>
            </a:r>
            <a:r>
              <a:rPr lang="en-US" altLang="ko-KR" sz="1500"/>
              <a:t>fp = fopen(filename, "rb");			// </a:t>
            </a:r>
            <a:r>
              <a:rPr lang="ko-KR" altLang="en-US" sz="1500"/>
              <a:t>파일 열기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ko-KR" altLang="en-US" sz="1500"/>
              <a:t>	</a:t>
            </a:r>
            <a:r>
              <a:rPr lang="en-US" altLang="ko-KR" sz="1500"/>
              <a:t>if(!fp)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500"/>
              <a:t>	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500"/>
              <a:t>		printf("</a:t>
            </a:r>
            <a:r>
              <a:rPr lang="ko-KR" altLang="en-US" sz="1500"/>
              <a:t>파일을 열지 못했습니다</a:t>
            </a:r>
            <a:r>
              <a:rPr lang="en-US" altLang="ko-KR" sz="1500"/>
              <a:t>.\n");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500"/>
              <a:t>		return 1;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500"/>
              <a:t>	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500"/>
              <a:t>	...</a:t>
            </a:r>
          </a:p>
        </p:txBody>
      </p:sp>
      <p:sp>
        <p:nvSpPr>
          <p:cNvPr id="248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800"/>
              <a:t>실습과제 해설 </a:t>
            </a:r>
            <a:r>
              <a:rPr lang="en-US" altLang="ko-KR" sz="3800"/>
              <a:t>1/2</a:t>
            </a:r>
          </a:p>
        </p:txBody>
      </p:sp>
    </p:spTree>
    <p:extLst>
      <p:ext uri="{BB962C8B-B14F-4D97-AF65-F5344CB8AC3E}">
        <p14:creationId xmlns:p14="http://schemas.microsoft.com/office/powerpoint/2010/main" val="4225563608"/>
      </p:ext>
    </p:extLst>
  </p:cSld>
  <p:clrMapOvr>
    <a:masterClrMapping/>
  </p:clrMapOvr>
</p:sld>
</file>

<file path=ppt/slides/slide4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/>
              <a:t>	printf("</a:t>
            </a:r>
            <a:r>
              <a:rPr lang="ko-KR" altLang="en-US" sz="1600"/>
              <a:t>제목을 입력하세요</a:t>
            </a:r>
            <a:r>
              <a:rPr lang="en-US" altLang="ko-KR" sz="1600"/>
              <a:t>: ");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/>
              <a:t>	fgets(title, MAX_TEXT, stdin);	// </a:t>
            </a:r>
            <a:r>
              <a:rPr lang="ko-KR" altLang="en-US" sz="1600"/>
              <a:t>제목입력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ko-KR" altLang="en-US" sz="160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ko-KR" altLang="en-US" sz="1600"/>
              <a:t>	</a:t>
            </a:r>
            <a:r>
              <a:rPr lang="en-US" altLang="ko-KR" sz="1600"/>
              <a:t>printf("</a:t>
            </a:r>
            <a:r>
              <a:rPr lang="ko-KR" altLang="en-US" sz="1600"/>
              <a:t>내용을 입력하세요</a:t>
            </a:r>
            <a:r>
              <a:rPr lang="en-US" altLang="ko-KR" sz="1600"/>
              <a:t>: ");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/>
              <a:t>	fgets(body, MAX_TEXT, stdin);	// </a:t>
            </a:r>
            <a:r>
              <a:rPr lang="ko-KR" altLang="en-US" sz="1600"/>
              <a:t>내용입력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ko-KR" altLang="en-US" sz="160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ko-KR" altLang="en-US" sz="1600"/>
              <a:t>	</a:t>
            </a:r>
            <a:r>
              <a:rPr lang="en-US" altLang="ko-KR" sz="1600"/>
              <a:t>fprintf(fp, "&lt;html&gt;\n");		// &lt;html&gt; </a:t>
            </a:r>
            <a:r>
              <a:rPr lang="ko-KR" altLang="en-US" sz="1600"/>
              <a:t>태그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ko-KR" altLang="en-US" sz="1600"/>
              <a:t>	</a:t>
            </a:r>
            <a:r>
              <a:rPr lang="en-US" altLang="ko-KR" sz="1600"/>
              <a:t>fprintf(fp, "&lt;title&gt;\n");		// &lt;title&gt; </a:t>
            </a:r>
            <a:r>
              <a:rPr lang="ko-KR" altLang="en-US" sz="1600"/>
              <a:t>태그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ko-KR" altLang="en-US" sz="1600"/>
              <a:t>	</a:t>
            </a:r>
            <a:r>
              <a:rPr lang="en-US" altLang="ko-KR" sz="1600"/>
              <a:t>fprintf(fp, "%s\n", title);		// </a:t>
            </a:r>
            <a:r>
              <a:rPr lang="ko-KR" altLang="en-US" sz="1600"/>
              <a:t>제목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ko-KR" altLang="en-US" sz="1600"/>
              <a:t>	</a:t>
            </a:r>
            <a:r>
              <a:rPr lang="en-US" altLang="ko-KR" sz="1600"/>
              <a:t>fprintf(fp, "&lt;/title&gt;\n");		// &lt;/title&gt; </a:t>
            </a:r>
            <a:r>
              <a:rPr lang="ko-KR" altLang="en-US" sz="1600"/>
              <a:t>태그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ko-KR" altLang="en-US" sz="1600"/>
              <a:t>	</a:t>
            </a:r>
            <a:r>
              <a:rPr lang="en-US" altLang="ko-KR" sz="1600"/>
              <a:t>fprintf(fp, "&lt;body&gt;\n");		// &lt;body&gt; </a:t>
            </a:r>
            <a:r>
              <a:rPr lang="ko-KR" altLang="en-US" sz="1600"/>
              <a:t>태그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ko-KR" altLang="en-US" sz="1600"/>
              <a:t>	</a:t>
            </a:r>
            <a:r>
              <a:rPr lang="en-US" altLang="ko-KR" sz="1600"/>
              <a:t>fprintf(fp, "%s\n", body);		// </a:t>
            </a:r>
            <a:r>
              <a:rPr lang="ko-KR" altLang="en-US" sz="1600"/>
              <a:t>본문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ko-KR" altLang="en-US" sz="1600"/>
              <a:t>	</a:t>
            </a:r>
            <a:r>
              <a:rPr lang="en-US" altLang="ko-KR" sz="1600"/>
              <a:t>fprintf(fp, "&lt;/body&gt;\n");		// &lt;/body&gt; </a:t>
            </a:r>
            <a:r>
              <a:rPr lang="ko-KR" altLang="en-US" sz="1600"/>
              <a:t>태그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ko-KR" altLang="en-US" sz="1600"/>
              <a:t>	</a:t>
            </a:r>
            <a:r>
              <a:rPr lang="en-US" altLang="ko-KR" sz="1600"/>
              <a:t>fprintf(fp, "&lt;/html&gt;\n");		// &lt;/html&gt; </a:t>
            </a:r>
            <a:r>
              <a:rPr lang="ko-KR" altLang="en-US" sz="1600"/>
              <a:t>태그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ko-KR" altLang="en-US" sz="1600"/>
              <a:t>	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ko-KR" altLang="en-US" sz="1600"/>
              <a:t>	</a:t>
            </a:r>
            <a:r>
              <a:rPr lang="en-US" altLang="ko-KR" sz="1600"/>
              <a:t>fclose(fp);				// </a:t>
            </a:r>
            <a:r>
              <a:rPr lang="ko-KR" altLang="en-US" sz="1600"/>
              <a:t>파일 닫기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ko-KR" altLang="en-US" sz="1600"/>
              <a:t>	</a:t>
            </a:r>
            <a:r>
              <a:rPr lang="en-US" altLang="ko-KR" sz="1600"/>
              <a:t>return 0;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/>
              <a:t>}</a:t>
            </a:r>
          </a:p>
        </p:txBody>
      </p:sp>
      <p:sp>
        <p:nvSpPr>
          <p:cNvPr id="249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800"/>
              <a:t>실습과제 해설 </a:t>
            </a:r>
            <a:r>
              <a:rPr lang="en-US" altLang="ko-KR" sz="3800"/>
              <a:t>2/2</a:t>
            </a:r>
          </a:p>
        </p:txBody>
      </p:sp>
    </p:spTree>
    <p:extLst>
      <p:ext uri="{BB962C8B-B14F-4D97-AF65-F5344CB8AC3E}">
        <p14:creationId xmlns:p14="http://schemas.microsoft.com/office/powerpoint/2010/main" val="3988428927"/>
      </p:ext>
    </p:extLst>
  </p:cSld>
  <p:clrMapOvr>
    <a:masterClrMapping/>
  </p:clrMapOvr>
</p:sld>
</file>

<file path=ppt/slides/slide4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4763" eaLnBrk="1" hangingPunct="1">
              <a:buFont typeface="Wingdings" pitchFamily="2" charset="2"/>
              <a:buNone/>
            </a:pPr>
            <a:r>
              <a:rPr lang="ko-KR" altLang="en-US" sz="2200">
                <a:latin typeface="굴림" pitchFamily="50" charset="-127"/>
              </a:rPr>
              <a:t>원본과 대상 파일명을 각각 입력 받아 원본 파일을 대상 파일에 복사하는 프로그램을 작성하세요</a:t>
            </a:r>
            <a:r>
              <a:rPr lang="en-US" altLang="ko-KR" sz="2200">
                <a:latin typeface="굴림" pitchFamily="50" charset="-127"/>
              </a:rPr>
              <a:t>. </a:t>
            </a:r>
          </a:p>
        </p:txBody>
      </p:sp>
      <p:sp>
        <p:nvSpPr>
          <p:cNvPr id="250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800"/>
              <a:t>실습과제</a:t>
            </a:r>
          </a:p>
        </p:txBody>
      </p:sp>
    </p:spTree>
    <p:extLst>
      <p:ext uri="{BB962C8B-B14F-4D97-AF65-F5344CB8AC3E}">
        <p14:creationId xmlns:p14="http://schemas.microsoft.com/office/powerpoint/2010/main" val="2703502375"/>
      </p:ext>
    </p:extLst>
  </p:cSld>
  <p:clrMapOvr>
    <a:masterClrMapping/>
  </p:clrMapOvr>
</p:sld>
</file>

<file path=ppt/slides/slide4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12875"/>
            <a:ext cx="8507413" cy="4968875"/>
          </a:xfrm>
        </p:spPr>
        <p:txBody>
          <a:bodyPr/>
          <a:lstStyle/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400"/>
              <a:t>#include &lt;stdio.h&gt;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400"/>
              <a:t>#include &lt;string.h&gt;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400"/>
              <a:t>#include &lt;malloc.h&gt;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endParaRPr lang="en-US" altLang="ko-KR" sz="1400"/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400"/>
              <a:t>#define MAX_FILENAME	256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400"/>
              <a:t>#define BUFFER_SIZE	102400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endParaRPr lang="en-US" altLang="ko-KR" sz="1400"/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400"/>
              <a:t>int main(void)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400"/>
              <a:t>{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400"/>
              <a:t>	char srcfile[MAX_FILENAME], dstfile[MAX_FILENAME];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400"/>
              <a:t>	FILE *fpsrc, *fpdst; 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400"/>
              <a:t>	char *buffer;	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400"/>
              <a:t>	int read;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endParaRPr lang="en-US" altLang="ko-KR" sz="1400"/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400"/>
              <a:t>	printf("</a:t>
            </a:r>
            <a:r>
              <a:rPr lang="ko-KR" altLang="en-US" sz="1400"/>
              <a:t>원본 파일명을 입력하세요</a:t>
            </a:r>
            <a:r>
              <a:rPr lang="en-US" altLang="ko-KR" sz="1400"/>
              <a:t>: ");	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400"/>
              <a:t>	fgets(srcfile, MAX_FILENAME, stdin);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400"/>
              <a:t>	srcfile[strlen(srcfile)-1] = '\0';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endParaRPr lang="en-US" altLang="ko-KR" sz="1400"/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400"/>
              <a:t>	fpsrc = fopen(srcfile, "rb");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400"/>
              <a:t>	if(!fpsrc)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400"/>
              <a:t>	{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400"/>
              <a:t>		printf("</a:t>
            </a:r>
            <a:r>
              <a:rPr lang="ko-KR" altLang="en-US" sz="1400"/>
              <a:t>원본 파일을 열지 못했습니다</a:t>
            </a:r>
            <a:r>
              <a:rPr lang="en-US" altLang="ko-KR" sz="1400"/>
              <a:t>.\n");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400"/>
              <a:t>		return 1;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400"/>
              <a:t>	}</a:t>
            </a:r>
          </a:p>
        </p:txBody>
      </p:sp>
      <p:sp>
        <p:nvSpPr>
          <p:cNvPr id="251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800"/>
              <a:t>실습과제 해설 </a:t>
            </a:r>
            <a:r>
              <a:rPr lang="en-US" altLang="ko-KR" sz="3800"/>
              <a:t>1/2</a:t>
            </a:r>
          </a:p>
        </p:txBody>
      </p:sp>
    </p:spTree>
    <p:extLst>
      <p:ext uri="{BB962C8B-B14F-4D97-AF65-F5344CB8AC3E}">
        <p14:creationId xmlns:p14="http://schemas.microsoft.com/office/powerpoint/2010/main" val="2538315807"/>
      </p:ext>
    </p:extLst>
  </p:cSld>
  <p:clrMapOvr>
    <a:masterClrMapping/>
  </p:clrMapOvr>
</p:sld>
</file>

<file path=ppt/slides/slide4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	printf("</a:t>
            </a:r>
            <a:r>
              <a:rPr lang="ko-KR" altLang="en-US" sz="1400"/>
              <a:t>복사될 파일명을 입력하세요</a:t>
            </a:r>
            <a:r>
              <a:rPr lang="en-US" altLang="ko-KR" sz="1400"/>
              <a:t>: ");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	fgets(dstfile, MAX_FILENAME, stdin);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	dstfile[strlen(dstfile)-1] = '\0';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ko-KR" sz="140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	fpdst = fopen(dstfile, "wb");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	if(!fpdst)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	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		printf("</a:t>
            </a:r>
            <a:r>
              <a:rPr lang="ko-KR" altLang="en-US" sz="1400"/>
              <a:t>복사될 파일을 열지 못했습니다</a:t>
            </a:r>
            <a:r>
              <a:rPr lang="en-US" altLang="ko-KR" sz="1400"/>
              <a:t>.\n");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		return 1;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	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	buffer = (char *)malloc(BUFFER_SIZE);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	do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	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		read = fread(buffer, 1, BUFFER_SIZE, fpsrc);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		fwrite(buffer, 1, read, fpdst);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	} while (read == BUFFER_SIZE);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	printf("%s</a:t>
            </a:r>
            <a:r>
              <a:rPr lang="ko-KR" altLang="en-US" sz="1400"/>
              <a:t>가 </a:t>
            </a:r>
            <a:r>
              <a:rPr lang="en-US" altLang="ko-KR" sz="1400"/>
              <a:t>%s</a:t>
            </a:r>
            <a:r>
              <a:rPr lang="ko-KR" altLang="en-US" sz="1400"/>
              <a:t>에 복사되었습니다</a:t>
            </a:r>
            <a:r>
              <a:rPr lang="en-US" altLang="ko-KR" sz="1400"/>
              <a:t>.\n", srcfile, dstfile);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	fclose(fpsrc);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	fclose(fpdst);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	free(buffer);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	return 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}</a:t>
            </a:r>
          </a:p>
        </p:txBody>
      </p:sp>
      <p:sp>
        <p:nvSpPr>
          <p:cNvPr id="252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800"/>
              <a:t>실습과제 해설 </a:t>
            </a:r>
            <a:r>
              <a:rPr lang="en-US" altLang="ko-KR" sz="3800"/>
              <a:t>2/2</a:t>
            </a:r>
          </a:p>
        </p:txBody>
      </p:sp>
    </p:spTree>
    <p:extLst>
      <p:ext uri="{BB962C8B-B14F-4D97-AF65-F5344CB8AC3E}">
        <p14:creationId xmlns:p14="http://schemas.microsoft.com/office/powerpoint/2010/main" val="212827526"/>
      </p:ext>
    </p:extLst>
  </p:cSld>
  <p:clrMapOvr>
    <a:masterClrMapping/>
  </p:clrMapOvr>
</p:sld>
</file>

<file path=ppt/slides/slide4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4763" eaLnBrk="1" hangingPunct="1">
              <a:buFont typeface="Wingdings" pitchFamily="2" charset="2"/>
              <a:buNone/>
            </a:pPr>
            <a:r>
              <a:rPr lang="ko-KR" altLang="en-US" sz="2200">
                <a:latin typeface="굴림" pitchFamily="50" charset="-127"/>
              </a:rPr>
              <a:t>다음과 같은 형태로 이달의 달력을 출력하는 프로그램을 작성하세요</a:t>
            </a:r>
            <a:r>
              <a:rPr lang="en-US" altLang="ko-KR" sz="2200">
                <a:latin typeface="굴림" pitchFamily="50" charset="-127"/>
              </a:rPr>
              <a:t>. </a:t>
            </a:r>
            <a:r>
              <a:rPr lang="ko-KR" altLang="en-US" sz="2200">
                <a:latin typeface="굴림" pitchFamily="50" charset="-127"/>
              </a:rPr>
              <a:t>편의상 윤달에 대한 고려는 하지 않는 것으로 합니다</a:t>
            </a:r>
            <a:r>
              <a:rPr lang="en-US" altLang="ko-KR" sz="2200"/>
              <a:t>.</a:t>
            </a:r>
          </a:p>
          <a:p>
            <a:pPr marL="0" indent="4763" eaLnBrk="1" hangingPunct="1">
              <a:buFont typeface="Wingdings" pitchFamily="2" charset="2"/>
              <a:buNone/>
            </a:pPr>
            <a:endParaRPr lang="en-US" altLang="ko-KR" sz="2200"/>
          </a:p>
          <a:p>
            <a:pPr marL="0" indent="4763" eaLnBrk="1" hangingPunct="1">
              <a:buFont typeface="Wingdings" pitchFamily="2" charset="2"/>
              <a:buNone/>
            </a:pPr>
            <a:r>
              <a:rPr lang="en-US" altLang="ko-KR" sz="2200"/>
              <a:t>====================================</a:t>
            </a:r>
          </a:p>
          <a:p>
            <a:pPr marL="0" indent="4763" eaLnBrk="1" hangingPunct="1">
              <a:buFont typeface="Wingdings" pitchFamily="2" charset="2"/>
              <a:buNone/>
            </a:pPr>
            <a:r>
              <a:rPr lang="en-US" altLang="ko-KR" sz="2200"/>
              <a:t>SUN	MON	TUE	WED	THU	FRI	SAT</a:t>
            </a:r>
          </a:p>
          <a:p>
            <a:pPr marL="0" indent="4763" eaLnBrk="1" hangingPunct="1">
              <a:buFont typeface="Wingdings" pitchFamily="2" charset="2"/>
              <a:buNone/>
            </a:pPr>
            <a:r>
              <a:rPr lang="en-US" altLang="ko-KR" sz="2200"/>
              <a:t>				1	2	3</a:t>
            </a:r>
          </a:p>
          <a:p>
            <a:pPr marL="0" indent="4763" eaLnBrk="1" hangingPunct="1">
              <a:buFont typeface="Wingdings" pitchFamily="2" charset="2"/>
              <a:buNone/>
            </a:pPr>
            <a:r>
              <a:rPr lang="en-US" altLang="ko-KR" sz="2200"/>
              <a:t>4	5	6	7	8	9	10</a:t>
            </a:r>
          </a:p>
          <a:p>
            <a:pPr marL="0" indent="4763" eaLnBrk="1" hangingPunct="1">
              <a:buFont typeface="Wingdings" pitchFamily="2" charset="2"/>
              <a:buNone/>
            </a:pPr>
            <a:r>
              <a:rPr lang="en-US" altLang="ko-KR" sz="2200"/>
              <a:t>11	12	13	14	15	16	17</a:t>
            </a:r>
          </a:p>
          <a:p>
            <a:pPr marL="0" indent="4763" eaLnBrk="1" hangingPunct="1">
              <a:buFont typeface="Wingdings" pitchFamily="2" charset="2"/>
              <a:buNone/>
            </a:pPr>
            <a:r>
              <a:rPr lang="en-US" altLang="ko-KR" sz="2200"/>
              <a:t>18	19	20	21	22	23	24</a:t>
            </a:r>
          </a:p>
          <a:p>
            <a:pPr marL="0" indent="4763" eaLnBrk="1" hangingPunct="1">
              <a:buFont typeface="Wingdings" pitchFamily="2" charset="2"/>
              <a:buNone/>
            </a:pPr>
            <a:r>
              <a:rPr lang="en-US" altLang="ko-KR" sz="2200"/>
              <a:t>25	26	27	28	29	30	31</a:t>
            </a:r>
          </a:p>
          <a:p>
            <a:pPr marL="0" indent="4763" eaLnBrk="1" hangingPunct="1">
              <a:buFont typeface="Wingdings" pitchFamily="2" charset="2"/>
              <a:buNone/>
            </a:pPr>
            <a:r>
              <a:rPr lang="en-US" altLang="ko-KR" sz="2200"/>
              <a:t>====================================</a:t>
            </a:r>
          </a:p>
        </p:txBody>
      </p:sp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800"/>
              <a:t>실습과제</a:t>
            </a:r>
          </a:p>
        </p:txBody>
      </p:sp>
    </p:spTree>
    <p:extLst>
      <p:ext uri="{BB962C8B-B14F-4D97-AF65-F5344CB8AC3E}">
        <p14:creationId xmlns:p14="http://schemas.microsoft.com/office/powerpoint/2010/main" val="3075343032"/>
      </p:ext>
    </p:extLst>
  </p:cSld>
  <p:clrMapOvr>
    <a:masterClrMapping/>
  </p:clrMapOvr>
</p:sld>
</file>

<file path=ppt/slides/slide4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12875"/>
            <a:ext cx="8686800" cy="4968875"/>
          </a:xfrm>
        </p:spPr>
        <p:txBody>
          <a:bodyPr/>
          <a:lstStyle/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600"/>
              <a:t>#include &lt;stdio.h&gt;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600"/>
              <a:t>#include &lt;stdlib.h&gt;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600"/>
              <a:t>#include &lt;time.h&gt;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endParaRPr lang="en-US" altLang="ko-KR" sz="1600"/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600"/>
              <a:t>int main(void)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600"/>
              <a:t>{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600"/>
              <a:t>	time_t now;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600"/>
              <a:t>	struct tm *lt;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600"/>
              <a:t>	int weekday, i;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600"/>
              <a:t>	int num_days[12]={31, 28, 31, 30, 31, 30, 31, 31, 30, 31, 30, 31};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endParaRPr lang="en-US" altLang="ko-KR" sz="1600"/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600"/>
              <a:t>	now = time(NULL);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600"/>
              <a:t>	lt = localtime(&amp;now);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endParaRPr lang="en-US" altLang="ko-KR" sz="1600"/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600"/>
              <a:t>	lt-&gt;tm_mday = 1;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600"/>
              <a:t>	mktime(lt);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endParaRPr lang="en-US" altLang="ko-KR" sz="1600"/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600"/>
              <a:t>	weekday = lt-&gt;tm_wday;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600"/>
              <a:t>	...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endParaRPr lang="en-US" altLang="ko-KR" sz="1600"/>
          </a:p>
        </p:txBody>
      </p:sp>
      <p:sp>
        <p:nvSpPr>
          <p:cNvPr id="254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800"/>
              <a:t>실습과제 해설 </a:t>
            </a:r>
            <a:r>
              <a:rPr lang="en-US" altLang="ko-KR" sz="3800"/>
              <a:t>1/2</a:t>
            </a:r>
          </a:p>
        </p:txBody>
      </p:sp>
    </p:spTree>
    <p:extLst>
      <p:ext uri="{BB962C8B-B14F-4D97-AF65-F5344CB8AC3E}">
        <p14:creationId xmlns:p14="http://schemas.microsoft.com/office/powerpoint/2010/main" val="2268242835"/>
      </p:ext>
    </p:extLst>
  </p:cSld>
  <p:clrMapOvr>
    <a:masterClrMapping/>
  </p:clrMapOvr>
</p:sld>
</file>

<file path=ppt/slides/slide4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/>
              <a:t>	...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/>
              <a:t>	printf("==========================================\n");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/>
              <a:t>	printf("SUN\tMON\tTUE\tWED\tTHU\tFRI\tSAT\n");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ko-KR" sz="160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/>
              <a:t>	for(i=0 ; i&lt;weekday ; i++)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/>
              <a:t>		printf("\t");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ko-KR" sz="160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/>
              <a:t>	for(i=1 ; i&lt;=num_days[lt-&gt;tm_mon] ; i++)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/>
              <a:t>	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/>
              <a:t>		if(weekday &gt; 6)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/>
              <a:t>		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/>
              <a:t>			printf("\n");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/>
              <a:t>			weekday = 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/>
              <a:t>		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/>
              <a:t>		printf("%d\t", i);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/>
              <a:t>		weekday++;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/>
              <a:t>	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/>
              <a:t>	printf("==========================================\n");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/>
              <a:t>	return 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/>
              <a:t>}</a:t>
            </a:r>
          </a:p>
        </p:txBody>
      </p:sp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800"/>
              <a:t>실습과제 해설 </a:t>
            </a:r>
            <a:r>
              <a:rPr lang="en-US" altLang="ko-KR" sz="3800"/>
              <a:t>2/2</a:t>
            </a:r>
          </a:p>
        </p:txBody>
      </p:sp>
    </p:spTree>
    <p:extLst>
      <p:ext uri="{BB962C8B-B14F-4D97-AF65-F5344CB8AC3E}">
        <p14:creationId xmlns:p14="http://schemas.microsoft.com/office/powerpoint/2010/main" val="300196406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ko-KR"/>
              <a:t>#inlude &lt;stdio.h&gt;</a:t>
            </a:r>
          </a:p>
          <a:p>
            <a:pPr>
              <a:buFont typeface="Wingdings" pitchFamily="2" charset="2"/>
              <a:buNone/>
            </a:pPr>
            <a:r>
              <a:rPr lang="en-US" altLang="ko-KR"/>
              <a:t>void main()</a:t>
            </a:r>
          </a:p>
          <a:p>
            <a:pPr>
              <a:buFont typeface="Wingdings" pitchFamily="2" charset="2"/>
              <a:buNone/>
            </a:pPr>
            <a:r>
              <a:rPr lang="en-US" altLang="ko-KR"/>
              <a:t>{</a:t>
            </a:r>
          </a:p>
          <a:p>
            <a:pPr>
              <a:buFont typeface="Wingdings" pitchFamily="2" charset="2"/>
              <a:buNone/>
            </a:pPr>
            <a:r>
              <a:rPr lang="en-US" altLang="ko-KR"/>
              <a:t>		int num;</a:t>
            </a:r>
          </a:p>
          <a:p>
            <a:pPr>
              <a:buFont typeface="Wingdings" pitchFamily="2" charset="2"/>
              <a:buNone/>
            </a:pPr>
            <a:r>
              <a:rPr lang="en-US" altLang="ko-KR"/>
              <a:t>		num = 100;</a:t>
            </a:r>
          </a:p>
          <a:p>
            <a:pPr>
              <a:buFont typeface="Wingdings" pitchFamily="2" charset="2"/>
              <a:buNone/>
            </a:pPr>
            <a:r>
              <a:rPr lang="en-US" altLang="ko-KR"/>
              <a:t>		printf(</a:t>
            </a:r>
            <a:r>
              <a:rPr lang="en-US" altLang="ko-KR">
                <a:latin typeface="Times New Roman"/>
              </a:rPr>
              <a:t>“</a:t>
            </a:r>
            <a:r>
              <a:rPr lang="en-US" altLang="ko-KR"/>
              <a:t>The Value is %d</a:t>
            </a:r>
            <a:r>
              <a:rPr lang="en-US" altLang="ko-KR">
                <a:latin typeface="Times New Roman"/>
              </a:rPr>
              <a:t>”</a:t>
            </a:r>
            <a:r>
              <a:rPr lang="en-US" altLang="ko-KR"/>
              <a:t>,num);</a:t>
            </a:r>
          </a:p>
          <a:p>
            <a:pPr>
              <a:buFont typeface="Wingdings" pitchFamily="2" charset="2"/>
              <a:buNone/>
            </a:pPr>
            <a:r>
              <a:rPr lang="en-US" altLang="ko-KR"/>
              <a:t>}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프로그램 예제</a:t>
            </a:r>
            <a:r>
              <a:rPr lang="en-US" altLang="ko-KR"/>
              <a:t>(1)</a:t>
            </a:r>
          </a:p>
        </p:txBody>
      </p:sp>
    </p:spTree>
  </p:cSld>
  <p:clrMapOvr>
    <a:masterClrMapping/>
  </p:clrMapOvr>
</p:sld>
</file>

<file path=ppt/slides/slide4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4763" eaLnBrk="1" hangingPunct="1">
              <a:buFont typeface="Wingdings" pitchFamily="2" charset="2"/>
              <a:buNone/>
            </a:pPr>
            <a:r>
              <a:rPr lang="ko-KR" altLang="en-US" sz="2200">
                <a:latin typeface="굴림" pitchFamily="50" charset="-127"/>
              </a:rPr>
              <a:t>사용자에게 </a:t>
            </a:r>
            <a:r>
              <a:rPr lang="en-US" altLang="ko-KR" sz="2200">
                <a:latin typeface="굴림" pitchFamily="50" charset="-127"/>
              </a:rPr>
              <a:t>1</a:t>
            </a:r>
            <a:r>
              <a:rPr lang="ko-KR" altLang="en-US" sz="2200">
                <a:latin typeface="굴림" pitchFamily="50" charset="-127"/>
              </a:rPr>
              <a:t>부터 </a:t>
            </a:r>
            <a:r>
              <a:rPr lang="en-US" altLang="ko-KR" sz="2200">
                <a:latin typeface="굴림" pitchFamily="50" charset="-127"/>
              </a:rPr>
              <a:t>45</a:t>
            </a:r>
            <a:r>
              <a:rPr lang="ko-KR" altLang="en-US" sz="2200">
                <a:latin typeface="굴림" pitchFamily="50" charset="-127"/>
              </a:rPr>
              <a:t>까지 숫자 중 </a:t>
            </a:r>
            <a:r>
              <a:rPr lang="en-US" altLang="ko-KR" sz="2200">
                <a:latin typeface="굴림" pitchFamily="50" charset="-127"/>
              </a:rPr>
              <a:t>6</a:t>
            </a:r>
            <a:r>
              <a:rPr lang="ko-KR" altLang="en-US" sz="2200">
                <a:latin typeface="굴림" pitchFamily="50" charset="-127"/>
              </a:rPr>
              <a:t>개를 선택하게 하고</a:t>
            </a:r>
            <a:r>
              <a:rPr lang="en-US" altLang="ko-KR" sz="2200">
                <a:latin typeface="굴림" pitchFamily="50" charset="-127"/>
              </a:rPr>
              <a:t>, </a:t>
            </a:r>
            <a:r>
              <a:rPr lang="ko-KR" altLang="en-US" sz="2200">
                <a:latin typeface="굴림" pitchFamily="50" charset="-127"/>
              </a:rPr>
              <a:t>컴퓨터에게 </a:t>
            </a:r>
            <a:r>
              <a:rPr lang="en-US" altLang="ko-KR" sz="2200">
                <a:latin typeface="굴림" pitchFamily="50" charset="-127"/>
              </a:rPr>
              <a:t>6</a:t>
            </a:r>
            <a:r>
              <a:rPr lang="ko-KR" altLang="en-US" sz="2200">
                <a:latin typeface="굴림" pitchFamily="50" charset="-127"/>
              </a:rPr>
              <a:t>개의 숫자를 무작위로 선택하게 해서 몇 개가 맞았는지 출력하는 로또</a:t>
            </a:r>
            <a:r>
              <a:rPr lang="en-US" altLang="ko-KR" sz="2200">
                <a:latin typeface="굴림" pitchFamily="50" charset="-127"/>
              </a:rPr>
              <a:t>(Lotto) </a:t>
            </a:r>
            <a:r>
              <a:rPr lang="ko-KR" altLang="en-US" sz="2200">
                <a:latin typeface="굴림" pitchFamily="50" charset="-127"/>
              </a:rPr>
              <a:t>프로그램을 작성하세요</a:t>
            </a:r>
            <a:r>
              <a:rPr lang="en-US" altLang="ko-KR" sz="2200">
                <a:latin typeface="굴림" pitchFamily="50" charset="-127"/>
              </a:rPr>
              <a:t>. </a:t>
            </a:r>
            <a:r>
              <a:rPr lang="ko-KR" altLang="en-US" sz="2200">
                <a:latin typeface="굴림" pitchFamily="50" charset="-127"/>
              </a:rPr>
              <a:t>편의상 보너스 번호는 없는 것으로 합니다</a:t>
            </a:r>
            <a:r>
              <a:rPr lang="en-US" altLang="ko-KR" sz="2200">
                <a:latin typeface="굴림" pitchFamily="50" charset="-127"/>
              </a:rPr>
              <a:t>. </a:t>
            </a:r>
          </a:p>
        </p:txBody>
      </p:sp>
      <p:sp>
        <p:nvSpPr>
          <p:cNvPr id="257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800"/>
              <a:t>실습과제</a:t>
            </a:r>
          </a:p>
        </p:txBody>
      </p:sp>
    </p:spTree>
    <p:extLst>
      <p:ext uri="{BB962C8B-B14F-4D97-AF65-F5344CB8AC3E}">
        <p14:creationId xmlns:p14="http://schemas.microsoft.com/office/powerpoint/2010/main" val="2849900857"/>
      </p:ext>
    </p:extLst>
  </p:cSld>
  <p:clrMapOvr>
    <a:masterClrMapping/>
  </p:clrMapOvr>
</p:sld>
</file>

<file path=ppt/slides/slide4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12875"/>
            <a:ext cx="8578850" cy="4968875"/>
          </a:xfrm>
        </p:spPr>
        <p:txBody>
          <a:bodyPr/>
          <a:lstStyle/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300"/>
              <a:t>#include &lt;stdio.h&gt;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300"/>
              <a:t>#include &lt;stdlib.h&gt;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300"/>
              <a:t>#include &lt;time.h&gt;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endParaRPr lang="en-US" altLang="ko-KR" sz="1300"/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300"/>
              <a:t>void Lottery(int number[]);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300"/>
              <a:t>void UserInput(int number[]);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300"/>
              <a:t>int compare(const void *a, const void *b);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300"/>
              <a:t>int Matching(int number1[], int number2[]);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300"/>
              <a:t>void ShowResult(int computer[], int user[], int matched);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endParaRPr lang="en-US" altLang="ko-KR" sz="1300"/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300"/>
              <a:t>int main(void)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300"/>
              <a:t>{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300"/>
              <a:t>	int computer[6];			// </a:t>
            </a:r>
            <a:r>
              <a:rPr lang="ko-KR" altLang="en-US" sz="1300"/>
              <a:t>컴퓨터가 선택한 숫자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ko-KR" altLang="en-US" sz="1300"/>
              <a:t>	</a:t>
            </a:r>
            <a:r>
              <a:rPr lang="en-US" altLang="ko-KR" sz="1300"/>
              <a:t>int user[6];				// </a:t>
            </a:r>
            <a:r>
              <a:rPr lang="ko-KR" altLang="en-US" sz="1300"/>
              <a:t>사용자가 선택한 숫자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ko-KR" altLang="en-US" sz="1300"/>
              <a:t>	</a:t>
            </a:r>
            <a:r>
              <a:rPr lang="en-US" altLang="ko-KR" sz="1300"/>
              <a:t>int matched;				// </a:t>
            </a:r>
            <a:r>
              <a:rPr lang="ko-KR" altLang="en-US" sz="1300"/>
              <a:t>일치한 개수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ko-KR" altLang="en-US" sz="1300"/>
              <a:t>	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ko-KR" altLang="en-US" sz="1300"/>
              <a:t>	</a:t>
            </a:r>
            <a:r>
              <a:rPr lang="en-US" altLang="ko-KR" sz="1300"/>
              <a:t>Lottery(computer);			// </a:t>
            </a:r>
            <a:r>
              <a:rPr lang="ko-KR" altLang="en-US" sz="1300"/>
              <a:t>컴퓨터에게 임의로 숫자를 선택하게 함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ko-KR" altLang="en-US" sz="1300"/>
              <a:t>	</a:t>
            </a:r>
            <a:r>
              <a:rPr lang="en-US" altLang="ko-KR" sz="1300"/>
              <a:t>UserInput(user);			// </a:t>
            </a:r>
            <a:r>
              <a:rPr lang="ko-KR" altLang="en-US" sz="1300"/>
              <a:t>사용자로부터 숫자를 입력 받음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endParaRPr lang="ko-KR" altLang="en-US" sz="1300"/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ko-KR" altLang="en-US" sz="1300"/>
              <a:t>	</a:t>
            </a:r>
            <a:r>
              <a:rPr lang="en-US" altLang="ko-KR" sz="1300"/>
              <a:t>qsort(computer, 6, sizeof(int), compare);	// </a:t>
            </a:r>
            <a:r>
              <a:rPr lang="ko-KR" altLang="en-US" sz="1300"/>
              <a:t>정렬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ko-KR" altLang="en-US" sz="1300"/>
              <a:t>	</a:t>
            </a:r>
            <a:r>
              <a:rPr lang="en-US" altLang="ko-KR" sz="1300"/>
              <a:t>qsort(user, 6, sizeof(int), compare);	// </a:t>
            </a:r>
            <a:r>
              <a:rPr lang="ko-KR" altLang="en-US" sz="1300"/>
              <a:t>정렬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endParaRPr lang="ko-KR" altLang="en-US" sz="1300"/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ko-KR" altLang="en-US" sz="1300"/>
              <a:t>	</a:t>
            </a:r>
            <a:r>
              <a:rPr lang="en-US" altLang="ko-KR" sz="1300"/>
              <a:t>matched = Matching(computer, user);	// </a:t>
            </a:r>
            <a:r>
              <a:rPr lang="ko-KR" altLang="en-US" sz="1300"/>
              <a:t>일치한 개수를 카운트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ko-KR" altLang="en-US" sz="1300"/>
              <a:t>	</a:t>
            </a:r>
            <a:r>
              <a:rPr lang="en-US" altLang="ko-KR" sz="1300"/>
              <a:t>ShowResult(computer, user, matched);	// </a:t>
            </a:r>
            <a:r>
              <a:rPr lang="ko-KR" altLang="en-US" sz="1300"/>
              <a:t>결과 출력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endParaRPr lang="ko-KR" altLang="en-US" sz="1300"/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ko-KR" altLang="en-US" sz="1300"/>
              <a:t>	</a:t>
            </a:r>
            <a:r>
              <a:rPr lang="en-US" altLang="ko-KR" sz="1300"/>
              <a:t>return 0;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300"/>
              <a:t>}</a:t>
            </a:r>
          </a:p>
        </p:txBody>
      </p:sp>
      <p:sp>
        <p:nvSpPr>
          <p:cNvPr id="258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800"/>
              <a:t>실습과제 해설 </a:t>
            </a:r>
            <a:r>
              <a:rPr lang="en-US" altLang="ko-KR" sz="3800"/>
              <a:t>1/5</a:t>
            </a:r>
          </a:p>
        </p:txBody>
      </p:sp>
    </p:spTree>
    <p:extLst>
      <p:ext uri="{BB962C8B-B14F-4D97-AF65-F5344CB8AC3E}">
        <p14:creationId xmlns:p14="http://schemas.microsoft.com/office/powerpoint/2010/main" val="328578910"/>
      </p:ext>
    </p:extLst>
  </p:cSld>
  <p:clrMapOvr>
    <a:masterClrMapping/>
  </p:clrMapOvr>
</p:sld>
</file>

<file path=ppt/slides/slide4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defTabSz="808038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400"/>
              <a:t>void Lottery(int number[])</a:t>
            </a:r>
          </a:p>
          <a:p>
            <a:pPr defTabSz="808038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400"/>
              <a:t>{</a:t>
            </a:r>
          </a:p>
          <a:p>
            <a:pPr defTabSz="808038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400"/>
              <a:t>	int i, j;</a:t>
            </a:r>
          </a:p>
          <a:p>
            <a:pPr defTabSz="808038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400"/>
              <a:t>	int duplicated;</a:t>
            </a:r>
          </a:p>
          <a:p>
            <a:pPr defTabSz="808038" eaLnBrk="1" hangingPunct="1">
              <a:lnSpc>
                <a:spcPct val="70000"/>
              </a:lnSpc>
              <a:buFont typeface="Wingdings" pitchFamily="2" charset="2"/>
              <a:buNone/>
            </a:pPr>
            <a:endParaRPr lang="en-US" altLang="ko-KR" sz="1400"/>
          </a:p>
          <a:p>
            <a:pPr defTabSz="808038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400"/>
              <a:t>	srand((unsigned int)time(NULL));		// </a:t>
            </a:r>
            <a:r>
              <a:rPr lang="ko-KR" altLang="en-US" sz="1400"/>
              <a:t>무작위 값을 초기화</a:t>
            </a:r>
          </a:p>
          <a:p>
            <a:pPr defTabSz="808038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ko-KR" altLang="en-US" sz="1400"/>
              <a:t>	</a:t>
            </a:r>
            <a:r>
              <a:rPr lang="en-US" altLang="ko-KR" sz="1400"/>
              <a:t>for(i=0 ; i&lt;6 ; i++)</a:t>
            </a:r>
          </a:p>
          <a:p>
            <a:pPr defTabSz="808038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400"/>
              <a:t>	{</a:t>
            </a:r>
          </a:p>
          <a:p>
            <a:pPr defTabSz="808038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400"/>
              <a:t>		do</a:t>
            </a:r>
          </a:p>
          <a:p>
            <a:pPr defTabSz="808038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400"/>
              <a:t>		{</a:t>
            </a:r>
          </a:p>
          <a:p>
            <a:pPr defTabSz="808038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400"/>
              <a:t>			number[i] = (int)((double)rand()/RAND_MAX*44)+1;</a:t>
            </a:r>
          </a:p>
          <a:p>
            <a:pPr defTabSz="808038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400"/>
              <a:t>			duplicated = 0;</a:t>
            </a:r>
          </a:p>
          <a:p>
            <a:pPr defTabSz="808038" eaLnBrk="1" hangingPunct="1">
              <a:lnSpc>
                <a:spcPct val="70000"/>
              </a:lnSpc>
              <a:buFont typeface="Wingdings" pitchFamily="2" charset="2"/>
              <a:buNone/>
            </a:pPr>
            <a:endParaRPr lang="en-US" altLang="ko-KR" sz="1400"/>
          </a:p>
          <a:p>
            <a:pPr defTabSz="808038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400"/>
              <a:t>			for(j=0 ; j&lt;i-1 ; j++)		// </a:t>
            </a:r>
            <a:r>
              <a:rPr lang="ko-KR" altLang="en-US" sz="1400"/>
              <a:t>이전에 선택된 값과 같은지 확인</a:t>
            </a:r>
          </a:p>
          <a:p>
            <a:pPr defTabSz="808038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ko-KR" altLang="en-US" sz="1400"/>
              <a:t>			</a:t>
            </a:r>
            <a:r>
              <a:rPr lang="en-US" altLang="ko-KR" sz="1400"/>
              <a:t>{</a:t>
            </a:r>
          </a:p>
          <a:p>
            <a:pPr defTabSz="808038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400"/>
              <a:t>				if(number[j] == number[i])</a:t>
            </a:r>
          </a:p>
          <a:p>
            <a:pPr defTabSz="808038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400"/>
              <a:t>				{</a:t>
            </a:r>
          </a:p>
          <a:p>
            <a:pPr defTabSz="808038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400"/>
              <a:t>					duplicated = 1;</a:t>
            </a:r>
          </a:p>
          <a:p>
            <a:pPr defTabSz="808038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400"/>
              <a:t>					break;</a:t>
            </a:r>
          </a:p>
          <a:p>
            <a:pPr defTabSz="808038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400"/>
              <a:t>				}</a:t>
            </a:r>
          </a:p>
          <a:p>
            <a:pPr defTabSz="808038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400"/>
              <a:t>			}</a:t>
            </a:r>
          </a:p>
          <a:p>
            <a:pPr defTabSz="808038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400"/>
              <a:t>		} while (duplicated);			// </a:t>
            </a:r>
            <a:r>
              <a:rPr lang="ko-KR" altLang="en-US" sz="1400"/>
              <a:t>이전 선택과 중복되면 다시 선택</a:t>
            </a:r>
          </a:p>
          <a:p>
            <a:pPr defTabSz="808038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ko-KR" altLang="en-US" sz="1400"/>
              <a:t>	</a:t>
            </a:r>
            <a:r>
              <a:rPr lang="en-US" altLang="ko-KR" sz="1400"/>
              <a:t>}</a:t>
            </a:r>
          </a:p>
          <a:p>
            <a:pPr defTabSz="808038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400"/>
              <a:t>}</a:t>
            </a:r>
          </a:p>
        </p:txBody>
      </p:sp>
      <p:sp>
        <p:nvSpPr>
          <p:cNvPr id="259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800"/>
              <a:t>실습과제 해설 </a:t>
            </a:r>
            <a:r>
              <a:rPr lang="en-US" altLang="ko-KR" sz="3800"/>
              <a:t>2/5</a:t>
            </a:r>
          </a:p>
        </p:txBody>
      </p:sp>
    </p:spTree>
    <p:extLst>
      <p:ext uri="{BB962C8B-B14F-4D97-AF65-F5344CB8AC3E}">
        <p14:creationId xmlns:p14="http://schemas.microsoft.com/office/powerpoint/2010/main" val="3713173053"/>
      </p:ext>
    </p:extLst>
  </p:cSld>
  <p:clrMapOvr>
    <a:masterClrMapping/>
  </p:clrMapOvr>
</p:sld>
</file>

<file path=ppt/slides/slide4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96975"/>
            <a:ext cx="8507413" cy="5184775"/>
          </a:xfrm>
        </p:spPr>
        <p:txBody>
          <a:bodyPr/>
          <a:lstStyle/>
          <a:p>
            <a:pPr defTabSz="808038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/>
              <a:t>void UserInput(int number[])</a:t>
            </a:r>
          </a:p>
          <a:p>
            <a:pPr defTabSz="808038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/>
              <a:t>{</a:t>
            </a:r>
          </a:p>
          <a:p>
            <a:pPr defTabSz="808038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/>
              <a:t>	int i;</a:t>
            </a:r>
          </a:p>
          <a:p>
            <a:pPr defTabSz="808038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/>
              <a:t>	printf("1</a:t>
            </a:r>
            <a:r>
              <a:rPr lang="ko-KR" altLang="en-US" sz="1600"/>
              <a:t>부터 </a:t>
            </a:r>
            <a:r>
              <a:rPr lang="en-US" altLang="ko-KR" sz="1600"/>
              <a:t>45</a:t>
            </a:r>
            <a:r>
              <a:rPr lang="ko-KR" altLang="en-US" sz="1600"/>
              <a:t>까지의 숫자 </a:t>
            </a:r>
            <a:r>
              <a:rPr lang="en-US" altLang="ko-KR" sz="1600"/>
              <a:t>6</a:t>
            </a:r>
            <a:r>
              <a:rPr lang="ko-KR" altLang="en-US" sz="1600"/>
              <a:t>개를 입력하세요</a:t>
            </a:r>
            <a:r>
              <a:rPr lang="en-US" altLang="ko-KR" sz="1600"/>
              <a:t>: ");</a:t>
            </a:r>
          </a:p>
          <a:p>
            <a:pPr defTabSz="808038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/>
              <a:t>	for(i=0 ; i&lt;6 ; i++)</a:t>
            </a:r>
          </a:p>
          <a:p>
            <a:pPr defTabSz="808038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/>
              <a:t>	{</a:t>
            </a:r>
          </a:p>
          <a:p>
            <a:pPr defTabSz="808038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/>
              <a:t>		scanf("%d", &amp;number[i]);</a:t>
            </a:r>
          </a:p>
          <a:p>
            <a:pPr defTabSz="808038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/>
              <a:t>	}</a:t>
            </a:r>
          </a:p>
          <a:p>
            <a:pPr defTabSz="808038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/>
              <a:t>}</a:t>
            </a:r>
          </a:p>
          <a:p>
            <a:pPr defTabSz="808038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ko-KR" sz="1600"/>
          </a:p>
          <a:p>
            <a:pPr defTabSz="808038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/>
              <a:t>int compare(const void *a, const void *b)</a:t>
            </a:r>
          </a:p>
          <a:p>
            <a:pPr defTabSz="808038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/>
              <a:t>{</a:t>
            </a:r>
          </a:p>
          <a:p>
            <a:pPr defTabSz="808038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/>
              <a:t>	if(*(int *)a &gt; *(int *)b)</a:t>
            </a:r>
          </a:p>
          <a:p>
            <a:pPr defTabSz="808038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/>
              <a:t>		return 1;</a:t>
            </a:r>
          </a:p>
          <a:p>
            <a:pPr defTabSz="808038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/>
              <a:t>	else if(*(int *)a &lt; *(int *)b)</a:t>
            </a:r>
          </a:p>
          <a:p>
            <a:pPr defTabSz="808038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/>
              <a:t>		return -1;</a:t>
            </a:r>
          </a:p>
          <a:p>
            <a:pPr defTabSz="808038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/>
              <a:t>	else</a:t>
            </a:r>
          </a:p>
          <a:p>
            <a:pPr defTabSz="808038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/>
              <a:t>		return 0;</a:t>
            </a:r>
          </a:p>
          <a:p>
            <a:pPr defTabSz="808038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/>
              <a:t>}</a:t>
            </a:r>
          </a:p>
        </p:txBody>
      </p:sp>
      <p:sp>
        <p:nvSpPr>
          <p:cNvPr id="260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800"/>
              <a:t>실습과제 해설 </a:t>
            </a:r>
            <a:r>
              <a:rPr lang="en-US" altLang="ko-KR" sz="3800"/>
              <a:t>3/5</a:t>
            </a:r>
          </a:p>
        </p:txBody>
      </p:sp>
    </p:spTree>
    <p:extLst>
      <p:ext uri="{BB962C8B-B14F-4D97-AF65-F5344CB8AC3E}">
        <p14:creationId xmlns:p14="http://schemas.microsoft.com/office/powerpoint/2010/main" val="1753368971"/>
      </p:ext>
    </p:extLst>
  </p:cSld>
  <p:clrMapOvr>
    <a:masterClrMapping/>
  </p:clrMapOvr>
</p:sld>
</file>

<file path=ppt/slides/slide4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defTabSz="808038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400"/>
              <a:t>int Matching(int number1[], int number2[])</a:t>
            </a:r>
          </a:p>
          <a:p>
            <a:pPr defTabSz="808038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400"/>
              <a:t>{</a:t>
            </a:r>
          </a:p>
          <a:p>
            <a:pPr defTabSz="808038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400"/>
              <a:t>	int n1=0, n2=0;</a:t>
            </a:r>
          </a:p>
          <a:p>
            <a:pPr defTabSz="808038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400"/>
              <a:t>	int matched = 0;</a:t>
            </a:r>
          </a:p>
          <a:p>
            <a:pPr defTabSz="808038" eaLnBrk="1" hangingPunct="1">
              <a:lnSpc>
                <a:spcPct val="70000"/>
              </a:lnSpc>
              <a:buFont typeface="Wingdings" pitchFamily="2" charset="2"/>
              <a:buNone/>
            </a:pPr>
            <a:endParaRPr lang="en-US" altLang="ko-KR" sz="1400"/>
          </a:p>
          <a:p>
            <a:pPr defTabSz="808038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400"/>
              <a:t>	while(n1&lt;6 &amp;&amp; n2&lt;6)				// </a:t>
            </a:r>
            <a:r>
              <a:rPr lang="ko-KR" altLang="en-US" sz="1400"/>
              <a:t>둘 중 하나가 끝까지 진행하면 중단</a:t>
            </a:r>
          </a:p>
          <a:p>
            <a:pPr defTabSz="808038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ko-KR" altLang="en-US" sz="1400"/>
              <a:t>	</a:t>
            </a:r>
            <a:r>
              <a:rPr lang="en-US" altLang="ko-KR" sz="1400"/>
              <a:t>{</a:t>
            </a:r>
          </a:p>
          <a:p>
            <a:pPr defTabSz="808038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400"/>
              <a:t>		if(number1[n1]==number2[n2])		// </a:t>
            </a:r>
            <a:r>
              <a:rPr lang="ko-KR" altLang="en-US" sz="1400"/>
              <a:t>두 숫자가 같으면</a:t>
            </a:r>
          </a:p>
          <a:p>
            <a:pPr defTabSz="808038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ko-KR" altLang="en-US" sz="1400"/>
              <a:t>		</a:t>
            </a:r>
            <a:r>
              <a:rPr lang="en-US" altLang="ko-KR" sz="1400"/>
              <a:t>{</a:t>
            </a:r>
          </a:p>
          <a:p>
            <a:pPr defTabSz="808038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400"/>
              <a:t>			matched++;			// </a:t>
            </a:r>
            <a:r>
              <a:rPr lang="ko-KR" altLang="en-US" sz="1400"/>
              <a:t>일치된 개수를 </a:t>
            </a:r>
            <a:r>
              <a:rPr lang="en-US" altLang="ko-KR" sz="1400"/>
              <a:t>1</a:t>
            </a:r>
            <a:r>
              <a:rPr lang="ko-KR" altLang="en-US" sz="1400"/>
              <a:t>증가</a:t>
            </a:r>
          </a:p>
          <a:p>
            <a:pPr defTabSz="808038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ko-KR" altLang="en-US" sz="1400"/>
              <a:t>			</a:t>
            </a:r>
            <a:r>
              <a:rPr lang="en-US" altLang="ko-KR" sz="1400"/>
              <a:t>n1++;				// </a:t>
            </a:r>
            <a:r>
              <a:rPr lang="ko-KR" altLang="en-US" sz="1400"/>
              <a:t>첫번째 배열 인덱스 </a:t>
            </a:r>
            <a:r>
              <a:rPr lang="en-US" altLang="ko-KR" sz="1400"/>
              <a:t>1</a:t>
            </a:r>
            <a:r>
              <a:rPr lang="ko-KR" altLang="en-US" sz="1400"/>
              <a:t>증가</a:t>
            </a:r>
          </a:p>
          <a:p>
            <a:pPr defTabSz="808038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ko-KR" altLang="en-US" sz="1400"/>
              <a:t>			</a:t>
            </a:r>
            <a:r>
              <a:rPr lang="en-US" altLang="ko-KR" sz="1400"/>
              <a:t>n2++;				// </a:t>
            </a:r>
            <a:r>
              <a:rPr lang="ko-KR" altLang="en-US" sz="1400"/>
              <a:t>두번째 배열 인덱스 </a:t>
            </a:r>
            <a:r>
              <a:rPr lang="en-US" altLang="ko-KR" sz="1400"/>
              <a:t>1</a:t>
            </a:r>
            <a:r>
              <a:rPr lang="ko-KR" altLang="en-US" sz="1400"/>
              <a:t>증가</a:t>
            </a:r>
          </a:p>
          <a:p>
            <a:pPr defTabSz="808038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ko-KR" altLang="en-US" sz="1400"/>
              <a:t>		</a:t>
            </a:r>
            <a:r>
              <a:rPr lang="en-US" altLang="ko-KR" sz="1400"/>
              <a:t>}</a:t>
            </a:r>
          </a:p>
          <a:p>
            <a:pPr defTabSz="808038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400"/>
              <a:t>		else if(number1[n1]&lt;number2[n2])	//</a:t>
            </a:r>
            <a:r>
              <a:rPr lang="ko-KR" altLang="en-US" sz="1400"/>
              <a:t>두번째 배열의 수가 더 크면</a:t>
            </a:r>
          </a:p>
          <a:p>
            <a:pPr defTabSz="808038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ko-KR" altLang="en-US" sz="1400"/>
              <a:t>		</a:t>
            </a:r>
            <a:r>
              <a:rPr lang="en-US" altLang="ko-KR" sz="1400"/>
              <a:t>{</a:t>
            </a:r>
          </a:p>
          <a:p>
            <a:pPr defTabSz="808038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400"/>
              <a:t>			n1++;				// </a:t>
            </a:r>
            <a:r>
              <a:rPr lang="ko-KR" altLang="en-US" sz="1400"/>
              <a:t>첫번째 배열 인덱스 </a:t>
            </a:r>
            <a:r>
              <a:rPr lang="en-US" altLang="ko-KR" sz="1400"/>
              <a:t>1</a:t>
            </a:r>
            <a:r>
              <a:rPr lang="ko-KR" altLang="en-US" sz="1400"/>
              <a:t>증가</a:t>
            </a:r>
          </a:p>
          <a:p>
            <a:pPr defTabSz="808038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ko-KR" altLang="en-US" sz="1400"/>
              <a:t>		</a:t>
            </a:r>
            <a:r>
              <a:rPr lang="en-US" altLang="ko-KR" sz="1400"/>
              <a:t>}</a:t>
            </a:r>
          </a:p>
          <a:p>
            <a:pPr defTabSz="808038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400"/>
              <a:t>		else 					// </a:t>
            </a:r>
            <a:r>
              <a:rPr lang="ko-KR" altLang="en-US" sz="1400"/>
              <a:t>첫번째 배열의 수가 더 크면</a:t>
            </a:r>
          </a:p>
          <a:p>
            <a:pPr defTabSz="808038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ko-KR" altLang="en-US" sz="1400"/>
              <a:t>		</a:t>
            </a:r>
            <a:r>
              <a:rPr lang="en-US" altLang="ko-KR" sz="1400"/>
              <a:t>{</a:t>
            </a:r>
          </a:p>
          <a:p>
            <a:pPr defTabSz="808038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400"/>
              <a:t>			n2++;				// </a:t>
            </a:r>
            <a:r>
              <a:rPr lang="ko-KR" altLang="en-US" sz="1400"/>
              <a:t>첫번째 배열 인덱스 </a:t>
            </a:r>
            <a:r>
              <a:rPr lang="en-US" altLang="ko-KR" sz="1400"/>
              <a:t>1</a:t>
            </a:r>
            <a:r>
              <a:rPr lang="ko-KR" altLang="en-US" sz="1400"/>
              <a:t>증가</a:t>
            </a:r>
          </a:p>
          <a:p>
            <a:pPr defTabSz="808038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ko-KR" altLang="en-US" sz="1400"/>
              <a:t>		</a:t>
            </a:r>
            <a:r>
              <a:rPr lang="en-US" altLang="ko-KR" sz="1400"/>
              <a:t>}</a:t>
            </a:r>
          </a:p>
          <a:p>
            <a:pPr defTabSz="808038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400"/>
              <a:t>	}</a:t>
            </a:r>
          </a:p>
          <a:p>
            <a:pPr defTabSz="808038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400"/>
              <a:t>	return matched;</a:t>
            </a:r>
          </a:p>
          <a:p>
            <a:pPr defTabSz="808038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400"/>
              <a:t>}</a:t>
            </a:r>
          </a:p>
        </p:txBody>
      </p:sp>
      <p:sp>
        <p:nvSpPr>
          <p:cNvPr id="261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800"/>
              <a:t>실습과제 해설 </a:t>
            </a:r>
            <a:r>
              <a:rPr lang="en-US" altLang="ko-KR" sz="3800"/>
              <a:t>4/5</a:t>
            </a:r>
          </a:p>
        </p:txBody>
      </p:sp>
    </p:spTree>
    <p:extLst>
      <p:ext uri="{BB962C8B-B14F-4D97-AF65-F5344CB8AC3E}">
        <p14:creationId xmlns:p14="http://schemas.microsoft.com/office/powerpoint/2010/main" val="4164750551"/>
      </p:ext>
    </p:extLst>
  </p:cSld>
  <p:clrMapOvr>
    <a:masterClrMapping/>
  </p:clrMapOvr>
</p:sld>
</file>

<file path=ppt/slides/slide4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96975"/>
            <a:ext cx="8507413" cy="5184775"/>
          </a:xfrm>
        </p:spPr>
        <p:txBody>
          <a:bodyPr/>
          <a:lstStyle/>
          <a:p>
            <a:pPr defTabSz="808038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400"/>
              <a:t>void ShowResult(int computer[], int user[], int matched)</a:t>
            </a:r>
          </a:p>
          <a:p>
            <a:pPr defTabSz="808038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400"/>
              <a:t>{</a:t>
            </a:r>
          </a:p>
          <a:p>
            <a:pPr defTabSz="808038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400"/>
              <a:t>	int i;</a:t>
            </a:r>
          </a:p>
          <a:p>
            <a:pPr defTabSz="808038" eaLnBrk="1" hangingPunct="1">
              <a:lnSpc>
                <a:spcPct val="70000"/>
              </a:lnSpc>
              <a:buFont typeface="Wingdings" pitchFamily="2" charset="2"/>
              <a:buNone/>
            </a:pPr>
            <a:endParaRPr lang="en-US" altLang="ko-KR" sz="1400"/>
          </a:p>
          <a:p>
            <a:pPr defTabSz="808038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400"/>
              <a:t>	printf("</a:t>
            </a:r>
            <a:r>
              <a:rPr lang="ko-KR" altLang="en-US" sz="1400"/>
              <a:t>로또 번호</a:t>
            </a:r>
            <a:r>
              <a:rPr lang="en-US" altLang="ko-KR" sz="1400"/>
              <a:t>: ");</a:t>
            </a:r>
          </a:p>
          <a:p>
            <a:pPr defTabSz="808038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400"/>
              <a:t>	for(i=0 ; i&lt;6 ; i++)</a:t>
            </a:r>
          </a:p>
          <a:p>
            <a:pPr defTabSz="808038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400"/>
              <a:t>		printf("%02d ", computer[i]);</a:t>
            </a:r>
          </a:p>
          <a:p>
            <a:pPr defTabSz="808038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400"/>
              <a:t>	printf("\n");</a:t>
            </a:r>
          </a:p>
          <a:p>
            <a:pPr defTabSz="808038" eaLnBrk="1" hangingPunct="1">
              <a:lnSpc>
                <a:spcPct val="70000"/>
              </a:lnSpc>
              <a:buFont typeface="Wingdings" pitchFamily="2" charset="2"/>
              <a:buNone/>
            </a:pPr>
            <a:endParaRPr lang="en-US" altLang="ko-KR" sz="1400"/>
          </a:p>
          <a:p>
            <a:pPr defTabSz="808038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400"/>
              <a:t>	printf("</a:t>
            </a:r>
            <a:r>
              <a:rPr lang="ko-KR" altLang="en-US" sz="1400"/>
              <a:t>선택 번호</a:t>
            </a:r>
            <a:r>
              <a:rPr lang="en-US" altLang="ko-KR" sz="1400"/>
              <a:t>: ");</a:t>
            </a:r>
          </a:p>
          <a:p>
            <a:pPr defTabSz="808038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400"/>
              <a:t>	for(i=0 ; i&lt;6 ; i++)</a:t>
            </a:r>
          </a:p>
          <a:p>
            <a:pPr defTabSz="808038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400"/>
              <a:t>		printf("%02d ", user[i]);</a:t>
            </a:r>
          </a:p>
          <a:p>
            <a:pPr defTabSz="808038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400"/>
              <a:t>	printf("\n");</a:t>
            </a:r>
          </a:p>
          <a:p>
            <a:pPr defTabSz="808038" eaLnBrk="1" hangingPunct="1">
              <a:lnSpc>
                <a:spcPct val="70000"/>
              </a:lnSpc>
              <a:buFont typeface="Wingdings" pitchFamily="2" charset="2"/>
              <a:buNone/>
            </a:pPr>
            <a:endParaRPr lang="en-US" altLang="ko-KR" sz="1400"/>
          </a:p>
          <a:p>
            <a:pPr defTabSz="808038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400"/>
              <a:t>	switch(matched)</a:t>
            </a:r>
          </a:p>
          <a:p>
            <a:pPr defTabSz="808038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400"/>
              <a:t>	{</a:t>
            </a:r>
          </a:p>
          <a:p>
            <a:pPr defTabSz="808038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400"/>
              <a:t>	case 6:</a:t>
            </a:r>
          </a:p>
          <a:p>
            <a:pPr defTabSz="808038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400"/>
              <a:t>	case 5:</a:t>
            </a:r>
          </a:p>
          <a:p>
            <a:pPr defTabSz="808038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400"/>
              <a:t>	case 4:</a:t>
            </a:r>
          </a:p>
          <a:p>
            <a:pPr defTabSz="808038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400"/>
              <a:t>		printf("**********************************\n");</a:t>
            </a:r>
          </a:p>
          <a:p>
            <a:pPr defTabSz="808038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400"/>
              <a:t>		printf("  </a:t>
            </a:r>
            <a:r>
              <a:rPr lang="ko-KR" altLang="en-US" sz="1400"/>
              <a:t>축하합니다</a:t>
            </a:r>
            <a:r>
              <a:rPr lang="en-US" altLang="ko-KR" sz="1400"/>
              <a:t>. %d</a:t>
            </a:r>
            <a:r>
              <a:rPr lang="ko-KR" altLang="en-US" sz="1400"/>
              <a:t>등에 당첨됐습니다</a:t>
            </a:r>
            <a:r>
              <a:rPr lang="en-US" altLang="ko-KR" sz="1400"/>
              <a:t>.     \n", 6-matched+1);</a:t>
            </a:r>
          </a:p>
          <a:p>
            <a:pPr defTabSz="808038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400"/>
              <a:t>		printf("**********************************\n");</a:t>
            </a:r>
          </a:p>
          <a:p>
            <a:pPr defTabSz="808038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400"/>
              <a:t>		break;</a:t>
            </a:r>
          </a:p>
          <a:p>
            <a:pPr defTabSz="808038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400"/>
              <a:t>	default:</a:t>
            </a:r>
          </a:p>
          <a:p>
            <a:pPr defTabSz="808038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400"/>
              <a:t>		printf("</a:t>
            </a:r>
            <a:r>
              <a:rPr lang="ko-KR" altLang="en-US" sz="1400"/>
              <a:t>꽝입니다</a:t>
            </a:r>
            <a:r>
              <a:rPr lang="en-US" altLang="ko-KR" sz="1400"/>
              <a:t>. </a:t>
            </a:r>
            <a:r>
              <a:rPr lang="ko-KR" altLang="en-US" sz="1400"/>
              <a:t>아쉽지만 다음 기회에</a:t>
            </a:r>
            <a:r>
              <a:rPr lang="en-US" altLang="ko-KR" sz="1400"/>
              <a:t>...\n");</a:t>
            </a:r>
          </a:p>
          <a:p>
            <a:pPr defTabSz="808038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400"/>
              <a:t>	}</a:t>
            </a:r>
          </a:p>
          <a:p>
            <a:pPr defTabSz="808038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400"/>
              <a:t>}</a:t>
            </a:r>
          </a:p>
        </p:txBody>
      </p:sp>
      <p:sp>
        <p:nvSpPr>
          <p:cNvPr id="262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800"/>
              <a:t>실습과제 해설 </a:t>
            </a:r>
            <a:r>
              <a:rPr lang="en-US" altLang="ko-KR" sz="3800"/>
              <a:t>5/5</a:t>
            </a:r>
          </a:p>
        </p:txBody>
      </p:sp>
    </p:spTree>
    <p:extLst>
      <p:ext uri="{BB962C8B-B14F-4D97-AF65-F5344CB8AC3E}">
        <p14:creationId xmlns:p14="http://schemas.microsoft.com/office/powerpoint/2010/main" val="3755181719"/>
      </p:ext>
    </p:extLst>
  </p:cSld>
  <p:clrMapOvr>
    <a:masterClrMapping/>
  </p:clrMapOvr>
</p:sld>
</file>

<file path=ppt/slides/slide4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ko-KR" sz="4600" dirty="0">
                <a:solidFill>
                  <a:schemeClr val="tx1"/>
                </a:solidFill>
                <a:latin typeface="HY헤드라인M" pitchFamily="18" charset="-127"/>
              </a:rPr>
              <a:t>C </a:t>
            </a:r>
            <a:r>
              <a:rPr lang="ko-KR" altLang="en-US" sz="4600" dirty="0">
                <a:solidFill>
                  <a:schemeClr val="tx1"/>
                </a:solidFill>
                <a:latin typeface="HY헤드라인M" pitchFamily="18" charset="-127"/>
              </a:rPr>
              <a:t>문법의 확장</a:t>
            </a:r>
          </a:p>
        </p:txBody>
      </p:sp>
    </p:spTree>
    <p:extLst>
      <p:ext uri="{BB962C8B-B14F-4D97-AF65-F5344CB8AC3E}">
        <p14:creationId xmlns:p14="http://schemas.microsoft.com/office/powerpoint/2010/main" val="30509648"/>
      </p:ext>
    </p:extLst>
  </p:cSld>
  <p:clrMapOvr>
    <a:masterClrMapping/>
  </p:clrMapOvr>
  <p:transition/>
</p:sld>
</file>

<file path=ppt/slides/slide4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200"/>
              <a:t>int main(void)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200"/>
              <a:t>{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200"/>
              <a:t>	int result, a=3, b=4;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200"/>
              <a:t>	</a:t>
            </a:r>
            <a:r>
              <a:rPr lang="en-US" altLang="ko-KR" sz="2200" b="1">
                <a:solidFill>
                  <a:srgbClr val="0000FF"/>
                </a:solidFill>
              </a:rPr>
              <a:t>result = a+b;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200"/>
              <a:t>	</a:t>
            </a:r>
            <a:r>
              <a:rPr lang="en-US" altLang="ko-KR" sz="2200" b="1">
                <a:solidFill>
                  <a:srgbClr val="FF0000"/>
                </a:solidFill>
              </a:rPr>
              <a:t>int i;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ko-KR" sz="220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200"/>
              <a:t>	for(i=0 ; i&lt;10 ; i++)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200"/>
              <a:t>	{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200"/>
              <a:t>		result += i;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200"/>
              <a:t>	}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200"/>
              <a:t>	return 0;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200"/>
              <a:t>}</a:t>
            </a:r>
          </a:p>
        </p:txBody>
      </p:sp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800"/>
              <a:t>변수선언</a:t>
            </a:r>
          </a:p>
        </p:txBody>
      </p:sp>
    </p:spTree>
    <p:extLst>
      <p:ext uri="{BB962C8B-B14F-4D97-AF65-F5344CB8AC3E}">
        <p14:creationId xmlns:p14="http://schemas.microsoft.com/office/powerpoint/2010/main" val="213378919"/>
      </p:ext>
    </p:extLst>
  </p:cSld>
  <p:clrMapOvr>
    <a:masterClrMapping/>
  </p:clrMapOvr>
</p:sld>
</file>

<file path=ppt/slides/slide4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ko-KR" sz="2200"/>
              <a:t>int main(void)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ko-KR" sz="2200"/>
              <a:t>{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ko-KR" sz="2200"/>
              <a:t>	int num = -10;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ko-KR" sz="2200"/>
              <a:t>	</a:t>
            </a:r>
            <a:r>
              <a:rPr lang="en-US" altLang="ko-KR" sz="2200" b="1">
                <a:solidFill>
                  <a:srgbClr val="FF0000"/>
                </a:solidFill>
              </a:rPr>
              <a:t>bool </a:t>
            </a:r>
            <a:r>
              <a:rPr lang="en-US" altLang="ko-KR" sz="2200"/>
              <a:t>isNegative;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ko-KR" sz="2200"/>
              <a:t>	isNegative = num&lt;0;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ko-KR" sz="2200"/>
              <a:t>	if(isNegative ==</a:t>
            </a:r>
            <a:r>
              <a:rPr lang="en-US" altLang="ko-KR" sz="2200" b="1"/>
              <a:t> </a:t>
            </a:r>
            <a:r>
              <a:rPr lang="en-US" altLang="ko-KR" sz="2200" b="1">
                <a:solidFill>
                  <a:srgbClr val="FF0000"/>
                </a:solidFill>
              </a:rPr>
              <a:t>true</a:t>
            </a:r>
            <a:r>
              <a:rPr lang="en-US" altLang="ko-KR" sz="2200"/>
              <a:t>)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ko-KR" sz="2200"/>
              <a:t>		num = -num;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ko-KR" sz="2200"/>
              <a:t>	return 0;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ko-KR" sz="2200"/>
              <a:t>}</a:t>
            </a:r>
          </a:p>
        </p:txBody>
      </p:sp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800"/>
              <a:t>bool </a:t>
            </a:r>
            <a:r>
              <a:rPr lang="ko-KR" altLang="en-US" sz="3800"/>
              <a:t>타입</a:t>
            </a:r>
          </a:p>
        </p:txBody>
      </p:sp>
    </p:spTree>
    <p:extLst>
      <p:ext uri="{BB962C8B-B14F-4D97-AF65-F5344CB8AC3E}">
        <p14:creationId xmlns:p14="http://schemas.microsoft.com/office/powerpoint/2010/main" val="11074463"/>
      </p:ext>
    </p:extLst>
  </p:cSld>
  <p:clrMapOvr>
    <a:masterClrMapping/>
  </p:clrMapOvr>
</p:sld>
</file>

<file path=ppt/slides/slide4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/>
              <a:t>struct Point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/>
              <a:t>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/>
              <a:t>	double x, y;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/>
              <a:t>};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ko-KR" sz="170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/>
              <a:t>struct Circle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/>
              <a:t>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/>
              <a:t>	struct Point center;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/>
              <a:t>	double radius;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/>
              <a:t>};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ko-KR" sz="170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/>
              <a:t>int main(void)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/>
              <a:t>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/>
              <a:t>	struct Circle cir1;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/>
              <a:t>	cir1.center.x = 3;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 b="1"/>
              <a:t>	double &amp;cx = cir1.center.x;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/>
              <a:t>	...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/>
              <a:t>	return 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/>
              <a:t>}</a:t>
            </a:r>
          </a:p>
        </p:txBody>
      </p:sp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800"/>
              <a:t>레퍼런스</a:t>
            </a:r>
          </a:p>
        </p:txBody>
      </p:sp>
      <p:sp>
        <p:nvSpPr>
          <p:cNvPr id="266244" name="Rectangle 4"/>
          <p:cNvSpPr>
            <a:spLocks noChangeArrowheads="1"/>
          </p:cNvSpPr>
          <p:nvPr/>
        </p:nvSpPr>
        <p:spPr bwMode="auto">
          <a:xfrm>
            <a:off x="4354513" y="2940050"/>
            <a:ext cx="409892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defTabSz="595313"/>
            <a:r>
              <a:rPr lang="en-US" altLang="ko-KR" sz="1700">
                <a:latin typeface="Courier New" pitchFamily="49" charset="0"/>
              </a:rPr>
              <a:t>int &amp;ref;			</a:t>
            </a:r>
            <a:r>
              <a:rPr lang="en-US" altLang="ko-KR" sz="1700"/>
              <a:t>// </a:t>
            </a:r>
            <a:r>
              <a:rPr lang="ko-KR" altLang="en-US" sz="1700"/>
              <a:t>컴파일 에러</a:t>
            </a:r>
          </a:p>
          <a:p>
            <a:pPr defTabSz="595313"/>
            <a:r>
              <a:rPr lang="en-US" altLang="ko-KR" sz="1700">
                <a:latin typeface="Courier New" pitchFamily="49" charset="0"/>
              </a:rPr>
              <a:t>int &amp;ref = 10;	</a:t>
            </a:r>
            <a:r>
              <a:rPr lang="en-US" altLang="ko-KR" sz="1700"/>
              <a:t>// </a:t>
            </a:r>
            <a:r>
              <a:rPr lang="ko-KR" altLang="en-US" sz="1700"/>
              <a:t>컴파일 에러</a:t>
            </a:r>
            <a:r>
              <a:rPr lang="ko-KR" altLang="en-US" sz="1700">
                <a:latin typeface="Courier New" pitchFamily="49" charset="0"/>
              </a:rPr>
              <a:t> </a:t>
            </a:r>
          </a:p>
        </p:txBody>
      </p:sp>
      <p:sp>
        <p:nvSpPr>
          <p:cNvPr id="266245" name="Rectangle 5"/>
          <p:cNvSpPr>
            <a:spLocks noChangeArrowheads="1"/>
          </p:cNvSpPr>
          <p:nvPr/>
        </p:nvSpPr>
        <p:spPr bwMode="auto">
          <a:xfrm>
            <a:off x="4211638" y="2708275"/>
            <a:ext cx="4608512" cy="10810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6491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7ABF5E9C-EA56-4116-BF5F-1DB761E535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2497"/>
            <a:ext cx="4572000" cy="3639058"/>
          </a:xfrm>
        </p:spPr>
      </p:pic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418E17C-DDF1-4FAF-976A-34E5E2ABF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0909FECC-4FC5-49C9-AFA8-4015233DF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8244408" cy="500042"/>
          </a:xfrm>
        </p:spPr>
        <p:txBody>
          <a:bodyPr/>
          <a:lstStyle/>
          <a:p>
            <a:r>
              <a:rPr lang="ko-KR" altLang="en-US" dirty="0"/>
              <a:t>샘플코드 다운로드 절차</a:t>
            </a:r>
            <a:r>
              <a:rPr lang="en-US" altLang="ko-KR" dirty="0"/>
              <a:t>-2-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26C5409-E656-4446-AAC7-79A958EF79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532497"/>
            <a:ext cx="4571999" cy="3639058"/>
          </a:xfrm>
          <a:prstGeom prst="rect">
            <a:avLst/>
          </a:prstGeom>
        </p:spPr>
      </p:pic>
      <p:sp>
        <p:nvSpPr>
          <p:cNvPr id="9" name="화살표: 위쪽 8">
            <a:extLst>
              <a:ext uri="{FF2B5EF4-FFF2-40B4-BE49-F238E27FC236}">
                <a16:creationId xmlns:a16="http://schemas.microsoft.com/office/drawing/2014/main" id="{AED81B19-5CBF-4FFF-A8D4-02DDAB40C4F7}"/>
              </a:ext>
            </a:extLst>
          </p:cNvPr>
          <p:cNvSpPr/>
          <p:nvPr/>
        </p:nvSpPr>
        <p:spPr bwMode="auto">
          <a:xfrm rot="2770099">
            <a:off x="5304089" y="734969"/>
            <a:ext cx="648072" cy="5150151"/>
          </a:xfrm>
          <a:prstGeom prst="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p:sp>
        <p:nvSpPr>
          <p:cNvPr id="10" name="화살표: 위쪽 9">
            <a:extLst>
              <a:ext uri="{FF2B5EF4-FFF2-40B4-BE49-F238E27FC236}">
                <a16:creationId xmlns:a16="http://schemas.microsoft.com/office/drawing/2014/main" id="{1193FECA-244A-4FFD-9346-3590B6522A3E}"/>
              </a:ext>
            </a:extLst>
          </p:cNvPr>
          <p:cNvSpPr/>
          <p:nvPr/>
        </p:nvSpPr>
        <p:spPr bwMode="auto">
          <a:xfrm rot="2770099">
            <a:off x="6510763" y="3686242"/>
            <a:ext cx="648072" cy="1720836"/>
          </a:xfrm>
          <a:prstGeom prst="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F9BFDB-4438-40E0-A86D-67EF6A074529}"/>
              </a:ext>
            </a:extLst>
          </p:cNvPr>
          <p:cNvSpPr txBox="1"/>
          <p:nvPr/>
        </p:nvSpPr>
        <p:spPr>
          <a:xfrm>
            <a:off x="3347864" y="5589240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번 설치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58C382-5224-4058-8F3A-B475260494D5}"/>
              </a:ext>
            </a:extLst>
          </p:cNvPr>
          <p:cNvSpPr txBox="1"/>
          <p:nvPr/>
        </p:nvSpPr>
        <p:spPr>
          <a:xfrm>
            <a:off x="5765275" y="5565057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번 설치</a:t>
            </a:r>
          </a:p>
        </p:txBody>
      </p:sp>
      <p:sp>
        <p:nvSpPr>
          <p:cNvPr id="13" name="화살표: 위쪽 12">
            <a:extLst>
              <a:ext uri="{FF2B5EF4-FFF2-40B4-BE49-F238E27FC236}">
                <a16:creationId xmlns:a16="http://schemas.microsoft.com/office/drawing/2014/main" id="{DF991DA2-3224-4AAC-BE9F-74AAD3666CE5}"/>
              </a:ext>
            </a:extLst>
          </p:cNvPr>
          <p:cNvSpPr/>
          <p:nvPr/>
        </p:nvSpPr>
        <p:spPr bwMode="auto">
          <a:xfrm rot="2770099">
            <a:off x="1447990" y="3217310"/>
            <a:ext cx="648072" cy="2331173"/>
          </a:xfrm>
          <a:prstGeom prst="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A78C117-BD0C-45E1-AE8C-7E98F4FFBDAB}"/>
              </a:ext>
            </a:extLst>
          </p:cNvPr>
          <p:cNvSpPr txBox="1"/>
          <p:nvPr/>
        </p:nvSpPr>
        <p:spPr>
          <a:xfrm>
            <a:off x="612311" y="5565057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번 설치</a:t>
            </a:r>
          </a:p>
        </p:txBody>
      </p:sp>
    </p:spTree>
    <p:extLst>
      <p:ext uri="{BB962C8B-B14F-4D97-AF65-F5344CB8AC3E}">
        <p14:creationId xmlns:p14="http://schemas.microsoft.com/office/powerpoint/2010/main" val="169502162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#inlude &lt;stdio.h&gt;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void main()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		char ch;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		float f;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		double d;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		ch = </a:t>
            </a:r>
            <a:r>
              <a:rPr lang="en-US" altLang="ko-KR" sz="2400">
                <a:latin typeface="Times New Roman"/>
              </a:rPr>
              <a:t>‘</a:t>
            </a:r>
            <a:r>
              <a:rPr lang="en-US" altLang="ko-KR" sz="2400"/>
              <a:t>X</a:t>
            </a:r>
            <a:r>
              <a:rPr lang="en-US" altLang="ko-KR" sz="2400">
                <a:latin typeface="Times New Roman"/>
              </a:rPr>
              <a:t>’</a:t>
            </a:r>
            <a:r>
              <a:rPr lang="en-US" altLang="ko-KR" sz="2400"/>
              <a:t>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		f = 100.123;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		d = 123.009;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		printf(</a:t>
            </a:r>
            <a:r>
              <a:rPr lang="en-US" altLang="ko-KR" sz="2400">
                <a:latin typeface="Times New Roman"/>
              </a:rPr>
              <a:t>“</a:t>
            </a:r>
            <a:r>
              <a:rPr lang="en-US" altLang="ko-KR" sz="2400"/>
              <a:t>ch is %c, </a:t>
            </a:r>
            <a:r>
              <a:rPr lang="en-US" altLang="ko-KR" sz="2400">
                <a:latin typeface="Times New Roman"/>
              </a:rPr>
              <a:t>“</a:t>
            </a:r>
            <a:r>
              <a:rPr lang="en-US" altLang="ko-KR" sz="2400"/>
              <a:t>,ch);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		printf(</a:t>
            </a:r>
            <a:r>
              <a:rPr lang="en-US" altLang="ko-KR" sz="2400">
                <a:latin typeface="Times New Roman"/>
              </a:rPr>
              <a:t>“</a:t>
            </a:r>
            <a:r>
              <a:rPr lang="en-US" altLang="ko-KR" sz="2400"/>
              <a:t>f is %f, </a:t>
            </a:r>
            <a:r>
              <a:rPr lang="en-US" altLang="ko-KR" sz="2400">
                <a:latin typeface="Times New Roman"/>
              </a:rPr>
              <a:t>“</a:t>
            </a:r>
            <a:r>
              <a:rPr lang="en-US" altLang="ko-KR" sz="2400"/>
              <a:t>f);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		printf(</a:t>
            </a:r>
            <a:r>
              <a:rPr lang="en-US" altLang="ko-KR" sz="2400">
                <a:latin typeface="Times New Roman"/>
              </a:rPr>
              <a:t>“</a:t>
            </a:r>
            <a:r>
              <a:rPr lang="en-US" altLang="ko-KR" sz="2400"/>
              <a:t>d is %f</a:t>
            </a:r>
            <a:r>
              <a:rPr lang="en-US" altLang="ko-KR" sz="2400">
                <a:latin typeface="Times New Roman"/>
              </a:rPr>
              <a:t>”</a:t>
            </a:r>
            <a:r>
              <a:rPr lang="en-US" altLang="ko-KR" sz="2400"/>
              <a:t>, d);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}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프로그램 예제</a:t>
            </a:r>
            <a:r>
              <a:rPr lang="en-US" altLang="ko-KR"/>
              <a:t>(2)</a:t>
            </a:r>
          </a:p>
        </p:txBody>
      </p:sp>
      <p:pic>
        <p:nvPicPr>
          <p:cNvPr id="6" name="그림 5" descr="c_data_types_format_specifiers_char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0298" y="857232"/>
            <a:ext cx="6357950" cy="2225874"/>
          </a:xfrm>
          <a:prstGeom prst="rect">
            <a:avLst/>
          </a:prstGeom>
        </p:spPr>
      </p:pic>
    </p:spTree>
  </p:cSld>
  <p:clrMapOvr>
    <a:masterClrMapping/>
  </p:clrMapOvr>
</p:sld>
</file>

<file path=ppt/slides/slide5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400"/>
              <a:t>namespace Graphics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400"/>
              <a:t>{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400"/>
              <a:t>	int value;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400"/>
              <a:t>	void Initialize(void)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400"/>
              <a:t>	{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400"/>
              <a:t>		...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400"/>
              <a:t>	}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400"/>
              <a:t>}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endParaRPr lang="en-US" altLang="ko-KR" sz="1400"/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400"/>
              <a:t>namespace Network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400"/>
              <a:t>{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400"/>
              <a:t>	int value;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400"/>
              <a:t>	void Initialize(void)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400"/>
              <a:t>	{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400"/>
              <a:t>		...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400"/>
              <a:t>	}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400"/>
              <a:t>}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endParaRPr lang="en-US" altLang="ko-KR" sz="1400"/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400"/>
              <a:t>int main(void)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400"/>
              <a:t>{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400"/>
              <a:t>	Graphics::Initialize();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400"/>
              <a:t>	Network::Initialize();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400"/>
              <a:t>	...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400"/>
              <a:t>	return 0;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400"/>
              <a:t>}</a:t>
            </a:r>
          </a:p>
        </p:txBody>
      </p:sp>
      <p:sp>
        <p:nvSpPr>
          <p:cNvPr id="267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800"/>
              <a:t>범위지정 연산자 </a:t>
            </a:r>
            <a:r>
              <a:rPr lang="en-US" altLang="ko-KR" sz="3800"/>
              <a:t>1/2</a:t>
            </a:r>
          </a:p>
        </p:txBody>
      </p:sp>
      <p:sp>
        <p:nvSpPr>
          <p:cNvPr id="267268" name="Rectangle 4"/>
          <p:cNvSpPr>
            <a:spLocks noChangeArrowheads="1"/>
          </p:cNvSpPr>
          <p:nvPr/>
        </p:nvSpPr>
        <p:spPr bwMode="auto">
          <a:xfrm>
            <a:off x="5003800" y="2565400"/>
            <a:ext cx="3313113" cy="60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>
                <a:latin typeface="Courier New" pitchFamily="49" charset="0"/>
              </a:rPr>
              <a:t>using namespace Graphics;</a:t>
            </a:r>
          </a:p>
          <a:p>
            <a:pPr>
              <a:lnSpc>
                <a:spcPct val="120000"/>
              </a:lnSpc>
            </a:pPr>
            <a:r>
              <a:rPr lang="en-US" altLang="ko-KR" sz="1400">
                <a:latin typeface="Courier New" pitchFamily="49" charset="0"/>
              </a:rPr>
              <a:t>using Graphics::Initialize;</a:t>
            </a:r>
          </a:p>
        </p:txBody>
      </p:sp>
      <p:sp>
        <p:nvSpPr>
          <p:cNvPr id="267269" name="Rectangle 5"/>
          <p:cNvSpPr>
            <a:spLocks noChangeArrowheads="1"/>
          </p:cNvSpPr>
          <p:nvPr/>
        </p:nvSpPr>
        <p:spPr bwMode="auto">
          <a:xfrm>
            <a:off x="4787900" y="2492375"/>
            <a:ext cx="3529013" cy="792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0783618"/>
      </p:ext>
    </p:extLst>
  </p:cSld>
  <p:clrMapOvr>
    <a:masterClrMapping/>
  </p:clrMapOvr>
</p:sld>
</file>

<file path=ppt/slides/slide5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200"/>
              <a:t>int value = 0; 		</a:t>
            </a:r>
            <a:r>
              <a:rPr lang="en-US" altLang="ko-KR" sz="2200">
                <a:latin typeface="굴림" pitchFamily="50" charset="-127"/>
              </a:rPr>
              <a:t>// </a:t>
            </a:r>
            <a:r>
              <a:rPr lang="ko-KR" altLang="en-US" sz="2200">
                <a:latin typeface="굴림" pitchFamily="50" charset="-127"/>
              </a:rPr>
              <a:t>전역변수 선언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ko-KR" altLang="en-US" sz="220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200"/>
              <a:t>int main(void)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200"/>
              <a:t>{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200"/>
              <a:t>	int value = 10;	</a:t>
            </a:r>
            <a:r>
              <a:rPr lang="en-US" altLang="ko-KR" sz="2200">
                <a:latin typeface="굴림" pitchFamily="50" charset="-127"/>
              </a:rPr>
              <a:t>// </a:t>
            </a:r>
            <a:r>
              <a:rPr lang="ko-KR" altLang="en-US" sz="2200">
                <a:latin typeface="굴림" pitchFamily="50" charset="-127"/>
              </a:rPr>
              <a:t>지역변수 선언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ko-KR" altLang="en-US" sz="2200"/>
              <a:t>	</a:t>
            </a:r>
            <a:r>
              <a:rPr lang="en-US" altLang="ko-KR" sz="2200"/>
              <a:t>value++;			</a:t>
            </a:r>
            <a:r>
              <a:rPr lang="en-US" altLang="ko-KR" sz="2200">
                <a:latin typeface="굴림" pitchFamily="50" charset="-127"/>
              </a:rPr>
              <a:t>// </a:t>
            </a:r>
            <a:r>
              <a:rPr lang="ko-KR" altLang="en-US" sz="2200">
                <a:latin typeface="굴림" pitchFamily="50" charset="-127"/>
              </a:rPr>
              <a:t>지역변수 참조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ko-KR" altLang="en-US" sz="2200"/>
              <a:t>	</a:t>
            </a:r>
            <a:r>
              <a:rPr lang="en-US" altLang="ko-KR" sz="2200"/>
              <a:t>::value++;		</a:t>
            </a:r>
            <a:r>
              <a:rPr lang="en-US" altLang="ko-KR" sz="2200">
                <a:latin typeface="굴림" pitchFamily="50" charset="-127"/>
              </a:rPr>
              <a:t>// </a:t>
            </a:r>
            <a:r>
              <a:rPr lang="ko-KR" altLang="en-US" sz="2200">
                <a:latin typeface="굴림" pitchFamily="50" charset="-127"/>
              </a:rPr>
              <a:t>전역변수 참조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ko-KR" altLang="en-US" sz="2200"/>
              <a:t>	</a:t>
            </a:r>
            <a:r>
              <a:rPr lang="en-US" altLang="ko-KR" sz="2200"/>
              <a:t>return 0;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200"/>
              <a:t>}</a:t>
            </a:r>
          </a:p>
        </p:txBody>
      </p:sp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800"/>
              <a:t>범위지정 연산자 </a:t>
            </a:r>
            <a:r>
              <a:rPr lang="en-US" altLang="ko-KR" sz="3800"/>
              <a:t>2/2</a:t>
            </a:r>
          </a:p>
        </p:txBody>
      </p:sp>
    </p:spTree>
    <p:extLst>
      <p:ext uri="{BB962C8B-B14F-4D97-AF65-F5344CB8AC3E}">
        <p14:creationId xmlns:p14="http://schemas.microsoft.com/office/powerpoint/2010/main" val="3273937965"/>
      </p:ext>
    </p:extLst>
  </p:cSld>
  <p:clrMapOvr>
    <a:masterClrMapping/>
  </p:clrMapOvr>
</p:sld>
</file>

<file path=ppt/slides/slide5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sz="1800"/>
              <a:t>std::cout &lt;&lt; "Hello";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1800"/>
              <a:t>std::cout &lt;&lt; std::endl;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1800"/>
              <a:t>std::cout &lt;&lt; "Hello" &lt;&lt; std::endl;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1800"/>
              <a:t>int num = 10;</a:t>
            </a:r>
            <a:br>
              <a:rPr lang="en-US" altLang="ko-KR" sz="1800"/>
            </a:br>
            <a:r>
              <a:rPr lang="en-US" altLang="ko-KR" sz="1800"/>
              <a:t>std::cout &lt;&lt; "num = " &lt;&lt;</a:t>
            </a:r>
            <a:r>
              <a:rPr lang="en-US" altLang="ko-KR" sz="1800" b="1"/>
              <a:t> num</a:t>
            </a:r>
            <a:r>
              <a:rPr lang="en-US" altLang="ko-KR" sz="1800"/>
              <a:t> &lt;&lt; std::endl; </a:t>
            </a:r>
          </a:p>
          <a:p>
            <a:pPr eaLnBrk="1" hangingPunct="1">
              <a:lnSpc>
                <a:spcPct val="90000"/>
              </a:lnSpc>
            </a:pPr>
            <a:endParaRPr lang="en-US" altLang="ko-KR" sz="1800"/>
          </a:p>
          <a:p>
            <a:pPr eaLnBrk="1" hangingPunct="1">
              <a:lnSpc>
                <a:spcPct val="90000"/>
              </a:lnSpc>
            </a:pPr>
            <a:endParaRPr lang="en-US" altLang="ko-KR" sz="180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#include &lt;iostream&gt;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using namespace std;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ko-KR" sz="180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int main(void)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{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	int num = 10;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	cout &lt;&lt; "num = " &lt;&lt; num &lt;&lt; endl;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	return 0;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}</a:t>
            </a:r>
          </a:p>
        </p:txBody>
      </p:sp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800"/>
              <a:t>출력 연산자</a:t>
            </a:r>
          </a:p>
        </p:txBody>
      </p:sp>
    </p:spTree>
    <p:extLst>
      <p:ext uri="{BB962C8B-B14F-4D97-AF65-F5344CB8AC3E}">
        <p14:creationId xmlns:p14="http://schemas.microsoft.com/office/powerpoint/2010/main" val="2771418916"/>
      </p:ext>
    </p:extLst>
  </p:cSld>
  <p:clrMapOvr>
    <a:masterClrMapping/>
  </p:clrMapOvr>
</p:sld>
</file>

<file path=ppt/slides/slide5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ko-KR" sz="2200"/>
              <a:t>int num;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2200"/>
              <a:t>std::cin &gt;&gt; num;</a:t>
            </a:r>
          </a:p>
        </p:txBody>
      </p:sp>
      <p:sp>
        <p:nvSpPr>
          <p:cNvPr id="270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800"/>
              <a:t>입력 연산자</a:t>
            </a:r>
          </a:p>
        </p:txBody>
      </p:sp>
    </p:spTree>
    <p:extLst>
      <p:ext uri="{BB962C8B-B14F-4D97-AF65-F5344CB8AC3E}">
        <p14:creationId xmlns:p14="http://schemas.microsoft.com/office/powerpoint/2010/main" val="1818190872"/>
      </p:ext>
    </p:extLst>
  </p:cSld>
  <p:clrMapOvr>
    <a:masterClrMapping/>
  </p:clrMapOvr>
</p:sld>
</file>

<file path=ppt/slides/slide5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sz="2200"/>
              <a:t>int *ptrOne = new int; </a:t>
            </a:r>
          </a:p>
          <a:p>
            <a:pPr eaLnBrk="1" hangingPunct="1"/>
            <a:r>
              <a:rPr lang="en-US" altLang="ko-KR" sz="2200"/>
              <a:t>int *ptrTen = new int [10]; </a:t>
            </a:r>
          </a:p>
          <a:p>
            <a:pPr eaLnBrk="1" hangingPunct="1"/>
            <a:endParaRPr lang="en-US" altLang="ko-KR" sz="2200"/>
          </a:p>
          <a:p>
            <a:pPr eaLnBrk="1" hangingPunct="1"/>
            <a:r>
              <a:rPr lang="en-US" altLang="ko-KR" sz="2200"/>
              <a:t>delete ptrOne;</a:t>
            </a:r>
          </a:p>
          <a:p>
            <a:pPr eaLnBrk="1" hangingPunct="1"/>
            <a:r>
              <a:rPr lang="en-US" altLang="ko-KR" sz="2200"/>
              <a:t>delete [] ptrTen;</a:t>
            </a:r>
          </a:p>
          <a:p>
            <a:pPr eaLnBrk="1" hangingPunct="1"/>
            <a:endParaRPr lang="en-US" altLang="ko-KR" sz="2200"/>
          </a:p>
          <a:p>
            <a:pPr eaLnBrk="1" hangingPunct="1"/>
            <a:r>
              <a:rPr lang="en-US" altLang="ko-KR" sz="2200"/>
              <a:t>cf) </a:t>
            </a:r>
            <a:br>
              <a:rPr lang="en-US" altLang="ko-KR" sz="2200"/>
            </a:br>
            <a:r>
              <a:rPr lang="en-US" altLang="ko-KR" sz="2200"/>
              <a:t>int *ptrAlloc = (int*)malloc(sizeof(int)*10); </a:t>
            </a:r>
          </a:p>
        </p:txBody>
      </p:sp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800"/>
              <a:t>new/delete </a:t>
            </a:r>
            <a:r>
              <a:rPr lang="ko-KR" altLang="en-US" sz="3800"/>
              <a:t>연산자</a:t>
            </a:r>
          </a:p>
        </p:txBody>
      </p:sp>
    </p:spTree>
    <p:extLst>
      <p:ext uri="{BB962C8B-B14F-4D97-AF65-F5344CB8AC3E}">
        <p14:creationId xmlns:p14="http://schemas.microsoft.com/office/powerpoint/2010/main" val="2451254017"/>
      </p:ext>
    </p:extLst>
  </p:cSld>
  <p:clrMapOvr>
    <a:masterClrMapping/>
  </p:clrMapOvr>
</p:sld>
</file>

<file path=ppt/slides/slide5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#include &lt;iostream&gt;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using namespace std;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int add(int a, int b);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double add(double a, double b);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ko-KR" sz="140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int main(void)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	int i1=10, i2=20;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	double d1=0.1, d2=0.2;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	cout &lt;&lt; "i1+i2 = " &lt;&lt; </a:t>
            </a:r>
            <a:r>
              <a:rPr lang="en-US" altLang="ko-KR" sz="1400" b="1"/>
              <a:t>add(i1, i2)</a:t>
            </a:r>
            <a:r>
              <a:rPr lang="en-US" altLang="ko-KR" sz="1400"/>
              <a:t> &lt;&lt; endl;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	cout &lt;&lt; "d1+d2 = " &lt;&lt; </a:t>
            </a:r>
            <a:r>
              <a:rPr lang="en-US" altLang="ko-KR" sz="1400" b="1"/>
              <a:t>add(d1, d2)</a:t>
            </a:r>
            <a:r>
              <a:rPr lang="en-US" altLang="ko-KR" sz="1400"/>
              <a:t> &lt;&lt; endl;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	return 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ko-KR" sz="140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int add(int a, int b)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	return a+b;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ko-KR" sz="140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double add(double a, double b)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	return a+b;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}</a:t>
            </a:r>
          </a:p>
        </p:txBody>
      </p:sp>
      <p:sp>
        <p:nvSpPr>
          <p:cNvPr id="272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800"/>
              <a:t>오버로딩 </a:t>
            </a:r>
            <a:r>
              <a:rPr lang="en-US" altLang="ko-KR" sz="3800"/>
              <a:t>(Overloading)</a:t>
            </a:r>
          </a:p>
        </p:txBody>
      </p:sp>
    </p:spTree>
    <p:extLst>
      <p:ext uri="{BB962C8B-B14F-4D97-AF65-F5344CB8AC3E}">
        <p14:creationId xmlns:p14="http://schemas.microsoft.com/office/powerpoint/2010/main" val="3438534323"/>
      </p:ext>
    </p:extLst>
  </p:cSld>
  <p:clrMapOvr>
    <a:masterClrMapping/>
  </p:clrMapOvr>
</p:sld>
</file>

<file path=ppt/slides/slide5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200" b="1"/>
              <a:t>void</a:t>
            </a:r>
            <a:r>
              <a:rPr lang="en-US" altLang="ko-KR" sz="2200"/>
              <a:t> function(void)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200"/>
              <a:t>{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200"/>
              <a:t>	...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200"/>
              <a:t>}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ko-KR" sz="2200" b="1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200" b="1"/>
              <a:t>int</a:t>
            </a:r>
            <a:r>
              <a:rPr lang="en-US" altLang="ko-KR" sz="2200"/>
              <a:t> function(void)		</a:t>
            </a:r>
            <a:r>
              <a:rPr lang="en-US" altLang="ko-KR" sz="2200">
                <a:latin typeface="굴림" pitchFamily="50" charset="-127"/>
              </a:rPr>
              <a:t>// </a:t>
            </a:r>
            <a:r>
              <a:rPr lang="ko-KR" altLang="en-US" sz="2200">
                <a:latin typeface="굴림" pitchFamily="50" charset="-127"/>
              </a:rPr>
              <a:t>컴파일 에러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200"/>
              <a:t>{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200"/>
              <a:t>	...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200"/>
              <a:t>	return 0;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200"/>
              <a:t>}</a:t>
            </a:r>
          </a:p>
        </p:txBody>
      </p:sp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800"/>
              <a:t>오버로딩 주의점</a:t>
            </a:r>
          </a:p>
        </p:txBody>
      </p:sp>
    </p:spTree>
    <p:extLst>
      <p:ext uri="{BB962C8B-B14F-4D97-AF65-F5344CB8AC3E}">
        <p14:creationId xmlns:p14="http://schemas.microsoft.com/office/powerpoint/2010/main" val="2370838567"/>
      </p:ext>
    </p:extLst>
  </p:cSld>
  <p:clrMapOvr>
    <a:masterClrMapping/>
  </p:clrMapOvr>
</p:sld>
</file>

<file path=ppt/slides/slide5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5" name="Rectangle 3"/>
          <p:cNvSpPr>
            <a:spLocks noGrp="1" noChangeArrowheads="1"/>
          </p:cNvSpPr>
          <p:nvPr>
            <p:ph idx="1"/>
          </p:nvPr>
        </p:nvSpPr>
        <p:spPr>
          <a:xfrm>
            <a:off x="0" y="500043"/>
            <a:ext cx="8686800" cy="5040312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 dirty="0"/>
              <a:t>#include &lt;iostream&gt;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 dirty="0"/>
              <a:t>using namespace std;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ko-KR" sz="1700" b="1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 b="1" dirty="0"/>
              <a:t>void </a:t>
            </a:r>
            <a:r>
              <a:rPr lang="en-US" altLang="ko-KR" sz="1700" b="1" dirty="0" err="1"/>
              <a:t>PrintDate</a:t>
            </a:r>
            <a:r>
              <a:rPr lang="en-US" altLang="ko-KR" sz="1700" b="1" dirty="0"/>
              <a:t>(int year</a:t>
            </a:r>
            <a:r>
              <a:rPr lang="en-US" altLang="ko-KR" sz="1700" b="1" dirty="0">
                <a:solidFill>
                  <a:srgbClr val="FF0000"/>
                </a:solidFill>
              </a:rPr>
              <a:t>=2000</a:t>
            </a:r>
            <a:r>
              <a:rPr lang="en-US" altLang="ko-KR" sz="1700" b="1" dirty="0"/>
              <a:t>, int month</a:t>
            </a:r>
            <a:r>
              <a:rPr lang="en-US" altLang="ko-KR" sz="1700" b="1" dirty="0">
                <a:solidFill>
                  <a:srgbClr val="FF0000"/>
                </a:solidFill>
              </a:rPr>
              <a:t>=1</a:t>
            </a:r>
            <a:r>
              <a:rPr lang="en-US" altLang="ko-KR" sz="1700" b="1" dirty="0"/>
              <a:t>, int day</a:t>
            </a:r>
            <a:r>
              <a:rPr lang="en-US" altLang="ko-KR" sz="1700" b="1" dirty="0">
                <a:solidFill>
                  <a:srgbClr val="FF0000"/>
                </a:solidFill>
              </a:rPr>
              <a:t>=1</a:t>
            </a:r>
            <a:r>
              <a:rPr lang="en-US" altLang="ko-KR" sz="1700" b="1" dirty="0"/>
              <a:t>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ko-KR" sz="1700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 dirty="0"/>
              <a:t>int main(void)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 dirty="0"/>
              <a:t>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 dirty="0"/>
              <a:t>	</a:t>
            </a:r>
            <a:r>
              <a:rPr lang="en-US" altLang="ko-KR" sz="1700" dirty="0" err="1"/>
              <a:t>PrintDate</a:t>
            </a:r>
            <a:r>
              <a:rPr lang="en-US" altLang="ko-KR" sz="1700" dirty="0"/>
              <a:t>();		</a:t>
            </a:r>
            <a:r>
              <a:rPr lang="en-US" altLang="ko-KR" sz="1700" dirty="0">
                <a:latin typeface="굴림" pitchFamily="50" charset="-127"/>
              </a:rPr>
              <a:t>// 2000. 1. 1</a:t>
            </a:r>
            <a:r>
              <a:rPr lang="ko-KR" altLang="en-US" sz="1700" dirty="0">
                <a:latin typeface="굴림" pitchFamily="50" charset="-127"/>
              </a:rPr>
              <a:t>을 지정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ko-KR" altLang="en-US" sz="1700" dirty="0"/>
              <a:t>	</a:t>
            </a:r>
            <a:r>
              <a:rPr lang="en-US" altLang="ko-KR" sz="1700" dirty="0" err="1"/>
              <a:t>PrintDate</a:t>
            </a:r>
            <a:r>
              <a:rPr lang="en-US" altLang="ko-KR" sz="1700" dirty="0"/>
              <a:t>(2010);		</a:t>
            </a:r>
            <a:r>
              <a:rPr lang="en-US" altLang="ko-KR" sz="1700" dirty="0">
                <a:latin typeface="굴림" pitchFamily="50" charset="-127"/>
              </a:rPr>
              <a:t>// </a:t>
            </a:r>
            <a:r>
              <a:rPr lang="en-US" altLang="ko-KR" sz="1700" b="1" dirty="0">
                <a:latin typeface="굴림" pitchFamily="50" charset="-127"/>
              </a:rPr>
              <a:t>2010</a:t>
            </a:r>
            <a:r>
              <a:rPr lang="en-US" altLang="ko-KR" sz="1700" dirty="0">
                <a:latin typeface="굴림" pitchFamily="50" charset="-127"/>
              </a:rPr>
              <a:t>. 1. 1</a:t>
            </a:r>
            <a:r>
              <a:rPr lang="ko-KR" altLang="en-US" sz="1700" dirty="0">
                <a:latin typeface="굴림" pitchFamily="50" charset="-127"/>
              </a:rPr>
              <a:t>을 지정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ko-KR" altLang="en-US" sz="1700" dirty="0"/>
              <a:t>	</a:t>
            </a:r>
            <a:r>
              <a:rPr lang="en-US" altLang="ko-KR" sz="1700" dirty="0" err="1"/>
              <a:t>PrintDate</a:t>
            </a:r>
            <a:r>
              <a:rPr lang="en-US" altLang="ko-KR" sz="1700" dirty="0"/>
              <a:t>(2010, 8);	</a:t>
            </a:r>
            <a:r>
              <a:rPr lang="en-US" altLang="ko-KR" sz="1700" dirty="0">
                <a:latin typeface="굴림" pitchFamily="50" charset="-127"/>
              </a:rPr>
              <a:t>// </a:t>
            </a:r>
            <a:r>
              <a:rPr lang="en-US" altLang="ko-KR" sz="1700" b="1" dirty="0">
                <a:latin typeface="굴림" pitchFamily="50" charset="-127"/>
              </a:rPr>
              <a:t>2010</a:t>
            </a:r>
            <a:r>
              <a:rPr lang="en-US" altLang="ko-KR" sz="1700" dirty="0">
                <a:latin typeface="굴림" pitchFamily="50" charset="-127"/>
              </a:rPr>
              <a:t>. </a:t>
            </a:r>
            <a:r>
              <a:rPr lang="en-US" altLang="ko-KR" sz="1700" b="1" dirty="0">
                <a:latin typeface="굴림" pitchFamily="50" charset="-127"/>
              </a:rPr>
              <a:t>8</a:t>
            </a:r>
            <a:r>
              <a:rPr lang="en-US" altLang="ko-KR" sz="1700" dirty="0">
                <a:latin typeface="굴림" pitchFamily="50" charset="-127"/>
              </a:rPr>
              <a:t>. 1</a:t>
            </a:r>
            <a:r>
              <a:rPr lang="ko-KR" altLang="en-US" sz="1700" dirty="0">
                <a:latin typeface="굴림" pitchFamily="50" charset="-127"/>
              </a:rPr>
              <a:t>을 지정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ko-KR" altLang="en-US" sz="1700" dirty="0"/>
              <a:t>	</a:t>
            </a:r>
            <a:r>
              <a:rPr lang="en-US" altLang="ko-KR" sz="1700" dirty="0" err="1"/>
              <a:t>PrintDate</a:t>
            </a:r>
            <a:r>
              <a:rPr lang="en-US" altLang="ko-KR" sz="1700" dirty="0"/>
              <a:t>(2010, 8, 5);	</a:t>
            </a:r>
            <a:r>
              <a:rPr lang="en-US" altLang="ko-KR" sz="1700" dirty="0">
                <a:latin typeface="굴림" pitchFamily="50" charset="-127"/>
              </a:rPr>
              <a:t>// </a:t>
            </a:r>
            <a:r>
              <a:rPr lang="en-US" altLang="ko-KR" sz="1700" b="1" dirty="0">
                <a:latin typeface="굴림" pitchFamily="50" charset="-127"/>
              </a:rPr>
              <a:t>2010</a:t>
            </a:r>
            <a:r>
              <a:rPr lang="en-US" altLang="ko-KR" sz="1700" dirty="0">
                <a:latin typeface="굴림" pitchFamily="50" charset="-127"/>
              </a:rPr>
              <a:t>. </a:t>
            </a:r>
            <a:r>
              <a:rPr lang="en-US" altLang="ko-KR" sz="1700" b="1" dirty="0">
                <a:latin typeface="굴림" pitchFamily="50" charset="-127"/>
              </a:rPr>
              <a:t>8</a:t>
            </a:r>
            <a:r>
              <a:rPr lang="en-US" altLang="ko-KR" sz="1700" dirty="0">
                <a:latin typeface="굴림" pitchFamily="50" charset="-127"/>
              </a:rPr>
              <a:t>. </a:t>
            </a:r>
            <a:r>
              <a:rPr lang="en-US" altLang="ko-KR" sz="1700" b="1" dirty="0">
                <a:latin typeface="굴림" pitchFamily="50" charset="-127"/>
              </a:rPr>
              <a:t>5</a:t>
            </a:r>
            <a:r>
              <a:rPr lang="ko-KR" altLang="en-US" sz="1700" dirty="0">
                <a:latin typeface="굴림" pitchFamily="50" charset="-127"/>
              </a:rPr>
              <a:t>를 지정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ko-KR" altLang="en-US" sz="1700" dirty="0"/>
              <a:t>	</a:t>
            </a:r>
            <a:r>
              <a:rPr lang="en-US" altLang="ko-KR" sz="1700" dirty="0"/>
              <a:t>return 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 dirty="0"/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ko-KR" sz="1700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 dirty="0"/>
              <a:t>void </a:t>
            </a:r>
            <a:r>
              <a:rPr lang="en-US" altLang="ko-KR" sz="1700" dirty="0" err="1"/>
              <a:t>PrintDate</a:t>
            </a:r>
            <a:r>
              <a:rPr lang="en-US" altLang="ko-KR" sz="1700" dirty="0"/>
              <a:t>(int year, int month, int day)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 dirty="0"/>
              <a:t>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 dirty="0"/>
              <a:t>	</a:t>
            </a:r>
            <a:r>
              <a:rPr lang="en-US" altLang="ko-KR" sz="1700" dirty="0" err="1"/>
              <a:t>cout</a:t>
            </a:r>
            <a:r>
              <a:rPr lang="en-US" altLang="ko-KR" sz="1700" dirty="0"/>
              <a:t> &lt;&lt; year &lt;&lt; "</a:t>
            </a:r>
            <a:r>
              <a:rPr lang="ko-KR" altLang="en-US" sz="1700" dirty="0"/>
              <a:t>년 </a:t>
            </a:r>
            <a:r>
              <a:rPr lang="en-US" altLang="ko-KR" sz="1700" dirty="0"/>
              <a:t>" &lt;&lt; month &lt;&lt; "</a:t>
            </a:r>
            <a:r>
              <a:rPr lang="ko-KR" altLang="en-US" sz="1700" dirty="0"/>
              <a:t>월 </a:t>
            </a:r>
            <a:r>
              <a:rPr lang="en-US" altLang="ko-KR" sz="1700" dirty="0"/>
              <a:t>" &lt;&lt; day &lt;&lt; "</a:t>
            </a:r>
            <a:r>
              <a:rPr lang="ko-KR" altLang="en-US" sz="1700" dirty="0"/>
              <a:t>일</a:t>
            </a:r>
            <a:r>
              <a:rPr lang="en-US" altLang="ko-KR" sz="1700" dirty="0"/>
              <a:t>" &lt;&lt; </a:t>
            </a:r>
            <a:r>
              <a:rPr lang="en-US" altLang="ko-KR" sz="1700" dirty="0" err="1"/>
              <a:t>endl</a:t>
            </a:r>
            <a:r>
              <a:rPr lang="en-US" altLang="ko-KR" sz="1700" dirty="0"/>
              <a:t>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 dirty="0"/>
              <a:t>}</a:t>
            </a:r>
          </a:p>
        </p:txBody>
      </p:sp>
      <p:sp>
        <p:nvSpPr>
          <p:cNvPr id="274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800"/>
              <a:t>디폴트 매개변수 값</a:t>
            </a:r>
          </a:p>
        </p:txBody>
      </p:sp>
    </p:spTree>
    <p:extLst>
      <p:ext uri="{BB962C8B-B14F-4D97-AF65-F5344CB8AC3E}">
        <p14:creationId xmlns:p14="http://schemas.microsoft.com/office/powerpoint/2010/main" val="893951588"/>
      </p:ext>
    </p:extLst>
  </p:cSld>
  <p:clrMapOvr>
    <a:masterClrMapping/>
  </p:clrMapOvr>
</p:sld>
</file>

<file path=ppt/slides/slide5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/>
              <a:t>void output(int num=10);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/>
              <a:t>void output(void);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ko-KR" sz="170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/>
              <a:t>void output(int num)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/>
              <a:t>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/>
              <a:t>	cout &lt;&lt; num;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/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ko-KR" sz="170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/>
              <a:t>void output(void)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/>
              <a:t>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/>
              <a:t>	cout &lt;&lt; 20;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/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ko-KR" sz="170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/>
              <a:t>int main(void)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/>
              <a:t>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/>
              <a:t>	output();		</a:t>
            </a:r>
            <a:r>
              <a:rPr lang="en-US" altLang="ko-KR" sz="1700">
                <a:latin typeface="굴림" pitchFamily="50" charset="-127"/>
              </a:rPr>
              <a:t>// </a:t>
            </a:r>
            <a:r>
              <a:rPr lang="ko-KR" altLang="en-US" sz="1700">
                <a:latin typeface="굴림" pitchFamily="50" charset="-127"/>
              </a:rPr>
              <a:t>컴파일 에러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ko-KR" altLang="en-US" sz="1700"/>
              <a:t>	</a:t>
            </a:r>
            <a:r>
              <a:rPr lang="en-US" altLang="ko-KR" sz="1700"/>
              <a:t>return 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/>
              <a:t>}</a:t>
            </a:r>
          </a:p>
        </p:txBody>
      </p:sp>
      <p:sp>
        <p:nvSpPr>
          <p:cNvPr id="2754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8100392" cy="500042"/>
          </a:xfrm>
        </p:spPr>
        <p:txBody>
          <a:bodyPr/>
          <a:lstStyle/>
          <a:p>
            <a:pPr eaLnBrk="1" hangingPunct="1"/>
            <a:r>
              <a:rPr lang="ko-KR" altLang="en-US" sz="3800" dirty="0" err="1"/>
              <a:t>오버로딩된</a:t>
            </a:r>
            <a:r>
              <a:rPr lang="ko-KR" altLang="en-US" sz="3800" dirty="0"/>
              <a:t> 함수의 디폴트 매개변수</a:t>
            </a:r>
          </a:p>
        </p:txBody>
      </p:sp>
    </p:spTree>
    <p:extLst>
      <p:ext uri="{BB962C8B-B14F-4D97-AF65-F5344CB8AC3E}">
        <p14:creationId xmlns:p14="http://schemas.microsoft.com/office/powerpoint/2010/main" val="276495995"/>
      </p:ext>
    </p:extLst>
  </p:cSld>
  <p:clrMapOvr>
    <a:masterClrMapping/>
  </p:clrMapOvr>
</p:sld>
</file>

<file path=ppt/slides/slide5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500"/>
              <a:t>#include &lt;iostream&gt;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500"/>
              <a:t>using namespace std;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ko-KR" sz="150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500"/>
              <a:t>int add(int a, int b);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ko-KR" sz="150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500"/>
              <a:t>int main(void)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500"/>
              <a:t>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500"/>
              <a:t>	int i, sum=0;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500"/>
              <a:t>	for(i=0 ; i&lt;100000000 ; i++)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500"/>
              <a:t>	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500"/>
              <a:t>		sum = add(i, sum);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500"/>
              <a:t>	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500"/>
              <a:t>	cout &lt;&lt; "sum = " &lt;&lt; sum &lt;&lt; endl;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500"/>
              <a:t>	return 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500"/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ko-KR" sz="1500" b="1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500" b="1">
                <a:solidFill>
                  <a:srgbClr val="FF0000"/>
                </a:solidFill>
              </a:rPr>
              <a:t>inline</a:t>
            </a:r>
            <a:r>
              <a:rPr lang="en-US" altLang="ko-KR" sz="1500" b="1"/>
              <a:t> </a:t>
            </a:r>
            <a:r>
              <a:rPr lang="en-US" altLang="ko-KR" sz="1500"/>
              <a:t>int add(int a, int b)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500"/>
              <a:t>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500"/>
              <a:t>	return a+b;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500"/>
              <a:t>}</a:t>
            </a:r>
          </a:p>
        </p:txBody>
      </p:sp>
      <p:sp>
        <p:nvSpPr>
          <p:cNvPr id="276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800"/>
              <a:t>inline </a:t>
            </a:r>
            <a:r>
              <a:rPr lang="ko-KR" altLang="en-US" sz="3800"/>
              <a:t>함수</a:t>
            </a:r>
          </a:p>
        </p:txBody>
      </p:sp>
    </p:spTree>
    <p:extLst>
      <p:ext uri="{BB962C8B-B14F-4D97-AF65-F5344CB8AC3E}">
        <p14:creationId xmlns:p14="http://schemas.microsoft.com/office/powerpoint/2010/main" val="197427902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143000"/>
            <a:ext cx="8229600" cy="3048000"/>
          </a:xfrm>
        </p:spPr>
        <p:txBody>
          <a:bodyPr anchor="t" anchorCtr="0">
            <a:noAutofit/>
          </a:bodyPr>
          <a:lstStyle/>
          <a:p>
            <a:r>
              <a:rPr lang="ko-KR" altLang="en-US" sz="8000" dirty="0">
                <a:solidFill>
                  <a:schemeClr val="tx1"/>
                </a:solidFill>
              </a:rPr>
              <a:t>연산자</a:t>
            </a:r>
            <a:endParaRPr lang="en-US" altLang="ko-KR" sz="8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7" name="Rectangle 3"/>
          <p:cNvSpPr>
            <a:spLocks noGrp="1" noChangeArrowheads="1"/>
          </p:cNvSpPr>
          <p:nvPr>
            <p:ph idx="1"/>
          </p:nvPr>
        </p:nvSpPr>
        <p:spPr>
          <a:xfrm>
            <a:off x="76264" y="500043"/>
            <a:ext cx="3889375" cy="5040313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 dirty="0"/>
              <a:t>#include &lt;</a:t>
            </a:r>
            <a:r>
              <a:rPr lang="en-US" altLang="ko-KR" sz="1600" dirty="0" err="1"/>
              <a:t>stdio.h</a:t>
            </a:r>
            <a:r>
              <a:rPr lang="en-US" altLang="ko-KR" sz="1600" dirty="0"/>
              <a:t>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ko-KR" sz="1600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 dirty="0"/>
              <a:t>void swap(int *a, int *b);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ko-KR" sz="1600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 dirty="0"/>
              <a:t>int main(void)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 dirty="0"/>
              <a:t>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 dirty="0"/>
              <a:t>	int a=10, b=20;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 dirty="0"/>
              <a:t>	swap(&amp;a, &amp;b);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 dirty="0"/>
              <a:t>	</a:t>
            </a:r>
            <a:r>
              <a:rPr lang="en-US" altLang="ko-KR" sz="1600" dirty="0" err="1"/>
              <a:t>printf</a:t>
            </a:r>
            <a:r>
              <a:rPr lang="en-US" altLang="ko-KR" sz="1600" dirty="0"/>
              <a:t>("a=%d\n", a);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 dirty="0"/>
              <a:t>	</a:t>
            </a:r>
            <a:r>
              <a:rPr lang="en-US" altLang="ko-KR" sz="1600" dirty="0" err="1"/>
              <a:t>printf</a:t>
            </a:r>
            <a:r>
              <a:rPr lang="en-US" altLang="ko-KR" sz="1600" dirty="0"/>
              <a:t>("b=%d\n", b);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 dirty="0"/>
              <a:t>	return 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 dirty="0"/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ko-KR" sz="1600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 dirty="0"/>
              <a:t>void swap(int *a, int *b)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 dirty="0"/>
              <a:t>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 dirty="0"/>
              <a:t>	int temp;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 dirty="0"/>
              <a:t>	temp = *a;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 dirty="0"/>
              <a:t>	*a = *b;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 dirty="0"/>
              <a:t>	*b = temp;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 dirty="0"/>
              <a:t>}</a:t>
            </a:r>
          </a:p>
        </p:txBody>
      </p:sp>
      <p:sp>
        <p:nvSpPr>
          <p:cNvPr id="277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800"/>
              <a:t>레퍼런스 인자</a:t>
            </a:r>
          </a:p>
        </p:txBody>
      </p:sp>
      <p:sp>
        <p:nvSpPr>
          <p:cNvPr id="277508" name="Rectangle 4"/>
          <p:cNvSpPr>
            <a:spLocks noChangeArrowheads="1"/>
          </p:cNvSpPr>
          <p:nvPr/>
        </p:nvSpPr>
        <p:spPr bwMode="auto">
          <a:xfrm>
            <a:off x="4252977" y="506161"/>
            <a:ext cx="4151312" cy="504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ko-KR" sz="1600" dirty="0">
                <a:latin typeface="Courier New" pitchFamily="49" charset="0"/>
              </a:rPr>
              <a:t>#include &lt;iostream&gt;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ko-KR" sz="1600" dirty="0">
                <a:latin typeface="Courier New" pitchFamily="49" charset="0"/>
              </a:rPr>
              <a:t>using namespace std;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ko-KR" sz="1600" dirty="0">
                <a:latin typeface="Courier New" pitchFamily="49" charset="0"/>
              </a:rPr>
              <a:t>void swap(int &amp;a, int &amp;b);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endParaRPr lang="en-US" altLang="ko-KR" sz="1600" dirty="0">
              <a:latin typeface="Courier New" pitchFamily="49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ko-KR" sz="1600" dirty="0">
                <a:latin typeface="Courier New" pitchFamily="49" charset="0"/>
              </a:rPr>
              <a:t>int main(void)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ko-KR" sz="1600" dirty="0">
                <a:latin typeface="Courier New" pitchFamily="49" charset="0"/>
              </a:rPr>
              <a:t>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ko-KR" sz="1600" dirty="0">
                <a:latin typeface="Courier New" pitchFamily="49" charset="0"/>
              </a:rPr>
              <a:t>	int a=10, b=20;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ko-KR" sz="1600" dirty="0">
                <a:latin typeface="Courier New" pitchFamily="49" charset="0"/>
              </a:rPr>
              <a:t>	swap(a, b);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ko-KR" sz="1600" dirty="0">
                <a:latin typeface="Courier New" pitchFamily="49" charset="0"/>
              </a:rPr>
              <a:t>	</a:t>
            </a:r>
            <a:r>
              <a:rPr lang="en-US" altLang="ko-KR" sz="1600" dirty="0" err="1">
                <a:latin typeface="Courier New" pitchFamily="49" charset="0"/>
              </a:rPr>
              <a:t>cout</a:t>
            </a:r>
            <a:r>
              <a:rPr lang="en-US" altLang="ko-KR" sz="1600" dirty="0">
                <a:latin typeface="Courier New" pitchFamily="49" charset="0"/>
              </a:rPr>
              <a:t> &lt;&lt; "a=" &lt;&lt; a &lt;&lt; </a:t>
            </a:r>
            <a:r>
              <a:rPr lang="en-US" altLang="ko-KR" sz="1600" dirty="0" err="1">
                <a:latin typeface="Courier New" pitchFamily="49" charset="0"/>
              </a:rPr>
              <a:t>endl</a:t>
            </a:r>
            <a:r>
              <a:rPr lang="en-US" altLang="ko-KR" sz="1600" dirty="0">
                <a:latin typeface="Courier New" pitchFamily="49" charset="0"/>
              </a:rPr>
              <a:t>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ko-KR" sz="1600" dirty="0">
                <a:latin typeface="Courier New" pitchFamily="49" charset="0"/>
              </a:rPr>
              <a:t>	</a:t>
            </a:r>
            <a:r>
              <a:rPr lang="en-US" altLang="ko-KR" sz="1600" dirty="0" err="1">
                <a:latin typeface="Courier New" pitchFamily="49" charset="0"/>
              </a:rPr>
              <a:t>cout</a:t>
            </a:r>
            <a:r>
              <a:rPr lang="en-US" altLang="ko-KR" sz="1600" dirty="0">
                <a:latin typeface="Courier New" pitchFamily="49" charset="0"/>
              </a:rPr>
              <a:t> &lt;&lt; "b=" &lt;&lt; b &lt;&lt; </a:t>
            </a:r>
            <a:r>
              <a:rPr lang="en-US" altLang="ko-KR" sz="1600" dirty="0" err="1">
                <a:latin typeface="Courier New" pitchFamily="49" charset="0"/>
              </a:rPr>
              <a:t>endl</a:t>
            </a:r>
            <a:r>
              <a:rPr lang="en-US" altLang="ko-KR" sz="1600" dirty="0">
                <a:latin typeface="Courier New" pitchFamily="49" charset="0"/>
              </a:rPr>
              <a:t>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ko-KR" sz="1600" dirty="0">
                <a:latin typeface="Courier New" pitchFamily="49" charset="0"/>
              </a:rPr>
              <a:t>	return 0;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ko-KR" sz="1600" dirty="0">
                <a:latin typeface="Courier New" pitchFamily="49" charset="0"/>
              </a:rPr>
              <a:t>}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endParaRPr lang="en-US" altLang="ko-KR" sz="1600" dirty="0">
              <a:latin typeface="Courier New" pitchFamily="49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ko-KR" sz="1600" dirty="0">
                <a:latin typeface="Courier New" pitchFamily="49" charset="0"/>
              </a:rPr>
              <a:t>void swap(int &amp;a, int &amp;b)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ko-KR" sz="1600" dirty="0">
                <a:latin typeface="Courier New" pitchFamily="49" charset="0"/>
              </a:rPr>
              <a:t>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ko-KR" sz="1600" dirty="0">
                <a:latin typeface="Courier New" pitchFamily="49" charset="0"/>
              </a:rPr>
              <a:t>	int temp;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ko-KR" sz="1600" dirty="0">
                <a:latin typeface="Courier New" pitchFamily="49" charset="0"/>
              </a:rPr>
              <a:t>	temp = a;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ko-KR" sz="1600" dirty="0">
                <a:latin typeface="Courier New" pitchFamily="49" charset="0"/>
              </a:rPr>
              <a:t>	a = b;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ko-KR" sz="1600" dirty="0">
                <a:latin typeface="Courier New" pitchFamily="49" charset="0"/>
              </a:rPr>
              <a:t>	b = temp;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ko-KR" sz="1600" dirty="0">
                <a:latin typeface="Courier New" pitchFamily="49" charset="0"/>
              </a:rPr>
              <a:t>}</a:t>
            </a:r>
          </a:p>
        </p:txBody>
      </p:sp>
      <p:sp>
        <p:nvSpPr>
          <p:cNvPr id="277509" name="Rectangle 5"/>
          <p:cNvSpPr>
            <a:spLocks noChangeArrowheads="1"/>
          </p:cNvSpPr>
          <p:nvPr/>
        </p:nvSpPr>
        <p:spPr bwMode="auto">
          <a:xfrm>
            <a:off x="43688" y="500043"/>
            <a:ext cx="3889375" cy="5184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77510" name="Rectangle 6"/>
          <p:cNvSpPr>
            <a:spLocks noChangeArrowheads="1"/>
          </p:cNvSpPr>
          <p:nvPr/>
        </p:nvSpPr>
        <p:spPr bwMode="auto">
          <a:xfrm>
            <a:off x="4220401" y="491267"/>
            <a:ext cx="4319587" cy="5184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375115"/>
      </p:ext>
    </p:extLst>
  </p:cSld>
  <p:clrMapOvr>
    <a:masterClrMapping/>
  </p:clrMapOvr>
</p:sld>
</file>

<file path=ppt/slides/slide5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400" dirty="0"/>
              <a:t>#include&lt;</a:t>
            </a:r>
            <a:r>
              <a:rPr lang="en-US" altLang="ko-KR" sz="1400" dirty="0" err="1"/>
              <a:t>stdio.h</a:t>
            </a:r>
            <a:r>
              <a:rPr lang="en-US" altLang="ko-KR" sz="1400" dirty="0"/>
              <a:t>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400" dirty="0"/>
              <a:t>void main()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400" dirty="0"/>
              <a:t>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 dirty="0"/>
              <a:t>	</a:t>
            </a:r>
            <a:r>
              <a:rPr lang="en-US" altLang="ko-KR" sz="1800" dirty="0" err="1"/>
              <a:t>int</a:t>
            </a:r>
            <a:r>
              <a:rPr lang="en-US" altLang="ko-KR" sz="1800" dirty="0"/>
              <a:t> item[100], </a:t>
            </a:r>
            <a:r>
              <a:rPr lang="en-US" altLang="ko-KR" sz="1800" dirty="0" err="1"/>
              <a:t>a,b,t</a:t>
            </a:r>
            <a:r>
              <a:rPr lang="en-US" altLang="ko-KR" sz="1800" dirty="0"/>
              <a:t>, count;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dirty="0"/>
              <a:t>	</a:t>
            </a:r>
            <a:r>
              <a:rPr lang="en-US" altLang="ko-KR" sz="1800" dirty="0" err="1"/>
              <a:t>printf</a:t>
            </a:r>
            <a:r>
              <a:rPr lang="en-US" altLang="ko-KR" sz="1800" dirty="0"/>
              <a:t>("How many numbers?");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dirty="0"/>
              <a:t>	</a:t>
            </a:r>
            <a:r>
              <a:rPr lang="en-US" altLang="ko-KR" sz="1800" dirty="0" err="1"/>
              <a:t>scanf</a:t>
            </a:r>
            <a:r>
              <a:rPr lang="en-US" altLang="ko-KR" sz="1800" dirty="0"/>
              <a:t>("%</a:t>
            </a:r>
            <a:r>
              <a:rPr lang="en-US" altLang="ko-KR" sz="1800" dirty="0" err="1"/>
              <a:t>d",&amp;count</a:t>
            </a:r>
            <a:r>
              <a:rPr lang="en-US" altLang="ko-KR" sz="1800" dirty="0"/>
              <a:t>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dirty="0"/>
              <a:t>	for(a=0;a&lt;</a:t>
            </a:r>
            <a:r>
              <a:rPr lang="en-US" altLang="ko-KR" sz="1800" dirty="0" err="1"/>
              <a:t>count;a</a:t>
            </a:r>
            <a:r>
              <a:rPr lang="en-US" altLang="ko-KR" sz="1800" dirty="0"/>
              <a:t>++)</a:t>
            </a:r>
            <a:r>
              <a:rPr lang="en-US" altLang="ko-KR" sz="1800" dirty="0" err="1"/>
              <a:t>scanf</a:t>
            </a:r>
            <a:r>
              <a:rPr lang="en-US" altLang="ko-KR" sz="1800" dirty="0"/>
              <a:t>("%</a:t>
            </a:r>
            <a:r>
              <a:rPr lang="en-US" altLang="ko-KR" sz="1800" dirty="0" err="1"/>
              <a:t>d",&amp;item</a:t>
            </a:r>
            <a:r>
              <a:rPr lang="en-US" altLang="ko-KR" sz="1800" dirty="0"/>
              <a:t>[a]);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dirty="0"/>
              <a:t>		for(a=1;a&lt;count;++a)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dirty="0"/>
              <a:t>			for(b=count-1;b&gt;=a;--b){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dirty="0"/>
              <a:t>				if(item[b-1]&gt;item[b])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dirty="0"/>
              <a:t>				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dirty="0"/>
              <a:t>					t=item[b-1];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dirty="0"/>
              <a:t>					item[b-1]=item[b];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dirty="0"/>
              <a:t>					item[b]=t;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dirty="0"/>
              <a:t> </a:t>
            </a:r>
            <a:r>
              <a:rPr lang="en-US" altLang="ko-KR" sz="1200" dirty="0"/>
              <a:t>				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200" dirty="0"/>
              <a:t>			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dirty="0"/>
              <a:t>	for(t=0;t&lt;</a:t>
            </a:r>
            <a:r>
              <a:rPr lang="en-US" altLang="ko-KR" sz="1800" dirty="0" err="1"/>
              <a:t>count;t</a:t>
            </a:r>
            <a:r>
              <a:rPr lang="en-US" altLang="ko-KR" sz="1800" dirty="0"/>
              <a:t>++)</a:t>
            </a:r>
            <a:r>
              <a:rPr lang="en-US" altLang="ko-KR" sz="1800" dirty="0" err="1"/>
              <a:t>printf</a:t>
            </a:r>
            <a:r>
              <a:rPr lang="en-US" altLang="ko-KR" sz="1800" dirty="0"/>
              <a:t>("%</a:t>
            </a:r>
            <a:r>
              <a:rPr lang="en-US" altLang="ko-KR" sz="1800" dirty="0" err="1"/>
              <a:t>d",item</a:t>
            </a:r>
            <a:r>
              <a:rPr lang="en-US" altLang="ko-KR" sz="1800" dirty="0"/>
              <a:t>[t]);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dirty="0"/>
              <a:t>}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Sort Algorithm(1)</a:t>
            </a:r>
          </a:p>
        </p:txBody>
      </p:sp>
    </p:spTree>
    <p:extLst>
      <p:ext uri="{BB962C8B-B14F-4D97-AF65-F5344CB8AC3E}">
        <p14:creationId xmlns:p14="http://schemas.microsoft.com/office/powerpoint/2010/main" val="1735348688"/>
      </p:ext>
    </p:extLst>
  </p:cSld>
  <p:clrMapOvr>
    <a:masterClrMapping/>
  </p:clrMapOvr>
</p:sld>
</file>

<file path=ppt/slides/slide5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#include &lt;stdio.h&gt;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void shellsort(int v[], int n);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void main()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	int v[]={5,7,0,8,2,6};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	//sizeof(v)</a:t>
            </a:r>
            <a:r>
              <a:rPr lang="ko-KR" altLang="en-US" sz="2400"/>
              <a:t>는 </a:t>
            </a:r>
            <a:r>
              <a:rPr lang="en-US" altLang="ko-KR" sz="2400"/>
              <a:t>int </a:t>
            </a:r>
            <a:r>
              <a:rPr lang="ko-KR" altLang="en-US" sz="2400"/>
              <a:t>가 </a:t>
            </a:r>
            <a:r>
              <a:rPr lang="en-US" altLang="ko-KR" sz="2400"/>
              <a:t>v[n]</a:t>
            </a:r>
            <a:r>
              <a:rPr lang="ko-KR" altLang="en-US" sz="2400"/>
              <a:t>만큼 있는 것이므로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ko-KR" altLang="en-US" sz="2400"/>
              <a:t>	</a:t>
            </a:r>
            <a:r>
              <a:rPr lang="en-US" altLang="ko-KR" sz="2400"/>
              <a:t>//</a:t>
            </a:r>
            <a:r>
              <a:rPr lang="ko-KR" altLang="en-US" sz="2400"/>
              <a:t>갯수를 알려면 </a:t>
            </a:r>
            <a:r>
              <a:rPr lang="en-US" altLang="ko-KR" sz="2400"/>
              <a:t>v[0]</a:t>
            </a:r>
            <a:r>
              <a:rPr lang="ko-KR" altLang="en-US" sz="2400"/>
              <a:t>로 나누어 주면 된다</a:t>
            </a:r>
            <a:r>
              <a:rPr lang="en-US" altLang="ko-KR" sz="2400"/>
              <a:t>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	int n = sizeof(v)/sizeof(v[0]); 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	shellsort(v,n);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	for(int i=0; i&lt;n; i++)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		printf("%d\n",v[i]);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}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/>
              <a:t>Sort Algorithm(2) (Shell Sort)</a:t>
            </a:r>
          </a:p>
        </p:txBody>
      </p:sp>
    </p:spTree>
    <p:extLst>
      <p:ext uri="{BB962C8B-B14F-4D97-AF65-F5344CB8AC3E}">
        <p14:creationId xmlns:p14="http://schemas.microsoft.com/office/powerpoint/2010/main" val="703056776"/>
      </p:ext>
    </p:extLst>
  </p:cSld>
  <p:clrMapOvr>
    <a:masterClrMapping/>
  </p:clrMapOvr>
</p:sld>
</file>

<file path=ppt/slides/slide5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void shellsort(int v[], int n)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	int gap,i,j,temp;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	for(gap = n/2; gap &gt; 0; gap = gap / 2)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		for( i = gap; i &lt; n; i++)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			for( j = i-gap; j &gt;= 0 &amp;&amp; v[j] &gt; v[j+gap]; j = j-gap)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			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				temp = v[j];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				v[j] = v[j+gap];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				v[j+gap] = temp;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			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}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/>
              <a:t>Sort Algorithm (Shell Sort)(2)</a:t>
            </a:r>
          </a:p>
        </p:txBody>
      </p:sp>
    </p:spTree>
    <p:extLst>
      <p:ext uri="{BB962C8B-B14F-4D97-AF65-F5344CB8AC3E}">
        <p14:creationId xmlns:p14="http://schemas.microsoft.com/office/powerpoint/2010/main" val="148046925"/>
      </p:ext>
    </p:extLst>
  </p:cSld>
  <p:clrMapOvr>
    <a:masterClrMapping/>
  </p:clrMapOvr>
</p:sld>
</file>

<file path=ppt/slides/slide5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Shell sort</a:t>
            </a:r>
          </a:p>
          <a:p>
            <a:pPr lvl="1"/>
            <a:r>
              <a:rPr lang="en-US" altLang="ko-KR"/>
              <a:t> 1959 </a:t>
            </a:r>
            <a:r>
              <a:rPr lang="ko-KR" altLang="en-US"/>
              <a:t>년 </a:t>
            </a:r>
            <a:r>
              <a:rPr lang="en-US" altLang="ko-KR"/>
              <a:t>D.L. Shell </a:t>
            </a:r>
            <a:r>
              <a:rPr lang="ko-KR" altLang="en-US"/>
              <a:t>에 의해 개발</a:t>
            </a:r>
          </a:p>
          <a:p>
            <a:pPr lvl="1"/>
            <a:r>
              <a:rPr lang="ko-KR" altLang="en-US"/>
              <a:t> 원리</a:t>
            </a:r>
          </a:p>
          <a:p>
            <a:pPr lvl="2"/>
            <a:r>
              <a:rPr lang="ko-KR" altLang="en-US"/>
              <a:t> 초기 상태 </a:t>
            </a:r>
            <a:r>
              <a:rPr lang="en-US" altLang="ko-KR"/>
              <a:t>: </a:t>
            </a:r>
            <a:r>
              <a:rPr lang="ko-KR" altLang="en-US"/>
              <a:t>서로 멀리 떨어져 있는 배열의 두 원소의 위치를 서로 바꾸어 줌</a:t>
            </a:r>
            <a:r>
              <a:rPr lang="en-US" altLang="ko-KR"/>
              <a:t>, </a:t>
            </a:r>
            <a:r>
              <a:rPr lang="ko-KR" altLang="en-US"/>
              <a:t>이렇게 하면 대체적인 정렬 상태가 됨</a:t>
            </a:r>
          </a:p>
          <a:p>
            <a:pPr lvl="2"/>
            <a:r>
              <a:rPr lang="ko-KR" altLang="en-US"/>
              <a:t> 연속적으로 반복 하면서 비교될 두 원소의 간격을 줄임</a:t>
            </a:r>
            <a:r>
              <a:rPr lang="en-US" altLang="ko-KR"/>
              <a:t>.</a:t>
            </a:r>
          </a:p>
          <a:p>
            <a:pPr lvl="2"/>
            <a:r>
              <a:rPr lang="en-US" altLang="ko-KR"/>
              <a:t> </a:t>
            </a:r>
            <a:r>
              <a:rPr lang="ko-KR" altLang="en-US"/>
              <a:t>결국 정렬 작업은 인접한 두 원소를 비교하게 되는 상호 교환 분류로 바뀌게 됨</a:t>
            </a:r>
          </a:p>
          <a:p>
            <a:pPr lvl="2"/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Shell sort(3)</a:t>
            </a:r>
          </a:p>
        </p:txBody>
      </p:sp>
    </p:spTree>
    <p:extLst>
      <p:ext uri="{BB962C8B-B14F-4D97-AF65-F5344CB8AC3E}">
        <p14:creationId xmlns:p14="http://schemas.microsoft.com/office/powerpoint/2010/main" val="3627412881"/>
      </p:ext>
    </p:extLst>
  </p:cSld>
  <p:clrMapOvr>
    <a:masterClrMapping/>
  </p:clrMapOvr>
</p:sld>
</file>

<file path=ppt/slides/slide5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구조</a:t>
            </a:r>
          </a:p>
          <a:p>
            <a:pPr lvl="1"/>
            <a:r>
              <a:rPr lang="ko-KR" altLang="en-US"/>
              <a:t> 가장 바깥 </a:t>
            </a:r>
            <a:r>
              <a:rPr lang="en-US" altLang="ko-KR"/>
              <a:t>for</a:t>
            </a:r>
          </a:p>
          <a:p>
            <a:pPr lvl="2"/>
            <a:r>
              <a:rPr lang="en-US" altLang="ko-KR"/>
              <a:t> </a:t>
            </a:r>
            <a:r>
              <a:rPr lang="ko-KR" altLang="en-US"/>
              <a:t>두 원소의 간격을 조절</a:t>
            </a:r>
            <a:r>
              <a:rPr lang="en-US" altLang="ko-KR"/>
              <a:t>, </a:t>
            </a:r>
            <a:r>
              <a:rPr lang="ko-KR" altLang="en-US"/>
              <a:t>한번 수행 될 때마다 </a:t>
            </a:r>
            <a:r>
              <a:rPr lang="en-US" altLang="ko-KR"/>
              <a:t>n/2</a:t>
            </a:r>
            <a:r>
              <a:rPr lang="ko-KR" altLang="en-US"/>
              <a:t>만큼씩 줄어들어 </a:t>
            </a:r>
            <a:r>
              <a:rPr lang="en-US" altLang="ko-KR"/>
              <a:t>0</a:t>
            </a:r>
            <a:r>
              <a:rPr lang="ko-KR" altLang="en-US"/>
              <a:t>이 될 때까지 반복</a:t>
            </a:r>
          </a:p>
          <a:p>
            <a:pPr lvl="1"/>
            <a:r>
              <a:rPr lang="ko-KR" altLang="en-US"/>
              <a:t> 가운데 </a:t>
            </a:r>
            <a:r>
              <a:rPr lang="en-US" altLang="ko-KR"/>
              <a:t>for</a:t>
            </a:r>
          </a:p>
          <a:p>
            <a:pPr lvl="2"/>
            <a:r>
              <a:rPr lang="en-US" altLang="ko-KR"/>
              <a:t> </a:t>
            </a:r>
            <a:r>
              <a:rPr lang="ko-KR" altLang="en-US"/>
              <a:t>두 원소를 비교하는 것을 제어</a:t>
            </a:r>
          </a:p>
          <a:p>
            <a:pPr lvl="1"/>
            <a:r>
              <a:rPr lang="ko-KR" altLang="en-US"/>
              <a:t> 가장 안쪽 </a:t>
            </a:r>
            <a:r>
              <a:rPr lang="en-US" altLang="ko-KR"/>
              <a:t>for</a:t>
            </a:r>
          </a:p>
          <a:p>
            <a:pPr lvl="2"/>
            <a:r>
              <a:rPr lang="en-US" altLang="ko-KR"/>
              <a:t> gap </a:t>
            </a:r>
            <a:r>
              <a:rPr lang="ko-KR" altLang="en-US"/>
              <a:t>만큼 떨어져 있는 두 원소를 비교하고</a:t>
            </a:r>
            <a:r>
              <a:rPr lang="en-US" altLang="ko-KR"/>
              <a:t>, </a:t>
            </a:r>
            <a:r>
              <a:rPr lang="ko-KR" altLang="en-US"/>
              <a:t>순서가 잘못되어 있으면 두 원소의 순서를 바꾸어 분류를 수행</a:t>
            </a:r>
          </a:p>
          <a:p>
            <a:pPr lvl="2"/>
            <a:r>
              <a:rPr lang="ko-KR" altLang="en-US"/>
              <a:t> </a:t>
            </a:r>
            <a:r>
              <a:rPr lang="en-US" altLang="ko-KR"/>
              <a:t>gap </a:t>
            </a:r>
            <a:r>
              <a:rPr lang="ko-KR" altLang="en-US"/>
              <a:t>변수는 결국 </a:t>
            </a:r>
            <a:r>
              <a:rPr lang="en-US" altLang="ko-KR"/>
              <a:t>1</a:t>
            </a:r>
            <a:r>
              <a:rPr lang="ko-KR" altLang="en-US"/>
              <a:t>로 되므로 모든 변수는 정확히 정렬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Shell sort(4)</a:t>
            </a:r>
          </a:p>
        </p:txBody>
      </p:sp>
    </p:spTree>
    <p:extLst>
      <p:ext uri="{BB962C8B-B14F-4D97-AF65-F5344CB8AC3E}">
        <p14:creationId xmlns:p14="http://schemas.microsoft.com/office/powerpoint/2010/main" val="1844021165"/>
      </p:ext>
    </p:extLst>
  </p:cSld>
  <p:clrMapOvr>
    <a:masterClrMapping/>
  </p:clrMapOvr>
</p:sld>
</file>

<file path=ppt/slides/slide5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  V [5 7 0 8 2 6]            </a:t>
            </a:r>
            <a:r>
              <a:rPr lang="en-US" altLang="ko-KR" sz="3200"/>
              <a:t>          </a:t>
            </a:r>
            <a:r>
              <a:rPr lang="en-US" altLang="ko-KR" sz="2400"/>
              <a:t>V [0 2 5 6 7 8] </a:t>
            </a:r>
            <a:endParaRPr lang="en-US" altLang="ko-KR" sz="320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ko-KR" sz="320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Gap = 3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			i = 3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				j = 0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			i = 4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				j = 1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					temp = v[1]  = 7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					v[1]  = v[4]  = 2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					v[4]  = temp = 7           v[5 </a:t>
            </a:r>
            <a:r>
              <a:rPr lang="en-US" altLang="ko-KR" sz="1800">
                <a:solidFill>
                  <a:srgbClr val="FF0066"/>
                </a:solidFill>
              </a:rPr>
              <a:t>2</a:t>
            </a:r>
            <a:r>
              <a:rPr lang="en-US" altLang="ko-KR" sz="1800"/>
              <a:t> 0 8 </a:t>
            </a:r>
            <a:r>
              <a:rPr lang="en-US" altLang="ko-KR" sz="1800">
                <a:solidFill>
                  <a:srgbClr val="FF0066"/>
                </a:solidFill>
              </a:rPr>
              <a:t>7</a:t>
            </a:r>
            <a:r>
              <a:rPr lang="en-US" altLang="ko-KR" sz="1800"/>
              <a:t> 6]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				j = -2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			i = 5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				j = 2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				j = -1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			i = 6</a:t>
            </a:r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Shell sort(5)</a:t>
            </a:r>
          </a:p>
        </p:txBody>
      </p:sp>
      <p:sp>
        <p:nvSpPr>
          <p:cNvPr id="30724" name="AutoShape 4"/>
          <p:cNvSpPr>
            <a:spLocks noChangeArrowheads="1"/>
          </p:cNvSpPr>
          <p:nvPr/>
        </p:nvSpPr>
        <p:spPr bwMode="auto">
          <a:xfrm>
            <a:off x="4343400" y="1295400"/>
            <a:ext cx="685800" cy="152400"/>
          </a:xfrm>
          <a:prstGeom prst="rightArrow">
            <a:avLst>
              <a:gd name="adj1" fmla="val 50000"/>
              <a:gd name="adj2" fmla="val 112500"/>
            </a:avLst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256934"/>
      </p:ext>
    </p:extLst>
  </p:cSld>
  <p:clrMapOvr>
    <a:masterClrMapping/>
  </p:clrMapOvr>
</p:sld>
</file>

<file path=ppt/slides/slide5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200"/>
              <a:t>gap = 1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200"/>
              <a:t>			i = 1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200"/>
              <a:t>				j = 0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200"/>
              <a:t>					temp =  v[0]  = 5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200"/>
              <a:t>					v[0]  =  v[1]  = 2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200"/>
              <a:t>					v[1]  =  temp = 5	 v [</a:t>
            </a:r>
            <a:r>
              <a:rPr lang="en-US" altLang="ko-KR" sz="1200">
                <a:solidFill>
                  <a:srgbClr val="FF0066"/>
                </a:solidFill>
              </a:rPr>
              <a:t>2 5 </a:t>
            </a:r>
            <a:r>
              <a:rPr lang="en-US" altLang="ko-KR" sz="1200">
                <a:solidFill>
                  <a:schemeClr val="tx2"/>
                </a:solidFill>
              </a:rPr>
              <a:t>0</a:t>
            </a:r>
            <a:r>
              <a:rPr lang="en-US" altLang="ko-KR" sz="1200"/>
              <a:t> 8 7 6]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200"/>
              <a:t>				j = -1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200"/>
              <a:t>			i = 2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200"/>
              <a:t>				j = 1			 v [</a:t>
            </a:r>
            <a:r>
              <a:rPr lang="en-US" altLang="ko-KR" sz="1200">
                <a:solidFill>
                  <a:schemeClr val="tx2"/>
                </a:solidFill>
              </a:rPr>
              <a:t>2</a:t>
            </a:r>
            <a:r>
              <a:rPr lang="en-US" altLang="ko-KR" sz="1200">
                <a:solidFill>
                  <a:srgbClr val="FF0066"/>
                </a:solidFill>
              </a:rPr>
              <a:t> 0 5</a:t>
            </a:r>
            <a:r>
              <a:rPr lang="en-US" altLang="ko-KR" sz="1200"/>
              <a:t> 8 7 6]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200"/>
              <a:t>				j = 0			 v [</a:t>
            </a:r>
            <a:r>
              <a:rPr lang="en-US" altLang="ko-KR" sz="1200">
                <a:solidFill>
                  <a:srgbClr val="FF0066"/>
                </a:solidFill>
              </a:rPr>
              <a:t>0 2</a:t>
            </a:r>
            <a:r>
              <a:rPr lang="en-US" altLang="ko-KR" sz="1200"/>
              <a:t> 5 8 7 6]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200"/>
              <a:t>				j = -1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200"/>
              <a:t>			i = 3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200"/>
              <a:t>				j = 2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200"/>
              <a:t>				j = 1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200"/>
              <a:t>			i = 4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200"/>
              <a:t>				j = 3			 v [0 2 5 </a:t>
            </a:r>
            <a:r>
              <a:rPr lang="en-US" altLang="ko-KR" sz="1200">
                <a:solidFill>
                  <a:srgbClr val="FF0066"/>
                </a:solidFill>
              </a:rPr>
              <a:t>7 8</a:t>
            </a:r>
            <a:r>
              <a:rPr lang="en-US" altLang="ko-KR" sz="1200"/>
              <a:t> 6]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200"/>
              <a:t>				j = 2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200"/>
              <a:t>			i = 5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200"/>
              <a:t>				j = 4			 v [0 2 5 7 </a:t>
            </a:r>
            <a:r>
              <a:rPr lang="en-US" altLang="ko-KR" sz="1200">
                <a:solidFill>
                  <a:srgbClr val="FF0066"/>
                </a:solidFill>
              </a:rPr>
              <a:t>6 8</a:t>
            </a:r>
            <a:r>
              <a:rPr lang="en-US" altLang="ko-KR" sz="1200"/>
              <a:t>]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200"/>
              <a:t>				j = 3			 v [0 2 5 </a:t>
            </a:r>
            <a:r>
              <a:rPr lang="en-US" altLang="ko-KR" sz="1200">
                <a:solidFill>
                  <a:srgbClr val="FF0066"/>
                </a:solidFill>
              </a:rPr>
              <a:t>6 7</a:t>
            </a:r>
            <a:r>
              <a:rPr lang="en-US" altLang="ko-KR" sz="1200"/>
              <a:t> 8]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200"/>
              <a:t>				j = 2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200"/>
              <a:t>			i = 6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ko-KR" sz="120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200"/>
              <a:t>Gap = 0		terminate</a:t>
            </a:r>
            <a:r>
              <a:rPr lang="en-US" altLang="ko-KR" sz="1200">
                <a:latin typeface="Times New Roman"/>
              </a:rPr>
              <a:t>…</a:t>
            </a:r>
            <a:endParaRPr lang="en-US" altLang="ko-KR" sz="120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Shell sort(6)</a:t>
            </a:r>
          </a:p>
        </p:txBody>
      </p:sp>
    </p:spTree>
    <p:extLst>
      <p:ext uri="{BB962C8B-B14F-4D97-AF65-F5344CB8AC3E}">
        <p14:creationId xmlns:p14="http://schemas.microsoft.com/office/powerpoint/2010/main" val="235511730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z="2400"/>
              <a:t> </a:t>
            </a:r>
            <a:r>
              <a:rPr lang="ko-KR" altLang="en-US" sz="2400"/>
              <a:t>치환연산자 </a:t>
            </a:r>
            <a:r>
              <a:rPr lang="en-US" altLang="ko-KR" sz="2400"/>
              <a:t>: " = "</a:t>
            </a:r>
          </a:p>
          <a:p>
            <a:pPr lvl="1">
              <a:lnSpc>
                <a:spcPct val="90000"/>
              </a:lnSpc>
            </a:pPr>
            <a:r>
              <a:rPr lang="en-US" altLang="ko-KR" sz="2200"/>
              <a:t> = : "</a:t>
            </a:r>
            <a:r>
              <a:rPr lang="ko-KR" altLang="en-US" sz="2200"/>
              <a:t>대입</a:t>
            </a:r>
            <a:r>
              <a:rPr lang="en-US" altLang="ko-KR" sz="2200"/>
              <a:t>" </a:t>
            </a:r>
            <a:r>
              <a:rPr lang="ko-KR" altLang="en-US" sz="2200"/>
              <a:t>이나 </a:t>
            </a:r>
            <a:r>
              <a:rPr lang="en-US" altLang="ko-KR" sz="2200"/>
              <a:t>"</a:t>
            </a:r>
            <a:r>
              <a:rPr lang="ko-KR" altLang="en-US" sz="2200"/>
              <a:t>지정</a:t>
            </a:r>
            <a:r>
              <a:rPr lang="en-US" altLang="ko-KR" sz="2200"/>
              <a:t>", "</a:t>
            </a:r>
            <a:r>
              <a:rPr lang="ko-KR" altLang="en-US" sz="2200"/>
              <a:t>치환</a:t>
            </a:r>
            <a:r>
              <a:rPr lang="en-US" altLang="ko-KR" sz="2200"/>
              <a:t>"</a:t>
            </a:r>
            <a:r>
              <a:rPr lang="ko-KR" altLang="en-US" sz="2200"/>
              <a:t>의 의미</a:t>
            </a:r>
          </a:p>
          <a:p>
            <a:pPr lvl="1">
              <a:lnSpc>
                <a:spcPct val="90000"/>
              </a:lnSpc>
            </a:pPr>
            <a:r>
              <a:rPr lang="ko-KR" altLang="en-US" sz="2200"/>
              <a:t> </a:t>
            </a:r>
            <a:r>
              <a:rPr lang="en-US" altLang="ko-KR" sz="2200"/>
              <a:t>Ex)  int a = 3;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2200"/>
              <a:t>		     a</a:t>
            </a:r>
            <a:r>
              <a:rPr lang="ko-KR" altLang="en-US" sz="2200"/>
              <a:t>라는 변수에 </a:t>
            </a:r>
            <a:r>
              <a:rPr lang="en-US" altLang="ko-KR" sz="2200"/>
              <a:t>3</a:t>
            </a:r>
            <a:r>
              <a:rPr lang="ko-KR" altLang="en-US" sz="2200"/>
              <a:t>을 대입</a:t>
            </a:r>
            <a:r>
              <a:rPr lang="en-US" altLang="ko-KR" sz="2200"/>
              <a:t>[</a:t>
            </a:r>
            <a:r>
              <a:rPr lang="ko-KR" altLang="en-US" sz="2200"/>
              <a:t>치환</a:t>
            </a:r>
            <a:r>
              <a:rPr lang="en-US" altLang="ko-KR" sz="2200">
                <a:latin typeface="Lucida Console"/>
              </a:rPr>
              <a:t>·</a:t>
            </a:r>
            <a:r>
              <a:rPr lang="ko-KR" altLang="en-US" sz="2200"/>
              <a:t>지정</a:t>
            </a:r>
            <a:r>
              <a:rPr lang="en-US" altLang="ko-KR" sz="2200"/>
              <a:t>]</a:t>
            </a:r>
          </a:p>
          <a:p>
            <a:pPr lvl="1">
              <a:lnSpc>
                <a:spcPct val="90000"/>
              </a:lnSpc>
            </a:pPr>
            <a:r>
              <a:rPr lang="en-US" altLang="ko-KR" sz="2200"/>
              <a:t> Ex)  Int a =3;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2200"/>
              <a:t>		      a = a + 5;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altLang="ko-KR" sz="2200"/>
          </a:p>
          <a:p>
            <a:pPr>
              <a:lnSpc>
                <a:spcPct val="90000"/>
              </a:lnSpc>
            </a:pPr>
            <a:r>
              <a:rPr lang="ko-KR" altLang="en-US" sz="2400"/>
              <a:t>상수는 그 자체가 값을 나타내므로 어떤 값으로 치환할 수 없음</a:t>
            </a:r>
          </a:p>
          <a:p>
            <a:pPr>
              <a:lnSpc>
                <a:spcPct val="90000"/>
              </a:lnSpc>
            </a:pPr>
            <a:r>
              <a:rPr lang="ko-KR" altLang="en-US" sz="2400"/>
              <a:t>변수이름 </a:t>
            </a:r>
            <a:r>
              <a:rPr lang="en-US" altLang="ko-KR" sz="2400"/>
              <a:t>= </a:t>
            </a:r>
            <a:r>
              <a:rPr lang="ko-KR" altLang="en-US" sz="2400"/>
              <a:t>피연산자</a:t>
            </a:r>
            <a:r>
              <a:rPr lang="en-US" altLang="ko-KR" sz="2400"/>
              <a:t>; 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	Ex) 8 = a;</a:t>
            </a:r>
          </a:p>
          <a:p>
            <a:pPr>
              <a:lnSpc>
                <a:spcPct val="90000"/>
              </a:lnSpc>
            </a:pPr>
            <a:r>
              <a:rPr lang="en-US" altLang="ko-KR" sz="2400"/>
              <a:t> 3</a:t>
            </a:r>
            <a:r>
              <a:rPr lang="ko-KR" altLang="en-US" sz="2400"/>
              <a:t>중 치환</a:t>
            </a:r>
          </a:p>
          <a:p>
            <a:pPr lvl="1">
              <a:lnSpc>
                <a:spcPct val="90000"/>
              </a:lnSpc>
            </a:pPr>
            <a:r>
              <a:rPr lang="en-US" altLang="ko-KR" sz="2200"/>
              <a:t>khs = hks = shw = 8;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기본 연산자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 </a:t>
            </a:r>
            <a:r>
              <a:rPr lang="ko-KR" altLang="en-US"/>
              <a:t>덧셈연산자 </a:t>
            </a:r>
            <a:r>
              <a:rPr lang="en-US" altLang="ko-KR"/>
              <a:t>: " + "</a:t>
            </a:r>
          </a:p>
          <a:p>
            <a:pPr lvl="1"/>
            <a:r>
              <a:rPr lang="en-US" altLang="ko-KR"/>
              <a:t> </a:t>
            </a:r>
            <a:r>
              <a:rPr lang="ko-KR" altLang="en-US"/>
              <a:t>두 수를 더함</a:t>
            </a:r>
          </a:p>
          <a:p>
            <a:pPr lvl="1"/>
            <a:r>
              <a:rPr lang="ko-KR" altLang="en-US"/>
              <a:t> </a:t>
            </a:r>
            <a:r>
              <a:rPr lang="en-US" altLang="ko-KR"/>
              <a:t>Ex) printf("%d", 1 + 5);</a:t>
            </a:r>
          </a:p>
          <a:p>
            <a:pPr lvl="1"/>
            <a:r>
              <a:rPr lang="en-US" altLang="ko-KR"/>
              <a:t> Ex) shw = hks + khs;</a:t>
            </a:r>
          </a:p>
          <a:p>
            <a:pPr lvl="3"/>
            <a:r>
              <a:rPr lang="en-US" altLang="ko-KR"/>
              <a:t> hks</a:t>
            </a:r>
            <a:r>
              <a:rPr lang="ko-KR" altLang="en-US"/>
              <a:t>변수와 </a:t>
            </a:r>
            <a:r>
              <a:rPr lang="en-US" altLang="ko-KR"/>
              <a:t>khs</a:t>
            </a:r>
            <a:r>
              <a:rPr lang="ko-KR" altLang="en-US"/>
              <a:t>변수의 값을 더한 후 그 값을 </a:t>
            </a:r>
            <a:r>
              <a:rPr lang="en-US" altLang="ko-KR"/>
              <a:t>shw</a:t>
            </a:r>
            <a:r>
              <a:rPr lang="ko-KR" altLang="en-US"/>
              <a:t>변수에 치환</a:t>
            </a:r>
          </a:p>
          <a:p>
            <a:r>
              <a:rPr lang="ko-KR" altLang="en-US"/>
              <a:t>변수이름 </a:t>
            </a:r>
            <a:r>
              <a:rPr lang="en-US" altLang="ko-KR"/>
              <a:t>= </a:t>
            </a:r>
            <a:r>
              <a:rPr lang="ko-KR" altLang="en-US"/>
              <a:t>피연산자 </a:t>
            </a:r>
            <a:r>
              <a:rPr lang="en-US" altLang="ko-KR"/>
              <a:t>+ </a:t>
            </a:r>
            <a:r>
              <a:rPr lang="ko-KR" altLang="en-US"/>
              <a:t>피연산자</a:t>
            </a:r>
            <a:r>
              <a:rPr lang="en-US" altLang="ko-KR"/>
              <a:t>;</a:t>
            </a:r>
          </a:p>
          <a:p>
            <a:pPr lvl="1"/>
            <a:r>
              <a:rPr lang="en-US" altLang="ko-KR"/>
              <a:t> 2</a:t>
            </a:r>
            <a:r>
              <a:rPr lang="ko-KR" altLang="en-US"/>
              <a:t>항연산자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기본 연산자</a:t>
            </a:r>
            <a:r>
              <a:rPr lang="en-US" altLang="ko-KR"/>
              <a:t>(2)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/>
              <a:t> </a:t>
            </a:r>
            <a:r>
              <a:rPr lang="ko-KR" altLang="en-US" sz="2400"/>
              <a:t>뺄셈연산자 </a:t>
            </a:r>
            <a:r>
              <a:rPr lang="en-US" altLang="ko-KR" sz="2400"/>
              <a:t>: " - "</a:t>
            </a:r>
          </a:p>
          <a:p>
            <a:pPr lvl="1"/>
            <a:r>
              <a:rPr lang="en-US" altLang="ko-KR" sz="2200"/>
              <a:t> </a:t>
            </a:r>
            <a:r>
              <a:rPr lang="ko-KR" altLang="en-US" sz="2200"/>
              <a:t>왼쪽에 있는 수에서 오른쪽에 있는 수를 빼는데 사용</a:t>
            </a:r>
          </a:p>
          <a:p>
            <a:pPr lvl="1"/>
            <a:r>
              <a:rPr lang="ko-KR" altLang="en-US" sz="2200"/>
              <a:t> </a:t>
            </a:r>
            <a:r>
              <a:rPr lang="en-US" altLang="ko-KR" sz="2200"/>
              <a:t>Ex) shw = 365.00 - 38.00;</a:t>
            </a:r>
          </a:p>
          <a:p>
            <a:pPr lvl="3"/>
            <a:r>
              <a:rPr lang="en-US" altLang="ko-KR" sz="1800"/>
              <a:t>shw</a:t>
            </a:r>
            <a:r>
              <a:rPr lang="ko-KR" altLang="en-US" sz="1800"/>
              <a:t>변수명에 </a:t>
            </a:r>
            <a:r>
              <a:rPr lang="en-US" altLang="ko-KR" sz="1800"/>
              <a:t>327.00</a:t>
            </a:r>
            <a:r>
              <a:rPr lang="ko-KR" altLang="en-US" sz="1800"/>
              <a:t>의 값이 치환</a:t>
            </a:r>
          </a:p>
          <a:p>
            <a:pPr lvl="3"/>
            <a:r>
              <a:rPr lang="ko-KR" altLang="en-US" sz="1800"/>
              <a:t>이것도 </a:t>
            </a:r>
            <a:r>
              <a:rPr lang="en-US" altLang="ko-KR" sz="1800"/>
              <a:t>2</a:t>
            </a:r>
            <a:r>
              <a:rPr lang="ko-KR" altLang="en-US" sz="1800"/>
              <a:t>항연산자에요</a:t>
            </a:r>
            <a:r>
              <a:rPr lang="en-US" altLang="ko-KR" sz="1800"/>
              <a:t>.</a:t>
            </a:r>
          </a:p>
          <a:p>
            <a:endParaRPr lang="en-US" altLang="ko-KR" sz="2400"/>
          </a:p>
          <a:p>
            <a:r>
              <a:rPr lang="en-US" altLang="ko-KR" sz="2400"/>
              <a:t> </a:t>
            </a:r>
            <a:r>
              <a:rPr lang="ko-KR" altLang="en-US" sz="2400"/>
              <a:t>부호연산자 </a:t>
            </a:r>
            <a:r>
              <a:rPr lang="en-US" altLang="ko-KR" sz="2400"/>
              <a:t>: " - "</a:t>
            </a:r>
          </a:p>
          <a:p>
            <a:pPr lvl="1"/>
            <a:r>
              <a:rPr lang="ko-KR" altLang="en-US" sz="2200"/>
              <a:t>어떤 값의 부호를 바꾸는데 사용</a:t>
            </a:r>
          </a:p>
          <a:p>
            <a:pPr lvl="1"/>
            <a:r>
              <a:rPr lang="en-US" altLang="ko-KR" sz="2200"/>
              <a:t>Ex) khs = -327.00;</a:t>
            </a:r>
          </a:p>
          <a:p>
            <a:pPr lvl="1"/>
            <a:r>
              <a:rPr lang="en-US" altLang="ko-KR" sz="2200"/>
              <a:t>Ex) hks = -khs;</a:t>
            </a:r>
          </a:p>
          <a:p>
            <a:pPr lvl="2"/>
            <a:r>
              <a:rPr lang="en-US" altLang="ko-KR" sz="2000"/>
              <a:t> hks</a:t>
            </a:r>
            <a:r>
              <a:rPr lang="ko-KR" altLang="en-US" sz="2000"/>
              <a:t>에는 </a:t>
            </a:r>
            <a:r>
              <a:rPr lang="en-US" altLang="ko-KR" sz="2000"/>
              <a:t>khs</a:t>
            </a:r>
            <a:r>
              <a:rPr lang="ko-KR" altLang="en-US" sz="2000"/>
              <a:t>변수의 값 </a:t>
            </a:r>
            <a:r>
              <a:rPr lang="en-US" altLang="ko-KR" sz="2000"/>
              <a:t>-327.00</a:t>
            </a:r>
            <a:r>
              <a:rPr lang="ko-KR" altLang="en-US" sz="2000"/>
              <a:t>값이 대입</a:t>
            </a:r>
          </a:p>
          <a:p>
            <a:pPr lvl="1"/>
            <a:r>
              <a:rPr lang="en-US" altLang="ko-KR" sz="2200"/>
              <a:t>1</a:t>
            </a:r>
            <a:r>
              <a:rPr lang="ko-KR" altLang="en-US" sz="2200"/>
              <a:t>개의 피연산자를 취하므로 </a:t>
            </a:r>
            <a:r>
              <a:rPr lang="en-US" altLang="ko-KR" sz="2200"/>
              <a:t>"</a:t>
            </a:r>
            <a:r>
              <a:rPr lang="ko-KR" altLang="en-US" sz="2200"/>
              <a:t>단항연산자</a:t>
            </a:r>
            <a:r>
              <a:rPr lang="en-US" altLang="ko-KR" sz="2200"/>
              <a:t>"</a:t>
            </a:r>
          </a:p>
          <a:p>
            <a:endParaRPr lang="en-US" altLang="ko-KR" sz="240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기본 연산자</a:t>
            </a:r>
            <a:r>
              <a:rPr lang="en-US" altLang="ko-KR"/>
              <a:t>(3)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곱셈연산자 </a:t>
            </a:r>
            <a:r>
              <a:rPr lang="en-US" altLang="ko-KR" dirty="0"/>
              <a:t>: " * </a:t>
            </a:r>
            <a:r>
              <a:rPr lang="en-US" altLang="ko-KR" dirty="0">
                <a:latin typeface="Times New Roman"/>
              </a:rPr>
              <a:t>“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두 수를 </a:t>
            </a:r>
            <a:r>
              <a:rPr lang="ko-KR" altLang="en-US" dirty="0" err="1"/>
              <a:t>곱합</a:t>
            </a:r>
            <a:endParaRPr lang="ko-KR" altLang="en-US" dirty="0"/>
          </a:p>
          <a:p>
            <a:pPr lvl="1"/>
            <a:r>
              <a:rPr lang="ko-KR" altLang="en-US" dirty="0"/>
              <a:t> </a:t>
            </a:r>
            <a:r>
              <a:rPr lang="en-US" altLang="ko-KR" dirty="0"/>
              <a:t>Ex) </a:t>
            </a:r>
            <a:r>
              <a:rPr lang="en-US" altLang="ko-KR" dirty="0" err="1"/>
              <a:t>shw</a:t>
            </a:r>
            <a:r>
              <a:rPr lang="en-US" altLang="ko-KR" dirty="0"/>
              <a:t> = 3;</a:t>
            </a:r>
          </a:p>
          <a:p>
            <a:pPr lvl="1">
              <a:buFontTx/>
              <a:buNone/>
            </a:pPr>
            <a:r>
              <a:rPr lang="en-US" altLang="ko-KR" dirty="0"/>
              <a:t>		     </a:t>
            </a:r>
            <a:r>
              <a:rPr lang="en-US" altLang="ko-KR" dirty="0" err="1"/>
              <a:t>khs</a:t>
            </a:r>
            <a:r>
              <a:rPr lang="en-US" altLang="ko-KR" dirty="0"/>
              <a:t> = 5 * </a:t>
            </a:r>
            <a:r>
              <a:rPr lang="en-US" altLang="ko-KR" dirty="0" err="1"/>
              <a:t>shw</a:t>
            </a:r>
            <a:r>
              <a:rPr lang="en-US" altLang="ko-KR" dirty="0"/>
              <a:t>;</a:t>
            </a:r>
          </a:p>
          <a:p>
            <a:pPr lvl="1"/>
            <a:r>
              <a:rPr lang="en-US" altLang="ko-KR" dirty="0"/>
              <a:t>2</a:t>
            </a:r>
            <a:r>
              <a:rPr lang="ko-KR" altLang="en-US" dirty="0"/>
              <a:t>개의 </a:t>
            </a:r>
            <a:r>
              <a:rPr lang="ko-KR" altLang="en-US" dirty="0" err="1"/>
              <a:t>피연산자를</a:t>
            </a:r>
            <a:r>
              <a:rPr lang="ko-KR" altLang="en-US" dirty="0"/>
              <a:t> 취하므로 </a:t>
            </a:r>
            <a:r>
              <a:rPr lang="en-US" altLang="ko-KR" dirty="0"/>
              <a:t>"2</a:t>
            </a:r>
            <a:r>
              <a:rPr lang="ko-KR" altLang="en-US" dirty="0" err="1"/>
              <a:t>항연산자</a:t>
            </a:r>
            <a:r>
              <a:rPr lang="en-US" altLang="ko-KR" dirty="0"/>
              <a:t>"</a:t>
            </a:r>
          </a:p>
          <a:p>
            <a:endParaRPr lang="en-US" altLang="ko-KR" dirty="0"/>
          </a:p>
          <a:p>
            <a:pPr lvl="1"/>
            <a:r>
              <a:rPr lang="ko-KR" altLang="en-US" dirty="0" err="1"/>
              <a:t>제곱값의</a:t>
            </a:r>
            <a:r>
              <a:rPr lang="ko-KR" altLang="en-US" dirty="0"/>
              <a:t> 경우에는 *을 사용</a:t>
            </a:r>
          </a:p>
          <a:p>
            <a:pPr lvl="1"/>
            <a:r>
              <a:rPr lang="en-US" altLang="ko-KR" dirty="0"/>
              <a:t>Ex) 10</a:t>
            </a:r>
            <a:r>
              <a:rPr lang="ko-KR" altLang="en-US" dirty="0"/>
              <a:t>의 </a:t>
            </a:r>
            <a:r>
              <a:rPr lang="en-US" altLang="ko-KR" dirty="0"/>
              <a:t>3</a:t>
            </a:r>
            <a:r>
              <a:rPr lang="ko-KR" altLang="en-US" dirty="0"/>
              <a:t>제곱을 </a:t>
            </a:r>
            <a:r>
              <a:rPr lang="en-US" altLang="ko-KR" dirty="0"/>
              <a:t>square</a:t>
            </a:r>
            <a:r>
              <a:rPr lang="ko-KR" altLang="en-US" dirty="0"/>
              <a:t>변수에 치환하고 싶으면</a:t>
            </a:r>
          </a:p>
          <a:p>
            <a:pPr lvl="2"/>
            <a:r>
              <a:rPr lang="ko-KR" altLang="en-US" dirty="0"/>
              <a:t> </a:t>
            </a:r>
            <a:r>
              <a:rPr lang="en-US" altLang="ko-KR" dirty="0"/>
              <a:t>square = 10*10*10; </a:t>
            </a:r>
          </a:p>
          <a:p>
            <a:pPr lvl="1"/>
            <a:r>
              <a:rPr lang="en-US" altLang="ko-KR" dirty="0"/>
              <a:t> 2</a:t>
            </a:r>
            <a:r>
              <a:rPr lang="ko-KR" altLang="en-US" dirty="0" err="1"/>
              <a:t>항연산자</a:t>
            </a:r>
            <a:endParaRPr lang="ko-KR" altLang="en-US" dirty="0"/>
          </a:p>
          <a:p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기본 연산자</a:t>
            </a:r>
            <a:r>
              <a:rPr lang="en-US" altLang="ko-KR"/>
              <a:t>(4)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 </a:t>
            </a:r>
            <a:r>
              <a:rPr lang="ko-KR" altLang="en-US"/>
              <a:t>나눗셈연산자 </a:t>
            </a:r>
            <a:r>
              <a:rPr lang="en-US" altLang="ko-KR"/>
              <a:t>: "" / "</a:t>
            </a:r>
          </a:p>
          <a:p>
            <a:pPr lvl="1"/>
            <a:r>
              <a:rPr lang="en-US" altLang="ko-KR"/>
              <a:t> </a:t>
            </a:r>
            <a:r>
              <a:rPr lang="ko-KR" altLang="en-US"/>
              <a:t>왼쪽에 있는 값을 오른쪽에 있는 값으로 나눔</a:t>
            </a:r>
          </a:p>
          <a:p>
            <a:pPr lvl="1"/>
            <a:r>
              <a:rPr lang="ko-KR" altLang="en-US"/>
              <a:t> </a:t>
            </a:r>
            <a:r>
              <a:rPr lang="en-US" altLang="ko-KR"/>
              <a:t>Ex) devide = 12.0/3.0;</a:t>
            </a:r>
          </a:p>
          <a:p>
            <a:pPr lvl="2"/>
            <a:r>
              <a:rPr lang="en-US" altLang="ko-KR"/>
              <a:t> devide</a:t>
            </a:r>
            <a:r>
              <a:rPr lang="ko-KR" altLang="en-US"/>
              <a:t>변수에 </a:t>
            </a:r>
            <a:r>
              <a:rPr lang="en-US" altLang="ko-KR"/>
              <a:t>4.0</a:t>
            </a:r>
            <a:r>
              <a:rPr lang="ko-KR" altLang="en-US"/>
              <a:t>의 값이 대입</a:t>
            </a:r>
          </a:p>
          <a:p>
            <a:pPr lvl="1"/>
            <a:r>
              <a:rPr lang="ko-KR" altLang="en-US"/>
              <a:t> </a:t>
            </a:r>
            <a:r>
              <a:rPr lang="en-US" altLang="ko-KR"/>
              <a:t>Ex) devide = 12 / 3;</a:t>
            </a:r>
          </a:p>
          <a:p>
            <a:pPr lvl="2"/>
            <a:r>
              <a:rPr lang="en-US" altLang="ko-KR"/>
              <a:t> devide</a:t>
            </a:r>
            <a:r>
              <a:rPr lang="ko-KR" altLang="en-US"/>
              <a:t>변수에 </a:t>
            </a:r>
            <a:r>
              <a:rPr lang="en-US" altLang="ko-KR"/>
              <a:t>4</a:t>
            </a:r>
            <a:r>
              <a:rPr lang="ko-KR" altLang="en-US"/>
              <a:t>의 값이 대입</a:t>
            </a:r>
          </a:p>
          <a:p>
            <a:pPr lvl="1"/>
            <a:r>
              <a:rPr lang="ko-KR" altLang="en-US"/>
              <a:t> </a:t>
            </a:r>
            <a:r>
              <a:rPr lang="en-US" altLang="ko-KR"/>
              <a:t>2</a:t>
            </a:r>
            <a:r>
              <a:rPr lang="ko-KR" altLang="en-US"/>
              <a:t>항연산자</a:t>
            </a:r>
          </a:p>
          <a:p>
            <a:pPr lvl="1"/>
            <a:r>
              <a:rPr lang="ko-KR" altLang="en-US"/>
              <a:t> </a:t>
            </a:r>
            <a:r>
              <a:rPr lang="en-US" altLang="ko-KR"/>
              <a:t>Ex) int devide = 5 / 3;</a:t>
            </a:r>
          </a:p>
          <a:p>
            <a:pPr lvl="2"/>
            <a:r>
              <a:rPr lang="en-US" altLang="ko-KR"/>
              <a:t> </a:t>
            </a:r>
            <a:r>
              <a:rPr lang="ko-KR" altLang="en-US"/>
              <a:t>일반적인 답은 </a:t>
            </a:r>
            <a:r>
              <a:rPr lang="en-US" altLang="ko-KR"/>
              <a:t>1.6666</a:t>
            </a:r>
            <a:r>
              <a:rPr lang="ko-KR" altLang="en-US"/>
              <a:t>이지만 </a:t>
            </a:r>
            <a:r>
              <a:rPr lang="en-US" altLang="ko-KR"/>
              <a:t>c</a:t>
            </a:r>
            <a:r>
              <a:rPr lang="ko-KR" altLang="en-US"/>
              <a:t>에서는 소수점이하는 버림하고 몫의 값만 정수로 취하므로 </a:t>
            </a:r>
            <a:r>
              <a:rPr lang="en-US" altLang="ko-KR"/>
              <a:t>devide</a:t>
            </a:r>
            <a:r>
              <a:rPr lang="ko-KR" altLang="en-US"/>
              <a:t>변수에는 </a:t>
            </a:r>
            <a:r>
              <a:rPr lang="en-US" altLang="ko-KR"/>
              <a:t>1</a:t>
            </a:r>
            <a:r>
              <a:rPr lang="ko-KR" altLang="en-US"/>
              <a:t>이 들어감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기본 연산자</a:t>
            </a:r>
            <a:r>
              <a:rPr lang="en-US" altLang="ko-KR"/>
              <a:t>(5)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ko-KR" sz="2400"/>
              <a:t>#include &lt;stdio.h&gt;</a:t>
            </a:r>
          </a:p>
          <a:p>
            <a:pPr>
              <a:buFont typeface="Wingdings" pitchFamily="2" charset="2"/>
              <a:buNone/>
            </a:pPr>
            <a:r>
              <a:rPr lang="en-US" altLang="ko-KR" sz="2400"/>
              <a:t>main()</a:t>
            </a:r>
          </a:p>
          <a:p>
            <a:pPr>
              <a:buFont typeface="Wingdings" pitchFamily="2" charset="2"/>
              <a:buNone/>
            </a:pPr>
            <a:r>
              <a:rPr lang="en-US" altLang="ko-KR" sz="2400"/>
              <a:t>{</a:t>
            </a:r>
          </a:p>
          <a:p>
            <a:pPr>
              <a:buFont typeface="Wingdings" pitchFamily="2" charset="2"/>
              <a:buNone/>
            </a:pPr>
            <a:r>
              <a:rPr lang="en-US" altLang="ko-KR" sz="2400"/>
              <a:t>	printf("</a:t>
            </a:r>
            <a:r>
              <a:rPr lang="ko-KR" altLang="en-US" sz="2400"/>
              <a:t>정수나눗셈 </a:t>
            </a:r>
            <a:r>
              <a:rPr lang="en-US" altLang="ko-KR" sz="2400"/>
              <a:t>: 5/4</a:t>
            </a:r>
            <a:r>
              <a:rPr lang="ko-KR" altLang="en-US" sz="2400"/>
              <a:t>는 </a:t>
            </a:r>
            <a:r>
              <a:rPr lang="en-US" altLang="ko-KR" sz="2400"/>
              <a:t>%d</a:t>
            </a:r>
            <a:r>
              <a:rPr lang="ko-KR" altLang="en-US" sz="2400"/>
              <a:t>이다</a:t>
            </a:r>
            <a:r>
              <a:rPr lang="en-US" altLang="ko-KR" sz="2400"/>
              <a:t>. \n", 5/4);</a:t>
            </a:r>
          </a:p>
          <a:p>
            <a:pPr>
              <a:buFont typeface="Wingdings" pitchFamily="2" charset="2"/>
              <a:buNone/>
            </a:pPr>
            <a:r>
              <a:rPr lang="en-US" altLang="ko-KR" sz="2400"/>
              <a:t>	printf("</a:t>
            </a:r>
            <a:r>
              <a:rPr lang="ko-KR" altLang="en-US" sz="2400"/>
              <a:t>정수나눗셈 </a:t>
            </a:r>
            <a:r>
              <a:rPr lang="en-US" altLang="ko-KR" sz="2400"/>
              <a:t>: 6/3</a:t>
            </a:r>
            <a:r>
              <a:rPr lang="ko-KR" altLang="en-US" sz="2400"/>
              <a:t>는 </a:t>
            </a:r>
            <a:r>
              <a:rPr lang="en-US" altLang="ko-KR" sz="2400"/>
              <a:t>%d</a:t>
            </a:r>
            <a:r>
              <a:rPr lang="ko-KR" altLang="en-US" sz="2400"/>
              <a:t>이다</a:t>
            </a:r>
            <a:r>
              <a:rPr lang="en-US" altLang="ko-KR" sz="2400"/>
              <a:t>. \n", 6/3);</a:t>
            </a:r>
          </a:p>
          <a:p>
            <a:pPr>
              <a:buFont typeface="Wingdings" pitchFamily="2" charset="2"/>
              <a:buNone/>
            </a:pPr>
            <a:r>
              <a:rPr lang="en-US" altLang="ko-KR" sz="2400"/>
              <a:t>	printf("</a:t>
            </a:r>
            <a:r>
              <a:rPr lang="ko-KR" altLang="en-US" sz="2400"/>
              <a:t>정수나눗셈 </a:t>
            </a:r>
            <a:r>
              <a:rPr lang="en-US" altLang="ko-KR" sz="2400"/>
              <a:t>: 7/4</a:t>
            </a:r>
            <a:r>
              <a:rPr lang="ko-KR" altLang="en-US" sz="2400"/>
              <a:t>는 </a:t>
            </a:r>
            <a:r>
              <a:rPr lang="en-US" altLang="ko-KR" sz="2400"/>
              <a:t>%d</a:t>
            </a:r>
            <a:r>
              <a:rPr lang="ko-KR" altLang="en-US" sz="2400"/>
              <a:t>이다</a:t>
            </a:r>
            <a:r>
              <a:rPr lang="en-US" altLang="ko-KR" sz="2400"/>
              <a:t>. \n", 7/4);</a:t>
            </a:r>
          </a:p>
          <a:p>
            <a:pPr>
              <a:buFont typeface="Wingdings" pitchFamily="2" charset="2"/>
              <a:buNone/>
            </a:pPr>
            <a:r>
              <a:rPr lang="en-US" altLang="ko-KR" sz="2400"/>
              <a:t>	printf("</a:t>
            </a:r>
            <a:r>
              <a:rPr lang="ko-KR" altLang="en-US" sz="2400"/>
              <a:t>부동소수점나눗셈 </a:t>
            </a:r>
            <a:r>
              <a:rPr lang="en-US" altLang="ko-KR" sz="2400"/>
              <a:t>: 7.0/4.0</a:t>
            </a:r>
            <a:r>
              <a:rPr lang="ko-KR" altLang="en-US" sz="2400"/>
              <a:t>는 </a:t>
            </a:r>
            <a:r>
              <a:rPr lang="en-US" altLang="ko-KR" sz="2400"/>
              <a:t>%2.2f</a:t>
            </a:r>
            <a:r>
              <a:rPr lang="ko-KR" altLang="en-US" sz="2400"/>
              <a:t>이다</a:t>
            </a:r>
            <a:r>
              <a:rPr lang="en-US" altLang="ko-KR" sz="2400"/>
              <a:t>. \n", 7.0/4.0);</a:t>
            </a:r>
          </a:p>
          <a:p>
            <a:pPr>
              <a:buFont typeface="Wingdings" pitchFamily="2" charset="2"/>
              <a:buNone/>
            </a:pPr>
            <a:r>
              <a:rPr lang="en-US" altLang="ko-KR" sz="2400"/>
              <a:t>	printf("</a:t>
            </a:r>
            <a:r>
              <a:rPr lang="ko-KR" altLang="en-US" sz="2400"/>
              <a:t>혼합나눗셈 </a:t>
            </a:r>
            <a:r>
              <a:rPr lang="en-US" altLang="ko-KR" sz="2400"/>
              <a:t>: 7.0/4</a:t>
            </a:r>
            <a:r>
              <a:rPr lang="ko-KR" altLang="en-US" sz="2400"/>
              <a:t>는 </a:t>
            </a:r>
            <a:r>
              <a:rPr lang="en-US" altLang="ko-KR" sz="2400"/>
              <a:t>%2.2f</a:t>
            </a:r>
            <a:r>
              <a:rPr lang="ko-KR" altLang="en-US" sz="2400"/>
              <a:t>이다</a:t>
            </a:r>
            <a:r>
              <a:rPr lang="en-US" altLang="ko-KR" sz="2400"/>
              <a:t>. \n", 7.0/4);</a:t>
            </a:r>
          </a:p>
          <a:p>
            <a:pPr>
              <a:buFont typeface="Wingdings" pitchFamily="2" charset="2"/>
              <a:buNone/>
            </a:pPr>
            <a:r>
              <a:rPr lang="en-US" altLang="ko-KR" sz="2400"/>
              <a:t>}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기본 연산자</a:t>
            </a:r>
            <a:r>
              <a:rPr lang="en-US" altLang="ko-KR"/>
              <a:t>(6) 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ko-KR" altLang="en-US" sz="2400"/>
              <a:t>첫번째 </a:t>
            </a:r>
            <a:r>
              <a:rPr lang="en-US" altLang="ko-KR" sz="2400"/>
              <a:t>printf() </a:t>
            </a:r>
            <a:r>
              <a:rPr lang="ko-KR" altLang="en-US" sz="2400"/>
              <a:t>문 </a:t>
            </a:r>
            <a:r>
              <a:rPr lang="en-US" altLang="ko-KR" sz="2400"/>
              <a:t>: </a:t>
            </a:r>
            <a:r>
              <a:rPr lang="ko-KR" altLang="en-US" sz="2400"/>
              <a:t>정수 나눗셈은 소수점 이하값을 버리고 정수로 그 결과를 출력</a:t>
            </a:r>
          </a:p>
          <a:p>
            <a:pPr>
              <a:lnSpc>
                <a:spcPct val="90000"/>
              </a:lnSpc>
            </a:pPr>
            <a:r>
              <a:rPr lang="ko-KR" altLang="en-US" sz="2400"/>
              <a:t>두번째 </a:t>
            </a:r>
            <a:r>
              <a:rPr lang="en-US" altLang="ko-KR" sz="2400"/>
              <a:t>printf() </a:t>
            </a:r>
            <a:r>
              <a:rPr lang="ko-KR" altLang="en-US" sz="2400"/>
              <a:t>문 </a:t>
            </a:r>
            <a:r>
              <a:rPr lang="en-US" altLang="ko-KR" sz="2400"/>
              <a:t>: </a:t>
            </a:r>
            <a:r>
              <a:rPr lang="ko-KR" altLang="en-US" sz="2400"/>
              <a:t>결과 </a:t>
            </a:r>
            <a:r>
              <a:rPr lang="en-US" altLang="ko-KR" sz="2400"/>
              <a:t>2~ </a:t>
            </a:r>
            <a:r>
              <a:rPr lang="ko-KR" altLang="en-US" sz="2400"/>
              <a:t>정수로 딱 떨어짐</a:t>
            </a:r>
          </a:p>
          <a:p>
            <a:pPr>
              <a:lnSpc>
                <a:spcPct val="90000"/>
              </a:lnSpc>
            </a:pPr>
            <a:r>
              <a:rPr lang="ko-KR" altLang="en-US" sz="2400"/>
              <a:t>세번째 </a:t>
            </a:r>
            <a:r>
              <a:rPr lang="en-US" altLang="ko-KR" sz="2400"/>
              <a:t>printf() </a:t>
            </a:r>
            <a:r>
              <a:rPr lang="ko-KR" altLang="en-US" sz="2400"/>
              <a:t>문 </a:t>
            </a:r>
            <a:r>
              <a:rPr lang="en-US" altLang="ko-KR" sz="2400"/>
              <a:t>: </a:t>
            </a:r>
            <a:r>
              <a:rPr lang="ko-KR" altLang="en-US" sz="2400"/>
              <a:t>첫번째와 같음</a:t>
            </a:r>
          </a:p>
          <a:p>
            <a:pPr>
              <a:lnSpc>
                <a:spcPct val="90000"/>
              </a:lnSpc>
            </a:pPr>
            <a:r>
              <a:rPr lang="ko-KR" altLang="en-US" sz="2400"/>
              <a:t>네번째 </a:t>
            </a:r>
            <a:r>
              <a:rPr lang="en-US" altLang="ko-KR" sz="2400"/>
              <a:t>printf() </a:t>
            </a:r>
            <a:r>
              <a:rPr lang="ko-KR" altLang="en-US" sz="2400"/>
              <a:t>문 </a:t>
            </a:r>
            <a:r>
              <a:rPr lang="en-US" altLang="ko-KR" sz="2400"/>
              <a:t>: </a:t>
            </a:r>
            <a:r>
              <a:rPr lang="ko-KR" altLang="en-US" sz="2400"/>
              <a:t>부동소수점 나눗셈이므로 부동소수점으로 그 결과를 출력</a:t>
            </a:r>
            <a:r>
              <a:rPr lang="en-US" altLang="ko-KR" sz="2400"/>
              <a:t>. ( %2.2f</a:t>
            </a:r>
            <a:r>
              <a:rPr lang="ko-KR" altLang="en-US" sz="2400"/>
              <a:t>로 옵션</a:t>
            </a:r>
            <a:r>
              <a:rPr lang="en-US" altLang="ko-KR" sz="2400"/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ko-KR" sz="2200"/>
              <a:t> 2.2f : </a:t>
            </a:r>
            <a:r>
              <a:rPr lang="ko-KR" altLang="en-US" sz="2200"/>
              <a:t>정수자리수</a:t>
            </a:r>
            <a:r>
              <a:rPr lang="en-US" altLang="ko-KR" sz="2200"/>
              <a:t>.</a:t>
            </a:r>
            <a:r>
              <a:rPr lang="ko-KR" altLang="en-US" sz="2200"/>
              <a:t>소수점자리수</a:t>
            </a:r>
            <a:r>
              <a:rPr lang="en-US" altLang="ko-KR" sz="2200"/>
              <a:t>f(</a:t>
            </a:r>
            <a:r>
              <a:rPr lang="ko-KR" altLang="en-US" sz="2200"/>
              <a:t>부동소수점형</a:t>
            </a:r>
            <a:r>
              <a:rPr lang="en-US" altLang="ko-KR" sz="2200"/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ko-KR" sz="2200"/>
              <a:t> Ex)  </a:t>
            </a:r>
            <a:r>
              <a:rPr lang="ko-KR" altLang="en-US" sz="2200"/>
              <a:t>만약 </a:t>
            </a:r>
            <a:r>
              <a:rPr lang="en-US" altLang="ko-KR" sz="2200"/>
              <a:t>5/3</a:t>
            </a:r>
            <a:r>
              <a:rPr lang="ko-KR" altLang="en-US" sz="2200"/>
              <a:t>을 출력하고자 한다면</a:t>
            </a:r>
            <a:r>
              <a:rPr lang="en-US" altLang="ko-KR" sz="2200"/>
              <a:t>1.6666</a:t>
            </a:r>
            <a:r>
              <a:rPr lang="ko-KR" altLang="en-US" sz="2200"/>
              <a:t>임</a:t>
            </a:r>
            <a:r>
              <a:rPr lang="en-US" altLang="ko-KR" sz="2200"/>
              <a:t>.</a:t>
            </a:r>
          </a:p>
          <a:p>
            <a:pPr lvl="3">
              <a:lnSpc>
                <a:spcPct val="90000"/>
              </a:lnSpc>
            </a:pPr>
            <a:r>
              <a:rPr lang="en-US" altLang="ko-KR" sz="1800"/>
              <a:t>2.2f</a:t>
            </a:r>
            <a:r>
              <a:rPr lang="ko-KR" altLang="en-US" sz="1800"/>
              <a:t>옵션으로 </a:t>
            </a:r>
            <a:r>
              <a:rPr lang="en-US" altLang="ko-KR" sz="1800"/>
              <a:t>1.66</a:t>
            </a:r>
            <a:r>
              <a:rPr lang="ko-KR" altLang="en-US" sz="1800"/>
              <a:t>만 출력</a:t>
            </a:r>
          </a:p>
          <a:p>
            <a:pPr>
              <a:lnSpc>
                <a:spcPct val="90000"/>
              </a:lnSpc>
            </a:pPr>
            <a:r>
              <a:rPr lang="ko-KR" altLang="en-US" sz="2400"/>
              <a:t>다섯번째 </a:t>
            </a:r>
            <a:r>
              <a:rPr lang="en-US" altLang="ko-KR" sz="2400"/>
              <a:t>printf() </a:t>
            </a:r>
            <a:r>
              <a:rPr lang="ko-KR" altLang="en-US" sz="2400"/>
              <a:t>문 </a:t>
            </a:r>
            <a:r>
              <a:rPr lang="en-US" altLang="ko-KR" sz="2400"/>
              <a:t>: </a:t>
            </a:r>
            <a:r>
              <a:rPr lang="ko-KR" altLang="en-US" sz="2400"/>
              <a:t>혼합연산</a:t>
            </a:r>
            <a:r>
              <a:rPr lang="en-US" altLang="ko-KR" sz="2400"/>
              <a:t>(</a:t>
            </a:r>
            <a:r>
              <a:rPr lang="ko-KR" altLang="en-US" sz="2400"/>
              <a:t>혼합나눗셈</a:t>
            </a:r>
            <a:r>
              <a:rPr lang="en-US" altLang="ko-KR" sz="2400"/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ko-KR" sz="2200"/>
              <a:t> </a:t>
            </a:r>
            <a:r>
              <a:rPr lang="ko-KR" altLang="en-US" sz="2200"/>
              <a:t>전혀 데이터형이 다른 부동소수점 </a:t>
            </a:r>
            <a:r>
              <a:rPr lang="en-US" altLang="ko-KR" sz="2200"/>
              <a:t>7.0</a:t>
            </a:r>
            <a:r>
              <a:rPr lang="ko-KR" altLang="en-US" sz="2200"/>
              <a:t>과 뒤의 정수 </a:t>
            </a:r>
            <a:r>
              <a:rPr lang="en-US" altLang="ko-KR" sz="2200"/>
              <a:t>4</a:t>
            </a:r>
            <a:r>
              <a:rPr lang="ko-KR" altLang="en-US" sz="2200"/>
              <a:t>와의 나눗셈</a:t>
            </a:r>
          </a:p>
          <a:p>
            <a:pPr lvl="1">
              <a:lnSpc>
                <a:spcPct val="90000"/>
              </a:lnSpc>
            </a:pPr>
            <a:r>
              <a:rPr lang="ko-KR" altLang="en-US" sz="2200"/>
              <a:t>이와 같이 실수를 정수로 나누는 경우도 </a:t>
            </a:r>
            <a:r>
              <a:rPr lang="en-US" altLang="ko-KR" sz="2200"/>
              <a:t>c</a:t>
            </a:r>
            <a:r>
              <a:rPr lang="ko-KR" altLang="en-US" sz="2200"/>
              <a:t>컴파일러는 관대하게 수용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예제 결과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 </a:t>
            </a:r>
            <a:r>
              <a:rPr lang="ko-KR" altLang="en-US"/>
              <a:t>나머지연산자 </a:t>
            </a:r>
            <a:r>
              <a:rPr lang="en-US" altLang="ko-KR"/>
              <a:t>: " % "</a:t>
            </a:r>
          </a:p>
          <a:p>
            <a:pPr lvl="1"/>
            <a:r>
              <a:rPr lang="en-US" altLang="ko-KR"/>
              <a:t> </a:t>
            </a:r>
            <a:r>
              <a:rPr lang="ko-KR" altLang="en-US"/>
              <a:t>정수연산에 사용</a:t>
            </a:r>
            <a:r>
              <a:rPr lang="en-US" altLang="ko-KR"/>
              <a:t>, %</a:t>
            </a:r>
            <a:r>
              <a:rPr lang="ko-KR" altLang="en-US"/>
              <a:t>의 왼쪽에 나오는 정수가 오른쪽에 나오는 정수를 나누고 난 후 </a:t>
            </a:r>
            <a:r>
              <a:rPr lang="en-US" altLang="ko-KR"/>
              <a:t>"</a:t>
            </a:r>
            <a:r>
              <a:rPr lang="ko-KR" altLang="en-US"/>
              <a:t>나머지 값</a:t>
            </a:r>
            <a:r>
              <a:rPr lang="en-US" altLang="ko-KR"/>
              <a:t>"</a:t>
            </a:r>
          </a:p>
          <a:p>
            <a:pPr lvl="1"/>
            <a:r>
              <a:rPr lang="en-US" altLang="ko-KR"/>
              <a:t> Ex) int a = 13;</a:t>
            </a:r>
          </a:p>
          <a:p>
            <a:pPr lvl="1">
              <a:buFontTx/>
              <a:buNone/>
            </a:pPr>
            <a:r>
              <a:rPr lang="en-US" altLang="ko-KR"/>
              <a:t>		     int b = 5;</a:t>
            </a:r>
          </a:p>
          <a:p>
            <a:pPr lvl="1">
              <a:buFontTx/>
              <a:buNone/>
            </a:pPr>
            <a:r>
              <a:rPr lang="en-US" altLang="ko-KR"/>
              <a:t>		     int c = 13 % 5;</a:t>
            </a:r>
          </a:p>
          <a:p>
            <a:pPr lvl="1">
              <a:buFontTx/>
              <a:buNone/>
            </a:pPr>
            <a:endParaRPr lang="en-US" altLang="ko-KR"/>
          </a:p>
          <a:p>
            <a:pPr lvl="1">
              <a:buFontTx/>
              <a:buNone/>
            </a:pPr>
            <a:r>
              <a:rPr lang="en-US" altLang="ko-KR"/>
              <a:t>		     C= ?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기본연산자</a:t>
            </a:r>
            <a:r>
              <a:rPr lang="en-US" altLang="ko-KR"/>
              <a:t>(7)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1DD62B33-CFCB-4198-8AF4-0A04545B85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0042"/>
            <a:ext cx="7164288" cy="4332893"/>
          </a:xfrm>
        </p:spPr>
      </p:pic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7412C7D-5A20-4C26-BBB0-1510009CC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DFF9EF9-FD4E-4539-8ABA-AF52E7A3C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8100392" cy="500042"/>
          </a:xfrm>
        </p:spPr>
        <p:txBody>
          <a:bodyPr/>
          <a:lstStyle/>
          <a:p>
            <a:r>
              <a:rPr lang="ko-KR" altLang="en-US" dirty="0"/>
              <a:t>샘플코드 다운로드 절차</a:t>
            </a:r>
            <a:r>
              <a:rPr lang="en-US" altLang="ko-KR" dirty="0"/>
              <a:t>-2-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452360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#include &lt;stdio.h&gt;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main()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		double a, b, c;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		a = b = c = 55.0;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		printf("%f\t%f\t%f\t", a, b, c);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		c = a + b;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		printf("%f\n", c);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		c = -c;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		printf("%2.2f\n", c);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		a = a / b;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		printf("%2.2f\n", a);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}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기본 연산자 종합 예제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ko-KR" sz="2400" dirty="0"/>
              <a:t> [ ] </a:t>
            </a:r>
            <a:r>
              <a:rPr lang="ko-KR" altLang="en-US" sz="2400" dirty="0"/>
              <a:t>연산자</a:t>
            </a:r>
          </a:p>
          <a:p>
            <a:pPr lvl="1">
              <a:lnSpc>
                <a:spcPct val="90000"/>
              </a:lnSpc>
            </a:pPr>
            <a:r>
              <a:rPr lang="ko-KR" altLang="en-US" sz="2200" dirty="0"/>
              <a:t> 배열 선언시나 요소 표현시에 사용</a:t>
            </a:r>
          </a:p>
          <a:p>
            <a:pPr lvl="1">
              <a:lnSpc>
                <a:spcPct val="90000"/>
              </a:lnSpc>
            </a:pPr>
            <a:r>
              <a:rPr lang="ko-KR" altLang="en-US" sz="2200" dirty="0"/>
              <a:t> </a:t>
            </a:r>
            <a:r>
              <a:rPr lang="en-US" altLang="ko-KR" sz="2200" dirty="0"/>
              <a:t>Ex) char </a:t>
            </a:r>
            <a:r>
              <a:rPr lang="en-US" altLang="ko-KR" sz="2200" dirty="0" err="1"/>
              <a:t>seo</a:t>
            </a:r>
            <a:r>
              <a:rPr lang="en-US" altLang="ko-KR" sz="2200" dirty="0"/>
              <a:t>[10];</a:t>
            </a:r>
          </a:p>
          <a:p>
            <a:pPr>
              <a:lnSpc>
                <a:spcPct val="90000"/>
              </a:lnSpc>
            </a:pPr>
            <a:endParaRPr lang="en-US" altLang="ko-KR" sz="2400" dirty="0"/>
          </a:p>
          <a:p>
            <a:pPr>
              <a:lnSpc>
                <a:spcPct val="90000"/>
              </a:lnSpc>
            </a:pPr>
            <a:r>
              <a:rPr lang="en-US" altLang="ko-KR" sz="2400" dirty="0"/>
              <a:t>( ) </a:t>
            </a:r>
            <a:r>
              <a:rPr lang="ko-KR" altLang="en-US" sz="2400" dirty="0"/>
              <a:t>연산자</a:t>
            </a:r>
          </a:p>
          <a:p>
            <a:pPr lvl="1">
              <a:lnSpc>
                <a:spcPct val="90000"/>
              </a:lnSpc>
            </a:pPr>
            <a:r>
              <a:rPr lang="ko-KR" altLang="en-US" sz="2200" dirty="0"/>
              <a:t> 가장 먼저 </a:t>
            </a:r>
            <a:r>
              <a:rPr lang="ko-KR" altLang="en-US" sz="2200" dirty="0" err="1"/>
              <a:t>연산시킬</a:t>
            </a:r>
            <a:r>
              <a:rPr lang="ko-KR" altLang="en-US" sz="2200" dirty="0"/>
              <a:t> 때 사용</a:t>
            </a:r>
          </a:p>
          <a:p>
            <a:pPr lvl="1">
              <a:lnSpc>
                <a:spcPct val="90000"/>
              </a:lnSpc>
            </a:pPr>
            <a:r>
              <a:rPr lang="ko-KR" altLang="en-US" sz="2200" dirty="0"/>
              <a:t> </a:t>
            </a:r>
            <a:r>
              <a:rPr lang="en-US" altLang="ko-KR" sz="2200" dirty="0"/>
              <a:t>Ex)  K = (4 + 5) * 3;</a:t>
            </a:r>
          </a:p>
          <a:p>
            <a:pPr>
              <a:lnSpc>
                <a:spcPct val="90000"/>
              </a:lnSpc>
            </a:pPr>
            <a:endParaRPr lang="en-US" altLang="ko-KR" sz="2400" dirty="0"/>
          </a:p>
          <a:p>
            <a:pPr>
              <a:lnSpc>
                <a:spcPct val="90000"/>
              </a:lnSpc>
            </a:pPr>
            <a:r>
              <a:rPr lang="en-US" altLang="ko-KR" sz="2400" dirty="0"/>
              <a:t>. </a:t>
            </a:r>
            <a:r>
              <a:rPr lang="ko-KR" altLang="en-US" sz="2400" dirty="0"/>
              <a:t>연산자</a:t>
            </a:r>
          </a:p>
          <a:p>
            <a:pPr lvl="1">
              <a:lnSpc>
                <a:spcPct val="90000"/>
              </a:lnSpc>
            </a:pPr>
            <a:r>
              <a:rPr lang="ko-KR" altLang="en-US" sz="2200" dirty="0"/>
              <a:t> 구조체나 공용체에서 사용</a:t>
            </a:r>
          </a:p>
          <a:p>
            <a:pPr lvl="1">
              <a:lnSpc>
                <a:spcPct val="90000"/>
              </a:lnSpc>
            </a:pPr>
            <a:endParaRPr lang="ko-KR" altLang="en-US" sz="2200" dirty="0"/>
          </a:p>
          <a:p>
            <a:pPr>
              <a:lnSpc>
                <a:spcPct val="90000"/>
              </a:lnSpc>
            </a:pPr>
            <a:r>
              <a:rPr lang="en-US" altLang="ko-KR" sz="2400" dirty="0"/>
              <a:t>-&gt; </a:t>
            </a:r>
            <a:r>
              <a:rPr lang="ko-KR" altLang="en-US" sz="2400" dirty="0"/>
              <a:t>연산자</a:t>
            </a:r>
          </a:p>
          <a:p>
            <a:pPr lvl="1">
              <a:lnSpc>
                <a:spcPct val="90000"/>
              </a:lnSpc>
            </a:pPr>
            <a:r>
              <a:rPr lang="ko-KR" altLang="en-US" sz="2200" dirty="0"/>
              <a:t>주소변수를 이용해 필드를 제어하고자 할 때 사용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최우선연산자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ko-KR" altLang="en-US"/>
              <a:t>단항연산자는 반드시 하나의 피연산자를 취함</a:t>
            </a:r>
          </a:p>
          <a:p>
            <a:pPr>
              <a:lnSpc>
                <a:spcPct val="90000"/>
              </a:lnSpc>
            </a:pPr>
            <a:r>
              <a:rPr lang="ko-KR" altLang="en-US"/>
              <a:t> </a:t>
            </a:r>
            <a:r>
              <a:rPr lang="en-US" altLang="ko-KR"/>
              <a:t>! </a:t>
            </a:r>
            <a:r>
              <a:rPr lang="ko-KR" altLang="en-US"/>
              <a:t>연산자</a:t>
            </a:r>
          </a:p>
          <a:p>
            <a:pPr lvl="1">
              <a:lnSpc>
                <a:spcPct val="90000"/>
              </a:lnSpc>
            </a:pPr>
            <a:r>
              <a:rPr lang="ko-KR" altLang="en-US"/>
              <a:t> 일반논리의 부정을 위한 연산자로 참에다 </a:t>
            </a:r>
            <a:r>
              <a:rPr lang="en-US" altLang="ko-KR"/>
              <a:t>!</a:t>
            </a:r>
            <a:r>
              <a:rPr lang="ko-KR" altLang="en-US"/>
              <a:t>를 붙이면 거짓이 되고</a:t>
            </a:r>
            <a:r>
              <a:rPr lang="en-US" altLang="ko-KR"/>
              <a:t>... </a:t>
            </a:r>
            <a:r>
              <a:rPr lang="ko-KR" altLang="en-US"/>
              <a:t>거짓에 </a:t>
            </a:r>
            <a:r>
              <a:rPr lang="en-US" altLang="ko-KR"/>
              <a:t>!</a:t>
            </a:r>
            <a:r>
              <a:rPr lang="ko-KR" altLang="en-US"/>
              <a:t>를 붙이면 참이됨</a:t>
            </a:r>
          </a:p>
          <a:p>
            <a:pPr lvl="1">
              <a:lnSpc>
                <a:spcPct val="90000"/>
              </a:lnSpc>
            </a:pPr>
            <a:r>
              <a:rPr lang="en-US" altLang="ko-KR"/>
              <a:t>Cf. c</a:t>
            </a:r>
            <a:r>
              <a:rPr lang="ko-KR" altLang="en-US"/>
              <a:t>에서는 </a:t>
            </a:r>
            <a:r>
              <a:rPr lang="en-US" altLang="ko-KR"/>
              <a:t>'0'</a:t>
            </a:r>
            <a:r>
              <a:rPr lang="ko-KR" altLang="en-US"/>
              <a:t>을 거짓값이라 하고</a:t>
            </a:r>
            <a:r>
              <a:rPr lang="en-US" altLang="ko-KR"/>
              <a:t>, '0'</a:t>
            </a:r>
            <a:r>
              <a:rPr lang="ko-KR" altLang="en-US"/>
              <a:t>이외의 모든 값은 참인 상태로 취급</a:t>
            </a:r>
            <a:r>
              <a:rPr lang="en-US" altLang="ko-KR"/>
              <a:t>.</a:t>
            </a:r>
          </a:p>
          <a:p>
            <a:pPr lvl="1">
              <a:lnSpc>
                <a:spcPct val="90000"/>
              </a:lnSpc>
            </a:pPr>
            <a:r>
              <a:rPr lang="ko-KR" altLang="en-US"/>
              <a:t>컴퓨터논리에서 참은 </a:t>
            </a:r>
            <a:r>
              <a:rPr lang="en-US" altLang="ko-KR"/>
              <a:t>'1'</a:t>
            </a:r>
          </a:p>
          <a:p>
            <a:pPr>
              <a:lnSpc>
                <a:spcPct val="90000"/>
              </a:lnSpc>
            </a:pPr>
            <a:endParaRPr lang="en-US" altLang="ko-KR"/>
          </a:p>
          <a:p>
            <a:pPr>
              <a:lnSpc>
                <a:spcPct val="90000"/>
              </a:lnSpc>
            </a:pPr>
            <a:r>
              <a:rPr lang="en-US" altLang="ko-KR"/>
              <a:t> ~(</a:t>
            </a:r>
            <a:r>
              <a:rPr lang="ko-KR" altLang="en-US"/>
              <a:t>틸드</a:t>
            </a:r>
            <a:r>
              <a:rPr lang="en-US" altLang="ko-KR"/>
              <a:t>) </a:t>
            </a:r>
            <a:r>
              <a:rPr lang="ko-KR" altLang="en-US"/>
              <a:t>연산자</a:t>
            </a:r>
          </a:p>
          <a:p>
            <a:pPr lvl="1">
              <a:lnSpc>
                <a:spcPct val="90000"/>
              </a:lnSpc>
            </a:pPr>
            <a:r>
              <a:rPr lang="ko-KR" altLang="en-US"/>
              <a:t> 이진논리의 부정을 위한 연산자로 </a:t>
            </a:r>
            <a:r>
              <a:rPr lang="en-US" altLang="ko-KR"/>
              <a:t>1</a:t>
            </a:r>
            <a:r>
              <a:rPr lang="ko-KR" altLang="en-US"/>
              <a:t>의 보수값을 얻기 위해 사용</a:t>
            </a:r>
            <a:r>
              <a:rPr lang="en-US" altLang="ko-KR"/>
              <a:t>. </a:t>
            </a:r>
            <a:r>
              <a:rPr lang="ko-KR" altLang="en-US"/>
              <a:t>데이타형은 반드시 정수형이어야 함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단항 연산자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/>
              <a:t> ++, -- </a:t>
            </a:r>
            <a:r>
              <a:rPr lang="ko-KR" altLang="en-US" sz="2400"/>
              <a:t>연산자</a:t>
            </a:r>
          </a:p>
          <a:p>
            <a:pPr lvl="1"/>
            <a:r>
              <a:rPr lang="ko-KR" altLang="en-US" sz="2200"/>
              <a:t> 어떤 항의 값을 </a:t>
            </a:r>
            <a:r>
              <a:rPr lang="en-US" altLang="ko-KR" sz="2200"/>
              <a:t>1 </a:t>
            </a:r>
            <a:r>
              <a:rPr lang="ko-KR" altLang="en-US" sz="2200"/>
              <a:t>증가</a:t>
            </a:r>
            <a:r>
              <a:rPr lang="en-US" altLang="ko-KR" sz="2200"/>
              <a:t>(++), </a:t>
            </a:r>
            <a:r>
              <a:rPr lang="ko-KR" altLang="en-US" sz="2200"/>
              <a:t>또는 감소</a:t>
            </a:r>
            <a:r>
              <a:rPr lang="en-US" altLang="ko-KR" sz="2200"/>
              <a:t>(--) </a:t>
            </a:r>
            <a:r>
              <a:rPr lang="ko-KR" altLang="en-US" sz="2200"/>
              <a:t>시킴</a:t>
            </a:r>
          </a:p>
          <a:p>
            <a:pPr lvl="1"/>
            <a:r>
              <a:rPr lang="ko-KR" altLang="en-US" sz="2200"/>
              <a:t> 전위형과 후위형</a:t>
            </a:r>
          </a:p>
          <a:p>
            <a:pPr lvl="1"/>
            <a:r>
              <a:rPr lang="ko-KR" altLang="en-US" sz="2200"/>
              <a:t> 전위형 </a:t>
            </a:r>
            <a:r>
              <a:rPr lang="en-US" altLang="ko-KR" sz="2200"/>
              <a:t>:  ++(</a:t>
            </a:r>
            <a:r>
              <a:rPr lang="ko-KR" altLang="en-US" sz="2200"/>
              <a:t>혹은 </a:t>
            </a:r>
            <a:r>
              <a:rPr lang="en-US" altLang="ko-KR" sz="2200"/>
              <a:t>--)a;</a:t>
            </a:r>
          </a:p>
          <a:p>
            <a:pPr lvl="3"/>
            <a:r>
              <a:rPr lang="ko-KR" altLang="en-US" sz="1800"/>
              <a:t>변수 </a:t>
            </a:r>
            <a:r>
              <a:rPr lang="en-US" altLang="ko-KR" sz="1800"/>
              <a:t>a</a:t>
            </a:r>
            <a:r>
              <a:rPr lang="ko-KR" altLang="en-US" sz="1800"/>
              <a:t>의 값이 하나 증가</a:t>
            </a:r>
            <a:r>
              <a:rPr lang="en-US" altLang="ko-KR" sz="1800"/>
              <a:t>(</a:t>
            </a:r>
            <a:r>
              <a:rPr lang="ko-KR" altLang="en-US" sz="1800"/>
              <a:t>혹은 감소</a:t>
            </a:r>
            <a:r>
              <a:rPr lang="en-US" altLang="ko-KR" sz="1800"/>
              <a:t>)</a:t>
            </a:r>
            <a:r>
              <a:rPr lang="ko-KR" altLang="en-US" sz="1800"/>
              <a:t>한 후 변화된 </a:t>
            </a:r>
            <a:r>
              <a:rPr lang="en-US" altLang="ko-KR" sz="1800"/>
              <a:t>a</a:t>
            </a:r>
            <a:r>
              <a:rPr lang="ko-KR" altLang="en-US" sz="1800"/>
              <a:t>변수의 값이 사용</a:t>
            </a:r>
          </a:p>
          <a:p>
            <a:pPr lvl="1"/>
            <a:r>
              <a:rPr lang="ko-KR" altLang="en-US" sz="2200"/>
              <a:t> 후위형 </a:t>
            </a:r>
            <a:r>
              <a:rPr lang="en-US" altLang="ko-KR" sz="2200"/>
              <a:t>: a++(</a:t>
            </a:r>
            <a:r>
              <a:rPr lang="ko-KR" altLang="en-US" sz="2200"/>
              <a:t>혹은 </a:t>
            </a:r>
            <a:r>
              <a:rPr lang="en-US" altLang="ko-KR" sz="2200"/>
              <a:t>--);</a:t>
            </a:r>
          </a:p>
          <a:p>
            <a:pPr lvl="3"/>
            <a:r>
              <a:rPr lang="ko-KR" altLang="en-US" sz="1800"/>
              <a:t>변수 </a:t>
            </a:r>
            <a:r>
              <a:rPr lang="en-US" altLang="ko-KR" sz="1800"/>
              <a:t>a</a:t>
            </a:r>
            <a:r>
              <a:rPr lang="ko-KR" altLang="en-US" sz="1800"/>
              <a:t>에 있는 값이 사용된 후 </a:t>
            </a:r>
            <a:r>
              <a:rPr lang="en-US" altLang="ko-KR" sz="1800"/>
              <a:t>a</a:t>
            </a:r>
            <a:r>
              <a:rPr lang="ko-KR" altLang="en-US" sz="1800"/>
              <a:t>의 값이 하나 증가</a:t>
            </a:r>
            <a:r>
              <a:rPr lang="en-US" altLang="ko-KR" sz="1800"/>
              <a:t>(</a:t>
            </a:r>
            <a:r>
              <a:rPr lang="ko-KR" altLang="en-US" sz="1800"/>
              <a:t>혹은 감소</a:t>
            </a:r>
            <a:r>
              <a:rPr lang="en-US" altLang="ko-KR" sz="1800"/>
              <a:t>)</a:t>
            </a:r>
          </a:p>
          <a:p>
            <a:pPr lvl="3"/>
            <a:endParaRPr lang="en-US" altLang="ko-KR" sz="1800"/>
          </a:p>
          <a:p>
            <a:r>
              <a:rPr lang="en-US" altLang="ko-KR" sz="2400"/>
              <a:t>&amp; </a:t>
            </a:r>
            <a:r>
              <a:rPr lang="ko-KR" altLang="en-US" sz="2400"/>
              <a:t>연산자</a:t>
            </a:r>
            <a:r>
              <a:rPr lang="en-US" altLang="ko-KR" sz="2400"/>
              <a:t>(</a:t>
            </a:r>
            <a:r>
              <a:rPr lang="ko-KR" altLang="en-US" sz="2400"/>
              <a:t>주소참조연산자</a:t>
            </a:r>
            <a:r>
              <a:rPr lang="en-US" altLang="ko-KR" sz="2400"/>
              <a:t>)</a:t>
            </a:r>
          </a:p>
          <a:p>
            <a:pPr lvl="1"/>
            <a:r>
              <a:rPr lang="ko-KR" altLang="en-US" sz="2200"/>
              <a:t>어떤 변수가 메모리상에 몇 번지부터 확보되어 있는지 그 변수의 시작 주소값을 알려주는 연산자</a:t>
            </a:r>
          </a:p>
          <a:p>
            <a:pPr lvl="1"/>
            <a:r>
              <a:rPr lang="ko-KR" altLang="en-US" sz="2200"/>
              <a:t>형식은 </a:t>
            </a:r>
            <a:r>
              <a:rPr lang="en-US" altLang="ko-KR" sz="2200"/>
              <a:t>"&amp;</a:t>
            </a:r>
            <a:r>
              <a:rPr lang="ko-KR" altLang="en-US" sz="2200"/>
              <a:t>변수명</a:t>
            </a:r>
            <a:r>
              <a:rPr lang="ko-KR" altLang="en-US" sz="2200">
                <a:latin typeface="Lucida Console"/>
              </a:rPr>
              <a:t>“</a:t>
            </a:r>
            <a:endParaRPr lang="ko-KR" altLang="en-US" sz="220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단항 연산자</a:t>
            </a:r>
            <a:r>
              <a:rPr lang="en-US" altLang="ko-KR"/>
              <a:t>(2)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ko-KR" sz="2400"/>
              <a:t> * </a:t>
            </a:r>
            <a:r>
              <a:rPr lang="ko-KR" altLang="en-US" sz="2400"/>
              <a:t>연산자</a:t>
            </a:r>
          </a:p>
          <a:p>
            <a:pPr lvl="1">
              <a:lnSpc>
                <a:spcPct val="90000"/>
              </a:lnSpc>
            </a:pPr>
            <a:r>
              <a:rPr lang="ko-KR" altLang="en-US" sz="2200"/>
              <a:t>포인터 변수 선언시</a:t>
            </a:r>
            <a:r>
              <a:rPr lang="en-US" altLang="ko-KR" sz="2200"/>
              <a:t>, </a:t>
            </a:r>
            <a:r>
              <a:rPr lang="ko-KR" altLang="en-US" sz="2200"/>
              <a:t>포인터 변수를 이용하여 어떤 변수를 통제하고자 할 때 사용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ko-KR" altLang="en-US" sz="2200"/>
          </a:p>
          <a:p>
            <a:pPr>
              <a:lnSpc>
                <a:spcPct val="90000"/>
              </a:lnSpc>
            </a:pPr>
            <a:r>
              <a:rPr lang="ko-KR" altLang="en-US" sz="2400"/>
              <a:t> </a:t>
            </a:r>
            <a:r>
              <a:rPr lang="en-US" altLang="ko-KR" sz="2400"/>
              <a:t>sizeof </a:t>
            </a:r>
            <a:r>
              <a:rPr lang="ko-KR" altLang="en-US" sz="2400"/>
              <a:t>연산자</a:t>
            </a:r>
          </a:p>
          <a:p>
            <a:pPr lvl="1">
              <a:lnSpc>
                <a:spcPct val="90000"/>
              </a:lnSpc>
            </a:pPr>
            <a:r>
              <a:rPr lang="ko-KR" altLang="en-US" sz="2200"/>
              <a:t> 변수의 크기를 알 수 있음</a:t>
            </a:r>
          </a:p>
          <a:p>
            <a:pPr lvl="1">
              <a:lnSpc>
                <a:spcPct val="90000"/>
              </a:lnSpc>
            </a:pPr>
            <a:r>
              <a:rPr lang="ko-KR" altLang="en-US" sz="2200"/>
              <a:t> 형식은 </a:t>
            </a:r>
            <a:r>
              <a:rPr lang="en-US" altLang="ko-KR" sz="2200"/>
              <a:t>"sizeof(</a:t>
            </a:r>
            <a:r>
              <a:rPr lang="ko-KR" altLang="en-US" sz="2200"/>
              <a:t>변수명</a:t>
            </a:r>
            <a:r>
              <a:rPr lang="en-US" altLang="ko-KR" sz="2200"/>
              <a:t>)"</a:t>
            </a:r>
          </a:p>
          <a:p>
            <a:pPr>
              <a:lnSpc>
                <a:spcPct val="90000"/>
              </a:lnSpc>
            </a:pPr>
            <a:endParaRPr lang="en-US" altLang="ko-KR" sz="2400"/>
          </a:p>
          <a:p>
            <a:pPr>
              <a:lnSpc>
                <a:spcPct val="90000"/>
              </a:lnSpc>
            </a:pPr>
            <a:r>
              <a:rPr lang="en-US" altLang="ko-KR" sz="2400"/>
              <a:t> cast </a:t>
            </a:r>
            <a:r>
              <a:rPr lang="ko-KR" altLang="en-US" sz="2400"/>
              <a:t>연산자 </a:t>
            </a:r>
          </a:p>
          <a:p>
            <a:pPr lvl="1">
              <a:lnSpc>
                <a:spcPct val="90000"/>
              </a:lnSpc>
            </a:pPr>
            <a:r>
              <a:rPr lang="ko-KR" altLang="en-US" sz="2200"/>
              <a:t>보통 형변환 연산자라고 하며</a:t>
            </a:r>
            <a:r>
              <a:rPr lang="en-US" altLang="ko-KR" sz="2200"/>
              <a:t>, </a:t>
            </a:r>
            <a:r>
              <a:rPr lang="ko-KR" altLang="en-US" sz="2200"/>
              <a:t>변수의 자료형을 임시로 바꾸고 싶은 경우 사용</a:t>
            </a:r>
          </a:p>
          <a:p>
            <a:pPr lvl="1">
              <a:lnSpc>
                <a:spcPct val="90000"/>
              </a:lnSpc>
            </a:pPr>
            <a:r>
              <a:rPr lang="ko-KR" altLang="en-US" sz="2200"/>
              <a:t> 형식 </a:t>
            </a:r>
            <a:r>
              <a:rPr lang="en-US" altLang="ko-KR" sz="2200"/>
              <a:t>: (</a:t>
            </a:r>
            <a:r>
              <a:rPr lang="ko-KR" altLang="en-US" sz="2200"/>
              <a:t>변환하고픈 형식</a:t>
            </a:r>
            <a:r>
              <a:rPr lang="en-US" altLang="ko-KR" sz="2200"/>
              <a:t>)</a:t>
            </a:r>
            <a:r>
              <a:rPr lang="ko-KR" altLang="en-US" sz="2200"/>
              <a:t>변수</a:t>
            </a:r>
          </a:p>
          <a:p>
            <a:pPr lvl="1">
              <a:lnSpc>
                <a:spcPct val="90000"/>
              </a:lnSpc>
            </a:pPr>
            <a:r>
              <a:rPr lang="ko-KR" altLang="en-US" sz="2200"/>
              <a:t> </a:t>
            </a:r>
            <a:r>
              <a:rPr lang="en-US" altLang="ko-KR" sz="2200"/>
              <a:t>Ex)  int a; </a:t>
            </a:r>
            <a:r>
              <a:rPr lang="ko-KR" altLang="en-US" sz="2200"/>
              <a:t>에서 변수 </a:t>
            </a:r>
            <a:r>
              <a:rPr lang="en-US" altLang="ko-KR" sz="2200"/>
              <a:t>a</a:t>
            </a:r>
            <a:r>
              <a:rPr lang="ko-KR" altLang="en-US" sz="2200"/>
              <a:t>를 </a:t>
            </a:r>
            <a:r>
              <a:rPr lang="en-US" altLang="ko-KR" sz="2200"/>
              <a:t>int</a:t>
            </a:r>
            <a:r>
              <a:rPr lang="ko-KR" altLang="en-US" sz="2200"/>
              <a:t>형이 아닌 </a:t>
            </a:r>
            <a:r>
              <a:rPr lang="en-US" altLang="ko-KR" sz="2200"/>
              <a:t>float</a:t>
            </a:r>
            <a:r>
              <a:rPr lang="ko-KR" altLang="en-US" sz="2200"/>
              <a:t>형으로 바꾸고  	     싶으면 </a:t>
            </a:r>
            <a:r>
              <a:rPr lang="en-US" altLang="ko-KR" sz="2200"/>
              <a:t>(float)a;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단항 연산자</a:t>
            </a:r>
            <a:r>
              <a:rPr lang="en-US" altLang="ko-KR"/>
              <a:t>(3)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/>
              <a:t> </a:t>
            </a:r>
            <a:r>
              <a:rPr lang="ko-KR" altLang="en-US" sz="2400"/>
              <a:t>승제 연산자 </a:t>
            </a:r>
            <a:r>
              <a:rPr lang="en-US" altLang="ko-KR" sz="2400"/>
              <a:t>: *, /, +, -, %</a:t>
            </a:r>
          </a:p>
          <a:p>
            <a:pPr>
              <a:buFont typeface="Wingdings" pitchFamily="2" charset="2"/>
              <a:buNone/>
            </a:pPr>
            <a:endParaRPr lang="en-US" altLang="ko-KR" sz="2400"/>
          </a:p>
          <a:p>
            <a:r>
              <a:rPr lang="en-US" altLang="ko-KR" sz="2400"/>
              <a:t> </a:t>
            </a:r>
            <a:r>
              <a:rPr lang="ko-KR" altLang="en-US" sz="2400"/>
              <a:t>쉬프트 연산자</a:t>
            </a:r>
          </a:p>
          <a:p>
            <a:pPr lvl="1"/>
            <a:r>
              <a:rPr lang="en-US" altLang="ko-KR" sz="2200"/>
              <a:t>&lt;&lt; </a:t>
            </a:r>
            <a:r>
              <a:rPr lang="ko-KR" altLang="en-US" sz="2200"/>
              <a:t>연산자 </a:t>
            </a:r>
            <a:r>
              <a:rPr lang="en-US" altLang="ko-KR" sz="2200"/>
              <a:t>: </a:t>
            </a:r>
            <a:r>
              <a:rPr lang="ko-KR" altLang="en-US" sz="2200"/>
              <a:t>비트를 좌측으로 이동시켜주는 연산자</a:t>
            </a:r>
          </a:p>
          <a:p>
            <a:pPr lvl="2"/>
            <a:r>
              <a:rPr lang="ko-KR" altLang="en-US" sz="2000"/>
              <a:t> 형식은 </a:t>
            </a:r>
            <a:r>
              <a:rPr lang="en-US" altLang="ko-KR" sz="2000"/>
              <a:t>"</a:t>
            </a:r>
            <a:r>
              <a:rPr lang="ko-KR" altLang="en-US" sz="2000"/>
              <a:t>이동대상체 </a:t>
            </a:r>
            <a:r>
              <a:rPr lang="en-US" altLang="ko-KR" sz="2000"/>
              <a:t>&lt;&lt; </a:t>
            </a:r>
            <a:r>
              <a:rPr lang="ko-KR" altLang="en-US" sz="2000"/>
              <a:t>이동 비트수</a:t>
            </a:r>
            <a:r>
              <a:rPr lang="en-US" altLang="ko-KR" sz="2000"/>
              <a:t>"</a:t>
            </a:r>
          </a:p>
          <a:p>
            <a:pPr lvl="2"/>
            <a:r>
              <a:rPr lang="en-US" altLang="ko-KR" sz="2000"/>
              <a:t> </a:t>
            </a:r>
            <a:r>
              <a:rPr lang="ko-KR" altLang="en-US" sz="2000"/>
              <a:t>이때 이동대상체와 이동비트수는 정수형</a:t>
            </a:r>
          </a:p>
          <a:p>
            <a:pPr lvl="2"/>
            <a:r>
              <a:rPr lang="ko-KR" altLang="en-US" sz="2000"/>
              <a:t> 이동되고 남은 빈 공간은 </a:t>
            </a:r>
            <a:r>
              <a:rPr lang="en-US" altLang="ko-KR" sz="2000"/>
              <a:t>0</a:t>
            </a:r>
            <a:r>
              <a:rPr lang="ko-KR" altLang="en-US" sz="2000"/>
              <a:t>을 채움</a:t>
            </a:r>
            <a:r>
              <a:rPr lang="en-US" altLang="ko-KR" sz="2000"/>
              <a:t>. </a:t>
            </a:r>
            <a:r>
              <a:rPr lang="ko-KR" altLang="en-US" sz="2000"/>
              <a:t>단 </a:t>
            </a:r>
            <a:r>
              <a:rPr lang="en-US" altLang="ko-KR" sz="2000"/>
              <a:t>signed</a:t>
            </a:r>
            <a:r>
              <a:rPr lang="ko-KR" altLang="en-US" sz="2000"/>
              <a:t>형이면서 우측 </a:t>
            </a:r>
            <a:r>
              <a:rPr lang="en-US" altLang="ko-KR" sz="2000"/>
              <a:t>shift</a:t>
            </a:r>
            <a:r>
              <a:rPr lang="ko-KR" altLang="en-US" sz="2000"/>
              <a:t>를 했을 경우에는 빈공간에는 최상위 비트값을 채움</a:t>
            </a:r>
          </a:p>
          <a:p>
            <a:pPr lvl="1"/>
            <a:r>
              <a:rPr lang="ko-KR" altLang="en-US" sz="2200"/>
              <a:t> </a:t>
            </a:r>
            <a:r>
              <a:rPr lang="en-US" altLang="ko-KR" sz="2200"/>
              <a:t>&gt;&gt; </a:t>
            </a:r>
            <a:r>
              <a:rPr lang="ko-KR" altLang="en-US" sz="2200"/>
              <a:t>연산자 </a:t>
            </a:r>
            <a:r>
              <a:rPr lang="en-US" altLang="ko-KR" sz="2200"/>
              <a:t>: </a:t>
            </a:r>
            <a:r>
              <a:rPr lang="ko-KR" altLang="en-US" sz="2200"/>
              <a:t>비트를 우측으로 이동시켜주는 연산자</a:t>
            </a:r>
          </a:p>
          <a:p>
            <a:pPr lvl="2"/>
            <a:r>
              <a:rPr lang="ko-KR" altLang="en-US" sz="2000"/>
              <a:t> 형식은 </a:t>
            </a:r>
            <a:r>
              <a:rPr lang="en-US" altLang="ko-KR" sz="2000"/>
              <a:t>"</a:t>
            </a:r>
            <a:r>
              <a:rPr lang="ko-KR" altLang="en-US" sz="2000"/>
              <a:t>이동대상체 </a:t>
            </a:r>
            <a:r>
              <a:rPr lang="en-US" altLang="ko-KR" sz="2000"/>
              <a:t>&gt;&gt; </a:t>
            </a:r>
            <a:r>
              <a:rPr lang="ko-KR" altLang="en-US" sz="2000"/>
              <a:t>이동비트수</a:t>
            </a:r>
            <a:r>
              <a:rPr lang="en-US" altLang="ko-KR" sz="2000"/>
              <a:t>"</a:t>
            </a:r>
          </a:p>
          <a:p>
            <a:pPr lvl="2"/>
            <a:r>
              <a:rPr lang="en-US" altLang="ko-KR" sz="2000"/>
              <a:t> </a:t>
            </a:r>
            <a:r>
              <a:rPr lang="ko-KR" altLang="en-US" sz="2000"/>
              <a:t>이때 마찬가지로 이동대상체와 이동비트수는 정수형</a:t>
            </a:r>
          </a:p>
          <a:p>
            <a:pPr lvl="2"/>
            <a:r>
              <a:rPr lang="ko-KR" altLang="en-US" sz="2000"/>
              <a:t> 이동되고 남은 빈 공간은 </a:t>
            </a:r>
            <a:r>
              <a:rPr lang="en-US" altLang="ko-KR" sz="2000"/>
              <a:t>0</a:t>
            </a:r>
            <a:r>
              <a:rPr lang="ko-KR" altLang="en-US" sz="2000"/>
              <a:t>을 채움</a:t>
            </a:r>
            <a:r>
              <a:rPr lang="en-US" altLang="ko-KR" sz="2000"/>
              <a:t>. </a:t>
            </a:r>
            <a:r>
              <a:rPr lang="ko-KR" altLang="en-US" sz="2000"/>
              <a:t>단 </a:t>
            </a:r>
            <a:r>
              <a:rPr lang="en-US" altLang="ko-KR" sz="2000"/>
              <a:t>signed</a:t>
            </a:r>
            <a:r>
              <a:rPr lang="ko-KR" altLang="en-US" sz="2000"/>
              <a:t>형이면서 우측 </a:t>
            </a:r>
            <a:r>
              <a:rPr lang="en-US" altLang="ko-KR" sz="2000"/>
              <a:t>shift</a:t>
            </a:r>
            <a:r>
              <a:rPr lang="ko-KR" altLang="en-US" sz="2000"/>
              <a:t>를 했을 경우에는 빈공간에는 최상위 비트값으로 채움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이항 연산자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 </a:t>
            </a:r>
            <a:r>
              <a:rPr lang="ko-KR" altLang="en-US"/>
              <a:t>비교연산자</a:t>
            </a:r>
          </a:p>
          <a:p>
            <a:pPr lvl="1"/>
            <a:r>
              <a:rPr lang="ko-KR" altLang="en-US"/>
              <a:t> 결과가 참일 때 </a:t>
            </a:r>
            <a:r>
              <a:rPr lang="en-US" altLang="ko-KR"/>
              <a:t>1, </a:t>
            </a:r>
            <a:r>
              <a:rPr lang="ko-KR" altLang="en-US"/>
              <a:t>거짓이면 </a:t>
            </a:r>
            <a:r>
              <a:rPr lang="en-US" altLang="ko-KR"/>
              <a:t>0</a:t>
            </a:r>
            <a:r>
              <a:rPr lang="ko-KR" altLang="en-US"/>
              <a:t>값이 발생</a:t>
            </a:r>
          </a:p>
          <a:p>
            <a:pPr lvl="1"/>
            <a:r>
              <a:rPr lang="ko-KR" altLang="en-US"/>
              <a:t> </a:t>
            </a:r>
            <a:r>
              <a:rPr lang="en-US" altLang="ko-KR"/>
              <a:t>&gt;, &lt;, &gt;=, &lt;= </a:t>
            </a:r>
            <a:r>
              <a:rPr lang="ko-KR" altLang="en-US"/>
              <a:t>가 </a:t>
            </a:r>
            <a:r>
              <a:rPr lang="en-US" altLang="ko-KR"/>
              <a:t>!=, ==(</a:t>
            </a:r>
            <a:r>
              <a:rPr lang="ko-KR" altLang="en-US"/>
              <a:t>등가연산자</a:t>
            </a:r>
            <a:r>
              <a:rPr lang="en-US" altLang="ko-KR"/>
              <a:t>)</a:t>
            </a:r>
            <a:r>
              <a:rPr lang="ko-KR" altLang="en-US"/>
              <a:t>보다 우선순위</a:t>
            </a:r>
          </a:p>
          <a:p>
            <a:pPr lvl="1"/>
            <a:r>
              <a:rPr lang="ko-KR" altLang="en-US"/>
              <a:t> 비교할 때 만약 자료형이 서로 다를 경우에는 자료형이 큰 쪽으로 변환</a:t>
            </a:r>
          </a:p>
          <a:p>
            <a:pPr lvl="2"/>
            <a:r>
              <a:rPr lang="ko-KR" altLang="en-US"/>
              <a:t> </a:t>
            </a:r>
            <a:r>
              <a:rPr lang="en-US" altLang="ko-KR"/>
              <a:t>int</a:t>
            </a:r>
            <a:r>
              <a:rPr lang="ko-KR" altLang="en-US"/>
              <a:t>형과 </a:t>
            </a:r>
            <a:r>
              <a:rPr lang="en-US" altLang="ko-KR"/>
              <a:t>double</a:t>
            </a:r>
            <a:r>
              <a:rPr lang="ko-KR" altLang="en-US"/>
              <a:t>형 중에서 보통 </a:t>
            </a:r>
            <a:r>
              <a:rPr lang="en-US" altLang="ko-KR"/>
              <a:t>int</a:t>
            </a:r>
            <a:r>
              <a:rPr lang="ko-KR" altLang="en-US"/>
              <a:t>형은 </a:t>
            </a:r>
            <a:r>
              <a:rPr lang="en-US" altLang="ko-KR"/>
              <a:t>4</a:t>
            </a:r>
            <a:r>
              <a:rPr lang="ko-KR" altLang="en-US"/>
              <a:t>바이트</a:t>
            </a:r>
            <a:r>
              <a:rPr lang="en-US" altLang="ko-KR"/>
              <a:t>... double</a:t>
            </a:r>
            <a:r>
              <a:rPr lang="ko-KR" altLang="en-US"/>
              <a:t>형은 </a:t>
            </a:r>
            <a:r>
              <a:rPr lang="en-US" altLang="ko-KR"/>
              <a:t>8</a:t>
            </a:r>
            <a:r>
              <a:rPr lang="ko-KR" altLang="en-US"/>
              <a:t>바이트이므로 </a:t>
            </a:r>
            <a:r>
              <a:rPr lang="en-US" altLang="ko-KR"/>
              <a:t>double</a:t>
            </a:r>
            <a:r>
              <a:rPr lang="ko-KR" altLang="en-US"/>
              <a:t>형으로 변환</a:t>
            </a:r>
          </a:p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이항 연산자</a:t>
            </a:r>
            <a:r>
              <a:rPr lang="en-US" altLang="ko-KR"/>
              <a:t>(2)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논리 연산자 </a:t>
            </a:r>
          </a:p>
          <a:p>
            <a:pPr lvl="1"/>
            <a:r>
              <a:rPr lang="ko-KR" altLang="en-US"/>
              <a:t> 이진 논리 연산자 </a:t>
            </a:r>
            <a:r>
              <a:rPr lang="en-US" altLang="ko-KR"/>
              <a:t>: |, &amp;, ^</a:t>
            </a:r>
          </a:p>
          <a:p>
            <a:pPr lvl="1"/>
            <a:r>
              <a:rPr lang="en-US" altLang="ko-KR"/>
              <a:t> </a:t>
            </a:r>
            <a:r>
              <a:rPr lang="ko-KR" altLang="en-US"/>
              <a:t>일반 논리 연산자 </a:t>
            </a:r>
            <a:r>
              <a:rPr lang="en-US" altLang="ko-KR"/>
              <a:t>: ||, &amp;&amp;</a:t>
            </a:r>
          </a:p>
          <a:p>
            <a:r>
              <a:rPr lang="ko-KR" altLang="en-US"/>
              <a:t>등가 연산자 </a:t>
            </a:r>
            <a:r>
              <a:rPr lang="en-US" altLang="ko-KR"/>
              <a:t>: !=, ==</a:t>
            </a:r>
          </a:p>
          <a:p>
            <a:pPr>
              <a:buFont typeface="Wingdings" pitchFamily="2" charset="2"/>
              <a:buNone/>
            </a:pPr>
            <a:endParaRPr lang="en-US" altLang="ko-KR"/>
          </a:p>
          <a:p>
            <a:r>
              <a:rPr lang="en-US" altLang="ko-KR"/>
              <a:t>Ex) </a:t>
            </a:r>
          </a:p>
          <a:p>
            <a:pPr lvl="2">
              <a:buFont typeface="Wingdings" pitchFamily="2" charset="2"/>
              <a:buNone/>
            </a:pPr>
            <a:r>
              <a:rPr lang="en-US" altLang="ko-KR"/>
              <a:t>a = 2!=4 &amp;&amp; 5&gt;3; </a:t>
            </a:r>
          </a:p>
          <a:p>
            <a:pPr lvl="2">
              <a:buFont typeface="Wingdings" pitchFamily="2" charset="2"/>
              <a:buNone/>
            </a:pPr>
            <a:r>
              <a:rPr lang="en-US" altLang="ko-KR"/>
              <a:t>b = !1 || !0; </a:t>
            </a:r>
          </a:p>
          <a:p>
            <a:pPr lvl="2">
              <a:buFont typeface="Wingdings" pitchFamily="2" charset="2"/>
              <a:buNone/>
            </a:pPr>
            <a:r>
              <a:rPr lang="en-US" altLang="ko-KR"/>
              <a:t>printf("%d\n", a);</a:t>
            </a:r>
          </a:p>
          <a:p>
            <a:pPr lvl="2">
              <a:buFont typeface="Wingdings" pitchFamily="2" charset="2"/>
              <a:buNone/>
            </a:pPr>
            <a:r>
              <a:rPr lang="en-US" altLang="ko-KR"/>
              <a:t>printf("%d\n", b);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이항 연산자</a:t>
            </a:r>
            <a:r>
              <a:rPr lang="en-US" altLang="ko-KR"/>
              <a:t>(3)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ko-KR" sz="2400"/>
              <a:t> ? : </a:t>
            </a:r>
            <a:r>
              <a:rPr lang="ko-KR" altLang="en-US" sz="2400"/>
              <a:t>연산자 </a:t>
            </a:r>
            <a:r>
              <a:rPr lang="en-US" altLang="ko-KR" sz="2400"/>
              <a:t>(</a:t>
            </a:r>
            <a:r>
              <a:rPr lang="ko-KR" altLang="en-US" sz="2400"/>
              <a:t>일명 조건연산자</a:t>
            </a:r>
            <a:r>
              <a:rPr lang="en-US" altLang="ko-KR" sz="2400"/>
              <a:t>) </a:t>
            </a:r>
          </a:p>
          <a:p>
            <a:pPr lvl="1">
              <a:lnSpc>
                <a:spcPct val="90000"/>
              </a:lnSpc>
            </a:pPr>
            <a:r>
              <a:rPr lang="en-US" altLang="ko-KR" sz="2200"/>
              <a:t> </a:t>
            </a:r>
            <a:r>
              <a:rPr lang="ko-KR" altLang="en-US" sz="2200"/>
              <a:t>항 </a:t>
            </a:r>
            <a:r>
              <a:rPr lang="en-US" altLang="ko-KR" sz="2200"/>
              <a:t>3</a:t>
            </a:r>
            <a:r>
              <a:rPr lang="ko-KR" altLang="en-US" sz="2200"/>
              <a:t>개와 연산자 </a:t>
            </a:r>
            <a:r>
              <a:rPr lang="en-US" altLang="ko-KR" sz="2200"/>
              <a:t>1</a:t>
            </a:r>
            <a:r>
              <a:rPr lang="ko-KR" altLang="en-US" sz="2200"/>
              <a:t>개가 결합되어 연산처리</a:t>
            </a:r>
          </a:p>
          <a:p>
            <a:pPr lvl="1">
              <a:lnSpc>
                <a:spcPct val="90000"/>
              </a:lnSpc>
            </a:pPr>
            <a:r>
              <a:rPr lang="ko-KR" altLang="en-US" sz="2200"/>
              <a:t> 형식 </a:t>
            </a:r>
            <a:r>
              <a:rPr lang="en-US" altLang="ko-KR" sz="2200"/>
              <a:t>: </a:t>
            </a:r>
            <a:r>
              <a:rPr lang="ko-KR" altLang="en-US" sz="2200"/>
              <a:t>항</a:t>
            </a:r>
            <a:r>
              <a:rPr lang="en-US" altLang="ko-KR" sz="2200"/>
              <a:t>1 ? </a:t>
            </a:r>
            <a:r>
              <a:rPr lang="ko-KR" altLang="en-US" sz="2200"/>
              <a:t>항</a:t>
            </a:r>
            <a:r>
              <a:rPr lang="en-US" altLang="ko-KR" sz="2200"/>
              <a:t>2 : </a:t>
            </a:r>
            <a:r>
              <a:rPr lang="ko-KR" altLang="en-US" sz="2200"/>
              <a:t>항</a:t>
            </a:r>
            <a:r>
              <a:rPr lang="en-US" altLang="ko-KR" sz="2200"/>
              <a:t>3;</a:t>
            </a:r>
          </a:p>
          <a:p>
            <a:pPr lvl="2">
              <a:lnSpc>
                <a:spcPct val="90000"/>
              </a:lnSpc>
            </a:pPr>
            <a:r>
              <a:rPr lang="en-US" altLang="ko-KR" sz="2000"/>
              <a:t> </a:t>
            </a:r>
            <a:r>
              <a:rPr lang="ko-KR" altLang="en-US" sz="2000"/>
              <a:t>항</a:t>
            </a:r>
            <a:r>
              <a:rPr lang="en-US" altLang="ko-KR" sz="2000"/>
              <a:t>1 </a:t>
            </a:r>
            <a:r>
              <a:rPr lang="ko-KR" altLang="en-US" sz="2000"/>
              <a:t>부분이 참이면 항</a:t>
            </a:r>
            <a:r>
              <a:rPr lang="en-US" altLang="ko-KR" sz="2000"/>
              <a:t>2 </a:t>
            </a:r>
            <a:r>
              <a:rPr lang="ko-KR" altLang="en-US" sz="2000"/>
              <a:t>부분을 취하고</a:t>
            </a:r>
            <a:r>
              <a:rPr lang="en-US" altLang="ko-KR" sz="2000"/>
              <a:t>, </a:t>
            </a:r>
            <a:r>
              <a:rPr lang="ko-KR" altLang="en-US" sz="2000"/>
              <a:t>거짓이면 항</a:t>
            </a:r>
            <a:r>
              <a:rPr lang="en-US" altLang="ko-KR" sz="2000"/>
              <a:t>3 </a:t>
            </a:r>
            <a:r>
              <a:rPr lang="ko-KR" altLang="en-US" sz="2000"/>
              <a:t>부분을 취함</a:t>
            </a:r>
          </a:p>
          <a:p>
            <a:pPr lvl="1">
              <a:lnSpc>
                <a:spcPct val="90000"/>
              </a:lnSpc>
            </a:pPr>
            <a:r>
              <a:rPr lang="ko-KR" altLang="en-US" sz="2200"/>
              <a:t> </a:t>
            </a:r>
            <a:r>
              <a:rPr lang="en-US" altLang="ko-KR" sz="2200"/>
              <a:t>Ex)  int a, b, c;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2200"/>
              <a:t>		     a=10; b=5;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2200"/>
              <a:t> 		     c=b&gt;a ? b : a;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2200"/>
              <a:t>	       printf("%d\n", c);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2200"/>
              <a:t>		     printf("%d\n", b&gt;a ? b : a);</a:t>
            </a:r>
          </a:p>
          <a:p>
            <a:pPr>
              <a:lnSpc>
                <a:spcPct val="90000"/>
              </a:lnSpc>
            </a:pPr>
            <a:endParaRPr lang="en-US" altLang="ko-KR" sz="2400"/>
          </a:p>
          <a:p>
            <a:pPr lvl="1">
              <a:lnSpc>
                <a:spcPct val="90000"/>
              </a:lnSpc>
            </a:pPr>
            <a:r>
              <a:rPr lang="ko-KR" altLang="en-US" sz="2200"/>
              <a:t>실행시켜보면</a:t>
            </a:r>
          </a:p>
          <a:p>
            <a:pPr lvl="2">
              <a:lnSpc>
                <a:spcPct val="90000"/>
              </a:lnSpc>
            </a:pPr>
            <a:r>
              <a:rPr lang="en-US" altLang="ko-KR" sz="2000"/>
              <a:t>c = b&gt;a ? b : a;</a:t>
            </a:r>
            <a:r>
              <a:rPr lang="ko-KR" altLang="en-US" sz="2000"/>
              <a:t>에서 </a:t>
            </a:r>
            <a:r>
              <a:rPr lang="en-US" altLang="ko-KR" sz="2000"/>
              <a:t>c</a:t>
            </a:r>
            <a:r>
              <a:rPr lang="ko-KR" altLang="en-US" sz="2000"/>
              <a:t>는 </a:t>
            </a:r>
            <a:r>
              <a:rPr lang="en-US" altLang="ko-KR" sz="2000"/>
              <a:t>b</a:t>
            </a:r>
            <a:r>
              <a:rPr lang="ko-KR" altLang="en-US" sz="2000"/>
              <a:t>가 </a:t>
            </a:r>
            <a:r>
              <a:rPr lang="en-US" altLang="ko-KR" sz="2000"/>
              <a:t>a</a:t>
            </a:r>
            <a:r>
              <a:rPr lang="ko-KR" altLang="en-US" sz="2000"/>
              <a:t>보다 크다는 것이 참이면 </a:t>
            </a:r>
            <a:r>
              <a:rPr lang="en-US" altLang="ko-KR" sz="2000"/>
              <a:t>b</a:t>
            </a:r>
            <a:r>
              <a:rPr lang="ko-KR" altLang="en-US" sz="2000"/>
              <a:t>값</a:t>
            </a:r>
            <a:r>
              <a:rPr lang="en-US" altLang="ko-KR" sz="2000"/>
              <a:t>(5)</a:t>
            </a:r>
            <a:r>
              <a:rPr lang="ko-KR" altLang="en-US" sz="2000"/>
              <a:t>을 취하고</a:t>
            </a:r>
            <a:r>
              <a:rPr lang="en-US" altLang="ko-KR" sz="2000"/>
              <a:t>, </a:t>
            </a:r>
            <a:r>
              <a:rPr lang="ko-KR" altLang="en-US" sz="2000"/>
              <a:t>거짓이면 </a:t>
            </a:r>
            <a:r>
              <a:rPr lang="en-US" altLang="ko-KR" sz="2000"/>
              <a:t>a(10)</a:t>
            </a:r>
            <a:r>
              <a:rPr lang="ko-KR" altLang="en-US" sz="2000"/>
              <a:t>값을 취하는데</a:t>
            </a:r>
            <a:r>
              <a:rPr lang="en-US" altLang="ko-KR" sz="2000"/>
              <a:t>, </a:t>
            </a:r>
            <a:r>
              <a:rPr lang="ko-KR" altLang="en-US" sz="2000"/>
              <a:t>거짓이므로 </a:t>
            </a:r>
            <a:r>
              <a:rPr lang="en-US" altLang="ko-KR" sz="2000"/>
              <a:t>a</a:t>
            </a:r>
            <a:r>
              <a:rPr lang="ko-KR" altLang="en-US" sz="2000"/>
              <a:t>를 취함</a:t>
            </a:r>
            <a:r>
              <a:rPr lang="en-US" altLang="ko-KR" sz="2000"/>
              <a:t>. </a:t>
            </a:r>
            <a:r>
              <a:rPr lang="ko-KR" altLang="en-US" sz="2000"/>
              <a:t>따라서 </a:t>
            </a:r>
            <a:r>
              <a:rPr lang="en-US" altLang="ko-KR" sz="2000"/>
              <a:t>c</a:t>
            </a:r>
            <a:r>
              <a:rPr lang="ko-KR" altLang="en-US" sz="2000"/>
              <a:t>는</a:t>
            </a:r>
            <a:r>
              <a:rPr lang="en-US" altLang="ko-KR" sz="2000"/>
              <a:t>10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삼항 연산자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>
              <a:buFontTx/>
              <a:buChar char=" "/>
            </a:pPr>
            <a:r>
              <a:rPr lang="en-US" altLang="ko-KR"/>
              <a:t>#include &lt;stdio.h&gt;</a:t>
            </a:r>
          </a:p>
          <a:p>
            <a:pPr lvl="1">
              <a:buFontTx/>
              <a:buChar char=" "/>
            </a:pPr>
            <a:r>
              <a:rPr lang="en-US" altLang="ko-KR"/>
              <a:t>main()</a:t>
            </a:r>
          </a:p>
          <a:p>
            <a:pPr lvl="1">
              <a:buFontTx/>
              <a:buChar char=" "/>
            </a:pPr>
            <a:r>
              <a:rPr lang="en-US" altLang="ko-KR"/>
              <a:t>{</a:t>
            </a:r>
          </a:p>
          <a:p>
            <a:pPr lvl="3">
              <a:buFontTx/>
              <a:buChar char=" "/>
            </a:pPr>
            <a:r>
              <a:rPr lang="en-US" altLang="ko-KR" sz="2400"/>
              <a:t>int a=5, b=6, c=5, d=1;</a:t>
            </a:r>
          </a:p>
          <a:p>
            <a:pPr lvl="3">
              <a:buFontTx/>
              <a:buChar char=" "/>
            </a:pPr>
            <a:r>
              <a:rPr lang="en-US" altLang="ko-KR" sz="2400"/>
              <a:t>int x;</a:t>
            </a:r>
          </a:p>
          <a:p>
            <a:pPr lvl="3">
              <a:buFontTx/>
              <a:buChar char=" "/>
            </a:pPr>
            <a:r>
              <a:rPr lang="en-US" altLang="ko-KR" sz="2400"/>
              <a:t>x = a&lt;b || a&lt;c &amp;&amp; c &lt;d;</a:t>
            </a:r>
          </a:p>
          <a:p>
            <a:pPr lvl="3">
              <a:buFontTx/>
              <a:buChar char=" "/>
            </a:pPr>
            <a:r>
              <a:rPr lang="en-US" altLang="ko-KR" sz="2400"/>
              <a:t>printf(</a:t>
            </a:r>
            <a:r>
              <a:rPr lang="en-US" altLang="ko-KR" sz="2400">
                <a:latin typeface="Times New Roman"/>
              </a:rPr>
              <a:t>“</a:t>
            </a:r>
            <a:r>
              <a:rPr lang="en-US" altLang="ko-KR" sz="2400"/>
              <a:t>x is : %d</a:t>
            </a:r>
            <a:r>
              <a:rPr lang="en-US" altLang="ko-KR" sz="2400">
                <a:latin typeface="Times New Roman"/>
              </a:rPr>
              <a:t>”</a:t>
            </a:r>
            <a:r>
              <a:rPr lang="en-US" altLang="ko-KR" sz="2400"/>
              <a:t>, x);</a:t>
            </a:r>
          </a:p>
          <a:p>
            <a:pPr lvl="3">
              <a:buFontTx/>
              <a:buChar char=" "/>
            </a:pPr>
            <a:r>
              <a:rPr lang="en-US" altLang="ko-KR" sz="2400"/>
              <a:t>x = (a&lt;b || a&lt;c)  &amp;&amp; c &lt;d;</a:t>
            </a:r>
          </a:p>
          <a:p>
            <a:pPr lvl="3">
              <a:buFontTx/>
              <a:buChar char=" "/>
            </a:pPr>
            <a:r>
              <a:rPr lang="en-US" altLang="ko-KR" sz="2400"/>
              <a:t>printf(</a:t>
            </a:r>
            <a:r>
              <a:rPr lang="en-US" altLang="ko-KR" sz="2400">
                <a:latin typeface="Times New Roman"/>
              </a:rPr>
              <a:t>“</a:t>
            </a:r>
            <a:r>
              <a:rPr lang="en-US" altLang="ko-KR" sz="2400"/>
              <a:t>\n x is : %d</a:t>
            </a:r>
            <a:r>
              <a:rPr lang="en-US" altLang="ko-KR" sz="2400">
                <a:latin typeface="Times New Roman"/>
              </a:rPr>
              <a:t>”</a:t>
            </a:r>
            <a:r>
              <a:rPr lang="en-US" altLang="ko-KR" sz="2400"/>
              <a:t>, x);</a:t>
            </a:r>
          </a:p>
          <a:p>
            <a:pPr lvl="1">
              <a:buFontTx/>
              <a:buChar char=" "/>
            </a:pPr>
            <a:r>
              <a:rPr lang="en-US" altLang="ko-KR"/>
              <a:t>}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8358214" cy="500042"/>
          </a:xfrm>
        </p:spPr>
        <p:txBody>
          <a:bodyPr/>
          <a:lstStyle/>
          <a:p>
            <a:r>
              <a:rPr lang="ko-KR" altLang="en-US" dirty="0"/>
              <a:t>연산자 이용 프로그램 실습</a:t>
            </a:r>
            <a:r>
              <a:rPr lang="en-US" altLang="ko-KR" dirty="0"/>
              <a:t>(1)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9D89EE8-1B5E-468C-AD23-E2337F0F1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visual studio 2017</a:t>
            </a:r>
            <a:r>
              <a:rPr lang="ko-KR" altLang="en-US" dirty="0"/>
              <a:t>를 실행한다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메뉴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파일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 err="1">
                <a:sym typeface="Wingdings" panose="05000000000000000000" pitchFamily="2" charset="2"/>
              </a:rPr>
              <a:t>새로만들기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>
                <a:sym typeface="Wingdings" panose="05000000000000000000" pitchFamily="2" charset="2"/>
              </a:rPr>
              <a:t>프로젝트 선택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설치됨 </a:t>
            </a:r>
            <a:r>
              <a:rPr lang="en-US" altLang="ko-KR" dirty="0">
                <a:sym typeface="Wingdings" panose="05000000000000000000" pitchFamily="2" charset="2"/>
              </a:rPr>
              <a:t> Visual C++</a:t>
            </a:r>
            <a:r>
              <a:rPr lang="ko-KR" altLang="en-US" dirty="0">
                <a:sym typeface="Wingdings" panose="05000000000000000000" pitchFamily="2" charset="2"/>
              </a:rPr>
              <a:t>선택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빈 프로젝트 선택한다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이름 </a:t>
            </a:r>
            <a:r>
              <a:rPr lang="en-US" altLang="ko-KR" dirty="0">
                <a:sym typeface="Wingdings" panose="05000000000000000000" pitchFamily="2" charset="2"/>
              </a:rPr>
              <a:t>: </a:t>
            </a:r>
            <a:r>
              <a:rPr lang="ko-KR" altLang="en-US" dirty="0">
                <a:sym typeface="Wingdings" panose="05000000000000000000" pitchFamily="2" charset="2"/>
              </a:rPr>
              <a:t>원하는 프로젝트 명 입력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위치 </a:t>
            </a:r>
            <a:r>
              <a:rPr lang="en-US" altLang="ko-KR" dirty="0">
                <a:sym typeface="Wingdings" panose="05000000000000000000" pitchFamily="2" charset="2"/>
              </a:rPr>
              <a:t>: D:\</a:t>
            </a:r>
            <a:r>
              <a:rPr lang="ko-KR" altLang="en-US" dirty="0">
                <a:sym typeface="Wingdings" panose="05000000000000000000" pitchFamily="2" charset="2"/>
              </a:rPr>
              <a:t>원하는 </a:t>
            </a:r>
            <a:r>
              <a:rPr lang="ko-KR" altLang="en-US" dirty="0" err="1">
                <a:sym typeface="Wingdings" panose="05000000000000000000" pitchFamily="2" charset="2"/>
              </a:rPr>
              <a:t>폴더명</a:t>
            </a:r>
            <a:r>
              <a:rPr lang="ko-KR" altLang="en-US" dirty="0">
                <a:sym typeface="Wingdings" panose="05000000000000000000" pitchFamily="2" charset="2"/>
              </a:rPr>
              <a:t> 입력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 err="1">
                <a:sym typeface="Wingdings" panose="05000000000000000000" pitchFamily="2" charset="2"/>
              </a:rPr>
              <a:t>솔류션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: </a:t>
            </a:r>
            <a:r>
              <a:rPr lang="ko-KR" altLang="en-US" dirty="0">
                <a:sym typeface="Wingdings" panose="05000000000000000000" pitchFamily="2" charset="2"/>
              </a:rPr>
              <a:t>원하는 </a:t>
            </a:r>
            <a:r>
              <a:rPr lang="ko-KR" altLang="en-US" dirty="0" err="1">
                <a:sym typeface="Wingdings" panose="05000000000000000000" pitchFamily="2" charset="2"/>
              </a:rPr>
              <a:t>솔류션명</a:t>
            </a:r>
            <a:r>
              <a:rPr lang="ko-KR" altLang="en-US" dirty="0">
                <a:sym typeface="Wingdings" panose="05000000000000000000" pitchFamily="2" charset="2"/>
              </a:rPr>
              <a:t> 입력</a:t>
            </a:r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C36AFEF-60E3-462D-9C65-7ADFFE93A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DA211765-5451-4FC4-82CD-E8793A0D6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8388424" cy="500042"/>
          </a:xfrm>
        </p:spPr>
        <p:txBody>
          <a:bodyPr/>
          <a:lstStyle/>
          <a:p>
            <a:r>
              <a:rPr lang="ko-KR" altLang="en-US" dirty="0"/>
              <a:t>비주얼 스튜디오 환경설정</a:t>
            </a:r>
            <a:r>
              <a:rPr lang="en-US" altLang="ko-KR" dirty="0"/>
              <a:t>-1-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597914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800"/>
              <a:t>조건선택연산자 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「조건식」 </a:t>
            </a:r>
            <a:r>
              <a:rPr lang="en-US" altLang="ko-KR"/>
              <a:t>? </a:t>
            </a:r>
            <a:r>
              <a:rPr lang="ko-KR" altLang="en-US"/>
              <a:t>「값</a:t>
            </a:r>
            <a:r>
              <a:rPr lang="en-US" altLang="ko-KR"/>
              <a:t>1</a:t>
            </a:r>
            <a:r>
              <a:rPr lang="ko-KR" altLang="en-US"/>
              <a:t>」 </a:t>
            </a:r>
            <a:r>
              <a:rPr lang="en-US" altLang="ko-KR"/>
              <a:t>: </a:t>
            </a:r>
            <a:r>
              <a:rPr lang="ko-KR" altLang="en-US"/>
              <a:t>「값</a:t>
            </a:r>
            <a:r>
              <a:rPr lang="en-US" altLang="ko-KR"/>
              <a:t>2</a:t>
            </a:r>
            <a:r>
              <a:rPr lang="ko-KR" altLang="en-US"/>
              <a:t>」</a:t>
            </a:r>
          </a:p>
          <a:p>
            <a:pPr eaLnBrk="1" hangingPunct="1"/>
            <a:endParaRPr lang="ko-KR" altLang="en-US"/>
          </a:p>
          <a:p>
            <a:pPr eaLnBrk="1" hangingPunct="1"/>
            <a:r>
              <a:rPr lang="en-US" altLang="ko-KR"/>
              <a:t>max = (val1&gt;val2) ? val1 : val2;</a:t>
            </a:r>
          </a:p>
        </p:txBody>
      </p:sp>
    </p:spTree>
    <p:extLst>
      <p:ext uri="{BB962C8B-B14F-4D97-AF65-F5344CB8AC3E}">
        <p14:creationId xmlns:p14="http://schemas.microsoft.com/office/powerpoint/2010/main" val="286931117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800"/>
              <a:t>비트 논리연산자 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ko-KR" sz="2200"/>
              <a:t>int val1=15, val2=28;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2200"/>
              <a:t>int logicAnd, bitAnd;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2200"/>
              <a:t>logicAnd = val1 &amp;&amp; val2;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2200"/>
              <a:t>bitAnd = val1 &amp; val2;</a:t>
            </a:r>
          </a:p>
        </p:txBody>
      </p:sp>
      <p:grpSp>
        <p:nvGrpSpPr>
          <p:cNvPr id="41988" name="Group 32"/>
          <p:cNvGrpSpPr>
            <a:grpSpLocks/>
          </p:cNvGrpSpPr>
          <p:nvPr/>
        </p:nvGrpSpPr>
        <p:grpSpPr bwMode="auto">
          <a:xfrm>
            <a:off x="2062163" y="2597631"/>
            <a:ext cx="3956050" cy="1944688"/>
            <a:chOff x="1383" y="2477"/>
            <a:chExt cx="2492" cy="1225"/>
          </a:xfrm>
        </p:grpSpPr>
        <p:sp>
          <p:nvSpPr>
            <p:cNvPr id="41989" name="AutoShape 4"/>
            <p:cNvSpPr>
              <a:spLocks noChangeArrowheads="1"/>
            </p:cNvSpPr>
            <p:nvPr/>
          </p:nvSpPr>
          <p:spPr bwMode="auto">
            <a:xfrm>
              <a:off x="1724" y="2477"/>
              <a:ext cx="312" cy="306"/>
            </a:xfrm>
            <a:prstGeom prst="cube">
              <a:avLst>
                <a:gd name="adj" fmla="val 1497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400">
                  <a:latin typeface="Courier New" pitchFamily="49" charset="0"/>
                </a:rPr>
                <a:t>0</a:t>
              </a:r>
            </a:p>
          </p:txBody>
        </p:sp>
        <p:sp>
          <p:nvSpPr>
            <p:cNvPr id="41990" name="AutoShape 5"/>
            <p:cNvSpPr>
              <a:spLocks noChangeArrowheads="1"/>
            </p:cNvSpPr>
            <p:nvPr/>
          </p:nvSpPr>
          <p:spPr bwMode="auto">
            <a:xfrm>
              <a:off x="1973" y="2477"/>
              <a:ext cx="312" cy="306"/>
            </a:xfrm>
            <a:prstGeom prst="cube">
              <a:avLst>
                <a:gd name="adj" fmla="val 1497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400">
                  <a:latin typeface="Courier New" pitchFamily="49" charset="0"/>
                </a:rPr>
                <a:t>0</a:t>
              </a:r>
            </a:p>
          </p:txBody>
        </p:sp>
        <p:sp>
          <p:nvSpPr>
            <p:cNvPr id="41991" name="AutoShape 6"/>
            <p:cNvSpPr>
              <a:spLocks noChangeArrowheads="1"/>
            </p:cNvSpPr>
            <p:nvPr/>
          </p:nvSpPr>
          <p:spPr bwMode="auto">
            <a:xfrm>
              <a:off x="2228" y="2477"/>
              <a:ext cx="312" cy="306"/>
            </a:xfrm>
            <a:prstGeom prst="cube">
              <a:avLst>
                <a:gd name="adj" fmla="val 1497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400">
                  <a:latin typeface="Courier New" pitchFamily="49" charset="0"/>
                </a:rPr>
                <a:t>0</a:t>
              </a:r>
            </a:p>
          </p:txBody>
        </p:sp>
        <p:sp>
          <p:nvSpPr>
            <p:cNvPr id="41992" name="AutoShape 7"/>
            <p:cNvSpPr>
              <a:spLocks noChangeArrowheads="1"/>
            </p:cNvSpPr>
            <p:nvPr/>
          </p:nvSpPr>
          <p:spPr bwMode="auto">
            <a:xfrm>
              <a:off x="2491" y="2477"/>
              <a:ext cx="312" cy="306"/>
            </a:xfrm>
            <a:prstGeom prst="cube">
              <a:avLst>
                <a:gd name="adj" fmla="val 1497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400">
                  <a:latin typeface="Courier New" pitchFamily="49" charset="0"/>
                </a:rPr>
                <a:t>0</a:t>
              </a:r>
            </a:p>
          </p:txBody>
        </p:sp>
        <p:sp>
          <p:nvSpPr>
            <p:cNvPr id="41993" name="AutoShape 8"/>
            <p:cNvSpPr>
              <a:spLocks noChangeArrowheads="1"/>
            </p:cNvSpPr>
            <p:nvPr/>
          </p:nvSpPr>
          <p:spPr bwMode="auto">
            <a:xfrm>
              <a:off x="2757" y="2477"/>
              <a:ext cx="312" cy="306"/>
            </a:xfrm>
            <a:prstGeom prst="cube">
              <a:avLst>
                <a:gd name="adj" fmla="val 14977"/>
              </a:avLst>
            </a:prstGeom>
            <a:solidFill>
              <a:srgbClr val="96969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400">
                  <a:latin typeface="Courier New" pitchFamily="49" charset="0"/>
                </a:rPr>
                <a:t>1</a:t>
              </a:r>
            </a:p>
          </p:txBody>
        </p:sp>
        <p:sp>
          <p:nvSpPr>
            <p:cNvPr id="41994" name="AutoShape 9"/>
            <p:cNvSpPr>
              <a:spLocks noChangeArrowheads="1"/>
            </p:cNvSpPr>
            <p:nvPr/>
          </p:nvSpPr>
          <p:spPr bwMode="auto">
            <a:xfrm>
              <a:off x="3020" y="2477"/>
              <a:ext cx="312" cy="306"/>
            </a:xfrm>
            <a:prstGeom prst="cube">
              <a:avLst>
                <a:gd name="adj" fmla="val 14977"/>
              </a:avLst>
            </a:prstGeom>
            <a:solidFill>
              <a:srgbClr val="96969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400">
                  <a:latin typeface="Courier New" pitchFamily="49" charset="0"/>
                </a:rPr>
                <a:t>1</a:t>
              </a:r>
            </a:p>
          </p:txBody>
        </p:sp>
        <p:sp>
          <p:nvSpPr>
            <p:cNvPr id="41995" name="AutoShape 10"/>
            <p:cNvSpPr>
              <a:spLocks noChangeArrowheads="1"/>
            </p:cNvSpPr>
            <p:nvPr/>
          </p:nvSpPr>
          <p:spPr bwMode="auto">
            <a:xfrm>
              <a:off x="3288" y="2477"/>
              <a:ext cx="313" cy="306"/>
            </a:xfrm>
            <a:prstGeom prst="cube">
              <a:avLst>
                <a:gd name="adj" fmla="val 14977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400">
                  <a:latin typeface="Courier New" pitchFamily="49" charset="0"/>
                </a:rPr>
                <a:t>1</a:t>
              </a:r>
            </a:p>
          </p:txBody>
        </p:sp>
        <p:sp>
          <p:nvSpPr>
            <p:cNvPr id="41996" name="AutoShape 11"/>
            <p:cNvSpPr>
              <a:spLocks noChangeArrowheads="1"/>
            </p:cNvSpPr>
            <p:nvPr/>
          </p:nvSpPr>
          <p:spPr bwMode="auto">
            <a:xfrm>
              <a:off x="3557" y="2477"/>
              <a:ext cx="313" cy="306"/>
            </a:xfrm>
            <a:prstGeom prst="cube">
              <a:avLst>
                <a:gd name="adj" fmla="val 14977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400">
                  <a:latin typeface="Courier New" pitchFamily="49" charset="0"/>
                </a:rPr>
                <a:t>1</a:t>
              </a:r>
            </a:p>
          </p:txBody>
        </p:sp>
        <p:sp>
          <p:nvSpPr>
            <p:cNvPr id="41997" name="AutoShape 12"/>
            <p:cNvSpPr>
              <a:spLocks noChangeArrowheads="1"/>
            </p:cNvSpPr>
            <p:nvPr/>
          </p:nvSpPr>
          <p:spPr bwMode="auto">
            <a:xfrm>
              <a:off x="1724" y="2937"/>
              <a:ext cx="312" cy="305"/>
            </a:xfrm>
            <a:prstGeom prst="cube">
              <a:avLst>
                <a:gd name="adj" fmla="val 1497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400">
                  <a:latin typeface="Courier New" pitchFamily="49" charset="0"/>
                </a:rPr>
                <a:t>0</a:t>
              </a:r>
            </a:p>
          </p:txBody>
        </p:sp>
        <p:sp>
          <p:nvSpPr>
            <p:cNvPr id="41998" name="AutoShape 13"/>
            <p:cNvSpPr>
              <a:spLocks noChangeArrowheads="1"/>
            </p:cNvSpPr>
            <p:nvPr/>
          </p:nvSpPr>
          <p:spPr bwMode="auto">
            <a:xfrm>
              <a:off x="1973" y="2937"/>
              <a:ext cx="312" cy="305"/>
            </a:xfrm>
            <a:prstGeom prst="cube">
              <a:avLst>
                <a:gd name="adj" fmla="val 1497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400">
                  <a:latin typeface="Courier New" pitchFamily="49" charset="0"/>
                </a:rPr>
                <a:t>0</a:t>
              </a:r>
            </a:p>
          </p:txBody>
        </p:sp>
        <p:sp>
          <p:nvSpPr>
            <p:cNvPr id="41999" name="AutoShape 14"/>
            <p:cNvSpPr>
              <a:spLocks noChangeArrowheads="1"/>
            </p:cNvSpPr>
            <p:nvPr/>
          </p:nvSpPr>
          <p:spPr bwMode="auto">
            <a:xfrm>
              <a:off x="2228" y="2937"/>
              <a:ext cx="312" cy="305"/>
            </a:xfrm>
            <a:prstGeom prst="cube">
              <a:avLst>
                <a:gd name="adj" fmla="val 1497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400">
                  <a:latin typeface="Courier New" pitchFamily="49" charset="0"/>
                </a:rPr>
                <a:t>0</a:t>
              </a:r>
            </a:p>
          </p:txBody>
        </p:sp>
        <p:sp>
          <p:nvSpPr>
            <p:cNvPr id="42000" name="AutoShape 15"/>
            <p:cNvSpPr>
              <a:spLocks noChangeArrowheads="1"/>
            </p:cNvSpPr>
            <p:nvPr/>
          </p:nvSpPr>
          <p:spPr bwMode="auto">
            <a:xfrm>
              <a:off x="2491" y="2937"/>
              <a:ext cx="312" cy="305"/>
            </a:xfrm>
            <a:prstGeom prst="cube">
              <a:avLst>
                <a:gd name="adj" fmla="val 14977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400">
                  <a:latin typeface="Courier New" pitchFamily="49" charset="0"/>
                </a:rPr>
                <a:t>1</a:t>
              </a:r>
            </a:p>
          </p:txBody>
        </p:sp>
        <p:sp>
          <p:nvSpPr>
            <p:cNvPr id="42001" name="AutoShape 16"/>
            <p:cNvSpPr>
              <a:spLocks noChangeArrowheads="1"/>
            </p:cNvSpPr>
            <p:nvPr/>
          </p:nvSpPr>
          <p:spPr bwMode="auto">
            <a:xfrm>
              <a:off x="2757" y="2937"/>
              <a:ext cx="312" cy="305"/>
            </a:xfrm>
            <a:prstGeom prst="cube">
              <a:avLst>
                <a:gd name="adj" fmla="val 14977"/>
              </a:avLst>
            </a:prstGeom>
            <a:solidFill>
              <a:srgbClr val="96969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400">
                  <a:latin typeface="Courier New" pitchFamily="49" charset="0"/>
                </a:rPr>
                <a:t>1</a:t>
              </a:r>
            </a:p>
          </p:txBody>
        </p:sp>
        <p:sp>
          <p:nvSpPr>
            <p:cNvPr id="42002" name="AutoShape 17"/>
            <p:cNvSpPr>
              <a:spLocks noChangeArrowheads="1"/>
            </p:cNvSpPr>
            <p:nvPr/>
          </p:nvSpPr>
          <p:spPr bwMode="auto">
            <a:xfrm>
              <a:off x="3020" y="2937"/>
              <a:ext cx="312" cy="305"/>
            </a:xfrm>
            <a:prstGeom prst="cube">
              <a:avLst>
                <a:gd name="adj" fmla="val 14977"/>
              </a:avLst>
            </a:prstGeom>
            <a:solidFill>
              <a:srgbClr val="96969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400">
                  <a:latin typeface="Courier New" pitchFamily="49" charset="0"/>
                </a:rPr>
                <a:t>1</a:t>
              </a:r>
            </a:p>
          </p:txBody>
        </p:sp>
        <p:sp>
          <p:nvSpPr>
            <p:cNvPr id="42003" name="AutoShape 18"/>
            <p:cNvSpPr>
              <a:spLocks noChangeArrowheads="1"/>
            </p:cNvSpPr>
            <p:nvPr/>
          </p:nvSpPr>
          <p:spPr bwMode="auto">
            <a:xfrm>
              <a:off x="3288" y="2937"/>
              <a:ext cx="313" cy="305"/>
            </a:xfrm>
            <a:prstGeom prst="cube">
              <a:avLst>
                <a:gd name="adj" fmla="val 1497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400">
                  <a:latin typeface="Courier New" pitchFamily="49" charset="0"/>
                </a:rPr>
                <a:t>0</a:t>
              </a:r>
            </a:p>
          </p:txBody>
        </p:sp>
        <p:sp>
          <p:nvSpPr>
            <p:cNvPr id="42004" name="AutoShape 19"/>
            <p:cNvSpPr>
              <a:spLocks noChangeArrowheads="1"/>
            </p:cNvSpPr>
            <p:nvPr/>
          </p:nvSpPr>
          <p:spPr bwMode="auto">
            <a:xfrm>
              <a:off x="3557" y="2937"/>
              <a:ext cx="313" cy="305"/>
            </a:xfrm>
            <a:prstGeom prst="cube">
              <a:avLst>
                <a:gd name="adj" fmla="val 1497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400">
                  <a:latin typeface="Courier New" pitchFamily="49" charset="0"/>
                </a:rPr>
                <a:t>0</a:t>
              </a:r>
            </a:p>
          </p:txBody>
        </p:sp>
        <p:sp>
          <p:nvSpPr>
            <p:cNvPr id="42005" name="AutoShape 20"/>
            <p:cNvSpPr>
              <a:spLocks noChangeArrowheads="1"/>
            </p:cNvSpPr>
            <p:nvPr/>
          </p:nvSpPr>
          <p:spPr bwMode="auto">
            <a:xfrm>
              <a:off x="1729" y="3396"/>
              <a:ext cx="313" cy="306"/>
            </a:xfrm>
            <a:prstGeom prst="cube">
              <a:avLst>
                <a:gd name="adj" fmla="val 1497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400">
                  <a:latin typeface="Courier New" pitchFamily="49" charset="0"/>
                </a:rPr>
                <a:t>0</a:t>
              </a:r>
            </a:p>
          </p:txBody>
        </p:sp>
        <p:sp>
          <p:nvSpPr>
            <p:cNvPr id="42006" name="AutoShape 21"/>
            <p:cNvSpPr>
              <a:spLocks noChangeArrowheads="1"/>
            </p:cNvSpPr>
            <p:nvPr/>
          </p:nvSpPr>
          <p:spPr bwMode="auto">
            <a:xfrm>
              <a:off x="1978" y="3396"/>
              <a:ext cx="312" cy="306"/>
            </a:xfrm>
            <a:prstGeom prst="cube">
              <a:avLst>
                <a:gd name="adj" fmla="val 1497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400">
                  <a:latin typeface="Courier New" pitchFamily="49" charset="0"/>
                </a:rPr>
                <a:t>0</a:t>
              </a:r>
            </a:p>
          </p:txBody>
        </p:sp>
        <p:sp>
          <p:nvSpPr>
            <p:cNvPr id="42007" name="AutoShape 22"/>
            <p:cNvSpPr>
              <a:spLocks noChangeArrowheads="1"/>
            </p:cNvSpPr>
            <p:nvPr/>
          </p:nvSpPr>
          <p:spPr bwMode="auto">
            <a:xfrm>
              <a:off x="2233" y="3396"/>
              <a:ext cx="312" cy="306"/>
            </a:xfrm>
            <a:prstGeom prst="cube">
              <a:avLst>
                <a:gd name="adj" fmla="val 1497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400">
                  <a:latin typeface="Courier New" pitchFamily="49" charset="0"/>
                </a:rPr>
                <a:t>0</a:t>
              </a:r>
            </a:p>
          </p:txBody>
        </p:sp>
        <p:sp>
          <p:nvSpPr>
            <p:cNvPr id="42008" name="AutoShape 23"/>
            <p:cNvSpPr>
              <a:spLocks noChangeArrowheads="1"/>
            </p:cNvSpPr>
            <p:nvPr/>
          </p:nvSpPr>
          <p:spPr bwMode="auto">
            <a:xfrm>
              <a:off x="2496" y="3396"/>
              <a:ext cx="312" cy="306"/>
            </a:xfrm>
            <a:prstGeom prst="cube">
              <a:avLst>
                <a:gd name="adj" fmla="val 1497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400">
                  <a:latin typeface="Courier New" pitchFamily="49" charset="0"/>
                </a:rPr>
                <a:t>0</a:t>
              </a:r>
            </a:p>
          </p:txBody>
        </p:sp>
        <p:sp>
          <p:nvSpPr>
            <p:cNvPr id="42009" name="AutoShape 24"/>
            <p:cNvSpPr>
              <a:spLocks noChangeArrowheads="1"/>
            </p:cNvSpPr>
            <p:nvPr/>
          </p:nvSpPr>
          <p:spPr bwMode="auto">
            <a:xfrm>
              <a:off x="2762" y="3396"/>
              <a:ext cx="312" cy="306"/>
            </a:xfrm>
            <a:prstGeom prst="cube">
              <a:avLst>
                <a:gd name="adj" fmla="val 14977"/>
              </a:avLst>
            </a:prstGeom>
            <a:solidFill>
              <a:srgbClr val="96969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400">
                  <a:latin typeface="Courier New" pitchFamily="49" charset="0"/>
                </a:rPr>
                <a:t>1</a:t>
              </a:r>
            </a:p>
          </p:txBody>
        </p:sp>
        <p:sp>
          <p:nvSpPr>
            <p:cNvPr id="42010" name="AutoShape 25"/>
            <p:cNvSpPr>
              <a:spLocks noChangeArrowheads="1"/>
            </p:cNvSpPr>
            <p:nvPr/>
          </p:nvSpPr>
          <p:spPr bwMode="auto">
            <a:xfrm>
              <a:off x="3025" y="3396"/>
              <a:ext cx="312" cy="306"/>
            </a:xfrm>
            <a:prstGeom prst="cube">
              <a:avLst>
                <a:gd name="adj" fmla="val 14977"/>
              </a:avLst>
            </a:prstGeom>
            <a:solidFill>
              <a:srgbClr val="96969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400">
                  <a:latin typeface="Courier New" pitchFamily="49" charset="0"/>
                </a:rPr>
                <a:t>1</a:t>
              </a:r>
            </a:p>
          </p:txBody>
        </p:sp>
        <p:sp>
          <p:nvSpPr>
            <p:cNvPr id="42011" name="AutoShape 26"/>
            <p:cNvSpPr>
              <a:spLocks noChangeArrowheads="1"/>
            </p:cNvSpPr>
            <p:nvPr/>
          </p:nvSpPr>
          <p:spPr bwMode="auto">
            <a:xfrm>
              <a:off x="3294" y="3396"/>
              <a:ext cx="312" cy="306"/>
            </a:xfrm>
            <a:prstGeom prst="cube">
              <a:avLst>
                <a:gd name="adj" fmla="val 1497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400">
                  <a:latin typeface="Courier New" pitchFamily="49" charset="0"/>
                </a:rPr>
                <a:t>0</a:t>
              </a:r>
            </a:p>
          </p:txBody>
        </p:sp>
        <p:sp>
          <p:nvSpPr>
            <p:cNvPr id="42012" name="AutoShape 27"/>
            <p:cNvSpPr>
              <a:spLocks noChangeArrowheads="1"/>
            </p:cNvSpPr>
            <p:nvPr/>
          </p:nvSpPr>
          <p:spPr bwMode="auto">
            <a:xfrm>
              <a:off x="3563" y="3396"/>
              <a:ext cx="312" cy="306"/>
            </a:xfrm>
            <a:prstGeom prst="cube">
              <a:avLst>
                <a:gd name="adj" fmla="val 1497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400">
                  <a:latin typeface="Courier New" pitchFamily="49" charset="0"/>
                </a:rPr>
                <a:t>0</a:t>
              </a:r>
            </a:p>
          </p:txBody>
        </p:sp>
        <p:sp>
          <p:nvSpPr>
            <p:cNvPr id="42013" name="Text Box 28"/>
            <p:cNvSpPr txBox="1">
              <a:spLocks noChangeArrowheads="1"/>
            </p:cNvSpPr>
            <p:nvPr/>
          </p:nvSpPr>
          <p:spPr bwMode="auto">
            <a:xfrm>
              <a:off x="1383" y="2545"/>
              <a:ext cx="318" cy="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1400">
                  <a:latin typeface="Courier New" pitchFamily="49" charset="0"/>
                </a:rPr>
                <a:t>15:</a:t>
              </a:r>
            </a:p>
          </p:txBody>
        </p:sp>
        <p:sp>
          <p:nvSpPr>
            <p:cNvPr id="42014" name="Text Box 29"/>
            <p:cNvSpPr txBox="1">
              <a:spLocks noChangeArrowheads="1"/>
            </p:cNvSpPr>
            <p:nvPr/>
          </p:nvSpPr>
          <p:spPr bwMode="auto">
            <a:xfrm>
              <a:off x="1383" y="3005"/>
              <a:ext cx="31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1400">
                  <a:latin typeface="Courier New" pitchFamily="49" charset="0"/>
                </a:rPr>
                <a:t>28:</a:t>
              </a:r>
            </a:p>
          </p:txBody>
        </p:sp>
        <p:sp>
          <p:nvSpPr>
            <p:cNvPr id="42015" name="Text Box 30"/>
            <p:cNvSpPr txBox="1">
              <a:spLocks noChangeArrowheads="1"/>
            </p:cNvSpPr>
            <p:nvPr/>
          </p:nvSpPr>
          <p:spPr bwMode="auto">
            <a:xfrm>
              <a:off x="1383" y="3464"/>
              <a:ext cx="318" cy="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1400">
                  <a:latin typeface="Courier New" pitchFamily="49" charset="0"/>
                </a:rPr>
                <a:t>12: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5565897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800"/>
              <a:t>쉬프트 연산자 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a &lt;&lt; 2;</a:t>
            </a:r>
          </a:p>
          <a:p>
            <a:pPr eaLnBrk="1" hangingPunct="1"/>
            <a:r>
              <a:rPr lang="en-US" altLang="ko-KR"/>
              <a:t>a &gt;&gt; 2;</a:t>
            </a:r>
          </a:p>
        </p:txBody>
      </p:sp>
      <p:cxnSp>
        <p:nvCxnSpPr>
          <p:cNvPr id="43012" name="AutoShape 4"/>
          <p:cNvCxnSpPr>
            <a:cxnSpLocks noChangeShapeType="1"/>
            <a:stCxn id="43032" idx="2"/>
            <a:endCxn id="43013" idx="2"/>
          </p:cNvCxnSpPr>
          <p:nvPr/>
        </p:nvCxnSpPr>
        <p:spPr bwMode="auto">
          <a:xfrm rot="10800000" flipH="1">
            <a:off x="2031999" y="1806575"/>
            <a:ext cx="123825" cy="849313"/>
          </a:xfrm>
          <a:prstGeom prst="curvedConnector4">
            <a:avLst>
              <a:gd name="adj1" fmla="val -184616"/>
              <a:gd name="adj2" fmla="val 64671"/>
            </a:avLst>
          </a:prstGeom>
          <a:noFill/>
          <a:ln w="9525">
            <a:solidFill>
              <a:schemeClr val="tx1"/>
            </a:solidFill>
            <a:round/>
            <a:headEnd/>
            <a:tailEnd type="arrow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013" name="Text Box 5"/>
          <p:cNvSpPr txBox="1">
            <a:spLocks noChangeArrowheads="1"/>
          </p:cNvSpPr>
          <p:nvPr/>
        </p:nvSpPr>
        <p:spPr bwMode="auto">
          <a:xfrm>
            <a:off x="1885949" y="1501775"/>
            <a:ext cx="5397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1400">
                <a:latin typeface="Courier New" pitchFamily="49" charset="0"/>
              </a:rPr>
              <a:t>삭제</a:t>
            </a:r>
          </a:p>
        </p:txBody>
      </p:sp>
      <p:sp>
        <p:nvSpPr>
          <p:cNvPr id="43014" name="AutoShape 6"/>
          <p:cNvSpPr>
            <a:spLocks noChangeArrowheads="1"/>
          </p:cNvSpPr>
          <p:nvPr/>
        </p:nvSpPr>
        <p:spPr bwMode="auto">
          <a:xfrm>
            <a:off x="3079749" y="1528763"/>
            <a:ext cx="460375" cy="436562"/>
          </a:xfrm>
          <a:prstGeom prst="cube">
            <a:avLst>
              <a:gd name="adj" fmla="val 1497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400">
                <a:latin typeface="Courier New" pitchFamily="49" charset="0"/>
              </a:rPr>
              <a:t>1</a:t>
            </a:r>
          </a:p>
        </p:txBody>
      </p:sp>
      <p:sp>
        <p:nvSpPr>
          <p:cNvPr id="43015" name="AutoShape 7"/>
          <p:cNvSpPr>
            <a:spLocks noChangeArrowheads="1"/>
          </p:cNvSpPr>
          <p:nvPr/>
        </p:nvSpPr>
        <p:spPr bwMode="auto">
          <a:xfrm>
            <a:off x="3476624" y="1528763"/>
            <a:ext cx="460375" cy="436562"/>
          </a:xfrm>
          <a:prstGeom prst="cube">
            <a:avLst>
              <a:gd name="adj" fmla="val 1497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400">
                <a:latin typeface="Courier New" pitchFamily="49" charset="0"/>
              </a:rPr>
              <a:t>1</a:t>
            </a:r>
          </a:p>
        </p:txBody>
      </p:sp>
      <p:sp>
        <p:nvSpPr>
          <p:cNvPr id="43016" name="AutoShape 8"/>
          <p:cNvSpPr>
            <a:spLocks noChangeArrowheads="1"/>
          </p:cNvSpPr>
          <p:nvPr/>
        </p:nvSpPr>
        <p:spPr bwMode="auto">
          <a:xfrm>
            <a:off x="3871912" y="1528763"/>
            <a:ext cx="461962" cy="436562"/>
          </a:xfrm>
          <a:prstGeom prst="cube">
            <a:avLst>
              <a:gd name="adj" fmla="val 14977"/>
            </a:avLst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400">
                <a:latin typeface="Courier New" pitchFamily="49" charset="0"/>
              </a:rPr>
              <a:t>1</a:t>
            </a:r>
          </a:p>
        </p:txBody>
      </p:sp>
      <p:sp>
        <p:nvSpPr>
          <p:cNvPr id="43017" name="AutoShape 9"/>
          <p:cNvSpPr>
            <a:spLocks noChangeArrowheads="1"/>
          </p:cNvSpPr>
          <p:nvPr/>
        </p:nvSpPr>
        <p:spPr bwMode="auto">
          <a:xfrm>
            <a:off x="4268787" y="1528763"/>
            <a:ext cx="460375" cy="436562"/>
          </a:xfrm>
          <a:prstGeom prst="cube">
            <a:avLst>
              <a:gd name="adj" fmla="val 14977"/>
            </a:avLst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400">
                <a:latin typeface="Courier New" pitchFamily="49" charset="0"/>
              </a:rPr>
              <a:t>0</a:t>
            </a:r>
          </a:p>
        </p:txBody>
      </p:sp>
      <p:sp>
        <p:nvSpPr>
          <p:cNvPr id="43018" name="AutoShape 10"/>
          <p:cNvSpPr>
            <a:spLocks noChangeArrowheads="1"/>
          </p:cNvSpPr>
          <p:nvPr/>
        </p:nvSpPr>
        <p:spPr bwMode="auto">
          <a:xfrm>
            <a:off x="4668837" y="1528763"/>
            <a:ext cx="461962" cy="436562"/>
          </a:xfrm>
          <a:prstGeom prst="cube">
            <a:avLst>
              <a:gd name="adj" fmla="val 14977"/>
            </a:avLst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400">
                <a:latin typeface="Courier New" pitchFamily="49" charset="0"/>
              </a:rPr>
              <a:t>1</a:t>
            </a:r>
          </a:p>
        </p:txBody>
      </p:sp>
      <p:sp>
        <p:nvSpPr>
          <p:cNvPr id="43019" name="AutoShape 11"/>
          <p:cNvSpPr>
            <a:spLocks noChangeArrowheads="1"/>
          </p:cNvSpPr>
          <p:nvPr/>
        </p:nvSpPr>
        <p:spPr bwMode="auto">
          <a:xfrm>
            <a:off x="5065712" y="1528763"/>
            <a:ext cx="460375" cy="436562"/>
          </a:xfrm>
          <a:prstGeom prst="cube">
            <a:avLst>
              <a:gd name="adj" fmla="val 14977"/>
            </a:avLst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400">
                <a:latin typeface="Courier New" pitchFamily="49" charset="0"/>
              </a:rPr>
              <a:t>1</a:t>
            </a:r>
          </a:p>
        </p:txBody>
      </p:sp>
      <p:sp>
        <p:nvSpPr>
          <p:cNvPr id="43020" name="AutoShape 12"/>
          <p:cNvSpPr>
            <a:spLocks noChangeArrowheads="1"/>
          </p:cNvSpPr>
          <p:nvPr/>
        </p:nvSpPr>
        <p:spPr bwMode="auto">
          <a:xfrm>
            <a:off x="5462587" y="1528763"/>
            <a:ext cx="460375" cy="436562"/>
          </a:xfrm>
          <a:prstGeom prst="cube">
            <a:avLst>
              <a:gd name="adj" fmla="val 14977"/>
            </a:avLst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400">
                <a:latin typeface="Courier New" pitchFamily="49" charset="0"/>
              </a:rPr>
              <a:t>0</a:t>
            </a:r>
          </a:p>
        </p:txBody>
      </p:sp>
      <p:sp>
        <p:nvSpPr>
          <p:cNvPr id="43021" name="AutoShape 13"/>
          <p:cNvSpPr>
            <a:spLocks noChangeArrowheads="1"/>
          </p:cNvSpPr>
          <p:nvPr/>
        </p:nvSpPr>
        <p:spPr bwMode="auto">
          <a:xfrm>
            <a:off x="5857874" y="1528763"/>
            <a:ext cx="461963" cy="436562"/>
          </a:xfrm>
          <a:prstGeom prst="cube">
            <a:avLst>
              <a:gd name="adj" fmla="val 14977"/>
            </a:avLst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400">
                <a:latin typeface="Courier New" pitchFamily="49" charset="0"/>
              </a:rPr>
              <a:t>0</a:t>
            </a:r>
          </a:p>
        </p:txBody>
      </p:sp>
      <p:sp>
        <p:nvSpPr>
          <p:cNvPr id="43022" name="AutoShape 14"/>
          <p:cNvSpPr>
            <a:spLocks noChangeArrowheads="1"/>
          </p:cNvSpPr>
          <p:nvPr/>
        </p:nvSpPr>
        <p:spPr bwMode="auto">
          <a:xfrm>
            <a:off x="3071812" y="2405063"/>
            <a:ext cx="460375" cy="436562"/>
          </a:xfrm>
          <a:prstGeom prst="cube">
            <a:avLst>
              <a:gd name="adj" fmla="val 14977"/>
            </a:avLst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400">
                <a:latin typeface="Courier New" pitchFamily="49" charset="0"/>
              </a:rPr>
              <a:t>1</a:t>
            </a:r>
          </a:p>
        </p:txBody>
      </p:sp>
      <p:sp>
        <p:nvSpPr>
          <p:cNvPr id="43023" name="AutoShape 15"/>
          <p:cNvSpPr>
            <a:spLocks noChangeArrowheads="1"/>
          </p:cNvSpPr>
          <p:nvPr/>
        </p:nvSpPr>
        <p:spPr bwMode="auto">
          <a:xfrm>
            <a:off x="3468687" y="2405063"/>
            <a:ext cx="460375" cy="436562"/>
          </a:xfrm>
          <a:prstGeom prst="cube">
            <a:avLst>
              <a:gd name="adj" fmla="val 14977"/>
            </a:avLst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400">
                <a:latin typeface="Courier New" pitchFamily="49" charset="0"/>
              </a:rPr>
              <a:t>0</a:t>
            </a:r>
          </a:p>
        </p:txBody>
      </p:sp>
      <p:sp>
        <p:nvSpPr>
          <p:cNvPr id="43024" name="AutoShape 16"/>
          <p:cNvSpPr>
            <a:spLocks noChangeArrowheads="1"/>
          </p:cNvSpPr>
          <p:nvPr/>
        </p:nvSpPr>
        <p:spPr bwMode="auto">
          <a:xfrm>
            <a:off x="3859212" y="2405063"/>
            <a:ext cx="460375" cy="436562"/>
          </a:xfrm>
          <a:prstGeom prst="cube">
            <a:avLst>
              <a:gd name="adj" fmla="val 14977"/>
            </a:avLst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400">
                <a:latin typeface="Courier New" pitchFamily="49" charset="0"/>
              </a:rPr>
              <a:t>1</a:t>
            </a:r>
          </a:p>
        </p:txBody>
      </p:sp>
      <p:sp>
        <p:nvSpPr>
          <p:cNvPr id="43025" name="AutoShape 17"/>
          <p:cNvSpPr>
            <a:spLocks noChangeArrowheads="1"/>
          </p:cNvSpPr>
          <p:nvPr/>
        </p:nvSpPr>
        <p:spPr bwMode="auto">
          <a:xfrm>
            <a:off x="4256087" y="2405063"/>
            <a:ext cx="460375" cy="436562"/>
          </a:xfrm>
          <a:prstGeom prst="cube">
            <a:avLst>
              <a:gd name="adj" fmla="val 14977"/>
            </a:avLst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400">
                <a:latin typeface="Courier New" pitchFamily="49" charset="0"/>
              </a:rPr>
              <a:t>1</a:t>
            </a:r>
          </a:p>
        </p:txBody>
      </p:sp>
      <p:sp>
        <p:nvSpPr>
          <p:cNvPr id="43026" name="AutoShape 18"/>
          <p:cNvSpPr>
            <a:spLocks noChangeArrowheads="1"/>
          </p:cNvSpPr>
          <p:nvPr/>
        </p:nvSpPr>
        <p:spPr bwMode="auto">
          <a:xfrm>
            <a:off x="4651374" y="2405063"/>
            <a:ext cx="460375" cy="436562"/>
          </a:xfrm>
          <a:prstGeom prst="cube">
            <a:avLst>
              <a:gd name="adj" fmla="val 14977"/>
            </a:avLst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400">
                <a:latin typeface="Courier New" pitchFamily="49" charset="0"/>
              </a:rPr>
              <a:t>0</a:t>
            </a:r>
          </a:p>
        </p:txBody>
      </p:sp>
      <p:sp>
        <p:nvSpPr>
          <p:cNvPr id="43027" name="AutoShape 19"/>
          <p:cNvSpPr>
            <a:spLocks noChangeArrowheads="1"/>
          </p:cNvSpPr>
          <p:nvPr/>
        </p:nvSpPr>
        <p:spPr bwMode="auto">
          <a:xfrm>
            <a:off x="5038724" y="2405063"/>
            <a:ext cx="460375" cy="436562"/>
          </a:xfrm>
          <a:prstGeom prst="cube">
            <a:avLst>
              <a:gd name="adj" fmla="val 14977"/>
            </a:avLst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400">
                <a:latin typeface="Courier New" pitchFamily="49" charset="0"/>
              </a:rPr>
              <a:t>0</a:t>
            </a:r>
          </a:p>
        </p:txBody>
      </p:sp>
      <p:cxnSp>
        <p:nvCxnSpPr>
          <p:cNvPr id="43028" name="AutoShape 20"/>
          <p:cNvCxnSpPr>
            <a:cxnSpLocks noChangeShapeType="1"/>
            <a:stCxn id="43016" idx="3"/>
            <a:endCxn id="43022" idx="1"/>
          </p:cNvCxnSpPr>
          <p:nvPr/>
        </p:nvCxnSpPr>
        <p:spPr bwMode="auto">
          <a:xfrm rot="5400000">
            <a:off x="3417093" y="1816894"/>
            <a:ext cx="504825" cy="801687"/>
          </a:xfrm>
          <a:prstGeom prst="bentConnector3">
            <a:avLst>
              <a:gd name="adj1" fmla="val 43398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arrow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29" name="AutoShape 21"/>
          <p:cNvCxnSpPr>
            <a:cxnSpLocks noChangeShapeType="1"/>
            <a:stCxn id="43021" idx="3"/>
            <a:endCxn id="43027" idx="1"/>
          </p:cNvCxnSpPr>
          <p:nvPr/>
        </p:nvCxnSpPr>
        <p:spPr bwMode="auto">
          <a:xfrm rot="5400000">
            <a:off x="5393530" y="1807369"/>
            <a:ext cx="504825" cy="820738"/>
          </a:xfrm>
          <a:prstGeom prst="bentConnector3">
            <a:avLst>
              <a:gd name="adj1" fmla="val 43398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arrow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030" name="AutoShape 22"/>
          <p:cNvSpPr>
            <a:spLocks noChangeArrowheads="1"/>
          </p:cNvSpPr>
          <p:nvPr/>
        </p:nvSpPr>
        <p:spPr bwMode="auto">
          <a:xfrm>
            <a:off x="5491162" y="3170238"/>
            <a:ext cx="460375" cy="436562"/>
          </a:xfrm>
          <a:prstGeom prst="cube">
            <a:avLst>
              <a:gd name="adj" fmla="val 1497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400">
                <a:latin typeface="Courier New" pitchFamily="49" charset="0"/>
              </a:rPr>
              <a:t>0</a:t>
            </a:r>
          </a:p>
        </p:txBody>
      </p:sp>
      <p:sp>
        <p:nvSpPr>
          <p:cNvPr id="43031" name="AutoShape 23"/>
          <p:cNvSpPr>
            <a:spLocks noChangeArrowheads="1"/>
          </p:cNvSpPr>
          <p:nvPr/>
        </p:nvSpPr>
        <p:spPr bwMode="auto">
          <a:xfrm>
            <a:off x="5878512" y="3170238"/>
            <a:ext cx="460375" cy="436562"/>
          </a:xfrm>
          <a:prstGeom prst="cube">
            <a:avLst>
              <a:gd name="adj" fmla="val 1497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400">
                <a:latin typeface="Courier New" pitchFamily="49" charset="0"/>
              </a:rPr>
              <a:t>0</a:t>
            </a:r>
          </a:p>
        </p:txBody>
      </p:sp>
      <p:sp>
        <p:nvSpPr>
          <p:cNvPr id="43032" name="AutoShape 24"/>
          <p:cNvSpPr>
            <a:spLocks noChangeArrowheads="1"/>
          </p:cNvSpPr>
          <p:nvPr/>
        </p:nvSpPr>
        <p:spPr bwMode="auto">
          <a:xfrm>
            <a:off x="2031999" y="2405063"/>
            <a:ext cx="460375" cy="436562"/>
          </a:xfrm>
          <a:prstGeom prst="cube">
            <a:avLst>
              <a:gd name="adj" fmla="val 1497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400">
                <a:latin typeface="Courier New" pitchFamily="49" charset="0"/>
              </a:rPr>
              <a:t>1</a:t>
            </a:r>
          </a:p>
        </p:txBody>
      </p:sp>
      <p:sp>
        <p:nvSpPr>
          <p:cNvPr id="43033" name="AutoShape 25"/>
          <p:cNvSpPr>
            <a:spLocks noChangeArrowheads="1"/>
          </p:cNvSpPr>
          <p:nvPr/>
        </p:nvSpPr>
        <p:spPr bwMode="auto">
          <a:xfrm>
            <a:off x="2428874" y="2405063"/>
            <a:ext cx="460375" cy="436562"/>
          </a:xfrm>
          <a:prstGeom prst="cube">
            <a:avLst>
              <a:gd name="adj" fmla="val 1497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400">
                <a:latin typeface="Courier New" pitchFamily="49" charset="0"/>
              </a:rPr>
              <a:t>1</a:t>
            </a:r>
          </a:p>
        </p:txBody>
      </p:sp>
      <p:cxnSp>
        <p:nvCxnSpPr>
          <p:cNvPr id="43034" name="AutoShape 26"/>
          <p:cNvCxnSpPr>
            <a:cxnSpLocks noChangeShapeType="1"/>
            <a:stCxn id="43030" idx="2"/>
            <a:endCxn id="43027" idx="4"/>
          </p:cNvCxnSpPr>
          <p:nvPr/>
        </p:nvCxnSpPr>
        <p:spPr bwMode="auto">
          <a:xfrm rot="10800000">
            <a:off x="5445124" y="2655888"/>
            <a:ext cx="46038" cy="765175"/>
          </a:xfrm>
          <a:prstGeom prst="curvedConnector5">
            <a:avLst>
              <a:gd name="adj1" fmla="val 626088"/>
              <a:gd name="adj2" fmla="val 54259"/>
              <a:gd name="adj3" fmla="val -643477"/>
            </a:avLst>
          </a:prstGeom>
          <a:noFill/>
          <a:ln w="9525">
            <a:solidFill>
              <a:schemeClr val="tx1"/>
            </a:solidFill>
            <a:round/>
            <a:headEnd/>
            <a:tailEnd type="arrow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035" name="Text Box 27"/>
          <p:cNvSpPr txBox="1">
            <a:spLocks noChangeArrowheads="1"/>
          </p:cNvSpPr>
          <p:nvPr/>
        </p:nvSpPr>
        <p:spPr bwMode="auto">
          <a:xfrm>
            <a:off x="6365874" y="3230563"/>
            <a:ext cx="5397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1400">
                <a:latin typeface="Courier New" pitchFamily="49" charset="0"/>
              </a:rPr>
              <a:t>삽입</a:t>
            </a:r>
          </a:p>
        </p:txBody>
      </p:sp>
    </p:spTree>
    <p:extLst>
      <p:ext uri="{BB962C8B-B14F-4D97-AF65-F5344CB8AC3E}">
        <p14:creationId xmlns:p14="http://schemas.microsoft.com/office/powerpoint/2010/main" val="376388598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8244408" cy="500042"/>
          </a:xfrm>
        </p:spPr>
        <p:txBody>
          <a:bodyPr/>
          <a:lstStyle/>
          <a:p>
            <a:pPr eaLnBrk="1" hangingPunct="1"/>
            <a:r>
              <a:rPr lang="ko-KR" altLang="en-US" sz="3800" dirty="0"/>
              <a:t>비트연산자와 대입연산자의 결합 </a:t>
            </a:r>
          </a:p>
        </p:txBody>
      </p:sp>
      <p:graphicFrame>
        <p:nvGraphicFramePr>
          <p:cNvPr id="235598" name="Group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6771789"/>
              </p:ext>
            </p:extLst>
          </p:nvPr>
        </p:nvGraphicFramePr>
        <p:xfrm>
          <a:off x="1475656" y="836712"/>
          <a:ext cx="5186362" cy="3529014"/>
        </p:xfrm>
        <a:graphic>
          <a:graphicData uri="http://schemas.openxmlformats.org/drawingml/2006/table">
            <a:tbl>
              <a:tblPr/>
              <a:tblGrid>
                <a:gridCol w="26177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8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8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결합 전</a:t>
                      </a:r>
                      <a:endParaRPr kumimoji="1" lang="ko-KR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결합 후</a:t>
                      </a:r>
                      <a:endParaRPr kumimoji="1" lang="ko-KR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7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a = a &amp; b;</a:t>
                      </a:r>
                      <a:endParaRPr kumimoji="1" lang="en-US" altLang="ko-K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a &amp;= b;</a:t>
                      </a:r>
                      <a:endParaRPr kumimoji="1" lang="en-US" altLang="ko-K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8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a = a | b;</a:t>
                      </a:r>
                      <a:endParaRPr kumimoji="1" lang="en-US" altLang="ko-K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a |= b;</a:t>
                      </a:r>
                      <a:endParaRPr kumimoji="1" lang="en-US" altLang="ko-K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7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a = a ^ b;</a:t>
                      </a:r>
                      <a:endParaRPr kumimoji="1" lang="en-US" altLang="ko-K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a ^= b;</a:t>
                      </a:r>
                      <a:endParaRPr kumimoji="1" lang="en-US" altLang="ko-K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8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a = a &lt;&lt; b;</a:t>
                      </a:r>
                      <a:endParaRPr kumimoji="1" lang="en-US" altLang="ko-K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a &lt;&lt;= b;</a:t>
                      </a:r>
                      <a:endParaRPr kumimoji="1" lang="en-US" altLang="ko-K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7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a = a &gt;&gt; b;</a:t>
                      </a:r>
                      <a:endParaRPr kumimoji="1" lang="en-US" altLang="ko-K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a &gt;&gt;= b;</a:t>
                      </a:r>
                      <a:endParaRPr kumimoji="1" lang="en-US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204168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800"/>
              <a:t>4</a:t>
            </a:r>
            <a:r>
              <a:rPr lang="ko-KR" altLang="en-US" sz="3800"/>
              <a:t>비트 변수 분리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ko-KR" sz="2000"/>
              <a:t>#include &lt;stdio.h&gt;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endParaRPr lang="en-US" altLang="ko-KR" sz="2000"/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ko-KR" sz="2000"/>
              <a:t>int main(void)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ko-KR" sz="2000"/>
              <a:t>{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ko-KR" sz="2000"/>
              <a:t>	unsigned char fourBitVal1=0x05, fourBitVal2=0x07;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ko-KR" sz="2000"/>
              <a:t>	unsigned char eightBitVal;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ko-KR" sz="2000"/>
              <a:t>	eightBitVal = fourBitVal1&lt;&lt;4;	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ko-KR" sz="2000"/>
              <a:t>	eightBitVal |= fourBitVal2;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ko-KR" sz="2000"/>
              <a:t>	printf("%x, %x -&gt; %x\n", 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ko-KR" sz="2000"/>
              <a:t>		fourBitVal1, fourBitVal2, eightBitVal);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ko-KR" sz="2000"/>
              <a:t>	return 0;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ko-KR" sz="200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9783232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800"/>
              <a:t>4</a:t>
            </a:r>
            <a:r>
              <a:rPr lang="ko-KR" altLang="en-US" sz="3800"/>
              <a:t>비트 변수 합치기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ko-KR" sz="2000" dirty="0"/>
              <a:t>#include &lt;</a:t>
            </a:r>
            <a:r>
              <a:rPr lang="en-US" altLang="ko-KR" sz="2000" dirty="0" err="1"/>
              <a:t>stdio.h</a:t>
            </a:r>
            <a:r>
              <a:rPr lang="en-US" altLang="ko-KR" sz="2000" dirty="0"/>
              <a:t>&gt; 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endParaRPr lang="en-US" altLang="ko-KR" sz="2000" dirty="0"/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ko-KR" sz="2000" dirty="0"/>
              <a:t>int main(void)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ko-KR" sz="2000" dirty="0"/>
              <a:t>{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ko-KR" sz="2000" dirty="0"/>
              <a:t>	unsigned char </a:t>
            </a:r>
            <a:r>
              <a:rPr lang="en-US" altLang="ko-KR" sz="2000" dirty="0" err="1"/>
              <a:t>eightBitVal</a:t>
            </a:r>
            <a:r>
              <a:rPr lang="en-US" altLang="ko-KR" sz="2000" dirty="0"/>
              <a:t>=0x57;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ko-KR" sz="2000" dirty="0"/>
              <a:t>	unsigned char fourBitVal1, fourBitVal2;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ko-KR" sz="2000" dirty="0"/>
              <a:t>	fourBitVal1 = </a:t>
            </a:r>
            <a:r>
              <a:rPr lang="en-US" altLang="ko-KR" sz="2000" dirty="0" err="1"/>
              <a:t>eightBitVal</a:t>
            </a:r>
            <a:r>
              <a:rPr lang="en-US" altLang="ko-KR" sz="2000" dirty="0"/>
              <a:t> &gt;&gt; 4;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ko-KR" sz="2000" dirty="0"/>
              <a:t>	fourBitVal2 = </a:t>
            </a:r>
            <a:r>
              <a:rPr lang="en-US" altLang="ko-KR" sz="2000" dirty="0" err="1"/>
              <a:t>eightBitVal</a:t>
            </a:r>
            <a:r>
              <a:rPr lang="en-US" altLang="ko-KR" sz="2000" dirty="0"/>
              <a:t> &amp; 0x0F;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ko-KR" sz="2000" dirty="0"/>
              <a:t>	</a:t>
            </a:r>
            <a:r>
              <a:rPr lang="en-US" altLang="ko-KR" sz="2000" dirty="0" err="1"/>
              <a:t>printf</a:t>
            </a:r>
            <a:r>
              <a:rPr lang="en-US" altLang="ko-KR" sz="2000" dirty="0"/>
              <a:t>("%x -&gt; %x, %x\n", 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ko-KR" sz="2000" dirty="0"/>
              <a:t>		</a:t>
            </a:r>
            <a:r>
              <a:rPr lang="en-US" altLang="ko-KR" sz="2000" dirty="0" err="1"/>
              <a:t>eightBitVal</a:t>
            </a:r>
            <a:r>
              <a:rPr lang="en-US" altLang="ko-KR" sz="2000" dirty="0"/>
              <a:t>, fourBitVal1, fourBitVal2);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ko-KR" sz="2000" dirty="0"/>
              <a:t>	return 0;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ko-KR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7252485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800"/>
              <a:t>콤마연산자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int a=1, b=2; </a:t>
            </a:r>
          </a:p>
          <a:p>
            <a:pPr eaLnBrk="1" hangingPunct="1"/>
            <a:endParaRPr lang="en-US" altLang="ko-KR"/>
          </a:p>
          <a:p>
            <a:pPr eaLnBrk="1" hangingPunct="1"/>
            <a:r>
              <a:rPr lang="en-US" altLang="ko-KR"/>
              <a:t>a++, b++; </a:t>
            </a:r>
          </a:p>
        </p:txBody>
      </p:sp>
    </p:spTree>
    <p:extLst>
      <p:ext uri="{BB962C8B-B14F-4D97-AF65-F5344CB8AC3E}">
        <p14:creationId xmlns:p14="http://schemas.microsoft.com/office/powerpoint/2010/main" val="376719945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800"/>
              <a:t>연산자의 우선순위</a:t>
            </a:r>
          </a:p>
        </p:txBody>
      </p:sp>
      <p:graphicFrame>
        <p:nvGraphicFramePr>
          <p:cNvPr id="239952" name="Group 3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246109"/>
              </p:ext>
            </p:extLst>
          </p:nvPr>
        </p:nvGraphicFramePr>
        <p:xfrm>
          <a:off x="1115616" y="692696"/>
          <a:ext cx="6719888" cy="4535552"/>
        </p:xfrm>
        <a:graphic>
          <a:graphicData uri="http://schemas.openxmlformats.org/drawingml/2006/table">
            <a:tbl>
              <a:tblPr/>
              <a:tblGrid>
                <a:gridCol w="895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307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3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5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우선순위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연산자</a:t>
                      </a:r>
                      <a:endParaRPr kumimoji="1" lang="ko-KR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결합성</a:t>
                      </a:r>
                      <a:endParaRPr kumimoji="1" lang="ko-KR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5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1</a:t>
                      </a:r>
                      <a:endParaRPr kumimoji="1" lang="en-US" altLang="ko-KR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( ), [ ], -&gt;, .</a:t>
                      </a:r>
                      <a:endParaRPr kumimoji="1" lang="en-US" altLang="ko-KR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  <a:sym typeface="Wingdings" pitchFamily="2" charset="2"/>
                        </a:rPr>
                        <a:t>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5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2</a:t>
                      </a:r>
                      <a:endParaRPr kumimoji="1" lang="en-US" altLang="ko-K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sizeof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, &amp; (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포인터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), ++, ==, ~, !, * (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포인터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), -(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부호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)</a:t>
                      </a:r>
                      <a:endParaRPr kumimoji="1" lang="en-US" altLang="ko-KR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  <a:sym typeface="Wingdings" pitchFamily="2" charset="2"/>
                        </a:rPr>
                        <a:t>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5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3</a:t>
                      </a:r>
                      <a:endParaRPr kumimoji="1" lang="en-US" altLang="ko-K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* (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곱셈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), /, %</a:t>
                      </a:r>
                      <a:endParaRPr kumimoji="1" lang="en-US" altLang="ko-KR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  <a:sym typeface="Wingdings" pitchFamily="2" charset="2"/>
                        </a:rPr>
                        <a:t>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5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4</a:t>
                      </a:r>
                      <a:endParaRPr kumimoji="1" lang="en-US" altLang="ko-K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+ (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덧셈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), - (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뺄셈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)</a:t>
                      </a:r>
                      <a:endParaRPr kumimoji="1" lang="en-US" altLang="ko-KR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  <a:sym typeface="Wingdings" pitchFamily="2" charset="2"/>
                        </a:rPr>
                        <a:t>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5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5</a:t>
                      </a:r>
                      <a:endParaRPr kumimoji="1" lang="en-US" altLang="ko-K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&lt;&lt;, &gt;&gt;</a:t>
                      </a:r>
                      <a:endParaRPr kumimoji="1" lang="en-US" altLang="ko-KR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  <a:sym typeface="Wingdings" pitchFamily="2" charset="2"/>
                        </a:rPr>
                        <a:t>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5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6</a:t>
                      </a:r>
                      <a:endParaRPr kumimoji="1" lang="en-US" altLang="ko-K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&lt;, &lt;=, &gt;=, &gt;</a:t>
                      </a:r>
                      <a:endParaRPr kumimoji="1" lang="en-US" altLang="ko-KR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  <a:sym typeface="Wingdings" pitchFamily="2" charset="2"/>
                        </a:rPr>
                        <a:t>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5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7</a:t>
                      </a:r>
                      <a:endParaRPr kumimoji="1" lang="en-US" altLang="ko-K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==, !=</a:t>
                      </a:r>
                      <a:endParaRPr kumimoji="1" lang="en-US" altLang="ko-KR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  <a:sym typeface="Wingdings" pitchFamily="2" charset="2"/>
                        </a:rPr>
                        <a:t>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5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8</a:t>
                      </a:r>
                      <a:endParaRPr kumimoji="1" lang="en-US" altLang="ko-K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&amp; (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비트 논리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)</a:t>
                      </a:r>
                      <a:endParaRPr kumimoji="1" lang="en-US" altLang="ko-KR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  <a:sym typeface="Wingdings" pitchFamily="2" charset="2"/>
                        </a:rPr>
                        <a:t>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5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9</a:t>
                      </a:r>
                      <a:endParaRPr kumimoji="1" lang="en-US" altLang="ko-K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^</a:t>
                      </a:r>
                      <a:endParaRPr kumimoji="1" lang="en-US" altLang="ko-KR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  <a:sym typeface="Wingdings" pitchFamily="2" charset="2"/>
                        </a:rPr>
                        <a:t>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45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10</a:t>
                      </a:r>
                      <a:endParaRPr kumimoji="1" lang="en-US" altLang="ko-K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|</a:t>
                      </a:r>
                      <a:endParaRPr kumimoji="1" lang="en-US" altLang="ko-KR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  <a:sym typeface="Wingdings" pitchFamily="2" charset="2"/>
                        </a:rPr>
                        <a:t>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45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11</a:t>
                      </a:r>
                      <a:endParaRPr kumimoji="1" lang="en-US" altLang="ko-K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&amp;&amp;</a:t>
                      </a:r>
                      <a:endParaRPr kumimoji="1" lang="en-US" altLang="ko-KR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  <a:sym typeface="Wingdings" pitchFamily="2" charset="2"/>
                        </a:rPr>
                        <a:t>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45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12</a:t>
                      </a:r>
                      <a:endParaRPr kumimoji="1" lang="en-US" altLang="ko-K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||</a:t>
                      </a:r>
                      <a:endParaRPr kumimoji="1" lang="en-US" altLang="ko-KR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  <a:sym typeface="Wingdings" pitchFamily="2" charset="2"/>
                        </a:rPr>
                        <a:t>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45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13</a:t>
                      </a:r>
                      <a:endParaRPr kumimoji="1" lang="en-US" altLang="ko-K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? :</a:t>
                      </a:r>
                      <a:endParaRPr kumimoji="1" lang="en-US" altLang="ko-KR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  <a:sym typeface="Wingdings" pitchFamily="2" charset="2"/>
                        </a:rPr>
                        <a:t>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45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14</a:t>
                      </a:r>
                      <a:endParaRPr kumimoji="1" lang="en-US" altLang="ko-K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=, +=, *=, /=, %=, ^=, !=, &lt;&lt;=, &gt;&gt;=</a:t>
                      </a:r>
                      <a:endParaRPr kumimoji="1" lang="en-US" altLang="ko-K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  <a:sym typeface="Wingdings" pitchFamily="2" charset="2"/>
                        </a:rPr>
                        <a:t>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745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15</a:t>
                      </a:r>
                      <a:endParaRPr kumimoji="1" lang="en-US" altLang="ko-K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, (</a:t>
                      </a: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콤마</a:t>
                      </a: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)</a:t>
                      </a:r>
                      <a:endParaRPr kumimoji="1" lang="en-US" altLang="ko-K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  <a:sym typeface="Wingdings" pitchFamily="2" charset="2"/>
                        </a:rPr>
                        <a:t>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746668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800"/>
              <a:t>데이터 타입의 계층 구조</a:t>
            </a:r>
          </a:p>
        </p:txBody>
      </p:sp>
      <p:sp>
        <p:nvSpPr>
          <p:cNvPr id="49155" name="Line 4"/>
          <p:cNvSpPr>
            <a:spLocks noChangeShapeType="1"/>
          </p:cNvSpPr>
          <p:nvPr/>
        </p:nvSpPr>
        <p:spPr bwMode="auto">
          <a:xfrm>
            <a:off x="4267200" y="3219040"/>
            <a:ext cx="1841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sm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9156" name="Rectangle 5"/>
          <p:cNvSpPr>
            <a:spLocks noChangeArrowheads="1"/>
          </p:cNvSpPr>
          <p:nvPr/>
        </p:nvSpPr>
        <p:spPr bwMode="auto">
          <a:xfrm>
            <a:off x="4056062" y="2939640"/>
            <a:ext cx="609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ko-KR" sz="1400">
                <a:latin typeface="Courier New" pitchFamily="49" charset="0"/>
              </a:rPr>
              <a:t>char</a:t>
            </a:r>
          </a:p>
        </p:txBody>
      </p:sp>
      <p:sp>
        <p:nvSpPr>
          <p:cNvPr id="49157" name="Line 6"/>
          <p:cNvSpPr>
            <a:spLocks noChangeShapeType="1"/>
          </p:cNvSpPr>
          <p:nvPr/>
        </p:nvSpPr>
        <p:spPr bwMode="auto">
          <a:xfrm>
            <a:off x="4179887" y="2814228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sm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9158" name="Rectangle 7"/>
          <p:cNvSpPr>
            <a:spLocks noChangeArrowheads="1"/>
          </p:cNvSpPr>
          <p:nvPr/>
        </p:nvSpPr>
        <p:spPr bwMode="auto">
          <a:xfrm>
            <a:off x="4002087" y="2507840"/>
            <a:ext cx="7159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ko-KR" sz="1400">
                <a:latin typeface="Courier New" pitchFamily="49" charset="0"/>
              </a:rPr>
              <a:t>short</a:t>
            </a:r>
          </a:p>
        </p:txBody>
      </p:sp>
      <p:sp>
        <p:nvSpPr>
          <p:cNvPr id="49159" name="Line 8"/>
          <p:cNvSpPr>
            <a:spLocks noChangeShapeType="1"/>
          </p:cNvSpPr>
          <p:nvPr/>
        </p:nvSpPr>
        <p:spPr bwMode="auto">
          <a:xfrm flipV="1">
            <a:off x="3567112" y="2374490"/>
            <a:ext cx="1584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sm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9160" name="Rectangle 9"/>
          <p:cNvSpPr>
            <a:spLocks noChangeArrowheads="1"/>
          </p:cNvSpPr>
          <p:nvPr/>
        </p:nvSpPr>
        <p:spPr bwMode="auto">
          <a:xfrm>
            <a:off x="4056062" y="2077628"/>
            <a:ext cx="609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ko-KR" sz="1400">
                <a:latin typeface="Courier New" pitchFamily="49" charset="0"/>
              </a:rPr>
              <a:t>long</a:t>
            </a:r>
          </a:p>
        </p:txBody>
      </p:sp>
      <p:sp>
        <p:nvSpPr>
          <p:cNvPr id="49161" name="Line 10"/>
          <p:cNvSpPr>
            <a:spLocks noChangeShapeType="1"/>
          </p:cNvSpPr>
          <p:nvPr/>
        </p:nvSpPr>
        <p:spPr bwMode="auto">
          <a:xfrm>
            <a:off x="2389187" y="1937928"/>
            <a:ext cx="39417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sm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9162" name="Rectangle 11"/>
          <p:cNvSpPr>
            <a:spLocks noChangeArrowheads="1"/>
          </p:cNvSpPr>
          <p:nvPr/>
        </p:nvSpPr>
        <p:spPr bwMode="auto">
          <a:xfrm>
            <a:off x="4003675" y="1634715"/>
            <a:ext cx="7159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ko-KR" sz="1400">
                <a:latin typeface="Courier New" pitchFamily="49" charset="0"/>
              </a:rPr>
              <a:t>float</a:t>
            </a:r>
          </a:p>
        </p:txBody>
      </p:sp>
      <p:sp>
        <p:nvSpPr>
          <p:cNvPr id="49163" name="Line 12"/>
          <p:cNvSpPr>
            <a:spLocks noChangeShapeType="1"/>
          </p:cNvSpPr>
          <p:nvPr/>
        </p:nvSpPr>
        <p:spPr bwMode="auto">
          <a:xfrm flipV="1">
            <a:off x="920750" y="1495015"/>
            <a:ext cx="68770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sm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9164" name="Rectangle 13"/>
          <p:cNvSpPr>
            <a:spLocks noChangeArrowheads="1"/>
          </p:cNvSpPr>
          <p:nvPr/>
        </p:nvSpPr>
        <p:spPr bwMode="auto">
          <a:xfrm>
            <a:off x="3948112" y="1212440"/>
            <a:ext cx="8223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ko-KR" sz="1400">
                <a:latin typeface="Courier New" pitchFamily="49" charset="0"/>
              </a:rPr>
              <a:t>double</a:t>
            </a:r>
          </a:p>
        </p:txBody>
      </p:sp>
    </p:spTree>
    <p:extLst>
      <p:ext uri="{BB962C8B-B14F-4D97-AF65-F5344CB8AC3E}">
        <p14:creationId xmlns:p14="http://schemas.microsoft.com/office/powerpoint/2010/main" val="70621106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457200" y="2057400"/>
            <a:ext cx="82296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ko-KR" altLang="en-US" sz="80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체" pitchFamily="49" charset="-127"/>
                <a:ea typeface="굴림체" pitchFamily="49" charset="-127"/>
              </a:rPr>
              <a:t>콘솔 </a:t>
            </a:r>
            <a:endParaRPr lang="en-US" altLang="ko-KR" sz="800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굴림체" pitchFamily="49" charset="-127"/>
              <a:ea typeface="굴림체" pitchFamily="49" charset="-127"/>
            </a:endParaRPr>
          </a:p>
          <a:p>
            <a:pPr algn="ctr"/>
            <a:r>
              <a:rPr lang="ko-KR" altLang="en-US" sz="80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체" pitchFamily="49" charset="-127"/>
                <a:ea typeface="굴림체" pitchFamily="49" charset="-127"/>
              </a:rPr>
              <a:t>입출력 함수</a:t>
            </a:r>
          </a:p>
          <a:p>
            <a:pPr algn="ctr"/>
            <a:endParaRPr lang="ko-KR" altLang="en-US" sz="320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굴림체" pitchFamily="49" charset="-127"/>
              <a:ea typeface="굴림체" pitchFamily="49" charset="-127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757B70E-0985-4584-8D1E-93B185D56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EE9C8714-E0FC-408D-A974-FAB593AF3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8316416" cy="500042"/>
          </a:xfrm>
        </p:spPr>
        <p:txBody>
          <a:bodyPr/>
          <a:lstStyle/>
          <a:p>
            <a:r>
              <a:rPr lang="ko-KR" altLang="en-US" dirty="0"/>
              <a:t>비주얼 스튜디오 환경설정</a:t>
            </a:r>
            <a:r>
              <a:rPr lang="en-US" altLang="ko-KR" dirty="0"/>
              <a:t>-2-</a:t>
            </a:r>
            <a:endParaRPr lang="ko-KR" altLang="en-US" dirty="0"/>
          </a:p>
        </p:txBody>
      </p:sp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90F78552-5645-4D1D-B0A0-D023A8C22F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688" y="500043"/>
            <a:ext cx="6503904" cy="4610954"/>
          </a:xfrm>
        </p:spPr>
      </p:pic>
    </p:spTree>
    <p:extLst>
      <p:ext uri="{BB962C8B-B14F-4D97-AF65-F5344CB8AC3E}">
        <p14:creationId xmlns:p14="http://schemas.microsoft.com/office/powerpoint/2010/main" val="191716856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 printf()</a:t>
            </a:r>
          </a:p>
          <a:p>
            <a:pPr lvl="1"/>
            <a:r>
              <a:rPr lang="ko-KR" altLang="en-US"/>
              <a:t>콘솔에 옵션에 따른 문자나 숫자를 출력</a:t>
            </a:r>
          </a:p>
          <a:p>
            <a:pPr lvl="1"/>
            <a:r>
              <a:rPr lang="ko-KR" altLang="en-US"/>
              <a:t>프린트를 하려고 하는 문자열이나 변수의 수형에 따라 </a:t>
            </a:r>
            <a:r>
              <a:rPr lang="en-US" altLang="ko-KR"/>
              <a:t>printf()</a:t>
            </a:r>
            <a:r>
              <a:rPr lang="ko-KR" altLang="en-US"/>
              <a:t>에 주워지는 명령이 달라짐</a:t>
            </a:r>
          </a:p>
          <a:p>
            <a:pPr lvl="1"/>
            <a:r>
              <a:rPr lang="en-US" altLang="ko-KR"/>
              <a:t>printf("%d ... \n", a); </a:t>
            </a:r>
            <a:r>
              <a:rPr lang="ko-KR" altLang="en-US"/>
              <a:t>로 </a:t>
            </a:r>
            <a:r>
              <a:rPr lang="en-US" altLang="ko-KR"/>
              <a:t>"d"</a:t>
            </a:r>
            <a:r>
              <a:rPr lang="ko-KR" altLang="en-US"/>
              <a:t>를 변환문자라고 함</a:t>
            </a:r>
          </a:p>
          <a:p>
            <a:pPr lvl="2"/>
            <a:r>
              <a:rPr lang="en-US" altLang="ko-KR"/>
              <a:t>%d : </a:t>
            </a:r>
            <a:r>
              <a:rPr lang="ko-KR" altLang="en-US"/>
              <a:t>인수를 </a:t>
            </a:r>
            <a:r>
              <a:rPr lang="en-US" altLang="ko-KR"/>
              <a:t>10</a:t>
            </a:r>
            <a:r>
              <a:rPr lang="ko-KR" altLang="en-US"/>
              <a:t>진수로 변환한다</a:t>
            </a:r>
            <a:r>
              <a:rPr lang="en-US" altLang="ko-KR"/>
              <a:t>. </a:t>
            </a:r>
            <a:r>
              <a:rPr lang="ko-KR" altLang="en-US"/>
              <a:t>정수형</a:t>
            </a:r>
          </a:p>
          <a:p>
            <a:pPr lvl="2"/>
            <a:r>
              <a:rPr lang="en-US" altLang="ko-KR"/>
              <a:t>%o : </a:t>
            </a:r>
            <a:r>
              <a:rPr lang="ko-KR" altLang="en-US"/>
              <a:t>인수를 </a:t>
            </a:r>
            <a:r>
              <a:rPr lang="en-US" altLang="ko-KR"/>
              <a:t>8</a:t>
            </a:r>
            <a:r>
              <a:rPr lang="ko-KR" altLang="en-US"/>
              <a:t>진수로 변환한다</a:t>
            </a:r>
            <a:r>
              <a:rPr lang="en-US" altLang="ko-KR"/>
              <a:t>. </a:t>
            </a:r>
            <a:r>
              <a:rPr lang="ko-KR" altLang="en-US"/>
              <a:t>정수형</a:t>
            </a:r>
          </a:p>
          <a:p>
            <a:pPr lvl="2"/>
            <a:r>
              <a:rPr lang="en-US" altLang="ko-KR"/>
              <a:t>%x : </a:t>
            </a:r>
            <a:r>
              <a:rPr lang="ko-KR" altLang="en-US"/>
              <a:t>인수를 </a:t>
            </a:r>
            <a:r>
              <a:rPr lang="en-US" altLang="ko-KR"/>
              <a:t>16</a:t>
            </a:r>
            <a:r>
              <a:rPr lang="ko-KR" altLang="en-US"/>
              <a:t>진수로 변환한다</a:t>
            </a:r>
            <a:r>
              <a:rPr lang="en-US" altLang="ko-KR"/>
              <a:t>. </a:t>
            </a:r>
            <a:r>
              <a:rPr lang="ko-KR" altLang="en-US"/>
              <a:t>정수형</a:t>
            </a:r>
          </a:p>
          <a:p>
            <a:pPr lvl="2"/>
            <a:r>
              <a:rPr lang="en-US" altLang="ko-KR"/>
              <a:t>%u : </a:t>
            </a:r>
            <a:r>
              <a:rPr lang="ko-KR" altLang="en-US"/>
              <a:t>인수를 부호없는 </a:t>
            </a:r>
            <a:r>
              <a:rPr lang="en-US" altLang="ko-KR"/>
              <a:t>10</a:t>
            </a:r>
            <a:r>
              <a:rPr lang="ko-KR" altLang="en-US"/>
              <a:t>진수로 변환한다</a:t>
            </a:r>
            <a:r>
              <a:rPr lang="en-US" altLang="ko-KR"/>
              <a:t>. </a:t>
            </a:r>
            <a:r>
              <a:rPr lang="ko-KR" altLang="en-US"/>
              <a:t>정수형</a:t>
            </a:r>
          </a:p>
          <a:p>
            <a:pPr lvl="2"/>
            <a:r>
              <a:rPr lang="en-US" altLang="ko-KR"/>
              <a:t>%c : </a:t>
            </a:r>
            <a:r>
              <a:rPr lang="ko-KR" altLang="en-US"/>
              <a:t>인수를 한 문자로서 출력한다</a:t>
            </a:r>
            <a:r>
              <a:rPr lang="en-US" altLang="ko-KR"/>
              <a:t>. </a:t>
            </a:r>
            <a:r>
              <a:rPr lang="ko-KR" altLang="en-US"/>
              <a:t>정수형</a:t>
            </a:r>
            <a:r>
              <a:rPr lang="en-US" altLang="ko-KR"/>
              <a:t>(</a:t>
            </a:r>
            <a:r>
              <a:rPr lang="ko-KR" altLang="en-US"/>
              <a:t>문자형</a:t>
            </a:r>
            <a:r>
              <a:rPr lang="en-US" altLang="ko-KR"/>
              <a:t>)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기본 출력함수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en-US" altLang="ko-KR" sz="2000" dirty="0"/>
              <a:t>%s : </a:t>
            </a:r>
            <a:r>
              <a:rPr lang="ko-KR" altLang="en-US" sz="2000" dirty="0"/>
              <a:t>인수에 따라서 지시되는 문자열을 출력한다</a:t>
            </a:r>
            <a:r>
              <a:rPr lang="en-US" altLang="ko-KR" sz="2000" dirty="0"/>
              <a:t>. </a:t>
            </a:r>
            <a:r>
              <a:rPr lang="ko-KR" altLang="en-US" sz="2000" dirty="0"/>
              <a:t>출력되는 것은 </a:t>
            </a:r>
            <a:r>
              <a:rPr lang="en-US" altLang="ko-KR" sz="2000" dirty="0"/>
              <a:t>null</a:t>
            </a:r>
            <a:r>
              <a:rPr lang="ko-KR" altLang="en-US" sz="2000" dirty="0"/>
              <a:t>문자의 앞의 문자까지이든가</a:t>
            </a:r>
            <a:r>
              <a:rPr lang="en-US" altLang="ko-KR" sz="2000" dirty="0"/>
              <a:t>, </a:t>
            </a:r>
            <a:r>
              <a:rPr lang="ko-KR" altLang="en-US" sz="2000" dirty="0"/>
              <a:t>지시된 최대의 </a:t>
            </a:r>
            <a:r>
              <a:rPr lang="ko-KR" altLang="en-US" sz="2000" dirty="0" err="1"/>
              <a:t>문자수</a:t>
            </a:r>
            <a:r>
              <a:rPr lang="ko-KR" altLang="en-US" sz="2000" dirty="0"/>
              <a:t> 만큼 출력한다</a:t>
            </a:r>
            <a:r>
              <a:rPr lang="en-US" altLang="ko-KR" sz="2000" dirty="0"/>
              <a:t>. </a:t>
            </a:r>
            <a:r>
              <a:rPr lang="ko-KR" altLang="en-US" sz="2000" dirty="0"/>
              <a:t>문자형에 있어서 </a:t>
            </a:r>
            <a:r>
              <a:rPr lang="ko-KR" altLang="en-US" sz="2000" dirty="0" err="1"/>
              <a:t>포인터형</a:t>
            </a:r>
            <a:endParaRPr lang="ko-KR" altLang="en-US" sz="2000" dirty="0"/>
          </a:p>
          <a:p>
            <a:pPr lvl="2"/>
            <a:r>
              <a:rPr lang="en-US" altLang="ko-KR" sz="2000" dirty="0"/>
              <a:t>%f : </a:t>
            </a:r>
            <a:r>
              <a:rPr lang="ko-KR" altLang="en-US" sz="2000" dirty="0"/>
              <a:t>인수를 </a:t>
            </a:r>
            <a:r>
              <a:rPr lang="en-US" altLang="ko-KR" sz="2000" dirty="0"/>
              <a:t>float</a:t>
            </a:r>
            <a:r>
              <a:rPr lang="ko-KR" altLang="en-US" sz="2000" dirty="0"/>
              <a:t>든가</a:t>
            </a:r>
            <a:r>
              <a:rPr lang="en-US" altLang="ko-KR" sz="2000" dirty="0"/>
              <a:t>, double</a:t>
            </a:r>
            <a:r>
              <a:rPr lang="ko-KR" altLang="en-US" sz="2000" dirty="0"/>
              <a:t>로서 받아들여 </a:t>
            </a:r>
            <a:r>
              <a:rPr lang="ko-KR" altLang="en-US" sz="2000" dirty="0" err="1"/>
              <a:t>실수형의</a:t>
            </a:r>
            <a:r>
              <a:rPr lang="ko-KR" altLang="en-US" sz="2000" dirty="0"/>
              <a:t> </a:t>
            </a:r>
            <a:r>
              <a:rPr lang="en-US" altLang="ko-KR" sz="2000" dirty="0"/>
              <a:t>10</a:t>
            </a:r>
            <a:r>
              <a:rPr lang="ko-KR" altLang="en-US" sz="2000" dirty="0"/>
              <a:t>진수로 변환한다</a:t>
            </a:r>
            <a:r>
              <a:rPr lang="en-US" altLang="ko-KR" sz="2000" dirty="0"/>
              <a:t>. </a:t>
            </a:r>
            <a:r>
              <a:rPr lang="ko-KR" altLang="en-US" sz="2000" dirty="0" err="1"/>
              <a:t>부동소수점형</a:t>
            </a:r>
            <a:endParaRPr lang="ko-KR" altLang="en-US" sz="2000" dirty="0"/>
          </a:p>
          <a:p>
            <a:pPr lvl="2"/>
            <a:r>
              <a:rPr lang="en-US" altLang="ko-KR" sz="2000" dirty="0"/>
              <a:t>%e : </a:t>
            </a:r>
            <a:r>
              <a:rPr lang="ko-KR" altLang="en-US" sz="2000" dirty="0"/>
              <a:t>인수를 </a:t>
            </a:r>
            <a:r>
              <a:rPr lang="en-US" altLang="ko-KR" sz="2000" dirty="0"/>
              <a:t>float</a:t>
            </a:r>
            <a:r>
              <a:rPr lang="ko-KR" altLang="en-US" sz="2000" dirty="0"/>
              <a:t>든가</a:t>
            </a:r>
            <a:r>
              <a:rPr lang="en-US" altLang="ko-KR" sz="2000" dirty="0"/>
              <a:t>, double</a:t>
            </a:r>
            <a:r>
              <a:rPr lang="ko-KR" altLang="en-US" sz="2000" dirty="0"/>
              <a:t>로서 받아들여 예로 </a:t>
            </a:r>
            <a:r>
              <a:rPr lang="en-US" altLang="ko-KR" sz="2000" dirty="0"/>
              <a:t>10.2e8</a:t>
            </a:r>
            <a:r>
              <a:rPr lang="ko-KR" altLang="en-US" sz="2000" dirty="0"/>
              <a:t>형태의 </a:t>
            </a:r>
            <a:r>
              <a:rPr lang="en-US" altLang="ko-KR" sz="2000" dirty="0"/>
              <a:t>10</a:t>
            </a:r>
            <a:r>
              <a:rPr lang="ko-KR" altLang="en-US" sz="2000" dirty="0"/>
              <a:t>진수로 변환한다</a:t>
            </a:r>
            <a:r>
              <a:rPr lang="en-US" altLang="ko-KR" sz="2000" dirty="0"/>
              <a:t>. </a:t>
            </a:r>
            <a:r>
              <a:rPr lang="ko-KR" altLang="en-US" sz="2000" dirty="0" err="1"/>
              <a:t>부동소수점형</a:t>
            </a:r>
            <a:endParaRPr lang="ko-KR" altLang="en-US" sz="2000" dirty="0"/>
          </a:p>
          <a:p>
            <a:pPr lvl="2"/>
            <a:r>
              <a:rPr lang="en-US" altLang="ko-KR" sz="2000" dirty="0"/>
              <a:t>%g : %e</a:t>
            </a:r>
            <a:r>
              <a:rPr lang="ko-KR" altLang="en-US" sz="2000" dirty="0"/>
              <a:t>이던가 </a:t>
            </a:r>
            <a:r>
              <a:rPr lang="en-US" altLang="ko-KR" sz="2000" dirty="0"/>
              <a:t>%f</a:t>
            </a:r>
            <a:r>
              <a:rPr lang="ko-KR" altLang="en-US" sz="2000" dirty="0"/>
              <a:t>에 따른 변환의 문자수의 적은 쪽의 변환	을 취한다</a:t>
            </a:r>
            <a:r>
              <a:rPr lang="en-US" altLang="ko-KR" sz="2000" dirty="0"/>
              <a:t>. </a:t>
            </a:r>
            <a:r>
              <a:rPr lang="ko-KR" altLang="en-US" sz="2000" dirty="0" err="1"/>
              <a:t>부동소수점형</a:t>
            </a:r>
            <a:endParaRPr lang="ko-KR" altLang="en-US" sz="2000" dirty="0"/>
          </a:p>
          <a:p>
            <a:pPr lvl="1"/>
            <a:r>
              <a:rPr lang="ko-KR" altLang="en-US" dirty="0"/>
              <a:t> 위의 </a:t>
            </a:r>
            <a:r>
              <a:rPr lang="en-US" altLang="ko-KR" dirty="0"/>
              <a:t>5</a:t>
            </a:r>
            <a:r>
              <a:rPr lang="ko-KR" altLang="en-US" dirty="0"/>
              <a:t>가지는 자주 사용되지만</a:t>
            </a:r>
            <a:r>
              <a:rPr lang="en-US" altLang="ko-KR" dirty="0"/>
              <a:t>, </a:t>
            </a:r>
            <a:r>
              <a:rPr lang="ko-KR" altLang="en-US" dirty="0"/>
              <a:t>밑의 </a:t>
            </a:r>
            <a:r>
              <a:rPr lang="en-US" altLang="ko-KR" dirty="0"/>
              <a:t>4</a:t>
            </a:r>
            <a:r>
              <a:rPr lang="ko-KR" altLang="en-US" dirty="0"/>
              <a:t>개의 경우는 필요할 때만 </a:t>
            </a:r>
            <a:r>
              <a:rPr lang="ko-KR" altLang="en-US" dirty="0" err="1"/>
              <a:t>사용며</a:t>
            </a:r>
            <a:r>
              <a:rPr lang="en-US" altLang="ko-KR" dirty="0"/>
              <a:t>, </a:t>
            </a:r>
            <a:r>
              <a:rPr lang="ko-KR" altLang="en-US" dirty="0"/>
              <a:t>어떤 시스템은 </a:t>
            </a:r>
            <a:r>
              <a:rPr lang="en-US" altLang="ko-KR" dirty="0"/>
              <a:t>u</a:t>
            </a:r>
            <a:r>
              <a:rPr lang="ko-KR" altLang="en-US" dirty="0"/>
              <a:t>와 </a:t>
            </a:r>
            <a:r>
              <a:rPr lang="en-US" altLang="ko-KR" dirty="0"/>
              <a:t>g</a:t>
            </a:r>
            <a:r>
              <a:rPr lang="ko-KR" altLang="en-US" dirty="0"/>
              <a:t>는 없는 경우도 있음</a:t>
            </a:r>
            <a:endParaRPr lang="ko-KR" altLang="en-US" sz="220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dirty="0"/>
              <a:t>#include 〈</a:t>
            </a:r>
            <a:r>
              <a:rPr lang="en-US" altLang="ko-KR" sz="1800" dirty="0" err="1"/>
              <a:t>stdio.h</a:t>
            </a:r>
            <a:r>
              <a:rPr lang="en-US" altLang="ko-KR" sz="1800" dirty="0"/>
              <a:t>〉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dirty="0"/>
              <a:t>#define PI 3.14159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dirty="0"/>
              <a:t>main()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dirty="0"/>
              <a:t>{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 dirty="0"/>
              <a:t>int number = 5;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 dirty="0"/>
              <a:t>float ouzo = 13.5;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 dirty="0"/>
              <a:t>int cost = 31000;</a:t>
            </a:r>
          </a:p>
          <a:p>
            <a:pPr lvl="2">
              <a:lnSpc>
                <a:spcPct val="90000"/>
              </a:lnSpc>
            </a:pPr>
            <a:endParaRPr lang="en-US" altLang="ko-KR" sz="2000" dirty="0"/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 dirty="0" err="1"/>
              <a:t>printf</a:t>
            </a:r>
            <a:r>
              <a:rPr lang="en-US" altLang="ko-KR" sz="2000" dirty="0"/>
              <a:t>("The %d women drank %f glasses of ouzo.\n", number, ouzo);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 dirty="0" err="1"/>
              <a:t>printf</a:t>
            </a:r>
            <a:r>
              <a:rPr lang="en-US" altLang="ko-KR" sz="2000" dirty="0"/>
              <a:t>("The value of pi is %f.\n", PI);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 dirty="0" err="1"/>
              <a:t>printf</a:t>
            </a:r>
            <a:r>
              <a:rPr lang="en-US" altLang="ko-KR" sz="2000" dirty="0"/>
              <a:t>(</a:t>
            </a:r>
            <a:r>
              <a:rPr lang="en-US" altLang="ko-KR" sz="2000" dirty="0">
                <a:latin typeface="Times New Roman"/>
              </a:rPr>
              <a:t>“</a:t>
            </a:r>
            <a:r>
              <a:rPr lang="ko-KR" altLang="en-US" sz="2000" dirty="0"/>
              <a:t>히히 안녕하세요</a:t>
            </a:r>
            <a:r>
              <a:rPr lang="en-US" altLang="ko-KR" sz="2000" dirty="0"/>
              <a:t>,\n");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 dirty="0" err="1"/>
              <a:t>printf</a:t>
            </a:r>
            <a:r>
              <a:rPr lang="en-US" altLang="ko-KR" sz="2000" dirty="0"/>
              <a:t>("%</a:t>
            </a:r>
            <a:r>
              <a:rPr lang="en-US" altLang="ko-KR" sz="2000" dirty="0" err="1"/>
              <a:t>c%d</a:t>
            </a:r>
            <a:r>
              <a:rPr lang="en-US" altLang="ko-KR" sz="2000" dirty="0"/>
              <a:t>\n", '$', cost);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 dirty="0" err="1"/>
              <a:t>printf</a:t>
            </a:r>
            <a:r>
              <a:rPr lang="en-US" altLang="ko-KR" sz="2000" dirty="0"/>
              <a:t>("If you want to print percent...put character %%.\n");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 dirty="0" err="1"/>
              <a:t>printf</a:t>
            </a:r>
            <a:r>
              <a:rPr lang="en-US" altLang="ko-KR" sz="2000" dirty="0"/>
              <a:t>("number = %d", number = 1+3);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dirty="0"/>
              <a:t>}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8286776" cy="500042"/>
          </a:xfrm>
        </p:spPr>
        <p:txBody>
          <a:bodyPr/>
          <a:lstStyle/>
          <a:p>
            <a:r>
              <a:rPr lang="en-US" altLang="ko-KR" dirty="0" err="1"/>
              <a:t>printf</a:t>
            </a:r>
            <a:r>
              <a:rPr lang="en-US" altLang="ko-KR" dirty="0"/>
              <a:t>()</a:t>
            </a:r>
            <a:r>
              <a:rPr lang="ko-KR" altLang="en-US" dirty="0"/>
              <a:t>의 사용 예제 프로그램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/>
              <a:t>#define PI 3.14159</a:t>
            </a:r>
          </a:p>
          <a:p>
            <a:pPr lvl="1"/>
            <a:r>
              <a:rPr lang="ko-KR" altLang="en-US" sz="2200"/>
              <a:t>선행처리기 </a:t>
            </a:r>
            <a:r>
              <a:rPr lang="en-US" altLang="ko-KR" sz="2200"/>
              <a:t>define</a:t>
            </a:r>
            <a:r>
              <a:rPr lang="ko-KR" altLang="en-US" sz="2200"/>
              <a:t>을 이용해서 </a:t>
            </a:r>
            <a:r>
              <a:rPr lang="en-US" altLang="ko-KR" sz="2200"/>
              <a:t>PI</a:t>
            </a:r>
            <a:r>
              <a:rPr lang="ko-KR" altLang="en-US" sz="2200"/>
              <a:t>는 </a:t>
            </a:r>
            <a:r>
              <a:rPr lang="en-US" altLang="ko-KR" sz="2200"/>
              <a:t>3.14159</a:t>
            </a:r>
            <a:r>
              <a:rPr lang="ko-KR" altLang="en-US" sz="2200"/>
              <a:t>로 정의</a:t>
            </a:r>
          </a:p>
          <a:p>
            <a:r>
              <a:rPr lang="en-US" altLang="ko-KR" sz="2400"/>
              <a:t>printf("The %d women drank %f glasses of ouzo.\n", number, ouzo);</a:t>
            </a:r>
          </a:p>
          <a:p>
            <a:pPr lvl="1"/>
            <a:r>
              <a:rPr lang="en-US" altLang="ko-KR" sz="2200"/>
              <a:t> %</a:t>
            </a:r>
            <a:r>
              <a:rPr lang="ko-KR" altLang="en-US" sz="2200"/>
              <a:t>가 위치한 자리에 </a:t>
            </a:r>
            <a:r>
              <a:rPr lang="en-US" altLang="ko-KR" sz="2200"/>
              <a:t>d</a:t>
            </a:r>
            <a:r>
              <a:rPr lang="ko-KR" altLang="en-US" sz="2200"/>
              <a:t>이므로 </a:t>
            </a:r>
            <a:r>
              <a:rPr lang="en-US" altLang="ko-KR" sz="2200"/>
              <a:t>10</a:t>
            </a:r>
            <a:r>
              <a:rPr lang="ko-KR" altLang="en-US" sz="2200"/>
              <a:t>진수</a:t>
            </a:r>
            <a:r>
              <a:rPr lang="en-US" altLang="ko-KR" sz="2200"/>
              <a:t>(decimal)</a:t>
            </a:r>
            <a:r>
              <a:rPr lang="ko-KR" altLang="en-US" sz="2200"/>
              <a:t>로 </a:t>
            </a:r>
            <a:r>
              <a:rPr lang="en-US" altLang="ko-KR" sz="2200"/>
              <a:t>number</a:t>
            </a:r>
            <a:r>
              <a:rPr lang="ko-KR" altLang="en-US" sz="2200"/>
              <a:t>변수에 있는 값을 출력</a:t>
            </a:r>
          </a:p>
          <a:p>
            <a:pPr lvl="1"/>
            <a:r>
              <a:rPr lang="ko-KR" altLang="en-US" sz="2200"/>
              <a:t> 또</a:t>
            </a:r>
            <a:r>
              <a:rPr lang="en-US" altLang="ko-KR" sz="2200"/>
              <a:t>... </a:t>
            </a:r>
            <a:r>
              <a:rPr lang="ko-KR" altLang="en-US" sz="2200"/>
              <a:t>두번째 </a:t>
            </a:r>
            <a:r>
              <a:rPr lang="en-US" altLang="ko-KR" sz="2200"/>
              <a:t>%</a:t>
            </a:r>
            <a:r>
              <a:rPr lang="ko-KR" altLang="en-US" sz="2200"/>
              <a:t>가 위치한 자리에 </a:t>
            </a:r>
            <a:r>
              <a:rPr lang="en-US" altLang="ko-KR" sz="2200"/>
              <a:t>f</a:t>
            </a:r>
            <a:r>
              <a:rPr lang="ko-KR" altLang="en-US" sz="2200"/>
              <a:t>이므로 부동소수점형</a:t>
            </a:r>
            <a:r>
              <a:rPr lang="en-US" altLang="ko-KR" sz="2200"/>
              <a:t>(float)</a:t>
            </a:r>
            <a:r>
              <a:rPr lang="ko-KR" altLang="en-US" sz="2200"/>
              <a:t>으로 변수 </a:t>
            </a:r>
            <a:r>
              <a:rPr lang="en-US" altLang="ko-KR" sz="2200"/>
              <a:t>ouzo</a:t>
            </a:r>
            <a:r>
              <a:rPr lang="ko-KR" altLang="en-US" sz="2200"/>
              <a:t>에 있는 값을 출력</a:t>
            </a:r>
            <a:r>
              <a:rPr lang="en-US" altLang="ko-KR" sz="2200"/>
              <a:t>. float</a:t>
            </a:r>
            <a:r>
              <a:rPr lang="ko-KR" altLang="en-US" sz="2200"/>
              <a:t>형은 소수점이하 </a:t>
            </a:r>
            <a:r>
              <a:rPr lang="en-US" altLang="ko-KR" sz="2200"/>
              <a:t>6</a:t>
            </a:r>
            <a:r>
              <a:rPr lang="ko-KR" altLang="en-US" sz="2200"/>
              <a:t>째자리까지 출력함</a:t>
            </a:r>
          </a:p>
          <a:p>
            <a:r>
              <a:rPr lang="en-US" altLang="ko-KR" sz="2400"/>
              <a:t>printf("The value of pi is %f.\n", PI);</a:t>
            </a:r>
          </a:p>
          <a:p>
            <a:pPr lvl="1"/>
            <a:r>
              <a:rPr lang="en-US" altLang="ko-KR" sz="2200"/>
              <a:t>%</a:t>
            </a:r>
            <a:r>
              <a:rPr lang="ko-KR" altLang="en-US" sz="2200"/>
              <a:t>가 위치한 자리에 </a:t>
            </a:r>
            <a:r>
              <a:rPr lang="en-US" altLang="ko-KR" sz="2200"/>
              <a:t>f</a:t>
            </a:r>
            <a:r>
              <a:rPr lang="ko-KR" altLang="en-US" sz="2200"/>
              <a:t>이므로 </a:t>
            </a:r>
            <a:r>
              <a:rPr lang="en-US" altLang="ko-KR" sz="2200"/>
              <a:t>float</a:t>
            </a:r>
            <a:r>
              <a:rPr lang="ko-KR" altLang="en-US" sz="2200"/>
              <a:t>형으로</a:t>
            </a:r>
            <a:r>
              <a:rPr lang="en-US" altLang="ko-KR" sz="2200"/>
              <a:t>... 10</a:t>
            </a:r>
            <a:r>
              <a:rPr lang="ko-KR" altLang="en-US" sz="2200"/>
              <a:t>진수형태로 소수점 이하 </a:t>
            </a:r>
            <a:r>
              <a:rPr lang="en-US" altLang="ko-KR" sz="2200"/>
              <a:t>6</a:t>
            </a:r>
            <a:r>
              <a:rPr lang="ko-KR" altLang="en-US" sz="2200"/>
              <a:t>째자리까지 출력</a:t>
            </a:r>
            <a:r>
              <a:rPr lang="en-US" altLang="ko-KR" sz="2200"/>
              <a:t>.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프로그램 설명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printf("</a:t>
            </a:r>
            <a:r>
              <a:rPr lang="ko-KR" altLang="en-US"/>
              <a:t>히히 안녕하세요</a:t>
            </a:r>
            <a:r>
              <a:rPr lang="en-US" altLang="ko-KR"/>
              <a:t>,\n");</a:t>
            </a:r>
          </a:p>
          <a:p>
            <a:pPr lvl="1"/>
            <a:r>
              <a:rPr lang="en-US" altLang="ko-KR"/>
              <a:t>new line</a:t>
            </a:r>
            <a:r>
              <a:rPr lang="ko-KR" altLang="en-US"/>
              <a:t>으로 개행문자</a:t>
            </a:r>
          </a:p>
          <a:p>
            <a:r>
              <a:rPr lang="en-US" altLang="ko-KR"/>
              <a:t>printf("%c%d\n", '$', cost);</a:t>
            </a:r>
          </a:p>
          <a:p>
            <a:pPr lvl="1"/>
            <a:r>
              <a:rPr lang="ko-KR" altLang="en-US"/>
              <a:t>문자상수</a:t>
            </a:r>
            <a:r>
              <a:rPr lang="en-US" altLang="ko-KR"/>
              <a:t>, </a:t>
            </a:r>
            <a:r>
              <a:rPr lang="ko-KR" altLang="en-US"/>
              <a:t>즉 특수기호</a:t>
            </a:r>
            <a:r>
              <a:rPr lang="en-US" altLang="ko-KR"/>
              <a:t>('$')</a:t>
            </a:r>
            <a:r>
              <a:rPr lang="ko-KR" altLang="en-US"/>
              <a:t>출력</a:t>
            </a:r>
            <a:r>
              <a:rPr lang="en-US" altLang="ko-KR"/>
              <a:t>. $, </a:t>
            </a:r>
            <a:r>
              <a:rPr lang="ko-KR" altLang="en-US"/>
              <a:t>이렇게 한문자이므로 작은인용부호</a:t>
            </a:r>
            <a:r>
              <a:rPr lang="en-US" altLang="ko-KR"/>
              <a:t>(' ')</a:t>
            </a:r>
            <a:r>
              <a:rPr lang="ko-KR" altLang="en-US"/>
              <a:t>를 사용하고</a:t>
            </a:r>
            <a:r>
              <a:rPr lang="en-US" altLang="ko-KR"/>
              <a:t>, </a:t>
            </a:r>
            <a:r>
              <a:rPr lang="ko-KR" altLang="en-US"/>
              <a:t>두번째 </a:t>
            </a:r>
            <a:r>
              <a:rPr lang="en-US" altLang="ko-KR"/>
              <a:t>%</a:t>
            </a:r>
            <a:r>
              <a:rPr lang="ko-KR" altLang="en-US"/>
              <a:t>는 </a:t>
            </a:r>
            <a:r>
              <a:rPr lang="en-US" altLang="ko-KR"/>
              <a:t>d</a:t>
            </a:r>
            <a:r>
              <a:rPr lang="ko-KR" altLang="en-US"/>
              <a:t>로 </a:t>
            </a:r>
            <a:r>
              <a:rPr lang="en-US" altLang="ko-KR"/>
              <a:t>10</a:t>
            </a:r>
            <a:r>
              <a:rPr lang="ko-KR" altLang="en-US"/>
              <a:t>진수형태로 변수 </a:t>
            </a:r>
            <a:r>
              <a:rPr lang="en-US" altLang="ko-KR"/>
              <a:t>cost</a:t>
            </a:r>
            <a:r>
              <a:rPr lang="ko-KR" altLang="en-US"/>
              <a:t>에 있는 값을 출력</a:t>
            </a:r>
          </a:p>
          <a:p>
            <a:r>
              <a:rPr lang="en-US" altLang="ko-KR"/>
              <a:t>printf("If you want to print percent...put character %%.\n");</a:t>
            </a:r>
          </a:p>
          <a:p>
            <a:pPr lvl="1"/>
            <a:r>
              <a:rPr lang="en-US" altLang="ko-KR"/>
              <a:t>printf();</a:t>
            </a:r>
            <a:r>
              <a:rPr lang="ko-KR" altLang="en-US"/>
              <a:t>문으로 </a:t>
            </a:r>
            <a:r>
              <a:rPr lang="en-US" altLang="ko-KR"/>
              <a:t>%</a:t>
            </a:r>
            <a:r>
              <a:rPr lang="ko-KR" altLang="en-US"/>
              <a:t>를 출력하고 싶다면  연속으로 </a:t>
            </a:r>
            <a:r>
              <a:rPr lang="en-US" altLang="ko-KR"/>
              <a:t>%%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프로그램 설명</a:t>
            </a:r>
            <a:r>
              <a:rPr lang="en-US" altLang="ko-KR"/>
              <a:t>(2)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/>
              <a:t> scanf()</a:t>
            </a:r>
          </a:p>
          <a:p>
            <a:pPr lvl="1"/>
            <a:r>
              <a:rPr lang="en-US" altLang="ko-KR" sz="2200"/>
              <a:t> scanf()</a:t>
            </a:r>
            <a:r>
              <a:rPr lang="ko-KR" altLang="en-US" sz="2200"/>
              <a:t>에도 </a:t>
            </a:r>
            <a:r>
              <a:rPr lang="en-US" altLang="ko-KR" sz="2200"/>
              <a:t>printf()</a:t>
            </a:r>
            <a:r>
              <a:rPr lang="ko-KR" altLang="en-US" sz="2200"/>
              <a:t>와 같이 제어문자열과 인수의 나열이 필요함</a:t>
            </a:r>
          </a:p>
          <a:p>
            <a:pPr lvl="1"/>
            <a:r>
              <a:rPr lang="ko-KR" altLang="en-US" sz="2200"/>
              <a:t> </a:t>
            </a:r>
            <a:r>
              <a:rPr lang="en-US" altLang="ko-KR" sz="2200"/>
              <a:t>printf()</a:t>
            </a:r>
            <a:r>
              <a:rPr lang="ko-KR" altLang="en-US" sz="2200"/>
              <a:t>의 경우</a:t>
            </a:r>
            <a:r>
              <a:rPr lang="en-US" altLang="ko-KR" sz="2200"/>
              <a:t>... ()</a:t>
            </a:r>
            <a:r>
              <a:rPr lang="ko-KR" altLang="en-US" sz="2200"/>
              <a:t>안에</a:t>
            </a:r>
            <a:r>
              <a:rPr lang="en-US" altLang="ko-KR" sz="2200"/>
              <a:t>... </a:t>
            </a:r>
            <a:r>
              <a:rPr lang="ko-KR" altLang="en-US" sz="2200"/>
              <a:t>변수명칭</a:t>
            </a:r>
            <a:r>
              <a:rPr lang="en-US" altLang="ko-KR" sz="2200"/>
              <a:t>, </a:t>
            </a:r>
            <a:r>
              <a:rPr lang="ko-KR" altLang="en-US" sz="2200"/>
              <a:t>상수</a:t>
            </a:r>
            <a:r>
              <a:rPr lang="en-US" altLang="ko-KR" sz="2200"/>
              <a:t>, </a:t>
            </a:r>
            <a:r>
              <a:rPr lang="ko-KR" altLang="en-US" sz="2200"/>
              <a:t>연산식 등이 들어가게 되나 </a:t>
            </a:r>
            <a:r>
              <a:rPr lang="en-US" altLang="ko-KR" sz="2200"/>
              <a:t>scanf</a:t>
            </a:r>
            <a:r>
              <a:rPr lang="ko-KR" altLang="en-US" sz="2200"/>
              <a:t>는 변수의 포인터를 인수로 사용</a:t>
            </a:r>
          </a:p>
          <a:p>
            <a:pPr lvl="1"/>
            <a:endParaRPr lang="ko-KR" altLang="en-US" sz="2200"/>
          </a:p>
          <a:p>
            <a:r>
              <a:rPr lang="ko-KR" altLang="en-US" sz="2400"/>
              <a:t>실질적인 </a:t>
            </a:r>
            <a:r>
              <a:rPr lang="en-US" altLang="ko-KR" sz="2400"/>
              <a:t>scanf</a:t>
            </a:r>
            <a:r>
              <a:rPr lang="ko-KR" altLang="en-US" sz="2400"/>
              <a:t>의 사용</a:t>
            </a:r>
          </a:p>
          <a:p>
            <a:pPr lvl="1"/>
            <a:r>
              <a:rPr lang="en-US" altLang="ko-KR" sz="2200"/>
              <a:t>1. scanf</a:t>
            </a:r>
            <a:r>
              <a:rPr lang="ko-KR" altLang="en-US" sz="2200"/>
              <a:t>함수는 모니터를 통해서 변수에 값을 입력하는데 사용되는 함수</a:t>
            </a:r>
            <a:r>
              <a:rPr lang="en-US" altLang="ko-KR" sz="2200"/>
              <a:t>, </a:t>
            </a:r>
          </a:p>
          <a:p>
            <a:pPr lvl="1"/>
            <a:r>
              <a:rPr lang="en-US" altLang="ko-KR" sz="2200"/>
              <a:t>2. </a:t>
            </a:r>
            <a:r>
              <a:rPr lang="ko-KR" altLang="en-US" sz="2200"/>
              <a:t>기본 변수 수형들 중에 하나에 대하여 어떤 값을 읽어 들이고자 한다면</a:t>
            </a:r>
            <a:r>
              <a:rPr lang="en-US" altLang="ko-KR" sz="2200"/>
              <a:t>, </a:t>
            </a:r>
            <a:r>
              <a:rPr lang="ko-KR" altLang="en-US" sz="2200"/>
              <a:t>변수 명칭 앞에 </a:t>
            </a:r>
            <a:r>
              <a:rPr lang="en-US" altLang="ko-KR" sz="2200"/>
              <a:t>&amp;</a:t>
            </a:r>
            <a:r>
              <a:rPr lang="ko-KR" altLang="en-US" sz="2200"/>
              <a:t>를 붙임</a:t>
            </a:r>
            <a:r>
              <a:rPr lang="en-US" altLang="ko-KR" sz="2200"/>
              <a:t>.</a:t>
            </a:r>
          </a:p>
          <a:p>
            <a:pPr lvl="1"/>
            <a:r>
              <a:rPr lang="en-US" altLang="ko-KR" sz="2200"/>
              <a:t>3. </a:t>
            </a:r>
            <a:r>
              <a:rPr lang="ko-KR" altLang="en-US" sz="2200"/>
              <a:t>문자열변수에 대한 값을 읽어 들이고자 한다면 </a:t>
            </a:r>
            <a:r>
              <a:rPr lang="en-US" altLang="ko-KR" sz="2200"/>
              <a:t>&amp;</a:t>
            </a:r>
            <a:r>
              <a:rPr lang="ko-KR" altLang="en-US" sz="2200"/>
              <a:t>외에 다른 방법의 사용을 권함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기본 입력 함수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 scanf("%s", pet);</a:t>
            </a:r>
          </a:p>
          <a:p>
            <a:pPr lvl="1"/>
            <a:r>
              <a:rPr lang="en-US" altLang="ko-KR"/>
              <a:t>Pet : </a:t>
            </a:r>
            <a:r>
              <a:rPr lang="ko-KR" altLang="en-US"/>
              <a:t>문자열이 저장될 변수</a:t>
            </a:r>
          </a:p>
          <a:p>
            <a:pPr lvl="1"/>
            <a:r>
              <a:rPr lang="en-US" altLang="ko-KR"/>
              <a:t>%s :  s</a:t>
            </a:r>
            <a:r>
              <a:rPr lang="ko-KR" altLang="en-US"/>
              <a:t>는 </a:t>
            </a:r>
            <a:r>
              <a:rPr lang="en-US" altLang="ko-KR"/>
              <a:t>string</a:t>
            </a:r>
            <a:r>
              <a:rPr lang="ko-KR" altLang="en-US"/>
              <a:t>으로 문자열을 입력받음</a:t>
            </a:r>
          </a:p>
          <a:p>
            <a:pPr lvl="2"/>
            <a:r>
              <a:rPr lang="ko-KR" altLang="en-US"/>
              <a:t>문자열은 그자체가 시작주소값을 포함</a:t>
            </a:r>
          </a:p>
          <a:p>
            <a:pPr lvl="2"/>
            <a:r>
              <a:rPr lang="ko-KR" altLang="en-US"/>
              <a:t>그러므로 </a:t>
            </a:r>
            <a:r>
              <a:rPr lang="en-US" altLang="ko-KR"/>
              <a:t>pet</a:t>
            </a:r>
            <a:r>
              <a:rPr lang="ko-KR" altLang="en-US"/>
              <a:t>이라는 배열명</a:t>
            </a:r>
            <a:r>
              <a:rPr lang="en-US" altLang="ko-KR"/>
              <a:t>.. </a:t>
            </a:r>
            <a:r>
              <a:rPr lang="ko-KR" altLang="en-US"/>
              <a:t>즉 문자열을 만나면</a:t>
            </a:r>
            <a:r>
              <a:rPr lang="en-US" altLang="ko-KR"/>
              <a:t>, </a:t>
            </a:r>
            <a:r>
              <a:rPr lang="ko-KR" altLang="en-US"/>
              <a:t>컴퓨터는 </a:t>
            </a:r>
            <a:r>
              <a:rPr lang="en-US" altLang="ko-KR"/>
              <a:t>&amp;</a:t>
            </a:r>
            <a:r>
              <a:rPr lang="ko-KR" altLang="en-US"/>
              <a:t>와 같은 주소참조연산자가 없더라도 자연히 </a:t>
            </a:r>
            <a:r>
              <a:rPr lang="en-US" altLang="ko-KR"/>
              <a:t>pet</a:t>
            </a:r>
            <a:r>
              <a:rPr lang="ko-KR" altLang="en-US"/>
              <a:t>의 주소를 알고 그 주소를 찾아가 </a:t>
            </a:r>
            <a:r>
              <a:rPr lang="en-US" altLang="ko-KR"/>
              <a:t>pet</a:t>
            </a:r>
            <a:r>
              <a:rPr lang="ko-KR" altLang="en-US"/>
              <a:t>에 있는 값을 입력</a:t>
            </a:r>
            <a:r>
              <a:rPr lang="en-US" altLang="ko-KR"/>
              <a:t>.... </a:t>
            </a:r>
            <a:r>
              <a:rPr lang="ko-KR" altLang="en-US"/>
              <a:t>또는 출력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 getchar()</a:t>
            </a:r>
          </a:p>
          <a:p>
            <a:pPr lvl="1"/>
            <a:r>
              <a:rPr lang="en-US" altLang="ko-KR"/>
              <a:t> </a:t>
            </a:r>
            <a:r>
              <a:rPr lang="ko-KR" altLang="en-US"/>
              <a:t>한 문자를 입력</a:t>
            </a:r>
          </a:p>
          <a:p>
            <a:pPr lvl="1"/>
            <a:r>
              <a:rPr lang="ko-KR" altLang="en-US"/>
              <a:t> </a:t>
            </a:r>
            <a:r>
              <a:rPr lang="en-US" altLang="ko-KR"/>
              <a:t>Ex) char ch = getchar();</a:t>
            </a:r>
          </a:p>
          <a:p>
            <a:pPr lvl="1">
              <a:buFontTx/>
              <a:buNone/>
            </a:pPr>
            <a:endParaRPr lang="en-US" altLang="ko-KR"/>
          </a:p>
          <a:p>
            <a:r>
              <a:rPr lang="en-US" altLang="ko-KR"/>
              <a:t> putchar()</a:t>
            </a:r>
          </a:p>
          <a:p>
            <a:pPr lvl="1"/>
            <a:r>
              <a:rPr lang="en-US" altLang="ko-KR"/>
              <a:t> </a:t>
            </a:r>
            <a:r>
              <a:rPr lang="ko-KR" altLang="en-US"/>
              <a:t>한 문자를 출력</a:t>
            </a:r>
          </a:p>
          <a:p>
            <a:pPr lvl="1"/>
            <a:r>
              <a:rPr lang="ko-KR" altLang="en-US"/>
              <a:t> </a:t>
            </a:r>
            <a:r>
              <a:rPr lang="en-US" altLang="ko-KR"/>
              <a:t>Ex) putchar(ch);</a:t>
            </a:r>
          </a:p>
          <a:p>
            <a:pPr lvl="1"/>
            <a:endParaRPr lang="en-US" altLang="ko-KR"/>
          </a:p>
          <a:p>
            <a:pPr lvl="1"/>
            <a:r>
              <a:rPr lang="en-US" altLang="ko-KR"/>
              <a:t>Cf. Buffer : </a:t>
            </a:r>
            <a:r>
              <a:rPr lang="ko-KR" altLang="en-US"/>
              <a:t>문자의 임시 저장공간</a:t>
            </a:r>
          </a:p>
          <a:p>
            <a:pPr lvl="1"/>
            <a:endParaRPr lang="ko-KR" altLang="en-US"/>
          </a:p>
          <a:p>
            <a:pPr lvl="1"/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단일 문자의 입출력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#include &lt;stdio.h&gt;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void main()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		char ch;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		ch = getchar();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		putchar(ch);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ko-KR" sz="240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		putchar(</a:t>
            </a:r>
            <a:r>
              <a:rPr lang="en-US" altLang="ko-KR" sz="2400">
                <a:latin typeface="Times New Roman"/>
              </a:rPr>
              <a:t>‘</a:t>
            </a:r>
            <a:r>
              <a:rPr lang="en-US" altLang="ko-KR" sz="2400"/>
              <a:t>S</a:t>
            </a:r>
            <a:r>
              <a:rPr lang="en-US" altLang="ko-KR" sz="2400">
                <a:latin typeface="Times New Roman"/>
              </a:rPr>
              <a:t>’</a:t>
            </a:r>
            <a:r>
              <a:rPr lang="en-US" altLang="ko-KR" sz="2400"/>
              <a:t>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		putchar(</a:t>
            </a:r>
            <a:r>
              <a:rPr lang="en-US" altLang="ko-KR" sz="2400">
                <a:latin typeface="Times New Roman"/>
              </a:rPr>
              <a:t>‘</a:t>
            </a:r>
            <a:r>
              <a:rPr lang="en-US" altLang="ko-KR" sz="2400"/>
              <a:t>\n</a:t>
            </a:r>
            <a:r>
              <a:rPr lang="en-US" altLang="ko-KR" sz="2400">
                <a:latin typeface="Times New Roman"/>
              </a:rPr>
              <a:t>’</a:t>
            </a:r>
            <a:r>
              <a:rPr lang="en-US" altLang="ko-KR" sz="2400"/>
              <a:t>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		putchar(</a:t>
            </a:r>
            <a:r>
              <a:rPr lang="en-US" altLang="ko-KR" sz="2400">
                <a:latin typeface="Times New Roman"/>
              </a:rPr>
              <a:t>‘</a:t>
            </a:r>
            <a:r>
              <a:rPr lang="en-US" altLang="ko-KR" sz="2400"/>
              <a:t>\007</a:t>
            </a:r>
            <a:r>
              <a:rPr lang="en-US" altLang="ko-KR" sz="2400">
                <a:latin typeface="Times New Roman"/>
              </a:rPr>
              <a:t>’</a:t>
            </a:r>
            <a:r>
              <a:rPr lang="en-US" altLang="ko-KR" sz="2400"/>
              <a:t>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		putchar(getchar());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ko-KR" sz="240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8215338" cy="500042"/>
          </a:xfrm>
        </p:spPr>
        <p:txBody>
          <a:bodyPr/>
          <a:lstStyle/>
          <a:p>
            <a:r>
              <a:rPr lang="ko-KR" altLang="en-US" dirty="0"/>
              <a:t>단일 문자 입출력 함수 예제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변수의 범위</a:t>
            </a:r>
          </a:p>
          <a:p>
            <a:pPr lvl="1"/>
            <a:r>
              <a:rPr lang="ko-KR" altLang="en-US"/>
              <a:t>프로그램 내에서 변수가 사용될 수 있는 범위나 또는 변수가 프로그램 내에서 효과를 나타낼 수 있는 범위</a:t>
            </a:r>
          </a:p>
          <a:p>
            <a:pPr lvl="1"/>
            <a:r>
              <a:rPr lang="ko-KR" altLang="en-US"/>
              <a:t>변수의 생명</a:t>
            </a:r>
            <a:r>
              <a:rPr lang="en-US" altLang="ko-KR"/>
              <a:t>, </a:t>
            </a:r>
            <a:r>
              <a:rPr lang="ko-KR" altLang="en-US"/>
              <a:t>즉 메모리에서 변수의 값이 보존되는 기간이나 변수에 저장 영역이 할당되고  해제되는 시기에 영향</a:t>
            </a:r>
          </a:p>
          <a:p>
            <a:pPr lvl="1"/>
            <a:r>
              <a:rPr lang="ko-KR" altLang="en-US"/>
              <a:t>지역 변수</a:t>
            </a:r>
            <a:r>
              <a:rPr lang="en-US" altLang="ko-KR"/>
              <a:t>, </a:t>
            </a:r>
            <a:r>
              <a:rPr lang="ko-KR" altLang="en-US"/>
              <a:t>전역 변수</a:t>
            </a:r>
          </a:p>
          <a:p>
            <a:pPr lvl="1"/>
            <a:r>
              <a:rPr lang="ko-KR" altLang="en-US"/>
              <a:t>구조화 프로그래밍 </a:t>
            </a:r>
            <a:r>
              <a:rPr lang="en-US" altLang="ko-KR"/>
              <a:t>: </a:t>
            </a:r>
            <a:r>
              <a:rPr lang="ko-KR" altLang="en-US"/>
              <a:t>독립된 함수로 프로그램 분할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변수의 범위</a:t>
            </a:r>
          </a:p>
        </p:txBody>
      </p:sp>
    </p:spTree>
    <p:extLst>
      <p:ext uri="{BB962C8B-B14F-4D97-AF65-F5344CB8AC3E}">
        <p14:creationId xmlns:p14="http://schemas.microsoft.com/office/powerpoint/2010/main" val="240944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DEF13B7-93B7-4422-BF27-3EB2687B1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AFEF66D2-8CD9-46FE-8734-3DC625637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8316416" cy="500042"/>
          </a:xfrm>
        </p:spPr>
        <p:txBody>
          <a:bodyPr/>
          <a:lstStyle/>
          <a:p>
            <a:r>
              <a:rPr lang="ko-KR" altLang="en-US" dirty="0"/>
              <a:t>비주얼 스튜디오 환경설정</a:t>
            </a:r>
            <a:r>
              <a:rPr lang="en-US" altLang="ko-KR" dirty="0"/>
              <a:t>-3-</a:t>
            </a:r>
            <a:endParaRPr lang="ko-KR" altLang="en-US" dirty="0"/>
          </a:p>
        </p:txBody>
      </p:sp>
      <p:pic>
        <p:nvPicPr>
          <p:cNvPr id="14" name="내용 개체 틀 13">
            <a:extLst>
              <a:ext uri="{FF2B5EF4-FFF2-40B4-BE49-F238E27FC236}">
                <a16:creationId xmlns:a16="http://schemas.microsoft.com/office/drawing/2014/main" id="{4ADFB4F4-25DA-45B5-8CBF-ED0FE0980E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49497"/>
            <a:ext cx="8964276" cy="1286054"/>
          </a:xfr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2E502FF9-A5E8-4A6D-8AD7-EE436C07BB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13" y="532971"/>
            <a:ext cx="8964276" cy="128605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1EE8992-94C0-46D6-9D61-070EB78D3EA3}"/>
              </a:ext>
            </a:extLst>
          </p:cNvPr>
          <p:cNvSpPr txBox="1"/>
          <p:nvPr/>
        </p:nvSpPr>
        <p:spPr>
          <a:xfrm>
            <a:off x="3360160" y="1900929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아래처럼 변경한다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0EF647C-EB2D-448E-B88E-02D745E155C2}"/>
              </a:ext>
            </a:extLst>
          </p:cNvPr>
          <p:cNvSpPr txBox="1"/>
          <p:nvPr/>
        </p:nvSpPr>
        <p:spPr>
          <a:xfrm>
            <a:off x="96145" y="3811566"/>
            <a:ext cx="65373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1)</a:t>
            </a:r>
            <a:r>
              <a:rPr lang="ko-KR" altLang="en-US" dirty="0"/>
              <a:t>이름 </a:t>
            </a:r>
            <a:r>
              <a:rPr lang="en-US" altLang="ko-KR" dirty="0"/>
              <a:t>: “</a:t>
            </a:r>
            <a:r>
              <a:rPr lang="ko-KR" altLang="en-US" dirty="0"/>
              <a:t>원하는 프로젝트명</a:t>
            </a:r>
            <a:r>
              <a:rPr lang="en-US" altLang="ko-KR" dirty="0"/>
              <a:t>”</a:t>
            </a:r>
            <a:r>
              <a:rPr lang="ko-KR" altLang="en-US" dirty="0"/>
              <a:t>을 입력한다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2)</a:t>
            </a:r>
            <a:r>
              <a:rPr lang="ko-KR" altLang="en-US" dirty="0"/>
              <a:t>위치 </a:t>
            </a:r>
            <a:r>
              <a:rPr lang="en-US" altLang="ko-KR" dirty="0"/>
              <a:t>: “</a:t>
            </a:r>
            <a:r>
              <a:rPr lang="ko-KR" altLang="en-US" dirty="0"/>
              <a:t>원하는 폴더</a:t>
            </a:r>
            <a:r>
              <a:rPr lang="en-US" altLang="ko-KR" dirty="0"/>
              <a:t>”</a:t>
            </a:r>
            <a:r>
              <a:rPr lang="ko-KR" altLang="en-US" dirty="0"/>
              <a:t>를 지정한다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3)</a:t>
            </a:r>
            <a:r>
              <a:rPr lang="ko-KR" altLang="en-US" dirty="0" err="1"/>
              <a:t>솔류션</a:t>
            </a:r>
            <a:r>
              <a:rPr lang="ko-KR" altLang="en-US" dirty="0"/>
              <a:t> 이름 </a:t>
            </a:r>
            <a:r>
              <a:rPr lang="en-US" altLang="ko-KR" dirty="0"/>
              <a:t>: “</a:t>
            </a:r>
            <a:r>
              <a:rPr lang="ko-KR" altLang="en-US" dirty="0"/>
              <a:t>원하는 </a:t>
            </a:r>
            <a:r>
              <a:rPr lang="ko-KR" altLang="en-US" dirty="0" err="1"/>
              <a:t>솔류션명</a:t>
            </a:r>
            <a:r>
              <a:rPr lang="en-US" altLang="ko-KR" dirty="0"/>
              <a:t>”</a:t>
            </a:r>
            <a:r>
              <a:rPr lang="ko-KR" altLang="en-US" dirty="0"/>
              <a:t>을 입력한다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4)”</a:t>
            </a:r>
            <a:r>
              <a:rPr lang="ko-KR" altLang="en-US" dirty="0"/>
              <a:t>확인 버튼</a:t>
            </a:r>
            <a:r>
              <a:rPr lang="en-US" altLang="ko-KR" dirty="0"/>
              <a:t>”</a:t>
            </a:r>
            <a:r>
              <a:rPr lang="ko-KR" altLang="en-US" dirty="0"/>
              <a:t>을 클릭하면 입력된 이름으로 솔루션이 완성된다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" name="화살표: 위쪽 7">
            <a:extLst>
              <a:ext uri="{FF2B5EF4-FFF2-40B4-BE49-F238E27FC236}">
                <a16:creationId xmlns:a16="http://schemas.microsoft.com/office/drawing/2014/main" id="{72FDE3EF-12B7-4726-B28A-BD87735F1B58}"/>
              </a:ext>
            </a:extLst>
          </p:cNvPr>
          <p:cNvSpPr/>
          <p:nvPr/>
        </p:nvSpPr>
        <p:spPr bwMode="auto">
          <a:xfrm rot="10800000">
            <a:off x="2604890" y="1819025"/>
            <a:ext cx="648072" cy="530472"/>
          </a:xfrm>
          <a:prstGeom prst="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533350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정의</a:t>
            </a:r>
          </a:p>
          <a:p>
            <a:pPr lvl="1"/>
            <a:r>
              <a:rPr lang="ko-KR" altLang="en-US"/>
              <a:t>함수의 바깥에서 정의되는 것</a:t>
            </a:r>
            <a:r>
              <a:rPr lang="en-US" altLang="ko-KR"/>
              <a:t>(</a:t>
            </a:r>
            <a:r>
              <a:rPr lang="ko-KR" altLang="en-US"/>
              <a:t>전역 변수</a:t>
            </a:r>
            <a:r>
              <a:rPr lang="en-US" altLang="ko-KR"/>
              <a:t>), 0</a:t>
            </a:r>
            <a:r>
              <a:rPr lang="ko-KR" altLang="en-US"/>
              <a:t>으로 초기화</a:t>
            </a:r>
          </a:p>
          <a:p>
            <a:r>
              <a:rPr lang="ko-KR" altLang="en-US"/>
              <a:t>범위 </a:t>
            </a:r>
            <a:r>
              <a:rPr lang="en-US" altLang="ko-KR"/>
              <a:t>: </a:t>
            </a:r>
            <a:r>
              <a:rPr lang="ko-KR" altLang="en-US"/>
              <a:t>전체 프로그램</a:t>
            </a:r>
          </a:p>
          <a:p>
            <a:r>
              <a:rPr lang="ko-KR" altLang="en-US"/>
              <a:t>프로그램을 구성하는 대부분의 함수나 또는 모든 함수가 사용해야 하는 변수를 선언하는 경우에만 사용</a:t>
            </a:r>
            <a:r>
              <a:rPr lang="en-US" altLang="ko-KR"/>
              <a:t>.   </a:t>
            </a:r>
            <a:r>
              <a:rPr lang="ko-KR" altLang="en-US"/>
              <a:t>몇 개의 함수에서만 사용된다면 인수전달 방법 사용</a:t>
            </a:r>
          </a:p>
          <a:p>
            <a:r>
              <a:rPr lang="ko-KR" altLang="en-US"/>
              <a:t>단점 </a:t>
            </a:r>
            <a:r>
              <a:rPr lang="en-US" altLang="ko-KR"/>
              <a:t>: </a:t>
            </a:r>
            <a:r>
              <a:rPr lang="ko-KR" altLang="en-US"/>
              <a:t>구조화 프로그래밍에서 모듈의 독립성이 사라진다</a:t>
            </a:r>
            <a:r>
              <a:rPr lang="en-US" altLang="ko-KR"/>
              <a:t>.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외부 변수 </a:t>
            </a:r>
          </a:p>
        </p:txBody>
      </p:sp>
    </p:spTree>
    <p:extLst>
      <p:ext uri="{BB962C8B-B14F-4D97-AF65-F5344CB8AC3E}">
        <p14:creationId xmlns:p14="http://schemas.microsoft.com/office/powerpoint/2010/main" val="1498520765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함수에서 외부 변수를 사용할 필요가 있을 때 사용</a:t>
            </a:r>
          </a:p>
          <a:p>
            <a:r>
              <a:rPr lang="en-US" altLang="ko-KR"/>
              <a:t>extern type name;</a:t>
            </a:r>
          </a:p>
          <a:p>
            <a:pPr lvl="1"/>
            <a:r>
              <a:rPr lang="ko-KR" altLang="en-US"/>
              <a:t>변수에 저장영역을 할당하는 변수 정의 부분과 </a:t>
            </a:r>
            <a:r>
              <a:rPr lang="en-US" altLang="ko-KR"/>
              <a:t>extern</a:t>
            </a:r>
            <a:r>
              <a:rPr lang="ko-KR" altLang="en-US"/>
              <a:t>을 사용하는 선언문의 차이점 </a:t>
            </a:r>
            <a:r>
              <a:rPr lang="en-US" altLang="ko-KR"/>
              <a:t>: </a:t>
            </a:r>
            <a:r>
              <a:rPr lang="ko-KR" altLang="en-US"/>
              <a:t>이 함수는 프로그램의 다른 어떤 곳에서 이러한 이름과 데이터 형으로 이미 정의 되었던 외부 변수를 사용한다는 의미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Extern </a:t>
            </a:r>
            <a:r>
              <a:rPr lang="ko-KR" altLang="en-US"/>
              <a:t>키워드</a:t>
            </a:r>
          </a:p>
        </p:txBody>
      </p:sp>
    </p:spTree>
    <p:extLst>
      <p:ext uri="{BB962C8B-B14F-4D97-AF65-F5344CB8AC3E}">
        <p14:creationId xmlns:p14="http://schemas.microsoft.com/office/powerpoint/2010/main" val="208254259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정의</a:t>
            </a:r>
          </a:p>
          <a:p>
            <a:pPr lvl="1"/>
            <a:r>
              <a:rPr lang="ko-KR" altLang="en-US"/>
              <a:t>함수 내에서 정의 되는 것</a:t>
            </a:r>
            <a:r>
              <a:rPr lang="en-US" altLang="ko-KR"/>
              <a:t>, </a:t>
            </a:r>
            <a:r>
              <a:rPr lang="ko-KR" altLang="en-US"/>
              <a:t>범위는 정의되어 있는 함수로 제한</a:t>
            </a:r>
          </a:p>
          <a:p>
            <a:pPr lvl="1"/>
            <a:r>
              <a:rPr lang="ko-KR" altLang="en-US"/>
              <a:t>자동으로 </a:t>
            </a:r>
            <a:r>
              <a:rPr lang="en-US" altLang="ko-KR"/>
              <a:t>0</a:t>
            </a:r>
            <a:r>
              <a:rPr lang="ko-KR" altLang="en-US"/>
              <a:t>으로 초기화 안됨</a:t>
            </a:r>
          </a:p>
          <a:p>
            <a:pPr lvl="1"/>
            <a:r>
              <a:rPr lang="ko-KR" altLang="en-US"/>
              <a:t>기본적으로 자동변수</a:t>
            </a:r>
            <a:r>
              <a:rPr lang="en-US" altLang="ko-KR"/>
              <a:t>(automatic)</a:t>
            </a:r>
          </a:p>
          <a:p>
            <a:pPr lvl="2"/>
            <a:r>
              <a:rPr lang="ko-KR" altLang="en-US"/>
              <a:t>함수가 호출될 때마다 지역변수가 새롭게 생성되고  함수가 종료하면 소멸</a:t>
            </a:r>
          </a:p>
          <a:p>
            <a:pPr lvl="1"/>
            <a:r>
              <a:rPr lang="ko-KR" altLang="en-US"/>
              <a:t>정적 변수</a:t>
            </a:r>
            <a:r>
              <a:rPr lang="en-US" altLang="ko-KR"/>
              <a:t>(static)</a:t>
            </a:r>
          </a:p>
          <a:p>
            <a:pPr lvl="2"/>
            <a:r>
              <a:rPr lang="ko-KR" altLang="en-US"/>
              <a:t>지역 변수의 값을 보존해 둘 필요가 있을 때</a:t>
            </a:r>
          </a:p>
          <a:p>
            <a:pPr lvl="2"/>
            <a:r>
              <a:rPr lang="ko-KR" altLang="en-US"/>
              <a:t>함수가 처음 호출될 때에만 초기화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지역 변수</a:t>
            </a:r>
          </a:p>
        </p:txBody>
      </p:sp>
    </p:spTree>
    <p:extLst>
      <p:ext uri="{BB962C8B-B14F-4D97-AF65-F5344CB8AC3E}">
        <p14:creationId xmlns:p14="http://schemas.microsoft.com/office/powerpoint/2010/main" val="1868824254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ebdings" pitchFamily="18" charset="2"/>
              <a:buChar char=" "/>
            </a:pPr>
            <a:r>
              <a:rPr lang="en-US" altLang="ko-KR"/>
              <a:t>#include&lt;stdio.h&gt;</a:t>
            </a:r>
          </a:p>
          <a:p>
            <a:pPr>
              <a:lnSpc>
                <a:spcPct val="80000"/>
              </a:lnSpc>
              <a:buFont typeface="Webdings" pitchFamily="18" charset="2"/>
              <a:buChar char=" "/>
            </a:pPr>
            <a:r>
              <a:rPr lang="en-US" altLang="ko-KR"/>
              <a:t>void func(void);</a:t>
            </a:r>
          </a:p>
          <a:p>
            <a:pPr>
              <a:lnSpc>
                <a:spcPct val="80000"/>
              </a:lnSpc>
              <a:buFont typeface="Webdings" pitchFamily="18" charset="2"/>
              <a:buChar char=" "/>
            </a:pPr>
            <a:r>
              <a:rPr lang="en-US" altLang="ko-KR"/>
              <a:t>void main()</a:t>
            </a:r>
          </a:p>
          <a:p>
            <a:pPr>
              <a:lnSpc>
                <a:spcPct val="80000"/>
              </a:lnSpc>
              <a:buFont typeface="Webdings" pitchFamily="18" charset="2"/>
              <a:buChar char=" "/>
            </a:pPr>
            <a:r>
              <a:rPr lang="en-US" altLang="ko-KR"/>
              <a:t>{</a:t>
            </a:r>
          </a:p>
          <a:p>
            <a:pPr>
              <a:lnSpc>
                <a:spcPct val="80000"/>
              </a:lnSpc>
              <a:buFont typeface="Webdings" pitchFamily="18" charset="2"/>
              <a:buChar char=" "/>
            </a:pPr>
            <a:r>
              <a:rPr lang="en-US" altLang="ko-KR"/>
              <a:t>    int count;</a:t>
            </a:r>
          </a:p>
          <a:p>
            <a:pPr>
              <a:lnSpc>
                <a:spcPct val="80000"/>
              </a:lnSpc>
              <a:buFont typeface="Webdings" pitchFamily="18" charset="2"/>
              <a:buChar char=" "/>
            </a:pPr>
            <a:r>
              <a:rPr lang="en-US" altLang="ko-KR"/>
              <a:t>    for(count=0; count &lt;10; count++)</a:t>
            </a:r>
          </a:p>
          <a:p>
            <a:pPr>
              <a:lnSpc>
                <a:spcPct val="80000"/>
              </a:lnSpc>
              <a:buFont typeface="Webdings" pitchFamily="18" charset="2"/>
              <a:buChar char=" "/>
            </a:pPr>
            <a:r>
              <a:rPr lang="en-US" altLang="ko-KR"/>
              <a:t>    {</a:t>
            </a:r>
          </a:p>
          <a:p>
            <a:pPr>
              <a:lnSpc>
                <a:spcPct val="80000"/>
              </a:lnSpc>
              <a:buFont typeface="Webdings" pitchFamily="18" charset="2"/>
              <a:buChar char=" "/>
            </a:pPr>
            <a:r>
              <a:rPr lang="en-US" altLang="ko-KR"/>
              <a:t>        printf(</a:t>
            </a:r>
            <a:r>
              <a:rPr lang="en-US" altLang="ko-KR">
                <a:latin typeface="Times New Roman"/>
              </a:rPr>
              <a:t>“</a:t>
            </a:r>
            <a:r>
              <a:rPr lang="en-US" altLang="ko-KR"/>
              <a:t>At iteration %d : </a:t>
            </a:r>
            <a:r>
              <a:rPr lang="en-US" altLang="ko-KR">
                <a:latin typeface="Times New Roman"/>
              </a:rPr>
              <a:t>“</a:t>
            </a:r>
            <a:r>
              <a:rPr lang="en-US" altLang="ko-KR"/>
              <a:t>, count);</a:t>
            </a:r>
          </a:p>
          <a:p>
            <a:pPr>
              <a:lnSpc>
                <a:spcPct val="80000"/>
              </a:lnSpc>
              <a:buFont typeface="Webdings" pitchFamily="18" charset="2"/>
              <a:buChar char=" "/>
            </a:pPr>
            <a:r>
              <a:rPr lang="en-US" altLang="ko-KR"/>
              <a:t>        func();</a:t>
            </a:r>
          </a:p>
          <a:p>
            <a:pPr>
              <a:lnSpc>
                <a:spcPct val="80000"/>
              </a:lnSpc>
              <a:buFont typeface="Webdings" pitchFamily="18" charset="2"/>
              <a:buChar char=" "/>
            </a:pPr>
            <a:r>
              <a:rPr lang="en-US" altLang="ko-KR"/>
              <a:t>    }</a:t>
            </a:r>
          </a:p>
          <a:p>
            <a:pPr>
              <a:lnSpc>
                <a:spcPct val="80000"/>
              </a:lnSpc>
              <a:buFont typeface="Webdings" pitchFamily="18" charset="2"/>
              <a:buChar char=" "/>
            </a:pPr>
            <a:r>
              <a:rPr lang="en-US" altLang="ko-KR"/>
              <a:t>}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예제</a:t>
            </a:r>
          </a:p>
        </p:txBody>
      </p:sp>
    </p:spTree>
    <p:extLst>
      <p:ext uri="{BB962C8B-B14F-4D97-AF65-F5344CB8AC3E}">
        <p14:creationId xmlns:p14="http://schemas.microsoft.com/office/powerpoint/2010/main" val="4077578245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ebdings" pitchFamily="18" charset="2"/>
              <a:buChar char=" "/>
            </a:pPr>
            <a:r>
              <a:rPr lang="en-US" altLang="ko-KR"/>
              <a:t>void func(void)</a:t>
            </a:r>
          </a:p>
          <a:p>
            <a:pPr>
              <a:buFont typeface="Webdings" pitchFamily="18" charset="2"/>
              <a:buChar char=" "/>
            </a:pPr>
            <a:r>
              <a:rPr lang="en-US" altLang="ko-KR"/>
              <a:t>{</a:t>
            </a:r>
          </a:p>
          <a:p>
            <a:pPr>
              <a:buFont typeface="Webdings" pitchFamily="18" charset="2"/>
              <a:buChar char=" "/>
            </a:pPr>
            <a:r>
              <a:rPr lang="en-US" altLang="ko-KR"/>
              <a:t>    static   int    x = 0;</a:t>
            </a:r>
          </a:p>
          <a:p>
            <a:pPr>
              <a:buFont typeface="Webdings" pitchFamily="18" charset="2"/>
              <a:buChar char=" "/>
            </a:pPr>
            <a:r>
              <a:rPr lang="en-US" altLang="ko-KR"/>
              <a:t>    int      y = 0;</a:t>
            </a:r>
          </a:p>
          <a:p>
            <a:pPr>
              <a:buFont typeface="Webdings" pitchFamily="18" charset="2"/>
              <a:buChar char=" "/>
            </a:pPr>
            <a:r>
              <a:rPr lang="en-US" altLang="ko-KR"/>
              <a:t>    printf(</a:t>
            </a:r>
            <a:r>
              <a:rPr lang="en-US" altLang="ko-KR">
                <a:latin typeface="Times New Roman"/>
              </a:rPr>
              <a:t>“</a:t>
            </a:r>
            <a:r>
              <a:rPr lang="en-US" altLang="ko-KR"/>
              <a:t>x = %d,   y = %d\n</a:t>
            </a:r>
            <a:r>
              <a:rPr lang="en-US" altLang="ko-KR">
                <a:latin typeface="Times New Roman"/>
              </a:rPr>
              <a:t>”</a:t>
            </a:r>
            <a:r>
              <a:rPr lang="en-US" altLang="ko-KR"/>
              <a:t>, x++, y++)</a:t>
            </a:r>
          </a:p>
          <a:p>
            <a:pPr>
              <a:buFont typeface="Webdings" pitchFamily="18" charset="2"/>
              <a:buChar char=" "/>
            </a:pPr>
            <a:r>
              <a:rPr lang="en-US" altLang="ko-KR"/>
              <a:t>}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buFont typeface="Webdings" pitchFamily="18" charset="2"/>
              <a:buNone/>
            </a:pPr>
            <a:r>
              <a:rPr lang="ko-KR" altLang="en-US"/>
              <a:t>계속</a:t>
            </a:r>
          </a:p>
        </p:txBody>
      </p:sp>
    </p:spTree>
    <p:extLst>
      <p:ext uri="{BB962C8B-B14F-4D97-AF65-F5344CB8AC3E}">
        <p14:creationId xmlns:p14="http://schemas.microsoft.com/office/powerpoint/2010/main" val="3742021306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매개변수 </a:t>
            </a:r>
          </a:p>
          <a:p>
            <a:pPr lvl="1"/>
            <a:r>
              <a:rPr lang="ko-KR" altLang="en-US"/>
              <a:t>지역 변수와 같은 유효범위</a:t>
            </a:r>
          </a:p>
          <a:p>
            <a:pPr lvl="1"/>
            <a:r>
              <a:rPr lang="ko-KR" altLang="en-US"/>
              <a:t>대응하는 인수에 의해서 전달되는 값을 가짐</a:t>
            </a:r>
          </a:p>
          <a:p>
            <a:r>
              <a:rPr lang="ko-KR" altLang="en-US"/>
              <a:t>외부 정적 변수 </a:t>
            </a:r>
            <a:r>
              <a:rPr lang="en-US" altLang="ko-KR"/>
              <a:t>( static + </a:t>
            </a:r>
            <a:r>
              <a:rPr lang="ko-KR" altLang="en-US"/>
              <a:t>전역변수</a:t>
            </a:r>
            <a:r>
              <a:rPr lang="en-US" altLang="ko-KR"/>
              <a:t>)</a:t>
            </a:r>
          </a:p>
          <a:p>
            <a:pPr lvl="1"/>
            <a:r>
              <a:rPr lang="ko-KR" altLang="en-US"/>
              <a:t>외부 변수 </a:t>
            </a:r>
          </a:p>
          <a:p>
            <a:pPr lvl="2"/>
            <a:r>
              <a:rPr lang="ko-KR" altLang="en-US"/>
              <a:t>파일 내에 포함되어 있는 모든 함수에서 유효하며</a:t>
            </a:r>
            <a:r>
              <a:rPr lang="en-US" altLang="ko-KR"/>
              <a:t>, </a:t>
            </a:r>
            <a:r>
              <a:rPr lang="ko-KR" altLang="en-US"/>
              <a:t>다른 파일에 포함되어 잇는 함수에 의해서도 사용 가능</a:t>
            </a:r>
          </a:p>
          <a:p>
            <a:pPr lvl="1"/>
            <a:r>
              <a:rPr lang="ko-KR" altLang="en-US"/>
              <a:t>정적 외부 변수</a:t>
            </a:r>
          </a:p>
          <a:p>
            <a:pPr lvl="2"/>
            <a:r>
              <a:rPr lang="ko-KR" altLang="en-US"/>
              <a:t>단지 변수가 정의된 파일 내에서 그것이 정의된 부분 아래에 있는 함수에만 유효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매개변수</a:t>
            </a:r>
            <a:r>
              <a:rPr lang="en-US" altLang="ko-KR"/>
              <a:t>, </a:t>
            </a:r>
            <a:r>
              <a:rPr lang="ko-KR" altLang="en-US"/>
              <a:t>외부 정적 변수</a:t>
            </a:r>
          </a:p>
        </p:txBody>
      </p:sp>
    </p:spTree>
    <p:extLst>
      <p:ext uri="{BB962C8B-B14F-4D97-AF65-F5344CB8AC3E}">
        <p14:creationId xmlns:p14="http://schemas.microsoft.com/office/powerpoint/2010/main" val="3472526795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register</a:t>
            </a:r>
          </a:p>
          <a:p>
            <a:pPr lvl="1"/>
            <a:r>
              <a:rPr lang="ko-KR" altLang="en-US"/>
              <a:t>자동 지역 변수가 메모리 대신에 프로세스의 레지스터에 저장되도록 컴파일러에게 지시</a:t>
            </a:r>
          </a:p>
          <a:p>
            <a:pPr lvl="1"/>
            <a:r>
              <a:rPr lang="ko-KR" altLang="en-US"/>
              <a:t>순환문의 계수와 같은 변수에 대해서 빠른 연산이 필요할 때 사용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레지스터 변수</a:t>
            </a:r>
          </a:p>
        </p:txBody>
      </p:sp>
    </p:spTree>
    <p:extLst>
      <p:ext uri="{BB962C8B-B14F-4D97-AF65-F5344CB8AC3E}">
        <p14:creationId xmlns:p14="http://schemas.microsoft.com/office/powerpoint/2010/main" val="2170248392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ebdings" pitchFamily="18" charset="2"/>
              <a:buChar char=" "/>
            </a:pPr>
            <a:r>
              <a:rPr lang="en-US" altLang="ko-KR"/>
              <a:t>#include &lt;stdio.h&gt;</a:t>
            </a:r>
          </a:p>
          <a:p>
            <a:pPr>
              <a:lnSpc>
                <a:spcPct val="80000"/>
              </a:lnSpc>
              <a:buFont typeface="Webdings" pitchFamily="18" charset="2"/>
              <a:buChar char=" "/>
            </a:pPr>
            <a:r>
              <a:rPr lang="en-US" altLang="ko-KR"/>
              <a:t>void main()</a:t>
            </a:r>
          </a:p>
          <a:p>
            <a:pPr>
              <a:lnSpc>
                <a:spcPct val="80000"/>
              </a:lnSpc>
              <a:buFont typeface="Webdings" pitchFamily="18" charset="2"/>
              <a:buChar char=" "/>
            </a:pPr>
            <a:r>
              <a:rPr lang="en-US" altLang="ko-KR"/>
              <a:t>{</a:t>
            </a:r>
          </a:p>
          <a:p>
            <a:pPr>
              <a:lnSpc>
                <a:spcPct val="80000"/>
              </a:lnSpc>
              <a:buFont typeface="Webdings" pitchFamily="18" charset="2"/>
              <a:buChar char=" "/>
            </a:pPr>
            <a:r>
              <a:rPr lang="en-US" altLang="ko-KR"/>
              <a:t>    int count = 0;</a:t>
            </a:r>
          </a:p>
          <a:p>
            <a:pPr>
              <a:lnSpc>
                <a:spcPct val="80000"/>
              </a:lnSpc>
              <a:buFont typeface="Webdings" pitchFamily="18" charset="2"/>
              <a:buChar char=" "/>
            </a:pPr>
            <a:r>
              <a:rPr lang="en-US" altLang="ko-KR"/>
              <a:t>    printf(</a:t>
            </a:r>
            <a:r>
              <a:rPr lang="en-US" altLang="ko-KR">
                <a:latin typeface="Times New Roman"/>
              </a:rPr>
              <a:t>“</a:t>
            </a:r>
            <a:r>
              <a:rPr lang="en-US" altLang="ko-KR"/>
              <a:t>Out, count=%d</a:t>
            </a:r>
            <a:r>
              <a:rPr lang="en-US" altLang="ko-KR">
                <a:latin typeface="Times New Roman"/>
              </a:rPr>
              <a:t>”</a:t>
            </a:r>
            <a:r>
              <a:rPr lang="en-US" altLang="ko-KR"/>
              <a:t>, count);</a:t>
            </a:r>
          </a:p>
          <a:p>
            <a:pPr>
              <a:lnSpc>
                <a:spcPct val="80000"/>
              </a:lnSpc>
              <a:buFont typeface="Webdings" pitchFamily="18" charset="2"/>
              <a:buChar char=" "/>
            </a:pPr>
            <a:r>
              <a:rPr lang="en-US" altLang="ko-KR"/>
              <a:t>    {</a:t>
            </a:r>
          </a:p>
          <a:p>
            <a:pPr>
              <a:lnSpc>
                <a:spcPct val="80000"/>
              </a:lnSpc>
              <a:buFont typeface="Webdings" pitchFamily="18" charset="2"/>
              <a:buChar char=" "/>
            </a:pPr>
            <a:r>
              <a:rPr lang="en-US" altLang="ko-KR"/>
              <a:t>        int count = 99;</a:t>
            </a:r>
          </a:p>
          <a:p>
            <a:pPr>
              <a:lnSpc>
                <a:spcPct val="80000"/>
              </a:lnSpc>
              <a:buFont typeface="Webdings" pitchFamily="18" charset="2"/>
              <a:buChar char=" "/>
            </a:pPr>
            <a:r>
              <a:rPr lang="en-US" altLang="ko-KR"/>
              <a:t>        printf(</a:t>
            </a:r>
            <a:r>
              <a:rPr lang="en-US" altLang="ko-KR">
                <a:latin typeface="Times New Roman"/>
              </a:rPr>
              <a:t>“</a:t>
            </a:r>
            <a:r>
              <a:rPr lang="en-US" altLang="ko-KR"/>
              <a:t>In, count=%d</a:t>
            </a:r>
            <a:r>
              <a:rPr lang="en-US" altLang="ko-KR">
                <a:latin typeface="Times New Roman"/>
              </a:rPr>
              <a:t>”</a:t>
            </a:r>
            <a:r>
              <a:rPr lang="en-US" altLang="ko-KR"/>
              <a:t>, count);</a:t>
            </a:r>
          </a:p>
          <a:p>
            <a:pPr>
              <a:lnSpc>
                <a:spcPct val="80000"/>
              </a:lnSpc>
              <a:buFont typeface="Webdings" pitchFamily="18" charset="2"/>
              <a:buChar char=" "/>
            </a:pPr>
            <a:r>
              <a:rPr lang="en-US" altLang="ko-KR"/>
              <a:t>    }    </a:t>
            </a:r>
          </a:p>
          <a:p>
            <a:pPr>
              <a:lnSpc>
                <a:spcPct val="80000"/>
              </a:lnSpc>
              <a:buFont typeface="Webdings" pitchFamily="18" charset="2"/>
              <a:buChar char=" "/>
            </a:pPr>
            <a:r>
              <a:rPr lang="en-US" altLang="ko-KR"/>
              <a:t>    printf(</a:t>
            </a:r>
            <a:r>
              <a:rPr lang="en-US" altLang="ko-KR">
                <a:latin typeface="Times New Roman"/>
              </a:rPr>
              <a:t>“</a:t>
            </a:r>
            <a:r>
              <a:rPr lang="en-US" altLang="ko-KR"/>
              <a:t>Out, count=%d</a:t>
            </a:r>
            <a:r>
              <a:rPr lang="en-US" altLang="ko-KR">
                <a:latin typeface="Times New Roman"/>
              </a:rPr>
              <a:t>”</a:t>
            </a:r>
            <a:r>
              <a:rPr lang="en-US" altLang="ko-KR"/>
              <a:t>, count);</a:t>
            </a:r>
          </a:p>
          <a:p>
            <a:pPr>
              <a:lnSpc>
                <a:spcPct val="80000"/>
              </a:lnSpc>
              <a:buFont typeface="Webdings" pitchFamily="18" charset="2"/>
              <a:buChar char=" "/>
            </a:pPr>
            <a:r>
              <a:rPr lang="en-US" altLang="ko-KR"/>
              <a:t>}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지역 변수와 블록</a:t>
            </a:r>
          </a:p>
        </p:txBody>
      </p:sp>
    </p:spTree>
    <p:extLst>
      <p:ext uri="{BB962C8B-B14F-4D97-AF65-F5344CB8AC3E}">
        <p14:creationId xmlns:p14="http://schemas.microsoft.com/office/powerpoint/2010/main" val="1099596558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457200" y="2057400"/>
            <a:ext cx="82296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ko-KR" altLang="en-US" sz="80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체" pitchFamily="49" charset="-127"/>
                <a:ea typeface="굴림체" pitchFamily="49" charset="-127"/>
              </a:rPr>
              <a:t>함수의 사용</a:t>
            </a:r>
          </a:p>
          <a:p>
            <a:pPr algn="ctr"/>
            <a:endParaRPr lang="ko-KR" altLang="en-US" sz="320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굴림체" pitchFamily="49" charset="-127"/>
              <a:ea typeface="굴림체" pitchFamily="49" charset="-127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 </a:t>
            </a:r>
            <a:r>
              <a:rPr lang="ko-KR" altLang="en-US"/>
              <a:t>이름을 가진다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함수 이름을 이용해 호출</a:t>
            </a:r>
          </a:p>
          <a:p>
            <a:r>
              <a:rPr lang="ko-KR" altLang="en-US"/>
              <a:t> 독립적</a:t>
            </a:r>
          </a:p>
          <a:p>
            <a:pPr lvl="1"/>
            <a:r>
              <a:rPr lang="ko-KR" altLang="en-US"/>
              <a:t>자신만의 동작을 수행</a:t>
            </a:r>
            <a:r>
              <a:rPr lang="en-US" altLang="ko-KR"/>
              <a:t>, </a:t>
            </a:r>
            <a:r>
              <a:rPr lang="ko-KR" altLang="en-US"/>
              <a:t>외부의 영향과 무관</a:t>
            </a:r>
          </a:p>
          <a:p>
            <a:r>
              <a:rPr lang="ko-KR" altLang="en-US"/>
              <a:t>특정 동작 수행 </a:t>
            </a:r>
          </a:p>
          <a:p>
            <a:pPr lvl="1"/>
            <a:r>
              <a:rPr lang="ko-KR" altLang="en-US"/>
              <a:t>부분적이고 독립된 작업 내용</a:t>
            </a:r>
          </a:p>
          <a:p>
            <a:r>
              <a:rPr lang="ko-KR" altLang="en-US"/>
              <a:t>호출한 프로그램으로 결과값 리턴</a:t>
            </a:r>
          </a:p>
          <a:p>
            <a:pPr lvl="1"/>
            <a:r>
              <a:rPr lang="ko-KR" altLang="en-US"/>
              <a:t>선언부의 </a:t>
            </a:r>
            <a:r>
              <a:rPr lang="en-US" altLang="ko-KR"/>
              <a:t>type</a:t>
            </a:r>
            <a:r>
              <a:rPr lang="ko-KR" altLang="en-US"/>
              <a:t>에 따라 결과값 리턴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함수의 정의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ype1">
  <a:themeElements>
    <a:clrScheme name="연꽃 당초 무늬">
      <a:dk1>
        <a:sysClr val="windowText" lastClr="000000"/>
      </a:dk1>
      <a:lt1>
        <a:sysClr val="window" lastClr="FFFFFF"/>
      </a:lt1>
      <a:dk2>
        <a:srgbClr val="466571"/>
      </a:dk2>
      <a:lt2>
        <a:srgbClr val="EFEFE7"/>
      </a:lt2>
      <a:accent1>
        <a:srgbClr val="D87D3A"/>
      </a:accent1>
      <a:accent2>
        <a:srgbClr val="7F8792"/>
      </a:accent2>
      <a:accent3>
        <a:srgbClr val="B5AD67"/>
      </a:accent3>
      <a:accent4>
        <a:srgbClr val="61A9B8"/>
      </a:accent4>
      <a:accent5>
        <a:srgbClr val="AB7350"/>
      </a:accent5>
      <a:accent6>
        <a:srgbClr val="889C6F"/>
      </a:accent6>
      <a:hlink>
        <a:srgbClr val="F76B04"/>
      </a:hlink>
      <a:folHlink>
        <a:srgbClr val="A3A395"/>
      </a:folHlink>
    </a:clrScheme>
    <a:fontScheme name="테크닉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메트로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charset="-127"/>
            <a:ea typeface="굴림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charset="-127"/>
            <a:ea typeface="굴림" charset="-127"/>
          </a:defRPr>
        </a:defPPr>
      </a:lstStyle>
    </a:lnDef>
  </a:objectDefaults>
  <a:extraClrSchemeLst>
    <a:extraClrScheme>
      <a:clrScheme name="psh_6(일반적)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EBCEB1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F3E3D5"/>
        </a:accent5>
        <a:accent6>
          <a:srgbClr val="2D5CB9"/>
        </a:accent6>
        <a:hlink>
          <a:srgbClr val="99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sh_6(일반적) 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B727"/>
        </a:accent1>
        <a:accent2>
          <a:srgbClr val="4678BA"/>
        </a:accent2>
        <a:accent3>
          <a:srgbClr val="FFFFFF"/>
        </a:accent3>
        <a:accent4>
          <a:srgbClr val="000000"/>
        </a:accent4>
        <a:accent5>
          <a:srgbClr val="FFD8AC"/>
        </a:accent5>
        <a:accent6>
          <a:srgbClr val="3F6CA8"/>
        </a:accent6>
        <a:hlink>
          <a:srgbClr val="93CE4C"/>
        </a:hlink>
        <a:folHlink>
          <a:srgbClr val="FF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sh_6(일반적)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63DDD7"/>
        </a:accent1>
        <a:accent2>
          <a:srgbClr val="4454CE"/>
        </a:accent2>
        <a:accent3>
          <a:srgbClr val="FFFFFF"/>
        </a:accent3>
        <a:accent4>
          <a:srgbClr val="000000"/>
        </a:accent4>
        <a:accent5>
          <a:srgbClr val="B7EBE8"/>
        </a:accent5>
        <a:accent6>
          <a:srgbClr val="3D4BBA"/>
        </a:accent6>
        <a:hlink>
          <a:srgbClr val="9999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sh_6(일반적)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969696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sh_6(일반적)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EBDD77"/>
        </a:accent1>
        <a:accent2>
          <a:srgbClr val="BE3EA0"/>
        </a:accent2>
        <a:accent3>
          <a:srgbClr val="FFFFFF"/>
        </a:accent3>
        <a:accent4>
          <a:srgbClr val="000000"/>
        </a:accent4>
        <a:accent5>
          <a:srgbClr val="F3EBBD"/>
        </a:accent5>
        <a:accent6>
          <a:srgbClr val="AC3791"/>
        </a:accent6>
        <a:hlink>
          <a:srgbClr val="FF9933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type1</Template>
  <TotalTime>0</TotalTime>
  <Words>37373</Words>
  <Application>Microsoft Office PowerPoint</Application>
  <PresentationFormat>화면 슬라이드 쇼(4:3)</PresentationFormat>
  <Paragraphs>5907</Paragraphs>
  <Slides>517</Slides>
  <Notes>2</Notes>
  <HiddenSlides>1</HiddenSlides>
  <MMClips>0</MMClips>
  <ScaleCrop>false</ScaleCrop>
  <HeadingPairs>
    <vt:vector size="8" baseType="variant">
      <vt:variant>
        <vt:lpstr>사용한 글꼴</vt:lpstr>
      </vt:variant>
      <vt:variant>
        <vt:i4>15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517</vt:i4>
      </vt:variant>
    </vt:vector>
  </HeadingPairs>
  <TitlesOfParts>
    <vt:vector size="534" baseType="lpstr">
      <vt:lpstr>Arial Unicode MS</vt:lpstr>
      <vt:lpstr>HY헤드라인M</vt:lpstr>
      <vt:lpstr>굴림</vt:lpstr>
      <vt:lpstr>굴림체</vt:lpstr>
      <vt:lpstr>돋움</vt:lpstr>
      <vt:lpstr>Arial</vt:lpstr>
      <vt:lpstr>Calibri</vt:lpstr>
      <vt:lpstr>Cambria Math</vt:lpstr>
      <vt:lpstr>Century Schoolbook</vt:lpstr>
      <vt:lpstr>Courier New</vt:lpstr>
      <vt:lpstr>Lucida Console</vt:lpstr>
      <vt:lpstr>Tahoma</vt:lpstr>
      <vt:lpstr>Times New Roman</vt:lpstr>
      <vt:lpstr>Webdings</vt:lpstr>
      <vt:lpstr>Wingdings</vt:lpstr>
      <vt:lpstr>type1</vt:lpstr>
      <vt:lpstr>VISIO</vt:lpstr>
      <vt:lpstr>C 언어</vt:lpstr>
      <vt:lpstr>컴퓨터의 구조</vt:lpstr>
      <vt:lpstr>컴퓨터의 구조</vt:lpstr>
      <vt:lpstr>샘플코드 다운로드 절차-1-</vt:lpstr>
      <vt:lpstr>샘플코드 다운로드 절차-2-</vt:lpstr>
      <vt:lpstr>샘플코드 다운로드 절차-2-</vt:lpstr>
      <vt:lpstr>비주얼 스튜디오 환경설정-1-</vt:lpstr>
      <vt:lpstr>비주얼 스튜디오 환경설정-2-</vt:lpstr>
      <vt:lpstr>비주얼 스튜디오 환경설정-3-</vt:lpstr>
      <vt:lpstr>솔루션 환경설정-1-</vt:lpstr>
      <vt:lpstr>솔루션 환경설정-2-</vt:lpstr>
      <vt:lpstr>C언어를 사용하는 이유</vt:lpstr>
      <vt:lpstr>프로그램 개발과정</vt:lpstr>
      <vt:lpstr>프로그램 개발과정</vt:lpstr>
      <vt:lpstr>컴파일 및  링 크</vt:lpstr>
      <vt:lpstr>어셈블리어 및 기계어</vt:lpstr>
      <vt:lpstr>프로그래밍 언어</vt:lpstr>
      <vt:lpstr>C/C++이란</vt:lpstr>
      <vt:lpstr>함수</vt:lpstr>
      <vt:lpstr>첫번째 프로그램</vt:lpstr>
      <vt:lpstr>프로그램 작성 과정</vt:lpstr>
      <vt:lpstr>주석</vt:lpstr>
      <vt:lpstr>실습과제</vt:lpstr>
      <vt:lpstr>실습과제 해설</vt:lpstr>
      <vt:lpstr>PowerPoint 프레젠테이션</vt:lpstr>
      <vt:lpstr>PowerPoint 프레젠테이션</vt:lpstr>
      <vt:lpstr>데이터 형</vt:lpstr>
      <vt:lpstr>변수(variables)와 상수(constant)</vt:lpstr>
      <vt:lpstr>변수</vt:lpstr>
      <vt:lpstr> 데이터 형태</vt:lpstr>
      <vt:lpstr>정수형 (2)</vt:lpstr>
      <vt:lpstr>정수형(3)</vt:lpstr>
      <vt:lpstr>정수형(4)</vt:lpstr>
      <vt:lpstr>정수형(5)</vt:lpstr>
      <vt:lpstr>문자 표현</vt:lpstr>
      <vt:lpstr>음수 표현</vt:lpstr>
      <vt:lpstr>Tip</vt:lpstr>
      <vt:lpstr>Tip(2)</vt:lpstr>
      <vt:lpstr>1의 보수와 2의 보수</vt:lpstr>
      <vt:lpstr>고정소수점과 부동소수점</vt:lpstr>
      <vt:lpstr>32비트 컴퓨터에서의 부동소수점 방식</vt:lpstr>
      <vt:lpstr>IEEE의 부동소수점 방식</vt:lpstr>
      <vt:lpstr>부동소수점형(floating point number)</vt:lpstr>
      <vt:lpstr>float와 double</vt:lpstr>
      <vt:lpstr>부동소수점 변수의 선언</vt:lpstr>
      <vt:lpstr>자료형의 크기</vt:lpstr>
      <vt:lpstr>자료형 크기(2)</vt:lpstr>
      <vt:lpstr>상수의 선언</vt:lpstr>
      <vt:lpstr>프로그램 예제(1)</vt:lpstr>
      <vt:lpstr>프로그램 예제(2)</vt:lpstr>
      <vt:lpstr>연산자</vt:lpstr>
      <vt:lpstr>기본 연산자</vt:lpstr>
      <vt:lpstr>기본 연산자(2)</vt:lpstr>
      <vt:lpstr>기본 연산자(3)</vt:lpstr>
      <vt:lpstr>기본 연산자(4)</vt:lpstr>
      <vt:lpstr>기본 연산자(5)</vt:lpstr>
      <vt:lpstr>기본 연산자(6) </vt:lpstr>
      <vt:lpstr>예제 결과</vt:lpstr>
      <vt:lpstr>기본연산자(7)</vt:lpstr>
      <vt:lpstr>기본 연산자 종합 예제</vt:lpstr>
      <vt:lpstr>최우선연산자</vt:lpstr>
      <vt:lpstr>단항 연산자</vt:lpstr>
      <vt:lpstr>단항 연산자(2)</vt:lpstr>
      <vt:lpstr>단항 연산자(3)</vt:lpstr>
      <vt:lpstr>이항 연산자</vt:lpstr>
      <vt:lpstr>이항 연산자(2)</vt:lpstr>
      <vt:lpstr>이항 연산자(3)</vt:lpstr>
      <vt:lpstr>삼항 연산자</vt:lpstr>
      <vt:lpstr>연산자 이용 프로그램 실습(1)</vt:lpstr>
      <vt:lpstr>조건선택연산자 </vt:lpstr>
      <vt:lpstr>비트 논리연산자 </vt:lpstr>
      <vt:lpstr>쉬프트 연산자 </vt:lpstr>
      <vt:lpstr>비트연산자와 대입연산자의 결합 </vt:lpstr>
      <vt:lpstr>4비트 변수 분리</vt:lpstr>
      <vt:lpstr>4비트 변수 합치기</vt:lpstr>
      <vt:lpstr>콤마연산자</vt:lpstr>
      <vt:lpstr>연산자의 우선순위</vt:lpstr>
      <vt:lpstr>데이터 타입의 계층 구조</vt:lpstr>
      <vt:lpstr>PowerPoint 프레젠테이션</vt:lpstr>
      <vt:lpstr>기본 출력함수</vt:lpstr>
      <vt:lpstr>PowerPoint 프레젠테이션</vt:lpstr>
      <vt:lpstr>printf()의 사용 예제 프로그램</vt:lpstr>
      <vt:lpstr>프로그램 설명</vt:lpstr>
      <vt:lpstr>프로그램 설명(2)</vt:lpstr>
      <vt:lpstr>기본 입력 함수</vt:lpstr>
      <vt:lpstr>PowerPoint 프레젠테이션</vt:lpstr>
      <vt:lpstr>단일 문자의 입출력</vt:lpstr>
      <vt:lpstr>단일 문자 입출력 함수 예제</vt:lpstr>
      <vt:lpstr>변수의 범위</vt:lpstr>
      <vt:lpstr>외부 변수 </vt:lpstr>
      <vt:lpstr>Extern 키워드</vt:lpstr>
      <vt:lpstr>지역 변수</vt:lpstr>
      <vt:lpstr>예제</vt:lpstr>
      <vt:lpstr>계속</vt:lpstr>
      <vt:lpstr>매개변수, 외부 정적 변수</vt:lpstr>
      <vt:lpstr>레지스터 변수</vt:lpstr>
      <vt:lpstr>지역 변수와 블록</vt:lpstr>
      <vt:lpstr>PowerPoint 프레젠테이션</vt:lpstr>
      <vt:lpstr>함수의 정의</vt:lpstr>
      <vt:lpstr>함수의 사용</vt:lpstr>
      <vt:lpstr>구조화 프로그래밍의 장점</vt:lpstr>
      <vt:lpstr>구조화 프로그래밍 방법</vt:lpstr>
      <vt:lpstr>함수의 헤더</vt:lpstr>
      <vt:lpstr>권고</vt:lpstr>
      <vt:lpstr>지역변수(local variable)</vt:lpstr>
      <vt:lpstr>지역변수의 예</vt:lpstr>
      <vt:lpstr>지역변수의 예</vt:lpstr>
      <vt:lpstr>전역 변수</vt:lpstr>
      <vt:lpstr>전역 변수의 예</vt:lpstr>
      <vt:lpstr>전역 변수의 예(2)</vt:lpstr>
      <vt:lpstr>PowerPoint 프레젠테이션</vt:lpstr>
      <vt:lpstr>extern 사용예</vt:lpstr>
      <vt:lpstr>정적 변수(정적 지역변수, 정적 전역변수)</vt:lpstr>
      <vt:lpstr>정적 지역 변수 예(1)</vt:lpstr>
      <vt:lpstr>정적 전역 변수</vt:lpstr>
      <vt:lpstr>실습</vt:lpstr>
      <vt:lpstr>값의 전달</vt:lpstr>
      <vt:lpstr>스택</vt:lpstr>
      <vt:lpstr>함수의 프로토타입</vt:lpstr>
      <vt:lpstr>권고</vt:lpstr>
      <vt:lpstr>함수 호출의 여러 가지 예</vt:lpstr>
      <vt:lpstr>재귀용법</vt:lpstr>
      <vt:lpstr>함수 사용 예제</vt:lpstr>
      <vt:lpstr>main 함수의 인자</vt:lpstr>
      <vt:lpstr>argc 와 argv</vt:lpstr>
      <vt:lpstr>argc</vt:lpstr>
      <vt:lpstr>예제</vt:lpstr>
      <vt:lpstr>예제(계속)</vt:lpstr>
      <vt:lpstr>argv</vt:lpstr>
      <vt:lpstr>예제</vt:lpstr>
      <vt:lpstr>예제(계속)</vt:lpstr>
      <vt:lpstr>예제(2)</vt:lpstr>
      <vt:lpstr>예제(2)</vt:lpstr>
      <vt:lpstr>예제(3)</vt:lpstr>
      <vt:lpstr>예제(4)</vt:lpstr>
      <vt:lpstr>예제(5)</vt:lpstr>
      <vt:lpstr>PowerPoint 프레젠테이션</vt:lpstr>
      <vt:lpstr>예제(6)</vt:lpstr>
      <vt:lpstr>PowerPoint 프레젠테이션</vt:lpstr>
      <vt:lpstr> 응용 프로그램</vt:lpstr>
      <vt:lpstr>프로그램 소스</vt:lpstr>
      <vt:lpstr>PowerPoint 프레젠테이션</vt:lpstr>
      <vt:lpstr>fgetc 함수와 fputc 함수를 이용한 화일복사 프로그램</vt:lpstr>
      <vt:lpstr>PowerPoint 프레젠테이션</vt:lpstr>
      <vt:lpstr>PowerPoint 프레젠테이션</vt:lpstr>
      <vt:lpstr>프로그램 실행의 제어</vt:lpstr>
      <vt:lpstr>C언어에서 참과 거짓</vt:lpstr>
      <vt:lpstr>if문</vt:lpstr>
      <vt:lpstr>If문 (2)</vt:lpstr>
      <vt:lpstr>If문 예제</vt:lpstr>
      <vt:lpstr>If 문 예제 결과</vt:lpstr>
      <vt:lpstr>if-else문 </vt:lpstr>
      <vt:lpstr>if-else의 사용 예</vt:lpstr>
      <vt:lpstr>if-else의 사용 예</vt:lpstr>
      <vt:lpstr>if-else if-else문 </vt:lpstr>
      <vt:lpstr>if-else if-else문 사용 예제(1)</vt:lpstr>
      <vt:lpstr>if-else if-else문 사용 예제(2)</vt:lpstr>
      <vt:lpstr>switch문(1)</vt:lpstr>
      <vt:lpstr>switch 문 예제</vt:lpstr>
      <vt:lpstr>Break가 없을경우</vt:lpstr>
      <vt:lpstr>If-elseif 문을 사용한 예</vt:lpstr>
      <vt:lpstr>Switch문을 사용한 예</vt:lpstr>
      <vt:lpstr>Switch문(2)</vt:lpstr>
      <vt:lpstr>Default 사용 예</vt:lpstr>
      <vt:lpstr>For 문(1)</vt:lpstr>
      <vt:lpstr> for 문 사용예</vt:lpstr>
      <vt:lpstr>For 문 (2)</vt:lpstr>
      <vt:lpstr>Continue 예제</vt:lpstr>
      <vt:lpstr>Break 예제</vt:lpstr>
      <vt:lpstr>PowerPoint 프레젠테이션</vt:lpstr>
      <vt:lpstr>While 문</vt:lpstr>
      <vt:lpstr>While 문 사용 예</vt:lpstr>
      <vt:lpstr>do-while문(1)</vt:lpstr>
      <vt:lpstr>do-while문(2)</vt:lpstr>
      <vt:lpstr>Do-while 사용예</vt:lpstr>
      <vt:lpstr>goto 문 </vt:lpstr>
      <vt:lpstr>Goto 문 (2)</vt:lpstr>
      <vt:lpstr>Goto 문 (3)</vt:lpstr>
      <vt:lpstr>제어문의 여러 가지 예제(1)</vt:lpstr>
      <vt:lpstr>소스 코드</vt:lpstr>
      <vt:lpstr>제어문의 여러 가지 예제(2)</vt:lpstr>
      <vt:lpstr>제어문의 여러가지 예제(3)</vt:lpstr>
      <vt:lpstr>소스 코드</vt:lpstr>
      <vt:lpstr>계속</vt:lpstr>
      <vt:lpstr>다이아 몬드 출력하기(1)</vt:lpstr>
      <vt:lpstr>다이아 몬드 출력하기(1)</vt:lpstr>
      <vt:lpstr>PowerPoint 프레젠테이션</vt:lpstr>
      <vt:lpstr>시계 예제</vt:lpstr>
      <vt:lpstr>시계 예제 소스 코드</vt:lpstr>
      <vt:lpstr>PowerPoint 프레젠테이션</vt:lpstr>
      <vt:lpstr>PowerPoint 프레젠테이션</vt:lpstr>
      <vt:lpstr>배열</vt:lpstr>
      <vt:lpstr>배열의 선언 </vt:lpstr>
      <vt:lpstr>배열의 사용</vt:lpstr>
      <vt:lpstr>배열의 초기값(1)</vt:lpstr>
      <vt:lpstr>배열의 초기값(2)</vt:lpstr>
      <vt:lpstr>배열의 초기값(3)</vt:lpstr>
      <vt:lpstr>배열의 초기값(4)</vt:lpstr>
      <vt:lpstr>1차원 배열 사용 예제(1)</vt:lpstr>
      <vt:lpstr>1차원 배열 사용 예제(2)</vt:lpstr>
      <vt:lpstr>1차원 배열 사용 예제(3)</vt:lpstr>
      <vt:lpstr>PowerPoint 프레젠테이션</vt:lpstr>
      <vt:lpstr>다차원 배열</vt:lpstr>
      <vt:lpstr>다차원 배열의 선언</vt:lpstr>
      <vt:lpstr>다차원 배열의 선언(2)</vt:lpstr>
      <vt:lpstr>다차원 배열의 사용</vt:lpstr>
      <vt:lpstr>다차원 배열의 초기값</vt:lpstr>
      <vt:lpstr>다차원 배열의 초기값(2)</vt:lpstr>
      <vt:lpstr>배열을 인수로 전달</vt:lpstr>
      <vt:lpstr>배열을 인수로 전달(2)</vt:lpstr>
      <vt:lpstr>Call by reference</vt:lpstr>
      <vt:lpstr>Call by reference(2)</vt:lpstr>
      <vt:lpstr>Call by value</vt:lpstr>
      <vt:lpstr>Call by value(2)</vt:lpstr>
      <vt:lpstr>다차원 배열 예제(1)</vt:lpstr>
      <vt:lpstr>다차원 배열 예제(1)</vt:lpstr>
      <vt:lpstr>PowerPoint 프레젠테이션</vt:lpstr>
      <vt:lpstr>포인터란</vt:lpstr>
      <vt:lpstr>포인터의 선언</vt:lpstr>
      <vt:lpstr>포인터 선언(2)</vt:lpstr>
      <vt:lpstr>포인터 연산자</vt:lpstr>
      <vt:lpstr>포인터 연산자(주소 연산자 1)</vt:lpstr>
      <vt:lpstr>포인터 연산자(주소 연산자 2)</vt:lpstr>
      <vt:lpstr>포인터 연산자(주소 연산자 3)</vt:lpstr>
      <vt:lpstr>포인터 연산자 (참조 연산자 1)</vt:lpstr>
      <vt:lpstr>포인터 연산자 (참조 연산자 2)</vt:lpstr>
      <vt:lpstr>포인터 연산자 (참조 연산자 3)</vt:lpstr>
      <vt:lpstr>포인터 연산자 (참조 연산자 4)</vt:lpstr>
      <vt:lpstr>포인터 연산자 (참조 연산자 5)</vt:lpstr>
      <vt:lpstr>포인터 연산자 (참조 연산자 6)</vt:lpstr>
      <vt:lpstr>포인터 초기화</vt:lpstr>
      <vt:lpstr>포인터 예제(1)</vt:lpstr>
      <vt:lpstr>포인터 예제(2)</vt:lpstr>
      <vt:lpstr>포인터 예제(3)</vt:lpstr>
      <vt:lpstr>포인터 예제(4)</vt:lpstr>
      <vt:lpstr>포인터 예제(5)</vt:lpstr>
      <vt:lpstr>PowerPoint 프레젠테이션</vt:lpstr>
      <vt:lpstr>포인터(review)</vt:lpstr>
      <vt:lpstr>Cf. 포인터 선언</vt:lpstr>
      <vt:lpstr>선언 예제</vt:lpstr>
      <vt:lpstr>포인터와 배열</vt:lpstr>
      <vt:lpstr>배열의 요소가 메모리에 저장되는 방법</vt:lpstr>
      <vt:lpstr>예제</vt:lpstr>
      <vt:lpstr>포인터 연산</vt:lpstr>
      <vt:lpstr>포인터 연산(2)</vt:lpstr>
      <vt:lpstr>포인터 연산 예제(1)</vt:lpstr>
      <vt:lpstr>포인터 연산 예제(2)</vt:lpstr>
      <vt:lpstr>다중배열과 포인터의 관계</vt:lpstr>
      <vt:lpstr>다중 배열 포인터 예제</vt:lpstr>
      <vt:lpstr>포인터 연산의 종류</vt:lpstr>
      <vt:lpstr>포인터에 대한 주의 사항</vt:lpstr>
      <vt:lpstr>함수의 인수로서의 배열</vt:lpstr>
      <vt:lpstr>함수의 인수로서의 배열 예제</vt:lpstr>
      <vt:lpstr>함수의 인수로서의 배열 예제(2)</vt:lpstr>
      <vt:lpstr>PowerPoint 프레젠테이션</vt:lpstr>
      <vt:lpstr>함수와 포인터</vt:lpstr>
      <vt:lpstr>함수 포인터 (2)</vt:lpstr>
      <vt:lpstr>함수 포인터 (3)</vt:lpstr>
      <vt:lpstr>rand() 함수 예제</vt:lpstr>
      <vt:lpstr>응용 프로그램 예제(1)</vt:lpstr>
      <vt:lpstr>행렬 예제 소스(1)</vt:lpstr>
      <vt:lpstr>행렬 예제 소스(2)</vt:lpstr>
      <vt:lpstr>응용 프로그램(2)</vt:lpstr>
      <vt:lpstr>PowerPoint 프레젠테이션</vt:lpstr>
      <vt:lpstr>PowerPoint 프레젠테이션</vt:lpstr>
      <vt:lpstr>응용 프로그램 (3)</vt:lpstr>
      <vt:lpstr>동적할당(1)</vt:lpstr>
      <vt:lpstr>동적할당(2)</vt:lpstr>
      <vt:lpstr>이중포인터</vt:lpstr>
      <vt:lpstr>PowerPoint 프레젠테이션</vt:lpstr>
      <vt:lpstr>문자 배열</vt:lpstr>
      <vt:lpstr>문자 배열의 초기화</vt:lpstr>
      <vt:lpstr>문자열과 포인터</vt:lpstr>
      <vt:lpstr>문자열을 위한 포인터 변수</vt:lpstr>
      <vt:lpstr>문자열을 위한 포인터 변수(2)</vt:lpstr>
      <vt:lpstr>문자열을 위한 포인터 변수(3)</vt:lpstr>
      <vt:lpstr>예제</vt:lpstr>
      <vt:lpstr>문자 및 문자</vt:lpstr>
      <vt:lpstr>문자 변수의 사용</vt:lpstr>
      <vt:lpstr>예제</vt:lpstr>
      <vt:lpstr>문자와 문자열의 출력</vt:lpstr>
      <vt:lpstr>gets()함수를 이용한  문자열 입력</vt:lpstr>
      <vt:lpstr>예제</vt:lpstr>
      <vt:lpstr>예제(2)</vt:lpstr>
      <vt:lpstr>scanf()를 이용한 문자열 입력</vt:lpstr>
      <vt:lpstr>gets()과 scanf()의 차이</vt:lpstr>
      <vt:lpstr>예제</vt:lpstr>
      <vt:lpstr>문자열</vt:lpstr>
      <vt:lpstr>예제</vt:lpstr>
      <vt:lpstr>예제</vt:lpstr>
      <vt:lpstr>문자열의 복사</vt:lpstr>
      <vt:lpstr>예제</vt:lpstr>
      <vt:lpstr>계속</vt:lpstr>
      <vt:lpstr>문자열 결합</vt:lpstr>
      <vt:lpstr>문자열의 비교</vt:lpstr>
      <vt:lpstr>부분 문자열 비교</vt:lpstr>
      <vt:lpstr>문자열 검색</vt:lpstr>
      <vt:lpstr>계속</vt:lpstr>
      <vt:lpstr>계속</vt:lpstr>
      <vt:lpstr>문자열 변환</vt:lpstr>
      <vt:lpstr>그 외의 문자열 처리함수</vt:lpstr>
      <vt:lpstr>문자열을 숫자로 변환</vt:lpstr>
      <vt:lpstr>PowerPoint 프레젠테이션</vt:lpstr>
      <vt:lpstr>구조체의 필요성</vt:lpstr>
      <vt:lpstr>구조체의 정의</vt:lpstr>
      <vt:lpstr>배열과 구조체와의 차이</vt:lpstr>
      <vt:lpstr>구조체의 장점</vt:lpstr>
      <vt:lpstr>구조체 문법(1)</vt:lpstr>
      <vt:lpstr>예제</vt:lpstr>
      <vt:lpstr>구조체 문법(2)</vt:lpstr>
      <vt:lpstr>구조체 문법(2) 계속</vt:lpstr>
      <vt:lpstr>선언의 비교</vt:lpstr>
      <vt:lpstr>예제</vt:lpstr>
      <vt:lpstr>계속</vt:lpstr>
      <vt:lpstr>단순 구조체</vt:lpstr>
      <vt:lpstr> 계속</vt:lpstr>
      <vt:lpstr>구조체 멤버 사용법</vt:lpstr>
      <vt:lpstr>구조체를 가지는 구조체</vt:lpstr>
      <vt:lpstr>예제</vt:lpstr>
      <vt:lpstr>계속</vt:lpstr>
      <vt:lpstr>계속</vt:lpstr>
      <vt:lpstr>구조체의 초기화</vt:lpstr>
      <vt:lpstr>구조체의 초기화(2)</vt:lpstr>
      <vt:lpstr>구조체와 배열</vt:lpstr>
      <vt:lpstr>구조체와 배열(2)</vt:lpstr>
      <vt:lpstr>구조체와 포인터</vt:lpstr>
      <vt:lpstr> 구조체 포인터의 사용</vt:lpstr>
      <vt:lpstr>구조체 포인터의 사용(2)</vt:lpstr>
      <vt:lpstr>구조체 포인터의 사용(3)</vt:lpstr>
      <vt:lpstr>예제</vt:lpstr>
      <vt:lpstr>계속</vt:lpstr>
      <vt:lpstr>PowerPoint 프레젠테이션</vt:lpstr>
      <vt:lpstr>구조체 배열과 포인터</vt:lpstr>
      <vt:lpstr>예제</vt:lpstr>
      <vt:lpstr>계속</vt:lpstr>
      <vt:lpstr>함수와 구조체</vt:lpstr>
      <vt:lpstr>계속</vt:lpstr>
      <vt:lpstr>계속</vt:lpstr>
      <vt:lpstr>구조체와 함수(2)</vt:lpstr>
      <vt:lpstr>PowerPoint 프레젠테이션</vt:lpstr>
      <vt:lpstr>PowerPoint 프레젠테이션</vt:lpstr>
      <vt:lpstr>함수에 구조형 전체를 전달</vt:lpstr>
      <vt:lpstr>예제</vt:lpstr>
      <vt:lpstr>예제</vt:lpstr>
      <vt:lpstr>구조체 크기</vt:lpstr>
      <vt:lpstr>공용체</vt:lpstr>
      <vt:lpstr>공용체(2)</vt:lpstr>
      <vt:lpstr>열거형 상수</vt:lpstr>
      <vt:lpstr>열거형 상수(2)</vt:lpstr>
      <vt:lpstr>열거형 상수 예제</vt:lpstr>
      <vt:lpstr>열거형 상수(3)</vt:lpstr>
      <vt:lpstr>열거형 상수(4)</vt:lpstr>
      <vt:lpstr>PowerPoint 프레젠테이션</vt:lpstr>
      <vt:lpstr>스트림 이란 ?</vt:lpstr>
      <vt:lpstr>디스크 파일의 종류</vt:lpstr>
      <vt:lpstr>파일 이름</vt:lpstr>
      <vt:lpstr>파일 열기</vt:lpstr>
      <vt:lpstr>계속</vt:lpstr>
      <vt:lpstr>계속</vt:lpstr>
      <vt:lpstr>예제</vt:lpstr>
      <vt:lpstr>계속</vt:lpstr>
      <vt:lpstr>파일 입출력 함수</vt:lpstr>
      <vt:lpstr>계속</vt:lpstr>
      <vt:lpstr>형식화된 파일 출력</vt:lpstr>
      <vt:lpstr>예제</vt:lpstr>
      <vt:lpstr>계속</vt:lpstr>
      <vt:lpstr>계속</vt:lpstr>
      <vt:lpstr>형식화된 파일 입력</vt:lpstr>
      <vt:lpstr>실습</vt:lpstr>
      <vt:lpstr>계속</vt:lpstr>
      <vt:lpstr>문자입력</vt:lpstr>
      <vt:lpstr>문자 출력</vt:lpstr>
      <vt:lpstr>직접 파일 입출력</vt:lpstr>
      <vt:lpstr>계속</vt:lpstr>
      <vt:lpstr>예제</vt:lpstr>
      <vt:lpstr>계속</vt:lpstr>
      <vt:lpstr>계속</vt:lpstr>
      <vt:lpstr>파일의 순차적인 사용과 무작위 사용</vt:lpstr>
      <vt:lpstr>파일 관리 함수</vt:lpstr>
      <vt:lpstr>버퍼로 부터 입력 예시</vt:lpstr>
      <vt:lpstr>추가사항</vt:lpstr>
      <vt:lpstr>저수준 화일 입출력 함수들</vt:lpstr>
      <vt:lpstr>모드</vt:lpstr>
      <vt:lpstr>PowerPoint 프레젠테이션</vt:lpstr>
      <vt:lpstr>사용예</vt:lpstr>
      <vt:lpstr>사용예(2)</vt:lpstr>
      <vt:lpstr>예제</vt:lpstr>
      <vt:lpstr>PowerPoint 프레젠테이션</vt:lpstr>
      <vt:lpstr>저수준 입력</vt:lpstr>
      <vt:lpstr>write</vt:lpstr>
      <vt:lpstr>write(2)</vt:lpstr>
      <vt:lpstr>예제</vt:lpstr>
      <vt:lpstr>PowerPoint 프레젠테이션</vt:lpstr>
      <vt:lpstr>PowerPoint 프레젠테이션</vt:lpstr>
      <vt:lpstr>데이터 화일을 읽어 평균을 구하는 프로그램</vt:lpstr>
      <vt:lpstr>계속</vt:lpstr>
      <vt:lpstr>계속</vt:lpstr>
      <vt:lpstr>PowerPoint 프레젠테이션</vt:lpstr>
      <vt:lpstr>PowerPoint 프레젠테이션</vt:lpstr>
      <vt:lpstr>C 프로그램의 컴파일</vt:lpstr>
      <vt:lpstr>프리프로세서문</vt:lpstr>
      <vt:lpstr>#define</vt:lpstr>
      <vt:lpstr> #define (2)</vt:lpstr>
      <vt:lpstr>#define (3)</vt:lpstr>
      <vt:lpstr>#define (3)</vt:lpstr>
      <vt:lpstr>#define (3)</vt:lpstr>
      <vt:lpstr>매크로 함수</vt:lpstr>
      <vt:lpstr>매크로 함수(2)</vt:lpstr>
      <vt:lpstr>예제</vt:lpstr>
      <vt:lpstr>PowerPoint 프레젠테이션</vt:lpstr>
      <vt:lpstr>PowerPoint 프레젠테이션</vt:lpstr>
      <vt:lpstr>매크로 함수(3)</vt:lpstr>
      <vt:lpstr>예제</vt:lpstr>
      <vt:lpstr>PowerPoint 프레젠테이션</vt:lpstr>
      <vt:lpstr>#include 문</vt:lpstr>
      <vt:lpstr>예제</vt:lpstr>
      <vt:lpstr>PowerPoint 프레젠테이션</vt:lpstr>
      <vt:lpstr>#undef 문</vt:lpstr>
      <vt:lpstr>#undef 문(2)</vt:lpstr>
      <vt:lpstr>#if, #elif, #else, #endif, #ifdef, #ifndef 문</vt:lpstr>
      <vt:lpstr>예제</vt:lpstr>
      <vt:lpstr>PowerPoint 프레젠테이션</vt:lpstr>
      <vt:lpstr>#ifdef ~ #endif, #ifndef ~ #endif</vt:lpstr>
      <vt:lpstr>예제</vt:lpstr>
      <vt:lpstr>PowerPoint 프레젠테이션</vt:lpstr>
      <vt:lpstr>프리프로세서문을 위한 연산자</vt:lpstr>
      <vt:lpstr>프리프로세서문을 위한 연산자(2)</vt:lpstr>
      <vt:lpstr>프리프로세서문을 위한 연산자(3)</vt:lpstr>
      <vt:lpstr>기타 전처리기</vt:lpstr>
      <vt:lpstr>typedef 문</vt:lpstr>
      <vt:lpstr>PowerPoint 프레젠테이션</vt:lpstr>
      <vt:lpstr>PowerPoint 프레젠테이션</vt:lpstr>
      <vt:lpstr>volatile과 const 지시어</vt:lpstr>
      <vt:lpstr>const(2)</vt:lpstr>
      <vt:lpstr>volatile</vt:lpstr>
      <vt:lpstr>volatile 최적화 방지</vt:lpstr>
      <vt:lpstr>표준함수</vt:lpstr>
      <vt:lpstr>파일 열기/닫기 함수</vt:lpstr>
      <vt:lpstr>파일 열기의 예 – 텍스트 쓰기 모드</vt:lpstr>
      <vt:lpstr>파일 열기의 예 – 바이너리 읽기 모드</vt:lpstr>
      <vt:lpstr>텍스트 쓰기/읽기 함수</vt:lpstr>
      <vt:lpstr>텍스트 쓰기의 예</vt:lpstr>
      <vt:lpstr>텍스트 읽기의 예</vt:lpstr>
      <vt:lpstr>바이너리 쓰기/읽기 함수</vt:lpstr>
      <vt:lpstr>바이너리 쓰기의 예</vt:lpstr>
      <vt:lpstr>바이너리 읽기의 예</vt:lpstr>
      <vt:lpstr>텍스트 파일과 바이너리 파일</vt:lpstr>
      <vt:lpstr>파일 포인터와 버퍼</vt:lpstr>
      <vt:lpstr>메모리 함수</vt:lpstr>
      <vt:lpstr>시간 표현법</vt:lpstr>
      <vt:lpstr>시각 함수</vt:lpstr>
      <vt:lpstr>현재시각을 출력하는 예</vt:lpstr>
      <vt:lpstr>시간 계산 함수</vt:lpstr>
      <vt:lpstr>시간 계산의 예 1/2</vt:lpstr>
      <vt:lpstr>시간 계산의 예 2/2</vt:lpstr>
      <vt:lpstr>시간/문자열 변환 함수</vt:lpstr>
      <vt:lpstr>시간 출력 서식 문자</vt:lpstr>
      <vt:lpstr>시간 출력의 예</vt:lpstr>
      <vt:lpstr>문자열 복사 함수</vt:lpstr>
      <vt:lpstr>문자열 복사의 예</vt:lpstr>
      <vt:lpstr>문자열 비교 함수</vt:lpstr>
      <vt:lpstr>문자열 비교의 예</vt:lpstr>
      <vt:lpstr>문자열 검색 함수</vt:lpstr>
      <vt:lpstr>문자열 검색의 예</vt:lpstr>
      <vt:lpstr>문자열 변환 함수</vt:lpstr>
      <vt:lpstr>문자열 변환 예</vt:lpstr>
      <vt:lpstr>문자 분류 함수</vt:lpstr>
      <vt:lpstr>문자열 분류 예</vt:lpstr>
      <vt:lpstr>텍스트/바이너리 변환</vt:lpstr>
      <vt:lpstr>텍스트/바이너리 변환 예</vt:lpstr>
      <vt:lpstr>난수 발생 함수</vt:lpstr>
      <vt:lpstr>난수 발생 예</vt:lpstr>
      <vt:lpstr>삼각함수</vt:lpstr>
      <vt:lpstr>삼각함수 예</vt:lpstr>
      <vt:lpstr>지수 및 로그 함수</vt:lpstr>
      <vt:lpstr>제곱근 계산 예</vt:lpstr>
      <vt:lpstr>정수화 함수, 절대값 함수</vt:lpstr>
      <vt:lpstr>정수형 데이터의 한계</vt:lpstr>
      <vt:lpstr>double형 데이터의 한계</vt:lpstr>
      <vt:lpstr>float형 데이터의 한계</vt:lpstr>
      <vt:lpstr>실습과제</vt:lpstr>
      <vt:lpstr>실습과제 해설 1/2</vt:lpstr>
      <vt:lpstr>실습과제 해설 2/2</vt:lpstr>
      <vt:lpstr>실습과제</vt:lpstr>
      <vt:lpstr>실습과제 해설 1/2</vt:lpstr>
      <vt:lpstr>실습과제 해설 2/2</vt:lpstr>
      <vt:lpstr>실습과제</vt:lpstr>
      <vt:lpstr>실습과제 해설 1/2</vt:lpstr>
      <vt:lpstr>실습과제 해설 2/2</vt:lpstr>
      <vt:lpstr>실습과제</vt:lpstr>
      <vt:lpstr>실습과제 해설 1/5</vt:lpstr>
      <vt:lpstr>실습과제 해설 2/5</vt:lpstr>
      <vt:lpstr>실습과제 해설 3/5</vt:lpstr>
      <vt:lpstr>실습과제 해설 4/5</vt:lpstr>
      <vt:lpstr>실습과제 해설 5/5</vt:lpstr>
      <vt:lpstr>C 문법의 확장</vt:lpstr>
      <vt:lpstr>변수선언</vt:lpstr>
      <vt:lpstr>bool 타입</vt:lpstr>
      <vt:lpstr>레퍼런스</vt:lpstr>
      <vt:lpstr>범위지정 연산자 1/2</vt:lpstr>
      <vt:lpstr>범위지정 연산자 2/2</vt:lpstr>
      <vt:lpstr>출력 연산자</vt:lpstr>
      <vt:lpstr>입력 연산자</vt:lpstr>
      <vt:lpstr>new/delete 연산자</vt:lpstr>
      <vt:lpstr>오버로딩 (Overloading)</vt:lpstr>
      <vt:lpstr>오버로딩 주의점</vt:lpstr>
      <vt:lpstr>디폴트 매개변수 값</vt:lpstr>
      <vt:lpstr>오버로딩된 함수의 디폴트 매개변수</vt:lpstr>
      <vt:lpstr>inline 함수</vt:lpstr>
      <vt:lpstr>레퍼런스 인자</vt:lpstr>
      <vt:lpstr>Sort Algorithm(1)</vt:lpstr>
      <vt:lpstr>Sort Algorithm(2) (Shell Sort)</vt:lpstr>
      <vt:lpstr>Sort Algorithm (Shell Sort)(2)</vt:lpstr>
      <vt:lpstr>Shell sort(3)</vt:lpstr>
      <vt:lpstr>Shell sort(4)</vt:lpstr>
      <vt:lpstr>Shell sort(5)</vt:lpstr>
      <vt:lpstr>Shell sort(6)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2009-02-24T11:36:59Z</dcterms:created>
  <dcterms:modified xsi:type="dcterms:W3CDTF">2021-09-20T14:46:22Z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TC101671261042</vt:lpwstr>
  </property>
</Properties>
</file>