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5" r:id="rId3"/>
    <p:sldId id="259" r:id="rId4"/>
    <p:sldId id="257" r:id="rId5"/>
    <p:sldId id="258" r:id="rId6"/>
    <p:sldId id="260" r:id="rId7"/>
    <p:sldId id="261" r:id="rId8"/>
    <p:sldId id="274" r:id="rId9"/>
    <p:sldId id="272" r:id="rId10"/>
    <p:sldId id="270" r:id="rId11"/>
    <p:sldId id="271" r:id="rId12"/>
    <p:sldId id="262" r:id="rId13"/>
    <p:sldId id="273" r:id="rId14"/>
    <p:sldId id="263" r:id="rId15"/>
    <p:sldId id="267" r:id="rId16"/>
    <p:sldId id="268" r:id="rId17"/>
    <p:sldId id="266" r:id="rId18"/>
    <p:sldId id="269" r:id="rId19"/>
    <p:sldId id="330" r:id="rId20"/>
    <p:sldId id="310" r:id="rId21"/>
    <p:sldId id="331" r:id="rId22"/>
    <p:sldId id="332" r:id="rId23"/>
    <p:sldId id="333" r:id="rId24"/>
    <p:sldId id="311" r:id="rId25"/>
    <p:sldId id="276" r:id="rId26"/>
    <p:sldId id="325" r:id="rId27"/>
    <p:sldId id="277" r:id="rId28"/>
    <p:sldId id="278" r:id="rId29"/>
    <p:sldId id="279" r:id="rId30"/>
    <p:sldId id="280" r:id="rId31"/>
    <p:sldId id="326" r:id="rId32"/>
    <p:sldId id="281" r:id="rId33"/>
    <p:sldId id="282" r:id="rId34"/>
    <p:sldId id="283" r:id="rId35"/>
    <p:sldId id="284" r:id="rId36"/>
    <p:sldId id="285" r:id="rId37"/>
    <p:sldId id="327" r:id="rId38"/>
    <p:sldId id="286" r:id="rId39"/>
    <p:sldId id="334" r:id="rId40"/>
    <p:sldId id="335" r:id="rId41"/>
    <p:sldId id="336" r:id="rId42"/>
    <p:sldId id="287" r:id="rId43"/>
    <p:sldId id="305" r:id="rId44"/>
    <p:sldId id="288" r:id="rId45"/>
    <p:sldId id="306" r:id="rId46"/>
    <p:sldId id="307" r:id="rId47"/>
    <p:sldId id="289" r:id="rId48"/>
    <p:sldId id="308" r:id="rId49"/>
    <p:sldId id="290" r:id="rId50"/>
    <p:sldId id="309" r:id="rId51"/>
    <p:sldId id="291" r:id="rId52"/>
    <p:sldId id="312" r:id="rId53"/>
    <p:sldId id="292" r:id="rId54"/>
    <p:sldId id="313" r:id="rId55"/>
    <p:sldId id="293" r:id="rId56"/>
    <p:sldId id="316" r:id="rId57"/>
    <p:sldId id="328" r:id="rId58"/>
    <p:sldId id="294" r:id="rId59"/>
    <p:sldId id="314" r:id="rId60"/>
    <p:sldId id="295" r:id="rId61"/>
    <p:sldId id="315" r:id="rId62"/>
    <p:sldId id="296" r:id="rId63"/>
    <p:sldId id="317" r:id="rId64"/>
    <p:sldId id="297" r:id="rId65"/>
    <p:sldId id="318" r:id="rId66"/>
    <p:sldId id="298" r:id="rId67"/>
    <p:sldId id="319" r:id="rId68"/>
    <p:sldId id="299" r:id="rId69"/>
    <p:sldId id="320" r:id="rId70"/>
    <p:sldId id="300" r:id="rId71"/>
    <p:sldId id="321" r:id="rId72"/>
    <p:sldId id="301" r:id="rId73"/>
    <p:sldId id="322" r:id="rId74"/>
    <p:sldId id="303" r:id="rId75"/>
    <p:sldId id="323" r:id="rId76"/>
    <p:sldId id="304" r:id="rId77"/>
    <p:sldId id="324" r:id="rId78"/>
    <p:sldId id="329" r:id="rId7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B8EE6B52-CFE3-4A85-9D05-E3037527A2F1}">
          <p14:sldIdLst>
            <p14:sldId id="256"/>
            <p14:sldId id="275"/>
            <p14:sldId id="259"/>
            <p14:sldId id="257"/>
            <p14:sldId id="258"/>
            <p14:sldId id="260"/>
            <p14:sldId id="261"/>
            <p14:sldId id="274"/>
            <p14:sldId id="272"/>
            <p14:sldId id="270"/>
            <p14:sldId id="271"/>
            <p14:sldId id="262"/>
            <p14:sldId id="273"/>
            <p14:sldId id="263"/>
            <p14:sldId id="267"/>
            <p14:sldId id="268"/>
            <p14:sldId id="266"/>
            <p14:sldId id="269"/>
          </p14:sldIdLst>
        </p14:section>
        <p14:section name="websequencediagrams.com" id="{06D79450-D4E3-41C8-82E6-95AEF6F252FE}">
          <p14:sldIdLst>
            <p14:sldId id="330"/>
          </p14:sldIdLst>
        </p14:section>
        <p14:section name="Create" id="{DB9BD5C8-3148-4C63-8E49-0A21D1950CC9}">
          <p14:sldIdLst>
            <p14:sldId id="310"/>
            <p14:sldId id="331"/>
            <p14:sldId id="332"/>
            <p14:sldId id="333"/>
            <p14:sldId id="311"/>
            <p14:sldId id="276"/>
            <p14:sldId id="325"/>
            <p14:sldId id="277"/>
            <p14:sldId id="278"/>
            <p14:sldId id="279"/>
            <p14:sldId id="280"/>
            <p14:sldId id="326"/>
            <p14:sldId id="281"/>
            <p14:sldId id="282"/>
            <p14:sldId id="283"/>
            <p14:sldId id="284"/>
            <p14:sldId id="285"/>
            <p14:sldId id="327"/>
            <p14:sldId id="286"/>
            <p14:sldId id="334"/>
            <p14:sldId id="335"/>
            <p14:sldId id="336"/>
          </p14:sldIdLst>
        </p14:section>
        <p14:section name="Structure" id="{9F847ED9-1CA9-4839-B3C5-0E9039597561}">
          <p14:sldIdLst>
            <p14:sldId id="287"/>
            <p14:sldId id="305"/>
            <p14:sldId id="288"/>
            <p14:sldId id="306"/>
            <p14:sldId id="307"/>
            <p14:sldId id="289"/>
            <p14:sldId id="308"/>
            <p14:sldId id="290"/>
            <p14:sldId id="309"/>
            <p14:sldId id="291"/>
            <p14:sldId id="312"/>
            <p14:sldId id="292"/>
            <p14:sldId id="313"/>
            <p14:sldId id="293"/>
            <p14:sldId id="316"/>
          </p14:sldIdLst>
        </p14:section>
        <p14:section name="Behavioral" id="{4477AC40-D268-4493-A0BB-6629DE963C7C}">
          <p14:sldIdLst>
            <p14:sldId id="328"/>
            <p14:sldId id="294"/>
            <p14:sldId id="314"/>
            <p14:sldId id="295"/>
            <p14:sldId id="315"/>
            <p14:sldId id="296"/>
            <p14:sldId id="317"/>
            <p14:sldId id="297"/>
            <p14:sldId id="318"/>
            <p14:sldId id="298"/>
            <p14:sldId id="319"/>
            <p14:sldId id="299"/>
            <p14:sldId id="320"/>
            <p14:sldId id="300"/>
            <p14:sldId id="321"/>
            <p14:sldId id="301"/>
            <p14:sldId id="322"/>
            <p14:sldId id="303"/>
            <p14:sldId id="323"/>
            <p14:sldId id="304"/>
            <p14:sldId id="324"/>
            <p14:sldId id="32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08" y="35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2540000" y="0"/>
            <a:ext cx="9652000" cy="1214422"/>
          </a:xfrm>
          <a:prstGeom prst="rect">
            <a:avLst/>
          </a:prstGeom>
          <a:gradFill flip="none" rotWithShape="1">
            <a:gsLst>
              <a:gs pos="0">
                <a:srgbClr val="FBEAC7"/>
              </a:gs>
              <a:gs pos="17999">
                <a:srgbClr val="FEE7F2"/>
              </a:gs>
              <a:gs pos="36000">
                <a:srgbClr val="FAC77D"/>
              </a:gs>
              <a:gs pos="61000">
                <a:srgbClr val="FBA97D"/>
              </a:gs>
              <a:gs pos="82001">
                <a:srgbClr val="FBD49C"/>
              </a:gs>
              <a:gs pos="100000">
                <a:srgbClr val="FEE7F2"/>
              </a:gs>
            </a:gsLst>
            <a:lin ang="270000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ko-KR" altLang="ko-KR" sz="1800"/>
          </a:p>
        </p:txBody>
      </p:sp>
      <p:sp>
        <p:nvSpPr>
          <p:cNvPr id="19459" name="Rectangle 3"/>
          <p:cNvSpPr>
            <a:spLocks noChangeArrowheads="1"/>
          </p:cNvSpPr>
          <p:nvPr/>
        </p:nvSpPr>
        <p:spPr bwMode="auto">
          <a:xfrm>
            <a:off x="0" y="0"/>
            <a:ext cx="12192000" cy="304800"/>
          </a:xfrm>
          <a:prstGeom prst="rect">
            <a:avLst/>
          </a:prstGeom>
          <a:gradFill rotWithShape="0">
            <a:gsLst>
              <a:gs pos="0">
                <a:schemeClr val="hlink">
                  <a:gamma/>
                  <a:tint val="0"/>
                  <a:invGamma/>
                </a:schemeClr>
              </a:gs>
              <a:gs pos="100000">
                <a:schemeClr val="hlink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/>
            <a:r>
              <a:rPr lang="en-US" altLang="ko-KR" sz="1800" i="1" dirty="0">
                <a:latin typeface="Times New Roman" pitchFamily="18" charset="0"/>
                <a:cs typeface="Times New Roman" pitchFamily="18" charset="0"/>
              </a:rPr>
              <a:t>KGCA GAME ACADEMY</a:t>
            </a:r>
            <a:endParaRPr lang="ko-KR" altLang="en-US" sz="18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464" name="Rectangle 8"/>
          <p:cNvSpPr>
            <a:spLocks noChangeArrowheads="1"/>
          </p:cNvSpPr>
          <p:nvPr/>
        </p:nvSpPr>
        <p:spPr bwMode="auto">
          <a:xfrm>
            <a:off x="0" y="152400"/>
            <a:ext cx="2946400" cy="10668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 sz="1800"/>
          </a:p>
        </p:txBody>
      </p:sp>
      <p:sp>
        <p:nvSpPr>
          <p:cNvPr id="19465" name="Rectangle 9"/>
          <p:cNvSpPr>
            <a:spLocks noGrp="1" noChangeArrowheads="1"/>
          </p:cNvSpPr>
          <p:nvPr>
            <p:ph type="subTitle" idx="1"/>
          </p:nvPr>
        </p:nvSpPr>
        <p:spPr>
          <a:xfrm>
            <a:off x="1625600" y="3962400"/>
            <a:ext cx="9144000" cy="609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80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ko-KR" altLang="en-US"/>
              <a:t>클릭하여 마스터 부제목 스타일 편집</a:t>
            </a:r>
            <a:endParaRPr lang="en-US" altLang="ko-KR" dirty="0"/>
          </a:p>
        </p:txBody>
      </p:sp>
      <p:sp>
        <p:nvSpPr>
          <p:cNvPr id="19467" name="Oval 11" descr="80%"/>
          <p:cNvSpPr>
            <a:spLocks noChangeArrowheads="1"/>
          </p:cNvSpPr>
          <p:nvPr/>
        </p:nvSpPr>
        <p:spPr bwMode="auto">
          <a:xfrm>
            <a:off x="203200" y="0"/>
            <a:ext cx="2641600" cy="1214422"/>
          </a:xfrm>
          <a:prstGeom prst="ellipse">
            <a:avLst/>
          </a:prstGeom>
          <a:pattFill prst="pct80">
            <a:fgClr>
              <a:schemeClr val="accent2"/>
            </a:fgClr>
            <a:bgClr>
              <a:schemeClr val="tx2"/>
            </a:bgClr>
          </a:patt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 sz="1800"/>
          </a:p>
        </p:txBody>
      </p:sp>
      <p:sp>
        <p:nvSpPr>
          <p:cNvPr id="19468" name="Oval 12" descr="75%"/>
          <p:cNvSpPr>
            <a:spLocks noChangeArrowheads="1"/>
          </p:cNvSpPr>
          <p:nvPr/>
        </p:nvSpPr>
        <p:spPr bwMode="auto">
          <a:xfrm>
            <a:off x="609600" y="165100"/>
            <a:ext cx="1727200" cy="1066800"/>
          </a:xfrm>
          <a:prstGeom prst="ellipse">
            <a:avLst/>
          </a:prstGeom>
          <a:pattFill prst="pct75">
            <a:fgClr>
              <a:schemeClr val="accent2"/>
            </a:fgClr>
            <a:bgClr>
              <a:schemeClr val="tx1"/>
            </a:bgClr>
          </a:patt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 sz="1800"/>
          </a:p>
        </p:txBody>
      </p:sp>
      <p:sp>
        <p:nvSpPr>
          <p:cNvPr id="19469" name="Oval 13" descr="80%"/>
          <p:cNvSpPr>
            <a:spLocks noChangeArrowheads="1"/>
          </p:cNvSpPr>
          <p:nvPr/>
        </p:nvSpPr>
        <p:spPr bwMode="auto">
          <a:xfrm>
            <a:off x="931333" y="393700"/>
            <a:ext cx="1016000" cy="609600"/>
          </a:xfrm>
          <a:prstGeom prst="ellipse">
            <a:avLst/>
          </a:prstGeom>
          <a:pattFill prst="pct80">
            <a:fgClr>
              <a:schemeClr val="accent2"/>
            </a:fgClr>
            <a:bgClr>
              <a:schemeClr val="tx1"/>
            </a:bgClr>
          </a:patt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 sz="1800"/>
          </a:p>
        </p:txBody>
      </p:sp>
      <p:sp>
        <p:nvSpPr>
          <p:cNvPr id="19472" name="Rectangle 16"/>
          <p:cNvSpPr>
            <a:spLocks noChangeArrowheads="1"/>
          </p:cNvSpPr>
          <p:nvPr/>
        </p:nvSpPr>
        <p:spPr bwMode="white">
          <a:xfrm>
            <a:off x="0" y="0"/>
            <a:ext cx="2946400" cy="1524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 sz="1800"/>
          </a:p>
        </p:txBody>
      </p:sp>
      <p:sp>
        <p:nvSpPr>
          <p:cNvPr id="19473" name="Rectangle 17"/>
          <p:cNvSpPr>
            <a:spLocks noChangeArrowheads="1"/>
          </p:cNvSpPr>
          <p:nvPr/>
        </p:nvSpPr>
        <p:spPr bwMode="auto">
          <a:xfrm>
            <a:off x="2743200" y="6629400"/>
            <a:ext cx="9448800" cy="228600"/>
          </a:xfrm>
          <a:prstGeom prst="rect">
            <a:avLst/>
          </a:prstGeom>
          <a:gradFill rotWithShape="0"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0" scaled="0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 sz="1800"/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0" y="6629400"/>
            <a:ext cx="3454400" cy="228600"/>
            <a:chOff x="0" y="4080"/>
            <a:chExt cx="2400" cy="144"/>
          </a:xfrm>
          <a:solidFill>
            <a:schemeClr val="accent1"/>
          </a:solidFill>
        </p:grpSpPr>
        <p:sp>
          <p:nvSpPr>
            <p:cNvPr id="19475" name="Rectangle 19"/>
            <p:cNvSpPr>
              <a:spLocks noChangeArrowheads="1"/>
            </p:cNvSpPr>
            <p:nvPr/>
          </p:nvSpPr>
          <p:spPr bwMode="auto">
            <a:xfrm>
              <a:off x="0" y="4080"/>
              <a:ext cx="2208" cy="144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sz="1800"/>
            </a:p>
          </p:txBody>
        </p:sp>
        <p:sp>
          <p:nvSpPr>
            <p:cNvPr id="19476" name="Freeform 20"/>
            <p:cNvSpPr>
              <a:spLocks/>
            </p:cNvSpPr>
            <p:nvPr/>
          </p:nvSpPr>
          <p:spPr bwMode="auto">
            <a:xfrm>
              <a:off x="2208" y="4080"/>
              <a:ext cx="192" cy="144"/>
            </a:xfrm>
            <a:custGeom>
              <a:avLst/>
              <a:gdLst/>
              <a:ahLst/>
              <a:cxnLst>
                <a:cxn ang="0">
                  <a:pos x="192" y="0"/>
                </a:cxn>
                <a:cxn ang="0">
                  <a:pos x="0" y="0"/>
                </a:cxn>
                <a:cxn ang="0">
                  <a:pos x="0" y="192"/>
                </a:cxn>
                <a:cxn ang="0">
                  <a:pos x="192" y="0"/>
                </a:cxn>
              </a:cxnLst>
              <a:rect l="0" t="0" r="r" b="b"/>
              <a:pathLst>
                <a:path w="192" h="192">
                  <a:moveTo>
                    <a:pt x="192" y="0"/>
                  </a:moveTo>
                  <a:lnTo>
                    <a:pt x="0" y="0"/>
                  </a:lnTo>
                  <a:lnTo>
                    <a:pt x="0" y="192"/>
                  </a:lnTo>
                  <a:lnTo>
                    <a:pt x="19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 sz="1800"/>
            </a:p>
          </p:txBody>
        </p:sp>
      </p:grpSp>
      <p:sp>
        <p:nvSpPr>
          <p:cNvPr id="19480" name="Rectangle 24"/>
          <p:cNvSpPr>
            <a:spLocks noChangeArrowheads="1"/>
          </p:cNvSpPr>
          <p:nvPr/>
        </p:nvSpPr>
        <p:spPr bwMode="white">
          <a:xfrm>
            <a:off x="0" y="142853"/>
            <a:ext cx="2952728" cy="10715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20000"/>
              </a:spcBef>
            </a:pPr>
            <a:endParaRPr lang="en-US" altLang="ko-KR" sz="3200" dirty="0">
              <a:solidFill>
                <a:schemeClr val="bg1"/>
              </a:solidFill>
              <a:latin typeface="Arial" charset="0"/>
              <a:ea typeface="제목돋움체" pitchFamily="18" charset="-127"/>
            </a:endParaRPr>
          </a:p>
        </p:txBody>
      </p:sp>
      <p:sp>
        <p:nvSpPr>
          <p:cNvPr id="19481" name="Line 25"/>
          <p:cNvSpPr>
            <a:spLocks noChangeShapeType="1"/>
          </p:cNvSpPr>
          <p:nvPr/>
        </p:nvSpPr>
        <p:spPr bwMode="auto">
          <a:xfrm flipH="1">
            <a:off x="0" y="1219200"/>
            <a:ext cx="12192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 sz="1800"/>
          </a:p>
        </p:txBody>
      </p:sp>
      <p:sp>
        <p:nvSpPr>
          <p:cNvPr id="22" name="TextBox 21"/>
          <p:cNvSpPr txBox="1"/>
          <p:nvPr/>
        </p:nvSpPr>
        <p:spPr>
          <a:xfrm>
            <a:off x="0" y="6519446"/>
            <a:ext cx="33337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i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www.kgcaschool.com</a:t>
            </a:r>
            <a:endParaRPr lang="ko-KR" altLang="en-US" sz="1600" i="1" dirty="0">
              <a:solidFill>
                <a:schemeClr val="bg2">
                  <a:lumMod val="20000"/>
                  <a:lumOff val="8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날짜 개체 틀 24"/>
          <p:cNvSpPr>
            <a:spLocks noGrp="1"/>
          </p:cNvSpPr>
          <p:nvPr>
            <p:ph type="dt" sz="half" idx="10"/>
          </p:nvPr>
        </p:nvSpPr>
        <p:spPr>
          <a:xfrm>
            <a:off x="7715261" y="6553200"/>
            <a:ext cx="2540000" cy="304800"/>
          </a:xfrm>
        </p:spPr>
        <p:txBody>
          <a:bodyPr/>
          <a:lstStyle/>
          <a:p>
            <a:fld id="{9C56FF6B-4673-4F69-BCD7-040CC05A1E05}" type="datetimeFigureOut">
              <a:rPr lang="ko-KR" altLang="en-US" smtClean="0"/>
              <a:t>2020-02-27</a:t>
            </a:fld>
            <a:endParaRPr lang="ko-KR" altLang="en-US"/>
          </a:p>
        </p:txBody>
      </p:sp>
      <p:sp>
        <p:nvSpPr>
          <p:cNvPr id="26" name="슬라이드 번호 개체 틀 25"/>
          <p:cNvSpPr>
            <a:spLocks noGrp="1"/>
          </p:cNvSpPr>
          <p:nvPr>
            <p:ph type="sldNum" sz="quarter" idx="11"/>
          </p:nvPr>
        </p:nvSpPr>
        <p:spPr>
          <a:xfrm>
            <a:off x="10668000" y="6572272"/>
            <a:ext cx="812800" cy="304800"/>
          </a:xfrm>
        </p:spPr>
        <p:txBody>
          <a:bodyPr/>
          <a:lstStyle/>
          <a:p>
            <a:fld id="{D1F1630B-AA55-4923-AA43-25817064757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7" name="바닥글 개체 틀 26"/>
          <p:cNvSpPr>
            <a:spLocks noGrp="1"/>
          </p:cNvSpPr>
          <p:nvPr>
            <p:ph type="ftr" sz="quarter" idx="12"/>
          </p:nvPr>
        </p:nvSpPr>
        <p:spPr>
          <a:xfrm>
            <a:off x="3860800" y="6553224"/>
            <a:ext cx="3454400" cy="3048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24" name="제목 23"/>
          <p:cNvSpPr>
            <a:spLocks noGrp="1"/>
          </p:cNvSpPr>
          <p:nvPr>
            <p:ph type="title"/>
          </p:nvPr>
        </p:nvSpPr>
        <p:spPr>
          <a:xfrm>
            <a:off x="3333731" y="500043"/>
            <a:ext cx="7715261" cy="561975"/>
          </a:xfrm>
        </p:spPr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272166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4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4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94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94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94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94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7" grpId="0" animBg="1"/>
      <p:bldP spid="19468" grpId="0" animBg="1"/>
      <p:bldP spid="19469" grpId="0" animBg="1"/>
      <p:bldP spid="19480" grpId="0" animBg="1" autoUpdateAnimBg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C56FF6B-4673-4F69-BCD7-040CC05A1E05}" type="datetimeFigureOut">
              <a:rPr lang="ko-KR" altLang="en-US" smtClean="0"/>
              <a:t>2020-02-27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F1630B-AA55-4923-AA43-2581706475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2483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83651" y="352427"/>
            <a:ext cx="2597151" cy="597217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092201" y="352427"/>
            <a:ext cx="7588251" cy="59721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C56FF6B-4673-4F69-BCD7-040CC05A1E05}" type="datetimeFigureOut">
              <a:rPr lang="ko-KR" altLang="en-US" smtClean="0"/>
              <a:t>2020-02-27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F1630B-AA55-4923-AA43-2581706475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34669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제목, 텍스트 및 차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92200" y="352427"/>
            <a:ext cx="10388601" cy="56197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1117600" y="1371600"/>
            <a:ext cx="5080000" cy="49530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차트 개체 틀 3"/>
          <p:cNvSpPr>
            <a:spLocks noGrp="1"/>
          </p:cNvSpPr>
          <p:nvPr>
            <p:ph type="chart" sz="half" idx="2"/>
          </p:nvPr>
        </p:nvSpPr>
        <p:spPr>
          <a:xfrm>
            <a:off x="6400800" y="1371600"/>
            <a:ext cx="5080000" cy="4953000"/>
          </a:xfrm>
        </p:spPr>
        <p:txBody>
          <a:bodyPr/>
          <a:lstStyle/>
          <a:p>
            <a:r>
              <a:rPr lang="ko-KR" altLang="en-US"/>
              <a:t>차트를 추가하려면 아이콘을 클릭하십시오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12800" y="6477000"/>
            <a:ext cx="2540000" cy="304800"/>
          </a:xfrm>
        </p:spPr>
        <p:txBody>
          <a:bodyPr/>
          <a:lstStyle>
            <a:lvl1pPr>
              <a:defRPr/>
            </a:lvl1pPr>
          </a:lstStyle>
          <a:p>
            <a:fld id="{9C56FF6B-4673-4F69-BCD7-040CC05A1E05}" type="datetimeFigureOut">
              <a:rPr lang="ko-KR" altLang="en-US" smtClean="0"/>
              <a:t>2020-02-27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860800" y="6477000"/>
            <a:ext cx="3454400" cy="304800"/>
          </a:xfrm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10668000" y="6477000"/>
            <a:ext cx="812800" cy="304800"/>
          </a:xfrm>
        </p:spPr>
        <p:txBody>
          <a:bodyPr/>
          <a:lstStyle>
            <a:lvl1pPr>
              <a:defRPr/>
            </a:lvl1pPr>
          </a:lstStyle>
          <a:p>
            <a:fld id="{D1F1630B-AA55-4923-AA43-2581706475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21009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/>
          </p:nvPr>
        </p:nvSpPr>
        <p:spPr>
          <a:xfrm>
            <a:off x="0" y="608014"/>
            <a:ext cx="10972800" cy="582138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3" name="제목 1"/>
          <p:cNvSpPr>
            <a:spLocks noGrp="1"/>
          </p:cNvSpPr>
          <p:nvPr>
            <p:ph type="title" idx="10"/>
          </p:nvPr>
        </p:nvSpPr>
        <p:spPr>
          <a:xfrm>
            <a:off x="0" y="1"/>
            <a:ext cx="7715261" cy="50004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799659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C56FF6B-4673-4F69-BCD7-040CC05A1E05}" type="datetimeFigureOut">
              <a:rPr lang="ko-KR" altLang="en-US" smtClean="0"/>
              <a:t>2020-02-27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F1630B-AA55-4923-AA43-25817064757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291673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5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C56FF6B-4673-4F69-BCD7-040CC05A1E05}" type="datetimeFigureOut">
              <a:rPr lang="ko-KR" altLang="en-US" smtClean="0"/>
              <a:t>2020-02-27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F1630B-AA55-4923-AA43-2581706475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6426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117600" y="1371600"/>
            <a:ext cx="50800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400800" y="1371600"/>
            <a:ext cx="50800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C56FF6B-4673-4F69-BCD7-040CC05A1E05}" type="datetimeFigureOut">
              <a:rPr lang="ko-KR" altLang="en-US" smtClean="0"/>
              <a:t>2020-02-27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F1630B-AA55-4923-AA43-2581706475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1995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2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2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C56FF6B-4673-4F69-BCD7-040CC05A1E05}" type="datetimeFigureOut">
              <a:rPr lang="ko-KR" altLang="en-US" smtClean="0"/>
              <a:t>2020-02-27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F1630B-AA55-4923-AA43-2581706475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1534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C56FF6B-4673-4F69-BCD7-040CC05A1E05}" type="datetimeFigureOut">
              <a:rPr lang="ko-KR" altLang="en-US" smtClean="0"/>
              <a:t>2020-02-27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F1630B-AA55-4923-AA43-25817064757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979842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C56FF6B-4673-4F69-BCD7-040CC05A1E05}" type="datetimeFigureOut">
              <a:rPr lang="ko-KR" altLang="en-US" smtClean="0"/>
              <a:t>2020-02-27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F1630B-AA55-4923-AA43-2581706475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897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4" y="273052"/>
            <a:ext cx="6815668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C56FF6B-4673-4F69-BCD7-040CC05A1E05}" type="datetimeFigureOut">
              <a:rPr lang="ko-KR" altLang="en-US" smtClean="0"/>
              <a:t>2020-02-27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F1630B-AA55-4923-AA43-2581706475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0193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C56FF6B-4673-4F69-BCD7-040CC05A1E05}" type="datetimeFigureOut">
              <a:rPr lang="ko-KR" altLang="en-US" smtClean="0"/>
              <a:t>2020-02-27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F1630B-AA55-4923-AA43-2581706475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9621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gi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0" y="0"/>
            <a:ext cx="12192000" cy="500042"/>
          </a:xfrm>
          <a:prstGeom prst="rect">
            <a:avLst/>
          </a:prstGeom>
          <a:gradFill rotWithShape="0">
            <a:gsLst>
              <a:gs pos="0">
                <a:schemeClr val="hlink">
                  <a:gamma/>
                  <a:tint val="0"/>
                  <a:invGamma/>
                </a:schemeClr>
              </a:gs>
              <a:gs pos="100000">
                <a:schemeClr val="hlink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 sz="1800"/>
          </a:p>
        </p:txBody>
      </p:sp>
      <p:sp>
        <p:nvSpPr>
          <p:cNvPr id="18439" name="Rectangle 7"/>
          <p:cNvSpPr>
            <a:spLocks noChangeArrowheads="1"/>
          </p:cNvSpPr>
          <p:nvPr/>
        </p:nvSpPr>
        <p:spPr bwMode="auto">
          <a:xfrm>
            <a:off x="0" y="2"/>
            <a:ext cx="12192000" cy="500041"/>
          </a:xfrm>
          <a:prstGeom prst="rect">
            <a:avLst/>
          </a:prstGeom>
          <a:gradFill flip="none" rotWithShape="1"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path path="circle">
              <a:fillToRect l="100000" t="100000"/>
            </a:path>
            <a:tileRect r="-100000" b="-100000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 sz="1800"/>
          </a:p>
        </p:txBody>
      </p:sp>
      <p:sp>
        <p:nvSpPr>
          <p:cNvPr id="18440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238216" y="6553200"/>
            <a:ext cx="2540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/>
            </a:lvl1pPr>
          </a:lstStyle>
          <a:p>
            <a:fld id="{9C56FF6B-4673-4F69-BCD7-040CC05A1E05}" type="datetimeFigureOut">
              <a:rPr lang="ko-KR" altLang="en-US" smtClean="0"/>
              <a:t>2020-02-27</a:t>
            </a:fld>
            <a:endParaRPr lang="ko-KR" altLang="en-US"/>
          </a:p>
        </p:txBody>
      </p:sp>
      <p:sp>
        <p:nvSpPr>
          <p:cNvPr id="18441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905235" y="6553200"/>
            <a:ext cx="3454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/>
            </a:lvl1pPr>
          </a:lstStyle>
          <a:p>
            <a:endParaRPr lang="ko-KR" altLang="en-US"/>
          </a:p>
        </p:txBody>
      </p:sp>
      <p:sp>
        <p:nvSpPr>
          <p:cNvPr id="18442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0" y="6553200"/>
            <a:ext cx="812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fld id="{D1F1630B-AA55-4923-AA43-25817064757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8443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500042"/>
            <a:ext cx="12192000" cy="59293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0" y="6638926"/>
            <a:ext cx="12192000" cy="219075"/>
            <a:chOff x="0" y="576"/>
            <a:chExt cx="5760" cy="138"/>
          </a:xfrm>
        </p:grpSpPr>
        <p:sp>
          <p:nvSpPr>
            <p:cNvPr id="18450" name="Rectangle 18"/>
            <p:cNvSpPr>
              <a:spLocks noChangeArrowheads="1"/>
            </p:cNvSpPr>
            <p:nvPr/>
          </p:nvSpPr>
          <p:spPr bwMode="auto">
            <a:xfrm flipH="1" flipV="1">
              <a:off x="0" y="666"/>
              <a:ext cx="5760" cy="48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sz="1800"/>
            </a:p>
          </p:txBody>
        </p:sp>
        <p:sp>
          <p:nvSpPr>
            <p:cNvPr id="18451" name="Rectangle 19"/>
            <p:cNvSpPr>
              <a:spLocks noChangeArrowheads="1"/>
            </p:cNvSpPr>
            <p:nvPr/>
          </p:nvSpPr>
          <p:spPr bwMode="auto">
            <a:xfrm flipH="1" flipV="1">
              <a:off x="4656" y="576"/>
              <a:ext cx="1104" cy="96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sz="1800"/>
            </a:p>
          </p:txBody>
        </p:sp>
        <p:sp>
          <p:nvSpPr>
            <p:cNvPr id="18452" name="Freeform 20"/>
            <p:cNvSpPr>
              <a:spLocks/>
            </p:cNvSpPr>
            <p:nvPr/>
          </p:nvSpPr>
          <p:spPr bwMode="auto">
            <a:xfrm flipH="1" flipV="1">
              <a:off x="4560" y="576"/>
              <a:ext cx="96" cy="96"/>
            </a:xfrm>
            <a:custGeom>
              <a:avLst/>
              <a:gdLst/>
              <a:ahLst/>
              <a:cxnLst>
                <a:cxn ang="0">
                  <a:pos x="192" y="0"/>
                </a:cxn>
                <a:cxn ang="0">
                  <a:pos x="0" y="0"/>
                </a:cxn>
                <a:cxn ang="0">
                  <a:pos x="0" y="192"/>
                </a:cxn>
                <a:cxn ang="0">
                  <a:pos x="192" y="0"/>
                </a:cxn>
              </a:cxnLst>
              <a:rect l="0" t="0" r="r" b="b"/>
              <a:pathLst>
                <a:path w="192" h="192">
                  <a:moveTo>
                    <a:pt x="192" y="0"/>
                  </a:moveTo>
                  <a:lnTo>
                    <a:pt x="0" y="0"/>
                  </a:lnTo>
                  <a:lnTo>
                    <a:pt x="0" y="192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 sz="1800"/>
            </a:p>
          </p:txBody>
        </p:sp>
      </p:grpSp>
      <p:sp>
        <p:nvSpPr>
          <p:cNvPr id="18455" name="Rectangle 23"/>
          <p:cNvSpPr>
            <a:spLocks noChangeArrowheads="1"/>
          </p:cNvSpPr>
          <p:nvPr/>
        </p:nvSpPr>
        <p:spPr bwMode="auto">
          <a:xfrm>
            <a:off x="11334744" y="0"/>
            <a:ext cx="857256" cy="500042"/>
          </a:xfrm>
          <a:prstGeom prst="rect">
            <a:avLst/>
          </a:prstGeom>
          <a:blipFill>
            <a:blip r:embed="rId15"/>
            <a:stretch>
              <a:fillRect/>
            </a:stretch>
          </a:blip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>
              <a:spcBef>
                <a:spcPct val="20000"/>
              </a:spcBef>
            </a:pPr>
            <a:endParaRPr lang="en-US" altLang="ko-KR" sz="1400" dirty="0">
              <a:solidFill>
                <a:schemeClr val="bg1"/>
              </a:solidFill>
              <a:latin typeface="Arial" charset="0"/>
              <a:ea typeface="제목돋움체" pitchFamily="18" charset="-127"/>
            </a:endParaRPr>
          </a:p>
        </p:txBody>
      </p:sp>
      <p:sp>
        <p:nvSpPr>
          <p:cNvPr id="18456" name="Rectangle 24"/>
          <p:cNvSpPr>
            <a:spLocks noChangeArrowheads="1"/>
          </p:cNvSpPr>
          <p:nvPr/>
        </p:nvSpPr>
        <p:spPr bwMode="auto">
          <a:xfrm>
            <a:off x="9855200" y="6629400"/>
            <a:ext cx="2336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r>
              <a:rPr lang="en-US" altLang="ko-KR" sz="1000" i="1" dirty="0">
                <a:latin typeface="Century Schoolbook" pitchFamily="18" charset="0"/>
              </a:rPr>
              <a:t>www.KGCASchool.com</a:t>
            </a:r>
          </a:p>
        </p:txBody>
      </p:sp>
      <p:sp>
        <p:nvSpPr>
          <p:cNvPr id="18448" name="Rectangle 16"/>
          <p:cNvSpPr>
            <a:spLocks noGrp="1" noChangeArrowheads="1"/>
          </p:cNvSpPr>
          <p:nvPr>
            <p:ph type="title"/>
          </p:nvPr>
        </p:nvSpPr>
        <p:spPr bwMode="white">
          <a:xfrm>
            <a:off x="0" y="1"/>
            <a:ext cx="7715261" cy="5000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6018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Times New Roman" pitchFamily="18" charset="0"/>
          <a:ea typeface="+mj-ea"/>
          <a:cs typeface="Times New Roman" pitchFamily="18" charset="0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굴림" charset="-127"/>
          <a:ea typeface="굴림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굴림" charset="-127"/>
          <a:ea typeface="굴림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굴림" charset="-127"/>
          <a:ea typeface="굴림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굴림" charset="-127"/>
          <a:ea typeface="굴림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굴림" charset="-127"/>
          <a:ea typeface="굴림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굴림" charset="-127"/>
          <a:ea typeface="굴림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굴림" charset="-127"/>
          <a:ea typeface="굴림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굴림" charset="-127"/>
          <a:ea typeface="굴림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kumimoji="1" sz="24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kumimoji="1" sz="24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kumimoji="1" sz="24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Font typeface="Wingdings" pitchFamily="2" charset="2"/>
        <a:buChar char="§"/>
        <a:defRPr kumimoji="1" sz="24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Font typeface="Wingdings" pitchFamily="2" charset="2"/>
        <a:buChar char="§"/>
        <a:defRPr kumimoji="1" sz="24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ko.wikipedia.org/wiki/%EB%8D%B0%EC%9D%B4%ED%84%B0%EB%B2%A0%EC%9D%B4%EC%8A%A4_%EB%AA%A8%EB%8D%B8" TargetMode="External"/><Relationship Id="rId2" Type="http://schemas.openxmlformats.org/officeDocument/2006/relationships/hyperlink" Target="https://ko.wikipedia.org/wiki/%EB%8D%B0%EC%9D%B4%ED%84%B0_%EB%AA%A8%EB%8D%B8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ko.wikipedia.org/wiki/%EB%8D%B0%EC%9D%B4%ED%84%B0%EB%B2%A0%EC%9D%B4%EC%8A%A4" TargetMode="External"/><Relationship Id="rId4" Type="http://schemas.openxmlformats.org/officeDocument/2006/relationships/hyperlink" Target="https://ko.wikipedia.org/wiki/%EC%A0%95%EB%B3%B4_%EC%8B%9C%EC%8A%A4%ED%85%9C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ko.wikipedia.org/w/index.php?title=%EA%B0%9D%EC%B2%B4_%EB%AA%A8%EB%8D%B8%EB%A7%81&amp;action=edit&amp;redlink=1" TargetMode="External"/><Relationship Id="rId3" Type="http://schemas.openxmlformats.org/officeDocument/2006/relationships/hyperlink" Target="https://ko.wikipedia.org/w/index.php?title=%EB%AA%A8%EB%8D%B8%EB%A7%81_%EC%96%B8%EC%96%B4&amp;action=edit&amp;redlink=1" TargetMode="External"/><Relationship Id="rId7" Type="http://schemas.openxmlformats.org/officeDocument/2006/relationships/hyperlink" Target="https://ko.wikipedia.org/w/index.php?title=%EB%B9%84%EC%A6%88%EB%8B%88%EC%8A%A4_%EB%AA%A8%EB%8D%B8%EB%A7%81&amp;action=edit&amp;redlink=1" TargetMode="External"/><Relationship Id="rId2" Type="http://schemas.openxmlformats.org/officeDocument/2006/relationships/hyperlink" Target="https://ko.wikipedia.org/wiki/%EC%86%8C%ED%94%84%ED%8A%B8%EC%9B%A8%EC%96%B4_%EA%B3%B5%ED%95%99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ko.wikipedia.org/wiki/%EA%B0%9C%EC%B2%B4-%EA%B4%80%EA%B3%84_%EB%8B%A4%EC%9D%B4%EC%96%B4%EA%B7%B8%EB%9E%A8" TargetMode="External"/><Relationship Id="rId5" Type="http://schemas.openxmlformats.org/officeDocument/2006/relationships/hyperlink" Target="https://ko.wikipedia.org/wiki/%EB%8D%B0%EC%9D%B4%ED%84%B0_%EB%AA%A8%EB%8D%B8%EB%A7%81" TargetMode="External"/><Relationship Id="rId10" Type="http://schemas.openxmlformats.org/officeDocument/2006/relationships/hyperlink" Target="https://ko.wikipedia.org/wiki/%EB%B6%84%EC%82%B0_%EC%BB%B4%ED%93%A8%ED%8C%85" TargetMode="External"/><Relationship Id="rId4" Type="http://schemas.openxmlformats.org/officeDocument/2006/relationships/hyperlink" Target="https://ko.wikipedia.org/w/index.php?title=%EC%8B%9C%EA%B0%81%EC%A0%81_%EB%AA%A8%EB%8D%B8&amp;action=edit&amp;redlink=1" TargetMode="External"/><Relationship Id="rId9" Type="http://schemas.openxmlformats.org/officeDocument/2006/relationships/hyperlink" Target="https://ko.wikipedia.org/wiki/%EC%86%8C%ED%94%84%ED%8A%B8%EC%9B%A8%EC%96%B4_%EA%B0%9C%EB%B0%9C_%EA%B3%B5%EC%A0%95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ko.wikipedia.org/wiki/%EC%95%8C%EA%B3%A0%EB%A6%AC%EC%A6%98" TargetMode="External"/><Relationship Id="rId2" Type="http://schemas.openxmlformats.org/officeDocument/2006/relationships/hyperlink" Target="https://ko.wikipedia.org/wiki/%ED%81%AC%EB%A6%AC%EC%8A%A4%ED%86%A0%ED%8D%BC_%EC%95%8C%EB%A0%89%EC%82%B0%EB%8D%94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gif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gif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gif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gif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ko.wikipedia.org/wiki/%EC%86%8C%ED%94%84%ED%8A%B8%EC%9B%A8%EC%96%B4_%EB%94%94%EC%9E%90%EC%9D%B8_%ED%8C%A8%ED%84%B4" TargetMode="External"/><Relationship Id="rId2" Type="http://schemas.openxmlformats.org/officeDocument/2006/relationships/hyperlink" Target="https://ko.wikipedia.org/wiki/%EC%86%8C%ED%94%84%ED%8A%B8%EC%9B%A8%EC%96%B4_%EA%B3%B5%ED%95%99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ko.wikipedia.org/wiki/%EC%9D%91%EC%9A%A9_%EC%86%8C%ED%94%84%ED%8A%B8%EC%9B%A8%EC%96%B4" TargetMode="External"/><Relationship Id="rId5" Type="http://schemas.openxmlformats.org/officeDocument/2006/relationships/hyperlink" Target="https://ko.wikipedia.org/wiki/%EB%B9%84%EC%A6%88%EB%8B%88%EC%8A%A4_%EB%A1%9C%EC%A7%81" TargetMode="External"/><Relationship Id="rId4" Type="http://schemas.openxmlformats.org/officeDocument/2006/relationships/hyperlink" Target="https://ko.wikipedia.org/wiki/%EC%82%AC%EC%9A%A9%EC%9E%90_%EC%9D%B8%ED%84%B0%ED%8E%98%EC%9D%B4%EC%8A%A4" TargetMode="Externa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gif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gif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gif"/><Relationship Id="rId2" Type="http://schemas.openxmlformats.org/officeDocument/2006/relationships/image" Target="../media/image34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gif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gif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gif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gif"/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D88A8A1F-7B8F-4E7E-A1EB-3B3145F817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1A350CF-A19D-4DDE-AE97-12039DB3B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Design pattern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5984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9E4C9A-58FD-4CA5-B958-A842D297AF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주어진 개념으로부터 논리적인 </a:t>
            </a:r>
            <a:r>
              <a:rPr lang="ko-KR" altLang="en-US" dirty="0">
                <a:hlinkClick r:id="rId2" tooltip="데이터 모델"/>
              </a:rPr>
              <a:t>데이터 모델</a:t>
            </a:r>
            <a:r>
              <a:rPr lang="ko-KR" altLang="en-US" dirty="0"/>
              <a:t>을 구성하는 작업을 말하며</a:t>
            </a:r>
            <a:r>
              <a:rPr lang="en-US" altLang="ko-KR" dirty="0"/>
              <a:t>, </a:t>
            </a:r>
            <a:r>
              <a:rPr lang="ko-KR" altLang="en-US" dirty="0"/>
              <a:t>일반적으로 이를 물리적인 </a:t>
            </a:r>
            <a:r>
              <a:rPr lang="ko-KR" altLang="en-US" dirty="0">
                <a:hlinkClick r:id="rId3" tooltip="데이터베이스 모델"/>
              </a:rPr>
              <a:t>데이터베이스 모델</a:t>
            </a:r>
            <a:r>
              <a:rPr lang="ko-KR" altLang="en-US" dirty="0"/>
              <a:t>로 환원하여 고객의 요구에 따라 특정 </a:t>
            </a:r>
            <a:r>
              <a:rPr lang="ko-KR" altLang="en-US" dirty="0">
                <a:hlinkClick r:id="rId4" tooltip="정보 시스템"/>
              </a:rPr>
              <a:t>정보 시스템</a:t>
            </a:r>
            <a:r>
              <a:rPr lang="ko-KR" altLang="en-US" dirty="0"/>
              <a:t>의 </a:t>
            </a:r>
            <a:r>
              <a:rPr lang="ko-KR" altLang="en-US" dirty="0">
                <a:hlinkClick r:id="rId5" tooltip="데이터베이스"/>
              </a:rPr>
              <a:t>데이터베이스</a:t>
            </a:r>
            <a:r>
              <a:rPr lang="ko-KR" altLang="en-US" dirty="0"/>
              <a:t>에 반영하는 작업을 포함한다</a:t>
            </a:r>
            <a:r>
              <a:rPr lang="en-US" altLang="ko-KR" dirty="0"/>
              <a:t>. </a:t>
            </a:r>
            <a:r>
              <a:rPr lang="ko-KR" altLang="en-US" dirty="0"/>
              <a:t>후자의 의미로 흔히 </a:t>
            </a:r>
            <a:r>
              <a:rPr lang="ko-KR" altLang="en-US" b="1" dirty="0"/>
              <a:t>데이터베이스 모델링</a:t>
            </a:r>
            <a:r>
              <a:rPr lang="ko-KR" altLang="en-US" dirty="0"/>
              <a:t>으로 불리기도 한다</a:t>
            </a:r>
            <a:endParaRPr lang="en-US" altLang="ko-KR" dirty="0"/>
          </a:p>
          <a:p>
            <a:endParaRPr lang="en-US" altLang="ko-KR" b="1" dirty="0"/>
          </a:p>
          <a:p>
            <a:r>
              <a:rPr lang="ko-KR" altLang="en-US" b="1" dirty="0"/>
              <a:t>개체</a:t>
            </a:r>
            <a:r>
              <a:rPr lang="en-US" altLang="ko-KR" b="1" dirty="0"/>
              <a:t>-</a:t>
            </a:r>
            <a:r>
              <a:rPr lang="ko-KR" altLang="en-US" b="1" dirty="0"/>
              <a:t>관계 모델링</a:t>
            </a:r>
            <a:r>
              <a:rPr lang="en-US" altLang="ko-KR" dirty="0"/>
              <a:t>(</a:t>
            </a:r>
            <a:r>
              <a:rPr lang="en-US" altLang="ko-KR" b="1" dirty="0"/>
              <a:t>E</a:t>
            </a:r>
            <a:r>
              <a:rPr lang="en-US" altLang="ko-KR" dirty="0"/>
              <a:t>ntity-</a:t>
            </a:r>
            <a:r>
              <a:rPr lang="en-US" altLang="ko-KR" b="1" dirty="0"/>
              <a:t>R</a:t>
            </a:r>
            <a:r>
              <a:rPr lang="en-US" altLang="ko-KR" dirty="0"/>
              <a:t>elationship Modelling)</a:t>
            </a:r>
            <a:r>
              <a:rPr lang="ko-KR" altLang="en-US" dirty="0"/>
              <a:t>이다</a:t>
            </a:r>
            <a:r>
              <a:rPr lang="en-US" altLang="ko-KR" dirty="0"/>
              <a:t>. </a:t>
            </a:r>
            <a:r>
              <a:rPr lang="ko-KR" altLang="en-US" dirty="0"/>
              <a:t>줄여서 </a:t>
            </a:r>
            <a:r>
              <a:rPr lang="en-US" altLang="ko-KR" b="1" dirty="0"/>
              <a:t>ERM</a:t>
            </a:r>
            <a:r>
              <a:rPr lang="ko-KR" altLang="en-US" dirty="0"/>
              <a:t>이라고 한다</a:t>
            </a:r>
            <a:r>
              <a:rPr lang="en-US" altLang="ko-KR" dirty="0"/>
              <a:t>. ERM </a:t>
            </a:r>
            <a:r>
              <a:rPr lang="ko-KR" altLang="en-US" dirty="0"/>
              <a:t>프로세스의 산출물을 가리켜 </a:t>
            </a:r>
            <a:r>
              <a:rPr lang="ko-KR" altLang="en-US" b="1" dirty="0"/>
              <a:t>개체</a:t>
            </a:r>
            <a:r>
              <a:rPr lang="en-US" altLang="ko-KR" b="1" dirty="0"/>
              <a:t>-</a:t>
            </a:r>
            <a:r>
              <a:rPr lang="ko-KR" altLang="en-US" b="1" dirty="0"/>
              <a:t>관계 다이어그램</a:t>
            </a:r>
            <a:r>
              <a:rPr lang="en-US" altLang="ko-KR" dirty="0"/>
              <a:t>(Entity-Relationship Diagram)</a:t>
            </a:r>
            <a:r>
              <a:rPr lang="ko-KR" altLang="en-US" dirty="0"/>
              <a:t>이라 한다</a:t>
            </a:r>
            <a:r>
              <a:rPr lang="en-US" altLang="ko-KR" dirty="0"/>
              <a:t>. </a:t>
            </a:r>
            <a:r>
              <a:rPr lang="ko-KR" altLang="en-US" dirty="0"/>
              <a:t>줄여서 </a:t>
            </a:r>
            <a:r>
              <a:rPr lang="en-US" altLang="ko-KR" b="1" dirty="0"/>
              <a:t>ERD</a:t>
            </a:r>
            <a:r>
              <a:rPr lang="ko-KR" altLang="en-US" dirty="0"/>
              <a:t>라 일컫는다</a:t>
            </a:r>
            <a:r>
              <a:rPr lang="en-US" altLang="ko-KR" dirty="0"/>
              <a:t>. </a:t>
            </a:r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A77BDF2-ACBC-4DCD-BDA2-043091C27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데이터 모델링</a:t>
            </a:r>
            <a:r>
              <a:rPr lang="en-US" altLang="ko-KR" dirty="0"/>
              <a:t>(data modeling)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38568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6025C4-3C0F-40D3-97A3-E0927A3ED4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6456452-BB5D-4D17-981A-DBE9BD215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8194" name="Picture 2" descr="https://upload.wikimedia.org/wikipedia/commons/thumb/7/72/ER_Diagram_MMORPG.png/1024px-ER_Diagram_MMORPG.png">
            <a:extLst>
              <a:ext uri="{FF2B5EF4-FFF2-40B4-BE49-F238E27FC236}">
                <a16:creationId xmlns:a16="http://schemas.microsoft.com/office/drawing/2014/main" id="{9F4081AE-34D1-4608-8741-D85D7F0610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4725" y="0"/>
            <a:ext cx="7700963" cy="4835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2898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393AAF-4FCD-44E7-B8D8-C40EB1C9FC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통합 모델링 언어</a:t>
            </a:r>
            <a:r>
              <a:rPr lang="en-US" altLang="ko-KR" dirty="0"/>
              <a:t>(</a:t>
            </a:r>
            <a:r>
              <a:rPr lang="en-US" altLang="ko-KR" dirty="0" err="1"/>
              <a:t>UML,Unified</a:t>
            </a:r>
            <a:r>
              <a:rPr lang="en-US" altLang="ko-KR" dirty="0"/>
              <a:t> Modeling Language)</a:t>
            </a:r>
            <a:r>
              <a:rPr lang="ko-KR" altLang="en-US" dirty="0"/>
              <a:t>는 </a:t>
            </a:r>
            <a:r>
              <a:rPr lang="ko-KR" altLang="en-US" dirty="0">
                <a:hlinkClick r:id="rId2" tooltip="소프트웨어 공학"/>
              </a:rPr>
              <a:t>소프트웨어 공학</a:t>
            </a:r>
            <a:r>
              <a:rPr lang="ko-KR" altLang="en-US" dirty="0"/>
              <a:t>에서 사용되는 표준화된 범용 </a:t>
            </a:r>
            <a:r>
              <a:rPr lang="ko-KR" altLang="en-US" dirty="0">
                <a:hlinkClick r:id="rId3" tooltip="모델링 언어 (없는 문서)"/>
              </a:rPr>
              <a:t>모델링 언어</a:t>
            </a:r>
            <a:r>
              <a:rPr lang="ko-KR" altLang="en-US" dirty="0"/>
              <a:t>이다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UML</a:t>
            </a:r>
            <a:r>
              <a:rPr lang="ko-KR" altLang="en-US" dirty="0"/>
              <a:t>은 소프트웨어 집약 시스템의 </a:t>
            </a:r>
            <a:r>
              <a:rPr lang="ko-KR" altLang="en-US" dirty="0">
                <a:hlinkClick r:id="rId4" tooltip="시각적 모델 (없는 문서)"/>
              </a:rPr>
              <a:t>시각적 모델</a:t>
            </a:r>
            <a:r>
              <a:rPr lang="ko-KR" altLang="en-US" dirty="0"/>
              <a:t>을 만들기 위한 도안 표기법을 포함한다</a:t>
            </a:r>
            <a:endParaRPr lang="en-US" altLang="ko-KR" dirty="0"/>
          </a:p>
          <a:p>
            <a:r>
              <a:rPr lang="en-US" altLang="ko-KR" dirty="0"/>
              <a:t>UML</a:t>
            </a:r>
            <a:r>
              <a:rPr lang="ko-KR" altLang="en-US" dirty="0"/>
              <a:t>은 </a:t>
            </a:r>
            <a:r>
              <a:rPr lang="ko-KR" altLang="en-US" dirty="0">
                <a:hlinkClick r:id="rId5" tooltip="데이터 모델링"/>
              </a:rPr>
              <a:t>데이터 모델링</a:t>
            </a:r>
            <a:r>
              <a:rPr lang="en-US" altLang="ko-KR" dirty="0"/>
              <a:t>(</a:t>
            </a:r>
            <a:r>
              <a:rPr lang="ko-KR" altLang="en-US" dirty="0">
                <a:hlinkClick r:id="rId6" tooltip="개체-관계 다이어그램"/>
              </a:rPr>
              <a:t>개체</a:t>
            </a:r>
            <a:r>
              <a:rPr lang="en-US" altLang="ko-KR" dirty="0">
                <a:hlinkClick r:id="rId6" tooltip="개체-관계 다이어그램"/>
              </a:rPr>
              <a:t>-</a:t>
            </a:r>
            <a:r>
              <a:rPr lang="ko-KR" altLang="en-US" dirty="0">
                <a:hlinkClick r:id="rId6" tooltip="개체-관계 다이어그램"/>
              </a:rPr>
              <a:t>관계 다이어그램</a:t>
            </a:r>
            <a:r>
              <a:rPr lang="en-US" altLang="ko-KR" dirty="0"/>
              <a:t>)</a:t>
            </a:r>
            <a:r>
              <a:rPr lang="ko-KR" altLang="en-US" dirty="0"/>
              <a:t>과 </a:t>
            </a:r>
            <a:r>
              <a:rPr lang="ko-KR" altLang="en-US" dirty="0">
                <a:hlinkClick r:id="rId7" tooltip="비즈니스 모델링 (없는 문서)"/>
              </a:rPr>
              <a:t>비즈니스 모델링</a:t>
            </a:r>
            <a:r>
              <a:rPr lang="en-US" altLang="ko-KR" dirty="0"/>
              <a:t>(</a:t>
            </a:r>
            <a:r>
              <a:rPr lang="ko-KR" altLang="en-US" dirty="0"/>
              <a:t>업무 흐름</a:t>
            </a:r>
            <a:r>
              <a:rPr lang="en-US" altLang="ko-KR" dirty="0"/>
              <a:t>), </a:t>
            </a:r>
            <a:r>
              <a:rPr lang="ko-KR" altLang="en-US" dirty="0">
                <a:hlinkClick r:id="rId8" tooltip="객체 모델링 (없는 문서)"/>
              </a:rPr>
              <a:t>객체 모델링</a:t>
            </a:r>
            <a:r>
              <a:rPr lang="en-US" altLang="ko-KR" dirty="0"/>
              <a:t>, </a:t>
            </a:r>
            <a:r>
              <a:rPr lang="ko-KR" altLang="en-US" dirty="0"/>
              <a:t>부품 모델링의 최선의 기술을 조합한다</a:t>
            </a:r>
            <a:r>
              <a:rPr lang="en-US" altLang="ko-KR" dirty="0"/>
              <a:t>. UML</a:t>
            </a:r>
            <a:r>
              <a:rPr lang="ko-KR" altLang="en-US" dirty="0"/>
              <a:t>은 </a:t>
            </a:r>
            <a:r>
              <a:rPr lang="ko-KR" altLang="en-US" dirty="0">
                <a:hlinkClick r:id="rId9" tooltip="소프트웨어 개발 공정"/>
              </a:rPr>
              <a:t>소프트웨어 개발 </a:t>
            </a:r>
            <a:r>
              <a:rPr lang="ko-KR" altLang="en-US" dirty="0" err="1">
                <a:hlinkClick r:id="rId9" tooltip="소프트웨어 개발 공정"/>
              </a:rPr>
              <a:t>공정</a:t>
            </a:r>
            <a:r>
              <a:rPr lang="ko-KR" altLang="en-US" dirty="0" err="1"/>
              <a:t>뿐만</a:t>
            </a:r>
            <a:r>
              <a:rPr lang="ko-KR" altLang="en-US" dirty="0"/>
              <a:t> 아니라 다른 구현 기술의 모든 공정에서 사용될 수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UML</a:t>
            </a:r>
            <a:r>
              <a:rPr lang="ko-KR" altLang="en-US" dirty="0"/>
              <a:t>의 목표는 동시적 </a:t>
            </a:r>
            <a:r>
              <a:rPr lang="ko-KR" altLang="en-US" dirty="0">
                <a:hlinkClick r:id="rId10" tooltip="분산 컴퓨팅"/>
              </a:rPr>
              <a:t>분산 시스템</a:t>
            </a:r>
            <a:r>
              <a:rPr lang="ko-KR" altLang="en-US" dirty="0"/>
              <a:t>을 모델링 하는 표준 언어다</a:t>
            </a:r>
            <a:r>
              <a:rPr lang="en-US" altLang="ko-KR" dirty="0"/>
              <a:t>. 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5DB7BAE-58E2-4D9F-AB17-BC0DB9A24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통합 모델링 언어</a:t>
            </a:r>
            <a:r>
              <a:rPr lang="en-US" altLang="ko-KR" dirty="0"/>
              <a:t>(UML)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26550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BF0EEA-1516-4FE7-9BA5-58DDD3611E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E209793-C073-4773-8CC2-94873021B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0A146246-D34C-4F89-89A9-A99B5B5BD648}"/>
              </a:ext>
            </a:extLst>
          </p:cNvPr>
          <p:cNvGrpSpPr/>
          <p:nvPr/>
        </p:nvGrpSpPr>
        <p:grpSpPr>
          <a:xfrm>
            <a:off x="6159730" y="118368"/>
            <a:ext cx="6032270" cy="5026579"/>
            <a:chOff x="2051720" y="2204864"/>
            <a:chExt cx="5095875" cy="4010962"/>
          </a:xfrm>
        </p:grpSpPr>
        <p:pic>
          <p:nvPicPr>
            <p:cNvPr id="5" name="Picture 4" descr="Jacobson OOD">
              <a:extLst>
                <a:ext uri="{FF2B5EF4-FFF2-40B4-BE49-F238E27FC236}">
                  <a16:creationId xmlns:a16="http://schemas.microsoft.com/office/drawing/2014/main" id="{F773B994-28D2-44BC-AA84-BFE41B7D9FB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051720" y="2204864"/>
              <a:ext cx="5095875" cy="3657600"/>
            </a:xfrm>
            <a:prstGeom prst="rect">
              <a:avLst/>
            </a:prstGeom>
            <a:noFill/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F92EE3C-E288-472E-BC7B-84F2518C9657}"/>
                </a:ext>
              </a:extLst>
            </p:cNvPr>
            <p:cNvSpPr txBox="1"/>
            <p:nvPr/>
          </p:nvSpPr>
          <p:spPr>
            <a:xfrm>
              <a:off x="3203848" y="5877272"/>
              <a:ext cx="288032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rgbClr val="000000"/>
                  </a:solidFill>
                  <a:latin typeface="HY울릉도M" pitchFamily="18" charset="-127"/>
                  <a:ea typeface="HY울릉도M" pitchFamily="18" charset="-127"/>
                </a:rPr>
                <a:t>[</a:t>
              </a:r>
              <a:r>
                <a:rPr lang="ko-KR" altLang="en-US" sz="1600" dirty="0">
                  <a:solidFill>
                    <a:srgbClr val="000000"/>
                  </a:solidFill>
                  <a:latin typeface="HY울릉도M" pitchFamily="18" charset="-127"/>
                  <a:ea typeface="HY울릉도M" pitchFamily="18" charset="-127"/>
                </a:rPr>
                <a:t>그림</a:t>
              </a:r>
              <a:r>
                <a:rPr lang="en-US" altLang="ko-KR" sz="1600" dirty="0">
                  <a:solidFill>
                    <a:srgbClr val="000000"/>
                  </a:solidFill>
                  <a:latin typeface="HY울릉도M" pitchFamily="18" charset="-127"/>
                  <a:ea typeface="HY울릉도M" pitchFamily="18" charset="-127"/>
                </a:rPr>
                <a:t>1-14] </a:t>
              </a:r>
              <a:r>
                <a:rPr lang="ko-KR" altLang="en-US" sz="1600" dirty="0" err="1">
                  <a:solidFill>
                    <a:srgbClr val="000000"/>
                  </a:solidFill>
                  <a:latin typeface="HY울릉도M" pitchFamily="18" charset="-127"/>
                  <a:ea typeface="HY울릉도M" pitchFamily="18" charset="-127"/>
                </a:rPr>
                <a:t>야콥슨의</a:t>
              </a:r>
              <a:r>
                <a:rPr lang="ko-KR" altLang="en-US" sz="1600" dirty="0">
                  <a:solidFill>
                    <a:srgbClr val="000000"/>
                  </a:solidFill>
                  <a:latin typeface="HY울릉도M" pitchFamily="18" charset="-127"/>
                  <a:ea typeface="HY울릉도M" pitchFamily="18" charset="-127"/>
                </a:rPr>
                <a:t> </a:t>
              </a:r>
              <a:r>
                <a:rPr lang="en-US" altLang="ko-KR" sz="1600" dirty="0">
                  <a:solidFill>
                    <a:srgbClr val="000000"/>
                  </a:solidFill>
                  <a:latin typeface="HY울릉도M" pitchFamily="18" charset="-127"/>
                  <a:ea typeface="HY울릉도M" pitchFamily="18" charset="-127"/>
                </a:rPr>
                <a:t>OOSE</a:t>
              </a:r>
              <a:endParaRPr lang="ko-KR" altLang="en-US" sz="1600" dirty="0">
                <a:solidFill>
                  <a:srgbClr val="000000"/>
                </a:solidFill>
                <a:latin typeface="HY울릉도M" pitchFamily="18" charset="-127"/>
                <a:ea typeface="HY울릉도M" pitchFamily="18" charset="-127"/>
              </a:endParaRP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BB556641-A424-455C-8580-5EEACA4DE7A2}"/>
              </a:ext>
            </a:extLst>
          </p:cNvPr>
          <p:cNvGrpSpPr/>
          <p:nvPr/>
        </p:nvGrpSpPr>
        <p:grpSpPr>
          <a:xfrm>
            <a:off x="-1" y="-1"/>
            <a:ext cx="6159731" cy="5636029"/>
            <a:chOff x="1691680" y="116632"/>
            <a:chExt cx="5524500" cy="3578914"/>
          </a:xfrm>
        </p:grpSpPr>
        <p:pic>
          <p:nvPicPr>
            <p:cNvPr id="8" name="Picture 2" descr="Jacobson's Use Case">
              <a:extLst>
                <a:ext uri="{FF2B5EF4-FFF2-40B4-BE49-F238E27FC236}">
                  <a16:creationId xmlns:a16="http://schemas.microsoft.com/office/drawing/2014/main" id="{953CF95B-EA15-49C9-9C6C-4D1BA7028A9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691680" y="116632"/>
              <a:ext cx="5524500" cy="3267075"/>
            </a:xfrm>
            <a:prstGeom prst="rect">
              <a:avLst/>
            </a:prstGeom>
            <a:noFill/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0BEA225-1B3C-48EB-A20F-855591672547}"/>
                </a:ext>
              </a:extLst>
            </p:cNvPr>
            <p:cNvSpPr txBox="1"/>
            <p:nvPr/>
          </p:nvSpPr>
          <p:spPr>
            <a:xfrm>
              <a:off x="3131840" y="3356992"/>
              <a:ext cx="25202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rgbClr val="000000"/>
                  </a:solidFill>
                  <a:latin typeface="HY울릉도M" pitchFamily="18" charset="-127"/>
                  <a:ea typeface="HY울릉도M" pitchFamily="18" charset="-127"/>
                </a:rPr>
                <a:t>[</a:t>
              </a:r>
              <a:r>
                <a:rPr lang="ko-KR" altLang="en-US" sz="1600" dirty="0">
                  <a:solidFill>
                    <a:srgbClr val="000000"/>
                  </a:solidFill>
                  <a:latin typeface="HY울릉도M" pitchFamily="18" charset="-127"/>
                  <a:ea typeface="HY울릉도M" pitchFamily="18" charset="-127"/>
                </a:rPr>
                <a:t>그림</a:t>
              </a:r>
              <a:r>
                <a:rPr lang="en-US" altLang="ko-KR" sz="1600" dirty="0">
                  <a:solidFill>
                    <a:srgbClr val="000000"/>
                  </a:solidFill>
                  <a:latin typeface="HY울릉도M" pitchFamily="18" charset="-127"/>
                  <a:ea typeface="HY울릉도M" pitchFamily="18" charset="-127"/>
                </a:rPr>
                <a:t>1-13] OOSE </a:t>
              </a:r>
              <a:r>
                <a:rPr lang="ko-KR" altLang="en-US" sz="1600" dirty="0">
                  <a:solidFill>
                    <a:srgbClr val="000000"/>
                  </a:solidFill>
                  <a:latin typeface="HY울릉도M" pitchFamily="18" charset="-127"/>
                  <a:ea typeface="HY울릉도M" pitchFamily="18" charset="-127"/>
                </a:rPr>
                <a:t>심볼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8345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9B1E05-80AD-41EB-A511-3C858DB5EA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64456"/>
            <a:ext cx="863171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/>
              <a:t>1.</a:t>
            </a:r>
            <a:r>
              <a:rPr lang="ko-KR" altLang="en-US" b="1" dirty="0" err="1"/>
              <a:t>유스케이스</a:t>
            </a:r>
            <a:r>
              <a:rPr lang="en-US" altLang="ko-KR" b="1" dirty="0"/>
              <a:t>(Use case diagram)</a:t>
            </a:r>
          </a:p>
          <a:p>
            <a:pPr marL="0" indent="0">
              <a:buNone/>
            </a:pPr>
            <a:r>
              <a:rPr lang="ko-KR" altLang="en-US" dirty="0"/>
              <a:t>사용자 관점에서 논리적인 시스템의 서비스 혹은 </a:t>
            </a:r>
            <a:r>
              <a:rPr lang="ko-KR" altLang="en-US" dirty="0" err="1"/>
              <a:t>유즈케이스</a:t>
            </a:r>
            <a:r>
              <a:rPr lang="en-US" altLang="ko-KR" dirty="0"/>
              <a:t>(</a:t>
            </a:r>
            <a:r>
              <a:rPr lang="ko-KR" altLang="en-US" dirty="0"/>
              <a:t>컴퓨터 시스템과 사용자가 상호작용을 하는 하나의 경우</a:t>
            </a:r>
            <a:r>
              <a:rPr lang="en-US" altLang="ko-KR" dirty="0"/>
              <a:t>)</a:t>
            </a:r>
            <a:r>
              <a:rPr lang="ko-KR" altLang="en-US" dirty="0"/>
              <a:t>를 정의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b="1" dirty="0"/>
          </a:p>
          <a:p>
            <a:pPr marL="0" indent="0">
              <a:buNone/>
            </a:pPr>
            <a:r>
              <a:rPr lang="en-US" altLang="ko-KR" b="1" dirty="0"/>
              <a:t>2.</a:t>
            </a:r>
            <a:r>
              <a:rPr lang="ko-KR" altLang="en-US" b="1" dirty="0"/>
              <a:t>클래스</a:t>
            </a:r>
            <a:r>
              <a:rPr lang="en-US" altLang="ko-KR" b="1" dirty="0"/>
              <a:t>(Class Diagram)</a:t>
            </a:r>
          </a:p>
          <a:p>
            <a:pPr marL="0" indent="0">
              <a:buNone/>
            </a:pPr>
            <a:r>
              <a:rPr lang="ko-KR" altLang="en-US" dirty="0"/>
              <a:t>클래스들을 선별하여 나타내고 각 클래스들의 속성</a:t>
            </a:r>
            <a:r>
              <a:rPr lang="en-US" altLang="ko-KR" dirty="0"/>
              <a:t>(Attribute)</a:t>
            </a:r>
            <a:r>
              <a:rPr lang="ko-KR" altLang="en-US" dirty="0"/>
              <a:t>과 행위</a:t>
            </a:r>
            <a:r>
              <a:rPr lang="en-US" altLang="ko-KR" dirty="0"/>
              <a:t>(Behavior), </a:t>
            </a:r>
            <a:r>
              <a:rPr lang="ko-KR" altLang="ko-KR" dirty="0" err="1"/>
              <a:t>그들간의</a:t>
            </a:r>
            <a:r>
              <a:rPr lang="en-US" altLang="ko-KR" dirty="0"/>
              <a:t> </a:t>
            </a:r>
            <a:r>
              <a:rPr lang="ko-KR" altLang="en-US" dirty="0"/>
              <a:t> 관계</a:t>
            </a:r>
            <a:r>
              <a:rPr lang="en-US" altLang="ko-KR" dirty="0"/>
              <a:t>(Relationship) </a:t>
            </a:r>
            <a:r>
              <a:rPr lang="ko-KR" altLang="ko-KR" dirty="0"/>
              <a:t>를</a:t>
            </a:r>
            <a:r>
              <a:rPr lang="en-US" altLang="ko-KR" dirty="0"/>
              <a:t> </a:t>
            </a:r>
            <a:r>
              <a:rPr lang="ko-KR" altLang="ko-KR" dirty="0"/>
              <a:t>정의</a:t>
            </a:r>
            <a:r>
              <a:rPr lang="en-US" altLang="ko-KR" dirty="0"/>
              <a:t>.</a:t>
            </a:r>
            <a:endParaRPr lang="en-US" altLang="ko-KR" b="1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C627085-29AC-40B8-858C-690072E25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다이어그램</a:t>
            </a:r>
            <a:r>
              <a:rPr lang="en-US" altLang="ko-KR" b="1" dirty="0"/>
              <a:t>(Diagram) </a:t>
            </a:r>
            <a:r>
              <a:rPr lang="ko-KR" altLang="en-US" b="1" dirty="0"/>
              <a:t>종류</a:t>
            </a:r>
            <a:endParaRPr lang="ko-KR" altLang="en-US" dirty="0"/>
          </a:p>
        </p:txBody>
      </p:sp>
      <p:pic>
        <p:nvPicPr>
          <p:cNvPr id="4" name="Picture 4" descr="http://cfile24.uf.tistory.com/image/151BC4504E9E1B7521969B">
            <a:extLst>
              <a:ext uri="{FF2B5EF4-FFF2-40B4-BE49-F238E27FC236}">
                <a16:creationId xmlns:a16="http://schemas.microsoft.com/office/drawing/2014/main" id="{DFE41812-33D9-425D-BCA0-97230A3DA2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1712" y="2450969"/>
            <a:ext cx="3560288" cy="3429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://cfile2.uf.tistory.com/image/1828DD4A4E9E1B492CD34E">
            <a:extLst>
              <a:ext uri="{FF2B5EF4-FFF2-40B4-BE49-F238E27FC236}">
                <a16:creationId xmlns:a16="http://schemas.microsoft.com/office/drawing/2014/main" id="{97F4D015-89A3-46DE-A5D6-4930B5B87A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4148" y="0"/>
            <a:ext cx="3447852" cy="2450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1433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9B1E05-80AD-41EB-A511-3C858DB5EA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1457979"/>
            <a:ext cx="717573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/>
              <a:t>3.</a:t>
            </a:r>
            <a:r>
              <a:rPr lang="ko-KR" altLang="en-US" b="1" dirty="0"/>
              <a:t>시퀀스</a:t>
            </a:r>
            <a:r>
              <a:rPr lang="en-US" altLang="ko-KR" b="1" dirty="0"/>
              <a:t>(Sequence Diagram)</a:t>
            </a:r>
          </a:p>
          <a:p>
            <a:pPr marL="0" indent="0">
              <a:buNone/>
            </a:pPr>
            <a:r>
              <a:rPr lang="ko-KR" altLang="en-US" dirty="0"/>
              <a:t>시스템이 </a:t>
            </a:r>
            <a:r>
              <a:rPr lang="ko-KR" altLang="en-US" dirty="0" err="1"/>
              <a:t>실행시</a:t>
            </a:r>
            <a:r>
              <a:rPr lang="ko-KR" altLang="en-US" dirty="0"/>
              <a:t> 생성되고 소멸되는 객체를 표기하고 객체들 사이에 주고 받는 메시지를 나타내게 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b="1" dirty="0"/>
          </a:p>
          <a:p>
            <a:pPr marL="0" indent="0">
              <a:buNone/>
            </a:pPr>
            <a:r>
              <a:rPr lang="en-US" altLang="ko-KR" b="1" dirty="0"/>
              <a:t>4.</a:t>
            </a:r>
            <a:r>
              <a:rPr lang="ko-KR" altLang="en-US" b="1" dirty="0" err="1"/>
              <a:t>콜러버레이션</a:t>
            </a:r>
            <a:r>
              <a:rPr lang="en-US" altLang="ko-KR" b="1" dirty="0"/>
              <a:t>(</a:t>
            </a:r>
            <a:r>
              <a:rPr lang="en-US" altLang="ko-KR" b="1" dirty="0" err="1"/>
              <a:t>Collboration</a:t>
            </a:r>
            <a:r>
              <a:rPr lang="en-US" altLang="ko-KR" b="1" dirty="0"/>
              <a:t> Diagram)</a:t>
            </a:r>
          </a:p>
          <a:p>
            <a:pPr marL="0" indent="0">
              <a:buNone/>
            </a:pPr>
            <a:r>
              <a:rPr lang="ko-KR" altLang="en-US" dirty="0" err="1"/>
              <a:t>시퀸스</a:t>
            </a:r>
            <a:r>
              <a:rPr lang="ko-KR" altLang="en-US" dirty="0"/>
              <a:t> 다이어그램과 함께 메시지의 흐름을 나타낸다</a:t>
            </a:r>
            <a:r>
              <a:rPr lang="en-US" altLang="ko-KR" dirty="0"/>
              <a:t>. </a:t>
            </a:r>
            <a:r>
              <a:rPr lang="ko-KR" altLang="en-US" dirty="0"/>
              <a:t>하지만 </a:t>
            </a:r>
            <a:r>
              <a:rPr lang="ko-KR" altLang="en-US" dirty="0" err="1"/>
              <a:t>콜레버레이션</a:t>
            </a:r>
            <a:r>
              <a:rPr lang="ko-KR" altLang="en-US" dirty="0"/>
              <a:t> </a:t>
            </a:r>
            <a:r>
              <a:rPr lang="ko-KR" altLang="en-US" dirty="0" err="1"/>
              <a:t>다어그램은</a:t>
            </a:r>
            <a:r>
              <a:rPr lang="ko-KR" altLang="en-US" dirty="0"/>
              <a:t> 객체와 객체들 사이의 관계 또한 표기하게 된다</a:t>
            </a:r>
            <a:r>
              <a:rPr lang="en-US" altLang="ko-KR" dirty="0"/>
              <a:t>.</a:t>
            </a:r>
            <a:endParaRPr lang="en-US" altLang="ko-KR" b="1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C627085-29AC-40B8-858C-690072E25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다이어그램</a:t>
            </a:r>
            <a:r>
              <a:rPr lang="en-US" altLang="ko-KR" b="1" dirty="0"/>
              <a:t>(Diagram) </a:t>
            </a:r>
            <a:r>
              <a:rPr lang="ko-KR" altLang="en-US" b="1" dirty="0"/>
              <a:t>종류</a:t>
            </a:r>
            <a:endParaRPr lang="ko-KR" altLang="en-US" dirty="0"/>
          </a:p>
        </p:txBody>
      </p:sp>
      <p:pic>
        <p:nvPicPr>
          <p:cNvPr id="5" name="Picture 6" descr="http://cfile2.uf.tistory.com/image/16280D4E4E9E1B8A1FC357">
            <a:extLst>
              <a:ext uri="{FF2B5EF4-FFF2-40B4-BE49-F238E27FC236}">
                <a16:creationId xmlns:a16="http://schemas.microsoft.com/office/drawing/2014/main" id="{CB02A6D0-E96C-4EC8-B6FB-94B1F214B0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9143" y="46851"/>
            <a:ext cx="4401704" cy="301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 descr="http://cfile3.uf.tistory.com/image/111F43504E9E1BA0159622">
            <a:extLst>
              <a:ext uri="{FF2B5EF4-FFF2-40B4-BE49-F238E27FC236}">
                <a16:creationId xmlns:a16="http://schemas.microsoft.com/office/drawing/2014/main" id="{DD42C56D-21C1-4EF7-BB98-218D659426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9531" y="3175734"/>
            <a:ext cx="5111316" cy="2524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7467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9B1E05-80AD-41EB-A511-3C858DB5EA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53331"/>
            <a:ext cx="742326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/>
              <a:t>5.</a:t>
            </a:r>
            <a:r>
              <a:rPr lang="ko-KR" altLang="en-US" b="1" dirty="0" err="1"/>
              <a:t>상태다이어그램</a:t>
            </a:r>
            <a:r>
              <a:rPr lang="en-US" altLang="ko-KR" b="1" dirty="0"/>
              <a:t>(State Chart Diagram)</a:t>
            </a:r>
          </a:p>
          <a:p>
            <a:pPr marL="0" indent="0">
              <a:buNone/>
            </a:pPr>
            <a:r>
              <a:rPr lang="ko-KR" altLang="en-US" dirty="0"/>
              <a:t>객체가 생성되어 소멸될 때까지 가질 수 있는 모든 상태를 분석하고</a:t>
            </a:r>
            <a:r>
              <a:rPr lang="en-US" altLang="ko-KR" dirty="0"/>
              <a:t>, </a:t>
            </a:r>
            <a:r>
              <a:rPr lang="ko-KR" altLang="en-US" dirty="0"/>
              <a:t>표현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b="1" dirty="0"/>
              <a:t>6.</a:t>
            </a:r>
            <a:r>
              <a:rPr lang="ko-KR" altLang="en-US" b="1" dirty="0"/>
              <a:t>액티비티</a:t>
            </a:r>
            <a:r>
              <a:rPr lang="en-US" altLang="ko-KR" b="1" dirty="0"/>
              <a:t>(Activity Diagram)</a:t>
            </a:r>
          </a:p>
          <a:p>
            <a:pPr marL="0" indent="0">
              <a:buNone/>
            </a:pPr>
            <a:r>
              <a:rPr lang="ko-KR" altLang="en-US" dirty="0"/>
              <a:t>일의 수행순서와 처리흐름을 모델링하는 범용적인 목적의 다이어그램</a:t>
            </a:r>
            <a:r>
              <a:rPr lang="en-US" altLang="ko-KR" dirty="0"/>
              <a:t>.</a:t>
            </a:r>
            <a:endParaRPr lang="en-US" altLang="ko-KR" b="1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C627085-29AC-40B8-858C-690072E25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다이어그램</a:t>
            </a:r>
            <a:r>
              <a:rPr lang="en-US" altLang="ko-KR" b="1" dirty="0"/>
              <a:t>(Diagram) </a:t>
            </a:r>
            <a:r>
              <a:rPr lang="ko-KR" altLang="en-US" b="1" dirty="0"/>
              <a:t>종류</a:t>
            </a:r>
            <a:endParaRPr lang="ko-KR" altLang="en-US" dirty="0"/>
          </a:p>
        </p:txBody>
      </p:sp>
      <p:pic>
        <p:nvPicPr>
          <p:cNvPr id="4" name="Picture 10" descr="http://cfile5.uf.tistory.com/image/2013B5474E9E1BB10D69E8">
            <a:extLst>
              <a:ext uri="{FF2B5EF4-FFF2-40B4-BE49-F238E27FC236}">
                <a16:creationId xmlns:a16="http://schemas.microsoft.com/office/drawing/2014/main" id="{83810708-E827-42D4-83F5-4EDA0E8A1F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9978" y="192177"/>
            <a:ext cx="4462021" cy="2686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://cfile29.uf.tistory.com/image/1828EA4E4E9E1BC11EB397">
            <a:extLst>
              <a:ext uri="{FF2B5EF4-FFF2-40B4-BE49-F238E27FC236}">
                <a16:creationId xmlns:a16="http://schemas.microsoft.com/office/drawing/2014/main" id="{28B72396-3994-4784-B9E5-1B25BF55E3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2652" y="3032919"/>
            <a:ext cx="4999348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7520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9B1E05-80AD-41EB-A511-3C858DB5EA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457980"/>
            <a:ext cx="769227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/>
              <a:t>7.</a:t>
            </a:r>
            <a:r>
              <a:rPr lang="ko-KR" altLang="en-US" b="1" dirty="0"/>
              <a:t>컴포넌트 다이어그램</a:t>
            </a:r>
            <a:r>
              <a:rPr lang="en-US" altLang="ko-KR" b="1" dirty="0"/>
              <a:t>(Component Diagram)</a:t>
            </a:r>
          </a:p>
          <a:p>
            <a:pPr marL="0" indent="0">
              <a:buNone/>
            </a:pPr>
            <a:r>
              <a:rPr lang="ko-KR" altLang="en-US" dirty="0"/>
              <a:t>소프트웨어의 물리적 단위</a:t>
            </a:r>
            <a:r>
              <a:rPr lang="en-US" altLang="ko-KR" dirty="0"/>
              <a:t>(Exe, </a:t>
            </a:r>
            <a:r>
              <a:rPr lang="en-US" altLang="ko-KR" dirty="0" err="1"/>
              <a:t>dll</a:t>
            </a:r>
            <a:r>
              <a:rPr lang="en-US" altLang="ko-KR" dirty="0"/>
              <a:t> </a:t>
            </a:r>
            <a:r>
              <a:rPr lang="ko-KR" altLang="en-US" dirty="0"/>
              <a:t>등 기타 </a:t>
            </a:r>
            <a:r>
              <a:rPr lang="en-US" altLang="ko-KR" dirty="0"/>
              <a:t>library)</a:t>
            </a:r>
            <a:r>
              <a:rPr lang="ko-KR" altLang="en-US" dirty="0"/>
              <a:t>의 구성과 연결상태를 나타내게 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b="1" dirty="0"/>
          </a:p>
          <a:p>
            <a:pPr marL="0" indent="0">
              <a:buNone/>
            </a:pPr>
            <a:r>
              <a:rPr lang="en-US" altLang="ko-KR" b="1" dirty="0"/>
              <a:t>8.</a:t>
            </a:r>
            <a:r>
              <a:rPr lang="ko-KR" altLang="en-US" b="1" dirty="0" err="1"/>
              <a:t>디플로이먼트</a:t>
            </a:r>
            <a:r>
              <a:rPr lang="en-US" altLang="ko-KR" b="1" dirty="0"/>
              <a:t>(Deployment Diagram)</a:t>
            </a:r>
          </a:p>
          <a:p>
            <a:pPr marL="0" indent="0">
              <a:buNone/>
            </a:pPr>
            <a:r>
              <a:rPr lang="ko-KR" altLang="en-US" dirty="0"/>
              <a:t>실제 </a:t>
            </a:r>
            <a:r>
              <a:rPr lang="ko-KR" altLang="en-US" dirty="0" err="1"/>
              <a:t>하드웨어적인</a:t>
            </a:r>
            <a:r>
              <a:rPr lang="ko-KR" altLang="en-US" dirty="0"/>
              <a:t> 배치와 연결상태를 나타낸다</a:t>
            </a:r>
            <a:r>
              <a:rPr lang="en-US" altLang="ko-KR" dirty="0"/>
              <a:t>.</a:t>
            </a:r>
            <a:endParaRPr lang="en-US" altLang="ko-KR" b="1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C627085-29AC-40B8-858C-690072E25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다이어그램</a:t>
            </a:r>
            <a:r>
              <a:rPr lang="en-US" altLang="ko-KR" b="1" dirty="0"/>
              <a:t>(Diagram) </a:t>
            </a:r>
            <a:r>
              <a:rPr lang="ko-KR" altLang="en-US" b="1" dirty="0"/>
              <a:t>종류</a:t>
            </a:r>
            <a:endParaRPr lang="ko-KR" altLang="en-US" dirty="0"/>
          </a:p>
        </p:txBody>
      </p:sp>
      <p:pic>
        <p:nvPicPr>
          <p:cNvPr id="4" name="Picture 4" descr="http://cfile27.uf.tistory.com/image/17243F504E9E1BD215D24C">
            <a:extLst>
              <a:ext uri="{FF2B5EF4-FFF2-40B4-BE49-F238E27FC236}">
                <a16:creationId xmlns:a16="http://schemas.microsoft.com/office/drawing/2014/main" id="{3D4D840F-0A5D-427C-8D40-234A593AF0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2272" y="29230"/>
            <a:ext cx="4499728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http://cfile28.uf.tistory.com/image/1307314C4E9E1BE2129EDC">
            <a:extLst>
              <a:ext uri="{FF2B5EF4-FFF2-40B4-BE49-F238E27FC236}">
                <a16:creationId xmlns:a16="http://schemas.microsoft.com/office/drawing/2014/main" id="{6518C40E-EA65-44C2-8D03-144F18C384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2272" y="3014524"/>
            <a:ext cx="2505075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3879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9B1E05-80AD-41EB-A511-3C858DB5EA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457980"/>
            <a:ext cx="7692272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b="1" dirty="0"/>
              <a:t>9.Object Diagram</a:t>
            </a:r>
          </a:p>
          <a:p>
            <a:pPr marL="0" indent="0">
              <a:buNone/>
            </a:pPr>
            <a:r>
              <a:rPr lang="ko-KR" altLang="en-US" dirty="0"/>
              <a:t>모델의 클래스류 인스턴스를 표시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오브젝트 다이어그램은 클래스 다이어그램에 사용된 것과 유사한 표기법을 사용합니다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그러나 클래스 다이어그램이 시스템의 실제 클래스류 및 관계를 표시하는 반면</a:t>
            </a:r>
            <a:r>
              <a:rPr lang="en-US" altLang="ko-KR" dirty="0"/>
              <a:t>, </a:t>
            </a:r>
            <a:r>
              <a:rPr lang="ko-KR" altLang="en-US" dirty="0"/>
              <a:t>오브젝트 다이어그램은 현재 인스턴스 간의 링크 및 클래스류의 특정 인스턴스를 표시합니다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r>
              <a:rPr lang="ko-KR" altLang="en-US" dirty="0"/>
              <a:t>클래스</a:t>
            </a:r>
            <a:r>
              <a:rPr lang="en-US" altLang="ko-KR" dirty="0"/>
              <a:t>, </a:t>
            </a:r>
            <a:r>
              <a:rPr lang="ko-KR" altLang="en-US" dirty="0"/>
              <a:t>배치</a:t>
            </a:r>
            <a:r>
              <a:rPr lang="en-US" altLang="ko-KR" dirty="0"/>
              <a:t>, </a:t>
            </a:r>
            <a:r>
              <a:rPr lang="ko-KR" altLang="en-US" dirty="0"/>
              <a:t>컴포넌트 및 </a:t>
            </a:r>
            <a:r>
              <a:rPr lang="ko-KR" altLang="en-US" dirty="0" err="1"/>
              <a:t>유스</a:t>
            </a:r>
            <a:r>
              <a:rPr lang="ko-KR" altLang="en-US" dirty="0"/>
              <a:t> 케이스 다이어그램의 클래스류를 인스턴스화해서 오브젝트 다이어그램을 작성할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C627085-29AC-40B8-858C-690072E25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다이어그램</a:t>
            </a:r>
            <a:r>
              <a:rPr lang="en-US" altLang="ko-KR" b="1" dirty="0"/>
              <a:t>(Diagram) </a:t>
            </a:r>
            <a:r>
              <a:rPr lang="ko-KR" altLang="en-US" b="1" dirty="0"/>
              <a:t>종류</a:t>
            </a:r>
            <a:endParaRPr lang="ko-KR" altLang="en-US" dirty="0"/>
          </a:p>
        </p:txBody>
      </p:sp>
      <p:pic>
        <p:nvPicPr>
          <p:cNvPr id="3074" name="Picture 2" descr="https://www.ibm.com/support/knowledgecenter/ko/SS4JE2_7.5.5/com.ibm.xtools.modeler.doc/images/sm_classdiag.gif">
            <a:extLst>
              <a:ext uri="{FF2B5EF4-FFF2-40B4-BE49-F238E27FC236}">
                <a16:creationId xmlns:a16="http://schemas.microsoft.com/office/drawing/2014/main" id="{B007D073-D09F-41B0-AF30-7854C78AA3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7675" y="0"/>
            <a:ext cx="4124325" cy="1759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www.ibm.com/support/knowledgecenter/ko/SS4JE2_7.5.5/com.ibm.xtools.modeler.doc/images/sm_objectdiag1.gif">
            <a:extLst>
              <a:ext uri="{FF2B5EF4-FFF2-40B4-BE49-F238E27FC236}">
                <a16:creationId xmlns:a16="http://schemas.microsoft.com/office/drawing/2014/main" id="{DD8ABEC3-4EF2-4DB8-8A82-29B31379BA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2813" y="1976944"/>
            <a:ext cx="3638550" cy="195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3640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title Login      &amp;      </a:t>
            </a:r>
            <a:r>
              <a:rPr lang="en-US" altLang="ko-KR" dirty="0" smtClean="0"/>
              <a:t>Account</a:t>
            </a:r>
          </a:p>
          <a:p>
            <a:r>
              <a:rPr lang="en-US" altLang="ko-KR" dirty="0" smtClean="0"/>
              <a:t>note </a:t>
            </a:r>
            <a:r>
              <a:rPr lang="en-US" altLang="ko-KR" dirty="0"/>
              <a:t>right of Client : </a:t>
            </a:r>
            <a:r>
              <a:rPr lang="en-US" altLang="ko-KR" dirty="0" err="1" smtClean="0"/>
              <a:t>LoginGameMode</a:t>
            </a:r>
            <a:endParaRPr lang="en-US" altLang="ko-KR" dirty="0" smtClean="0"/>
          </a:p>
          <a:p>
            <a:r>
              <a:rPr lang="en-US" altLang="ko-KR" dirty="0" smtClean="0"/>
              <a:t>Client-</a:t>
            </a:r>
            <a:r>
              <a:rPr lang="en-US" altLang="ko-KR" dirty="0"/>
              <a:t>&gt;+Server: </a:t>
            </a:r>
            <a:r>
              <a:rPr lang="en-US" altLang="ko-KR" dirty="0" err="1" smtClean="0"/>
              <a:t>PACKET_LOGIN_REQ</a:t>
            </a:r>
            <a:endParaRPr lang="en-US" altLang="ko-KR" dirty="0" smtClean="0"/>
          </a:p>
          <a:p>
            <a:r>
              <a:rPr lang="en-US" altLang="ko-KR" dirty="0" smtClean="0"/>
              <a:t>Server-</a:t>
            </a:r>
            <a:r>
              <a:rPr lang="en-US" altLang="ko-KR" dirty="0"/>
              <a:t>&gt;+DB: </a:t>
            </a:r>
            <a:r>
              <a:rPr lang="en-US" altLang="ko-KR" dirty="0" err="1" smtClean="0"/>
              <a:t>spLogin</a:t>
            </a:r>
            <a:endParaRPr lang="en-US" altLang="ko-KR" dirty="0" smtClean="0"/>
          </a:p>
          <a:p>
            <a:r>
              <a:rPr lang="en-US" altLang="ko-KR" dirty="0" smtClean="0"/>
              <a:t>DB-&gt;DB: </a:t>
            </a:r>
            <a:r>
              <a:rPr lang="en-US" altLang="ko-KR" dirty="0" err="1" smtClean="0"/>
              <a:t>queryExecute</a:t>
            </a:r>
            <a:endParaRPr lang="en-US" altLang="ko-KR" dirty="0" smtClean="0"/>
          </a:p>
          <a:p>
            <a:r>
              <a:rPr lang="en-US" altLang="ko-KR" dirty="0" smtClean="0"/>
              <a:t>DB-</a:t>
            </a:r>
            <a:r>
              <a:rPr lang="en-US" altLang="ko-KR" dirty="0"/>
              <a:t>-&gt;-Server: </a:t>
            </a:r>
            <a:r>
              <a:rPr lang="en-US" altLang="ko-KR" dirty="0" err="1" smtClean="0"/>
              <a:t>spLoginACK</a:t>
            </a:r>
            <a:endParaRPr lang="en-US" altLang="ko-KR" dirty="0" smtClean="0"/>
          </a:p>
          <a:p>
            <a:r>
              <a:rPr lang="en-US" altLang="ko-KR" dirty="0" smtClean="0"/>
              <a:t>Server-</a:t>
            </a:r>
            <a:r>
              <a:rPr lang="en-US" altLang="ko-KR" dirty="0"/>
              <a:t>-&gt;-</a:t>
            </a:r>
            <a:r>
              <a:rPr lang="en-US" altLang="ko-KR" dirty="0" err="1"/>
              <a:t>Client:PACKET_LOGIN_ACK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스크립트 사용 방식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8528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0E8BA8-06D1-40D3-9681-7051EA8FA9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설계 문제에 대한 해답을 문서화하기위해 고안된 형식 방법이다</a:t>
            </a:r>
            <a:r>
              <a:rPr lang="en-US" altLang="ko-KR" dirty="0"/>
              <a:t>. </a:t>
            </a:r>
            <a:r>
              <a:rPr lang="ko-KR" altLang="en-US" dirty="0"/>
              <a:t>이 방식은 건축가 </a:t>
            </a:r>
            <a:r>
              <a:rPr lang="ko-KR" altLang="en-US" dirty="0">
                <a:hlinkClick r:id="rId2" tooltip="크리스토퍼 알렉산더"/>
              </a:rPr>
              <a:t>크리스토퍼 알렉산더</a:t>
            </a:r>
            <a:r>
              <a:rPr lang="ko-KR" altLang="en-US" dirty="0"/>
              <a:t>가 건축학 영역에서 고안한 것을 그 시초로 하며</a:t>
            </a:r>
            <a:r>
              <a:rPr lang="en-US" altLang="ko-KR" dirty="0"/>
              <a:t>, </a:t>
            </a:r>
            <a:r>
              <a:rPr lang="ko-KR" altLang="en-US" dirty="0"/>
              <a:t>이후 컴퓨터 과학 등 여러 다른 분야에도 도입되었다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소프트웨어 개발 방법에서 사용되는 </a:t>
            </a:r>
            <a:r>
              <a:rPr lang="ko-KR" altLang="en-US" b="1" dirty="0"/>
              <a:t>디자인 패턴</a:t>
            </a:r>
            <a:r>
              <a:rPr lang="ko-KR" altLang="en-US" dirty="0"/>
              <a:t>은</a:t>
            </a:r>
            <a:r>
              <a:rPr lang="en-US" altLang="ko-KR" dirty="0"/>
              <a:t>, </a:t>
            </a:r>
            <a:r>
              <a:rPr lang="ko-KR" altLang="en-US" dirty="0"/>
              <a:t>프로그램 개발에서 자주 나타나는 과제를 해결하기 위한 방법 중 하나로</a:t>
            </a:r>
            <a:r>
              <a:rPr lang="en-US" altLang="ko-KR" dirty="0"/>
              <a:t>, </a:t>
            </a:r>
            <a:r>
              <a:rPr lang="ko-KR" altLang="en-US" dirty="0"/>
              <a:t>과거의 소프트웨어 개발 과정에서 발견된 설계의 노하우를 축적하여 이름을 붙여</a:t>
            </a:r>
            <a:r>
              <a:rPr lang="en-US" altLang="ko-KR" dirty="0"/>
              <a:t>, </a:t>
            </a:r>
            <a:r>
              <a:rPr lang="ko-KR" altLang="en-US" dirty="0"/>
              <a:t>이후에 재이용하기 좋은 형태로 특정의 규약을 묶어서 정리한 것이다</a:t>
            </a:r>
            <a:r>
              <a:rPr lang="en-US" altLang="ko-KR" dirty="0"/>
              <a:t>. </a:t>
            </a:r>
          </a:p>
          <a:p>
            <a:r>
              <a:rPr lang="ko-KR" altLang="en-US" dirty="0">
                <a:hlinkClick r:id="rId3" tooltip="알고리즘"/>
              </a:rPr>
              <a:t>알고리즘</a:t>
            </a:r>
            <a:r>
              <a:rPr lang="ko-KR" altLang="en-US" dirty="0"/>
              <a:t>과 같이 프로그램 코드로 바로 변환될 수 있는 형태는 아니지만</a:t>
            </a:r>
            <a:r>
              <a:rPr lang="en-US" altLang="ko-KR" dirty="0"/>
              <a:t>, </a:t>
            </a:r>
            <a:r>
              <a:rPr lang="ko-KR" altLang="en-US" dirty="0"/>
              <a:t>특정한 상황에서 구조적인 문제를 해결하는 방식을 설명해 준다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FE40584-EDA7-47A6-8118-CC8CA8ED7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디자인 패턴</a:t>
            </a:r>
            <a:r>
              <a:rPr lang="en-US" altLang="ko-KR" dirty="0"/>
              <a:t>(Design pattern)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34803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Abstract Factory pattern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-1" y="1235978"/>
            <a:ext cx="12113703" cy="2606180"/>
          </a:xfrm>
        </p:spPr>
        <p:txBody>
          <a:bodyPr/>
          <a:lstStyle/>
          <a:p>
            <a:pPr algn="l"/>
            <a:r>
              <a:rPr lang="ko-KR" altLang="en-US" dirty="0" err="1"/>
              <a:t>상세화된</a:t>
            </a:r>
            <a:r>
              <a:rPr lang="ko-KR" altLang="en-US" dirty="0"/>
              <a:t> 서브 클래스를 정의하지 않고도 서로 관련성이 있거나</a:t>
            </a:r>
            <a:endParaRPr lang="en-US" altLang="ko-KR" dirty="0"/>
          </a:p>
          <a:p>
            <a:pPr algn="l"/>
            <a:r>
              <a:rPr lang="ko-KR" altLang="en-US" dirty="0"/>
              <a:t>독립적인 여러 객체의 군을 생성하기 위한 인터페이스를 제공하는 패턴이다</a:t>
            </a:r>
            <a:r>
              <a:rPr lang="en-US" altLang="ko-KR" dirty="0"/>
              <a:t>.</a:t>
            </a:r>
          </a:p>
          <a:p>
            <a:pPr algn="l"/>
            <a:r>
              <a:rPr lang="ko-KR" altLang="en-US" dirty="0"/>
              <a:t>주</a:t>
            </a:r>
            <a:r>
              <a:rPr lang="en-US" altLang="ko-KR" dirty="0"/>
              <a:t>)</a:t>
            </a:r>
            <a:r>
              <a:rPr lang="ko-KR" altLang="en-US" dirty="0"/>
              <a:t>객체를 구성하는 클래스들이 생성방법은 동일하고 구현 내용이 다를 때 메서드를 </a:t>
            </a:r>
            <a:r>
              <a:rPr lang="ko-KR" altLang="en-US" dirty="0" err="1"/>
              <a:t>추상화하여</a:t>
            </a:r>
            <a:r>
              <a:rPr lang="ko-KR" altLang="en-US" dirty="0"/>
              <a:t> 사용하는 패턴이다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19592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 err="1" smtClean="0"/>
              <a:t>retValue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ComputeItem</a:t>
            </a:r>
            <a:r>
              <a:rPr lang="en-US" altLang="ko-KR" dirty="0" smtClean="0"/>
              <a:t>()</a:t>
            </a:r>
          </a:p>
          <a:p>
            <a:r>
              <a:rPr lang="en-US" altLang="ko-KR" dirty="0" smtClean="0"/>
              <a:t>{</a:t>
            </a:r>
          </a:p>
          <a:p>
            <a:pPr lvl="1"/>
            <a:r>
              <a:rPr lang="en-US" altLang="ko-KR" dirty="0" smtClean="0"/>
              <a:t>If( value == </a:t>
            </a:r>
            <a:r>
              <a:rPr lang="en-US" altLang="ko-KR" dirty="0" err="1" smtClean="0"/>
              <a:t>ITEM1</a:t>
            </a:r>
            <a:r>
              <a:rPr lang="en-US" altLang="ko-KR" dirty="0" smtClean="0"/>
              <a:t>) return A;</a:t>
            </a:r>
          </a:p>
          <a:p>
            <a:pPr lvl="1"/>
            <a:r>
              <a:rPr lang="en-US" altLang="ko-KR" dirty="0" smtClean="0"/>
              <a:t>Else if( value == </a:t>
            </a:r>
            <a:r>
              <a:rPr lang="en-US" altLang="ko-KR" dirty="0" err="1" smtClean="0"/>
              <a:t>ITEM2</a:t>
            </a:r>
            <a:r>
              <a:rPr lang="en-US" altLang="ko-KR" dirty="0" smtClean="0"/>
              <a:t>) return B;</a:t>
            </a:r>
          </a:p>
          <a:p>
            <a:pPr lvl="1"/>
            <a:r>
              <a:rPr lang="en-US" altLang="ko-KR" dirty="0" smtClean="0"/>
              <a:t>Else return C;</a:t>
            </a:r>
          </a:p>
          <a:p>
            <a:r>
              <a:rPr lang="en-US" altLang="ko-KR" dirty="0" smtClean="0"/>
              <a:t>}</a:t>
            </a:r>
          </a:p>
          <a:p>
            <a:r>
              <a:rPr lang="ko-KR" altLang="en-US" dirty="0" smtClean="0"/>
              <a:t>문제점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프로그램 곳곳에 조건 비교 문장이 존재하게 됨으로 인해 새로운 조건이 추가 할 일이 발생하면 프로그램 전체를 찾아 다니며 일일이 수정해야 하는 커다란 문제가 야기된다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조건비교</a:t>
            </a:r>
            <a:r>
              <a:rPr lang="en-US" altLang="ko-KR" dirty="0" smtClean="0"/>
              <a:t>(</a:t>
            </a:r>
            <a:r>
              <a:rPr lang="ko-KR" altLang="en-US" dirty="0" smtClean="0"/>
              <a:t>가장 비효율적인 방법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35366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변경된 가능성이 많은 프로그램 부분을 한 곳으로 모아서 관리하는 방식</a:t>
            </a:r>
            <a:endParaRPr lang="en-US" altLang="ko-KR" dirty="0"/>
          </a:p>
          <a:p>
            <a:r>
              <a:rPr lang="ko-KR" altLang="en-US" dirty="0" smtClean="0"/>
              <a:t>변경의 </a:t>
            </a:r>
            <a:r>
              <a:rPr lang="ko-KR" altLang="en-US" dirty="0" err="1" smtClean="0"/>
              <a:t>국지화</a:t>
            </a:r>
            <a:r>
              <a:rPr lang="en-US" altLang="ko-KR" dirty="0" smtClean="0"/>
              <a:t>(Localization of Change)</a:t>
            </a:r>
          </a:p>
          <a:p>
            <a:pPr lvl="1"/>
            <a:r>
              <a:rPr lang="ko-KR" altLang="en-US" dirty="0" smtClean="0"/>
              <a:t>객체 지향  설계의 가장 핵심적인 접근 방법은 바로 변경이 예상되는 부분을 </a:t>
            </a:r>
            <a:r>
              <a:rPr lang="ko-KR" altLang="en-US" dirty="0" err="1" smtClean="0"/>
              <a:t>국지화</a:t>
            </a:r>
            <a:r>
              <a:rPr lang="ko-KR" altLang="en-US" dirty="0" smtClean="0"/>
              <a:t> 시킴으로써 변경에 소요되는 비용을 최소화하는 것이다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단점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조건비교의</a:t>
            </a:r>
            <a:r>
              <a:rPr lang="ko-KR" altLang="en-US" dirty="0" smtClean="0"/>
              <a:t> 방법 보다는 수정이 최소화 되지만 전담 클래스 내의 프로그램에서 </a:t>
            </a:r>
            <a:r>
              <a:rPr lang="ko-KR" altLang="en-US" dirty="0" err="1" smtClean="0"/>
              <a:t>변경시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조건비교가</a:t>
            </a:r>
            <a:r>
              <a:rPr lang="ko-KR" altLang="en-US" dirty="0" smtClean="0"/>
              <a:t> 되어야 하는 문제가 남아있다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0" y="1"/>
            <a:ext cx="10909190" cy="500042"/>
          </a:xfrm>
        </p:spPr>
        <p:txBody>
          <a:bodyPr/>
          <a:lstStyle/>
          <a:p>
            <a:r>
              <a:rPr lang="ko-KR" altLang="en-US" dirty="0" smtClean="0"/>
              <a:t>조건 나은 방법</a:t>
            </a:r>
            <a:r>
              <a:rPr lang="en-US" altLang="ko-KR" dirty="0" smtClean="0"/>
              <a:t>(</a:t>
            </a:r>
            <a:r>
              <a:rPr lang="ko-KR" altLang="en-US" dirty="0" smtClean="0"/>
              <a:t>전담 클래스 활용 방식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2039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새로운 구현 내용이 추가  된다 하더라도 새로운 하위 클래스만 정의해서 사용하면 기존 소스코드의 변경을 최소화 하면서 새로운 구현 내용을 적용 할 수 있게 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상속과 </a:t>
            </a:r>
            <a:r>
              <a:rPr lang="ko-KR" altLang="en-US" dirty="0" err="1" smtClean="0"/>
              <a:t>다형성을</a:t>
            </a:r>
            <a:r>
              <a:rPr lang="ko-KR" altLang="en-US" dirty="0" smtClean="0"/>
              <a:t> 이용하기 때문에 추상화 된 클래스가 있어야 하고 강제적으로 상속 및 순수가상함수가 이용된다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장점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1) </a:t>
            </a:r>
            <a:r>
              <a:rPr lang="ko-KR" altLang="en-US" dirty="0" smtClean="0"/>
              <a:t>개별 클래스의 객체를 생성할 때마다 동일한 </a:t>
            </a:r>
            <a:r>
              <a:rPr lang="ko-KR" altLang="en-US" dirty="0" err="1" smtClean="0"/>
              <a:t>제품군에</a:t>
            </a:r>
            <a:r>
              <a:rPr lang="ko-KR" altLang="en-US" dirty="0" smtClean="0"/>
              <a:t> 속하는 객체를 생성하기위해 일일이 조건 검사를 할 필요가 없어진다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2)</a:t>
            </a:r>
            <a:r>
              <a:rPr lang="ko-KR" altLang="en-US" dirty="0" smtClean="0"/>
              <a:t>새로운 </a:t>
            </a:r>
            <a:r>
              <a:rPr lang="ko-KR" altLang="en-US" dirty="0" err="1" smtClean="0"/>
              <a:t>제품군을</a:t>
            </a:r>
            <a:r>
              <a:rPr lang="ko-KR" altLang="en-US" dirty="0" smtClean="0"/>
              <a:t> 생성하려고 할 경우 기존 소스코드와는 독립적으로 새로운 </a:t>
            </a:r>
            <a:r>
              <a:rPr lang="ko-KR" altLang="en-US" dirty="0" err="1" smtClean="0"/>
              <a:t>제품군을</a:t>
            </a:r>
            <a:r>
              <a:rPr lang="ko-KR" altLang="en-US" dirty="0" smtClean="0"/>
              <a:t> 추가하는 것이 가능하다</a:t>
            </a:r>
            <a:r>
              <a:rPr lang="en-US" altLang="ko-KR" dirty="0" smtClean="0"/>
              <a:t>.</a:t>
            </a:r>
          </a:p>
          <a:p>
            <a:pPr marL="457200" lvl="1" indent="0">
              <a:buNone/>
            </a:pPr>
            <a:endParaRPr lang="en-US" altLang="ko-KR" dirty="0" smtClean="0"/>
          </a:p>
          <a:p>
            <a:r>
              <a:rPr lang="en-US" altLang="ko-KR" dirty="0" smtClean="0"/>
              <a:t>Abstract Factory </a:t>
            </a:r>
            <a:r>
              <a:rPr lang="ko-KR" altLang="en-US" dirty="0" smtClean="0"/>
              <a:t>패턴은 기본적으로 </a:t>
            </a:r>
            <a:r>
              <a:rPr lang="en-US" altLang="ko-KR" dirty="0" smtClean="0"/>
              <a:t>Factory Method </a:t>
            </a:r>
            <a:r>
              <a:rPr lang="ko-KR" altLang="en-US" dirty="0" smtClean="0"/>
              <a:t>패턴을 활용해서 구현된다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클래스 상속과 </a:t>
            </a:r>
            <a:r>
              <a:rPr lang="ko-KR" altLang="en-US" dirty="0" err="1" smtClean="0"/>
              <a:t>다형성</a:t>
            </a:r>
            <a:r>
              <a:rPr lang="ko-KR" altLang="en-US" dirty="0" smtClean="0"/>
              <a:t> 이용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6795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AEAFB374-DF96-4CF5-891A-52EC773AF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" name="내용 개체 틀 9">
            <a:extLst>
              <a:ext uri="{FF2B5EF4-FFF2-40B4-BE49-F238E27FC236}">
                <a16:creationId xmlns:a16="http://schemas.microsoft.com/office/drawing/2014/main" id="{6F1A7EC5-BEB7-4EA6-8C71-3D3D56C4CF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500041"/>
            <a:ext cx="5334000" cy="4162425"/>
          </a:xfr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E439DAC-C7B8-4DD5-BB0E-CAFBD4CEE4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7" y="500041"/>
            <a:ext cx="6657975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810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Bulider pattern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0" y="1261145"/>
            <a:ext cx="12192000" cy="609600"/>
          </a:xfrm>
        </p:spPr>
        <p:txBody>
          <a:bodyPr/>
          <a:lstStyle/>
          <a:p>
            <a:pPr algn="l"/>
            <a:r>
              <a:rPr lang="ko-KR" altLang="en-US" dirty="0"/>
              <a:t>객체를 구성하는 부분 부분을 먼저 생성하고</a:t>
            </a:r>
            <a:r>
              <a:rPr lang="en-US" altLang="ko-KR" dirty="0"/>
              <a:t>, </a:t>
            </a:r>
            <a:r>
              <a:rPr lang="ko-KR" altLang="en-US" dirty="0"/>
              <a:t>이를 조합함으로써 전체 객체를 생성하며</a:t>
            </a:r>
            <a:r>
              <a:rPr lang="en-US" altLang="ko-KR" dirty="0"/>
              <a:t>, </a:t>
            </a:r>
            <a:r>
              <a:rPr lang="ko-KR" altLang="en-US" dirty="0"/>
              <a:t>생성할 객체의 종류가 손쉽게 추가</a:t>
            </a:r>
            <a:r>
              <a:rPr lang="en-US" altLang="ko-KR" dirty="0"/>
              <a:t>, </a:t>
            </a:r>
            <a:r>
              <a:rPr lang="ko-KR" altLang="en-US" dirty="0"/>
              <a:t>확장이 가능하게 고안된 설계를 </a:t>
            </a:r>
            <a:r>
              <a:rPr lang="en-US" altLang="ko-KR" dirty="0"/>
              <a:t>Builder</a:t>
            </a:r>
            <a:r>
              <a:rPr lang="ko-KR" altLang="en-US" dirty="0"/>
              <a:t>패턴이라 한다</a:t>
            </a:r>
            <a:r>
              <a:rPr lang="en-US" altLang="ko-KR" dirty="0"/>
              <a:t>.</a:t>
            </a:r>
          </a:p>
          <a:p>
            <a:pPr algn="l"/>
            <a:r>
              <a:rPr lang="en-US" altLang="ko-KR" dirty="0">
                <a:solidFill>
                  <a:schemeClr val="tx1"/>
                </a:solidFill>
              </a:rPr>
              <a:t>&lt;</a:t>
            </a:r>
            <a:r>
              <a:rPr lang="ko-KR" altLang="en-US" dirty="0">
                <a:solidFill>
                  <a:schemeClr val="tx1"/>
                </a:solidFill>
              </a:rPr>
              <a:t>사용해야 할 경우</a:t>
            </a:r>
            <a:r>
              <a:rPr lang="en-US" altLang="ko-KR" dirty="0">
                <a:solidFill>
                  <a:schemeClr val="tx1"/>
                </a:solidFill>
              </a:rPr>
              <a:t>&gt;</a:t>
            </a:r>
          </a:p>
          <a:p>
            <a:pPr lvl="1"/>
            <a:r>
              <a:rPr lang="en-US" altLang="ko-KR" dirty="0"/>
              <a:t>1) </a:t>
            </a:r>
            <a:r>
              <a:rPr lang="ko-KR" altLang="en-US" dirty="0"/>
              <a:t>복합객체의 생성 알고리즘이 이를 합성하는 요소 객체들이 무엇인지 알고 있으며 이들의 조립방법들이 서로 독립적일 때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2)</a:t>
            </a:r>
            <a:r>
              <a:rPr lang="ko-KR" altLang="en-US" dirty="0"/>
              <a:t>합성할 객체들의 표현이 서로 다르더라도 생성 절차에서 이를 지원해야  할 때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3212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8CF6F6E2-63BF-4CE4-BA56-669B3DA8F2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2A9BEE91-D4EE-4859-ABFE-CD7A45458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8" name="Picture 4" descr="Builder Patternì ëí ì´ë¯¸ì§ ê²ìê²°ê³¼">
            <a:extLst>
              <a:ext uri="{FF2B5EF4-FFF2-40B4-BE49-F238E27FC236}">
                <a16:creationId xmlns:a16="http://schemas.microsoft.com/office/drawing/2014/main" id="{DD844EAB-3338-4D1A-A6EB-1A5D32CAE0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00040"/>
            <a:ext cx="12169966" cy="5929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7767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ko-KR" altLang="en-US" dirty="0"/>
              <a:t>기본적인 함수</a:t>
            </a:r>
            <a:r>
              <a:rPr lang="en-US" altLang="ko-KR" dirty="0"/>
              <a:t>:</a:t>
            </a:r>
            <a:r>
              <a:rPr lang="ko-KR" altLang="en-US" dirty="0"/>
              <a:t>함수 형태 접근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24000" y="571480"/>
            <a:ext cx="9144000" cy="3214710"/>
          </a:xfrm>
        </p:spPr>
        <p:txBody>
          <a:bodyPr>
            <a:noAutofit/>
          </a:bodyPr>
          <a:lstStyle/>
          <a:p>
            <a:r>
              <a:rPr lang="en-US" altLang="ko-KR" sz="2000" dirty="0"/>
              <a:t>class Sentence;</a:t>
            </a:r>
          </a:p>
          <a:p>
            <a:r>
              <a:rPr lang="en-US" altLang="ko-KR" sz="2000" dirty="0"/>
              <a:t>class Manual;</a:t>
            </a:r>
          </a:p>
          <a:p>
            <a:r>
              <a:rPr lang="en-US" altLang="ko-KR" sz="2000" dirty="0"/>
              <a:t>void DoTranslate(char* pInfile, Manual&amp; out, int wantedLang);</a:t>
            </a:r>
          </a:p>
          <a:p>
            <a:r>
              <a:rPr lang="en-US" altLang="ko-KR" sz="2000" dirty="0"/>
              <a:t>sentence GetSentence(ifstream&amp; ifs);</a:t>
            </a:r>
          </a:p>
          <a:p>
            <a:r>
              <a:rPr lang="en-US" altLang="ko-KR" sz="2000" dirty="0"/>
              <a:t>string TransNormalSentence(string s, int wantedLang);</a:t>
            </a:r>
          </a:p>
          <a:p>
            <a:r>
              <a:rPr lang="en-US" altLang="ko-KR" sz="2000" dirty="0"/>
              <a:t>stirng TransInerrogativeentence(string s, int wantedLang);</a:t>
            </a:r>
          </a:p>
          <a:p>
            <a:r>
              <a:rPr lang="en-US" altLang="ko-KR" sz="2000" dirty="0"/>
              <a:t>string TransImperativeSentence(string s, int wantedLang);</a:t>
            </a:r>
          </a:p>
          <a:p>
            <a:r>
              <a:rPr lang="en-US" altLang="ko-KR" sz="2000" dirty="0"/>
              <a:t>int main()</a:t>
            </a:r>
          </a:p>
          <a:p>
            <a:r>
              <a:rPr lang="en-US" altLang="ko-KR" sz="2000" dirty="0"/>
              <a:t>{</a:t>
            </a:r>
          </a:p>
          <a:p>
            <a:pPr lvl="1"/>
            <a:r>
              <a:rPr lang="en-US" altLang="ko-KR" sz="2000" dirty="0"/>
              <a:t>Manual out;</a:t>
            </a:r>
          </a:p>
          <a:p>
            <a:pPr lvl="1"/>
            <a:r>
              <a:rPr lang="en-US" altLang="ko-KR" sz="2000" dirty="0"/>
              <a:t>DoTranslate( “input.txt”, out, TO_ENGLISH);</a:t>
            </a:r>
          </a:p>
          <a:p>
            <a:pPr lvl="1"/>
            <a:r>
              <a:rPr lang="en-US" altLang="ko-KR" sz="2000" dirty="0"/>
              <a:t>cout &lt;&lt; out.GetContents() &lt;&lt; endl;</a:t>
            </a:r>
          </a:p>
          <a:p>
            <a:r>
              <a:rPr lang="en-US" altLang="ko-KR" sz="2000" dirty="0"/>
              <a:t>}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045558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571480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전담 클래스 활용방식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class Sentence;</a:t>
            </a:r>
          </a:p>
          <a:p>
            <a:r>
              <a:rPr lang="en-US" altLang="ko-KR" dirty="0"/>
              <a:t>class Manual;</a:t>
            </a:r>
          </a:p>
          <a:p>
            <a:r>
              <a:rPr lang="en-US" altLang="ko-KR" dirty="0"/>
              <a:t>class Translator;</a:t>
            </a:r>
          </a:p>
          <a:p>
            <a:r>
              <a:rPr lang="en-US" altLang="ko-KR" dirty="0"/>
              <a:t>class Director;</a:t>
            </a:r>
          </a:p>
          <a:p>
            <a:r>
              <a:rPr lang="en-US" altLang="ko-KR" dirty="0"/>
              <a:t>int main()</a:t>
            </a:r>
          </a:p>
          <a:p>
            <a:pPr lvl="1"/>
            <a:r>
              <a:rPr lang="en-US" altLang="ko-KR" dirty="0"/>
              <a:t>Director d;</a:t>
            </a:r>
          </a:p>
          <a:p>
            <a:pPr lvl="1"/>
            <a:r>
              <a:rPr lang="en-US" altLang="ko-KR" dirty="0"/>
              <a:t>Translator t;</a:t>
            </a:r>
          </a:p>
          <a:p>
            <a:pPr lvl="1"/>
            <a:r>
              <a:rPr lang="en-US" altLang="ko-KR" dirty="0"/>
              <a:t>d.DoTranslate(“input.txt”, t, TO_ENGLISH);</a:t>
            </a:r>
          </a:p>
          <a:p>
            <a:pPr lvl="1"/>
            <a:r>
              <a:rPr lang="en-US" altLang="ko-KR" dirty="0"/>
              <a:t>Manual out = t.GetResult();</a:t>
            </a:r>
          </a:p>
          <a:p>
            <a:pPr lvl="1"/>
            <a:r>
              <a:rPr lang="en-US" altLang="ko-KR" dirty="0"/>
              <a:t>cout &lt;&lt; out.GetContents() &lt;&lt; endl;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3768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Builder Pattern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class Sentence;</a:t>
            </a:r>
          </a:p>
          <a:p>
            <a:r>
              <a:rPr lang="en-US" altLang="ko-KR" dirty="0"/>
              <a:t>class Translator;</a:t>
            </a:r>
          </a:p>
          <a:p>
            <a:r>
              <a:rPr lang="en-US" altLang="ko-KR" dirty="0"/>
              <a:t>class EnglishTranslator : public Translator</a:t>
            </a:r>
          </a:p>
          <a:p>
            <a:r>
              <a:rPr lang="en-US" altLang="ko-KR" dirty="0"/>
              <a:t>class JapanessTranslator : public Translator</a:t>
            </a:r>
          </a:p>
          <a:p>
            <a:r>
              <a:rPr lang="en-US" altLang="ko-KR" dirty="0"/>
              <a:t>class FrenchTranslator : public Translator</a:t>
            </a:r>
          </a:p>
          <a:p>
            <a:r>
              <a:rPr lang="en-US" altLang="ko-KR" dirty="0"/>
              <a:t>class Director;</a:t>
            </a:r>
          </a:p>
          <a:p>
            <a:r>
              <a:rPr lang="en-US" altLang="ko-KR" dirty="0"/>
              <a:t>int main()</a:t>
            </a:r>
          </a:p>
          <a:p>
            <a:pPr lvl="1"/>
            <a:r>
              <a:rPr lang="en-US" altLang="ko-KR" dirty="0"/>
              <a:t>Director d;</a:t>
            </a:r>
          </a:p>
          <a:p>
            <a:pPr lvl="1"/>
            <a:r>
              <a:rPr lang="en-US" altLang="ko-KR" dirty="0"/>
              <a:t>EnglishTranslator t;</a:t>
            </a:r>
          </a:p>
          <a:p>
            <a:pPr lvl="1"/>
            <a:r>
              <a:rPr lang="en-US" altLang="ko-KR" dirty="0"/>
              <a:t>d.DoTranslate(“input.txt”, t );</a:t>
            </a:r>
          </a:p>
          <a:p>
            <a:pPr lvl="1"/>
            <a:r>
              <a:rPr lang="en-US" altLang="ko-KR" dirty="0"/>
              <a:t>Manual out = t.GetResult();</a:t>
            </a:r>
          </a:p>
          <a:p>
            <a:pPr lvl="1"/>
            <a:r>
              <a:rPr lang="en-US" altLang="ko-KR" dirty="0"/>
              <a:t>cout &lt;&lt; out.GetContents() &lt;&lt; endl;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70161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3651CA-EA69-450B-B73A-B0FA49CDF4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패턴이름</a:t>
            </a:r>
            <a:r>
              <a:rPr lang="en-US" altLang="ko-KR" dirty="0"/>
              <a:t>(pattern name)</a:t>
            </a:r>
          </a:p>
          <a:p>
            <a:pPr lvl="1"/>
            <a:r>
              <a:rPr lang="ko-KR" altLang="en-US" dirty="0"/>
              <a:t>설계의 의도 표현</a:t>
            </a:r>
            <a:r>
              <a:rPr lang="en-US" altLang="ko-KR" dirty="0"/>
              <a:t>, </a:t>
            </a:r>
            <a:r>
              <a:rPr lang="ko-KR" altLang="en-US" dirty="0"/>
              <a:t>개발자들 간의 의사소통</a:t>
            </a:r>
            <a:r>
              <a:rPr lang="en-US" altLang="ko-KR" dirty="0"/>
              <a:t>. </a:t>
            </a:r>
            <a:r>
              <a:rPr lang="ko-KR" altLang="en-US" dirty="0"/>
              <a:t>카탈로그</a:t>
            </a:r>
            <a:r>
              <a:rPr lang="en-US" altLang="ko-KR" dirty="0"/>
              <a:t>(catalog,</a:t>
            </a:r>
            <a:r>
              <a:rPr lang="ko-KR" altLang="en-US" dirty="0"/>
              <a:t>일람표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문제</a:t>
            </a:r>
            <a:r>
              <a:rPr lang="en-US" altLang="ko-KR" dirty="0"/>
              <a:t>(problem)</a:t>
            </a:r>
          </a:p>
          <a:p>
            <a:pPr lvl="1"/>
            <a:r>
              <a:rPr lang="ko-KR" altLang="en-US" dirty="0"/>
              <a:t>언제 패턴을 사용하는가를 서술하며 해결할 문제와 그 배경을 설명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해법</a:t>
            </a:r>
            <a:r>
              <a:rPr lang="en-US" altLang="ko-KR" dirty="0"/>
              <a:t>(solution)</a:t>
            </a:r>
          </a:p>
          <a:p>
            <a:pPr lvl="1"/>
            <a:r>
              <a:rPr lang="ko-KR" altLang="en-US" dirty="0"/>
              <a:t>설계를 구성하는 요소들과 그 요소들 간의 관계</a:t>
            </a:r>
            <a:r>
              <a:rPr lang="en-US" altLang="ko-KR" dirty="0"/>
              <a:t>,</a:t>
            </a:r>
            <a:r>
              <a:rPr lang="ko-KR" altLang="en-US" dirty="0"/>
              <a:t>책임 그리고 협력관계를 서술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결과</a:t>
            </a:r>
            <a:r>
              <a:rPr lang="en-US" altLang="ko-KR" dirty="0"/>
              <a:t>(consequence)</a:t>
            </a:r>
          </a:p>
          <a:p>
            <a:pPr lvl="1"/>
            <a:r>
              <a:rPr lang="ko-KR" altLang="en-US" dirty="0"/>
              <a:t>디자인 패턴을 적용해서 얻는 결과와 장단점을 서술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8A04FCE-3B9F-4811-887A-E0311D6B2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디자인 패턴의 </a:t>
            </a:r>
            <a:r>
              <a:rPr lang="en-US" altLang="ko-KR" dirty="0"/>
              <a:t>4</a:t>
            </a:r>
            <a:r>
              <a:rPr lang="ko-KR" altLang="en-US" dirty="0"/>
              <a:t>가지 요소</a:t>
            </a:r>
          </a:p>
        </p:txBody>
      </p:sp>
    </p:spTree>
    <p:extLst>
      <p:ext uri="{BB962C8B-B14F-4D97-AF65-F5344CB8AC3E}">
        <p14:creationId xmlns:p14="http://schemas.microsoft.com/office/powerpoint/2010/main" val="881921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Factory Method pattern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-1" y="1248735"/>
            <a:ext cx="11299971" cy="1752600"/>
          </a:xfrm>
        </p:spPr>
        <p:txBody>
          <a:bodyPr/>
          <a:lstStyle/>
          <a:p>
            <a:pPr algn="l"/>
            <a:r>
              <a:rPr lang="ko-KR" altLang="en-US" dirty="0"/>
              <a:t>객체를</a:t>
            </a:r>
            <a:r>
              <a:rPr lang="en-US" altLang="ko-KR" dirty="0"/>
              <a:t> </a:t>
            </a:r>
            <a:r>
              <a:rPr lang="ko-KR" altLang="en-US" dirty="0"/>
              <a:t>생성하되 직접 객체 생성자를 호출해서 객체를 생성하는 것이 아니라 대행함수를 통해 간접적으로 객체를 생성하는 방식을 </a:t>
            </a:r>
            <a:r>
              <a:rPr lang="en-US" altLang="ko-KR" dirty="0"/>
              <a:t>Factory Method </a:t>
            </a:r>
            <a:r>
              <a:rPr lang="ko-KR" altLang="en-US" dirty="0"/>
              <a:t>패턴이라 한다</a:t>
            </a:r>
            <a:r>
              <a:rPr lang="en-US" altLang="ko-KR" dirty="0"/>
              <a:t>.</a:t>
            </a:r>
          </a:p>
          <a:p>
            <a:pPr algn="l"/>
            <a:r>
              <a:rPr lang="en-US" altLang="ko-KR" b="1" dirty="0">
                <a:solidFill>
                  <a:schemeClr val="tx1"/>
                </a:solidFill>
              </a:rPr>
              <a:t>&lt;</a:t>
            </a:r>
            <a:r>
              <a:rPr lang="ko-KR" altLang="en-US" b="1" dirty="0">
                <a:solidFill>
                  <a:schemeClr val="tx1"/>
                </a:solidFill>
              </a:rPr>
              <a:t>사용해야 할 경우</a:t>
            </a:r>
            <a:r>
              <a:rPr lang="en-US" altLang="ko-KR" b="1" dirty="0" smtClean="0">
                <a:solidFill>
                  <a:schemeClr val="tx1"/>
                </a:solidFill>
              </a:rPr>
              <a:t>&gt; </a:t>
            </a:r>
          </a:p>
          <a:p>
            <a:pPr algn="l"/>
            <a:r>
              <a:rPr lang="ko-KR" altLang="en-US" b="1" dirty="0" smtClean="0">
                <a:solidFill>
                  <a:schemeClr val="tx1"/>
                </a:solidFill>
              </a:rPr>
              <a:t>예</a:t>
            </a:r>
            <a:r>
              <a:rPr lang="en-US" altLang="ko-KR" b="1" dirty="0" smtClean="0">
                <a:solidFill>
                  <a:schemeClr val="tx1"/>
                </a:solidFill>
              </a:rPr>
              <a:t>)</a:t>
            </a:r>
            <a:r>
              <a:rPr lang="ko-KR" altLang="en-US" b="1" dirty="0" smtClean="0">
                <a:solidFill>
                  <a:schemeClr val="tx1"/>
                </a:solidFill>
              </a:rPr>
              <a:t>문서 파일을 </a:t>
            </a:r>
            <a:r>
              <a:rPr lang="ko-KR" altLang="en-US" b="1" dirty="0" err="1" smtClean="0">
                <a:solidFill>
                  <a:schemeClr val="tx1"/>
                </a:solidFill>
              </a:rPr>
              <a:t>더블클릭한</a:t>
            </a:r>
            <a:r>
              <a:rPr lang="ko-KR" altLang="en-US" b="1" dirty="0" smtClean="0">
                <a:solidFill>
                  <a:schemeClr val="tx1"/>
                </a:solidFill>
              </a:rPr>
              <a:t> 경우 </a:t>
            </a:r>
            <a:r>
              <a:rPr lang="en-US" altLang="ko-KR" b="1" dirty="0" err="1" smtClean="0">
                <a:solidFill>
                  <a:schemeClr val="tx1"/>
                </a:solidFill>
              </a:rPr>
              <a:t>dow</a:t>
            </a:r>
            <a:r>
              <a:rPr lang="en-US" altLang="ko-KR" b="1" dirty="0" smtClean="0">
                <a:solidFill>
                  <a:schemeClr val="tx1"/>
                </a:solidFill>
              </a:rPr>
              <a:t>, </a:t>
            </a:r>
            <a:r>
              <a:rPr lang="en-US" altLang="ko-KR" b="1" dirty="0" err="1" smtClean="0">
                <a:solidFill>
                  <a:schemeClr val="tx1"/>
                </a:solidFill>
              </a:rPr>
              <a:t>hwp</a:t>
            </a:r>
            <a:r>
              <a:rPr lang="en-US" altLang="ko-KR" b="1" dirty="0" smtClean="0">
                <a:solidFill>
                  <a:schemeClr val="tx1"/>
                </a:solidFill>
              </a:rPr>
              <a:t> </a:t>
            </a:r>
            <a:r>
              <a:rPr lang="ko-KR" altLang="en-US" b="1" dirty="0" smtClean="0">
                <a:solidFill>
                  <a:schemeClr val="tx1"/>
                </a:solidFill>
              </a:rPr>
              <a:t>해당 실행파일이 열려야 한다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  <a:endParaRPr lang="en-US" altLang="ko-KR" b="1" dirty="0">
              <a:solidFill>
                <a:schemeClr val="tx1"/>
              </a:solidFill>
            </a:endParaRPr>
          </a:p>
          <a:p>
            <a:pPr lvl="1"/>
            <a:r>
              <a:rPr lang="en-US" altLang="ko-KR" dirty="0"/>
              <a:t>1)</a:t>
            </a:r>
            <a:r>
              <a:rPr lang="ko-KR" altLang="en-US" dirty="0"/>
              <a:t>어떤 클래스가 자신이 생성해야 하는 객체의 클래스를 예측할 수 없을 때</a:t>
            </a:r>
            <a:endParaRPr lang="en-US" altLang="ko-KR" dirty="0"/>
          </a:p>
          <a:p>
            <a:pPr lvl="1"/>
            <a:r>
              <a:rPr lang="en-US" altLang="ko-KR" dirty="0"/>
              <a:t>2) </a:t>
            </a:r>
            <a:r>
              <a:rPr lang="ko-KR" altLang="en-US" dirty="0"/>
              <a:t>생성할 객체를 기술하는 책임을 자신의 서브클래스가 </a:t>
            </a:r>
            <a:r>
              <a:rPr lang="ko-KR" altLang="en-US" dirty="0" err="1"/>
              <a:t>지정했을면</a:t>
            </a:r>
            <a:r>
              <a:rPr lang="ko-KR" altLang="en-US" dirty="0"/>
              <a:t> 할 때</a:t>
            </a:r>
            <a:endParaRPr lang="en-US" altLang="ko-KR" dirty="0"/>
          </a:p>
          <a:p>
            <a:pPr lvl="1"/>
            <a:r>
              <a:rPr lang="en-US" altLang="ko-KR" dirty="0"/>
              <a:t>3)</a:t>
            </a:r>
            <a:r>
              <a:rPr lang="ko-KR" altLang="en-US" dirty="0"/>
              <a:t>객체 생성의 책임을 몇 개의 보조 서브클래스 가운데 하나에게 의임하고</a:t>
            </a:r>
            <a:r>
              <a:rPr lang="en-US" altLang="ko-KR" dirty="0"/>
              <a:t>, </a:t>
            </a:r>
            <a:r>
              <a:rPr lang="ko-KR" altLang="en-US" dirty="0"/>
              <a:t>어떤 서브 클래스가 위임자인지에 대한 정보를 </a:t>
            </a:r>
            <a:r>
              <a:rPr lang="ko-KR" altLang="en-US" dirty="0" err="1"/>
              <a:t>국소화시키고</a:t>
            </a:r>
            <a:r>
              <a:rPr lang="ko-KR" altLang="en-US" dirty="0"/>
              <a:t> 싶을 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99576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96FF6CE8-2EC5-4882-ADF9-0337B9B56C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F6B0FF1F-EF4B-46DA-ADEC-0077C5379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050" name="Picture 2" descr="Factory Method patternì ëí ì´ë¯¸ì§ ê²ìê²°ê³¼">
            <a:extLst>
              <a:ext uri="{FF2B5EF4-FFF2-40B4-BE49-F238E27FC236}">
                <a16:creationId xmlns:a16="http://schemas.microsoft.com/office/drawing/2014/main" id="{90283DE7-EE77-4DC0-BA1B-EF3FF434A7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6200" y="648384"/>
            <a:ext cx="6195800" cy="3852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Factory Method patternì ëí ì´ë¯¸ì§ ê²ìê²°ê³¼">
            <a:extLst>
              <a:ext uri="{FF2B5EF4-FFF2-40B4-BE49-F238E27FC236}">
                <a16:creationId xmlns:a16="http://schemas.microsoft.com/office/drawing/2014/main" id="{B918885F-327C-486D-BBCC-89962C7FD4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3508" y="500040"/>
            <a:ext cx="6069707" cy="2855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9186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Factory Method pattern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class Document;</a:t>
            </a:r>
          </a:p>
          <a:p>
            <a:r>
              <a:rPr lang="en-US" altLang="ko-KR" dirty="0"/>
              <a:t>class HwpDocument : public Document</a:t>
            </a:r>
          </a:p>
          <a:p>
            <a:r>
              <a:rPr lang="en-US" altLang="ko-KR" dirty="0"/>
              <a:t>class MsWordDocument : public Document</a:t>
            </a:r>
          </a:p>
          <a:p>
            <a:r>
              <a:rPr lang="en-US" altLang="ko-KR" dirty="0"/>
              <a:t>class Application;</a:t>
            </a:r>
          </a:p>
          <a:p>
            <a:r>
              <a:rPr lang="en-US" altLang="ko-KR" dirty="0"/>
              <a:t>class HwpApplication : public Application</a:t>
            </a:r>
          </a:p>
          <a:p>
            <a:r>
              <a:rPr lang="en-US" altLang="ko-KR" dirty="0"/>
              <a:t>class MsWordApplication : public Application</a:t>
            </a:r>
          </a:p>
          <a:p>
            <a:r>
              <a:rPr lang="en-US" altLang="ko-KR" dirty="0"/>
              <a:t>int main()</a:t>
            </a:r>
          </a:p>
          <a:p>
            <a:pPr lvl="1"/>
            <a:r>
              <a:rPr lang="en-US" altLang="ko-KR" dirty="0"/>
              <a:t>HwpApplication hwp;</a:t>
            </a:r>
          </a:p>
          <a:p>
            <a:pPr lvl="1"/>
            <a:r>
              <a:rPr lang="en-US" altLang="ko-KR" dirty="0"/>
              <a:t>hwp.NewDocument(“input.hwp”);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2126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인자를 통해 객체를 생성</a:t>
            </a:r>
            <a:r>
              <a:rPr lang="en-US" altLang="ko-KR" dirty="0"/>
              <a:t>-1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class Document;</a:t>
            </a:r>
          </a:p>
          <a:p>
            <a:r>
              <a:rPr lang="en-US" altLang="ko-KR" dirty="0"/>
              <a:t>class HwpDocument : public Document</a:t>
            </a:r>
          </a:p>
          <a:p>
            <a:r>
              <a:rPr lang="en-US" altLang="ko-KR" dirty="0"/>
              <a:t>class MsWordDocument : public Document</a:t>
            </a:r>
          </a:p>
          <a:p>
            <a:r>
              <a:rPr lang="en-US" altLang="ko-KR" dirty="0"/>
              <a:t>class AnotherDocument : public Document</a:t>
            </a:r>
          </a:p>
          <a:p>
            <a:r>
              <a:rPr lang="en-US" altLang="ko-KR" dirty="0"/>
              <a:t>class Application;</a:t>
            </a:r>
          </a:p>
          <a:p>
            <a:r>
              <a:rPr lang="en-US" altLang="ko-KR" dirty="0"/>
              <a:t>class HwpApplication : public Application</a:t>
            </a:r>
          </a:p>
          <a:p>
            <a:r>
              <a:rPr lang="en-US" altLang="ko-KR" dirty="0"/>
              <a:t>class MsWordApplication : public Application</a:t>
            </a:r>
          </a:p>
          <a:p>
            <a:r>
              <a:rPr lang="en-US" altLang="ko-KR" dirty="0"/>
              <a:t>class AnotherApplication : public Application</a:t>
            </a:r>
          </a:p>
          <a:p>
            <a:r>
              <a:rPr lang="en-US" altLang="ko-KR" dirty="0"/>
              <a:t>int main()</a:t>
            </a:r>
          </a:p>
          <a:p>
            <a:pPr lvl="1"/>
            <a:r>
              <a:rPr lang="en-US" altLang="ko-KR" dirty="0"/>
              <a:t>AnotherApplication  another;</a:t>
            </a:r>
          </a:p>
          <a:p>
            <a:pPr lvl="1"/>
            <a:r>
              <a:rPr lang="en-US" altLang="ko-KR" dirty="0"/>
              <a:t>another.NewDocument(“input.hwp”);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3576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인자를 통해 객체를 생성</a:t>
            </a:r>
            <a:r>
              <a:rPr lang="en-US" altLang="ko-KR" dirty="0"/>
              <a:t>-2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24000" y="642918"/>
            <a:ext cx="9144000" cy="6215082"/>
          </a:xfrm>
        </p:spPr>
        <p:txBody>
          <a:bodyPr/>
          <a:lstStyle/>
          <a:p>
            <a:r>
              <a:rPr lang="en-US" altLang="ko-KR" dirty="0"/>
              <a:t>class Application{</a:t>
            </a:r>
          </a:p>
          <a:p>
            <a:pPr lvl="1"/>
            <a:r>
              <a:rPr lang="en-US" altLang="ko-KR" dirty="0"/>
              <a:t>Document* pDoc = CreateDocument( GetType());</a:t>
            </a:r>
          </a:p>
          <a:p>
            <a:pPr lvl="1"/>
            <a:r>
              <a:rPr lang="en-US" altLang="ko-KR" dirty="0"/>
              <a:t>virtual Document* CreateDocument( int docType )</a:t>
            </a:r>
          </a:p>
          <a:p>
            <a:pPr lvl="1"/>
            <a:r>
              <a:rPr lang="en-US" altLang="ko-KR" dirty="0"/>
              <a:t>{switch( docType ) {</a:t>
            </a:r>
          </a:p>
          <a:p>
            <a:pPr lvl="2"/>
            <a:r>
              <a:rPr lang="en-US" altLang="ko-KR" dirty="0"/>
              <a:t>case HWP_DOCUMENT:       return new HwpDocument;</a:t>
            </a:r>
          </a:p>
          <a:p>
            <a:pPr lvl="2"/>
            <a:r>
              <a:rPr lang="en-US" altLang="ko-KR" dirty="0"/>
              <a:t>case MSWORD_DOCUMENT:return new MsWordDocument;</a:t>
            </a:r>
          </a:p>
          <a:p>
            <a:pPr lvl="2"/>
            <a:r>
              <a:rPr lang="en-US" altLang="ko-KR" dirty="0"/>
              <a:t>}}}</a:t>
            </a:r>
          </a:p>
          <a:p>
            <a:r>
              <a:rPr lang="en-US" altLang="ko-KR" dirty="0"/>
              <a:t>class AnotherApplication : public Application{</a:t>
            </a:r>
          </a:p>
          <a:p>
            <a:pPr lvl="1"/>
            <a:r>
              <a:rPr lang="en-US" altLang="ko-KR" dirty="0"/>
              <a:t>Document* CreateDocument( int docType ){</a:t>
            </a:r>
          </a:p>
          <a:p>
            <a:pPr lvl="2"/>
            <a:r>
              <a:rPr lang="en-US" altLang="ko-KR" dirty="0"/>
              <a:t>if( docType == ANOTHER_DOCUMENT ) </a:t>
            </a:r>
          </a:p>
          <a:p>
            <a:pPr lvl="3"/>
            <a:r>
              <a:rPr lang="en-US" altLang="ko-KR" dirty="0"/>
              <a:t>return new AnotherApplication;</a:t>
            </a:r>
          </a:p>
          <a:p>
            <a:pPr lvl="2"/>
            <a:r>
              <a:rPr lang="en-US" altLang="ko-KR" dirty="0"/>
              <a:t>else </a:t>
            </a:r>
          </a:p>
          <a:p>
            <a:pPr lvl="3"/>
            <a:r>
              <a:rPr lang="en-US" altLang="ko-KR" dirty="0"/>
              <a:t>Application::CreateDocument( docType );</a:t>
            </a:r>
          </a:p>
          <a:p>
            <a:pPr lvl="1"/>
            <a:r>
              <a:rPr lang="en-US" altLang="ko-KR" dirty="0"/>
              <a:t>}}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9132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c++ template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class Document;</a:t>
            </a:r>
          </a:p>
          <a:p>
            <a:r>
              <a:rPr lang="en-US" altLang="ko-KR" dirty="0"/>
              <a:t>class HwpDocument : public Document</a:t>
            </a:r>
          </a:p>
          <a:p>
            <a:r>
              <a:rPr lang="en-US" altLang="ko-KR" dirty="0"/>
              <a:t>class MsWordDocument : public Document</a:t>
            </a:r>
          </a:p>
          <a:p>
            <a:r>
              <a:rPr lang="en-US" altLang="ko-KR" dirty="0"/>
              <a:t>class Application;</a:t>
            </a:r>
          </a:p>
          <a:p>
            <a:r>
              <a:rPr lang="en-US" altLang="ko-KR" dirty="0"/>
              <a:t>template&lt; class DocType &gt; </a:t>
            </a:r>
          </a:p>
          <a:p>
            <a:r>
              <a:rPr lang="en-US" altLang="ko-KR" dirty="0"/>
              <a:t>class ConcreteApplication : public Application{</a:t>
            </a:r>
          </a:p>
          <a:p>
            <a:pPr lvl="1"/>
            <a:r>
              <a:rPr lang="en-US" altLang="ko-KR" dirty="0"/>
              <a:t>protected:</a:t>
            </a:r>
          </a:p>
          <a:p>
            <a:pPr lvl="2"/>
            <a:r>
              <a:rPr lang="en-US" altLang="ko-KR" dirty="0"/>
              <a:t>Document* CreateDocument() {</a:t>
            </a:r>
          </a:p>
          <a:p>
            <a:pPr lvl="3"/>
            <a:r>
              <a:rPr lang="en-US" altLang="ko-KR" dirty="0"/>
              <a:t>return new DocType;}</a:t>
            </a:r>
          </a:p>
          <a:p>
            <a:r>
              <a:rPr lang="en-US" altLang="ko-KR" dirty="0"/>
              <a:t>}</a:t>
            </a:r>
          </a:p>
          <a:p>
            <a:r>
              <a:rPr lang="en-US" altLang="ko-KR" dirty="0"/>
              <a:t>int main() </a:t>
            </a:r>
          </a:p>
          <a:p>
            <a:pPr lvl="1"/>
            <a:r>
              <a:rPr lang="en-US" altLang="ko-KR" dirty="0"/>
              <a:t>ConcreateApplication&lt; HwpDocument &gt; hwp;</a:t>
            </a:r>
          </a:p>
          <a:p>
            <a:pPr lvl="1"/>
            <a:r>
              <a:rPr lang="en-US" altLang="ko-KR" dirty="0"/>
              <a:t>hwp.NewDocument(“input.hwp” );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4295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Prototype pattern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0" y="1248735"/>
            <a:ext cx="8610600" cy="1752600"/>
          </a:xfrm>
        </p:spPr>
        <p:txBody>
          <a:bodyPr/>
          <a:lstStyle/>
          <a:p>
            <a:pPr algn="l"/>
            <a:r>
              <a:rPr lang="ko-KR" altLang="en-US" dirty="0"/>
              <a:t>기존 객체를 복사해서 객체를 생성하는 방법을 </a:t>
            </a:r>
            <a:r>
              <a:rPr lang="en-US" altLang="ko-KR" dirty="0"/>
              <a:t>prototype </a:t>
            </a:r>
            <a:r>
              <a:rPr lang="ko-KR" altLang="en-US" dirty="0"/>
              <a:t>패턴이라 한다</a:t>
            </a:r>
            <a:r>
              <a:rPr lang="en-US" altLang="ko-KR" dirty="0"/>
              <a:t>.</a:t>
            </a:r>
          </a:p>
          <a:p>
            <a:pPr algn="l"/>
            <a:r>
              <a:rPr lang="en-US" altLang="ko-KR" b="1" dirty="0">
                <a:solidFill>
                  <a:schemeClr val="tx1"/>
                </a:solidFill>
              </a:rPr>
              <a:t>&lt;</a:t>
            </a:r>
            <a:r>
              <a:rPr lang="ko-KR" altLang="en-US" b="1" dirty="0">
                <a:solidFill>
                  <a:schemeClr val="tx1"/>
                </a:solidFill>
              </a:rPr>
              <a:t>사용해야 할 경우</a:t>
            </a:r>
            <a:r>
              <a:rPr lang="en-US" altLang="ko-KR" b="1" dirty="0">
                <a:solidFill>
                  <a:schemeClr val="tx1"/>
                </a:solidFill>
              </a:rPr>
              <a:t>&gt;</a:t>
            </a:r>
          </a:p>
          <a:p>
            <a:pPr lvl="1"/>
            <a:r>
              <a:rPr lang="en-US" altLang="ko-KR" dirty="0"/>
              <a:t>1)</a:t>
            </a:r>
            <a:r>
              <a:rPr lang="ko-KR" altLang="en-US" dirty="0"/>
              <a:t>인스턴스화할 클래스를 런타임에 지정할 때</a:t>
            </a:r>
            <a:r>
              <a:rPr lang="en-US" altLang="ko-KR" dirty="0"/>
              <a:t>(</a:t>
            </a:r>
            <a:r>
              <a:rPr lang="ko-KR" altLang="en-US" dirty="0" err="1"/>
              <a:t>동적로딩등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2)</a:t>
            </a:r>
            <a:r>
              <a:rPr lang="ko-KR" altLang="en-US" dirty="0"/>
              <a:t>제품 클래스 계통과 병렬적으로 만드는 </a:t>
            </a:r>
            <a:r>
              <a:rPr lang="ko-KR" altLang="en-US" dirty="0" err="1"/>
              <a:t>팩토리</a:t>
            </a:r>
            <a:r>
              <a:rPr lang="ko-KR" altLang="en-US" dirty="0"/>
              <a:t> 클래스를 피하고 싶을 때</a:t>
            </a:r>
            <a:endParaRPr lang="en-US" altLang="ko-KR" dirty="0"/>
          </a:p>
          <a:p>
            <a:pPr lvl="1"/>
            <a:r>
              <a:rPr lang="en-US" altLang="ko-KR" dirty="0"/>
              <a:t>3)</a:t>
            </a:r>
            <a:r>
              <a:rPr lang="ko-KR" altLang="en-US" dirty="0"/>
              <a:t>클래스의 인스턴스들이 서로 다른 상태 조합 중에 어느 하나일 때 </a:t>
            </a:r>
            <a:endParaRPr lang="en-US" altLang="ko-KR" dirty="0"/>
          </a:p>
          <a:p>
            <a:pPr lvl="1"/>
            <a:r>
              <a:rPr lang="en-US" altLang="ko-KR" dirty="0"/>
              <a:t>4)</a:t>
            </a:r>
            <a:r>
              <a:rPr lang="ko-KR" altLang="en-US" dirty="0"/>
              <a:t>미리 원형으로 초기화해 두고</a:t>
            </a:r>
            <a:r>
              <a:rPr lang="en-US" altLang="ko-KR" dirty="0"/>
              <a:t>, </a:t>
            </a:r>
            <a:r>
              <a:rPr lang="ko-KR" altLang="en-US" dirty="0"/>
              <a:t>복제해서 사용하는 것이 매번 필요할 때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1022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1E16E237-E78A-4C80-81AD-C5B7DD80EB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E648075-3DCE-4FFF-B87F-F589942CD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074" name="Picture 2" descr="Prototype patternì ëí ì´ë¯¸ì§ ê²ìê²°ê³¼">
            <a:extLst>
              <a:ext uri="{FF2B5EF4-FFF2-40B4-BE49-F238E27FC236}">
                <a16:creationId xmlns:a16="http://schemas.microsoft.com/office/drawing/2014/main" id="{DFAFB527-AAC5-48CB-94BD-522320F5EA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00041"/>
            <a:ext cx="12191999" cy="6163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6737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Prototype pattern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24000" y="642918"/>
            <a:ext cx="9144000" cy="4389120"/>
          </a:xfrm>
        </p:spPr>
        <p:txBody>
          <a:bodyPr/>
          <a:lstStyle/>
          <a:p>
            <a:r>
              <a:rPr lang="en-US" altLang="ko-KR" dirty="0"/>
              <a:t>class Position;</a:t>
            </a:r>
          </a:p>
          <a:p>
            <a:r>
              <a:rPr lang="en-US" altLang="ko-KR" dirty="0"/>
              <a:t>class Graphic{ virtual Graphic* clone() = 0;};</a:t>
            </a:r>
          </a:p>
          <a:p>
            <a:r>
              <a:rPr lang="en-US" altLang="ko-KR" dirty="0"/>
              <a:t>class Triangle : public Graphic {</a:t>
            </a:r>
          </a:p>
          <a:p>
            <a:pPr lvl="1"/>
            <a:r>
              <a:rPr lang="en-US" altLang="ko-KR" dirty="0"/>
              <a:t>Graphic* Clone() { return new Triangle; };</a:t>
            </a:r>
          </a:p>
          <a:p>
            <a:r>
              <a:rPr lang="en-US" altLang="ko-KR" dirty="0"/>
              <a:t>class Rectangle : public Graphic {</a:t>
            </a:r>
          </a:p>
          <a:p>
            <a:pPr lvl="1"/>
            <a:r>
              <a:rPr lang="en-US" altLang="ko-KR" dirty="0"/>
              <a:t>Graphic* Clone() { return new Rectangle; };</a:t>
            </a:r>
          </a:p>
          <a:p>
            <a:r>
              <a:rPr lang="en-US" altLang="ko-KR" dirty="0"/>
              <a:t>class GraphicComposite : public Graphic</a:t>
            </a:r>
          </a:p>
          <a:p>
            <a:r>
              <a:rPr lang="en-US" altLang="ko-KR" dirty="0"/>
              <a:t>class Document;class Mouse;class GraphicEditor;</a:t>
            </a:r>
          </a:p>
          <a:p>
            <a:r>
              <a:rPr lang="en-US" altLang="ko-KR" dirty="0"/>
              <a:t>class Palette;</a:t>
            </a:r>
          </a:p>
          <a:p>
            <a:r>
              <a:rPr lang="en-US" altLang="ko-KR" dirty="0"/>
              <a:t>int main()</a:t>
            </a:r>
          </a:p>
          <a:p>
            <a:pPr lvl="1"/>
            <a:r>
              <a:rPr lang="en-US" altLang="ko-KR" dirty="0"/>
              <a:t>Palette palette;</a:t>
            </a:r>
          </a:p>
          <a:p>
            <a:pPr lvl="1"/>
            <a:r>
              <a:rPr lang="en-US" altLang="ko-KR" dirty="0"/>
              <a:t>GraphicEditor ged;</a:t>
            </a:r>
          </a:p>
          <a:p>
            <a:pPr lvl="1"/>
            <a:r>
              <a:rPr lang="en-US" altLang="ko-KR" dirty="0"/>
              <a:t>ged.AddNewGraphics( patte.GetSelectedobj() );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9822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Singleton</a:t>
            </a:r>
            <a:r>
              <a:rPr lang="en-US" altLang="ko-KR" dirty="0" smtClean="0"/>
              <a:t> </a:t>
            </a:r>
            <a:r>
              <a:rPr lang="en-US" altLang="ko-KR" dirty="0"/>
              <a:t>pattern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0" y="1261145"/>
            <a:ext cx="12192000" cy="609600"/>
          </a:xfrm>
        </p:spPr>
        <p:txBody>
          <a:bodyPr/>
          <a:lstStyle/>
          <a:p>
            <a:pPr algn="l"/>
            <a:r>
              <a:rPr lang="ko-KR" altLang="en-US" dirty="0" smtClean="0"/>
              <a:t>어떤 클래스의 객체가 최대 </a:t>
            </a:r>
            <a:r>
              <a:rPr lang="en-US" altLang="ko-KR" dirty="0" smtClean="0"/>
              <a:t>N</a:t>
            </a:r>
            <a:r>
              <a:rPr lang="ko-KR" altLang="en-US" dirty="0" smtClean="0"/>
              <a:t>개 이하로만 </a:t>
            </a:r>
            <a:r>
              <a:rPr lang="ko-KR" altLang="en-US" dirty="0" err="1" smtClean="0"/>
              <a:t>조재해야</a:t>
            </a:r>
            <a:r>
              <a:rPr lang="ko-KR" altLang="en-US" dirty="0" smtClean="0"/>
              <a:t> 할 때 이를 관리하기에 유용하다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특히 </a:t>
            </a:r>
            <a:r>
              <a:rPr lang="en-US" altLang="ko-KR" dirty="0" smtClean="0"/>
              <a:t>N</a:t>
            </a:r>
            <a:r>
              <a:rPr lang="ko-KR" altLang="en-US" dirty="0" smtClean="0"/>
              <a:t>의</a:t>
            </a:r>
            <a:r>
              <a:rPr lang="en-US" altLang="ko-KR" dirty="0"/>
              <a:t> </a:t>
            </a:r>
            <a:r>
              <a:rPr lang="ko-KR" altLang="en-US" dirty="0" smtClean="0"/>
              <a:t>값은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일 경우가 많다</a:t>
            </a:r>
            <a:r>
              <a:rPr lang="en-US" altLang="ko-KR" dirty="0" smtClean="0"/>
              <a:t>.</a:t>
            </a:r>
          </a:p>
          <a:p>
            <a:pPr algn="l"/>
            <a:r>
              <a:rPr lang="ko-KR" altLang="en-US" dirty="0" smtClean="0"/>
              <a:t>상속 관계에 클래스들에 대해 전체적으로 객체의 최대 개수를 제한 하고자 할 때 유용하다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46444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B777C1-541D-4981-A5A5-057EA1641C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atinLnBrk="0"/>
            <a:r>
              <a:rPr lang="en-US" altLang="ko-KR" dirty="0" err="1"/>
              <a:t>GoF</a:t>
            </a:r>
            <a:r>
              <a:rPr lang="ko-KR" altLang="ko-KR" dirty="0"/>
              <a:t>란</a:t>
            </a:r>
            <a:r>
              <a:rPr lang="en-US" altLang="ko-KR" dirty="0"/>
              <a:t> 1995</a:t>
            </a:r>
            <a:r>
              <a:rPr lang="ko-KR" altLang="ko-KR" dirty="0"/>
              <a:t>년에</a:t>
            </a:r>
            <a:r>
              <a:rPr lang="en-US" altLang="ko-KR" dirty="0"/>
              <a:t> Addison-Wesley </a:t>
            </a:r>
            <a:r>
              <a:rPr lang="ko-KR" altLang="ko-KR" dirty="0"/>
              <a:t>에서 출간된</a:t>
            </a:r>
            <a:r>
              <a:rPr lang="en-US" altLang="ko-KR" dirty="0"/>
              <a:t> "Design</a:t>
            </a:r>
            <a:endParaRPr lang="ko-KR" altLang="ko-KR" dirty="0"/>
          </a:p>
          <a:p>
            <a:pPr latinLnBrk="0"/>
            <a:r>
              <a:rPr lang="en-US" altLang="ko-KR" dirty="0"/>
              <a:t>Patterns of Reusable Object-Oriented Software:</a:t>
            </a:r>
            <a:r>
              <a:rPr lang="ko-KR" altLang="ko-KR" dirty="0"/>
              <a:t>란 책의 저자들을 의미한다</a:t>
            </a:r>
            <a:r>
              <a:rPr lang="en-US" altLang="ko-KR" dirty="0"/>
              <a:t>.</a:t>
            </a:r>
            <a:endParaRPr lang="ko-KR" altLang="ko-KR" dirty="0"/>
          </a:p>
          <a:p>
            <a:pPr latinLnBrk="0"/>
            <a:r>
              <a:rPr lang="en-US" altLang="ko-KR" dirty="0"/>
              <a:t>4</a:t>
            </a:r>
            <a:r>
              <a:rPr lang="ko-KR" altLang="ko-KR" dirty="0"/>
              <a:t>명의 저자들은 </a:t>
            </a:r>
            <a:r>
              <a:rPr lang="ko-KR" altLang="ko-KR" dirty="0" err="1"/>
              <a:t>에릭감마</a:t>
            </a:r>
            <a:r>
              <a:rPr lang="en-US" altLang="ko-KR" dirty="0"/>
              <a:t>( Erich Gamma ), </a:t>
            </a:r>
            <a:r>
              <a:rPr lang="ko-KR" altLang="ko-KR" dirty="0" err="1"/>
              <a:t>리챠드헬름</a:t>
            </a:r>
            <a:r>
              <a:rPr lang="en-US" altLang="ko-KR" dirty="0"/>
              <a:t>( Richard Helm ),</a:t>
            </a:r>
            <a:endParaRPr lang="ko-KR" altLang="ko-KR" dirty="0"/>
          </a:p>
          <a:p>
            <a:pPr latinLnBrk="0"/>
            <a:r>
              <a:rPr lang="ko-KR" altLang="ko-KR" dirty="0" err="1"/>
              <a:t>랄프존슨</a:t>
            </a:r>
            <a:r>
              <a:rPr lang="en-US" altLang="ko-KR" dirty="0"/>
              <a:t>( Ralph Johnson ), </a:t>
            </a:r>
            <a:r>
              <a:rPr lang="ko-KR" altLang="ko-KR" dirty="0" err="1"/>
              <a:t>존블리시드</a:t>
            </a:r>
            <a:r>
              <a:rPr lang="en-US" altLang="ko-KR" dirty="0"/>
              <a:t>( John </a:t>
            </a:r>
            <a:r>
              <a:rPr lang="en-US" altLang="ko-KR" dirty="0" err="1"/>
              <a:t>Vlissdes</a:t>
            </a:r>
            <a:r>
              <a:rPr lang="en-US" altLang="ko-KR" dirty="0"/>
              <a:t> )</a:t>
            </a:r>
            <a:r>
              <a:rPr lang="ko-KR" altLang="ko-KR" dirty="0"/>
              <a:t>등이며 모두 다</a:t>
            </a:r>
          </a:p>
          <a:p>
            <a:pPr latinLnBrk="0"/>
            <a:r>
              <a:rPr lang="ko-KR" altLang="ko-KR" dirty="0"/>
              <a:t>객체지향의 대부라고 할 수 있는 전문가 들이며 패턴의 유용성을 소프트웨어 개발자들에게 급격히 전파한 혁명가들이다</a:t>
            </a:r>
            <a:r>
              <a:rPr lang="en-US" altLang="ko-KR" dirty="0"/>
              <a:t>.</a:t>
            </a:r>
            <a:endParaRPr lang="ko-KR" altLang="ko-KR" dirty="0"/>
          </a:p>
          <a:p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A4AB4CD-12E6-45FE-A79C-30748E7D0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GoF</a:t>
            </a:r>
            <a:r>
              <a:rPr lang="en-US" altLang="ko-KR" dirty="0"/>
              <a:t> </a:t>
            </a:r>
            <a:r>
              <a:rPr lang="ko-KR" altLang="en-US" dirty="0"/>
              <a:t>란</a:t>
            </a:r>
          </a:p>
        </p:txBody>
      </p:sp>
    </p:spTree>
    <p:extLst>
      <p:ext uri="{BB962C8B-B14F-4D97-AF65-F5344CB8AC3E}">
        <p14:creationId xmlns:p14="http://schemas.microsoft.com/office/powerpoint/2010/main" val="1592678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 smtClean="0"/>
              <a:t>Class Singleton{</a:t>
            </a:r>
          </a:p>
          <a:p>
            <a:r>
              <a:rPr lang="en-US" altLang="ko-KR" sz="1800" dirty="0" smtClean="0"/>
              <a:t>Public:</a:t>
            </a:r>
          </a:p>
          <a:p>
            <a:pPr lvl="1"/>
            <a:r>
              <a:rPr lang="en-US" altLang="ko-KR" sz="1800" dirty="0" smtClean="0"/>
              <a:t>Static void Register(</a:t>
            </a:r>
            <a:r>
              <a:rPr lang="en-US" altLang="ko-KR" sz="1800" dirty="0" err="1" smtClean="0"/>
              <a:t>const</a:t>
            </a:r>
            <a:r>
              <a:rPr lang="en-US" altLang="ko-KR" sz="1800" dirty="0" smtClean="0"/>
              <a:t> char* name, Singleton* </a:t>
            </a:r>
            <a:r>
              <a:rPr lang="en-US" altLang="ko-KR" sz="1800" dirty="0" err="1" smtClean="0"/>
              <a:t>obj</a:t>
            </a:r>
            <a:r>
              <a:rPr lang="en-US" altLang="ko-KR" sz="1800" dirty="0" smtClean="0"/>
              <a:t>);</a:t>
            </a:r>
          </a:p>
          <a:p>
            <a:pPr lvl="1"/>
            <a:r>
              <a:rPr lang="en-US" altLang="ko-KR" sz="1800" dirty="0" smtClean="0"/>
              <a:t>Static Singleton* </a:t>
            </a:r>
            <a:r>
              <a:rPr lang="en-US" altLang="ko-KR" sz="1800" dirty="0" err="1" smtClean="0"/>
              <a:t>CreateInstance</a:t>
            </a:r>
            <a:r>
              <a:rPr lang="en-US" altLang="ko-KR" sz="1800" dirty="0" smtClean="0"/>
              <a:t>(string name);</a:t>
            </a:r>
          </a:p>
          <a:p>
            <a:r>
              <a:rPr lang="en-US" altLang="ko-KR" sz="1800" dirty="0" smtClean="0"/>
              <a:t>Private:</a:t>
            </a:r>
          </a:p>
          <a:p>
            <a:pPr lvl="1"/>
            <a:r>
              <a:rPr lang="en-US" altLang="ko-KR" sz="1800" dirty="0" smtClean="0"/>
              <a:t>Static Singleton* </a:t>
            </a:r>
            <a:r>
              <a:rPr lang="en-US" altLang="ko-KR" sz="1800" dirty="0" err="1" smtClean="0"/>
              <a:t>pInstance</a:t>
            </a:r>
            <a:r>
              <a:rPr lang="en-US" altLang="ko-KR" sz="1800" dirty="0" smtClean="0"/>
              <a:t>;</a:t>
            </a:r>
          </a:p>
          <a:p>
            <a:pPr lvl="1"/>
            <a:r>
              <a:rPr lang="en-US" altLang="ko-KR" sz="1800" dirty="0" smtClean="0"/>
              <a:t>Static map&lt;string, Singleton*&gt; </a:t>
            </a:r>
            <a:r>
              <a:rPr lang="en-US" altLang="ko-KR" sz="1800" dirty="0" err="1" smtClean="0"/>
              <a:t>registerList</a:t>
            </a:r>
            <a:r>
              <a:rPr lang="en-US" altLang="ko-KR" sz="1800" dirty="0" smtClean="0"/>
              <a:t>;</a:t>
            </a:r>
          </a:p>
          <a:p>
            <a:r>
              <a:rPr lang="en-US" altLang="ko-KR" sz="1800" dirty="0" smtClean="0"/>
              <a:t>}</a:t>
            </a:r>
          </a:p>
          <a:p>
            <a:r>
              <a:rPr lang="en-US" altLang="ko-KR" sz="1800" dirty="0" smtClean="0"/>
              <a:t>Singleton* Singleton::</a:t>
            </a:r>
            <a:r>
              <a:rPr lang="en-US" altLang="ko-KR" sz="1800" dirty="0" err="1" smtClean="0"/>
              <a:t>pInstnace</a:t>
            </a:r>
            <a:r>
              <a:rPr lang="en-US" altLang="ko-KR" sz="1800" dirty="0" smtClean="0"/>
              <a:t> = 0;</a:t>
            </a:r>
          </a:p>
          <a:p>
            <a:r>
              <a:rPr lang="en-US" altLang="ko-KR" sz="1800" dirty="0" smtClean="0"/>
              <a:t>Map&lt;</a:t>
            </a:r>
            <a:r>
              <a:rPr lang="en-US" altLang="ko-KR" sz="1800" dirty="0" err="1" smtClean="0"/>
              <a:t>string,Singleton</a:t>
            </a:r>
            <a:r>
              <a:rPr lang="en-US" altLang="ko-KR" sz="1800" dirty="0" smtClean="0"/>
              <a:t>*&gt; Singleton::</a:t>
            </a:r>
            <a:r>
              <a:rPr lang="en-US" altLang="ko-KR" sz="1800" dirty="0" err="1" smtClean="0"/>
              <a:t>registerList</a:t>
            </a:r>
            <a:r>
              <a:rPr lang="en-US" altLang="ko-KR" sz="1800" dirty="0" smtClean="0"/>
              <a:t>;</a:t>
            </a:r>
          </a:p>
          <a:p>
            <a:endParaRPr lang="en-US" altLang="ko-KR" sz="1800" dirty="0" smtClean="0"/>
          </a:p>
          <a:p>
            <a:r>
              <a:rPr lang="en-US" altLang="ko-KR" sz="1800" dirty="0" smtClean="0"/>
              <a:t>Void Singleton::Register(</a:t>
            </a:r>
            <a:r>
              <a:rPr lang="en-US" altLang="ko-KR" sz="1800" dirty="0" err="1" smtClean="0"/>
              <a:t>const</a:t>
            </a:r>
            <a:r>
              <a:rPr lang="en-US" altLang="ko-KR" sz="1800" dirty="0" smtClean="0"/>
              <a:t> char* name, Singleton* </a:t>
            </a:r>
            <a:r>
              <a:rPr lang="en-US" altLang="ko-KR" sz="1800" dirty="0" err="1" smtClean="0"/>
              <a:t>obj</a:t>
            </a:r>
            <a:r>
              <a:rPr lang="en-US" altLang="ko-KR" sz="1800" dirty="0" smtClean="0"/>
              <a:t>) {</a:t>
            </a:r>
          </a:p>
          <a:p>
            <a:pPr lvl="1"/>
            <a:r>
              <a:rPr lang="en-US" altLang="ko-KR" sz="1800" dirty="0" err="1" smtClean="0"/>
              <a:t>registerList</a:t>
            </a:r>
            <a:r>
              <a:rPr lang="en-US" altLang="ko-KR" sz="1800" dirty="0" smtClean="0"/>
              <a:t>[name]= </a:t>
            </a:r>
            <a:r>
              <a:rPr lang="en-US" altLang="ko-KR" sz="1800" dirty="0" err="1" smtClean="0"/>
              <a:t>obj</a:t>
            </a:r>
            <a:r>
              <a:rPr lang="en-US" altLang="ko-KR" sz="1800" dirty="0" smtClean="0"/>
              <a:t>;</a:t>
            </a:r>
            <a:r>
              <a:rPr lang="en-US" altLang="ko-KR" sz="1800" dirty="0"/>
              <a:t/>
            </a:r>
            <a:br>
              <a:rPr lang="en-US" altLang="ko-KR" sz="1800" dirty="0"/>
            </a:br>
            <a:r>
              <a:rPr lang="en-US" altLang="ko-KR" sz="1800" dirty="0" smtClean="0"/>
              <a:t>}</a:t>
            </a:r>
          </a:p>
          <a:p>
            <a:r>
              <a:rPr lang="en-US" altLang="ko-KR" sz="1800" dirty="0"/>
              <a:t>Singleton*</a:t>
            </a:r>
            <a:r>
              <a:rPr lang="en-US" altLang="ko-KR" sz="1400" dirty="0" smtClean="0"/>
              <a:t> </a:t>
            </a:r>
            <a:r>
              <a:rPr lang="en-US" altLang="ko-KR" sz="1800" dirty="0" smtClean="0"/>
              <a:t>Singleton::</a:t>
            </a:r>
            <a:r>
              <a:rPr lang="en-US" altLang="ko-KR" sz="1800" dirty="0" err="1" smtClean="0"/>
              <a:t>CreateInstance</a:t>
            </a:r>
            <a:r>
              <a:rPr lang="en-US" altLang="ko-KR" sz="1800" dirty="0" smtClean="0"/>
              <a:t>( string name) {</a:t>
            </a:r>
          </a:p>
          <a:p>
            <a:pPr lvl="1"/>
            <a:r>
              <a:rPr lang="en-US" altLang="ko-KR" sz="1800" dirty="0" smtClean="0"/>
              <a:t>If( </a:t>
            </a:r>
            <a:r>
              <a:rPr lang="en-US" altLang="ko-KR" sz="1800" dirty="0" err="1" smtClean="0"/>
              <a:t>pInstance</a:t>
            </a:r>
            <a:r>
              <a:rPr lang="en-US" altLang="ko-KR" sz="1800" dirty="0" smtClean="0"/>
              <a:t> == 0) </a:t>
            </a:r>
            <a:r>
              <a:rPr lang="en-US" altLang="ko-KR" sz="1800" dirty="0" err="1" smtClean="0"/>
              <a:t>pInstance</a:t>
            </a:r>
            <a:r>
              <a:rPr lang="en-US" altLang="ko-KR" sz="1800" dirty="0" smtClean="0"/>
              <a:t>= register[name]; </a:t>
            </a:r>
          </a:p>
          <a:p>
            <a:pPr lvl="1"/>
            <a:r>
              <a:rPr lang="en-US" altLang="ko-KR" sz="1800" dirty="0" smtClean="0"/>
              <a:t>Return </a:t>
            </a:r>
            <a:r>
              <a:rPr lang="en-US" altLang="ko-KR" sz="1800" dirty="0" err="1" smtClean="0"/>
              <a:t>pInstance</a:t>
            </a:r>
            <a:r>
              <a:rPr lang="en-US" altLang="ko-KR" sz="1800" dirty="0" smtClean="0"/>
              <a:t>;</a:t>
            </a:r>
          </a:p>
          <a:p>
            <a:r>
              <a:rPr lang="en-US" altLang="ko-KR" sz="1800" dirty="0" smtClean="0"/>
              <a:t>}</a:t>
            </a:r>
            <a:endParaRPr lang="ko-KR" altLang="en-US" sz="18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0" y="1"/>
            <a:ext cx="10145864" cy="500042"/>
          </a:xfrm>
        </p:spPr>
        <p:txBody>
          <a:bodyPr/>
          <a:lstStyle/>
          <a:p>
            <a:r>
              <a:rPr lang="ko-KR" altLang="en-US" dirty="0" smtClean="0"/>
              <a:t>레지스트리에 등록 후 객체 생성 하는 방법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3583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Class </a:t>
            </a:r>
            <a:r>
              <a:rPr lang="en-US" altLang="ko-KR" dirty="0" err="1" smtClean="0"/>
              <a:t>MySingleton</a:t>
            </a:r>
            <a:r>
              <a:rPr lang="en-US" altLang="ko-KR" dirty="0" smtClean="0"/>
              <a:t> : public Singleton{</a:t>
            </a:r>
          </a:p>
          <a:p>
            <a:r>
              <a:rPr lang="en-US" altLang="ko-KR" dirty="0" smtClean="0"/>
              <a:t>Public:</a:t>
            </a:r>
          </a:p>
          <a:p>
            <a:pPr lvl="1"/>
            <a:r>
              <a:rPr lang="en-US" altLang="ko-KR" dirty="0" err="1" smtClean="0"/>
              <a:t>MySingleton</a:t>
            </a:r>
            <a:r>
              <a:rPr lang="en-US" altLang="ko-KR" dirty="0" smtClean="0"/>
              <a:t>(){</a:t>
            </a:r>
          </a:p>
          <a:p>
            <a:pPr lvl="2"/>
            <a:r>
              <a:rPr lang="en-US" altLang="ko-KR" dirty="0" smtClean="0"/>
              <a:t>Singleton::Register(“</a:t>
            </a:r>
            <a:r>
              <a:rPr lang="en-US" altLang="ko-KR" dirty="0" err="1" smtClean="0"/>
              <a:t>MySingleton</a:t>
            </a:r>
            <a:r>
              <a:rPr lang="en-US" altLang="ko-KR" dirty="0" smtClean="0"/>
              <a:t>”, this);</a:t>
            </a:r>
          </a:p>
          <a:p>
            <a:pPr lvl="1"/>
            <a:r>
              <a:rPr lang="en-US" altLang="ko-KR" dirty="0" smtClean="0"/>
              <a:t>}</a:t>
            </a:r>
          </a:p>
          <a:p>
            <a:r>
              <a:rPr lang="en-US" altLang="ko-KR" dirty="0" smtClean="0"/>
              <a:t>}</a:t>
            </a:r>
          </a:p>
          <a:p>
            <a:r>
              <a:rPr lang="en-US" altLang="ko-KR" dirty="0" smtClean="0"/>
              <a:t>Static </a:t>
            </a:r>
            <a:r>
              <a:rPr lang="en-US" altLang="ko-KR" dirty="0" err="1" smtClean="0"/>
              <a:t>MySingleton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myObj</a:t>
            </a:r>
            <a:r>
              <a:rPr lang="en-US" altLang="ko-KR" dirty="0" smtClean="0"/>
              <a:t>;</a:t>
            </a:r>
          </a:p>
          <a:p>
            <a:r>
              <a:rPr lang="en-US" altLang="ko-KR" dirty="0" smtClean="0"/>
              <a:t>Void main()</a:t>
            </a:r>
          </a:p>
          <a:p>
            <a:r>
              <a:rPr lang="en-US" altLang="ko-KR" dirty="0" smtClean="0"/>
              <a:t>{</a:t>
            </a:r>
          </a:p>
          <a:p>
            <a:pPr lvl="1"/>
            <a:r>
              <a:rPr lang="en-US" altLang="ko-KR" dirty="0" smtClean="0"/>
              <a:t>Singleton* </a:t>
            </a:r>
            <a:r>
              <a:rPr lang="en-US" altLang="ko-KR" dirty="0" err="1" smtClean="0"/>
              <a:t>obj</a:t>
            </a:r>
            <a:r>
              <a:rPr lang="en-US" altLang="ko-KR" dirty="0" smtClean="0"/>
              <a:t> = Singleton::</a:t>
            </a:r>
            <a:r>
              <a:rPr lang="en-US" altLang="ko-KR" dirty="0" err="1" smtClean="0"/>
              <a:t>CreateInstance</a:t>
            </a:r>
            <a:r>
              <a:rPr lang="en-US" altLang="ko-KR" dirty="0" smtClean="0"/>
              <a:t>(“</a:t>
            </a:r>
            <a:r>
              <a:rPr lang="en-US" altLang="ko-KR" dirty="0" err="1" smtClean="0"/>
              <a:t>MySingleton</a:t>
            </a:r>
            <a:r>
              <a:rPr lang="en-US" altLang="ko-KR" dirty="0" smtClean="0"/>
              <a:t>”);</a:t>
            </a:r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7157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Adapter(</a:t>
            </a:r>
            <a:r>
              <a:rPr lang="ko-KR" altLang="en-US" dirty="0" err="1"/>
              <a:t>적응자</a:t>
            </a:r>
            <a:r>
              <a:rPr lang="en-US" altLang="ko-KR" dirty="0"/>
              <a:t>)  pattern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96794" y="1359979"/>
            <a:ext cx="11825577" cy="2784182"/>
          </a:xfrm>
        </p:spPr>
        <p:txBody>
          <a:bodyPr/>
          <a:lstStyle/>
          <a:p>
            <a:pPr algn="l"/>
            <a:r>
              <a:rPr lang="ko-KR" altLang="en-US" dirty="0"/>
              <a:t>기존에 존재하는 클래스를 재사용하고 싶은데 원하는 인터페이스와는 다른 형태의 인터페이스를 가지고 있을 때 </a:t>
            </a:r>
            <a:endParaRPr lang="en-US" altLang="ko-KR" dirty="0"/>
          </a:p>
          <a:p>
            <a:pPr algn="l"/>
            <a:r>
              <a:rPr lang="ko-KR" altLang="en-US" dirty="0"/>
              <a:t>이를 쉽게 재 사용할 수 있게 만들어 주는 패턴이다</a:t>
            </a:r>
            <a:r>
              <a:rPr lang="en-US" altLang="ko-KR" dirty="0"/>
              <a:t>.</a:t>
            </a:r>
          </a:p>
          <a:p>
            <a:pPr algn="l"/>
            <a:r>
              <a:rPr lang="ko-KR" altLang="en-US" dirty="0"/>
              <a:t>주</a:t>
            </a:r>
            <a:r>
              <a:rPr lang="en-US" altLang="ko-KR" dirty="0"/>
              <a:t>)</a:t>
            </a:r>
            <a:r>
              <a:rPr lang="ko-KR" altLang="en-US" dirty="0"/>
              <a:t>기존 모듈 재사용을 위한 인터페이스 변경문제</a:t>
            </a:r>
            <a:r>
              <a:rPr lang="en-US" altLang="ko-KR" dirty="0"/>
              <a:t>.</a:t>
            </a:r>
          </a:p>
          <a:p>
            <a:pPr algn="l"/>
            <a:r>
              <a:rPr lang="ko-KR" altLang="en-US" dirty="0"/>
              <a:t>예</a:t>
            </a:r>
            <a:r>
              <a:rPr lang="en-US" altLang="ko-KR" dirty="0"/>
              <a:t>)</a:t>
            </a:r>
            <a:r>
              <a:rPr lang="ko-KR" altLang="en-US" dirty="0" err="1"/>
              <a:t>소스없는</a:t>
            </a:r>
            <a:r>
              <a:rPr lang="ko-KR" altLang="en-US" dirty="0"/>
              <a:t> 라이브러리 기능추가시</a:t>
            </a:r>
            <a:r>
              <a:rPr lang="en-US" altLang="ko-KR" dirty="0"/>
              <a:t>(</a:t>
            </a:r>
            <a:r>
              <a:rPr lang="ko-KR" altLang="en-US" dirty="0"/>
              <a:t>업그레이드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2668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3541E448-765B-424A-BA92-875913290C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0042"/>
            <a:ext cx="6400800" cy="5646315"/>
          </a:xfr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3179499B-8310-4B96-8D17-E04D77D71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95A0FAE-6264-4262-9E83-C6BF003FA0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500043"/>
            <a:ext cx="5791200" cy="5646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704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Bridge(</a:t>
            </a:r>
            <a:r>
              <a:rPr lang="ko-KR" altLang="en-US" dirty="0"/>
              <a:t>가교</a:t>
            </a:r>
            <a:r>
              <a:rPr lang="en-US" altLang="ko-KR" dirty="0"/>
              <a:t>)  pattern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7038" y="1320223"/>
            <a:ext cx="11713384" cy="2823938"/>
          </a:xfrm>
        </p:spPr>
        <p:txBody>
          <a:bodyPr/>
          <a:lstStyle/>
          <a:p>
            <a:pPr algn="l"/>
            <a:r>
              <a:rPr lang="ko-KR" altLang="en-US" dirty="0"/>
              <a:t>인터페이스 클래스와 그것을 구현 해주는 클래스들의 상속 관계를 </a:t>
            </a:r>
            <a:endParaRPr lang="en-US" altLang="ko-KR" dirty="0"/>
          </a:p>
          <a:p>
            <a:pPr algn="l"/>
            <a:r>
              <a:rPr lang="ko-KR" altLang="en-US" dirty="0"/>
              <a:t>독립적으로 정의하고</a:t>
            </a:r>
            <a:r>
              <a:rPr lang="en-US" altLang="ko-KR" dirty="0"/>
              <a:t>, </a:t>
            </a:r>
          </a:p>
          <a:p>
            <a:pPr algn="l"/>
            <a:r>
              <a:rPr lang="ko-KR" altLang="en-US" dirty="0"/>
              <a:t>이들 간의 마치 다리처럼 연결 해주는 형태의 클래스 구조를 </a:t>
            </a:r>
            <a:endParaRPr lang="en-US" altLang="ko-KR" dirty="0"/>
          </a:p>
          <a:p>
            <a:pPr algn="l"/>
            <a:r>
              <a:rPr lang="ko-KR" altLang="en-US" dirty="0"/>
              <a:t>브리지 패턴이라 한다</a:t>
            </a:r>
            <a:r>
              <a:rPr lang="en-US" altLang="ko-KR" dirty="0"/>
              <a:t>.</a:t>
            </a:r>
          </a:p>
          <a:p>
            <a:pPr algn="l"/>
            <a:r>
              <a:rPr lang="ko-KR" altLang="en-US" dirty="0"/>
              <a:t>주</a:t>
            </a:r>
            <a:r>
              <a:rPr lang="en-US" altLang="ko-KR" dirty="0"/>
              <a:t>)</a:t>
            </a:r>
            <a:r>
              <a:rPr lang="ko-KR" altLang="en-US" dirty="0"/>
              <a:t>인터페이스와 구현을 분리하는 패턴이다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2883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8AE1A375-3D05-4683-AC72-3D6A0D6FF6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0042"/>
            <a:ext cx="5986820" cy="4962503"/>
          </a:xfr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1F73827E-440F-4998-B820-F9C524326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BBE082B-A16F-4D2B-94F1-2CBEC68CDF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6820" y="500042"/>
            <a:ext cx="6205180" cy="4962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928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C6AAA70A-D68C-4BCA-9DF2-AFC631775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00042"/>
            <a:ext cx="5209563" cy="5929354"/>
          </a:xfrm>
        </p:spPr>
        <p:txBody>
          <a:bodyPr/>
          <a:lstStyle/>
          <a:p>
            <a:r>
              <a:rPr lang="en-US" altLang="ko-KR" sz="1400" dirty="0"/>
              <a:t>class Window{</a:t>
            </a:r>
          </a:p>
          <a:p>
            <a:pPr lvl="1"/>
            <a:r>
              <a:rPr lang="en-US" altLang="ko-KR" sz="1400" dirty="0" err="1"/>
              <a:t>WindowImp</a:t>
            </a:r>
            <a:r>
              <a:rPr lang="en-US" altLang="ko-KR" sz="1400" dirty="0"/>
              <a:t>*</a:t>
            </a:r>
            <a:r>
              <a:rPr lang="en-US" altLang="ko-KR" sz="1400" dirty="0" err="1"/>
              <a:t>m_imp</a:t>
            </a:r>
            <a:r>
              <a:rPr lang="en-US" altLang="ko-KR" sz="1400" dirty="0"/>
              <a:t>;</a:t>
            </a:r>
          </a:p>
          <a:p>
            <a:pPr lvl="1"/>
            <a:r>
              <a:rPr lang="en-US" altLang="ko-KR" sz="1400" dirty="0" err="1"/>
              <a:t>WindowImp</a:t>
            </a:r>
            <a:r>
              <a:rPr lang="en-US" altLang="ko-KR" sz="1400" dirty="0"/>
              <a:t>* </a:t>
            </a:r>
            <a:r>
              <a:rPr lang="en-US" altLang="ko-KR" sz="1400" dirty="0" err="1"/>
              <a:t>GetWindowImp</a:t>
            </a:r>
            <a:r>
              <a:rPr lang="en-US" altLang="ko-KR" sz="1400" dirty="0"/>
              <a:t>() {</a:t>
            </a:r>
          </a:p>
          <a:p>
            <a:pPr lvl="2"/>
            <a:r>
              <a:rPr lang="en-US" altLang="ko-KR" sz="1400" dirty="0"/>
              <a:t>#ifdef WINDOW</a:t>
            </a:r>
          </a:p>
          <a:p>
            <a:pPr lvl="3"/>
            <a:r>
              <a:rPr lang="en-US" altLang="ko-KR" sz="1400" dirty="0" err="1"/>
              <a:t>m_imp</a:t>
            </a:r>
            <a:r>
              <a:rPr lang="en-US" altLang="ko-KR" sz="1400" dirty="0"/>
              <a:t> = new </a:t>
            </a:r>
            <a:r>
              <a:rPr lang="en-US" altLang="ko-KR" sz="1400" dirty="0" err="1"/>
              <a:t>XWindowImp</a:t>
            </a:r>
            <a:r>
              <a:rPr lang="en-US" altLang="ko-KR" sz="1400" dirty="0"/>
              <a:t>;</a:t>
            </a:r>
          </a:p>
          <a:p>
            <a:pPr lvl="2"/>
            <a:r>
              <a:rPr lang="en-US" altLang="ko-KR" sz="1400" dirty="0"/>
              <a:t>#else</a:t>
            </a:r>
          </a:p>
          <a:p>
            <a:pPr lvl="3"/>
            <a:r>
              <a:rPr lang="en-US" altLang="ko-KR" sz="1400" dirty="0" err="1"/>
              <a:t>m_imp</a:t>
            </a:r>
            <a:r>
              <a:rPr lang="en-US" altLang="ko-KR" sz="1400" dirty="0"/>
              <a:t> = new </a:t>
            </a:r>
            <a:r>
              <a:rPr lang="en-US" altLang="ko-KR" sz="1400" dirty="0" err="1"/>
              <a:t>PMWindowImp</a:t>
            </a:r>
            <a:r>
              <a:rPr lang="en-US" altLang="ko-KR" sz="1400" dirty="0"/>
              <a:t>;</a:t>
            </a:r>
          </a:p>
          <a:p>
            <a:pPr lvl="2"/>
            <a:r>
              <a:rPr lang="en-US" altLang="ko-KR" sz="1400" dirty="0"/>
              <a:t>#endif</a:t>
            </a:r>
          </a:p>
          <a:p>
            <a:pPr lvl="2"/>
            <a:r>
              <a:rPr lang="en-US" altLang="ko-KR" sz="1400" dirty="0"/>
              <a:t>return </a:t>
            </a:r>
            <a:r>
              <a:rPr lang="en-US" altLang="ko-KR" sz="1400" dirty="0" err="1"/>
              <a:t>m_imp</a:t>
            </a:r>
            <a:r>
              <a:rPr lang="en-US" altLang="ko-KR" sz="1400" dirty="0"/>
              <a:t>;</a:t>
            </a:r>
          </a:p>
          <a:p>
            <a:pPr lvl="1"/>
            <a:r>
              <a:rPr lang="en-US" altLang="ko-KR" sz="1400" dirty="0"/>
              <a:t>};</a:t>
            </a:r>
          </a:p>
          <a:p>
            <a:pPr lvl="1"/>
            <a:r>
              <a:rPr lang="en-US" altLang="ko-KR" sz="1400" dirty="0"/>
              <a:t>virtual void </a:t>
            </a:r>
            <a:r>
              <a:rPr lang="en-US" altLang="ko-KR" sz="1400" dirty="0" err="1"/>
              <a:t>DrawContents</a:t>
            </a:r>
            <a:r>
              <a:rPr lang="en-US" altLang="ko-KR" sz="1400" dirty="0"/>
              <a:t>();</a:t>
            </a:r>
          </a:p>
          <a:p>
            <a:r>
              <a:rPr lang="en-US" altLang="ko-KR" sz="1400" dirty="0"/>
              <a:t>}</a:t>
            </a:r>
          </a:p>
          <a:p>
            <a:r>
              <a:rPr lang="en-US" altLang="ko-KR" sz="1400" dirty="0"/>
              <a:t>class </a:t>
            </a:r>
            <a:r>
              <a:rPr lang="en-US" altLang="ko-KR" sz="1400" dirty="0" err="1"/>
              <a:t>ApplicationWindow</a:t>
            </a:r>
            <a:r>
              <a:rPr lang="en-US" altLang="ko-KR" sz="1400" dirty="0"/>
              <a:t> : public Window{</a:t>
            </a:r>
          </a:p>
          <a:p>
            <a:pPr lvl="1"/>
            <a:r>
              <a:rPr lang="en-US" altLang="ko-KR" sz="1400" dirty="0"/>
              <a:t>void </a:t>
            </a:r>
            <a:r>
              <a:rPr lang="en-US" altLang="ko-KR" sz="1400" dirty="0" err="1"/>
              <a:t>DrawContents</a:t>
            </a:r>
            <a:r>
              <a:rPr lang="en-US" altLang="ko-KR" sz="1400" dirty="0"/>
              <a:t>(){</a:t>
            </a:r>
          </a:p>
          <a:p>
            <a:pPr lvl="2"/>
            <a:r>
              <a:rPr lang="en-US" altLang="ko-KR" sz="1400" dirty="0" err="1"/>
              <a:t>WindowImp</a:t>
            </a:r>
            <a:r>
              <a:rPr lang="en-US" altLang="ko-KR" sz="1400" dirty="0"/>
              <a:t>* imp = </a:t>
            </a:r>
            <a:r>
              <a:rPr lang="en-US" altLang="ko-KR" sz="1400" dirty="0" err="1"/>
              <a:t>GetWindowImp</a:t>
            </a:r>
            <a:r>
              <a:rPr lang="en-US" altLang="ko-KR" sz="1400" dirty="0"/>
              <a:t>();</a:t>
            </a:r>
          </a:p>
          <a:p>
            <a:pPr lvl="2"/>
            <a:r>
              <a:rPr lang="en-US" altLang="ko-KR" sz="1400" dirty="0"/>
              <a:t>imp-&gt;</a:t>
            </a:r>
            <a:r>
              <a:rPr lang="en-US" altLang="ko-KR" sz="1400" dirty="0" err="1"/>
              <a:t>DeviceBitmap</a:t>
            </a:r>
            <a:r>
              <a:rPr lang="en-US" altLang="ko-KR" sz="1400" dirty="0"/>
              <a:t>();</a:t>
            </a:r>
          </a:p>
          <a:p>
            <a:pPr lvl="1"/>
            <a:r>
              <a:rPr lang="en-US" altLang="ko-KR" sz="1400" dirty="0"/>
              <a:t>};</a:t>
            </a:r>
          </a:p>
          <a:p>
            <a:r>
              <a:rPr lang="en-US" altLang="ko-KR" sz="1400" dirty="0"/>
              <a:t>}</a:t>
            </a:r>
          </a:p>
          <a:p>
            <a:r>
              <a:rPr lang="en-US" altLang="ko-KR" sz="1400" dirty="0"/>
              <a:t>class </a:t>
            </a:r>
            <a:r>
              <a:rPr lang="en-US" altLang="ko-KR" sz="1400" dirty="0" err="1"/>
              <a:t>IConWindow</a:t>
            </a:r>
            <a:r>
              <a:rPr lang="en-US" altLang="ko-KR" sz="1400" dirty="0"/>
              <a:t> : public Window{</a:t>
            </a:r>
          </a:p>
          <a:p>
            <a:pPr lvl="1"/>
            <a:r>
              <a:rPr lang="en-US" altLang="ko-KR" sz="1400" dirty="0"/>
              <a:t>void </a:t>
            </a:r>
            <a:r>
              <a:rPr lang="en-US" altLang="ko-KR" sz="1400" dirty="0" err="1"/>
              <a:t>DrawContents</a:t>
            </a:r>
            <a:r>
              <a:rPr lang="en-US" altLang="ko-KR" sz="1400" dirty="0"/>
              <a:t>(){</a:t>
            </a:r>
          </a:p>
          <a:p>
            <a:pPr lvl="2"/>
            <a:r>
              <a:rPr lang="en-US" altLang="ko-KR" sz="1400" dirty="0" err="1"/>
              <a:t>WindowImp</a:t>
            </a:r>
            <a:r>
              <a:rPr lang="en-US" altLang="ko-KR" sz="1400" dirty="0"/>
              <a:t>* imp = </a:t>
            </a:r>
            <a:r>
              <a:rPr lang="en-US" altLang="ko-KR" sz="1400" dirty="0" err="1"/>
              <a:t>GetWindowImp</a:t>
            </a:r>
            <a:r>
              <a:rPr lang="en-US" altLang="ko-KR" sz="1400" dirty="0"/>
              <a:t>();</a:t>
            </a:r>
          </a:p>
          <a:p>
            <a:pPr lvl="2"/>
            <a:r>
              <a:rPr lang="en-US" altLang="ko-KR" sz="1400" dirty="0"/>
              <a:t>imp-&gt;</a:t>
            </a:r>
            <a:r>
              <a:rPr lang="en-US" altLang="ko-KR" sz="1400" dirty="0" err="1"/>
              <a:t>DeviceBitmap</a:t>
            </a:r>
            <a:r>
              <a:rPr lang="en-US" altLang="ko-KR" sz="1400" dirty="0"/>
              <a:t>();</a:t>
            </a:r>
          </a:p>
          <a:p>
            <a:pPr lvl="1"/>
            <a:r>
              <a:rPr lang="en-US" altLang="ko-KR" sz="1400" dirty="0"/>
              <a:t>}</a:t>
            </a:r>
          </a:p>
          <a:p>
            <a:r>
              <a:rPr lang="en-US" altLang="ko-KR" sz="1400" dirty="0"/>
              <a:t>}</a:t>
            </a:r>
            <a:endParaRPr lang="en-US" altLang="ko-KR" sz="1800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F439A55-8841-434F-9BDB-D05221FF8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내용 개체 틀 1">
            <a:extLst>
              <a:ext uri="{FF2B5EF4-FFF2-40B4-BE49-F238E27FC236}">
                <a16:creationId xmlns:a16="http://schemas.microsoft.com/office/drawing/2014/main" id="{2E71D0A1-7F3F-4F05-BFAB-B04D3E68417B}"/>
              </a:ext>
            </a:extLst>
          </p:cNvPr>
          <p:cNvSpPr txBox="1">
            <a:spLocks/>
          </p:cNvSpPr>
          <p:nvPr/>
        </p:nvSpPr>
        <p:spPr bwMode="auto">
          <a:xfrm>
            <a:off x="5354972" y="627275"/>
            <a:ext cx="6837028" cy="59293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ko-KR" sz="1800" kern="0" dirty="0"/>
              <a:t>class </a:t>
            </a:r>
            <a:r>
              <a:rPr lang="en-US" altLang="ko-KR" sz="1800" kern="0" dirty="0" err="1"/>
              <a:t>WindowImp</a:t>
            </a:r>
            <a:r>
              <a:rPr lang="en-US" altLang="ko-KR" sz="1800" kern="0" dirty="0"/>
              <a:t>{</a:t>
            </a:r>
          </a:p>
          <a:p>
            <a:pPr lvl="1"/>
            <a:r>
              <a:rPr lang="en-US" altLang="ko-KR" sz="1800" kern="0" dirty="0"/>
              <a:t>void </a:t>
            </a:r>
            <a:r>
              <a:rPr lang="en-US" altLang="ko-KR" sz="1800" kern="0" dirty="0" err="1"/>
              <a:t>DeviceBitmap</a:t>
            </a:r>
            <a:r>
              <a:rPr lang="en-US" altLang="ko-KR" sz="1800" kern="0" dirty="0"/>
              <a:t>() = 0;</a:t>
            </a:r>
          </a:p>
          <a:p>
            <a:r>
              <a:rPr lang="en-US" altLang="ko-KR" sz="1800" kern="0" dirty="0"/>
              <a:t>};</a:t>
            </a:r>
          </a:p>
          <a:p>
            <a:r>
              <a:rPr lang="en-US" altLang="ko-KR" sz="1800" kern="0" dirty="0"/>
              <a:t>class </a:t>
            </a:r>
            <a:r>
              <a:rPr lang="en-US" altLang="ko-KR" sz="1800" kern="0" dirty="0" err="1"/>
              <a:t>XWindowImp</a:t>
            </a:r>
            <a:r>
              <a:rPr lang="en-US" altLang="ko-KR" sz="1800" kern="0" dirty="0"/>
              <a:t> : public </a:t>
            </a:r>
            <a:r>
              <a:rPr lang="en-US" altLang="ko-KR" sz="1800" kern="0" dirty="0" err="1"/>
              <a:t>WindowImp</a:t>
            </a:r>
            <a:r>
              <a:rPr lang="en-US" altLang="ko-KR" sz="1800" kern="0" dirty="0"/>
              <a:t> {</a:t>
            </a:r>
          </a:p>
          <a:p>
            <a:pPr lvl="1"/>
            <a:r>
              <a:rPr lang="en-US" altLang="ko-KR" sz="1800" kern="0" dirty="0"/>
              <a:t>void </a:t>
            </a:r>
            <a:r>
              <a:rPr lang="en-US" altLang="ko-KR" sz="1800" kern="0" dirty="0" err="1"/>
              <a:t>DeviceBitmap</a:t>
            </a:r>
            <a:r>
              <a:rPr lang="en-US" altLang="ko-KR" sz="1800" kern="0" dirty="0"/>
              <a:t>(){}</a:t>
            </a:r>
          </a:p>
          <a:p>
            <a:r>
              <a:rPr lang="en-US" altLang="ko-KR" sz="1800" kern="0" dirty="0"/>
              <a:t>};</a:t>
            </a:r>
          </a:p>
          <a:p>
            <a:r>
              <a:rPr lang="en-US" altLang="ko-KR" sz="1800" kern="0" dirty="0"/>
              <a:t>class </a:t>
            </a:r>
            <a:r>
              <a:rPr lang="en-US" altLang="ko-KR" sz="1800" kern="0" dirty="0" err="1"/>
              <a:t>PMWindowImp</a:t>
            </a:r>
            <a:r>
              <a:rPr lang="en-US" altLang="ko-KR" sz="1800" kern="0" dirty="0"/>
              <a:t> : public </a:t>
            </a:r>
            <a:r>
              <a:rPr lang="en-US" altLang="ko-KR" sz="1800" kern="0" dirty="0" err="1"/>
              <a:t>WindowImp</a:t>
            </a:r>
            <a:r>
              <a:rPr lang="en-US" altLang="ko-KR" sz="1800" kern="0" dirty="0"/>
              <a:t> {</a:t>
            </a:r>
          </a:p>
          <a:p>
            <a:pPr lvl="1"/>
            <a:r>
              <a:rPr lang="en-US" altLang="ko-KR" sz="1800" kern="0" dirty="0"/>
              <a:t>void </a:t>
            </a:r>
            <a:r>
              <a:rPr lang="en-US" altLang="ko-KR" sz="1800" kern="0" dirty="0" err="1"/>
              <a:t>DeviceBitmap</a:t>
            </a:r>
            <a:r>
              <a:rPr lang="en-US" altLang="ko-KR" sz="1800" kern="0" dirty="0"/>
              <a:t>(){}</a:t>
            </a:r>
          </a:p>
          <a:p>
            <a:r>
              <a:rPr lang="en-US" altLang="ko-KR" sz="1800" kern="0" dirty="0"/>
              <a:t>};</a:t>
            </a:r>
          </a:p>
          <a:p>
            <a:endParaRPr lang="en-US" altLang="ko-KR" sz="1800" kern="0" dirty="0"/>
          </a:p>
          <a:p>
            <a:r>
              <a:rPr lang="en-US" altLang="ko-KR" sz="1800" kern="0" dirty="0"/>
              <a:t>void main(){</a:t>
            </a:r>
          </a:p>
          <a:p>
            <a:pPr lvl="1"/>
            <a:r>
              <a:rPr lang="en-US" altLang="ko-KR" sz="1800" kern="0" dirty="0" err="1"/>
              <a:t>ApplicationWindow</a:t>
            </a:r>
            <a:r>
              <a:rPr lang="en-US" altLang="ko-KR" sz="1800" kern="0" dirty="0"/>
              <a:t> aw;</a:t>
            </a:r>
          </a:p>
          <a:p>
            <a:pPr lvl="1"/>
            <a:r>
              <a:rPr lang="en-US" altLang="ko-KR" sz="1800" kern="0" dirty="0" err="1"/>
              <a:t>aw.DrawContents</a:t>
            </a:r>
            <a:r>
              <a:rPr lang="en-US" altLang="ko-KR" sz="1800" kern="0" dirty="0"/>
              <a:t>();</a:t>
            </a:r>
          </a:p>
          <a:p>
            <a:r>
              <a:rPr lang="en-US" altLang="ko-KR" sz="1800" kern="0" dirty="0"/>
              <a:t>}</a:t>
            </a:r>
          </a:p>
          <a:p>
            <a:endParaRPr lang="en-US" altLang="ko-KR" sz="1800" kern="0" dirty="0"/>
          </a:p>
          <a:p>
            <a:endParaRPr lang="en-US" altLang="ko-KR" sz="1800" kern="0" dirty="0"/>
          </a:p>
          <a:p>
            <a:endParaRPr lang="en-US" altLang="ko-KR" kern="0" dirty="0"/>
          </a:p>
          <a:p>
            <a:endParaRPr lang="en-US" altLang="ko-KR" kern="0" dirty="0"/>
          </a:p>
          <a:p>
            <a:endParaRPr lang="ko-KR" altLang="en-US" kern="0" dirty="0"/>
          </a:p>
        </p:txBody>
      </p:sp>
    </p:spTree>
    <p:extLst>
      <p:ext uri="{BB962C8B-B14F-4D97-AF65-F5344CB8AC3E}">
        <p14:creationId xmlns:p14="http://schemas.microsoft.com/office/powerpoint/2010/main" val="1199591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Composite(</a:t>
            </a:r>
            <a:r>
              <a:rPr lang="ko-KR" altLang="en-US" dirty="0"/>
              <a:t>복합체</a:t>
            </a:r>
            <a:r>
              <a:rPr lang="en-US" altLang="ko-KR" dirty="0"/>
              <a:t>)  pattern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-1" y="1324235"/>
            <a:ext cx="11794921" cy="4237665"/>
          </a:xfrm>
        </p:spPr>
        <p:txBody>
          <a:bodyPr/>
          <a:lstStyle/>
          <a:p>
            <a:pPr algn="l"/>
            <a:r>
              <a:rPr lang="ko-KR" altLang="en-US" dirty="0"/>
              <a:t>객체간 참조 관계가 트리형태를 이루는 경우 자주 사용되는 설계 방식으로 어떤 객체의 구성원들이 동적으로 결정될 때 </a:t>
            </a:r>
            <a:endParaRPr lang="en-US" altLang="ko-KR" dirty="0"/>
          </a:p>
          <a:p>
            <a:pPr algn="l"/>
            <a:r>
              <a:rPr lang="ko-KR" altLang="en-US" dirty="0"/>
              <a:t>이 객체를 생성</a:t>
            </a:r>
            <a:r>
              <a:rPr lang="en-US" altLang="ko-KR" dirty="0"/>
              <a:t>, </a:t>
            </a:r>
            <a:r>
              <a:rPr lang="ko-KR" altLang="en-US" dirty="0"/>
              <a:t>관리할 수 있으면서도 기본 객체와 구성 객체를 구분 없이 사용할 수 있고</a:t>
            </a:r>
            <a:r>
              <a:rPr lang="en-US" altLang="ko-KR" dirty="0"/>
              <a:t>, </a:t>
            </a:r>
          </a:p>
          <a:p>
            <a:pPr algn="l"/>
            <a:r>
              <a:rPr lang="ko-KR" altLang="en-US" dirty="0"/>
              <a:t>기본 객체 뿐만 아니라 구성 객체도 또 다른 구성 객체의 구성원이 될 수 있는 클래스 구조를 컴포짓 패턴이라 한다</a:t>
            </a:r>
            <a:r>
              <a:rPr lang="en-US" altLang="ko-KR" dirty="0"/>
              <a:t>.</a:t>
            </a:r>
          </a:p>
          <a:p>
            <a:pPr algn="l"/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ko-KR" altLang="en-US" dirty="0"/>
              <a:t>사각형</a:t>
            </a:r>
            <a:r>
              <a:rPr lang="en-US" altLang="ko-KR" dirty="0"/>
              <a:t>+</a:t>
            </a:r>
            <a:r>
              <a:rPr lang="ko-KR" altLang="en-US" dirty="0"/>
              <a:t>사각형</a:t>
            </a:r>
            <a:r>
              <a:rPr lang="en-US" altLang="ko-KR" dirty="0"/>
              <a:t>+</a:t>
            </a:r>
            <a:r>
              <a:rPr lang="ko-KR" altLang="en-US" dirty="0"/>
              <a:t>세모 </a:t>
            </a:r>
            <a:r>
              <a:rPr lang="en-US" altLang="ko-KR" dirty="0"/>
              <a:t>= </a:t>
            </a:r>
            <a:r>
              <a:rPr lang="ko-KR" altLang="en-US" dirty="0"/>
              <a:t>집</a:t>
            </a:r>
          </a:p>
        </p:txBody>
      </p:sp>
    </p:spTree>
    <p:extLst>
      <p:ext uri="{BB962C8B-B14F-4D97-AF65-F5344CB8AC3E}">
        <p14:creationId xmlns:p14="http://schemas.microsoft.com/office/powerpoint/2010/main" val="1191439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CB83A802-F412-4124-9A79-5EB53D42B7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514348"/>
            <a:ext cx="5547351" cy="4825521"/>
          </a:xfr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ED1B31AF-569E-4B61-87E9-D858D11C6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AA61502-750B-4F24-BE99-568149AEC5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5123" y="514349"/>
            <a:ext cx="6646877" cy="4811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632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Decorator(</a:t>
            </a:r>
            <a:r>
              <a:rPr lang="ko-KR" altLang="en-US" dirty="0" err="1"/>
              <a:t>장식자</a:t>
            </a:r>
            <a:r>
              <a:rPr lang="en-US" altLang="ko-KR" dirty="0"/>
              <a:t>)  pattern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-1" y="1265513"/>
            <a:ext cx="11266415" cy="4061496"/>
          </a:xfrm>
        </p:spPr>
        <p:txBody>
          <a:bodyPr/>
          <a:lstStyle/>
          <a:p>
            <a:pPr algn="l"/>
            <a:r>
              <a:rPr lang="ko-KR" altLang="en-US" dirty="0"/>
              <a:t>특정 객체에게 </a:t>
            </a:r>
            <a:r>
              <a:rPr lang="ko-KR" altLang="en-US" b="1" dirty="0"/>
              <a:t>동적</a:t>
            </a:r>
            <a:r>
              <a:rPr lang="ko-KR" altLang="en-US" dirty="0"/>
              <a:t>으로 기능을 추가하거나 추가했던 기능을 삭제하기 위해 사용되는 클래스 구조를 데코레이터 패턴이라 한다</a:t>
            </a:r>
            <a:r>
              <a:rPr lang="en-US" altLang="ko-KR" dirty="0"/>
              <a:t>.</a:t>
            </a:r>
          </a:p>
          <a:p>
            <a:pPr algn="l"/>
            <a:r>
              <a:rPr lang="ko-KR" altLang="en-US" dirty="0"/>
              <a:t>주</a:t>
            </a:r>
            <a:r>
              <a:rPr lang="en-US" altLang="ko-KR" dirty="0"/>
              <a:t>)</a:t>
            </a:r>
            <a:r>
              <a:rPr lang="ko-KR" altLang="en-US" dirty="0" err="1"/>
              <a:t>장식자</a:t>
            </a:r>
            <a:r>
              <a:rPr lang="ko-KR" altLang="en-US" dirty="0"/>
              <a:t> 패턴은 일종의 </a:t>
            </a:r>
            <a:r>
              <a:rPr lang="ko-KR" altLang="en-US" dirty="0" err="1"/>
              <a:t>적응자</a:t>
            </a:r>
            <a:r>
              <a:rPr lang="ko-KR" altLang="en-US" dirty="0"/>
              <a:t> 패턴이다</a:t>
            </a:r>
            <a:r>
              <a:rPr lang="en-US" altLang="ko-KR" dirty="0"/>
              <a:t>. </a:t>
            </a:r>
            <a:r>
              <a:rPr lang="ko-KR" altLang="en-US" dirty="0" err="1"/>
              <a:t>적응자</a:t>
            </a:r>
            <a:r>
              <a:rPr lang="ko-KR" altLang="en-US" dirty="0"/>
              <a:t> 패턴은 인터페이스를 변경하시만</a:t>
            </a:r>
            <a:r>
              <a:rPr lang="en-US" altLang="ko-KR" dirty="0"/>
              <a:t>, </a:t>
            </a:r>
            <a:r>
              <a:rPr lang="ko-KR" altLang="en-US" dirty="0"/>
              <a:t>장식자는 객체의 책임</a:t>
            </a:r>
            <a:r>
              <a:rPr lang="en-US" altLang="ko-KR" dirty="0"/>
              <a:t>, </a:t>
            </a:r>
            <a:r>
              <a:rPr lang="ko-KR" altLang="en-US" dirty="0"/>
              <a:t>행동을 변화 시키는 차이가 있다</a:t>
            </a:r>
            <a:r>
              <a:rPr lang="en-US" altLang="ko-KR" dirty="0"/>
              <a:t>.</a:t>
            </a:r>
          </a:p>
          <a:p>
            <a:pPr algn="l"/>
            <a:endParaRPr lang="en-US" altLang="ko-KR" dirty="0"/>
          </a:p>
          <a:p>
            <a:pPr algn="l"/>
            <a:r>
              <a:rPr lang="ko-KR" altLang="en-US" dirty="0"/>
              <a:t>예</a:t>
            </a:r>
            <a:r>
              <a:rPr lang="en-US" altLang="ko-KR" dirty="0"/>
              <a:t>)</a:t>
            </a:r>
            <a:r>
              <a:rPr lang="ko-KR" altLang="en-US" dirty="0"/>
              <a:t>게임</a:t>
            </a:r>
            <a:r>
              <a:rPr lang="en-US" altLang="ko-KR" dirty="0"/>
              <a:t> </a:t>
            </a:r>
            <a:r>
              <a:rPr lang="ko-KR" altLang="en-US" dirty="0"/>
              <a:t>플레이어가 새로운 아이템을 취득하면 새로운 기능이 추가되거나 이전에 가지고 있던 기능이 없어지는 경우에 해당한다</a:t>
            </a:r>
            <a:r>
              <a:rPr lang="en-US" altLang="ko-KR" dirty="0"/>
              <a:t>.</a:t>
            </a:r>
          </a:p>
          <a:p>
            <a:pPr algn="l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7566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6602C7-280A-445A-91C1-1186FFBBF0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모델</a:t>
            </a:r>
            <a:r>
              <a:rPr lang="en-US" altLang="ko-KR" b="1" dirty="0"/>
              <a:t>-</a:t>
            </a:r>
            <a:r>
              <a:rPr lang="ko-KR" altLang="en-US" b="1" dirty="0"/>
              <a:t>뷰</a:t>
            </a:r>
            <a:r>
              <a:rPr lang="en-US" altLang="ko-KR" b="1" dirty="0"/>
              <a:t>-</a:t>
            </a:r>
            <a:r>
              <a:rPr lang="ko-KR" altLang="en-US" b="1" dirty="0"/>
              <a:t>컨트롤러</a:t>
            </a:r>
            <a:r>
              <a:rPr lang="en-US" altLang="ko-KR" dirty="0"/>
              <a:t>(Model–View–Controller, MVC)</a:t>
            </a:r>
            <a:r>
              <a:rPr lang="ko-KR" altLang="en-US" dirty="0"/>
              <a:t>는 </a:t>
            </a:r>
            <a:r>
              <a:rPr lang="ko-KR" altLang="en-US" dirty="0">
                <a:hlinkClick r:id="rId2" tooltip="소프트웨어 공학"/>
              </a:rPr>
              <a:t>소프트웨어 공학</a:t>
            </a:r>
            <a:r>
              <a:rPr lang="ko-KR" altLang="en-US" dirty="0"/>
              <a:t>에서 사용되는 </a:t>
            </a:r>
            <a:r>
              <a:rPr lang="ko-KR" altLang="en-US" dirty="0">
                <a:hlinkClick r:id="rId3" tooltip="소프트웨어 디자인 패턴"/>
              </a:rPr>
              <a:t>소프트웨어 디자인 패턴</a:t>
            </a:r>
            <a:r>
              <a:rPr lang="ko-KR" altLang="en-US" dirty="0"/>
              <a:t>이다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이 패턴을 성공적으로 사용하면</a:t>
            </a:r>
            <a:r>
              <a:rPr lang="en-US" altLang="ko-KR" dirty="0"/>
              <a:t>, </a:t>
            </a:r>
            <a:r>
              <a:rPr lang="ko-KR" altLang="en-US" dirty="0">
                <a:hlinkClick r:id="rId4" tooltip="사용자 인터페이스"/>
              </a:rPr>
              <a:t>사용자 인터페이스</a:t>
            </a:r>
            <a:r>
              <a:rPr lang="ko-KR" altLang="en-US" dirty="0"/>
              <a:t>로부터 </a:t>
            </a:r>
            <a:r>
              <a:rPr lang="ko-KR" altLang="en-US" dirty="0">
                <a:hlinkClick r:id="rId5" tooltip="비즈니스 로직"/>
              </a:rPr>
              <a:t>비즈니스 로직</a:t>
            </a:r>
            <a:r>
              <a:rPr lang="ko-KR" altLang="en-US" dirty="0"/>
              <a:t>을 분리하여 </a:t>
            </a:r>
            <a:r>
              <a:rPr lang="ko-KR" altLang="en-US" dirty="0">
                <a:hlinkClick r:id="rId6" tooltip="응용 소프트웨어"/>
              </a:rPr>
              <a:t>애플리케이션</a:t>
            </a:r>
            <a:r>
              <a:rPr lang="ko-KR" altLang="en-US" dirty="0"/>
              <a:t>의 시각적 요소나 그 이면에서 실행되는 비즈니스 로직을 서로 영향 없이 쉽게 고칠 수 있는 애플리케이션을 만들 수 있다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MVC</a:t>
            </a:r>
            <a:r>
              <a:rPr lang="ko-KR" altLang="en-US" dirty="0"/>
              <a:t>에서 모델은 애플리케이션의 정보</a:t>
            </a:r>
            <a:r>
              <a:rPr lang="en-US" altLang="ko-KR" dirty="0"/>
              <a:t>(</a:t>
            </a:r>
            <a:r>
              <a:rPr lang="ko-KR" altLang="en-US" dirty="0"/>
              <a:t>데이터</a:t>
            </a:r>
            <a:r>
              <a:rPr lang="en-US" altLang="ko-KR" dirty="0"/>
              <a:t>)</a:t>
            </a:r>
            <a:r>
              <a:rPr lang="ko-KR" altLang="en-US" dirty="0"/>
              <a:t>를 나타내며</a:t>
            </a:r>
            <a:r>
              <a:rPr lang="en-US" altLang="ko-KR" dirty="0"/>
              <a:t>, </a:t>
            </a:r>
            <a:r>
              <a:rPr lang="ko-KR" altLang="en-US" dirty="0"/>
              <a:t>뷰는 텍스트</a:t>
            </a:r>
            <a:r>
              <a:rPr lang="en-US" altLang="ko-KR" dirty="0"/>
              <a:t>, </a:t>
            </a:r>
            <a:r>
              <a:rPr lang="ko-KR" altLang="en-US" dirty="0"/>
              <a:t>체크박스 항목 등과 같은 사용자 인터페이스 요소를 나타내고</a:t>
            </a:r>
            <a:r>
              <a:rPr lang="en-US" altLang="ko-KR" dirty="0"/>
              <a:t>, </a:t>
            </a:r>
            <a:r>
              <a:rPr lang="ko-KR" altLang="en-US" dirty="0"/>
              <a:t>컨트롤러는 데이터와 비즈니스 로직 사이의 상호동작을 관리한다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모델</a:t>
            </a:r>
            <a:r>
              <a:rPr lang="en-US" altLang="ko-KR" dirty="0"/>
              <a:t>(Model)</a:t>
            </a:r>
          </a:p>
          <a:p>
            <a:pPr lvl="1"/>
            <a:r>
              <a:rPr lang="ko-KR" altLang="en-US" dirty="0"/>
              <a:t>응용프로그램 객체</a:t>
            </a:r>
            <a:endParaRPr lang="en-US" altLang="ko-KR" dirty="0"/>
          </a:p>
          <a:p>
            <a:r>
              <a:rPr lang="ko-KR" altLang="en-US" dirty="0"/>
              <a:t>뷰</a:t>
            </a:r>
            <a:r>
              <a:rPr lang="en-US" altLang="ko-KR" dirty="0"/>
              <a:t>(View)</a:t>
            </a:r>
          </a:p>
          <a:p>
            <a:pPr lvl="1"/>
            <a:r>
              <a:rPr lang="ko-KR" altLang="en-US" dirty="0"/>
              <a:t>스크린에 모델을 </a:t>
            </a:r>
            <a:r>
              <a:rPr lang="ko-KR" altLang="en-US" dirty="0" err="1"/>
              <a:t>디스플레이하는</a:t>
            </a:r>
            <a:r>
              <a:rPr lang="ko-KR" altLang="en-US" dirty="0"/>
              <a:t> 방법</a:t>
            </a:r>
            <a:endParaRPr lang="en-US" altLang="ko-KR" dirty="0"/>
          </a:p>
          <a:p>
            <a:r>
              <a:rPr lang="ko-KR" altLang="en-US" dirty="0"/>
              <a:t>컨트롤러</a:t>
            </a:r>
            <a:r>
              <a:rPr lang="en-US" altLang="ko-KR" dirty="0"/>
              <a:t>(Controller)</a:t>
            </a:r>
          </a:p>
          <a:p>
            <a:pPr lvl="1"/>
            <a:r>
              <a:rPr lang="ko-KR" altLang="en-US" dirty="0"/>
              <a:t>사용자 인터페이스가 사용자 입력에 반응하는 방법을 정의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27736D6-E1E3-4A6E-A10B-BE74E606B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MVC </a:t>
            </a:r>
            <a:r>
              <a:rPr lang="ko-KR" altLang="en-US" dirty="0"/>
              <a:t>란</a:t>
            </a:r>
          </a:p>
        </p:txBody>
      </p:sp>
    </p:spTree>
    <p:extLst>
      <p:ext uri="{BB962C8B-B14F-4D97-AF65-F5344CB8AC3E}">
        <p14:creationId xmlns:p14="http://schemas.microsoft.com/office/powerpoint/2010/main" val="318431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D0248F65-4BD3-412E-AED8-97F355760C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2849CA4F-1D4E-40DA-8DB2-CB403E907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3B070C0-FDFB-4C9C-B312-3C9487D738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0041"/>
            <a:ext cx="12192000" cy="6131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261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Facade  pattern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0" y="1248734"/>
            <a:ext cx="12192000" cy="3725937"/>
          </a:xfrm>
        </p:spPr>
        <p:txBody>
          <a:bodyPr/>
          <a:lstStyle/>
          <a:p>
            <a:pPr algn="l"/>
            <a:r>
              <a:rPr lang="ko-KR" altLang="en-US" dirty="0"/>
              <a:t>여러 개의 클래스들이 밀접한 관계를 가지고 있으며 전체적으로 하나의 역할을 수행할 때</a:t>
            </a:r>
            <a:r>
              <a:rPr lang="en-US" altLang="ko-KR" dirty="0"/>
              <a:t>, </a:t>
            </a:r>
          </a:p>
          <a:p>
            <a:pPr algn="l"/>
            <a:r>
              <a:rPr lang="ko-KR" altLang="en-US" dirty="0"/>
              <a:t>그 역할을 대표하기 위한 클래스를 정의하고 외부 </a:t>
            </a:r>
            <a:r>
              <a:rPr lang="en-US" altLang="ko-KR" dirty="0"/>
              <a:t>client</a:t>
            </a:r>
            <a:r>
              <a:rPr lang="ko-KR" altLang="en-US" dirty="0"/>
              <a:t>들이 일일이 각 클래스를 직접 다루지 않더라도 </a:t>
            </a:r>
            <a:endParaRPr lang="en-US" altLang="ko-KR" dirty="0"/>
          </a:p>
          <a:p>
            <a:pPr algn="l"/>
            <a:r>
              <a:rPr lang="ko-KR" altLang="en-US" dirty="0"/>
              <a:t>대표 클래스를 통하여 원하는 기능을 제공받을 수 있도록 만든 방식을 퍼샤드 패턴이라고 한다</a:t>
            </a:r>
            <a:r>
              <a:rPr lang="en-US" altLang="ko-KR" dirty="0"/>
              <a:t>.</a:t>
            </a:r>
          </a:p>
          <a:p>
            <a:pPr algn="l"/>
            <a:r>
              <a:rPr lang="ko-KR" altLang="en-US" dirty="0"/>
              <a:t>주</a:t>
            </a:r>
            <a:r>
              <a:rPr lang="en-US" altLang="ko-KR" dirty="0"/>
              <a:t>)</a:t>
            </a:r>
            <a:r>
              <a:rPr lang="ko-KR" altLang="en-US" dirty="0"/>
              <a:t>복잡한 서브시스템에 대한 단순화 인터페이스 제공이 필요할 때</a:t>
            </a:r>
            <a:endParaRPr lang="en-US" altLang="ko-KR" dirty="0"/>
          </a:p>
          <a:p>
            <a:pPr algn="l"/>
            <a:r>
              <a:rPr lang="ko-KR" altLang="en-US" dirty="0"/>
              <a:t>예</a:t>
            </a:r>
            <a:r>
              <a:rPr lang="en-US" altLang="ko-KR" dirty="0"/>
              <a:t>)</a:t>
            </a:r>
            <a:r>
              <a:rPr lang="ko-KR" altLang="en-US" dirty="0"/>
              <a:t>컴파일러는 노출된 명령어만으로 컴파일하면 되며 세부적인 내용은 내부적으로 처리되도록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8989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F207B9DC-8C23-452C-A339-4359990BA2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3281" y="514349"/>
            <a:ext cx="7118719" cy="5791035"/>
          </a:xfr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4743EE85-53F7-4287-8B4D-4864349F5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DDB674D-B20B-4BCA-9154-8BA916ACC4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4349"/>
            <a:ext cx="5067300" cy="5791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761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Flyweight  pattern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0" y="1240345"/>
            <a:ext cx="12122092" cy="1752600"/>
          </a:xfrm>
        </p:spPr>
        <p:txBody>
          <a:bodyPr/>
          <a:lstStyle/>
          <a:p>
            <a:pPr algn="l"/>
            <a:r>
              <a:rPr lang="ko-KR" altLang="en-US" dirty="0"/>
              <a:t>객체 공유를 통해 자원 사용량을 줄여 주기 위한 설계를 플라이웨이트 패턴이라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69561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5CE91F8A-2FC3-478E-8775-4C6284C49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420F3F6F-6205-4440-9658-F97E12EDE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6E43FBF-8A60-414C-8D95-B25059D08E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0041"/>
            <a:ext cx="12192000" cy="6147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963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971137" y="428616"/>
            <a:ext cx="7851648" cy="857232"/>
          </a:xfrm>
        </p:spPr>
        <p:txBody>
          <a:bodyPr/>
          <a:lstStyle/>
          <a:p>
            <a:r>
              <a:rPr lang="en-US" altLang="ko-KR" dirty="0"/>
              <a:t>Proxy  pattern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1285848"/>
            <a:ext cx="8610600" cy="1752600"/>
          </a:xfrm>
        </p:spPr>
        <p:txBody>
          <a:bodyPr/>
          <a:lstStyle/>
          <a:p>
            <a:r>
              <a:rPr lang="ko-KR" altLang="en-US" dirty="0"/>
              <a:t>기존 클래스 대신에 </a:t>
            </a:r>
            <a:r>
              <a:rPr lang="en-US" altLang="ko-KR" dirty="0"/>
              <a:t>client</a:t>
            </a:r>
            <a:r>
              <a:rPr lang="ko-KR" altLang="en-US" dirty="0"/>
              <a:t>로부터 서비스 요청을 받아 처리해 줄 수 있는 역할 대행 클래스를 정의하는 방법을 플랏시 패턴이라 한다</a:t>
            </a:r>
            <a:r>
              <a:rPr lang="en-US" altLang="ko-KR" dirty="0"/>
              <a:t>.</a:t>
            </a:r>
          </a:p>
          <a:p>
            <a:pPr algn="l"/>
            <a:r>
              <a:rPr lang="en-US" altLang="ko-KR" sz="2000" dirty="0"/>
              <a:t>Remote Proxy( </a:t>
            </a:r>
            <a:r>
              <a:rPr lang="ko-KR" altLang="en-US" sz="2000" dirty="0"/>
              <a:t>서로 다른 주소 공간에 있는 객체에 마치 같은 주소 공간에 있는 거처럼 동작하게 만들고 싶을 때 사용</a:t>
            </a:r>
            <a:r>
              <a:rPr lang="en-US" altLang="ko-KR" sz="2000" dirty="0"/>
              <a:t>.)</a:t>
            </a:r>
          </a:p>
          <a:p>
            <a:pPr algn="l"/>
            <a:r>
              <a:rPr lang="en-US" altLang="ko-KR" sz="2000" dirty="0"/>
              <a:t>Virtual Proxy( </a:t>
            </a:r>
            <a:r>
              <a:rPr lang="ko-KR" altLang="en-US" sz="2000" dirty="0"/>
              <a:t>객체를 생성하는데 비용이 많이 드는 경우 꼭 필요로 하는 시점까지 객체의 생성을 미루고 대신 해당 객체가 생성된 것 처럼 동작하도록 만들고 싶을 때 사용 </a:t>
            </a:r>
            <a:r>
              <a:rPr lang="en-US" altLang="ko-KR" sz="2000" dirty="0"/>
              <a:t>)</a:t>
            </a:r>
          </a:p>
          <a:p>
            <a:pPr algn="l"/>
            <a:r>
              <a:rPr lang="en-US" altLang="ko-KR" sz="2000" dirty="0"/>
              <a:t>Protection Proxy( </a:t>
            </a:r>
            <a:r>
              <a:rPr lang="ko-KR" altLang="en-US" sz="2000" dirty="0"/>
              <a:t>객체에 대한 접근 권한을 제어하거나 객체마다 접근 권한을 달리하고 싶을 때 사용</a:t>
            </a:r>
            <a:r>
              <a:rPr lang="en-US" altLang="ko-KR" sz="2000" dirty="0"/>
              <a:t>)</a:t>
            </a:r>
          </a:p>
          <a:p>
            <a:pPr algn="l"/>
            <a:r>
              <a:rPr lang="en-US" altLang="ko-KR" sz="2000" dirty="0"/>
              <a:t>Smart Reference( </a:t>
            </a:r>
            <a:r>
              <a:rPr lang="ko-KR" altLang="en-US" sz="2000" dirty="0"/>
              <a:t>일반적인 포인터에 추가적인 기능을 부여하고자 할 경우 사용함</a:t>
            </a:r>
            <a:r>
              <a:rPr lang="en-US" altLang="ko-KR" sz="2000" dirty="0"/>
              <a:t>.)</a:t>
            </a:r>
          </a:p>
          <a:p>
            <a:pPr algn="l"/>
            <a:endParaRPr lang="en-US" altLang="ko-KR" dirty="0"/>
          </a:p>
          <a:p>
            <a:pPr algn="l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6762189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539DD7DA-081B-42F8-B602-483A344B53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0063"/>
            <a:ext cx="12191999" cy="5868932"/>
          </a:xfr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A9EAEB84-CFD1-497E-9332-E34D070D1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745525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987040" y="373069"/>
            <a:ext cx="9144000" cy="795773"/>
          </a:xfrm>
        </p:spPr>
        <p:txBody>
          <a:bodyPr/>
          <a:lstStyle/>
          <a:p>
            <a:r>
              <a:rPr lang="ko-KR" altLang="en-US" dirty="0"/>
              <a:t>행동패턴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0" y="1260521"/>
            <a:ext cx="12192000" cy="1752600"/>
          </a:xfrm>
        </p:spPr>
        <p:txBody>
          <a:bodyPr/>
          <a:lstStyle/>
          <a:p>
            <a:pPr algn="l"/>
            <a:r>
              <a:rPr lang="ko-KR" altLang="en-US" dirty="0"/>
              <a:t>행동패턴은 어떤 처리의 책임을 어느 객체에 할당하는 것이 </a:t>
            </a:r>
            <a:r>
              <a:rPr lang="ko-KR" altLang="en-US" dirty="0" err="1"/>
              <a:t>좋은지</a:t>
            </a:r>
            <a:r>
              <a:rPr lang="en-US" altLang="ko-KR" dirty="0"/>
              <a:t>, </a:t>
            </a:r>
            <a:r>
              <a:rPr lang="ko-KR" altLang="en-US" dirty="0"/>
              <a:t>알고리즘은 어는 객체에 정의하는 것이 </a:t>
            </a:r>
            <a:r>
              <a:rPr lang="ko-KR" altLang="en-US" dirty="0" err="1"/>
              <a:t>좋은지</a:t>
            </a:r>
            <a:r>
              <a:rPr lang="ko-KR" altLang="en-US" dirty="0"/>
              <a:t> 등을 다룬다</a:t>
            </a:r>
            <a:r>
              <a:rPr lang="en-US" altLang="ko-KR" dirty="0"/>
              <a:t>.</a:t>
            </a:r>
          </a:p>
          <a:p>
            <a:pPr algn="l"/>
            <a:endParaRPr lang="en-US" altLang="ko-KR" dirty="0"/>
          </a:p>
          <a:p>
            <a:pPr algn="l"/>
            <a:r>
              <a:rPr lang="ko-KR" altLang="en-US" dirty="0"/>
              <a:t>행동패턴은 객체나 클래스에 대한 패턴을 정의하는 것이 아니고</a:t>
            </a:r>
            <a:r>
              <a:rPr lang="en-US" altLang="ko-KR" dirty="0"/>
              <a:t>, </a:t>
            </a:r>
            <a:r>
              <a:rPr lang="ko-KR" altLang="en-US" dirty="0"/>
              <a:t>그들 간의 교류 방법에 대하여 정의하는 것이다</a:t>
            </a:r>
            <a:r>
              <a:rPr lang="en-US" altLang="ko-KR" dirty="0"/>
              <a:t>.  </a:t>
            </a:r>
            <a:r>
              <a:rPr lang="ko-KR" altLang="en-US" dirty="0"/>
              <a:t>이러한 패턴은 런타임에 수행하기 어려운 복잡한 제어 구조를 </a:t>
            </a:r>
            <a:r>
              <a:rPr lang="ko-KR" altLang="en-US" dirty="0" err="1"/>
              <a:t>패턴화한</a:t>
            </a:r>
            <a:r>
              <a:rPr lang="ko-KR" altLang="en-US" dirty="0"/>
              <a:t> 것이다</a:t>
            </a:r>
            <a:r>
              <a:rPr lang="en-US" altLang="ko-KR" dirty="0"/>
              <a:t>.</a:t>
            </a:r>
          </a:p>
          <a:p>
            <a:pPr algn="l"/>
            <a:endParaRPr lang="en-US" altLang="ko-KR" dirty="0"/>
          </a:p>
          <a:p>
            <a:pPr algn="l"/>
            <a:r>
              <a:rPr lang="ko-KR" altLang="en-US" dirty="0"/>
              <a:t>행동패턴을 사용하면 우리는 객체 간의 제어 구조보다는 객체들을 어떻게 연결시킬 것인가에 좀더 중점을 둘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643266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987040" y="373069"/>
            <a:ext cx="9144000" cy="795773"/>
          </a:xfrm>
        </p:spPr>
        <p:txBody>
          <a:bodyPr/>
          <a:lstStyle/>
          <a:p>
            <a:r>
              <a:rPr lang="en-US" altLang="ko-KR" dirty="0"/>
              <a:t>chain of</a:t>
            </a:r>
            <a:r>
              <a:rPr lang="ko-KR" altLang="en-US" dirty="0"/>
              <a:t> </a:t>
            </a:r>
            <a:r>
              <a:rPr lang="en-US" altLang="ko-KR" dirty="0"/>
              <a:t>Responsibility  pattern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0" y="1260521"/>
            <a:ext cx="12192000" cy="1752600"/>
          </a:xfrm>
        </p:spPr>
        <p:txBody>
          <a:bodyPr/>
          <a:lstStyle/>
          <a:p>
            <a:pPr algn="l"/>
            <a:r>
              <a:rPr lang="ko-KR" altLang="en-US" dirty="0"/>
              <a:t>객체들간의 관계에 체인을 구성해 두고 특정 객체에게 요청이 전달될 경우</a:t>
            </a:r>
            <a:r>
              <a:rPr lang="en-US" altLang="ko-KR" dirty="0"/>
              <a:t>, </a:t>
            </a:r>
            <a:r>
              <a:rPr lang="ko-KR" altLang="en-US" dirty="0"/>
              <a:t>해당 객체가 요청을 처리하지 못하면 체인 상에 있는 다른 객체에게 요청을 대신 처리하게 하는 방식의 설계를 말한다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8530681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B3AB16CC-4E39-4C89-BBE6-F2A41E7160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3264"/>
            <a:ext cx="6357488" cy="5909097"/>
          </a:xfr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9F1E0ED7-3397-4FD6-9040-ED96E5C01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5EA9EF0-297F-41B1-A8C6-E830E39666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4512" y="500043"/>
            <a:ext cx="6357488" cy="5972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5242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4D5872-BE2C-40B8-B2A5-3F0CEBE065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OMT</a:t>
            </a:r>
            <a:r>
              <a:rPr lang="ko-KR" altLang="en-US" dirty="0"/>
              <a:t>는 </a:t>
            </a:r>
            <a:r>
              <a:rPr lang="en-US" altLang="ko-KR" dirty="0"/>
              <a:t>Rumbaugh</a:t>
            </a:r>
            <a:r>
              <a:rPr lang="ko-KR" altLang="en-US" dirty="0"/>
              <a:t>가 제안한 객체 모델링 방법론으로서 객체를 다이어그램 등의 그림으로 표현할 수 있는 기술들을 제시하고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현재 </a:t>
            </a:r>
            <a:r>
              <a:rPr lang="en-US" altLang="ko-KR" dirty="0"/>
              <a:t>OMG</a:t>
            </a:r>
            <a:r>
              <a:rPr lang="ko-KR" altLang="en-US" dirty="0"/>
              <a:t>에서 채택한 객체지향 모델링 방법론인 </a:t>
            </a:r>
            <a:r>
              <a:rPr lang="en-US" altLang="ko-KR" dirty="0"/>
              <a:t>UML </a:t>
            </a:r>
            <a:r>
              <a:rPr lang="ko-KR" altLang="en-US" dirty="0"/>
              <a:t>표준은 </a:t>
            </a:r>
            <a:r>
              <a:rPr lang="en-US" altLang="ko-KR" dirty="0"/>
              <a:t>OMT</a:t>
            </a:r>
            <a:r>
              <a:rPr lang="ko-KR" altLang="en-US" dirty="0"/>
              <a:t>의 객체 모델링 방법론을 계승하고 있다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OMT</a:t>
            </a:r>
            <a:r>
              <a:rPr lang="ko-KR" altLang="en-US" dirty="0"/>
              <a:t>법에서는 시스템을 </a:t>
            </a:r>
            <a:r>
              <a:rPr lang="ko-KR" altLang="en-US" b="1" dirty="0">
                <a:solidFill>
                  <a:srgbClr val="FF0000"/>
                </a:solidFill>
              </a:rPr>
              <a:t>객체 모델</a:t>
            </a:r>
            <a:r>
              <a:rPr lang="en-US" altLang="ko-KR" b="1" dirty="0">
                <a:solidFill>
                  <a:srgbClr val="FF0000"/>
                </a:solidFill>
              </a:rPr>
              <a:t>, </a:t>
            </a:r>
            <a:r>
              <a:rPr lang="ko-KR" altLang="en-US" b="1" dirty="0">
                <a:solidFill>
                  <a:srgbClr val="FF0000"/>
                </a:solidFill>
              </a:rPr>
              <a:t>동적 모델</a:t>
            </a:r>
            <a:r>
              <a:rPr lang="en-US" altLang="ko-KR" b="1" dirty="0">
                <a:solidFill>
                  <a:srgbClr val="FF0000"/>
                </a:solidFill>
              </a:rPr>
              <a:t>, </a:t>
            </a:r>
            <a:r>
              <a:rPr lang="ko-KR" altLang="en-US" b="1" dirty="0">
                <a:solidFill>
                  <a:srgbClr val="FF0000"/>
                </a:solidFill>
              </a:rPr>
              <a:t>기능 모델</a:t>
            </a:r>
            <a:r>
              <a:rPr lang="ko-KR" altLang="en-US" dirty="0"/>
              <a:t>이라는 세 가지의 모델을 사용하여 표현한다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/>
              <a:t>첫번째는 시스템의 정적인 구조를 그린 것으로 시스템을 구성하는 객체와 객체 간의 관계</a:t>
            </a:r>
            <a:r>
              <a:rPr lang="en-US" altLang="ko-KR" dirty="0"/>
              <a:t>, </a:t>
            </a:r>
            <a:r>
              <a:rPr lang="ko-KR" altLang="en-US" dirty="0"/>
              <a:t>객체의 각 클래스를 </a:t>
            </a:r>
            <a:r>
              <a:rPr lang="ko-KR" altLang="en-US" dirty="0" err="1"/>
              <a:t>특징짓</a:t>
            </a:r>
            <a:r>
              <a:rPr lang="ko-KR" altLang="en-US" dirty="0"/>
              <a:t> 는 속성과 조작명을 기술한다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두번째는 시스템을 구성하는 객체의 동작을 </a:t>
            </a:r>
            <a:r>
              <a:rPr lang="ko-KR" altLang="en-US" dirty="0" err="1"/>
              <a:t>시간축에</a:t>
            </a:r>
            <a:r>
              <a:rPr lang="ko-KR" altLang="en-US" dirty="0"/>
              <a:t> 따라서 기술 한 것이다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/>
              <a:t>세번째는 데이터 </a:t>
            </a:r>
            <a:r>
              <a:rPr lang="ko-KR" altLang="en-US" dirty="0" err="1"/>
              <a:t>프로도이고</a:t>
            </a:r>
            <a:r>
              <a:rPr lang="ko-KR" altLang="en-US" dirty="0"/>
              <a:t> 객체의 기능적인 측면을 표현한다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객체 모델링 기법으로 </a:t>
            </a:r>
            <a:r>
              <a:rPr lang="en-US" altLang="ko-KR" dirty="0"/>
              <a:t>1990</a:t>
            </a:r>
            <a:r>
              <a:rPr lang="ko-KR" altLang="en-US" dirty="0"/>
              <a:t>년대 </a:t>
            </a:r>
            <a:r>
              <a:rPr lang="en-US" altLang="ko-KR" dirty="0"/>
              <a:t>OMT </a:t>
            </a:r>
            <a:r>
              <a:rPr lang="ko-KR" altLang="en-US" dirty="0"/>
              <a:t>표기법을 사용했으나 </a:t>
            </a:r>
            <a:r>
              <a:rPr lang="en-US" altLang="ko-KR" dirty="0"/>
              <a:t>1997</a:t>
            </a:r>
            <a:r>
              <a:rPr lang="ko-KR" altLang="en-US" dirty="0"/>
              <a:t>년대에 </a:t>
            </a:r>
            <a:r>
              <a:rPr lang="en-US" altLang="ko-KR" dirty="0"/>
              <a:t>UML1.0</a:t>
            </a:r>
            <a:r>
              <a:rPr lang="ko-KR" altLang="en-US" dirty="0"/>
              <a:t>이 등장하여 이후로는 </a:t>
            </a:r>
            <a:r>
              <a:rPr lang="en-US" altLang="ko-KR" dirty="0"/>
              <a:t>UML</a:t>
            </a:r>
            <a:r>
              <a:rPr lang="ko-KR" altLang="en-US" dirty="0"/>
              <a:t>이 많이 쓰인다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2C5180C-8276-494D-B71A-9CBF8E425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1031523" cy="500042"/>
          </a:xfrm>
        </p:spPr>
        <p:txBody>
          <a:bodyPr>
            <a:normAutofit fontScale="90000"/>
          </a:bodyPr>
          <a:lstStyle/>
          <a:p>
            <a:r>
              <a:rPr lang="en-US" altLang="ko-KR" sz="3600" dirty="0"/>
              <a:t>OMT (Object Modeling Technique)</a:t>
            </a:r>
            <a:r>
              <a:rPr lang="ko-KR" altLang="en-US" sz="3600" dirty="0"/>
              <a:t>객체 모형 기술</a:t>
            </a:r>
          </a:p>
        </p:txBody>
      </p:sp>
    </p:spTree>
    <p:extLst>
      <p:ext uri="{BB962C8B-B14F-4D97-AF65-F5344CB8AC3E}">
        <p14:creationId xmlns:p14="http://schemas.microsoft.com/office/powerpoint/2010/main" val="889281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048000" y="341264"/>
            <a:ext cx="9144000" cy="835530"/>
          </a:xfrm>
        </p:spPr>
        <p:txBody>
          <a:bodyPr/>
          <a:lstStyle/>
          <a:p>
            <a:r>
              <a:rPr lang="en-US" altLang="ko-KR" dirty="0"/>
              <a:t>Command  pattern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0" y="1176794"/>
            <a:ext cx="12192000" cy="1752600"/>
          </a:xfrm>
        </p:spPr>
        <p:txBody>
          <a:bodyPr/>
          <a:lstStyle/>
          <a:p>
            <a:pPr algn="l"/>
            <a:r>
              <a:rPr lang="ko-KR" altLang="en-US" dirty="0"/>
              <a:t>요청을 처리할 작업을 일반화 시켜 요청의 종류와는 무관하게 프로그램 작성이 가능하게 만들어 주는 설계를 커맨드 패턴이라 한다</a:t>
            </a:r>
            <a:r>
              <a:rPr lang="en-US" altLang="ko-KR" dirty="0"/>
              <a:t>.</a:t>
            </a:r>
          </a:p>
          <a:p>
            <a:pPr algn="l"/>
            <a:endParaRPr lang="en-US" altLang="ko-KR" dirty="0"/>
          </a:p>
          <a:p>
            <a:pPr algn="l"/>
            <a:r>
              <a:rPr lang="ko-KR" altLang="en-US" dirty="0"/>
              <a:t>외부로부터 요청이 전달될 때 이를 받아 주는 프로그램 모듈은 미리 작성해 두고</a:t>
            </a:r>
            <a:r>
              <a:rPr lang="en-US" altLang="ko-KR" dirty="0"/>
              <a:t>, </a:t>
            </a:r>
            <a:r>
              <a:rPr lang="ko-KR" altLang="en-US" dirty="0"/>
              <a:t>각각의 요청에 대해 요청 처리를 수행하는 모듈은 개별 응용 프로그램마다 플러그 인 시키는 콜백 형태의 프로그램 작성에 유용하다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3010234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DC04E123-F237-43FE-BA74-39237F92A2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0042"/>
            <a:ext cx="12192000" cy="6147247"/>
          </a:xfr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173C4FEA-F87E-4DC9-8A18-7458BED47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860941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971138" y="381020"/>
            <a:ext cx="9144000" cy="795773"/>
          </a:xfrm>
        </p:spPr>
        <p:txBody>
          <a:bodyPr/>
          <a:lstStyle/>
          <a:p>
            <a:r>
              <a:rPr lang="en-US" altLang="ko-KR" dirty="0"/>
              <a:t>Interpreter pattern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0" y="1176793"/>
            <a:ext cx="12192000" cy="1752600"/>
          </a:xfrm>
        </p:spPr>
        <p:txBody>
          <a:bodyPr/>
          <a:lstStyle/>
          <a:p>
            <a:pPr algn="l"/>
            <a:r>
              <a:rPr lang="ko-KR" altLang="en-US" dirty="0"/>
              <a:t>비교적 간단한 문법에 대해 문법 자체를 클래스로 정의해서 문법 검사와 함께 필요한 기능도 별도의 자료구조없이 효율적으로 수행할 수 있게 만들어 주는 클래스 구조를 인터프래터 패턴이라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493908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1EFF94FD-478C-461C-95F9-9A055A6F4E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E9502F7C-08E5-4FF7-9405-26AC0A38A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4BB043D-885F-41C8-A3E2-71F742B260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22" y="500040"/>
            <a:ext cx="12176878" cy="6091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04205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048000" y="404874"/>
            <a:ext cx="9144000" cy="724211"/>
          </a:xfrm>
        </p:spPr>
        <p:txBody>
          <a:bodyPr/>
          <a:lstStyle/>
          <a:p>
            <a:r>
              <a:rPr lang="en-US" altLang="ko-KR" dirty="0"/>
              <a:t>Iterator pattern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0" y="1259196"/>
            <a:ext cx="12192000" cy="1752600"/>
          </a:xfrm>
        </p:spPr>
        <p:txBody>
          <a:bodyPr/>
          <a:lstStyle/>
          <a:p>
            <a:pPr algn="l"/>
            <a:r>
              <a:rPr lang="ko-KR" altLang="en-US" dirty="0"/>
              <a:t>동일한 자료 형의 객체가 여러 개 모여 잇는 자료 구조에 대해 각 객체들을 순차적으로 접근해서 작업을 수행할 때 유용하며 간결한 소프트웨어 개발이 가능해 진다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0347127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1BDE7B25-8F35-4F4A-AFDD-7972E809D6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166CACA7-2F13-45DE-852D-DB7CCEA16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7CB85BD-926C-437F-B06E-E9D61C5B64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0041"/>
            <a:ext cx="12192000" cy="6115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45598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931381" y="388971"/>
            <a:ext cx="9144000" cy="859384"/>
          </a:xfrm>
        </p:spPr>
        <p:txBody>
          <a:bodyPr/>
          <a:lstStyle/>
          <a:p>
            <a:r>
              <a:rPr lang="en-US" altLang="ko-KR" dirty="0"/>
              <a:t>Mediator pattern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-1" y="1248355"/>
            <a:ext cx="12075381" cy="1752600"/>
          </a:xfrm>
        </p:spPr>
        <p:txBody>
          <a:bodyPr/>
          <a:lstStyle/>
          <a:p>
            <a:pPr algn="l"/>
            <a:r>
              <a:rPr lang="ko-KR" altLang="en-US" dirty="0"/>
              <a:t>클래스들이 직접적으로 </a:t>
            </a:r>
            <a:r>
              <a:rPr lang="en-US" altLang="ko-KR" dirty="0"/>
              <a:t>m:n</a:t>
            </a:r>
            <a:r>
              <a:rPr lang="ko-KR" altLang="en-US" dirty="0"/>
              <a:t>의 관계를 맺고 있어 </a:t>
            </a:r>
            <a:r>
              <a:rPr lang="ko-KR" altLang="en-US" dirty="0" err="1"/>
              <a:t>복잡할때</a:t>
            </a:r>
            <a:r>
              <a:rPr lang="ko-KR" altLang="en-US" dirty="0"/>
              <a:t> </a:t>
            </a:r>
            <a:endParaRPr lang="en-US" altLang="ko-KR" dirty="0"/>
          </a:p>
          <a:p>
            <a:pPr algn="l"/>
            <a:r>
              <a:rPr lang="ko-KR" altLang="en-US" dirty="0"/>
              <a:t>중재 클래스를 도입해서 클래스 간의 직접적인 관계를 끊고</a:t>
            </a:r>
            <a:r>
              <a:rPr lang="en-US" altLang="ko-KR" dirty="0"/>
              <a:t>, </a:t>
            </a:r>
          </a:p>
          <a:p>
            <a:pPr algn="l"/>
            <a:r>
              <a:rPr lang="ko-KR" altLang="en-US" dirty="0"/>
              <a:t>복잡한 </a:t>
            </a:r>
            <a:r>
              <a:rPr lang="en-US" altLang="ko-KR" dirty="0"/>
              <a:t>m:n</a:t>
            </a:r>
            <a:r>
              <a:rPr lang="ko-KR" altLang="en-US" dirty="0"/>
              <a:t>의 관계를 </a:t>
            </a:r>
            <a:r>
              <a:rPr lang="en-US" altLang="ko-KR" dirty="0"/>
              <a:t>m:1</a:t>
            </a:r>
            <a:r>
              <a:rPr lang="ko-KR" altLang="en-US" dirty="0"/>
              <a:t>과 같은 형태로 전환시켜 줄 수 있는 </a:t>
            </a:r>
            <a:endParaRPr lang="en-US" altLang="ko-KR" dirty="0"/>
          </a:p>
          <a:p>
            <a:pPr algn="l"/>
            <a:r>
              <a:rPr lang="ko-KR" altLang="en-US" dirty="0"/>
              <a:t>클래스 구조를 미디에이터 패턴이라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926025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C47EC75F-340B-4B13-85A6-2D451DDAF5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0042"/>
            <a:ext cx="12192000" cy="6147247"/>
          </a:xfr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4703B40C-BFC8-46F2-A992-AC9D18A56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431378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947284" y="436679"/>
            <a:ext cx="9144000" cy="756017"/>
          </a:xfrm>
        </p:spPr>
        <p:txBody>
          <a:bodyPr/>
          <a:lstStyle/>
          <a:p>
            <a:r>
              <a:rPr lang="en-US" altLang="ko-KR" dirty="0"/>
              <a:t>Observer pattern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0" y="1192696"/>
            <a:ext cx="12192000" cy="1752600"/>
          </a:xfrm>
        </p:spPr>
        <p:txBody>
          <a:bodyPr/>
          <a:lstStyle/>
          <a:p>
            <a:pPr algn="l"/>
            <a:r>
              <a:rPr lang="en-US" altLang="ko-KR" dirty="0"/>
              <a:t>One source Multiple Use</a:t>
            </a:r>
            <a:r>
              <a:rPr lang="ko-KR" altLang="en-US" dirty="0"/>
              <a:t>상황에서 여러 표현 양식간에 데이터의 일관성을 유지하기 쉽게 설계된 클래스 구조를 옵져버 패턴이라 한다</a:t>
            </a:r>
            <a:r>
              <a:rPr lang="en-US" altLang="ko-KR" dirty="0"/>
              <a:t>.</a:t>
            </a:r>
          </a:p>
          <a:p>
            <a:pPr algn="l"/>
            <a:endParaRPr lang="en-US" altLang="ko-KR" dirty="0"/>
          </a:p>
          <a:p>
            <a:pPr algn="l"/>
            <a:r>
              <a:rPr lang="ko-KR" altLang="en-US" dirty="0"/>
              <a:t>일반적인 데이터베이스를 활용하는 소프트웨어의 경우에는 동일한 데이터를 여러 가지 다른 형태로 표현하는 경우에 유용하다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5324368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C32AFD59-2CC9-418D-9F7B-66E32E9EC2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500042"/>
            <a:ext cx="12192001" cy="5996173"/>
          </a:xfr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16A5B208-CB42-4989-8D12-D1BE5EB7F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62930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A7A62A-5EA3-4F06-A840-66E9114AEF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AutoNum type="arabicPeriod"/>
            </a:pPr>
            <a:r>
              <a:rPr lang="ko-KR" altLang="en-US" dirty="0"/>
              <a:t>분석</a:t>
            </a:r>
            <a:r>
              <a:rPr lang="en-US" altLang="ko-KR" dirty="0"/>
              <a:t>(Analysis) </a:t>
            </a:r>
          </a:p>
          <a:p>
            <a:pPr marL="0" indent="0">
              <a:buNone/>
            </a:pPr>
            <a:r>
              <a:rPr lang="ko-KR" altLang="en-US" dirty="0"/>
              <a:t>실제 세계의 중요한 특성 에 대해 보여주는 모델을 구축하는 것으로 문제의 진술이라 할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2. </a:t>
            </a:r>
            <a:r>
              <a:rPr lang="ko-KR" altLang="en-US" dirty="0"/>
              <a:t>시스템 설계 </a:t>
            </a:r>
            <a:r>
              <a:rPr lang="en-US" altLang="ko-KR" dirty="0"/>
              <a:t>(System Design) </a:t>
            </a:r>
          </a:p>
          <a:p>
            <a:pPr marL="0" indent="0">
              <a:buNone/>
            </a:pPr>
            <a:r>
              <a:rPr lang="ko-KR" altLang="en-US" dirty="0"/>
              <a:t>목표로 하는 시스템이</a:t>
            </a:r>
            <a:r>
              <a:rPr lang="en-US" altLang="ko-KR" dirty="0"/>
              <a:t>, </a:t>
            </a:r>
            <a:r>
              <a:rPr lang="ko-KR" altLang="en-US" dirty="0"/>
              <a:t>분석단계의 산출물인 분석구조 </a:t>
            </a:r>
            <a:r>
              <a:rPr lang="en-US" altLang="ko-KR" dirty="0"/>
              <a:t>(Analysis Architecture)</a:t>
            </a:r>
            <a:r>
              <a:rPr lang="ko-KR" altLang="en-US" dirty="0"/>
              <a:t>와 제안된 구조</a:t>
            </a:r>
            <a:r>
              <a:rPr lang="en-US" altLang="ko-KR" dirty="0"/>
              <a:t>(proposed architecture)</a:t>
            </a:r>
            <a:r>
              <a:rPr lang="ko-KR" altLang="en-US" dirty="0"/>
              <a:t>에 바탕을 둔 서브시스템으로 조직된다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3. </a:t>
            </a:r>
            <a:r>
              <a:rPr lang="ko-KR" altLang="en-US" dirty="0"/>
              <a:t>객체 설계 </a:t>
            </a:r>
            <a:r>
              <a:rPr lang="en-US" altLang="ko-KR" dirty="0"/>
              <a:t>(Object Design)</a:t>
            </a:r>
          </a:p>
          <a:p>
            <a:pPr marL="0" indent="0">
              <a:buNone/>
            </a:pPr>
            <a:r>
              <a:rPr lang="ko-KR" altLang="en-US" dirty="0"/>
              <a:t>분석 모델이 근간을 두되 구현 에 필요한 세부사항을 포함시킨다</a:t>
            </a:r>
            <a:r>
              <a:rPr lang="en-US" altLang="ko-KR" dirty="0"/>
              <a:t>. </a:t>
            </a:r>
            <a:r>
              <a:rPr lang="ko-KR" altLang="en-US" dirty="0"/>
              <a:t>객체 설계의 핵심은 각 클래스의 </a:t>
            </a:r>
            <a:r>
              <a:rPr lang="ko-KR" altLang="en-US" dirty="0" err="1"/>
              <a:t>구현시</a:t>
            </a:r>
            <a:r>
              <a:rPr lang="ko-KR" altLang="en-US" dirty="0"/>
              <a:t> 필요한 </a:t>
            </a:r>
            <a:r>
              <a:rPr lang="ko-KR" altLang="en-US" dirty="0" err="1"/>
              <a:t>데이타</a:t>
            </a:r>
            <a:r>
              <a:rPr lang="ko-KR" altLang="en-US" dirty="0"/>
              <a:t> 구조와 알고리즘의 구현에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4. </a:t>
            </a:r>
            <a:r>
              <a:rPr lang="ko-KR" altLang="en-US" dirty="0"/>
              <a:t>구현 </a:t>
            </a:r>
            <a:r>
              <a:rPr lang="en-US" altLang="ko-KR" dirty="0"/>
              <a:t>(Implementation)</a:t>
            </a:r>
          </a:p>
          <a:p>
            <a:pPr marL="0" indent="0">
              <a:buNone/>
            </a:pPr>
            <a:r>
              <a:rPr lang="ko-KR" altLang="en-US" dirty="0"/>
              <a:t>객체 설계 단계 에서 개발된 객체 클래스와 관계</a:t>
            </a:r>
            <a:r>
              <a:rPr lang="en-US" altLang="ko-KR" dirty="0"/>
              <a:t>(relation)</a:t>
            </a:r>
            <a:r>
              <a:rPr lang="ko-KR" altLang="en-US" dirty="0"/>
              <a:t>들은 최종적으로 특정 프로그래밍 언어</a:t>
            </a:r>
            <a:r>
              <a:rPr lang="en-US" altLang="ko-KR" dirty="0"/>
              <a:t>, </a:t>
            </a:r>
            <a:r>
              <a:rPr lang="ko-KR" altLang="en-US" dirty="0"/>
              <a:t>데이타베이스</a:t>
            </a:r>
            <a:r>
              <a:rPr lang="en-US" altLang="ko-KR" dirty="0"/>
              <a:t>, </a:t>
            </a:r>
            <a:r>
              <a:rPr lang="ko-KR" altLang="en-US" dirty="0"/>
              <a:t>또는 하드웨어의 구현으로 실현된다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FFC1B47-793C-4BBF-8BC7-EF52982C8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1123802" cy="500042"/>
          </a:xfrm>
        </p:spPr>
        <p:txBody>
          <a:bodyPr>
            <a:normAutofit fontScale="90000"/>
          </a:bodyPr>
          <a:lstStyle/>
          <a:p>
            <a:r>
              <a:rPr lang="en-US" altLang="ko-KR" sz="4000" dirty="0"/>
              <a:t>OMT</a:t>
            </a:r>
            <a:r>
              <a:rPr lang="ko-KR" altLang="en-US" sz="4000" dirty="0"/>
              <a:t> </a:t>
            </a:r>
            <a:r>
              <a:rPr lang="en-US" altLang="ko-KR" sz="4000" dirty="0"/>
              <a:t>4</a:t>
            </a:r>
            <a:r>
              <a:rPr lang="ko-KR" altLang="en-US" sz="4000" dirty="0"/>
              <a:t>단계</a:t>
            </a:r>
            <a:r>
              <a:rPr lang="en-US" altLang="ko-KR" sz="4000" dirty="0"/>
              <a:t>(UML </a:t>
            </a:r>
            <a:r>
              <a:rPr lang="ko-KR" altLang="en-US" sz="4000" dirty="0" err="1"/>
              <a:t>개발프로세스이기도</a:t>
            </a:r>
            <a:r>
              <a:rPr lang="ko-KR" altLang="en-US" sz="4000" dirty="0"/>
              <a:t> 하다</a:t>
            </a:r>
            <a:r>
              <a:rPr lang="en-US" altLang="ko-KR" sz="4000" dirty="0"/>
              <a:t>.)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338947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048000" y="484387"/>
            <a:ext cx="9144000" cy="644698"/>
          </a:xfrm>
        </p:spPr>
        <p:txBody>
          <a:bodyPr/>
          <a:lstStyle/>
          <a:p>
            <a:r>
              <a:rPr lang="en-US" altLang="ko-KR" dirty="0"/>
              <a:t>State pattern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0" y="1259196"/>
            <a:ext cx="12192000" cy="1752600"/>
          </a:xfrm>
        </p:spPr>
        <p:txBody>
          <a:bodyPr/>
          <a:lstStyle/>
          <a:p>
            <a:pPr algn="l"/>
            <a:r>
              <a:rPr lang="ko-KR" altLang="en-US" dirty="0"/>
              <a:t>객체의 내부 상태 정보를 별도의 클래스 상속 구조로 정의해서 사용하는 것을 스테이트패턴이라하며 가장 큰 장점은 새로운 상태의 추가 및 추가된 상태를 포함해서 상태 변화에 따른 행위 수행 변경이 손쉽게 이루어 질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40993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4491466F-CDCC-4397-8659-BEF4B81A3E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0043"/>
            <a:ext cx="12192000" cy="5577343"/>
          </a:xfr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B8A41400-02D6-4646-A440-05C92778D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390523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971138" y="365117"/>
            <a:ext cx="9144000" cy="779871"/>
          </a:xfrm>
        </p:spPr>
        <p:txBody>
          <a:bodyPr/>
          <a:lstStyle/>
          <a:p>
            <a:r>
              <a:rPr lang="en-US" altLang="ko-KR" dirty="0"/>
              <a:t>Strategy pattern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0" y="1220327"/>
            <a:ext cx="12192000" cy="4626800"/>
          </a:xfrm>
        </p:spPr>
        <p:txBody>
          <a:bodyPr/>
          <a:lstStyle/>
          <a:p>
            <a:pPr algn="l"/>
            <a:r>
              <a:rPr lang="ko-KR" altLang="en-US" dirty="0"/>
              <a:t>여러 종류의 알고리즘 중 원하는 알고리즘을 선택해서 적용하는 것이 가능할 뿐만 아니라 새로운 종류의 알고리즘이 개발되더라도 기존의 소스 코드를 수정하지 않고 이를 적용할 수 있는 클래스 설계를 스트레이러지 패턴이라 한다</a:t>
            </a:r>
            <a:r>
              <a:rPr lang="en-US" altLang="ko-KR" dirty="0"/>
              <a:t>.</a:t>
            </a:r>
          </a:p>
          <a:p>
            <a:pPr algn="l"/>
            <a:endParaRPr lang="en-US" altLang="ko-KR" dirty="0"/>
          </a:p>
          <a:p>
            <a:pPr algn="l"/>
            <a:r>
              <a:rPr lang="ko-KR" altLang="en-US" dirty="0"/>
              <a:t>동일한 목적의 알고리즘이 존재할 때 이들 중에서 원하는 알고리즘을 선택해서 문제를 쉽게 해결하기 위해 고안된 패턴이며</a:t>
            </a:r>
            <a:endParaRPr lang="en-US" altLang="ko-KR" dirty="0"/>
          </a:p>
          <a:p>
            <a:pPr algn="l"/>
            <a:r>
              <a:rPr lang="ko-KR" altLang="en-US" dirty="0"/>
              <a:t>여러 종류의 알고리즘 중 원하는 알고리즘을 선택해서 적용하는 것이 가능할 뿐만 아니라 </a:t>
            </a:r>
            <a:endParaRPr lang="en-US" altLang="ko-KR" dirty="0"/>
          </a:p>
          <a:p>
            <a:pPr algn="l"/>
            <a:r>
              <a:rPr lang="ko-KR" altLang="en-US" dirty="0"/>
              <a:t>새로운 종류의 알고리즘이 개발되더라도 기존의 소스 코드를 수정하지 않고 이를 적용할 수 있는 클래스 설계를 </a:t>
            </a:r>
            <a:r>
              <a:rPr lang="ko-KR" altLang="en-US" dirty="0" err="1"/>
              <a:t>스트레이러지</a:t>
            </a:r>
            <a:r>
              <a:rPr lang="ko-KR" altLang="en-US" dirty="0"/>
              <a:t> 패턴이라 한다</a:t>
            </a:r>
            <a:r>
              <a:rPr lang="en-US" altLang="ko-KR" dirty="0"/>
              <a:t>.</a:t>
            </a:r>
            <a:endParaRPr lang="ko-KR" altLang="en-US" dirty="0"/>
          </a:p>
          <a:p>
            <a:pPr algn="l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831882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3DEE5A6F-DC7C-4172-8ED5-46F23D3207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0043"/>
            <a:ext cx="12192000" cy="6107454"/>
          </a:xfr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8715EE99-7133-41CB-852A-CF765B790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245326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048000" y="381020"/>
            <a:ext cx="9144000" cy="684455"/>
          </a:xfrm>
        </p:spPr>
        <p:txBody>
          <a:bodyPr/>
          <a:lstStyle/>
          <a:p>
            <a:r>
              <a:rPr lang="en-US" altLang="ko-KR" dirty="0"/>
              <a:t>Template Method pattern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0" y="1228715"/>
            <a:ext cx="12192000" cy="3217449"/>
          </a:xfrm>
        </p:spPr>
        <p:txBody>
          <a:bodyPr/>
          <a:lstStyle/>
          <a:p>
            <a:pPr algn="l"/>
            <a:r>
              <a:rPr lang="ko-KR" altLang="en-US" dirty="0"/>
              <a:t>두 개 이상의 알고리즘이 공통된 부분을 가질 때 이런 부분을 추출해서 하나의 모듈로 관리하는데 유용하며 상속 관계를 이용하면 구체적인 구현은 다르나 큰 틀에서 알고리즘의 기본 골격이 동일한 경우</a:t>
            </a:r>
            <a:r>
              <a:rPr lang="en-US" altLang="ko-KR" dirty="0"/>
              <a:t>, </a:t>
            </a:r>
          </a:p>
          <a:p>
            <a:pPr algn="l"/>
            <a:r>
              <a:rPr lang="ko-KR" altLang="en-US" dirty="0"/>
              <a:t>동일한 기본 골격을 상위 클래스에서 하나의 모듈로 작성</a:t>
            </a:r>
            <a:r>
              <a:rPr lang="en-US" altLang="ko-KR" dirty="0"/>
              <a:t>, </a:t>
            </a:r>
            <a:r>
              <a:rPr lang="ko-KR" altLang="en-US" dirty="0"/>
              <a:t>관리할 수 있게 되는 것을 </a:t>
            </a:r>
            <a:r>
              <a:rPr lang="en-US" altLang="ko-KR" dirty="0"/>
              <a:t>Template Method</a:t>
            </a:r>
            <a:r>
              <a:rPr lang="ko-KR" altLang="en-US" dirty="0"/>
              <a:t>라 하며 이런 설계구조를 템플리트 메소드 패턴이라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404557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DD4D9B2D-027A-4357-9027-AA5EE38473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0043"/>
            <a:ext cx="6901732" cy="5773536"/>
          </a:xfr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82066DF8-466C-46BF-9654-B685852B0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7DB1275-0452-4E1D-98BC-B20AFDBE8A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1731" y="500042"/>
            <a:ext cx="5290269" cy="4111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43803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048000" y="428727"/>
            <a:ext cx="9144000" cy="716260"/>
          </a:xfrm>
        </p:spPr>
        <p:txBody>
          <a:bodyPr/>
          <a:lstStyle/>
          <a:p>
            <a:r>
              <a:rPr lang="en-US" altLang="ko-KR" dirty="0"/>
              <a:t>Visitor pattern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0" y="1220327"/>
            <a:ext cx="12088536" cy="1752600"/>
          </a:xfrm>
        </p:spPr>
        <p:txBody>
          <a:bodyPr/>
          <a:lstStyle/>
          <a:p>
            <a:pPr algn="l"/>
            <a:r>
              <a:rPr lang="ko-KR" altLang="en-US" dirty="0"/>
              <a:t>새로운 작업의 추가</a:t>
            </a:r>
            <a:r>
              <a:rPr lang="en-US" altLang="ko-KR" dirty="0"/>
              <a:t>, </a:t>
            </a:r>
            <a:r>
              <a:rPr lang="ko-KR" altLang="en-US" dirty="0"/>
              <a:t>변경이 쉽게 작업 대상과 작업 항목을 각각 별도의 클래스 상속 구조로 분리해서 정의하고 </a:t>
            </a:r>
            <a:r>
              <a:rPr lang="en-US" altLang="ko-KR" dirty="0"/>
              <a:t>Double-dispatch</a:t>
            </a:r>
            <a:r>
              <a:rPr lang="ko-KR" altLang="en-US" dirty="0"/>
              <a:t>방식에 따라 작업 수행이 일어나게 클래스를 설계한 것을 비지터 패턴이라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207124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377ED84D-60EE-498F-BD93-A36F516597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0043"/>
            <a:ext cx="4095750" cy="4171950"/>
          </a:xfr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D5753424-B102-4674-9787-C9FCEC923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F4B7645-EA6D-4BCA-9000-670B1CE79B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5575" y="500043"/>
            <a:ext cx="5686425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417878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D5356E3D-4480-40AC-A121-3327D4B25A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E18095F3-3A57-4821-9F12-F687D1E9D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6" name="Picture 2" descr="ëìì¸ í¨í´ì ëí ì´ë¯¸ì§ ê²ìê²°ê³¼">
            <a:extLst>
              <a:ext uri="{FF2B5EF4-FFF2-40B4-BE49-F238E27FC236}">
                <a16:creationId xmlns:a16="http://schemas.microsoft.com/office/drawing/2014/main" id="{23BD1371-E816-44B5-9B3D-398201A9AA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15974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20BD7A45-8A13-4764-A87F-1B7F6FF1F6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4048" y="1494553"/>
            <a:ext cx="6405421" cy="3605347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클래스명</a:t>
            </a:r>
            <a:r>
              <a:rPr lang="en-US" altLang="ko-KR" sz="2000" dirty="0"/>
              <a:t>/</a:t>
            </a:r>
            <a:r>
              <a:rPr lang="ko-KR" altLang="en-US" sz="2000" dirty="0"/>
              <a:t>연산</a:t>
            </a:r>
            <a:r>
              <a:rPr lang="en-US" altLang="ko-KR" sz="2000" dirty="0"/>
              <a:t>/</a:t>
            </a:r>
            <a:r>
              <a:rPr lang="ko-KR" altLang="en-US" sz="2000" dirty="0"/>
              <a:t>데이터를 순서대로 표기하고 구분하는 선을 긋는다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한 클래스가 다른 클래스의 객체를 인스턴스화 할 때에는 생성할 객체의 클래스로 화살표의 방향을 정하면 된다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부모클래스와 서브클래스의 관계는 수직선과 삼각형으로 표기한다</a:t>
            </a:r>
            <a:r>
              <a:rPr lang="en-US" altLang="ko-KR" sz="2000" dirty="0"/>
              <a:t>. </a:t>
            </a:r>
          </a:p>
          <a:p>
            <a:r>
              <a:rPr lang="ko-KR" altLang="en-US" sz="2000" dirty="0"/>
              <a:t>연산에 대해서 언급할 때는 모서리가 접힌 노트기호를 작성하고 연산과 실선으로 연결한다</a:t>
            </a:r>
            <a:r>
              <a:rPr lang="en-US" altLang="ko-KR" sz="2000" dirty="0"/>
              <a:t>.</a:t>
            </a:r>
          </a:p>
          <a:p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02812A7-565F-4479-8457-3A4457CF9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OMT </a:t>
            </a:r>
            <a:r>
              <a:rPr lang="ko-KR" altLang="en-US" dirty="0"/>
              <a:t>클래스 표기법</a:t>
            </a:r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64E827BE-80A9-4C88-85A6-5BA28BD717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78057" y="0"/>
            <a:ext cx="5502673" cy="4431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64426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1BED861D-EDDE-40C8-937A-9C016313707C}"/>
              </a:ext>
            </a:extLst>
          </p:cNvPr>
          <p:cNvSpPr/>
          <p:nvPr/>
        </p:nvSpPr>
        <p:spPr>
          <a:xfrm>
            <a:off x="1" y="390698"/>
            <a:ext cx="1512916" cy="4156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Drawing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07D3AE1-ABEA-4FD0-9580-A539275DFF4E}"/>
              </a:ext>
            </a:extLst>
          </p:cNvPr>
          <p:cNvSpPr/>
          <p:nvPr/>
        </p:nvSpPr>
        <p:spPr>
          <a:xfrm>
            <a:off x="5013716" y="421946"/>
            <a:ext cx="1740588" cy="4156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i="1" dirty="0">
                <a:solidFill>
                  <a:schemeClr val="tx1"/>
                </a:solidFill>
              </a:rPr>
              <a:t>Shape</a:t>
            </a:r>
            <a:endParaRPr lang="ko-KR" altLang="en-US" i="1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C9068BF-A3F0-461F-A287-02152A25896B}"/>
              </a:ext>
            </a:extLst>
          </p:cNvPr>
          <p:cNvSpPr/>
          <p:nvPr/>
        </p:nvSpPr>
        <p:spPr>
          <a:xfrm>
            <a:off x="5013716" y="3113779"/>
            <a:ext cx="1740588" cy="4156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LineShape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96EF123-4CBB-48FB-BD2C-3C90CA3D24F3}"/>
              </a:ext>
            </a:extLst>
          </p:cNvPr>
          <p:cNvSpPr/>
          <p:nvPr/>
        </p:nvSpPr>
        <p:spPr>
          <a:xfrm>
            <a:off x="18702" y="3113779"/>
            <a:ext cx="1512915" cy="4156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CreationTool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69123D3-F039-48BF-BA4F-5ED8DF488D39}"/>
              </a:ext>
            </a:extLst>
          </p:cNvPr>
          <p:cNvSpPr/>
          <p:nvPr/>
        </p:nvSpPr>
        <p:spPr>
          <a:xfrm>
            <a:off x="8193619" y="3098803"/>
            <a:ext cx="1246909" cy="4156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Color</a:t>
            </a:r>
            <a:endParaRPr lang="ko-KR" altLang="en-US" dirty="0"/>
          </a:p>
        </p:txBody>
      </p:sp>
      <p:sp>
        <p:nvSpPr>
          <p:cNvPr id="10" name="다이아몬드 9">
            <a:extLst>
              <a:ext uri="{FF2B5EF4-FFF2-40B4-BE49-F238E27FC236}">
                <a16:creationId xmlns:a16="http://schemas.microsoft.com/office/drawing/2014/main" id="{982E33EE-F180-4C8D-973E-F56B493514B1}"/>
              </a:ext>
            </a:extLst>
          </p:cNvPr>
          <p:cNvSpPr/>
          <p:nvPr/>
        </p:nvSpPr>
        <p:spPr>
          <a:xfrm>
            <a:off x="1512915" y="436417"/>
            <a:ext cx="357447" cy="324197"/>
          </a:xfrm>
          <a:prstGeom prst="diamond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E100289C-636F-489C-A480-5896BB329FBD}"/>
              </a:ext>
            </a:extLst>
          </p:cNvPr>
          <p:cNvCxnSpPr>
            <a:cxnSpLocks/>
            <a:stCxn id="10" idx="3"/>
            <a:endCxn id="13" idx="2"/>
          </p:cNvCxnSpPr>
          <p:nvPr/>
        </p:nvCxnSpPr>
        <p:spPr>
          <a:xfrm flipV="1">
            <a:off x="1870362" y="598515"/>
            <a:ext cx="3008008" cy="1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타원 12">
            <a:extLst>
              <a:ext uri="{FF2B5EF4-FFF2-40B4-BE49-F238E27FC236}">
                <a16:creationId xmlns:a16="http://schemas.microsoft.com/office/drawing/2014/main" id="{7BFF9431-A70D-41C6-8872-E6D8FFAB7691}"/>
              </a:ext>
            </a:extLst>
          </p:cNvPr>
          <p:cNvSpPr/>
          <p:nvPr/>
        </p:nvSpPr>
        <p:spPr>
          <a:xfrm>
            <a:off x="4878370" y="541954"/>
            <a:ext cx="135346" cy="11312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2F2E3CFC-B18C-42F1-908A-D28D125D7AD2}"/>
              </a:ext>
            </a:extLst>
          </p:cNvPr>
          <p:cNvCxnSpPr>
            <a:cxnSpLocks/>
            <a:stCxn id="7" idx="0"/>
            <a:endCxn id="20" idx="3"/>
          </p:cNvCxnSpPr>
          <p:nvPr/>
        </p:nvCxnSpPr>
        <p:spPr>
          <a:xfrm flipV="1">
            <a:off x="5884010" y="2621877"/>
            <a:ext cx="0" cy="491902"/>
          </a:xfrm>
          <a:prstGeom prst="straightConnector1">
            <a:avLst/>
          </a:prstGeom>
          <a:ln w="34925" cmpd="sng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이등변 삼각형 19">
            <a:extLst>
              <a:ext uri="{FF2B5EF4-FFF2-40B4-BE49-F238E27FC236}">
                <a16:creationId xmlns:a16="http://schemas.microsoft.com/office/drawing/2014/main" id="{61E4FF59-068B-4C9D-BE56-90CBD6FBC70E}"/>
              </a:ext>
            </a:extLst>
          </p:cNvPr>
          <p:cNvSpPr/>
          <p:nvPr/>
        </p:nvSpPr>
        <p:spPr>
          <a:xfrm>
            <a:off x="5678334" y="2206240"/>
            <a:ext cx="411352" cy="415637"/>
          </a:xfrm>
          <a:prstGeom prst="triangl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92AAA8EE-600A-4BAE-B27F-7D72D67C24A2}"/>
              </a:ext>
            </a:extLst>
          </p:cNvPr>
          <p:cNvCxnSpPr>
            <a:cxnSpLocks/>
            <a:stCxn id="8" idx="3"/>
            <a:endCxn id="7" idx="1"/>
          </p:cNvCxnSpPr>
          <p:nvPr/>
        </p:nvCxnSpPr>
        <p:spPr>
          <a:xfrm>
            <a:off x="1531617" y="3321598"/>
            <a:ext cx="3482099" cy="0"/>
          </a:xfrm>
          <a:prstGeom prst="straightConnector1">
            <a:avLst/>
          </a:prstGeom>
          <a:ln w="38100" cmpd="sng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9EA49B4C-F4A4-467C-A66D-5C0DD7F42373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 flipV="1">
            <a:off x="6754304" y="3306622"/>
            <a:ext cx="1439315" cy="14976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4D3A17D-70E9-42CA-A950-89DA19088E85}"/>
              </a:ext>
            </a:extLst>
          </p:cNvPr>
          <p:cNvSpPr txBox="1"/>
          <p:nvPr/>
        </p:nvSpPr>
        <p:spPr>
          <a:xfrm>
            <a:off x="0" y="908085"/>
            <a:ext cx="4927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*</a:t>
            </a:r>
            <a:r>
              <a:rPr lang="ko-KR" altLang="en-US" dirty="0"/>
              <a:t>부분 혹은 집합관계를  표현하는 객체의 참조</a:t>
            </a: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4FC416A8-45A2-4BEA-A734-F2F45C9830F5}"/>
              </a:ext>
            </a:extLst>
          </p:cNvPr>
          <p:cNvCxnSpPr>
            <a:cxnSpLocks/>
            <a:stCxn id="20" idx="0"/>
            <a:endCxn id="70" idx="2"/>
          </p:cNvCxnSpPr>
          <p:nvPr/>
        </p:nvCxnSpPr>
        <p:spPr>
          <a:xfrm flipV="1">
            <a:off x="5884010" y="1654870"/>
            <a:ext cx="0" cy="551370"/>
          </a:xfrm>
          <a:prstGeom prst="straightConnector1">
            <a:avLst/>
          </a:prstGeom>
          <a:ln w="34925" cmpd="sng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C6BBE8EC-A78B-4802-8984-4B6E5E88348E}"/>
              </a:ext>
            </a:extLst>
          </p:cNvPr>
          <p:cNvSpPr txBox="1"/>
          <p:nvPr/>
        </p:nvSpPr>
        <p:spPr>
          <a:xfrm>
            <a:off x="4462144" y="17456"/>
            <a:ext cx="7244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*</a:t>
            </a:r>
            <a:r>
              <a:rPr lang="ko-KR" altLang="en-US" dirty="0"/>
              <a:t>채원진 원은 여러 개의 객체 또는 참조 </a:t>
            </a:r>
            <a:r>
              <a:rPr lang="en-US" altLang="ko-KR" dirty="0"/>
              <a:t>/</a:t>
            </a:r>
            <a:r>
              <a:rPr lang="ko-KR" altLang="en-US" dirty="0"/>
              <a:t> 집합체가 된다는 의미임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CFF6CBB-ED03-4FB2-BA0F-1E7C69617EED}"/>
              </a:ext>
            </a:extLst>
          </p:cNvPr>
          <p:cNvSpPr txBox="1"/>
          <p:nvPr/>
        </p:nvSpPr>
        <p:spPr>
          <a:xfrm>
            <a:off x="6202779" y="2296066"/>
            <a:ext cx="4221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*</a:t>
            </a:r>
            <a:r>
              <a:rPr lang="ko-KR" altLang="en-US" dirty="0"/>
              <a:t>수직선과 삼각형으로 상속관계를 표시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C6D98C1-BF02-482A-838F-B5D3369C339E}"/>
              </a:ext>
            </a:extLst>
          </p:cNvPr>
          <p:cNvSpPr txBox="1"/>
          <p:nvPr/>
        </p:nvSpPr>
        <p:spPr>
          <a:xfrm>
            <a:off x="67594" y="3806849"/>
            <a:ext cx="39676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*</a:t>
            </a:r>
            <a:r>
              <a:rPr lang="en-US" altLang="ko-KR" dirty="0" err="1"/>
              <a:t>CreationTool</a:t>
            </a:r>
            <a:r>
              <a:rPr lang="ko-KR" altLang="en-US" dirty="0"/>
              <a:t>에서 </a:t>
            </a:r>
            <a:r>
              <a:rPr lang="en-US" altLang="ko-KR" dirty="0" err="1"/>
              <a:t>LineShape</a:t>
            </a:r>
            <a:r>
              <a:rPr lang="ko-KR" altLang="en-US" dirty="0"/>
              <a:t>객체를 </a:t>
            </a:r>
            <a:endParaRPr lang="en-US" altLang="ko-KR" dirty="0"/>
          </a:p>
          <a:p>
            <a:r>
              <a:rPr lang="en-US" altLang="ko-KR" dirty="0"/>
              <a:t> </a:t>
            </a:r>
            <a:r>
              <a:rPr lang="ko-KR" altLang="en-US" dirty="0"/>
              <a:t>인스턴스화 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95E65B6-53E3-4CF2-8FFE-7F2FEB0630EE}"/>
              </a:ext>
            </a:extLst>
          </p:cNvPr>
          <p:cNvSpPr txBox="1"/>
          <p:nvPr/>
        </p:nvSpPr>
        <p:spPr>
          <a:xfrm>
            <a:off x="5443152" y="4614256"/>
            <a:ext cx="6179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*</a:t>
            </a:r>
            <a:r>
              <a:rPr lang="ko-KR" altLang="en-US" dirty="0"/>
              <a:t>객체를 생성시키지는 않지만 </a:t>
            </a:r>
            <a:r>
              <a:rPr lang="en-US" altLang="ko-KR" dirty="0"/>
              <a:t>Color</a:t>
            </a:r>
            <a:r>
              <a:rPr lang="ko-KR" altLang="en-US" dirty="0"/>
              <a:t>의 객체를 아는 관계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40E11DDC-1B2C-4A1E-82ED-B2E6CF02B5DF}"/>
              </a:ext>
            </a:extLst>
          </p:cNvPr>
          <p:cNvSpPr/>
          <p:nvPr/>
        </p:nvSpPr>
        <p:spPr>
          <a:xfrm>
            <a:off x="5013716" y="829756"/>
            <a:ext cx="1740588" cy="4156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i="1" dirty="0">
                <a:solidFill>
                  <a:schemeClr val="tx1"/>
                </a:solidFill>
              </a:rPr>
              <a:t>Operation()</a:t>
            </a:r>
            <a:endParaRPr lang="ko-KR" altLang="en-US" i="1" dirty="0">
              <a:solidFill>
                <a:schemeClr val="tx1"/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6238F9BF-FE45-4B4C-8A2B-44BD3F170306}"/>
              </a:ext>
            </a:extLst>
          </p:cNvPr>
          <p:cNvSpPr/>
          <p:nvPr/>
        </p:nvSpPr>
        <p:spPr>
          <a:xfrm>
            <a:off x="5013716" y="1239233"/>
            <a:ext cx="1740588" cy="4156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i="1" dirty="0" err="1">
                <a:solidFill>
                  <a:schemeClr val="tx1"/>
                </a:solidFill>
              </a:rPr>
              <a:t>Int</a:t>
            </a:r>
            <a:r>
              <a:rPr lang="en-US" altLang="ko-KR" i="1" dirty="0">
                <a:solidFill>
                  <a:schemeClr val="tx1"/>
                </a:solidFill>
              </a:rPr>
              <a:t> index</a:t>
            </a:r>
            <a:endParaRPr lang="ko-KR" altLang="en-US" i="1" dirty="0">
              <a:solidFill>
                <a:schemeClr val="tx1"/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9DE5A043-4F52-4487-96E5-5DC15DECDAC0}"/>
              </a:ext>
            </a:extLst>
          </p:cNvPr>
          <p:cNvSpPr txBox="1"/>
          <p:nvPr/>
        </p:nvSpPr>
        <p:spPr>
          <a:xfrm>
            <a:off x="6821977" y="803696"/>
            <a:ext cx="3990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*</a:t>
            </a:r>
            <a:r>
              <a:rPr lang="ko-KR" altLang="en-US" dirty="0"/>
              <a:t>추상클래스의 경우 이탤릭체로 표기</a:t>
            </a: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A6E37F70-93DF-4016-B8A5-CFF0DC8767DF}"/>
              </a:ext>
            </a:extLst>
          </p:cNvPr>
          <p:cNvSpPr/>
          <p:nvPr/>
        </p:nvSpPr>
        <p:spPr>
          <a:xfrm>
            <a:off x="5013716" y="3521589"/>
            <a:ext cx="1740588" cy="4156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Operation()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A6020A77-792D-4B19-B07C-B580EE27725B}"/>
              </a:ext>
            </a:extLst>
          </p:cNvPr>
          <p:cNvSpPr/>
          <p:nvPr/>
        </p:nvSpPr>
        <p:spPr>
          <a:xfrm>
            <a:off x="5013716" y="3937226"/>
            <a:ext cx="1740588" cy="4156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int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err="1">
                <a:solidFill>
                  <a:schemeClr val="tx1"/>
                </a:solidFill>
              </a:rPr>
              <a:t>iCount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D9A12F86-F4A3-4F45-8C70-84750C0B74EA}"/>
              </a:ext>
            </a:extLst>
          </p:cNvPr>
          <p:cNvSpPr txBox="1"/>
          <p:nvPr/>
        </p:nvSpPr>
        <p:spPr>
          <a:xfrm>
            <a:off x="1448313" y="52614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shape</a:t>
            </a:r>
            <a:endParaRPr lang="ko-KR" altLang="en-US" b="1" dirty="0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8F8101FF-63CE-47ED-A153-18071679BEA2}"/>
              </a:ext>
            </a:extLst>
          </p:cNvPr>
          <p:cNvSpPr/>
          <p:nvPr/>
        </p:nvSpPr>
        <p:spPr>
          <a:xfrm>
            <a:off x="9851010" y="3512319"/>
            <a:ext cx="1925966" cy="4156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pseudocode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988BDC6A-0AFB-49D5-AB4E-EBE53E0907D0}"/>
              </a:ext>
            </a:extLst>
          </p:cNvPr>
          <p:cNvCxnSpPr>
            <a:cxnSpLocks/>
            <a:stCxn id="90" idx="6"/>
            <a:endCxn id="82" idx="1"/>
          </p:cNvCxnSpPr>
          <p:nvPr/>
        </p:nvCxnSpPr>
        <p:spPr>
          <a:xfrm flipV="1">
            <a:off x="6645898" y="3720138"/>
            <a:ext cx="3205112" cy="16175"/>
          </a:xfrm>
          <a:prstGeom prst="straightConnector1">
            <a:avLst/>
          </a:prstGeom>
          <a:ln w="38100" cmpd="sng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타원 89">
            <a:extLst>
              <a:ext uri="{FF2B5EF4-FFF2-40B4-BE49-F238E27FC236}">
                <a16:creationId xmlns:a16="http://schemas.microsoft.com/office/drawing/2014/main" id="{2A7B063E-4368-49D2-AC6A-48D7857882E0}"/>
              </a:ext>
            </a:extLst>
          </p:cNvPr>
          <p:cNvSpPr/>
          <p:nvPr/>
        </p:nvSpPr>
        <p:spPr>
          <a:xfrm>
            <a:off x="6510552" y="3679752"/>
            <a:ext cx="135346" cy="113121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직각 삼각형 92">
            <a:extLst>
              <a:ext uri="{FF2B5EF4-FFF2-40B4-BE49-F238E27FC236}">
                <a16:creationId xmlns:a16="http://schemas.microsoft.com/office/drawing/2014/main" id="{AABD8013-ECC6-413F-95E3-CA0C7ED443F8}"/>
              </a:ext>
            </a:extLst>
          </p:cNvPr>
          <p:cNvSpPr/>
          <p:nvPr/>
        </p:nvSpPr>
        <p:spPr>
          <a:xfrm>
            <a:off x="11475703" y="3521589"/>
            <a:ext cx="301273" cy="297787"/>
          </a:xfrm>
          <a:prstGeom prst="rt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3897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gca">
  <a:themeElements>
    <a:clrScheme name="연꽃 당초 무늬">
      <a:dk1>
        <a:sysClr val="windowText" lastClr="000000"/>
      </a:dk1>
      <a:lt1>
        <a:sysClr val="window" lastClr="FFFFFF"/>
      </a:lt1>
      <a:dk2>
        <a:srgbClr val="466571"/>
      </a:dk2>
      <a:lt2>
        <a:srgbClr val="EFEFE7"/>
      </a:lt2>
      <a:accent1>
        <a:srgbClr val="D87D3A"/>
      </a:accent1>
      <a:accent2>
        <a:srgbClr val="7F8792"/>
      </a:accent2>
      <a:accent3>
        <a:srgbClr val="B5AD67"/>
      </a:accent3>
      <a:accent4>
        <a:srgbClr val="61A9B8"/>
      </a:accent4>
      <a:accent5>
        <a:srgbClr val="AB7350"/>
      </a:accent5>
      <a:accent6>
        <a:srgbClr val="889C6F"/>
      </a:accent6>
      <a:hlink>
        <a:srgbClr val="F76B04"/>
      </a:hlink>
      <a:folHlink>
        <a:srgbClr val="A3A395"/>
      </a:folHlink>
    </a:clrScheme>
    <a:fontScheme name="테크닉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메트로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charset="-127"/>
            <a:ea typeface="굴림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charset="-127"/>
            <a:ea typeface="굴림" charset="-127"/>
          </a:defRPr>
        </a:defPPr>
      </a:lstStyle>
    </a:lnDef>
  </a:objectDefaults>
  <a:extraClrSchemeLst>
    <a:extraClrScheme>
      <a:clrScheme name="psh_6(일반적)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EBCEB1"/>
        </a:accent1>
        <a:accent2>
          <a:srgbClr val="3366CC"/>
        </a:accent2>
        <a:accent3>
          <a:srgbClr val="FFFFFF"/>
        </a:accent3>
        <a:accent4>
          <a:srgbClr val="000000"/>
        </a:accent4>
        <a:accent5>
          <a:srgbClr val="F3E3D5"/>
        </a:accent5>
        <a:accent6>
          <a:srgbClr val="2D5CB9"/>
        </a:accent6>
        <a:hlink>
          <a:srgbClr val="99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sh_6(일반적) 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B727"/>
        </a:accent1>
        <a:accent2>
          <a:srgbClr val="4678BA"/>
        </a:accent2>
        <a:accent3>
          <a:srgbClr val="FFFFFF"/>
        </a:accent3>
        <a:accent4>
          <a:srgbClr val="000000"/>
        </a:accent4>
        <a:accent5>
          <a:srgbClr val="FFD8AC"/>
        </a:accent5>
        <a:accent6>
          <a:srgbClr val="3F6CA8"/>
        </a:accent6>
        <a:hlink>
          <a:srgbClr val="93CE4C"/>
        </a:hlink>
        <a:folHlink>
          <a:srgbClr val="FF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sh_6(일반적)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63DDD7"/>
        </a:accent1>
        <a:accent2>
          <a:srgbClr val="4454CE"/>
        </a:accent2>
        <a:accent3>
          <a:srgbClr val="FFFFFF"/>
        </a:accent3>
        <a:accent4>
          <a:srgbClr val="000000"/>
        </a:accent4>
        <a:accent5>
          <a:srgbClr val="B7EBE8"/>
        </a:accent5>
        <a:accent6>
          <a:srgbClr val="3D4BBA"/>
        </a:accent6>
        <a:hlink>
          <a:srgbClr val="9999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sh_6(일반적)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969696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sh_6(일반적)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EBDD77"/>
        </a:accent1>
        <a:accent2>
          <a:srgbClr val="BE3EA0"/>
        </a:accent2>
        <a:accent3>
          <a:srgbClr val="FFFFFF"/>
        </a:accent3>
        <a:accent4>
          <a:srgbClr val="000000"/>
        </a:accent4>
        <a:accent5>
          <a:srgbClr val="F3EBBD"/>
        </a:accent5>
        <a:accent6>
          <a:srgbClr val="AC3791"/>
        </a:accent6>
        <a:hlink>
          <a:srgbClr val="FF9933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kgca" id="{2B58719C-034E-48A4-91AA-A28263584552}" vid="{157147FB-E424-4D8A-AFD6-945D1909992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kgca</Template>
  <TotalTime>1756</TotalTime>
  <Words>2748</Words>
  <Application>Microsoft Office PowerPoint</Application>
  <PresentationFormat>와이드스크린</PresentationFormat>
  <Paragraphs>416</Paragraphs>
  <Slides>78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78</vt:i4>
      </vt:variant>
    </vt:vector>
  </HeadingPairs>
  <TitlesOfParts>
    <vt:vector size="88" baseType="lpstr">
      <vt:lpstr>HY견고딕</vt:lpstr>
      <vt:lpstr>HY울릉도M</vt:lpstr>
      <vt:lpstr>HY중고딕</vt:lpstr>
      <vt:lpstr>굴림</vt:lpstr>
      <vt:lpstr>제목돋움체</vt:lpstr>
      <vt:lpstr>Arial</vt:lpstr>
      <vt:lpstr>Century Schoolbook</vt:lpstr>
      <vt:lpstr>Times New Roman</vt:lpstr>
      <vt:lpstr>Wingdings</vt:lpstr>
      <vt:lpstr>kgca</vt:lpstr>
      <vt:lpstr>Design pattern</vt:lpstr>
      <vt:lpstr>디자인 패턴(Design pattern)</vt:lpstr>
      <vt:lpstr>디자인 패턴의 4가지 요소</vt:lpstr>
      <vt:lpstr>GoF 란</vt:lpstr>
      <vt:lpstr>MVC 란</vt:lpstr>
      <vt:lpstr>OMT (Object Modeling Technique)객체 모형 기술</vt:lpstr>
      <vt:lpstr>OMT 4단계(UML 개발프로세스이기도 하다.)</vt:lpstr>
      <vt:lpstr>OMT 클래스 표기법</vt:lpstr>
      <vt:lpstr>PowerPoint 프레젠테이션</vt:lpstr>
      <vt:lpstr>데이터 모델링(data modeling)</vt:lpstr>
      <vt:lpstr>PowerPoint 프레젠테이션</vt:lpstr>
      <vt:lpstr>통합 모델링 언어(UML)</vt:lpstr>
      <vt:lpstr>PowerPoint 프레젠테이션</vt:lpstr>
      <vt:lpstr>다이어그램(Diagram) 종류</vt:lpstr>
      <vt:lpstr>다이어그램(Diagram) 종류</vt:lpstr>
      <vt:lpstr>다이어그램(Diagram) 종류</vt:lpstr>
      <vt:lpstr>다이어그램(Diagram) 종류</vt:lpstr>
      <vt:lpstr>다이어그램(Diagram) 종류</vt:lpstr>
      <vt:lpstr>스크립트 사용 방식</vt:lpstr>
      <vt:lpstr>Abstract Factory pattern</vt:lpstr>
      <vt:lpstr>조건비교(가장 비효율적인 방법)</vt:lpstr>
      <vt:lpstr>조건 나은 방법(전담 클래스 활용 방식)</vt:lpstr>
      <vt:lpstr>클래스 상속과 다형성 이용</vt:lpstr>
      <vt:lpstr>PowerPoint 프레젠테이션</vt:lpstr>
      <vt:lpstr>Bulider pattern</vt:lpstr>
      <vt:lpstr>PowerPoint 프레젠테이션</vt:lpstr>
      <vt:lpstr>기본적인 함수:함수 형태 접근</vt:lpstr>
      <vt:lpstr>전담 클래스 활용방식</vt:lpstr>
      <vt:lpstr>Builder Pattern</vt:lpstr>
      <vt:lpstr>Factory Method pattern</vt:lpstr>
      <vt:lpstr>PowerPoint 프레젠테이션</vt:lpstr>
      <vt:lpstr>Factory Method pattern</vt:lpstr>
      <vt:lpstr>인자를 통해 객체를 생성-1</vt:lpstr>
      <vt:lpstr>인자를 통해 객체를 생성-2</vt:lpstr>
      <vt:lpstr>c++ template</vt:lpstr>
      <vt:lpstr>Prototype pattern</vt:lpstr>
      <vt:lpstr>PowerPoint 프레젠테이션</vt:lpstr>
      <vt:lpstr>Prototype pattern</vt:lpstr>
      <vt:lpstr>Singleton pattern</vt:lpstr>
      <vt:lpstr>레지스트리에 등록 후 객체 생성 하는 방법</vt:lpstr>
      <vt:lpstr>PowerPoint 프레젠테이션</vt:lpstr>
      <vt:lpstr>Adapter(적응자)  pattern</vt:lpstr>
      <vt:lpstr>PowerPoint 프레젠테이션</vt:lpstr>
      <vt:lpstr>Bridge(가교)  pattern</vt:lpstr>
      <vt:lpstr>PowerPoint 프레젠테이션</vt:lpstr>
      <vt:lpstr>PowerPoint 프레젠테이션</vt:lpstr>
      <vt:lpstr>Composite(복합체)  pattern</vt:lpstr>
      <vt:lpstr>PowerPoint 프레젠테이션</vt:lpstr>
      <vt:lpstr>Decorator(장식자)  pattern</vt:lpstr>
      <vt:lpstr>PowerPoint 프레젠테이션</vt:lpstr>
      <vt:lpstr>Facade  pattern</vt:lpstr>
      <vt:lpstr>PowerPoint 프레젠테이션</vt:lpstr>
      <vt:lpstr>Flyweight  pattern</vt:lpstr>
      <vt:lpstr>PowerPoint 프레젠테이션</vt:lpstr>
      <vt:lpstr>Proxy  pattern</vt:lpstr>
      <vt:lpstr>PowerPoint 프레젠테이션</vt:lpstr>
      <vt:lpstr>행동패턴</vt:lpstr>
      <vt:lpstr>chain of Responsibility  pattern</vt:lpstr>
      <vt:lpstr>PowerPoint 프레젠테이션</vt:lpstr>
      <vt:lpstr>Command  pattern</vt:lpstr>
      <vt:lpstr>PowerPoint 프레젠테이션</vt:lpstr>
      <vt:lpstr>Interpreter pattern</vt:lpstr>
      <vt:lpstr>PowerPoint 프레젠테이션</vt:lpstr>
      <vt:lpstr>Iterator pattern</vt:lpstr>
      <vt:lpstr>PowerPoint 프레젠테이션</vt:lpstr>
      <vt:lpstr>Mediator pattern</vt:lpstr>
      <vt:lpstr>PowerPoint 프레젠테이션</vt:lpstr>
      <vt:lpstr>Observer pattern</vt:lpstr>
      <vt:lpstr>PowerPoint 프레젠테이션</vt:lpstr>
      <vt:lpstr>State pattern</vt:lpstr>
      <vt:lpstr>PowerPoint 프레젠테이션</vt:lpstr>
      <vt:lpstr>Strategy pattern</vt:lpstr>
      <vt:lpstr>PowerPoint 프레젠테이션</vt:lpstr>
      <vt:lpstr>Template Method pattern</vt:lpstr>
      <vt:lpstr>PowerPoint 프레젠테이션</vt:lpstr>
      <vt:lpstr>Visitor pattern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toplace Kim</dc:creator>
  <cp:lastModifiedBy>KGCA</cp:lastModifiedBy>
  <cp:revision>107</cp:revision>
  <dcterms:created xsi:type="dcterms:W3CDTF">2018-02-27T06:20:21Z</dcterms:created>
  <dcterms:modified xsi:type="dcterms:W3CDTF">2020-02-27T05:04:19Z</dcterms:modified>
</cp:coreProperties>
</file>