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60" r:id="rId5"/>
    <p:sldId id="266" r:id="rId6"/>
    <p:sldId id="262" r:id="rId7"/>
    <p:sldId id="261" r:id="rId8"/>
    <p:sldId id="263" r:id="rId9"/>
    <p:sldId id="259" r:id="rId10"/>
    <p:sldId id="264" r:id="rId11"/>
    <p:sldId id="440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90" r:id="rId30"/>
    <p:sldId id="491" r:id="rId31"/>
    <p:sldId id="492" r:id="rId32"/>
    <p:sldId id="493" r:id="rId33"/>
    <p:sldId id="494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2" r:id="rId44"/>
    <p:sldId id="453" r:id="rId45"/>
    <p:sldId id="454" r:id="rId46"/>
    <p:sldId id="455" r:id="rId47"/>
    <p:sldId id="458" r:id="rId48"/>
    <p:sldId id="459" r:id="rId49"/>
    <p:sldId id="460" r:id="rId50"/>
    <p:sldId id="461" r:id="rId51"/>
    <p:sldId id="462" r:id="rId52"/>
    <p:sldId id="463" r:id="rId53"/>
    <p:sldId id="464" r:id="rId54"/>
    <p:sldId id="465" r:id="rId55"/>
    <p:sldId id="466" r:id="rId56"/>
    <p:sldId id="467" r:id="rId57"/>
    <p:sldId id="468" r:id="rId58"/>
    <p:sldId id="469" r:id="rId59"/>
    <p:sldId id="470" r:id="rId60"/>
    <p:sldId id="471" r:id="rId61"/>
    <p:sldId id="428" r:id="rId62"/>
    <p:sldId id="429" r:id="rId63"/>
    <p:sldId id="430" r:id="rId64"/>
    <p:sldId id="431" r:id="rId65"/>
    <p:sldId id="432" r:id="rId66"/>
    <p:sldId id="433" r:id="rId67"/>
    <p:sldId id="434" r:id="rId68"/>
    <p:sldId id="435" r:id="rId69"/>
    <p:sldId id="437" r:id="rId70"/>
    <p:sldId id="439" r:id="rId71"/>
    <p:sldId id="267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3" r:id="rId85"/>
    <p:sldId id="374" r:id="rId86"/>
    <p:sldId id="375" r:id="rId87"/>
    <p:sldId id="376" r:id="rId88"/>
    <p:sldId id="377" r:id="rId89"/>
    <p:sldId id="378" r:id="rId90"/>
    <p:sldId id="379" r:id="rId91"/>
    <p:sldId id="380" r:id="rId92"/>
    <p:sldId id="381" r:id="rId93"/>
    <p:sldId id="382" r:id="rId94"/>
    <p:sldId id="383" r:id="rId95"/>
    <p:sldId id="384" r:id="rId96"/>
    <p:sldId id="408" r:id="rId97"/>
    <p:sldId id="409" r:id="rId98"/>
    <p:sldId id="410" r:id="rId99"/>
    <p:sldId id="411" r:id="rId100"/>
    <p:sldId id="412" r:id="rId101"/>
    <p:sldId id="413" r:id="rId102"/>
    <p:sldId id="414" r:id="rId103"/>
    <p:sldId id="415" r:id="rId104"/>
    <p:sldId id="416" r:id="rId105"/>
    <p:sldId id="417" r:id="rId106"/>
    <p:sldId id="418" r:id="rId107"/>
    <p:sldId id="419" r:id="rId108"/>
    <p:sldId id="420" r:id="rId109"/>
    <p:sldId id="421" r:id="rId110"/>
    <p:sldId id="423" r:id="rId111"/>
    <p:sldId id="425" r:id="rId112"/>
    <p:sldId id="426" r:id="rId113"/>
    <p:sldId id="427" r:id="rId114"/>
    <p:sldId id="385" r:id="rId115"/>
    <p:sldId id="386" r:id="rId116"/>
    <p:sldId id="387" r:id="rId117"/>
    <p:sldId id="388" r:id="rId118"/>
    <p:sldId id="389" r:id="rId119"/>
    <p:sldId id="390" r:id="rId120"/>
    <p:sldId id="391" r:id="rId121"/>
    <p:sldId id="392" r:id="rId122"/>
    <p:sldId id="393" r:id="rId123"/>
    <p:sldId id="395" r:id="rId124"/>
    <p:sldId id="396" r:id="rId125"/>
    <p:sldId id="397" r:id="rId126"/>
    <p:sldId id="398" r:id="rId127"/>
    <p:sldId id="399" r:id="rId128"/>
    <p:sldId id="400" r:id="rId129"/>
    <p:sldId id="401" r:id="rId130"/>
    <p:sldId id="402" r:id="rId131"/>
    <p:sldId id="403" r:id="rId132"/>
    <p:sldId id="404" r:id="rId133"/>
    <p:sldId id="405" r:id="rId134"/>
    <p:sldId id="406" r:id="rId135"/>
    <p:sldId id="284" r:id="rId136"/>
    <p:sldId id="285" r:id="rId137"/>
    <p:sldId id="286" r:id="rId138"/>
    <p:sldId id="287" r:id="rId139"/>
    <p:sldId id="288" r:id="rId140"/>
    <p:sldId id="289" r:id="rId141"/>
    <p:sldId id="290" r:id="rId142"/>
    <p:sldId id="291" r:id="rId143"/>
    <p:sldId id="292" r:id="rId144"/>
    <p:sldId id="293" r:id="rId145"/>
    <p:sldId id="294" r:id="rId146"/>
    <p:sldId id="295" r:id="rId147"/>
    <p:sldId id="296" r:id="rId148"/>
    <p:sldId id="297" r:id="rId149"/>
    <p:sldId id="298" r:id="rId150"/>
    <p:sldId id="299" r:id="rId151"/>
    <p:sldId id="300" r:id="rId152"/>
    <p:sldId id="301" r:id="rId153"/>
    <p:sldId id="302" r:id="rId154"/>
    <p:sldId id="303" r:id="rId155"/>
    <p:sldId id="304" r:id="rId156"/>
    <p:sldId id="305" r:id="rId157"/>
    <p:sldId id="306" r:id="rId158"/>
    <p:sldId id="307" r:id="rId159"/>
    <p:sldId id="308" r:id="rId160"/>
    <p:sldId id="309" r:id="rId161"/>
    <p:sldId id="310" r:id="rId162"/>
    <p:sldId id="311" r:id="rId163"/>
    <p:sldId id="312" r:id="rId164"/>
    <p:sldId id="313" r:id="rId165"/>
    <p:sldId id="314" r:id="rId166"/>
    <p:sldId id="315" r:id="rId167"/>
    <p:sldId id="316" r:id="rId168"/>
    <p:sldId id="317" r:id="rId169"/>
    <p:sldId id="318" r:id="rId170"/>
    <p:sldId id="319" r:id="rId171"/>
    <p:sldId id="320" r:id="rId172"/>
    <p:sldId id="321" r:id="rId173"/>
    <p:sldId id="322" r:id="rId174"/>
    <p:sldId id="323" r:id="rId175"/>
    <p:sldId id="324" r:id="rId176"/>
    <p:sldId id="325" r:id="rId177"/>
    <p:sldId id="326" r:id="rId178"/>
    <p:sldId id="327" r:id="rId179"/>
    <p:sldId id="328" r:id="rId180"/>
    <p:sldId id="329" r:id="rId181"/>
    <p:sldId id="330" r:id="rId182"/>
    <p:sldId id="341" r:id="rId183"/>
    <p:sldId id="342" r:id="rId184"/>
    <p:sldId id="343" r:id="rId185"/>
    <p:sldId id="344" r:id="rId186"/>
    <p:sldId id="345" r:id="rId187"/>
    <p:sldId id="346" r:id="rId188"/>
    <p:sldId id="347" r:id="rId189"/>
    <p:sldId id="348" r:id="rId190"/>
    <p:sldId id="349" r:id="rId191"/>
    <p:sldId id="350" r:id="rId192"/>
    <p:sldId id="351" r:id="rId193"/>
    <p:sldId id="352" r:id="rId194"/>
    <p:sldId id="353" r:id="rId195"/>
    <p:sldId id="354" r:id="rId196"/>
    <p:sldId id="355" r:id="rId197"/>
    <p:sldId id="356" r:id="rId198"/>
    <p:sldId id="357" r:id="rId199"/>
    <p:sldId id="358" r:id="rId200"/>
    <p:sldId id="359" r:id="rId201"/>
    <p:sldId id="495" r:id="rId202"/>
    <p:sldId id="496" r:id="rId203"/>
    <p:sldId id="497" r:id="rId204"/>
    <p:sldId id="498" r:id="rId205"/>
    <p:sldId id="501" r:id="rId206"/>
    <p:sldId id="499" r:id="rId207"/>
    <p:sldId id="500" r:id="rId208"/>
    <p:sldId id="502" r:id="rId209"/>
    <p:sldId id="503" r:id="rId210"/>
    <p:sldId id="504" r:id="rId211"/>
    <p:sldId id="511" r:id="rId212"/>
    <p:sldId id="513" r:id="rId213"/>
    <p:sldId id="512" r:id="rId214"/>
    <p:sldId id="515" r:id="rId215"/>
    <p:sldId id="514" r:id="rId216"/>
    <p:sldId id="510" r:id="rId217"/>
    <p:sldId id="509" r:id="rId218"/>
    <p:sldId id="508" r:id="rId219"/>
    <p:sldId id="507" r:id="rId220"/>
    <p:sldId id="505" r:id="rId2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71A744-72E2-4946-ADE6-7E67FD292329}">
          <p14:sldIdLst>
            <p14:sldId id="256"/>
            <p14:sldId id="257"/>
            <p14:sldId id="258"/>
            <p14:sldId id="260"/>
            <p14:sldId id="266"/>
            <p14:sldId id="262"/>
            <p14:sldId id="261"/>
            <p14:sldId id="263"/>
            <p14:sldId id="259"/>
            <p14:sldId id="264"/>
          </p14:sldIdLst>
        </p14:section>
        <p14:section name="Menu" id="{AABD8702-DC7F-4DC4-82A2-5ADD6D66A185}">
          <p14:sldIdLst>
            <p14:sldId id="440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90"/>
            <p14:sldId id="491"/>
            <p14:sldId id="492"/>
            <p14:sldId id="493"/>
            <p14:sldId id="494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2"/>
            <p14:sldId id="453"/>
            <p14:sldId id="454"/>
            <p14:sldId id="455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28"/>
            <p14:sldId id="429"/>
            <p14:sldId id="430"/>
          </p14:sldIdLst>
        </p14:section>
        <p14:section name="상태바" id="{50C637E4-8D2B-4F64-88FE-4A30827E610B}">
          <p14:sldIdLst>
            <p14:sldId id="431"/>
            <p14:sldId id="432"/>
            <p14:sldId id="433"/>
            <p14:sldId id="434"/>
            <p14:sldId id="435"/>
            <p14:sldId id="437"/>
            <p14:sldId id="439"/>
            <p14:sldId id="267"/>
          </p14:sldIdLst>
        </p14:section>
        <p14:section name="다이얼로그박스" id="{6B3561A1-6AA3-4BFA-8AAA-CC13E0593F4D}">
          <p14:sldIdLst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</p14:sldIdLst>
        </p14:section>
        <p14:section name="컨트롤" id="{5DA52C74-C327-4CA0-827A-6B9EE926001B}">
          <p14:sldIdLst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3"/>
            <p14:sldId id="425"/>
            <p14:sldId id="426"/>
            <p14:sldId id="427"/>
          </p14:sldIdLst>
        </p14:section>
        <p14:section name="기타컨트롤" id="{C4083119-48C4-4724-8899-399989F99623}">
          <p14:sldIdLst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</p14:sldIdLst>
        </p14:section>
        <p14:section name="리스트박스" id="{7ADDCE9B-D663-44AF-B78B-ADF642971CEE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</p14:sldIdLst>
        </p14:section>
        <p14:section name="리스트컨트롤" id="{D46EE1B0-658F-4042-80A0-79378A21609E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리스트뷰" id="{56E30C4A-7A21-44AA-A16B-FB954A8848DC}">
          <p14:sldIdLst>
            <p14:sldId id="301"/>
            <p14:sldId id="302"/>
            <p14:sldId id="303"/>
          </p14:sldIdLst>
        </p14:section>
        <p14:section name="이미지리스트" id="{EB385377-50B3-4E56-832A-59BE9EF7597D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트리컨트롤" id="{7233B698-D126-4033-8AC1-F9E190F47FA2}">
          <p14:sldIdLst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공통컨트롤" id="{E075786F-A5E2-41FE-B45B-D6A58B105F14}">
          <p14:sldIdLst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495"/>
            <p14:sldId id="496"/>
            <p14:sldId id="497"/>
            <p14:sldId id="498"/>
            <p14:sldId id="501"/>
            <p14:sldId id="499"/>
            <p14:sldId id="500"/>
            <p14:sldId id="502"/>
            <p14:sldId id="503"/>
            <p14:sldId id="504"/>
          </p14:sldIdLst>
        </p14:section>
        <p14:section name="PaneWindow" id="{B04532EC-3322-47D4-A672-0BCE347E1A54}">
          <p14:sldIdLst>
            <p14:sldId id="511"/>
            <p14:sldId id="513"/>
            <p14:sldId id="512"/>
            <p14:sldId id="515"/>
            <p14:sldId id="514"/>
            <p14:sldId id="510"/>
            <p14:sldId id="509"/>
            <p14:sldId id="508"/>
            <p14:sldId id="507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690" y="78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theme" Target="theme/theme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1214422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KGCA GAME ACADEMY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152400"/>
            <a:ext cx="2209800" cy="106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6858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en-US" altLang="ko-KR" dirty="0"/>
          </a:p>
        </p:txBody>
      </p:sp>
      <p:sp>
        <p:nvSpPr>
          <p:cNvPr id="19467" name="Oval 11" descr="80%"/>
          <p:cNvSpPr>
            <a:spLocks noChangeArrowheads="1"/>
          </p:cNvSpPr>
          <p:nvPr/>
        </p:nvSpPr>
        <p:spPr bwMode="auto">
          <a:xfrm>
            <a:off x="152400" y="0"/>
            <a:ext cx="1981200" cy="1214422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2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8" name="Oval 12" descr="75%"/>
          <p:cNvSpPr>
            <a:spLocks noChangeArrowheads="1"/>
          </p:cNvSpPr>
          <p:nvPr/>
        </p:nvSpPr>
        <p:spPr bwMode="auto">
          <a:xfrm>
            <a:off x="457200" y="165100"/>
            <a:ext cx="1295400" cy="106680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tx1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9" name="Oval 13" descr="80%"/>
          <p:cNvSpPr>
            <a:spLocks noChangeArrowheads="1"/>
          </p:cNvSpPr>
          <p:nvPr/>
        </p:nvSpPr>
        <p:spPr bwMode="auto">
          <a:xfrm>
            <a:off x="698500" y="393700"/>
            <a:ext cx="762000" cy="609600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1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white">
          <a:xfrm>
            <a:off x="0" y="0"/>
            <a:ext cx="22098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2057400" y="6629400"/>
            <a:ext cx="7086600" cy="2286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6629400"/>
            <a:ext cx="2590800" cy="228600"/>
            <a:chOff x="0" y="4080"/>
            <a:chExt cx="2400" cy="144"/>
          </a:xfrm>
          <a:solidFill>
            <a:schemeClr val="accent1"/>
          </a:solidFill>
        </p:grpSpPr>
        <p:sp>
          <p:nvSpPr>
            <p:cNvPr id="19475" name="Rectangle 19"/>
            <p:cNvSpPr>
              <a:spLocks noChangeArrowheads="1"/>
            </p:cNvSpPr>
            <p:nvPr/>
          </p:nvSpPr>
          <p:spPr bwMode="auto">
            <a:xfrm>
              <a:off x="0" y="4080"/>
              <a:ext cx="2208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6" name="Freeform 20"/>
            <p:cNvSpPr>
              <a:spLocks/>
            </p:cNvSpPr>
            <p:nvPr/>
          </p:nvSpPr>
          <p:spPr bwMode="auto">
            <a:xfrm>
              <a:off x="2208" y="4080"/>
              <a:ext cx="192" cy="144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480" name="Rectangle 24"/>
          <p:cNvSpPr>
            <a:spLocks noChangeArrowheads="1"/>
          </p:cNvSpPr>
          <p:nvPr/>
        </p:nvSpPr>
        <p:spPr bwMode="white">
          <a:xfrm>
            <a:off x="0" y="142852"/>
            <a:ext cx="2214546" cy="1071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altLang="ko-KR" sz="32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H="1"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6519446"/>
            <a:ext cx="250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www.kgcaschool.com</a:t>
            </a:r>
            <a:endParaRPr lang="ko-KR" altLang="en-US" sz="1600" i="1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>
          <a:xfrm>
            <a:off x="5786446" y="6553200"/>
            <a:ext cx="1905000" cy="304800"/>
          </a:xfrm>
        </p:spPr>
        <p:txBody>
          <a:bodyPr/>
          <a:lstStyle/>
          <a:p>
            <a:fld id="{26C2CC2F-6DFA-44B6-AD63-ED0448A340D0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1"/>
          </p:nvPr>
        </p:nvSpPr>
        <p:spPr>
          <a:xfrm>
            <a:off x="8001000" y="6572272"/>
            <a:ext cx="609600" cy="304800"/>
          </a:xfrm>
        </p:spPr>
        <p:txBody>
          <a:bodyPr/>
          <a:lstStyle/>
          <a:p>
            <a:fld id="{55A6B3B8-6AD0-4920-B7E8-359C6A8CAA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2"/>
          </p:nvPr>
        </p:nvSpPr>
        <p:spPr>
          <a:xfrm>
            <a:off x="2895600" y="6553224"/>
            <a:ext cx="2590800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2500298" y="500042"/>
            <a:ext cx="5786446" cy="56197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781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nimBg="1"/>
      <p:bldP spid="19468" grpId="0" animBg="1"/>
      <p:bldP spid="19469" grpId="0" animBg="1"/>
      <p:bldP spid="19480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C2CC2F-6DFA-44B6-AD63-ED0448A340D0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6B3B8-6AD0-4920-B7E8-359C6A8C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6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352426"/>
            <a:ext cx="1947863" cy="5972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9151" y="352426"/>
            <a:ext cx="5691188" cy="5972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C2CC2F-6DFA-44B6-AD63-ED0448A340D0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6B3B8-6AD0-4920-B7E8-359C6A8C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9149" y="352426"/>
            <a:ext cx="7791451" cy="5619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371600"/>
            <a:ext cx="3810000" cy="49530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800600" y="1371600"/>
            <a:ext cx="3810000" cy="495300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4770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26C2CC2F-6DFA-44B6-AD63-ED0448A340D0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5600" y="6477000"/>
            <a:ext cx="25908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01000" y="6477000"/>
            <a:ext cx="609600" cy="304800"/>
          </a:xfrm>
        </p:spPr>
        <p:txBody>
          <a:bodyPr/>
          <a:lstStyle>
            <a:lvl1pPr>
              <a:defRPr/>
            </a:lvl1pPr>
          </a:lstStyle>
          <a:p>
            <a:fld id="{55A6B3B8-6AD0-4920-B7E8-359C6A8C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0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0" y="608013"/>
            <a:ext cx="8229600" cy="58213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 idx="10"/>
          </p:nvPr>
        </p:nvSpPr>
        <p:spPr>
          <a:xfrm>
            <a:off x="0" y="1"/>
            <a:ext cx="5786446" cy="50004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8914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C2CC2F-6DFA-44B6-AD63-ED0448A340D0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6B3B8-6AD0-4920-B7E8-359C6A8CAA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0561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C2CC2F-6DFA-44B6-AD63-ED0448A340D0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6B3B8-6AD0-4920-B7E8-359C6A8C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3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C2CC2F-6DFA-44B6-AD63-ED0448A340D0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6B3B8-6AD0-4920-B7E8-359C6A8C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0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C2CC2F-6DFA-44B6-AD63-ED0448A340D0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6B3B8-6AD0-4920-B7E8-359C6A8C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0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C2CC2F-6DFA-44B6-AD63-ED0448A340D0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6B3B8-6AD0-4920-B7E8-359C6A8CAA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1301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C2CC2F-6DFA-44B6-AD63-ED0448A340D0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6B3B8-6AD0-4920-B7E8-359C6A8C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4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C2CC2F-6DFA-44B6-AD63-ED0448A340D0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6B3B8-6AD0-4920-B7E8-359C6A8C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1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C2CC2F-6DFA-44B6-AD63-ED0448A340D0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6B3B8-6AD0-4920-B7E8-359C6A8C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500042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1"/>
            <a:ext cx="9144000" cy="500041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8662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26C2CC2F-6DFA-44B6-AD63-ED0448A340D0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8926" y="65532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ko-KR" altLang="en-US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5A6B3B8-6AD0-4920-B7E8-359C6A8CAA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00042"/>
            <a:ext cx="914400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6638925"/>
            <a:ext cx="9144000" cy="219075"/>
            <a:chOff x="0" y="576"/>
            <a:chExt cx="5760" cy="138"/>
          </a:xfrm>
        </p:grpSpPr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 flipH="1" flipV="1">
              <a:off x="0" y="666"/>
              <a:ext cx="5760" cy="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52" name="Freeform 20"/>
            <p:cNvSpPr>
              <a:spLocks/>
            </p:cNvSpPr>
            <p:nvPr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8501058" y="0"/>
            <a:ext cx="642942" cy="500042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7391400" y="6629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000" i="1" dirty="0">
                <a:latin typeface="Century Schoolbook" pitchFamily="18" charset="0"/>
              </a:rPr>
              <a:t>www.KGCASchool.com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title"/>
          </p:nvPr>
        </p:nvSpPr>
        <p:spPr bwMode="white">
          <a:xfrm>
            <a:off x="0" y="1"/>
            <a:ext cx="5786446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207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bb984433.aspx" TargetMode="Externa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099741"/>
            <a:ext cx="9144000" cy="329259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msdn.microsoft.com</a:t>
            </a:r>
            <a:r>
              <a:rPr lang="en-US" altLang="ko-KR" dirty="0"/>
              <a:t>/</a:t>
            </a:r>
            <a:r>
              <a:rPr lang="en-US" altLang="ko-KR" dirty="0" err="1"/>
              <a:t>ko-kr</a:t>
            </a:r>
            <a:r>
              <a:rPr lang="en-US" altLang="ko-KR" dirty="0"/>
              <a:t>/library/</a:t>
            </a:r>
            <a:r>
              <a:rPr lang="en-US" altLang="ko-KR" dirty="0" err="1"/>
              <a:t>d06h2x6e.aspx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0298" y="500042"/>
            <a:ext cx="6536198" cy="561975"/>
          </a:xfrm>
        </p:spPr>
        <p:txBody>
          <a:bodyPr/>
          <a:lstStyle/>
          <a:p>
            <a:r>
              <a:rPr lang="en-US" altLang="ko-KR" b="1" dirty="0"/>
              <a:t>M</a:t>
            </a:r>
            <a:r>
              <a:rPr lang="en-US" altLang="ko-KR" dirty="0"/>
              <a:t>icrosoft </a:t>
            </a:r>
            <a:r>
              <a:rPr lang="en-US" altLang="ko-KR" b="1" dirty="0"/>
              <a:t>F</a:t>
            </a:r>
            <a:r>
              <a:rPr lang="en-US" altLang="ko-KR" dirty="0"/>
              <a:t>oundation </a:t>
            </a:r>
            <a:r>
              <a:rPr lang="en-US" altLang="ko-KR" b="1" dirty="0"/>
              <a:t>C</a:t>
            </a:r>
            <a:r>
              <a:rPr lang="en-US" altLang="ko-KR" dirty="0"/>
              <a:t>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69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1"/>
            <a:ext cx="8604448" cy="432048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MFC</a:t>
            </a:r>
            <a:r>
              <a:rPr lang="ko-KR" altLang="en-US" dirty="0"/>
              <a:t>의 메시지 구조</a:t>
            </a:r>
          </a:p>
        </p:txBody>
      </p:sp>
    </p:spTree>
    <p:extLst>
      <p:ext uri="{BB962C8B-B14F-4D97-AF65-F5344CB8AC3E}">
        <p14:creationId xmlns:p14="http://schemas.microsoft.com/office/powerpoint/2010/main" val="125326690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MFC </a:t>
            </a:r>
            <a:r>
              <a:rPr lang="ko-KR" altLang="en-US"/>
              <a:t>클래스 계층도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BCE9704-2F0F-43F0-BC06-2C3A0140C992}" type="slidenum">
              <a:rPr lang="en-US" altLang="ko-KR"/>
              <a:pPr>
                <a:defRPr/>
              </a:pPr>
              <a:t>100</a:t>
            </a:fld>
            <a:endParaRPr lang="en-US" altLang="ko-K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3246"/>
            <a:ext cx="8572500" cy="521535"/>
          </a:xfrm>
        </p:spPr>
        <p:txBody>
          <a:bodyPr/>
          <a:lstStyle/>
          <a:p>
            <a:r>
              <a:rPr lang="ko-KR" altLang="en-US" dirty="0"/>
              <a:t>개요 </a:t>
            </a:r>
            <a:r>
              <a:rPr lang="en-US" altLang="ko-KR" dirty="0"/>
              <a:t>(4/4)</a:t>
            </a:r>
          </a:p>
        </p:txBody>
      </p:sp>
      <p:pic>
        <p:nvPicPr>
          <p:cNvPr id="30725" name="Picture 4" descr="D:\집필(1)\Chapter08\Fig8-1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620688"/>
            <a:ext cx="32575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AutoShape 5"/>
          <p:cNvSpPr>
            <a:spLocks noChangeArrowheads="1"/>
          </p:cNvSpPr>
          <p:nvPr/>
        </p:nvSpPr>
        <p:spPr bwMode="auto">
          <a:xfrm>
            <a:off x="2786062" y="1522388"/>
            <a:ext cx="2578100" cy="3175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6126162" y="1230288"/>
            <a:ext cx="297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en-US" altLang="ko-KR" sz="2200">
                <a:solidFill>
                  <a:srgbClr val="CC3300"/>
                </a:solidFill>
              </a:rPr>
              <a:t> </a:t>
            </a:r>
            <a:r>
              <a:rPr lang="ko-KR" altLang="en-US" sz="2200">
                <a:solidFill>
                  <a:srgbClr val="CC3300"/>
                </a:solidFill>
              </a:rPr>
              <a:t>컨트롤도 윈도우다</a:t>
            </a:r>
            <a:r>
              <a:rPr lang="en-US" altLang="ko-KR" sz="2200">
                <a:solidFill>
                  <a:srgbClr val="CC3300"/>
                </a:solidFill>
              </a:rPr>
              <a:t>!</a:t>
            </a:r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>
            <a:off x="5364162" y="1687488"/>
            <a:ext cx="6858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302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Button Control </a:t>
            </a:r>
            <a:r>
              <a:rPr lang="ko-KR" altLang="en-US"/>
              <a:t>종류</a:t>
            </a:r>
          </a:p>
          <a:p>
            <a:endParaRPr lang="en-US" altLang="ko-KR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r>
              <a:rPr lang="en-US" altLang="ko-KR"/>
              <a:t>Radio Button </a:t>
            </a:r>
            <a:r>
              <a:rPr lang="ko-KR" altLang="en-US"/>
              <a:t>그룹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4794F5FC-5839-4A80-B532-B7C773F7EFEB}" type="slidenum">
              <a:rPr lang="en-US" altLang="ko-KR"/>
              <a:pPr>
                <a:defRPr/>
              </a:pPr>
              <a:t>101</a:t>
            </a:fld>
            <a:endParaRPr lang="en-US" altLang="ko-KR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572500" cy="534476"/>
          </a:xfrm>
        </p:spPr>
        <p:txBody>
          <a:bodyPr/>
          <a:lstStyle/>
          <a:p>
            <a:r>
              <a:rPr lang="en-US" altLang="ko-KR" dirty="0"/>
              <a:t>Button Control (1/8)</a:t>
            </a:r>
          </a:p>
        </p:txBody>
      </p:sp>
      <p:pic>
        <p:nvPicPr>
          <p:cNvPr id="31749" name="Picture 4" descr="D:\집필(1)\Chapter08\Fig8-1-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882262"/>
            <a:ext cx="3243262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5" descr="D:\집필(1)\Chapter08\Fig8-1-22-ps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34600"/>
            <a:ext cx="27051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631825" y="5643563"/>
            <a:ext cx="3025775" cy="0"/>
          </a:xfrm>
          <a:prstGeom prst="line">
            <a:avLst/>
          </a:prstGeom>
          <a:noFill/>
          <a:ln w="9525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196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컨트롤 생성 방법</a:t>
            </a:r>
          </a:p>
          <a:p>
            <a:pPr lvl="1">
              <a:buFont typeface="Wingdings 2" pitchFamily="18" charset="2"/>
              <a:buNone/>
            </a:pPr>
            <a:endParaRPr lang="en-US" altLang="ko-KR"/>
          </a:p>
          <a:p>
            <a:pPr lvl="1">
              <a:buFont typeface="Wingdings 2" pitchFamily="18" charset="2"/>
              <a:buNone/>
            </a:pPr>
            <a:r>
              <a:rPr lang="ko-KR" altLang="en-US"/>
              <a:t>① 일반 윈도우에서 직접 만들기</a:t>
            </a:r>
          </a:p>
          <a:p>
            <a:pPr lvl="1">
              <a:buFont typeface="Wingdings 2" pitchFamily="18" charset="2"/>
              <a:buNone/>
            </a:pPr>
            <a:endParaRPr lang="en-US" altLang="ko-KR"/>
          </a:p>
          <a:p>
            <a:pPr lvl="1">
              <a:buFont typeface="Wingdings 2" pitchFamily="18" charset="2"/>
              <a:buNone/>
            </a:pPr>
            <a:r>
              <a:rPr lang="ko-KR" altLang="en-US"/>
              <a:t>② 대화상자를 통해 만들기</a:t>
            </a:r>
          </a:p>
          <a:p>
            <a:endParaRPr lang="ko-KR" altLang="en-US"/>
          </a:p>
          <a:p>
            <a:endParaRPr lang="ko-KR" altLang="en-US"/>
          </a:p>
          <a:p>
            <a:endParaRPr lang="en-US" altLang="ko-KR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A21864C-3048-461E-9DDD-210566B85C26}" type="slidenum">
              <a:rPr lang="en-US" altLang="ko-KR"/>
              <a:pPr>
                <a:defRPr/>
              </a:pPr>
              <a:t>102</a:t>
            </a:fld>
            <a:endParaRPr lang="en-US" altLang="ko-K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572500" cy="476672"/>
          </a:xfrm>
        </p:spPr>
        <p:txBody>
          <a:bodyPr/>
          <a:lstStyle/>
          <a:p>
            <a:r>
              <a:rPr lang="ko-KR" altLang="en-US" dirty="0"/>
              <a:t>버튼 컨트롤 </a:t>
            </a:r>
            <a:r>
              <a:rPr lang="en-US" altLang="ko-KR" dirty="0"/>
              <a:t>(2/8)</a:t>
            </a:r>
          </a:p>
        </p:txBody>
      </p:sp>
    </p:spTree>
    <p:extLst>
      <p:ext uri="{BB962C8B-B14F-4D97-AF65-F5344CB8AC3E}">
        <p14:creationId xmlns:p14="http://schemas.microsoft.com/office/powerpoint/2010/main" val="373942562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-21976" y="532066"/>
            <a:ext cx="8572500" cy="5429250"/>
          </a:xfrm>
        </p:spPr>
        <p:txBody>
          <a:bodyPr/>
          <a:lstStyle/>
          <a:p>
            <a:r>
              <a:rPr lang="ko-KR" altLang="en-US" dirty="0" err="1"/>
              <a:t>일반윈도우에서</a:t>
            </a:r>
            <a:r>
              <a:rPr lang="ko-KR" altLang="en-US" dirty="0"/>
              <a:t> 직접 만들기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버튼 객체를 </a:t>
            </a:r>
            <a:r>
              <a:rPr lang="ko-KR" altLang="en-US" dirty="0" err="1"/>
              <a:t>맴버</a:t>
            </a:r>
            <a:r>
              <a:rPr lang="ko-KR" altLang="en-US" dirty="0"/>
              <a:t> 변수로 추가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en-US" altLang="ko-KR" dirty="0" err="1"/>
              <a:t>CChildView</a:t>
            </a:r>
            <a:r>
              <a:rPr lang="ko-KR" altLang="en-US" dirty="0"/>
              <a:t>의 </a:t>
            </a:r>
            <a:r>
              <a:rPr lang="en-US" altLang="ko-KR" dirty="0"/>
              <a:t>header file</a:t>
            </a:r>
            <a:r>
              <a:rPr lang="ko-KR" altLang="en-US" dirty="0"/>
              <a:t>에 </a:t>
            </a:r>
            <a:r>
              <a:rPr lang="en-US" altLang="ko-KR" dirty="0" err="1"/>
              <a:t>CButton</a:t>
            </a:r>
            <a:r>
              <a:rPr lang="ko-KR" altLang="en-US" dirty="0"/>
              <a:t> 객체 추가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CButton</a:t>
            </a:r>
            <a:r>
              <a:rPr lang="ko-KR" altLang="en-US" dirty="0"/>
              <a:t>의 </a:t>
            </a:r>
            <a:r>
              <a:rPr lang="en-US" altLang="ko-KR" dirty="0"/>
              <a:t>Create(..) </a:t>
            </a:r>
            <a:r>
              <a:rPr lang="ko-KR" altLang="en-US" dirty="0" err="1"/>
              <a:t>맴버</a:t>
            </a:r>
            <a:r>
              <a:rPr lang="ko-KR" altLang="en-US" dirty="0"/>
              <a:t> 함수를 호출하여 생성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en-US" altLang="ko-KR" dirty="0" err="1"/>
              <a:t>CChildView</a:t>
            </a:r>
            <a:r>
              <a:rPr lang="en-US" altLang="ko-KR" dirty="0"/>
              <a:t>::</a:t>
            </a:r>
            <a:r>
              <a:rPr lang="en-US" altLang="ko-KR" dirty="0" err="1"/>
              <a:t>OnCreate</a:t>
            </a:r>
            <a:r>
              <a:rPr lang="en-US" altLang="ko-KR" dirty="0"/>
              <a:t>() </a:t>
            </a:r>
            <a:r>
              <a:rPr lang="ko-KR" altLang="en-US" dirty="0"/>
              <a:t>내부에 추가</a:t>
            </a:r>
            <a:endParaRPr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621C1E19-0484-4CD3-BDE3-93BA31E9350D}" type="slidenum">
              <a:rPr lang="en-US" altLang="ko-KR"/>
              <a:pPr>
                <a:defRPr/>
              </a:pPr>
              <a:t>103</a:t>
            </a:fld>
            <a:endParaRPr lang="en-US" altLang="ko-KR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-10988" y="472"/>
            <a:ext cx="8572500" cy="55790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/>
              <a:t>버튼 컨트롤 </a:t>
            </a:r>
            <a:r>
              <a:rPr lang="en-US" altLang="ko-KR" dirty="0"/>
              <a:t>(2/8) – </a:t>
            </a:r>
            <a:r>
              <a:rPr lang="ko-KR" altLang="en-US" dirty="0"/>
              <a:t>객체를 만들어 붙임</a:t>
            </a:r>
            <a:endParaRPr lang="en-US" altLang="ko-KR" dirty="0"/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84262" y="4139413"/>
            <a:ext cx="8382000" cy="1204912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m_button.Create</a:t>
            </a:r>
            <a:r>
              <a:rPr lang="en-US" altLang="ko-KR" sz="2000" dirty="0">
                <a:latin typeface="Lucida Sans Unicode" pitchFamily="34" charset="0"/>
              </a:rPr>
              <a:t>( "</a:t>
            </a:r>
            <a:r>
              <a:rPr lang="ko-KR" altLang="en-US" sz="2000" dirty="0">
                <a:latin typeface="Lucida Sans Unicode" pitchFamily="34" charset="0"/>
              </a:rPr>
              <a:t>누르세요</a:t>
            </a:r>
            <a:r>
              <a:rPr lang="en-US" altLang="ko-KR" sz="2000" dirty="0">
                <a:latin typeface="Lucida Sans Unicode" pitchFamily="34" charset="0"/>
              </a:rPr>
              <a:t>", WS_CHILD|WS_VISIBLE|BS_PUSHBUTTON, </a:t>
            </a:r>
            <a:br>
              <a:rPr lang="en-US" altLang="ko-KR" sz="2000" dirty="0">
                <a:latin typeface="Lucida Sans Unicode" pitchFamily="34" charset="0"/>
              </a:rPr>
            </a:br>
            <a:r>
              <a:rPr lang="en-US" altLang="ko-KR" sz="2000" dirty="0" err="1">
                <a:latin typeface="Lucida Sans Unicode" pitchFamily="34" charset="0"/>
              </a:rPr>
              <a:t>CRect</a:t>
            </a:r>
            <a:r>
              <a:rPr lang="en-US" altLang="ko-KR" sz="2000" dirty="0">
                <a:latin typeface="Lucida Sans Unicode" pitchFamily="34" charset="0"/>
              </a:rPr>
              <a:t>(100, 100, 200, 130), this, 101); </a:t>
            </a:r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000" dirty="0">
                <a:solidFill>
                  <a:srgbClr val="009900"/>
                </a:solidFill>
                <a:latin typeface="Lucida Sans Unicode" pitchFamily="34" charset="0"/>
              </a:rPr>
              <a:t>푸시 버튼 생성</a:t>
            </a:r>
          </a:p>
        </p:txBody>
      </p:sp>
      <p:sp>
        <p:nvSpPr>
          <p:cNvPr id="33798" name="AutoShape 4"/>
          <p:cNvSpPr>
            <a:spLocks noChangeArrowheads="1"/>
          </p:cNvSpPr>
          <p:nvPr/>
        </p:nvSpPr>
        <p:spPr bwMode="auto">
          <a:xfrm>
            <a:off x="263319" y="2132856"/>
            <a:ext cx="8382000" cy="1000125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ChildView.h</a:t>
            </a:r>
            <a:r>
              <a:rPr lang="ko-KR" altLang="en-US" sz="2000">
                <a:latin typeface="Lucida Sans Unicode" pitchFamily="34" charset="0"/>
              </a:rPr>
              <a:t>의 </a:t>
            </a:r>
            <a:r>
              <a:rPr lang="en-US" altLang="ko-KR" sz="2000">
                <a:latin typeface="Lucida Sans Unicode" pitchFamily="34" charset="0"/>
              </a:rPr>
              <a:t>CChildView</a:t>
            </a:r>
            <a:r>
              <a:rPr lang="ko-KR" altLang="en-US" sz="2000">
                <a:latin typeface="Lucida Sans Unicode" pitchFamily="34" charset="0"/>
              </a:rPr>
              <a:t>의 내부에</a:t>
            </a:r>
            <a:r>
              <a:rPr lang="en-US" altLang="ko-KR" sz="2000">
                <a:latin typeface="Lucida Sans Unicode" pitchFamily="34" charset="0"/>
              </a:rPr>
              <a:t>…</a:t>
            </a:r>
          </a:p>
          <a:p>
            <a:pPr eaLnBrk="1" hangingPunct="1"/>
            <a:endParaRPr lang="en-US" altLang="ko-KR" sz="2000">
              <a:latin typeface="Lucida Sans Unicode" pitchFamily="34" charset="0"/>
            </a:endParaRP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CButton m_button; </a:t>
            </a:r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// C++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객체 추가</a:t>
            </a:r>
            <a:endParaRPr lang="en-US" altLang="ko-KR" sz="2000">
              <a:solidFill>
                <a:srgbClr val="0099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664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40055" y="971550"/>
            <a:ext cx="8572500" cy="5429250"/>
          </a:xfrm>
        </p:spPr>
        <p:txBody>
          <a:bodyPr/>
          <a:lstStyle/>
          <a:p>
            <a:r>
              <a:rPr lang="en-US" altLang="ko-KR" dirty="0" err="1"/>
              <a:t>CButton</a:t>
            </a:r>
            <a:r>
              <a:rPr lang="en-US" altLang="ko-KR" dirty="0"/>
              <a:t>::Create() </a:t>
            </a:r>
            <a:r>
              <a:rPr lang="ko-KR" altLang="en-US" dirty="0"/>
              <a:t>함수</a:t>
            </a:r>
          </a:p>
          <a:p>
            <a:endParaRPr lang="ko-KR" altLang="en-US" sz="3600" dirty="0"/>
          </a:p>
          <a:p>
            <a:endParaRPr lang="ko-KR" altLang="en-US" sz="3600" dirty="0"/>
          </a:p>
          <a:p>
            <a:pPr lvl="1"/>
            <a:r>
              <a:rPr lang="en-US" altLang="ko-KR" dirty="0"/>
              <a:t>Caption - </a:t>
            </a:r>
            <a:r>
              <a:rPr lang="ko-KR" altLang="en-US" dirty="0"/>
              <a:t>캡션 문자열 </a:t>
            </a:r>
          </a:p>
          <a:p>
            <a:pPr lvl="1"/>
            <a:r>
              <a:rPr lang="en-US" altLang="ko-KR" dirty="0"/>
              <a:t>Style - </a:t>
            </a:r>
            <a:r>
              <a:rPr lang="ko-KR" altLang="en-US" dirty="0"/>
              <a:t>일반 윈도우 스타일 </a:t>
            </a:r>
            <a:r>
              <a:rPr lang="en-US" altLang="ko-KR" dirty="0"/>
              <a:t>+ </a:t>
            </a:r>
            <a:r>
              <a:rPr lang="ko-KR" altLang="en-US" dirty="0"/>
              <a:t>버튼 컨트롤 스타일</a:t>
            </a:r>
          </a:p>
          <a:p>
            <a:pPr lvl="1"/>
            <a:r>
              <a:rPr lang="en-US" altLang="ko-KR" dirty="0" err="1"/>
              <a:t>rect</a:t>
            </a:r>
            <a:r>
              <a:rPr lang="en-US" altLang="ko-KR" dirty="0"/>
              <a:t> - </a:t>
            </a:r>
            <a:r>
              <a:rPr lang="ko-KR" altLang="en-US" dirty="0"/>
              <a:t>컨트롤 크기와 위치</a:t>
            </a:r>
          </a:p>
          <a:p>
            <a:pPr lvl="1"/>
            <a:r>
              <a:rPr lang="en-US" altLang="ko-KR" dirty="0" err="1"/>
              <a:t>pParentWnd</a:t>
            </a:r>
            <a:r>
              <a:rPr lang="en-US" altLang="ko-KR" dirty="0"/>
              <a:t> - </a:t>
            </a:r>
            <a:r>
              <a:rPr lang="ko-KR" altLang="en-US" dirty="0"/>
              <a:t>부모 윈도우</a:t>
            </a:r>
          </a:p>
          <a:p>
            <a:pPr lvl="1"/>
            <a:r>
              <a:rPr lang="en-US" altLang="ko-KR" dirty="0"/>
              <a:t>UINT </a:t>
            </a:r>
            <a:r>
              <a:rPr lang="en-US" altLang="ko-KR" dirty="0" err="1"/>
              <a:t>nID</a:t>
            </a:r>
            <a:r>
              <a:rPr lang="en-US" altLang="ko-KR" dirty="0"/>
              <a:t> - </a:t>
            </a:r>
            <a:r>
              <a:rPr lang="ko-KR" altLang="en-US" dirty="0"/>
              <a:t>컨트롤 </a:t>
            </a:r>
            <a:r>
              <a:rPr lang="en-US" altLang="ko-KR" dirty="0"/>
              <a:t>ID (ex, 101, 102…)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6CF1929E-5C7B-4112-90B4-E9BE761D2B10}" type="slidenum">
              <a:rPr lang="en-US" altLang="ko-KR"/>
              <a:pPr>
                <a:defRPr/>
              </a:pPr>
              <a:t>104</a:t>
            </a:fld>
            <a:endParaRPr lang="en-US" altLang="ko-KR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651"/>
            <a:ext cx="8572500" cy="459021"/>
          </a:xfrm>
        </p:spPr>
        <p:txBody>
          <a:bodyPr/>
          <a:lstStyle/>
          <a:p>
            <a:r>
              <a:rPr lang="ko-KR" altLang="en-US" dirty="0"/>
              <a:t>버튼 컨트롤 </a:t>
            </a:r>
            <a:r>
              <a:rPr lang="en-US" altLang="ko-KR" dirty="0"/>
              <a:t>(3/8)</a:t>
            </a:r>
          </a:p>
        </p:txBody>
      </p:sp>
      <p:sp>
        <p:nvSpPr>
          <p:cNvPr id="34821" name="AutoShape 4"/>
          <p:cNvSpPr>
            <a:spLocks noChangeArrowheads="1"/>
          </p:cNvSpPr>
          <p:nvPr/>
        </p:nvSpPr>
        <p:spPr bwMode="auto">
          <a:xfrm>
            <a:off x="323528" y="1556792"/>
            <a:ext cx="8382000" cy="12192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2200">
                <a:latin typeface="Lucida Sans Unicode" pitchFamily="34" charset="0"/>
              </a:rPr>
              <a:t>BOOL CButton::Create (Caption,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>
                <a:latin typeface="Lucida Sans Unicode" pitchFamily="34" charset="0"/>
              </a:rPr>
              <a:t>				     Style, rect, pParentWindow,  ID) ;</a:t>
            </a:r>
          </a:p>
        </p:txBody>
      </p:sp>
    </p:spTree>
    <p:extLst>
      <p:ext uri="{BB962C8B-B14F-4D97-AF65-F5344CB8AC3E}">
        <p14:creationId xmlns:p14="http://schemas.microsoft.com/office/powerpoint/2010/main" val="60287067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704"/>
            <a:ext cx="8572500" cy="5429250"/>
          </a:xfrm>
        </p:spPr>
        <p:txBody>
          <a:bodyPr/>
          <a:lstStyle/>
          <a:p>
            <a:r>
              <a:rPr lang="ko-KR" altLang="en-US" dirty="0"/>
              <a:t>버튼 컨트롤 스타일 </a:t>
            </a:r>
            <a:r>
              <a:rPr lang="en-US" altLang="ko-KR" dirty="0"/>
              <a:t>- </a:t>
            </a:r>
            <a:r>
              <a:rPr lang="ko-KR" altLang="en-US" dirty="0"/>
              <a:t>일부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CE512BC9-A483-4E69-827A-B5F0B9B0C24C}" type="slidenum">
              <a:rPr lang="en-US" altLang="ko-KR"/>
              <a:pPr>
                <a:defRPr/>
              </a:pPr>
              <a:t>105</a:t>
            </a:fld>
            <a:endParaRPr lang="en-US" altLang="ko-KR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5615" y="9903"/>
            <a:ext cx="8572500" cy="532234"/>
          </a:xfrm>
        </p:spPr>
        <p:txBody>
          <a:bodyPr/>
          <a:lstStyle/>
          <a:p>
            <a:r>
              <a:rPr lang="ko-KR" altLang="en-US" dirty="0"/>
              <a:t>버튼 컨트롤 </a:t>
            </a:r>
            <a:r>
              <a:rPr lang="en-US" altLang="ko-KR" dirty="0"/>
              <a:t>(4/8)</a:t>
            </a:r>
          </a:p>
        </p:txBody>
      </p:sp>
      <p:grpSp>
        <p:nvGrpSpPr>
          <p:cNvPr id="35845" name="그룹 25"/>
          <p:cNvGrpSpPr>
            <a:grpSpLocks/>
          </p:cNvGrpSpPr>
          <p:nvPr/>
        </p:nvGrpSpPr>
        <p:grpSpPr bwMode="auto">
          <a:xfrm>
            <a:off x="323528" y="1194598"/>
            <a:ext cx="8137525" cy="3681412"/>
            <a:chOff x="500034" y="2071678"/>
            <a:chExt cx="8137525" cy="3681418"/>
          </a:xfrm>
        </p:grpSpPr>
        <p:sp>
          <p:nvSpPr>
            <p:cNvPr id="35846" name="Rectangle 10"/>
            <p:cNvSpPr>
              <a:spLocks noChangeArrowheads="1"/>
            </p:cNvSpPr>
            <p:nvPr/>
          </p:nvSpPr>
          <p:spPr bwMode="auto">
            <a:xfrm>
              <a:off x="500034" y="2071678"/>
              <a:ext cx="2257425" cy="406400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 b="1">
                  <a:latin typeface="굴림체" pitchFamily="49" charset="-127"/>
                  <a:ea typeface="굴림체" pitchFamily="49" charset="-127"/>
                </a:rPr>
                <a:t>버튼 컨트롤 스타일</a:t>
              </a:r>
            </a:p>
          </p:txBody>
        </p:sp>
        <p:sp>
          <p:nvSpPr>
            <p:cNvPr id="35847" name="Rectangle 11"/>
            <p:cNvSpPr>
              <a:spLocks noChangeArrowheads="1"/>
            </p:cNvSpPr>
            <p:nvPr/>
          </p:nvSpPr>
          <p:spPr bwMode="auto">
            <a:xfrm>
              <a:off x="2760634" y="2071678"/>
              <a:ext cx="5876925" cy="406400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 b="1">
                  <a:latin typeface="굴림체" pitchFamily="49" charset="-127"/>
                  <a:ea typeface="굴림체" pitchFamily="49" charset="-127"/>
                </a:rPr>
                <a:t>의미</a:t>
              </a:r>
            </a:p>
          </p:txBody>
        </p:sp>
        <p:sp>
          <p:nvSpPr>
            <p:cNvPr id="35848" name="Rectangle 12"/>
            <p:cNvSpPr>
              <a:spLocks noChangeArrowheads="1"/>
            </p:cNvSpPr>
            <p:nvPr/>
          </p:nvSpPr>
          <p:spPr bwMode="auto">
            <a:xfrm>
              <a:off x="500034" y="2471728"/>
              <a:ext cx="2257425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solidFill>
                    <a:srgbClr val="FF0000"/>
                  </a:solidFill>
                  <a:latin typeface="굴림체" pitchFamily="49" charset="-127"/>
                  <a:ea typeface="굴림체" pitchFamily="49" charset="-127"/>
                </a:rPr>
                <a:t>BS_PUSHBUTTON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49" name="Rectangle 13"/>
            <p:cNvSpPr>
              <a:spLocks noChangeArrowheads="1"/>
            </p:cNvSpPr>
            <p:nvPr/>
          </p:nvSpPr>
          <p:spPr bwMode="auto">
            <a:xfrm>
              <a:off x="2760634" y="2471728"/>
              <a:ext cx="5876925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 dirty="0" err="1">
                  <a:latin typeface="굴림체" pitchFamily="49" charset="-127"/>
                  <a:ea typeface="굴림체" pitchFamily="49" charset="-127"/>
                </a:rPr>
                <a:t>푸시</a:t>
              </a:r>
              <a:r>
                <a:rPr lang="ko-KR" altLang="en-US" sz="1700" dirty="0">
                  <a:latin typeface="굴림체" pitchFamily="49" charset="-127"/>
                  <a:ea typeface="굴림체" pitchFamily="49" charset="-127"/>
                </a:rPr>
                <a:t> 버튼</a:t>
              </a:r>
            </a:p>
          </p:txBody>
        </p:sp>
        <p:sp>
          <p:nvSpPr>
            <p:cNvPr id="35850" name="Rectangle 16"/>
            <p:cNvSpPr>
              <a:spLocks noChangeArrowheads="1"/>
            </p:cNvSpPr>
            <p:nvPr/>
          </p:nvSpPr>
          <p:spPr bwMode="auto">
            <a:xfrm>
              <a:off x="500034" y="2857496"/>
              <a:ext cx="2257425" cy="34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BS_CHECKBOX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51" name="Rectangle 17"/>
            <p:cNvSpPr>
              <a:spLocks noChangeArrowheads="1"/>
            </p:cNvSpPr>
            <p:nvPr/>
          </p:nvSpPr>
          <p:spPr bwMode="auto">
            <a:xfrm>
              <a:off x="2760634" y="2857496"/>
              <a:ext cx="5876925" cy="34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체크 박스</a:t>
              </a:r>
            </a:p>
          </p:txBody>
        </p:sp>
        <p:sp>
          <p:nvSpPr>
            <p:cNvPr id="35852" name="Rectangle 18"/>
            <p:cNvSpPr>
              <a:spLocks noChangeArrowheads="1"/>
            </p:cNvSpPr>
            <p:nvPr/>
          </p:nvSpPr>
          <p:spPr bwMode="auto">
            <a:xfrm>
              <a:off x="500034" y="3194046"/>
              <a:ext cx="2257425" cy="34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solidFill>
                    <a:srgbClr val="FF0000"/>
                  </a:solidFill>
                  <a:latin typeface="굴림체" pitchFamily="49" charset="-127"/>
                  <a:ea typeface="굴림체" pitchFamily="49" charset="-127"/>
                </a:rPr>
                <a:t>BS_AUTOCHECKBOX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53" name="Rectangle 19"/>
            <p:cNvSpPr>
              <a:spLocks noChangeArrowheads="1"/>
            </p:cNvSpPr>
            <p:nvPr/>
          </p:nvSpPr>
          <p:spPr bwMode="auto">
            <a:xfrm>
              <a:off x="2760634" y="3194046"/>
              <a:ext cx="5876925" cy="34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자동 체크 박스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:</a:t>
              </a:r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클릭하면 자동으로 체크 표시가 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On/Off</a:t>
              </a:r>
            </a:p>
          </p:txBody>
        </p:sp>
        <p:sp>
          <p:nvSpPr>
            <p:cNvPr id="35854" name="Rectangle 20"/>
            <p:cNvSpPr>
              <a:spLocks noChangeArrowheads="1"/>
            </p:cNvSpPr>
            <p:nvPr/>
          </p:nvSpPr>
          <p:spPr bwMode="auto">
            <a:xfrm>
              <a:off x="500034" y="3543296"/>
              <a:ext cx="2257425" cy="3317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BS_3STATE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55" name="Rectangle 21"/>
            <p:cNvSpPr>
              <a:spLocks noChangeArrowheads="1"/>
            </p:cNvSpPr>
            <p:nvPr/>
          </p:nvSpPr>
          <p:spPr bwMode="auto">
            <a:xfrm>
              <a:off x="2760634" y="3543296"/>
              <a:ext cx="5876925" cy="3317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3</a:t>
              </a:r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상태 체크 박스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56" name="Rectangle 22"/>
            <p:cNvSpPr>
              <a:spLocks noChangeArrowheads="1"/>
            </p:cNvSpPr>
            <p:nvPr/>
          </p:nvSpPr>
          <p:spPr bwMode="auto">
            <a:xfrm>
              <a:off x="500034" y="3859209"/>
              <a:ext cx="2257425" cy="598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BS_AUTO3STATE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57" name="Rectangle 23"/>
            <p:cNvSpPr>
              <a:spLocks noChangeArrowheads="1"/>
            </p:cNvSpPr>
            <p:nvPr/>
          </p:nvSpPr>
          <p:spPr bwMode="auto">
            <a:xfrm>
              <a:off x="2760634" y="3859209"/>
              <a:ext cx="5876925" cy="598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자동 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3</a:t>
              </a:r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상태 체크 박스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: </a:t>
              </a:r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클릭하면 자동으로 체크 표시가 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On/Grayed/Of</a:t>
              </a:r>
            </a:p>
          </p:txBody>
        </p:sp>
        <p:sp>
          <p:nvSpPr>
            <p:cNvPr id="35858" name="Rectangle 24"/>
            <p:cNvSpPr>
              <a:spLocks noChangeArrowheads="1"/>
            </p:cNvSpPr>
            <p:nvPr/>
          </p:nvSpPr>
          <p:spPr bwMode="auto">
            <a:xfrm>
              <a:off x="500034" y="4457696"/>
              <a:ext cx="2257425" cy="33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BS_RADIOBUTTON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59" name="Rectangle 25"/>
            <p:cNvSpPr>
              <a:spLocks noChangeArrowheads="1"/>
            </p:cNvSpPr>
            <p:nvPr/>
          </p:nvSpPr>
          <p:spPr bwMode="auto">
            <a:xfrm>
              <a:off x="2760634" y="4457696"/>
              <a:ext cx="5876925" cy="33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라디오 버튼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60" name="Rectangle 26"/>
            <p:cNvSpPr>
              <a:spLocks noChangeArrowheads="1"/>
            </p:cNvSpPr>
            <p:nvPr/>
          </p:nvSpPr>
          <p:spPr bwMode="auto">
            <a:xfrm>
              <a:off x="500034" y="4781546"/>
              <a:ext cx="2257425" cy="638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solidFill>
                    <a:srgbClr val="FF0000"/>
                  </a:solidFill>
                  <a:latin typeface="굴림체" pitchFamily="49" charset="-127"/>
                  <a:ea typeface="굴림체" pitchFamily="49" charset="-127"/>
                </a:rPr>
                <a:t>BS_AUTORADIOBUTTON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61" name="Rectangle 27"/>
            <p:cNvSpPr>
              <a:spLocks noChangeArrowheads="1"/>
            </p:cNvSpPr>
            <p:nvPr/>
          </p:nvSpPr>
          <p:spPr bwMode="auto">
            <a:xfrm>
              <a:off x="2760634" y="4781546"/>
              <a:ext cx="5876925" cy="638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자동 라디오 버튼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: </a:t>
              </a:r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클릭하면 자동으로 선택과 선택 해제가 이뤄짐과 선택 해제가 이루어짐</a:t>
              </a:r>
            </a:p>
          </p:txBody>
        </p:sp>
        <p:sp>
          <p:nvSpPr>
            <p:cNvPr id="35862" name="Rectangle 28"/>
            <p:cNvSpPr>
              <a:spLocks noChangeArrowheads="1"/>
            </p:cNvSpPr>
            <p:nvPr/>
          </p:nvSpPr>
          <p:spPr bwMode="auto">
            <a:xfrm>
              <a:off x="500034" y="5422896"/>
              <a:ext cx="2257425" cy="33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solidFill>
                    <a:srgbClr val="FF0000"/>
                  </a:solidFill>
                  <a:latin typeface="굴림체" pitchFamily="49" charset="-127"/>
                  <a:ea typeface="굴림체" pitchFamily="49" charset="-127"/>
                </a:rPr>
                <a:t>BS_GROUPBOX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63" name="Rectangle 29"/>
            <p:cNvSpPr>
              <a:spLocks noChangeArrowheads="1"/>
            </p:cNvSpPr>
            <p:nvPr/>
          </p:nvSpPr>
          <p:spPr bwMode="auto">
            <a:xfrm>
              <a:off x="2760634" y="5422896"/>
              <a:ext cx="5876925" cy="33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그룹 박스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7585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>
            <a:normAutofit/>
          </a:bodyPr>
          <a:lstStyle/>
          <a:p>
            <a:r>
              <a:rPr lang="ko-KR" altLang="en-US"/>
              <a:t>버튼이 눌렸다면</a:t>
            </a:r>
            <a:r>
              <a:rPr lang="en-US" altLang="ko-KR"/>
              <a:t>? </a:t>
            </a:r>
            <a:r>
              <a:rPr lang="en-US" altLang="ko-KR">
                <a:sym typeface="Wingdings" pitchFamily="2" charset="2"/>
              </a:rPr>
              <a:t> </a:t>
            </a:r>
            <a:r>
              <a:rPr lang="ko-KR" altLang="en-US">
                <a:sym typeface="Wingdings" pitchFamily="2" charset="2"/>
              </a:rPr>
              <a:t>버튼이 눌렸다는 메시지 발생</a:t>
            </a:r>
            <a:endParaRPr lang="en-US" altLang="ko-KR">
              <a:sym typeface="Wingdings" pitchFamily="2" charset="2"/>
            </a:endParaRP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통지 메시지 처리하기 </a:t>
            </a:r>
            <a:r>
              <a:rPr lang="ko-KR" altLang="en-US">
                <a:solidFill>
                  <a:srgbClr val="0000CC"/>
                </a:solidFill>
                <a:sym typeface="Wingdings" pitchFamily="2" charset="2"/>
              </a:rPr>
              <a:t> 메시지 핸들러 작성</a:t>
            </a:r>
            <a:endParaRPr lang="en-US" altLang="ko-KR">
              <a:solidFill>
                <a:srgbClr val="0000CC"/>
              </a:solidFill>
              <a:sym typeface="Wingdings" pitchFamily="2" charset="2"/>
            </a:endParaRPr>
          </a:p>
          <a:p>
            <a:pPr marL="914400" lvl="1" indent="-457200">
              <a:buFont typeface="맑은 고딕" pitchFamily="50" charset="-127"/>
              <a:buAutoNum type="arabicPeriod"/>
            </a:pPr>
            <a:endParaRPr lang="en-US" altLang="ko-KR">
              <a:solidFill>
                <a:srgbClr val="0000CC"/>
              </a:solidFill>
              <a:sym typeface="Wingdings" pitchFamily="2" charset="2"/>
            </a:endParaRPr>
          </a:p>
          <a:p>
            <a:pPr marL="914400" lvl="1" indent="-457200">
              <a:buFont typeface="맑은 고딕" pitchFamily="50" charset="-127"/>
              <a:buAutoNum type="arabicPeriod"/>
            </a:pPr>
            <a:r>
              <a:rPr lang="ko-KR" altLang="en-US">
                <a:solidFill>
                  <a:srgbClr val="0000CC"/>
                </a:solidFill>
                <a:sym typeface="Wingdings" pitchFamily="2" charset="2"/>
              </a:rPr>
              <a:t>메시지 맵에 메시지 추가</a:t>
            </a:r>
            <a:endParaRPr lang="en-US" altLang="ko-KR">
              <a:solidFill>
                <a:srgbClr val="0000CC"/>
              </a:solidFill>
              <a:sym typeface="Wingdings" pitchFamily="2" charset="2"/>
            </a:endParaRPr>
          </a:p>
          <a:p>
            <a:pPr marL="914400" lvl="1" indent="-457200">
              <a:buFont typeface="맑은 고딕" pitchFamily="50" charset="-127"/>
              <a:buAutoNum type="arabicPeriod"/>
            </a:pPr>
            <a:endParaRPr lang="en-US" altLang="ko-KR">
              <a:solidFill>
                <a:srgbClr val="0000CC"/>
              </a:solidFill>
            </a:endParaRPr>
          </a:p>
          <a:p>
            <a:pPr marL="914400" lvl="1" indent="-457200">
              <a:buFont typeface="맑은 고딕" pitchFamily="50" charset="-127"/>
              <a:buAutoNum type="arabicPeriod"/>
            </a:pPr>
            <a:r>
              <a:rPr lang="ko-KR" altLang="en-US">
                <a:solidFill>
                  <a:srgbClr val="0000CC"/>
                </a:solidFill>
              </a:rPr>
              <a:t>메시지 핸들러 함수구현</a:t>
            </a:r>
          </a:p>
          <a:p>
            <a:endParaRPr lang="ko-KR" altLang="en-US"/>
          </a:p>
          <a:p>
            <a:endParaRPr lang="ko-KR" altLang="en-US" sz="3600"/>
          </a:p>
          <a:p>
            <a:endParaRPr lang="ko-KR" altLang="en-US" sz="3200"/>
          </a:p>
          <a:p>
            <a:endParaRPr lang="ko-KR" altLang="en-US"/>
          </a:p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57"/>
            <a:ext cx="8572500" cy="523081"/>
          </a:xfrm>
        </p:spPr>
        <p:txBody>
          <a:bodyPr/>
          <a:lstStyle/>
          <a:p>
            <a:r>
              <a:rPr lang="ko-KR" altLang="en-US" dirty="0"/>
              <a:t>버튼 컨트롤 </a:t>
            </a:r>
            <a:r>
              <a:rPr lang="en-US" altLang="ko-KR" dirty="0"/>
              <a:t>(5/8)</a:t>
            </a:r>
          </a:p>
        </p:txBody>
      </p:sp>
      <p:grpSp>
        <p:nvGrpSpPr>
          <p:cNvPr id="36868" name="Group 10"/>
          <p:cNvGrpSpPr>
            <a:grpSpLocks/>
          </p:cNvGrpSpPr>
          <p:nvPr/>
        </p:nvGrpSpPr>
        <p:grpSpPr bwMode="auto">
          <a:xfrm>
            <a:off x="1187624" y="1581150"/>
            <a:ext cx="6858000" cy="1066800"/>
            <a:chOff x="528" y="1488"/>
            <a:chExt cx="4320" cy="672"/>
          </a:xfrm>
        </p:grpSpPr>
        <p:sp>
          <p:nvSpPr>
            <p:cNvPr id="36869" name="Rectangle 4"/>
            <p:cNvSpPr>
              <a:spLocks noChangeArrowheads="1"/>
            </p:cNvSpPr>
            <p:nvPr/>
          </p:nvSpPr>
          <p:spPr bwMode="auto">
            <a:xfrm>
              <a:off x="528" y="1632"/>
              <a:ext cx="1440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/>
                <a:t>컨트롤</a:t>
              </a:r>
            </a:p>
            <a:p>
              <a:pPr algn="ctr" eaLnBrk="1" hangingPunct="1"/>
              <a:r>
                <a:rPr lang="en-US" altLang="ko-KR" sz="2200"/>
                <a:t>(</a:t>
              </a:r>
              <a:r>
                <a:rPr lang="ko-KR" altLang="en-US" sz="2200"/>
                <a:t>자식 윈도우</a:t>
              </a:r>
              <a:r>
                <a:rPr lang="en-US" altLang="ko-KR" sz="2200"/>
                <a:t>)</a:t>
              </a:r>
            </a:p>
          </p:txBody>
        </p:sp>
        <p:sp>
          <p:nvSpPr>
            <p:cNvPr id="36870" name="Rectangle 5"/>
            <p:cNvSpPr>
              <a:spLocks noChangeArrowheads="1"/>
            </p:cNvSpPr>
            <p:nvPr/>
          </p:nvSpPr>
          <p:spPr bwMode="auto">
            <a:xfrm>
              <a:off x="3408" y="1632"/>
              <a:ext cx="1440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/>
                <a:t>부모 윈도우</a:t>
              </a:r>
            </a:p>
          </p:txBody>
        </p:sp>
        <p:sp>
          <p:nvSpPr>
            <p:cNvPr id="36871" name="Line 6"/>
            <p:cNvSpPr>
              <a:spLocks noChangeShapeType="1"/>
            </p:cNvSpPr>
            <p:nvPr/>
          </p:nvSpPr>
          <p:spPr bwMode="auto">
            <a:xfrm>
              <a:off x="1968" y="177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2148" y="1488"/>
              <a:ext cx="13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2200"/>
                <a:t>통지 메시지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776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1. Message Map</a:t>
            </a:r>
            <a:r>
              <a:rPr lang="ko-KR" altLang="en-US"/>
              <a:t>에 추가</a:t>
            </a:r>
            <a:endParaRPr lang="ko-KR" altLang="en-US">
              <a:solidFill>
                <a:srgbClr val="0000CC"/>
              </a:solidFill>
            </a:endParaRPr>
          </a:p>
          <a:p>
            <a:endParaRPr lang="ko-KR" altLang="en-US"/>
          </a:p>
          <a:p>
            <a:endParaRPr lang="ko-KR" altLang="en-US" sz="3600"/>
          </a:p>
          <a:p>
            <a:endParaRPr lang="ko-KR" altLang="en-US" sz="3200"/>
          </a:p>
          <a:p>
            <a:r>
              <a:rPr lang="en-US" altLang="ko-KR"/>
              <a:t>2. </a:t>
            </a:r>
            <a:r>
              <a:rPr lang="ko-KR" altLang="en-US"/>
              <a:t>핸들러 함수 추가</a:t>
            </a:r>
          </a:p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853497C4-4FC0-4FCF-B55D-16412A2E7F87}" type="slidenum">
              <a:rPr lang="en-US" altLang="ko-KR"/>
              <a:pPr>
                <a:defRPr/>
              </a:pPr>
              <a:t>107</a:t>
            </a:fld>
            <a:endParaRPr lang="en-US" altLang="ko-KR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762"/>
            <a:ext cx="8572500" cy="509587"/>
          </a:xfrm>
        </p:spPr>
        <p:txBody>
          <a:bodyPr/>
          <a:lstStyle/>
          <a:p>
            <a:r>
              <a:rPr lang="ko-KR" altLang="en-US" dirty="0"/>
              <a:t>버튼 컨트롤 </a:t>
            </a:r>
            <a:r>
              <a:rPr lang="en-US" altLang="ko-KR" dirty="0"/>
              <a:t>(5/8)</a:t>
            </a:r>
          </a:p>
        </p:txBody>
      </p:sp>
      <p:sp>
        <p:nvSpPr>
          <p:cNvPr id="37893" name="AutoShape 4"/>
          <p:cNvSpPr>
            <a:spLocks noChangeArrowheads="1"/>
          </p:cNvSpPr>
          <p:nvPr/>
        </p:nvSpPr>
        <p:spPr bwMode="auto">
          <a:xfrm>
            <a:off x="357188" y="1857375"/>
            <a:ext cx="8382000" cy="11430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ON_BN_CLICKED</a:t>
            </a:r>
            <a:r>
              <a:rPr lang="en-US" altLang="ko-KR" sz="2000">
                <a:latin typeface="Lucida Sans Unicode" pitchFamily="34" charset="0"/>
              </a:rPr>
              <a:t>( ID, </a:t>
            </a:r>
            <a:r>
              <a:rPr lang="ko-KR" altLang="en-US" sz="2000">
                <a:latin typeface="Lucida Sans Unicode" pitchFamily="34" charset="0"/>
              </a:rPr>
              <a:t>함수 이름</a:t>
            </a:r>
            <a:r>
              <a:rPr lang="en-US" altLang="ko-KR" sz="2000">
                <a:latin typeface="Lucida Sans Unicode" pitchFamily="34" charset="0"/>
              </a:rPr>
              <a:t>)</a:t>
            </a:r>
          </a:p>
          <a:p>
            <a:pPr eaLnBrk="1" hangingPunct="1"/>
            <a:endParaRPr lang="en-US" altLang="ko-KR" sz="2000">
              <a:latin typeface="Lucida Sans Unicode" pitchFamily="34" charset="0"/>
            </a:endParaRP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Ex) 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ON_BN_CLICKED</a:t>
            </a:r>
            <a:r>
              <a:rPr lang="en-US" altLang="ko-KR" sz="2000">
                <a:latin typeface="Lucida Sans Unicode" pitchFamily="34" charset="0"/>
              </a:rPr>
              <a:t>( 101, OnButtonClicked) </a:t>
            </a:r>
            <a:r>
              <a:rPr lang="en-US" altLang="ko-KR" sz="220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200">
                <a:solidFill>
                  <a:srgbClr val="009900"/>
                </a:solidFill>
                <a:latin typeface="Lucida Sans Unicode" pitchFamily="34" charset="0"/>
              </a:rPr>
              <a:t>메시지맵</a:t>
            </a:r>
          </a:p>
        </p:txBody>
      </p:sp>
      <p:sp>
        <p:nvSpPr>
          <p:cNvPr id="37894" name="AutoShape 4"/>
          <p:cNvSpPr>
            <a:spLocks noChangeArrowheads="1"/>
          </p:cNvSpPr>
          <p:nvPr/>
        </p:nvSpPr>
        <p:spPr bwMode="auto">
          <a:xfrm>
            <a:off x="357188" y="4143375"/>
            <a:ext cx="8382000" cy="22098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void </a:t>
            </a:r>
            <a:r>
              <a:rPr lang="ko-KR" altLang="en-US" sz="2000">
                <a:latin typeface="Lucida Sans Unicode" pitchFamily="34" charset="0"/>
              </a:rPr>
              <a:t> </a:t>
            </a:r>
            <a:r>
              <a:rPr lang="en-US" altLang="ko-KR" sz="2000">
                <a:latin typeface="Lucida Sans Unicode" pitchFamily="34" charset="0"/>
              </a:rPr>
              <a:t>CChildView::OnButtonClicked( ) </a:t>
            </a:r>
            <a:r>
              <a:rPr lang="en-US" altLang="ko-KR" sz="220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200">
                <a:solidFill>
                  <a:srgbClr val="009900"/>
                </a:solidFill>
                <a:latin typeface="Lucida Sans Unicode" pitchFamily="34" charset="0"/>
              </a:rPr>
              <a:t>메시지 핸들러</a:t>
            </a:r>
            <a:endParaRPr lang="ko-KR" altLang="en-US" sz="2000">
              <a:latin typeface="Lucida Sans Unicode" pitchFamily="34" charset="0"/>
            </a:endParaRP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{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MessageBox("</a:t>
            </a:r>
            <a:r>
              <a:rPr lang="ko-KR" altLang="en-US" sz="2000">
                <a:latin typeface="Lucida Sans Unicode" pitchFamily="34" charset="0"/>
              </a:rPr>
              <a:t>버튼을 눌렀습니다</a:t>
            </a:r>
            <a:r>
              <a:rPr lang="en-US" altLang="ko-KR" sz="2000">
                <a:latin typeface="Lucida Sans Unicode" pitchFamily="34" charset="0"/>
              </a:rPr>
              <a:t>.");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634011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0" y="658416"/>
            <a:ext cx="8572500" cy="5429250"/>
          </a:xfrm>
        </p:spPr>
        <p:txBody>
          <a:bodyPr/>
          <a:lstStyle/>
          <a:p>
            <a:r>
              <a:rPr lang="ko-KR" altLang="en-US" dirty="0">
                <a:sym typeface="Wingdings" pitchFamily="2" charset="2"/>
              </a:rPr>
              <a:t>버튼의 상태를 변경하고 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알고</a:t>
            </a:r>
            <a:r>
              <a:rPr lang="en-US" altLang="ko-KR" dirty="0">
                <a:sym typeface="Wingdings" pitchFamily="2" charset="2"/>
              </a:rPr>
              <a:t>)</a:t>
            </a:r>
            <a:r>
              <a:rPr lang="ko-KR" altLang="en-US" dirty="0">
                <a:sym typeface="Wingdings" pitchFamily="2" charset="2"/>
              </a:rPr>
              <a:t> 싶다면</a:t>
            </a:r>
            <a:r>
              <a:rPr lang="en-US" altLang="ko-KR" dirty="0">
                <a:sym typeface="Wingdings" pitchFamily="2" charset="2"/>
              </a:rPr>
              <a:t>? </a:t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컨트롤 메시지활용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컨트롤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r>
              <a:rPr lang="ko-KR" altLang="en-US" dirty="0"/>
              <a:t>의 현재 상태를 변화 시킴</a:t>
            </a:r>
            <a:endParaRPr lang="en-US" altLang="ko-KR" dirty="0"/>
          </a:p>
          <a:p>
            <a:pPr lvl="1"/>
            <a:r>
              <a:rPr lang="ko-KR" altLang="en-US" dirty="0"/>
              <a:t>컨트롤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r>
              <a:rPr lang="ko-KR" altLang="en-US" dirty="0"/>
              <a:t>에게 현재의 상태를 </a:t>
            </a:r>
            <a:r>
              <a:rPr lang="ko-KR" altLang="en-US" dirty="0" err="1"/>
              <a:t>물어봄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sz="3600" dirty="0"/>
          </a:p>
          <a:p>
            <a:endParaRPr lang="ko-KR" altLang="en-US" sz="3200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5" y="-5952"/>
            <a:ext cx="8572500" cy="556022"/>
          </a:xfrm>
        </p:spPr>
        <p:txBody>
          <a:bodyPr/>
          <a:lstStyle/>
          <a:p>
            <a:r>
              <a:rPr lang="ko-KR" altLang="en-US" dirty="0"/>
              <a:t>버튼 컨트롤 </a:t>
            </a:r>
            <a:r>
              <a:rPr lang="en-US" altLang="ko-KR" dirty="0"/>
              <a:t>(5/8)</a:t>
            </a:r>
          </a:p>
        </p:txBody>
      </p:sp>
      <p:grpSp>
        <p:nvGrpSpPr>
          <p:cNvPr id="38916" name="Group 10"/>
          <p:cNvGrpSpPr>
            <a:grpSpLocks/>
          </p:cNvGrpSpPr>
          <p:nvPr/>
        </p:nvGrpSpPr>
        <p:grpSpPr bwMode="auto">
          <a:xfrm>
            <a:off x="1209675" y="1774031"/>
            <a:ext cx="6858000" cy="1023938"/>
            <a:chOff x="528" y="1632"/>
            <a:chExt cx="4320" cy="645"/>
          </a:xfrm>
        </p:grpSpPr>
        <p:sp>
          <p:nvSpPr>
            <p:cNvPr id="38919" name="Rectangle 4"/>
            <p:cNvSpPr>
              <a:spLocks noChangeArrowheads="1"/>
            </p:cNvSpPr>
            <p:nvPr/>
          </p:nvSpPr>
          <p:spPr bwMode="auto">
            <a:xfrm>
              <a:off x="528" y="1632"/>
              <a:ext cx="1440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/>
                <a:t>컨트롤</a:t>
              </a:r>
            </a:p>
            <a:p>
              <a:pPr algn="ctr" eaLnBrk="1" hangingPunct="1"/>
              <a:r>
                <a:rPr lang="en-US" altLang="ko-KR" sz="2200"/>
                <a:t>(</a:t>
              </a:r>
              <a:r>
                <a:rPr lang="ko-KR" altLang="en-US" sz="2200"/>
                <a:t>자식 윈도우</a:t>
              </a:r>
              <a:r>
                <a:rPr lang="en-US" altLang="ko-KR" sz="2200"/>
                <a:t>)</a:t>
              </a:r>
            </a:p>
          </p:txBody>
        </p:sp>
        <p:sp>
          <p:nvSpPr>
            <p:cNvPr id="38920" name="Rectangle 5"/>
            <p:cNvSpPr>
              <a:spLocks noChangeArrowheads="1"/>
            </p:cNvSpPr>
            <p:nvPr/>
          </p:nvSpPr>
          <p:spPr bwMode="auto">
            <a:xfrm>
              <a:off x="3408" y="1632"/>
              <a:ext cx="1440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/>
                <a:t>부모 윈도우</a:t>
              </a:r>
            </a:p>
          </p:txBody>
        </p:sp>
        <p:sp>
          <p:nvSpPr>
            <p:cNvPr id="38921" name="Line 7"/>
            <p:cNvSpPr>
              <a:spLocks noChangeShapeType="1"/>
            </p:cNvSpPr>
            <p:nvPr/>
          </p:nvSpPr>
          <p:spPr bwMode="auto">
            <a:xfrm flipH="1">
              <a:off x="1968" y="2016"/>
              <a:ext cx="14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2" name="Rectangle 9"/>
            <p:cNvSpPr>
              <a:spLocks noChangeArrowheads="1"/>
            </p:cNvSpPr>
            <p:nvPr/>
          </p:nvSpPr>
          <p:spPr bwMode="auto">
            <a:xfrm>
              <a:off x="2058" y="2037"/>
              <a:ext cx="13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2200"/>
                <a:t>컨트롤 메시지</a:t>
              </a:r>
            </a:p>
          </p:txBody>
        </p:sp>
      </p:grpSp>
      <p:pic>
        <p:nvPicPr>
          <p:cNvPr id="38917" name="Picture 4" descr="D:\집필(1)\Chapter08\Fig8-1-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01691"/>
            <a:ext cx="324326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타원 20"/>
          <p:cNvSpPr/>
          <p:nvPr/>
        </p:nvSpPr>
        <p:spPr>
          <a:xfrm>
            <a:off x="3209925" y="4631531"/>
            <a:ext cx="642938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338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210010" y="714375"/>
            <a:ext cx="8572500" cy="54292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ko-KR" altLang="en-US" dirty="0"/>
              <a:t>컨트롤 메시지 보내기 </a:t>
            </a:r>
            <a:r>
              <a:rPr lang="ko-KR" altLang="en-US" dirty="0">
                <a:solidFill>
                  <a:srgbClr val="0000CC"/>
                </a:solidFill>
                <a:sym typeface="Wingdings" pitchFamily="2" charset="2"/>
              </a:rPr>
              <a:t> 멤버 함수 호출</a:t>
            </a:r>
            <a:endParaRPr lang="en-US" altLang="ko-KR" dirty="0">
              <a:solidFill>
                <a:srgbClr val="0000CC"/>
              </a:solidFill>
              <a:sym typeface="Wingdings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en-US" altLang="ko-KR" dirty="0">
              <a:solidFill>
                <a:srgbClr val="0000CC"/>
              </a:solidFill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ko-KR" altLang="en-US" dirty="0"/>
              <a:t>버튼의 체크상태 변환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  <a:defRPr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  <a:defRPr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  <a:defRPr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ko-KR" altLang="en-US" dirty="0"/>
              <a:t>버튼의 체크상태 확인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3E28B71D-7F76-446B-AC6D-B44BEEB1CB22}" type="slidenum">
              <a:rPr lang="en-US" altLang="ko-KR"/>
              <a:pPr>
                <a:defRPr/>
              </a:pPr>
              <a:t>109</a:t>
            </a:fld>
            <a:endParaRPr lang="en-US" altLang="ko-KR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4"/>
            <a:ext cx="8572500" cy="519068"/>
          </a:xfrm>
        </p:spPr>
        <p:txBody>
          <a:bodyPr/>
          <a:lstStyle/>
          <a:p>
            <a:r>
              <a:rPr lang="ko-KR" altLang="en-US" dirty="0"/>
              <a:t>버튼 컨트롤 </a:t>
            </a:r>
            <a:r>
              <a:rPr lang="en-US" altLang="ko-KR" dirty="0"/>
              <a:t>(5/8)</a:t>
            </a: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551990" y="2204864"/>
            <a:ext cx="8382000" cy="1071563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m_button.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SetCheck</a:t>
            </a:r>
            <a:r>
              <a:rPr lang="en-US" altLang="ko-KR" sz="2000">
                <a:latin typeface="Lucida Sans Unicode" pitchFamily="34" charset="0"/>
              </a:rPr>
              <a:t>(BST_CHECKED);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m_button.SetCheck(BST_UNCHECKED);</a:t>
            </a: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570334" y="3717032"/>
            <a:ext cx="8382000" cy="1000125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if ( m_button.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GetCheck</a:t>
            </a:r>
            <a:r>
              <a:rPr lang="en-US" altLang="ko-KR" sz="2000">
                <a:latin typeface="Lucida Sans Unicode" pitchFamily="34" charset="0"/>
              </a:rPr>
              <a:t>() == BST_CHECKED ) 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	AfxMessageBox(“</a:t>
            </a:r>
            <a:r>
              <a:rPr lang="ko-KR" altLang="en-US" sz="2000">
                <a:latin typeface="Lucida Sans Unicode" pitchFamily="34" charset="0"/>
              </a:rPr>
              <a:t>버튼이 체크되었습니다</a:t>
            </a:r>
            <a:r>
              <a:rPr lang="en-US" altLang="ko-KR" sz="2000">
                <a:latin typeface="Lucida Sans Unicode" pitchFamily="34" charset="0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88230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714375" y="1143000"/>
            <a:ext cx="7772400" cy="1470025"/>
          </a:xfrm>
        </p:spPr>
        <p:txBody>
          <a:bodyPr/>
          <a:lstStyle/>
          <a:p>
            <a:r>
              <a:rPr lang="en-US" altLang="ko-KR" dirty="0"/>
              <a:t>MENU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3401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0" y="548680"/>
            <a:ext cx="8572500" cy="5429250"/>
          </a:xfrm>
        </p:spPr>
        <p:txBody>
          <a:bodyPr/>
          <a:lstStyle/>
          <a:p>
            <a:r>
              <a:rPr lang="ko-KR" altLang="en-US" dirty="0"/>
              <a:t>컨트롤 생성 </a:t>
            </a:r>
            <a:r>
              <a:rPr lang="en-US" altLang="ko-KR" dirty="0"/>
              <a:t>- </a:t>
            </a:r>
            <a:r>
              <a:rPr lang="ko-KR" altLang="en-US" dirty="0"/>
              <a:t>두 번째 방법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대화상자 템플릿에 컨트롤 추가</a:t>
            </a:r>
          </a:p>
          <a:p>
            <a:pPr lvl="2"/>
            <a:r>
              <a:rPr lang="ko-KR" altLang="en-US" dirty="0"/>
              <a:t>대화상자가 생성될 때 컨트롤도 자동으로 생성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컨트롤 변수 생성</a:t>
            </a:r>
          </a:p>
          <a:p>
            <a:pPr lvl="2"/>
            <a:r>
              <a:rPr lang="ko-KR" altLang="en-US" dirty="0"/>
              <a:t>컨트롤 자체를 나타내는 변수</a:t>
            </a:r>
            <a:r>
              <a:rPr lang="en-US" altLang="ko-KR" dirty="0"/>
              <a:t>(=</a:t>
            </a:r>
            <a:r>
              <a:rPr lang="ko-KR" altLang="en-US" dirty="0"/>
              <a:t>컨트롤 변수</a:t>
            </a:r>
            <a:r>
              <a:rPr lang="en-US" altLang="ko-KR" dirty="0"/>
              <a:t>)</a:t>
            </a:r>
            <a:r>
              <a:rPr lang="ko-KR" altLang="en-US" dirty="0"/>
              <a:t>를 생성하고 이를 이용하여 컨트롤을 조작</a:t>
            </a:r>
          </a:p>
          <a:p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5EBE7060-6955-4384-9296-C53C7AF2B5C9}" type="slidenum">
              <a:rPr lang="en-US" altLang="ko-KR"/>
              <a:pPr>
                <a:defRPr/>
              </a:pPr>
              <a:t>110</a:t>
            </a:fld>
            <a:endParaRPr lang="en-US" altLang="ko-KR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345"/>
            <a:ext cx="8572500" cy="490018"/>
          </a:xfrm>
        </p:spPr>
        <p:txBody>
          <a:bodyPr/>
          <a:lstStyle/>
          <a:p>
            <a:r>
              <a:rPr lang="ko-KR" altLang="en-US" dirty="0"/>
              <a:t>버튼 컨트롤 </a:t>
            </a:r>
            <a:r>
              <a:rPr lang="en-US" altLang="ko-KR" dirty="0"/>
              <a:t>(6/8)</a:t>
            </a:r>
          </a:p>
        </p:txBody>
      </p:sp>
    </p:spTree>
    <p:extLst>
      <p:ext uri="{BB962C8B-B14F-4D97-AF65-F5344CB8AC3E}">
        <p14:creationId xmlns:p14="http://schemas.microsoft.com/office/powerpoint/2010/main" val="28954733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0" y="480689"/>
            <a:ext cx="8572500" cy="5429250"/>
          </a:xfrm>
        </p:spPr>
        <p:txBody>
          <a:bodyPr/>
          <a:lstStyle/>
          <a:p>
            <a:r>
              <a:rPr lang="ko-KR" altLang="en-US" dirty="0"/>
              <a:t>컨트롤 변수 생성 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ko-KR" altLang="en-US" dirty="0" err="1"/>
              <a:t>콘트롤의</a:t>
            </a:r>
            <a:r>
              <a:rPr lang="ko-KR" altLang="en-US" dirty="0"/>
              <a:t> 마우스 오른 버튼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변수추가선택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1B470AEB-AE7C-4668-A8B7-0BE1BA383D70}" type="slidenum">
              <a:rPr lang="en-US" altLang="ko-KR"/>
              <a:pPr>
                <a:defRPr/>
              </a:pPr>
              <a:t>111</a:t>
            </a:fld>
            <a:endParaRPr lang="en-US" altLang="ko-KR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009" y="-10735"/>
            <a:ext cx="8572500" cy="456723"/>
          </a:xfrm>
        </p:spPr>
        <p:txBody>
          <a:bodyPr/>
          <a:lstStyle/>
          <a:p>
            <a:r>
              <a:rPr lang="ko-KR" altLang="en-US" dirty="0"/>
              <a:t>버튼 컨트롤 </a:t>
            </a:r>
            <a:r>
              <a:rPr lang="en-US" altLang="ko-KR" dirty="0"/>
              <a:t>(7/8)</a:t>
            </a:r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6143625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AutoShape 7"/>
          <p:cNvSpPr>
            <a:spLocks noChangeArrowheads="1"/>
          </p:cNvSpPr>
          <p:nvPr/>
        </p:nvSpPr>
        <p:spPr bwMode="auto">
          <a:xfrm>
            <a:off x="5715000" y="3857625"/>
            <a:ext cx="2071688" cy="584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86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0" y="766763"/>
            <a:ext cx="8572500" cy="5429250"/>
          </a:xfrm>
        </p:spPr>
        <p:txBody>
          <a:bodyPr/>
          <a:lstStyle/>
          <a:p>
            <a:r>
              <a:rPr lang="ko-KR" altLang="en-US" dirty="0"/>
              <a:t>컨트롤 변수 생성 </a:t>
            </a:r>
            <a:r>
              <a:rPr lang="en-US" altLang="ko-KR" dirty="0"/>
              <a:t>(cont'd)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FB90524F-515B-40B5-AEF8-453C080C1B21}" type="slidenum">
              <a:rPr lang="en-US" altLang="ko-KR"/>
              <a:pPr>
                <a:defRPr/>
              </a:pPr>
              <a:t>112</a:t>
            </a:fld>
            <a:endParaRPr lang="en-US" altLang="ko-KR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3"/>
            <a:ext cx="8572500" cy="466770"/>
          </a:xfrm>
        </p:spPr>
        <p:txBody>
          <a:bodyPr/>
          <a:lstStyle/>
          <a:p>
            <a:r>
              <a:rPr lang="ko-KR" altLang="en-US" dirty="0"/>
              <a:t>버튼 컨트롤 </a:t>
            </a:r>
            <a:r>
              <a:rPr lang="en-US" altLang="ko-KR" dirty="0"/>
              <a:t>(8/8)</a:t>
            </a:r>
          </a:p>
        </p:txBody>
      </p:sp>
      <p:sp>
        <p:nvSpPr>
          <p:cNvPr id="45061" name="AutoShape 4"/>
          <p:cNvSpPr>
            <a:spLocks noChangeArrowheads="1"/>
          </p:cNvSpPr>
          <p:nvPr/>
        </p:nvSpPr>
        <p:spPr bwMode="auto">
          <a:xfrm>
            <a:off x="441427" y="1124744"/>
            <a:ext cx="8382000" cy="42672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ko-KR" sz="2200" dirty="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200" dirty="0">
                <a:solidFill>
                  <a:srgbClr val="009900"/>
                </a:solidFill>
                <a:latin typeface="Lucida Sans Unicode" pitchFamily="34" charset="0"/>
              </a:rPr>
              <a:t>헤더 파일</a:t>
            </a:r>
          </a:p>
          <a:p>
            <a:pPr eaLnBrk="1" hangingPunct="1">
              <a:lnSpc>
                <a:spcPct val="85000"/>
              </a:lnSpc>
            </a:pPr>
            <a:r>
              <a:rPr lang="en-US" altLang="ko-KR" sz="2000" dirty="0">
                <a:latin typeface="Lucida Sans Unicode" pitchFamily="34" charset="0"/>
              </a:rPr>
              <a:t>class </a:t>
            </a:r>
            <a:r>
              <a:rPr lang="en-US" altLang="ko-KR" sz="2000" dirty="0" err="1">
                <a:latin typeface="Lucida Sans Unicode" pitchFamily="34" charset="0"/>
              </a:rPr>
              <a:t>CTestDlg</a:t>
            </a:r>
            <a:r>
              <a:rPr lang="en-US" altLang="ko-KR" sz="2000" dirty="0">
                <a:latin typeface="Lucida Sans Unicode" pitchFamily="34" charset="0"/>
              </a:rPr>
              <a:t>::public </a:t>
            </a:r>
            <a:r>
              <a:rPr lang="en-US" altLang="ko-KR" sz="2000" dirty="0" err="1">
                <a:latin typeface="Lucida Sans Unicode" pitchFamily="34" charset="0"/>
              </a:rPr>
              <a:t>CDiglog</a:t>
            </a:r>
            <a:endParaRPr lang="en-US" altLang="ko-KR" sz="2000" dirty="0">
              <a:latin typeface="Lucida Sans Unicode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ko-KR" sz="2000" dirty="0">
                <a:latin typeface="Lucida Sans Unicode" pitchFamily="34" charset="0"/>
              </a:rPr>
              <a:t>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ko-KR" sz="2000" dirty="0">
                <a:latin typeface="Lucida Sans Unicode" pitchFamily="34" charset="0"/>
              </a:rPr>
              <a:t>    ...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ko-KR" sz="2000" dirty="0">
                <a:solidFill>
                  <a:srgbClr val="0000CC"/>
                </a:solidFill>
                <a:latin typeface="Lucida Sans Unicode" pitchFamily="34" charset="0"/>
              </a:rPr>
              <a:t>	</a:t>
            </a:r>
            <a:r>
              <a:rPr lang="en-US" altLang="ko-KR" sz="2000" dirty="0" err="1">
                <a:solidFill>
                  <a:srgbClr val="0000CC"/>
                </a:solidFill>
                <a:latin typeface="Lucida Sans Unicode" pitchFamily="34" charset="0"/>
              </a:rPr>
              <a:t>CButton</a:t>
            </a:r>
            <a:r>
              <a:rPr lang="en-US" altLang="ko-KR" sz="2000" dirty="0">
                <a:solidFill>
                  <a:srgbClr val="0000CC"/>
                </a:solidFill>
                <a:latin typeface="Lucida Sans Unicode" pitchFamily="34" charset="0"/>
              </a:rPr>
              <a:t> </a:t>
            </a:r>
            <a:r>
              <a:rPr lang="en-US" altLang="ko-KR" sz="2000" dirty="0" err="1">
                <a:solidFill>
                  <a:srgbClr val="0000CC"/>
                </a:solidFill>
                <a:latin typeface="Lucida Sans Unicode" pitchFamily="34" charset="0"/>
              </a:rPr>
              <a:t>m_button</a:t>
            </a:r>
            <a:r>
              <a:rPr lang="en-US" altLang="ko-KR" sz="2000" dirty="0">
                <a:solidFill>
                  <a:srgbClr val="0000CC"/>
                </a:solidFill>
                <a:latin typeface="Lucida Sans Unicode" pitchFamily="34" charset="0"/>
              </a:rPr>
              <a:t>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ko-KR" sz="2000" dirty="0">
                <a:latin typeface="Lucida Sans Unicode" pitchFamily="34" charset="0"/>
              </a:rPr>
              <a:t>}</a:t>
            </a:r>
          </a:p>
          <a:p>
            <a:pPr eaLnBrk="1" hangingPunct="1">
              <a:lnSpc>
                <a:spcPct val="85000"/>
              </a:lnSpc>
            </a:pPr>
            <a:endParaRPr lang="en-US" altLang="ko-KR" sz="2000" dirty="0">
              <a:latin typeface="Lucida Sans Unicode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ko-KR" sz="2200" dirty="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200" dirty="0">
                <a:solidFill>
                  <a:srgbClr val="009900"/>
                </a:solidFill>
                <a:latin typeface="Lucida Sans Unicode" pitchFamily="34" charset="0"/>
              </a:rPr>
              <a:t>구현 파일</a:t>
            </a:r>
          </a:p>
          <a:p>
            <a:pPr eaLnBrk="1" hangingPunct="1">
              <a:lnSpc>
                <a:spcPct val="85000"/>
              </a:lnSpc>
            </a:pPr>
            <a:r>
              <a:rPr lang="en-US" altLang="ko-KR" sz="2000" dirty="0">
                <a:latin typeface="Lucida Sans Unicode" pitchFamily="34" charset="0"/>
              </a:rPr>
              <a:t>void </a:t>
            </a:r>
            <a:r>
              <a:rPr lang="en-US" altLang="ko-KR" sz="2000" dirty="0" err="1">
                <a:latin typeface="Lucida Sans Unicode" pitchFamily="34" charset="0"/>
              </a:rPr>
              <a:t>CTestDlg</a:t>
            </a:r>
            <a:r>
              <a:rPr lang="en-US" altLang="ko-KR" sz="2000" dirty="0">
                <a:latin typeface="Lucida Sans Unicode" pitchFamily="34" charset="0"/>
              </a:rPr>
              <a:t>::</a:t>
            </a:r>
            <a:r>
              <a:rPr lang="en-US" altLang="ko-KR" sz="2000" dirty="0" err="1">
                <a:latin typeface="Lucida Sans Unicode" pitchFamily="34" charset="0"/>
              </a:rPr>
              <a:t>DoDataExchange</a:t>
            </a:r>
            <a:r>
              <a:rPr lang="en-US" altLang="ko-KR" sz="2000" dirty="0">
                <a:latin typeface="Lucida Sans Unicode" pitchFamily="34" charset="0"/>
              </a:rPr>
              <a:t>(</a:t>
            </a:r>
            <a:r>
              <a:rPr lang="en-US" altLang="ko-KR" sz="2000" dirty="0" err="1">
                <a:latin typeface="Lucida Sans Unicode" pitchFamily="34" charset="0"/>
              </a:rPr>
              <a:t>CDataExchange</a:t>
            </a:r>
            <a:r>
              <a:rPr lang="en-US" altLang="ko-KR" sz="2000" dirty="0">
                <a:latin typeface="Lucida Sans Unicode" pitchFamily="34" charset="0"/>
              </a:rPr>
              <a:t>* </a:t>
            </a:r>
            <a:r>
              <a:rPr lang="en-US" altLang="ko-KR" sz="2000" dirty="0" err="1">
                <a:latin typeface="Lucida Sans Unicode" pitchFamily="34" charset="0"/>
              </a:rPr>
              <a:t>pDX</a:t>
            </a:r>
            <a:r>
              <a:rPr lang="en-US" altLang="ko-KR" sz="2000" dirty="0">
                <a:latin typeface="Lucida Sans Unicode" pitchFamily="34" charset="0"/>
              </a:rPr>
              <a:t>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ko-KR" sz="2000" dirty="0">
                <a:latin typeface="Lucida Sans Unicode" pitchFamily="34" charset="0"/>
              </a:rPr>
              <a:t>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ko-KR" sz="2000" dirty="0">
                <a:latin typeface="Lucida Sans Unicode" pitchFamily="34" charset="0"/>
              </a:rPr>
              <a:t>	</a:t>
            </a:r>
            <a:r>
              <a:rPr lang="en-US" altLang="ko-KR" sz="2000" dirty="0" err="1">
                <a:latin typeface="Lucida Sans Unicode" pitchFamily="34" charset="0"/>
              </a:rPr>
              <a:t>CFormView</a:t>
            </a:r>
            <a:r>
              <a:rPr lang="en-US" altLang="ko-KR" sz="2000" dirty="0">
                <a:latin typeface="Lucida Sans Unicode" pitchFamily="34" charset="0"/>
              </a:rPr>
              <a:t>::</a:t>
            </a:r>
            <a:r>
              <a:rPr lang="en-US" altLang="ko-KR" sz="2000" dirty="0" err="1">
                <a:latin typeface="Lucida Sans Unicode" pitchFamily="34" charset="0"/>
              </a:rPr>
              <a:t>DoDataExchange</a:t>
            </a:r>
            <a:r>
              <a:rPr lang="en-US" altLang="ko-KR" sz="2000" dirty="0">
                <a:latin typeface="Lucida Sans Unicode" pitchFamily="34" charset="0"/>
              </a:rPr>
              <a:t>(</a:t>
            </a:r>
            <a:r>
              <a:rPr lang="en-US" altLang="ko-KR" sz="2000" dirty="0" err="1">
                <a:latin typeface="Lucida Sans Unicode" pitchFamily="34" charset="0"/>
              </a:rPr>
              <a:t>pDX</a:t>
            </a:r>
            <a:r>
              <a:rPr lang="en-US" altLang="ko-KR" sz="2000" dirty="0">
                <a:latin typeface="Lucida Sans Unicode" pitchFamily="34" charset="0"/>
              </a:rPr>
              <a:t>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ko-KR" sz="2000" dirty="0">
                <a:latin typeface="Lucida Sans Unicode" pitchFamily="34" charset="0"/>
              </a:rPr>
              <a:t>	//{{AFX_DATA_MAP(</a:t>
            </a:r>
            <a:r>
              <a:rPr lang="en-US" altLang="ko-KR" sz="2000" dirty="0" err="1">
                <a:latin typeface="Lucida Sans Unicode" pitchFamily="34" charset="0"/>
              </a:rPr>
              <a:t>CExButtonView</a:t>
            </a:r>
            <a:r>
              <a:rPr lang="en-US" altLang="ko-KR" sz="2000" dirty="0">
                <a:latin typeface="Lucida Sans Unicode" pitchFamily="34" charset="0"/>
              </a:rPr>
              <a:t>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ko-KR" sz="2000" dirty="0">
                <a:solidFill>
                  <a:srgbClr val="0000CC"/>
                </a:solidFill>
                <a:latin typeface="Lucida Sans Unicode" pitchFamily="34" charset="0"/>
              </a:rPr>
              <a:t>	</a:t>
            </a:r>
            <a:r>
              <a:rPr lang="en-US" altLang="ko-KR" sz="2000" dirty="0" err="1">
                <a:solidFill>
                  <a:srgbClr val="0000CC"/>
                </a:solidFill>
                <a:latin typeface="Lucida Sans Unicode" pitchFamily="34" charset="0"/>
              </a:rPr>
              <a:t>DDX_Control</a:t>
            </a:r>
            <a:r>
              <a:rPr lang="en-US" altLang="ko-KR" sz="2000" dirty="0">
                <a:solidFill>
                  <a:srgbClr val="0000CC"/>
                </a:solidFill>
                <a:latin typeface="Lucida Sans Unicode" pitchFamily="34" charset="0"/>
              </a:rPr>
              <a:t>(</a:t>
            </a:r>
            <a:r>
              <a:rPr lang="en-US" altLang="ko-KR" sz="2000" dirty="0" err="1">
                <a:solidFill>
                  <a:srgbClr val="0000CC"/>
                </a:solidFill>
                <a:latin typeface="Lucida Sans Unicode" pitchFamily="34" charset="0"/>
              </a:rPr>
              <a:t>pDX</a:t>
            </a:r>
            <a:r>
              <a:rPr lang="en-US" altLang="ko-KR" sz="2000" dirty="0">
                <a:solidFill>
                  <a:srgbClr val="0000CC"/>
                </a:solidFill>
                <a:latin typeface="Lucida Sans Unicode" pitchFamily="34" charset="0"/>
              </a:rPr>
              <a:t>, IDC_BUTTON1, </a:t>
            </a:r>
            <a:r>
              <a:rPr lang="en-US" altLang="ko-KR" sz="2000" dirty="0" err="1">
                <a:solidFill>
                  <a:srgbClr val="0000CC"/>
                </a:solidFill>
                <a:latin typeface="Lucida Sans Unicode" pitchFamily="34" charset="0"/>
              </a:rPr>
              <a:t>m_button</a:t>
            </a:r>
            <a:r>
              <a:rPr lang="en-US" altLang="ko-KR" sz="2000" dirty="0">
                <a:solidFill>
                  <a:srgbClr val="0000CC"/>
                </a:solidFill>
                <a:latin typeface="Lucida Sans Unicode" pitchFamily="34" charset="0"/>
              </a:rPr>
              <a:t>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ko-KR" sz="2000" dirty="0">
                <a:latin typeface="Lucida Sans Unicode" pitchFamily="34" charset="0"/>
              </a:rPr>
              <a:t>	//}}AFX_DATA_MAP</a:t>
            </a:r>
          </a:p>
          <a:p>
            <a:pPr eaLnBrk="1" hangingPunct="1">
              <a:lnSpc>
                <a:spcPct val="85000"/>
              </a:lnSpc>
            </a:pPr>
            <a:r>
              <a:rPr lang="en-US" altLang="ko-KR" sz="2000" dirty="0">
                <a:latin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86151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내용 개체 틀 2"/>
          <p:cNvSpPr>
            <a:spLocks noGrp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다음과 같은 다양한 버튼을 만들어 본다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10836" y="-22225"/>
            <a:ext cx="8572500" cy="570906"/>
          </a:xfrm>
        </p:spPr>
        <p:txBody>
          <a:bodyPr/>
          <a:lstStyle/>
          <a:p>
            <a:r>
              <a:rPr lang="ko-KR" altLang="en-US" dirty="0"/>
              <a:t>코딩연습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143125"/>
            <a:ext cx="38671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143250"/>
            <a:ext cx="24860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176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ko-KR" altLang="en-US"/>
          </a:p>
        </p:txBody>
      </p:sp>
      <p:sp>
        <p:nvSpPr>
          <p:cNvPr id="16386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More Controls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80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5382" y="521494"/>
            <a:ext cx="8572500" cy="5429250"/>
          </a:xfrm>
        </p:spPr>
        <p:txBody>
          <a:bodyPr/>
          <a:lstStyle/>
          <a:p>
            <a:r>
              <a:rPr lang="ko-KR" altLang="en-US" dirty="0"/>
              <a:t>정적 컨트롤 종류</a:t>
            </a:r>
          </a:p>
          <a:p>
            <a:pPr lvl="1"/>
            <a:r>
              <a:rPr lang="ko-KR" altLang="en-US" dirty="0"/>
              <a:t>텍스트</a:t>
            </a:r>
          </a:p>
          <a:p>
            <a:pPr lvl="1"/>
            <a:r>
              <a:rPr lang="ko-KR" altLang="en-US" dirty="0"/>
              <a:t>프레임</a:t>
            </a:r>
            <a:r>
              <a:rPr lang="en-US" altLang="ko-KR" dirty="0"/>
              <a:t>(</a:t>
            </a:r>
            <a:r>
              <a:rPr lang="ko-KR" altLang="en-US" dirty="0"/>
              <a:t>색으로 채워지지 않은 사각형</a:t>
            </a:r>
            <a:r>
              <a:rPr lang="en-US" altLang="ko-KR" dirty="0"/>
              <a:t>), </a:t>
            </a:r>
            <a:br>
              <a:rPr lang="en-US" altLang="ko-KR" dirty="0"/>
            </a:br>
            <a:r>
              <a:rPr lang="ko-KR" altLang="en-US" dirty="0"/>
              <a:t>사각형</a:t>
            </a:r>
            <a:r>
              <a:rPr lang="en-US" altLang="ko-KR" dirty="0"/>
              <a:t>(</a:t>
            </a:r>
            <a:r>
              <a:rPr lang="ko-KR" altLang="en-US" dirty="0"/>
              <a:t>색으로 채워진 사각형</a:t>
            </a:r>
            <a:r>
              <a:rPr lang="en-US" altLang="ko-KR" dirty="0"/>
              <a:t>), </a:t>
            </a:r>
            <a:br>
              <a:rPr lang="en-US" altLang="ko-KR" dirty="0"/>
            </a:br>
            <a:r>
              <a:rPr lang="ko-KR" altLang="en-US" dirty="0"/>
              <a:t>아이콘</a:t>
            </a:r>
            <a:r>
              <a:rPr lang="en-US" altLang="ko-KR" dirty="0"/>
              <a:t>, </a:t>
            </a:r>
            <a:r>
              <a:rPr lang="ko-KR" altLang="en-US" dirty="0"/>
              <a:t>비트맵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향상된 메타파일</a:t>
            </a:r>
            <a:r>
              <a:rPr lang="en-US" altLang="ko-KR" dirty="0"/>
              <a:t>(Enhanced Metafile)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AC086898-2E0E-4B55-B4C3-E343BF6E7147}" type="slidenum">
              <a:rPr lang="en-US" altLang="ko-KR"/>
              <a:pPr>
                <a:defRPr/>
              </a:pPr>
              <a:t>115</a:t>
            </a:fld>
            <a:endParaRPr lang="en-US" altLang="ko-K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572500" cy="476672"/>
          </a:xfrm>
        </p:spPr>
        <p:txBody>
          <a:bodyPr/>
          <a:lstStyle/>
          <a:p>
            <a:r>
              <a:rPr lang="ko-KR" altLang="en-US" dirty="0"/>
              <a:t>정적 컨트롤 </a:t>
            </a:r>
            <a:r>
              <a:rPr lang="en-US" altLang="ko-KR" dirty="0"/>
              <a:t>(1/3)</a:t>
            </a: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241550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545485" y="1772816"/>
            <a:ext cx="2500313" cy="357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5549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0" y="550379"/>
            <a:ext cx="8572500" cy="5429250"/>
          </a:xfrm>
        </p:spPr>
        <p:txBody>
          <a:bodyPr/>
          <a:lstStyle/>
          <a:p>
            <a:r>
              <a:rPr lang="en-US" altLang="ko-KR" dirty="0"/>
              <a:t>Picture Control </a:t>
            </a:r>
            <a:r>
              <a:rPr lang="ko-KR" altLang="en-US" dirty="0"/>
              <a:t>사용하기</a:t>
            </a:r>
            <a:endParaRPr lang="en-US" altLang="ko-KR" dirty="0"/>
          </a:p>
          <a:p>
            <a:pPr lvl="1"/>
            <a:r>
              <a:rPr lang="en-US" altLang="ko-KR" dirty="0"/>
              <a:t>Type</a:t>
            </a:r>
            <a:r>
              <a:rPr lang="ko-KR" altLang="en-US" dirty="0"/>
              <a:t>을 통해 종류 결정</a:t>
            </a:r>
            <a:endParaRPr lang="en-US" altLang="ko-KR" dirty="0"/>
          </a:p>
          <a:p>
            <a:pPr lvl="1"/>
            <a:r>
              <a:rPr lang="en-US" altLang="ko-KR" dirty="0"/>
              <a:t>Frame, Icon, Bitmap, EMF…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원하는 그림을 넣어보자 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60CE05E0-6F19-4817-B501-56F51583A0C5}" type="slidenum">
              <a:rPr lang="en-US" altLang="ko-KR"/>
              <a:pPr>
                <a:defRPr/>
              </a:pPr>
              <a:t>116</a:t>
            </a:fld>
            <a:endParaRPr lang="en-US" altLang="ko-K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705"/>
            <a:ext cx="8572500" cy="475793"/>
          </a:xfrm>
        </p:spPr>
        <p:txBody>
          <a:bodyPr/>
          <a:lstStyle/>
          <a:p>
            <a:r>
              <a:rPr lang="ko-KR" altLang="en-US" dirty="0"/>
              <a:t>정적 컨트롤 </a:t>
            </a:r>
            <a:r>
              <a:rPr lang="en-US" altLang="ko-KR" dirty="0"/>
              <a:t>(2/3)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87" y="188563"/>
            <a:ext cx="3006725" cy="589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715000" y="4786313"/>
            <a:ext cx="2857500" cy="357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4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94" y="2708920"/>
            <a:ext cx="31750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059832" y="3861048"/>
            <a:ext cx="1143000" cy="785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644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761" y="505491"/>
            <a:ext cx="8572500" cy="5429250"/>
          </a:xfrm>
        </p:spPr>
        <p:txBody>
          <a:bodyPr/>
          <a:lstStyle/>
          <a:p>
            <a:r>
              <a:rPr lang="ko-KR" altLang="en-US" dirty="0"/>
              <a:t>그림을 버튼처럼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SS_NOTIFY </a:t>
            </a:r>
            <a:r>
              <a:rPr lang="ko-KR" altLang="en-US" dirty="0"/>
              <a:t>스타일을 설정하면 통지 메시지 발생</a:t>
            </a:r>
          </a:p>
          <a:p>
            <a:pPr lvl="1"/>
            <a:r>
              <a:rPr lang="en-US" altLang="ko-KR" dirty="0"/>
              <a:t>STN_CLICKED(</a:t>
            </a:r>
            <a:r>
              <a:rPr lang="ko-KR" altLang="en-US" dirty="0"/>
              <a:t>클릭</a:t>
            </a:r>
            <a:r>
              <a:rPr lang="en-US" altLang="ko-KR" dirty="0"/>
              <a:t>), STN_DBLCLK(</a:t>
            </a:r>
            <a:r>
              <a:rPr lang="ko-KR" altLang="en-US" dirty="0"/>
              <a:t>더블 클릭</a:t>
            </a:r>
            <a:r>
              <a:rPr lang="en-US" altLang="ko-KR" dirty="0"/>
              <a:t>), STN_DISABLE(</a:t>
            </a:r>
            <a:r>
              <a:rPr lang="ko-KR" altLang="en-US" dirty="0"/>
              <a:t>비 활성화</a:t>
            </a:r>
            <a:r>
              <a:rPr lang="en-US" altLang="ko-KR" dirty="0"/>
              <a:t>), STN_ENABLE(</a:t>
            </a:r>
            <a:r>
              <a:rPr lang="ko-KR" altLang="en-US" dirty="0"/>
              <a:t>활성화</a:t>
            </a:r>
            <a:r>
              <a:rPr lang="en-US" altLang="ko-KR" dirty="0"/>
              <a:t>)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0E359EB5-E4AC-46E9-85B9-4C166DC385D6}" type="slidenum">
              <a:rPr lang="en-US" altLang="ko-KR"/>
              <a:pPr>
                <a:defRPr/>
              </a:pPr>
              <a:t>117</a:t>
            </a:fld>
            <a:endParaRPr lang="en-US" altLang="ko-K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761" y="1"/>
            <a:ext cx="8572500" cy="476672"/>
          </a:xfrm>
        </p:spPr>
        <p:txBody>
          <a:bodyPr/>
          <a:lstStyle/>
          <a:p>
            <a:r>
              <a:rPr lang="ko-KR" altLang="en-US" dirty="0"/>
              <a:t>정적 컨트롤 </a:t>
            </a:r>
            <a:r>
              <a:rPr lang="en-US" altLang="ko-KR" dirty="0"/>
              <a:t>(3/3)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58"/>
          <a:stretch>
            <a:fillRect/>
          </a:stretch>
        </p:blipFill>
        <p:spPr bwMode="auto">
          <a:xfrm>
            <a:off x="5413375" y="2241516"/>
            <a:ext cx="342582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AutoShape 7"/>
          <p:cNvSpPr>
            <a:spLocks noChangeArrowheads="1"/>
          </p:cNvSpPr>
          <p:nvPr/>
        </p:nvSpPr>
        <p:spPr bwMode="auto">
          <a:xfrm>
            <a:off x="5602153" y="3861048"/>
            <a:ext cx="3143250" cy="4286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0634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821" y="476672"/>
            <a:ext cx="8572500" cy="5429250"/>
          </a:xfrm>
        </p:spPr>
        <p:txBody>
          <a:bodyPr/>
          <a:lstStyle/>
          <a:p>
            <a:r>
              <a:rPr lang="ko-KR" altLang="en-US" dirty="0"/>
              <a:t>편집 컨트롤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편집 컨트롤 종류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FB8AC11A-F3C6-44AA-B05C-950C0B05ED49}" type="slidenum">
              <a:rPr lang="en-US" altLang="ko-KR"/>
              <a:pPr>
                <a:defRPr/>
              </a:pPr>
              <a:t>118</a:t>
            </a:fld>
            <a:endParaRPr lang="en-US" altLang="ko-K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733"/>
            <a:ext cx="8572500" cy="461939"/>
          </a:xfrm>
        </p:spPr>
        <p:txBody>
          <a:bodyPr/>
          <a:lstStyle/>
          <a:p>
            <a:r>
              <a:rPr lang="ko-KR" altLang="en-US" dirty="0"/>
              <a:t>편집 컨트롤 </a:t>
            </a:r>
            <a:r>
              <a:rPr lang="en-US" altLang="ko-KR" dirty="0"/>
              <a:t>(1/6)</a:t>
            </a:r>
          </a:p>
        </p:txBody>
      </p:sp>
      <p:pic>
        <p:nvPicPr>
          <p:cNvPr id="20485" name="Picture 4" descr="D:\집필(1)\Chapter08\Fig8-1-3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20367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5" descr="D:\집필(1)\Chapter08\Fig8-1-3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284984"/>
            <a:ext cx="2065337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91" y="718790"/>
            <a:ext cx="292893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1523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0735" y="527695"/>
            <a:ext cx="8572500" cy="5429250"/>
          </a:xfrm>
        </p:spPr>
        <p:txBody>
          <a:bodyPr/>
          <a:lstStyle/>
          <a:p>
            <a:r>
              <a:rPr lang="ko-KR" altLang="en-US" dirty="0"/>
              <a:t>속성 대화상자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53C1E140-49A8-41CE-B159-694234E0F7CB}" type="slidenum">
              <a:rPr lang="en-US" altLang="ko-KR"/>
              <a:pPr>
                <a:defRPr/>
              </a:pPr>
              <a:t>119</a:t>
            </a:fld>
            <a:endParaRPr lang="en-US" altLang="ko-KR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212" y="0"/>
            <a:ext cx="8572500" cy="527695"/>
          </a:xfrm>
        </p:spPr>
        <p:txBody>
          <a:bodyPr/>
          <a:lstStyle/>
          <a:p>
            <a:r>
              <a:rPr lang="ko-KR" altLang="en-US" dirty="0"/>
              <a:t>편집 컨트롤 </a:t>
            </a:r>
            <a:r>
              <a:rPr lang="en-US" altLang="ko-KR" dirty="0"/>
              <a:t>(1/6)</a:t>
            </a:r>
          </a:p>
        </p:txBody>
      </p:sp>
      <p:pic>
        <p:nvPicPr>
          <p:cNvPr id="2150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64704"/>
            <a:ext cx="257175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87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>
            <a:spLocks noGrp="1"/>
          </p:cNvSpPr>
          <p:nvPr>
            <p:ph idx="1"/>
          </p:nvPr>
        </p:nvSpPr>
        <p:spPr>
          <a:xfrm>
            <a:off x="67945" y="79184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최상위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=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바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1600" b="1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952" y="0"/>
            <a:ext cx="8572500" cy="476671"/>
          </a:xfrm>
        </p:spPr>
        <p:txBody>
          <a:bodyPr/>
          <a:lstStyle/>
          <a:p>
            <a:r>
              <a:rPr lang="ko-KR" altLang="en-US" dirty="0"/>
              <a:t>메뉴 용어 </a:t>
            </a:r>
            <a:r>
              <a:rPr lang="en-US" altLang="ko-KR" dirty="0"/>
              <a:t>(1/6)</a:t>
            </a:r>
          </a:p>
        </p:txBody>
      </p: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556895" y="1244600"/>
            <a:ext cx="8077200" cy="4019550"/>
            <a:chOff x="556895" y="1244600"/>
            <a:chExt cx="8077200" cy="4019550"/>
          </a:xfrm>
        </p:grpSpPr>
        <p:pic>
          <p:nvPicPr>
            <p:cNvPr id="717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945" y="1244600"/>
              <a:ext cx="5162550" cy="401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4" name="AutoShape 7"/>
            <p:cNvSpPr>
              <a:spLocks noChangeArrowheads="1"/>
            </p:cNvSpPr>
            <p:nvPr/>
          </p:nvSpPr>
          <p:spPr bwMode="auto">
            <a:xfrm>
              <a:off x="556895" y="1397000"/>
              <a:ext cx="5210175" cy="30162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175" name="Rectangle 8"/>
            <p:cNvSpPr>
              <a:spLocks noChangeArrowheads="1"/>
            </p:cNvSpPr>
            <p:nvPr/>
          </p:nvSpPr>
          <p:spPr bwMode="auto">
            <a:xfrm>
              <a:off x="6500495" y="1244600"/>
              <a:ext cx="21336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2200">
                  <a:solidFill>
                    <a:srgbClr val="CC3300"/>
                  </a:solidFill>
                </a:rPr>
                <a:t>최상위 메뉴 </a:t>
              </a:r>
            </a:p>
            <a:p>
              <a:pPr eaLnBrk="1" hangingPunct="1"/>
              <a:r>
                <a:rPr lang="en-US" altLang="ko-KR" sz="2200">
                  <a:solidFill>
                    <a:srgbClr val="CC3300"/>
                  </a:solidFill>
                </a:rPr>
                <a:t>= </a:t>
              </a:r>
              <a:r>
                <a:rPr lang="ko-KR" altLang="en-US" sz="2200">
                  <a:solidFill>
                    <a:srgbClr val="CC3300"/>
                  </a:solidFill>
                </a:rPr>
                <a:t>메뉴 바</a:t>
              </a:r>
            </a:p>
          </p:txBody>
        </p:sp>
        <p:sp>
          <p:nvSpPr>
            <p:cNvPr id="7176" name="Line 9"/>
            <p:cNvSpPr>
              <a:spLocks noChangeShapeType="1"/>
            </p:cNvSpPr>
            <p:nvPr/>
          </p:nvSpPr>
          <p:spPr bwMode="auto">
            <a:xfrm>
              <a:off x="5738495" y="1549400"/>
              <a:ext cx="762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4898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19050" y="536179"/>
            <a:ext cx="8534400" cy="4572000"/>
          </a:xfrm>
        </p:spPr>
        <p:txBody>
          <a:bodyPr/>
          <a:lstStyle/>
          <a:p>
            <a:r>
              <a:rPr lang="ko-KR" altLang="en-US" dirty="0"/>
              <a:t>편집 컨트롤 스타일</a:t>
            </a:r>
          </a:p>
        </p:txBody>
      </p:sp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ABD3C9F5-8E85-4A1D-A9FE-B48AA8E2B74D}" type="slidenum">
              <a:rPr lang="en-US" altLang="ko-KR"/>
              <a:pPr>
                <a:defRPr/>
              </a:pPr>
              <a:t>120</a:t>
            </a:fld>
            <a:endParaRPr lang="en-US" altLang="ko-K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696"/>
            <a:ext cx="8572500" cy="542549"/>
          </a:xfrm>
        </p:spPr>
        <p:txBody>
          <a:bodyPr/>
          <a:lstStyle/>
          <a:p>
            <a:r>
              <a:rPr lang="ko-KR" altLang="en-US" dirty="0"/>
              <a:t>편집 컨트롤 </a:t>
            </a:r>
            <a:r>
              <a:rPr lang="en-US" altLang="ko-KR" dirty="0"/>
              <a:t>(2/6)</a:t>
            </a:r>
          </a:p>
        </p:txBody>
      </p:sp>
      <p:grpSp>
        <p:nvGrpSpPr>
          <p:cNvPr id="22533" name="Group 39"/>
          <p:cNvGrpSpPr>
            <a:grpSpLocks/>
          </p:cNvGrpSpPr>
          <p:nvPr/>
        </p:nvGrpSpPr>
        <p:grpSpPr bwMode="auto">
          <a:xfrm>
            <a:off x="251520" y="1124744"/>
            <a:ext cx="8382000" cy="4000500"/>
            <a:chOff x="240" y="1440"/>
            <a:chExt cx="5280" cy="2520"/>
          </a:xfrm>
        </p:grpSpPr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240" y="1440"/>
              <a:ext cx="1104" cy="384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편집 컨트롤 </a:t>
              </a:r>
            </a:p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스타일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1344" y="1440"/>
              <a:ext cx="2688" cy="384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의미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4032" y="1440"/>
              <a:ext cx="1488" cy="384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속성 대화상자의 항목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240" y="1824"/>
              <a:ext cx="110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ES_AUTOHSCROLL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1344" y="1824"/>
              <a:ext cx="268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줄 끝에 도달하면 자동으로 수평 스크롤</a:t>
              </a: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4032" y="1824"/>
              <a:ext cx="148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Auto HScroll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240" y="2068"/>
              <a:ext cx="1104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ES_AUTOVSCROLL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1344" y="2068"/>
              <a:ext cx="2688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줄 끝에 도달하면 자동으로 수직 스크롤</a:t>
              </a: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4032" y="2068"/>
              <a:ext cx="1488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Auto VScroll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240" y="2304"/>
              <a:ext cx="1104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ES_CENTER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1344" y="2304"/>
              <a:ext cx="2688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텍스트를 가운데 정렬</a:t>
              </a:r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4032" y="2304"/>
              <a:ext cx="1488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Align text: Centered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240" y="2526"/>
              <a:ext cx="1104" cy="2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ES_LEFT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1344" y="2526"/>
              <a:ext cx="2688" cy="2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텍스트를 왼쪽 정렬</a:t>
              </a: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4032" y="2526"/>
              <a:ext cx="1488" cy="2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Align text: Left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240" y="2748"/>
              <a:ext cx="1104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ES_LOWERCASE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1344" y="2748"/>
              <a:ext cx="26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입력된 모든 문자를 소문자로 변환</a:t>
              </a:r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>
              <a:off x="4032" y="2748"/>
              <a:ext cx="14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Lowercase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240" y="2959"/>
              <a:ext cx="1104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ES_MULTILINE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1344" y="2959"/>
              <a:ext cx="26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다중 라인 편집 컨트롤임을 나타냄</a:t>
              </a:r>
            </a:p>
          </p:txBody>
        </p:sp>
        <p:sp>
          <p:nvSpPr>
            <p:cNvPr id="22554" name="Rectangle 26"/>
            <p:cNvSpPr>
              <a:spLocks noChangeArrowheads="1"/>
            </p:cNvSpPr>
            <p:nvPr/>
          </p:nvSpPr>
          <p:spPr bwMode="auto">
            <a:xfrm>
              <a:off x="4032" y="2959"/>
              <a:ext cx="14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Multiline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240" y="3180"/>
              <a:ext cx="1104" cy="5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ES_NOHIDESEL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1344" y="3180"/>
              <a:ext cx="2688" cy="5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컨트롤이 키보드 포커스를 잃더라도 선택된 텍스트가 계속 반전된 상태로 남아있도록 함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4032" y="3180"/>
              <a:ext cx="1488" cy="5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No hide selection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240" y="3739"/>
              <a:ext cx="1104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ES_NUMBER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1344" y="3739"/>
              <a:ext cx="26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숫자만 입력할 수 있다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4032" y="3739"/>
              <a:ext cx="14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Number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69692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0" y="512985"/>
            <a:ext cx="8572500" cy="5429250"/>
          </a:xfrm>
        </p:spPr>
        <p:txBody>
          <a:bodyPr/>
          <a:lstStyle/>
          <a:p>
            <a:r>
              <a:rPr lang="ko-KR" altLang="en-US" dirty="0"/>
              <a:t>편집 컨트롤 스타일 </a:t>
            </a:r>
            <a:r>
              <a:rPr lang="en-US" altLang="ko-KR" dirty="0"/>
              <a:t>(cont'd)</a:t>
            </a:r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FD98A7F3-6B73-4AFF-8B9F-706696353A0B}" type="slidenum">
              <a:rPr lang="en-US" altLang="ko-KR"/>
              <a:pPr>
                <a:defRPr/>
              </a:pPr>
              <a:t>121</a:t>
            </a:fld>
            <a:endParaRPr lang="en-US" altLang="ko-KR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28"/>
            <a:ext cx="8572500" cy="443526"/>
          </a:xfrm>
        </p:spPr>
        <p:txBody>
          <a:bodyPr/>
          <a:lstStyle/>
          <a:p>
            <a:r>
              <a:rPr lang="ko-KR" altLang="en-US" dirty="0"/>
              <a:t>편집 컨트롤 </a:t>
            </a:r>
            <a:r>
              <a:rPr lang="en-US" altLang="ko-KR" dirty="0"/>
              <a:t>(3/6)</a:t>
            </a:r>
          </a:p>
        </p:txBody>
      </p:sp>
      <p:grpSp>
        <p:nvGrpSpPr>
          <p:cNvPr id="23557" name="Group 28"/>
          <p:cNvGrpSpPr>
            <a:grpSpLocks/>
          </p:cNvGrpSpPr>
          <p:nvPr/>
        </p:nvGrpSpPr>
        <p:grpSpPr bwMode="auto">
          <a:xfrm>
            <a:off x="251520" y="1196752"/>
            <a:ext cx="8383587" cy="4133850"/>
            <a:chOff x="239" y="1392"/>
            <a:chExt cx="5281" cy="2604"/>
          </a:xfrm>
        </p:grpSpPr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240" y="1392"/>
              <a:ext cx="1296" cy="39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편집 컨트롤 </a:t>
              </a:r>
            </a:p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스타일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344" y="1392"/>
              <a:ext cx="2784" cy="39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의미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4128" y="1392"/>
              <a:ext cx="1392" cy="39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속성 대화상자의 </a:t>
              </a:r>
            </a:p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항목</a:t>
              </a: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239" y="2520"/>
              <a:ext cx="1105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ES_READONLY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1348" y="2520"/>
              <a:ext cx="2780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텍스트를 읽기만 가능하다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128" y="2520"/>
              <a:ext cx="1392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Read-only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239" y="2723"/>
              <a:ext cx="1105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ES_RIGHT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1348" y="2723"/>
              <a:ext cx="2780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텍스트를 오른쪽 정렬한다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4128" y="2723"/>
              <a:ext cx="1392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Align text: Right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239" y="2925"/>
              <a:ext cx="1105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ES_UPPERCASE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1348" y="2925"/>
              <a:ext cx="2780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입력된 모든 문자를 대문자로 변환한다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4128" y="2925"/>
              <a:ext cx="1392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Uppercase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239" y="3128"/>
              <a:ext cx="1105" cy="8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ES_WANTRETURN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1348" y="3128"/>
              <a:ext cx="2780" cy="8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다중 라인 편집 컨트롤에만 사용할 수 있으며 이 스타일을 지정하지 않으면 대화상자에서 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Enter </a:t>
              </a:r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키를 이용한 줄바꿈이 되지 않는다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. Ctrl+Enter </a:t>
              </a:r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키를 이용하면 이 스타일과 무관하게 줄바꿈을 할 수 있다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4128" y="3128"/>
              <a:ext cx="1392" cy="8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Want return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73" name="Rectangle 22"/>
            <p:cNvSpPr>
              <a:spLocks noChangeArrowheads="1"/>
            </p:cNvSpPr>
            <p:nvPr/>
          </p:nvSpPr>
          <p:spPr bwMode="auto">
            <a:xfrm>
              <a:off x="240" y="1788"/>
              <a:ext cx="1104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ES_OEMCONVERT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74" name="Rectangle 23"/>
            <p:cNvSpPr>
              <a:spLocks noChangeArrowheads="1"/>
            </p:cNvSpPr>
            <p:nvPr/>
          </p:nvSpPr>
          <p:spPr bwMode="auto">
            <a:xfrm>
              <a:off x="1344" y="1788"/>
              <a:ext cx="2784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입력된 텍스트가 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OEM </a:t>
              </a:r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문자셋으로 변환되어 편집 컨트롤 내부에 저장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75" name="Rectangle 24"/>
            <p:cNvSpPr>
              <a:spLocks noChangeArrowheads="1"/>
            </p:cNvSpPr>
            <p:nvPr/>
          </p:nvSpPr>
          <p:spPr bwMode="auto">
            <a:xfrm>
              <a:off x="4128" y="1788"/>
              <a:ext cx="1392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OEM convert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76" name="Rectangle 25"/>
            <p:cNvSpPr>
              <a:spLocks noChangeArrowheads="1"/>
            </p:cNvSpPr>
            <p:nvPr/>
          </p:nvSpPr>
          <p:spPr bwMode="auto">
            <a:xfrm>
              <a:off x="240" y="2144"/>
              <a:ext cx="1104" cy="3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ES_PASSWORD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77" name="Rectangle 26"/>
            <p:cNvSpPr>
              <a:spLocks noChangeArrowheads="1"/>
            </p:cNvSpPr>
            <p:nvPr/>
          </p:nvSpPr>
          <p:spPr bwMode="auto">
            <a:xfrm>
              <a:off x="1344" y="2144"/>
              <a:ext cx="2784" cy="3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단일 라인 편집 컨트롤에만 사용할 수 있으며 입력된 문자를 *로 표시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3578" name="Rectangle 27"/>
            <p:cNvSpPr>
              <a:spLocks noChangeArrowheads="1"/>
            </p:cNvSpPr>
            <p:nvPr/>
          </p:nvSpPr>
          <p:spPr bwMode="auto">
            <a:xfrm>
              <a:off x="4128" y="2144"/>
              <a:ext cx="1392" cy="3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Password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7781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3448" y="519256"/>
            <a:ext cx="8572500" cy="5429250"/>
          </a:xfrm>
        </p:spPr>
        <p:txBody>
          <a:bodyPr/>
          <a:lstStyle/>
          <a:p>
            <a:r>
              <a:rPr lang="ko-KR" altLang="en-US" dirty="0"/>
              <a:t>편집 컨트롤 통지 메시지</a:t>
            </a:r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D256B3A-2AD4-437A-BE29-9AED49A8E7C0}" type="slidenum">
              <a:rPr lang="en-US" altLang="ko-KR"/>
              <a:pPr>
                <a:defRPr/>
              </a:pPr>
              <a:t>122</a:t>
            </a:fld>
            <a:endParaRPr lang="en-US" altLang="ko-K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448" y="16035"/>
            <a:ext cx="8572500" cy="503417"/>
          </a:xfrm>
        </p:spPr>
        <p:txBody>
          <a:bodyPr/>
          <a:lstStyle/>
          <a:p>
            <a:r>
              <a:rPr lang="ko-KR" altLang="en-US" dirty="0"/>
              <a:t>편집 컨트롤 </a:t>
            </a:r>
            <a:r>
              <a:rPr lang="en-US" altLang="ko-KR" dirty="0"/>
              <a:t>(4/6)</a:t>
            </a:r>
          </a:p>
        </p:txBody>
      </p:sp>
      <p:grpSp>
        <p:nvGrpSpPr>
          <p:cNvPr id="24581" name="Group 6"/>
          <p:cNvGrpSpPr>
            <a:grpSpLocks/>
          </p:cNvGrpSpPr>
          <p:nvPr/>
        </p:nvGrpSpPr>
        <p:grpSpPr bwMode="auto">
          <a:xfrm>
            <a:off x="381000" y="1231276"/>
            <a:ext cx="8382000" cy="4457700"/>
            <a:chOff x="260" y="576"/>
            <a:chExt cx="5260" cy="3024"/>
          </a:xfrm>
        </p:grpSpPr>
        <p:sp>
          <p:nvSpPr>
            <p:cNvPr id="24582" name="Rectangle 7"/>
            <p:cNvSpPr>
              <a:spLocks noChangeArrowheads="1"/>
            </p:cNvSpPr>
            <p:nvPr/>
          </p:nvSpPr>
          <p:spPr bwMode="auto">
            <a:xfrm>
              <a:off x="260" y="576"/>
              <a:ext cx="988" cy="249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통지 메시지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4583" name="Rectangle 8"/>
            <p:cNvSpPr>
              <a:spLocks noChangeArrowheads="1"/>
            </p:cNvSpPr>
            <p:nvPr/>
          </p:nvSpPr>
          <p:spPr bwMode="auto">
            <a:xfrm>
              <a:off x="1248" y="576"/>
              <a:ext cx="4272" cy="249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의미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4584" name="Rectangle 9"/>
            <p:cNvSpPr>
              <a:spLocks noChangeArrowheads="1"/>
            </p:cNvSpPr>
            <p:nvPr/>
          </p:nvSpPr>
          <p:spPr bwMode="auto">
            <a:xfrm>
              <a:off x="260" y="825"/>
              <a:ext cx="988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EN_CHANGE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4585" name="Rectangle 10"/>
            <p:cNvSpPr>
              <a:spLocks noChangeArrowheads="1"/>
            </p:cNvSpPr>
            <p:nvPr/>
          </p:nvSpPr>
          <p:spPr bwMode="auto">
            <a:xfrm>
              <a:off x="1248" y="825"/>
              <a:ext cx="4272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사용자가 컨트롤의 내용을 변경하면 화면에 컨트롤을 다시 그리는데 그 후에 이 메시지가 발생한다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4586" name="Rectangle 11"/>
            <p:cNvSpPr>
              <a:spLocks noChangeArrowheads="1"/>
            </p:cNvSpPr>
            <p:nvPr/>
          </p:nvSpPr>
          <p:spPr bwMode="auto">
            <a:xfrm>
              <a:off x="260" y="1248"/>
              <a:ext cx="988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EN_ERRSPACE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4587" name="Rectangle 12"/>
            <p:cNvSpPr>
              <a:spLocks noChangeArrowheads="1"/>
            </p:cNvSpPr>
            <p:nvPr/>
          </p:nvSpPr>
          <p:spPr bwMode="auto">
            <a:xfrm>
              <a:off x="1248" y="1248"/>
              <a:ext cx="4272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메모리가 부족하다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4588" name="Rectangle 13"/>
            <p:cNvSpPr>
              <a:spLocks noChangeArrowheads="1"/>
            </p:cNvSpPr>
            <p:nvPr/>
          </p:nvSpPr>
          <p:spPr bwMode="auto">
            <a:xfrm>
              <a:off x="260" y="1505"/>
              <a:ext cx="988" cy="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EN_HSCROLL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4589" name="Rectangle 14"/>
            <p:cNvSpPr>
              <a:spLocks noChangeArrowheads="1"/>
            </p:cNvSpPr>
            <p:nvPr/>
          </p:nvSpPr>
          <p:spPr bwMode="auto">
            <a:xfrm>
              <a:off x="1248" y="1505"/>
              <a:ext cx="4272" cy="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사용자가 편집 컨트롤의 수평 스크롤 바를 클릭하였다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4590" name="Rectangle 15"/>
            <p:cNvSpPr>
              <a:spLocks noChangeArrowheads="1"/>
            </p:cNvSpPr>
            <p:nvPr/>
          </p:nvSpPr>
          <p:spPr bwMode="auto">
            <a:xfrm>
              <a:off x="260" y="1728"/>
              <a:ext cx="988" cy="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EN_KILLFOCUS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4591" name="Rectangle 16"/>
            <p:cNvSpPr>
              <a:spLocks noChangeArrowheads="1"/>
            </p:cNvSpPr>
            <p:nvPr/>
          </p:nvSpPr>
          <p:spPr bwMode="auto">
            <a:xfrm>
              <a:off x="1248" y="1728"/>
              <a:ext cx="4272" cy="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키보드 포커스를 잃었다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4592" name="Rectangle 17"/>
            <p:cNvSpPr>
              <a:spLocks noChangeArrowheads="1"/>
            </p:cNvSpPr>
            <p:nvPr/>
          </p:nvSpPr>
          <p:spPr bwMode="auto">
            <a:xfrm>
              <a:off x="260" y="1956"/>
              <a:ext cx="988" cy="7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EN_MAXTEXT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4593" name="Rectangle 18"/>
            <p:cNvSpPr>
              <a:spLocks noChangeArrowheads="1"/>
            </p:cNvSpPr>
            <p:nvPr/>
          </p:nvSpPr>
          <p:spPr bwMode="auto">
            <a:xfrm>
              <a:off x="1248" y="1956"/>
              <a:ext cx="4272" cy="7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더 이상 문자를 입력할 수 없다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. CEdit::SetLimitText </a:t>
              </a:r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함수로 문자 개수를 제한한 경우나 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ES_AUTOHSCROLL, ES_AUTOVSCROLL </a:t>
              </a:r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등의 스타일을 지정하지 않은 상태에서 줄 끝까지 입력한 경우에 발생한다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.</a:t>
              </a:r>
            </a:p>
          </p:txBody>
        </p:sp>
        <p:sp>
          <p:nvSpPr>
            <p:cNvPr id="24594" name="Rectangle 19"/>
            <p:cNvSpPr>
              <a:spLocks noChangeArrowheads="1"/>
            </p:cNvSpPr>
            <p:nvPr/>
          </p:nvSpPr>
          <p:spPr bwMode="auto">
            <a:xfrm>
              <a:off x="260" y="2736"/>
              <a:ext cx="988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EN_SETFOCUS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4595" name="Rectangle 20"/>
            <p:cNvSpPr>
              <a:spLocks noChangeArrowheads="1"/>
            </p:cNvSpPr>
            <p:nvPr/>
          </p:nvSpPr>
          <p:spPr bwMode="auto">
            <a:xfrm>
              <a:off x="1248" y="2736"/>
              <a:ext cx="4272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키보드 포커스를 얻었다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4596" name="Rectangle 21"/>
            <p:cNvSpPr>
              <a:spLocks noChangeArrowheads="1"/>
            </p:cNvSpPr>
            <p:nvPr/>
          </p:nvSpPr>
          <p:spPr bwMode="auto">
            <a:xfrm>
              <a:off x="260" y="2986"/>
              <a:ext cx="988" cy="3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EN_UPDATE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4597" name="Rectangle 22"/>
            <p:cNvSpPr>
              <a:spLocks noChangeArrowheads="1"/>
            </p:cNvSpPr>
            <p:nvPr/>
          </p:nvSpPr>
          <p:spPr bwMode="auto">
            <a:xfrm>
              <a:off x="1248" y="2986"/>
              <a:ext cx="4272" cy="3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사용자가 컨트롤의 내용을 변경하면 화면에 컨트롤을 다시 그리는데 그 직전에 이 메시지가 발생한다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4598" name="Rectangle 23"/>
            <p:cNvSpPr>
              <a:spLocks noChangeArrowheads="1"/>
            </p:cNvSpPr>
            <p:nvPr/>
          </p:nvSpPr>
          <p:spPr bwMode="auto">
            <a:xfrm>
              <a:off x="260" y="3376"/>
              <a:ext cx="988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EN_VSCROLL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4599" name="Rectangle 24"/>
            <p:cNvSpPr>
              <a:spLocks noChangeArrowheads="1"/>
            </p:cNvSpPr>
            <p:nvPr/>
          </p:nvSpPr>
          <p:spPr bwMode="auto">
            <a:xfrm>
              <a:off x="1248" y="3376"/>
              <a:ext cx="4272" cy="2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1700">
                  <a:latin typeface="굴림체" pitchFamily="49" charset="-127"/>
                  <a:ea typeface="굴림체" pitchFamily="49" charset="-127"/>
                </a:rPr>
                <a:t>사용자가 편집 컨트롤의 수직 스크롤 바를 클릭하였다</a:t>
              </a:r>
              <a:r>
                <a:rPr lang="en-US" altLang="ko-KR" sz="1700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 sz="1700">
                <a:latin typeface="굴림체" pitchFamily="49" charset="-127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2736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0" y="18693"/>
            <a:ext cx="8572500" cy="457980"/>
          </a:xfrm>
        </p:spPr>
        <p:txBody>
          <a:bodyPr/>
          <a:lstStyle/>
          <a:p>
            <a:r>
              <a:rPr lang="ko-KR" altLang="en-US" dirty="0"/>
              <a:t>편집 </a:t>
            </a:r>
            <a:r>
              <a:rPr lang="ko-KR" altLang="en-US" dirty="0" err="1"/>
              <a:t>콘트롤을</a:t>
            </a:r>
            <a:r>
              <a:rPr lang="ko-KR" altLang="en-US" dirty="0"/>
              <a:t> 제어하려면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836712"/>
            <a:ext cx="9072563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ko-KR" altLang="en-US" sz="2800" dirty="0">
                <a:latin typeface="+mn-lt"/>
                <a:ea typeface="+mn-ea"/>
                <a:sym typeface="Wingdings" pitchFamily="2" charset="2"/>
              </a:rPr>
              <a:t>텍스트의 상태를 변경하고 </a:t>
            </a:r>
            <a:r>
              <a:rPr kumimoji="0" lang="en-US" altLang="ko-KR" sz="2800" dirty="0">
                <a:latin typeface="+mn-lt"/>
                <a:ea typeface="+mn-ea"/>
                <a:sym typeface="Wingdings" pitchFamily="2" charset="2"/>
              </a:rPr>
              <a:t>(</a:t>
            </a:r>
            <a:r>
              <a:rPr kumimoji="0" lang="ko-KR" altLang="en-US" sz="2800" dirty="0">
                <a:latin typeface="+mn-lt"/>
                <a:ea typeface="+mn-ea"/>
                <a:sym typeface="Wingdings" pitchFamily="2" charset="2"/>
              </a:rPr>
              <a:t>알고</a:t>
            </a:r>
            <a:r>
              <a:rPr kumimoji="0" lang="en-US" altLang="ko-KR" sz="2800" dirty="0">
                <a:latin typeface="+mn-lt"/>
                <a:ea typeface="+mn-ea"/>
                <a:sym typeface="Wingdings" pitchFamily="2" charset="2"/>
              </a:rPr>
              <a:t>)</a:t>
            </a:r>
            <a:r>
              <a:rPr kumimoji="0" lang="ko-KR" altLang="en-US" sz="2800" dirty="0">
                <a:latin typeface="+mn-lt"/>
                <a:ea typeface="+mn-ea"/>
                <a:sym typeface="Wingdings" pitchFamily="2" charset="2"/>
              </a:rPr>
              <a:t> 싶다면</a:t>
            </a:r>
            <a:r>
              <a:rPr kumimoji="0" lang="en-US" altLang="ko-KR" sz="2800" dirty="0">
                <a:latin typeface="+mn-lt"/>
                <a:ea typeface="+mn-ea"/>
                <a:sym typeface="Wingdings" pitchFamily="2" charset="2"/>
              </a:rPr>
              <a:t>? </a:t>
            </a:r>
            <a:br>
              <a:rPr kumimoji="0" lang="en-US" altLang="ko-KR" sz="2800" dirty="0">
                <a:latin typeface="+mn-lt"/>
                <a:ea typeface="+mn-ea"/>
                <a:sym typeface="Wingdings" pitchFamily="2" charset="2"/>
              </a:rPr>
            </a:br>
            <a:r>
              <a:rPr kumimoji="0" lang="en-US" altLang="ko-KR" sz="2800" dirty="0">
                <a:latin typeface="+mn-lt"/>
                <a:ea typeface="+mn-ea"/>
                <a:sym typeface="Wingdings" pitchFamily="2" charset="2"/>
              </a:rPr>
              <a:t> </a:t>
            </a:r>
            <a:r>
              <a:rPr kumimoji="0" lang="ko-KR" altLang="en-US" sz="2800" dirty="0">
                <a:latin typeface="+mn-lt"/>
                <a:ea typeface="+mn-ea"/>
                <a:sym typeface="Wingdings" pitchFamily="2" charset="2"/>
              </a:rPr>
              <a:t>컨트롤 메시지활용</a:t>
            </a:r>
            <a:endParaRPr kumimoji="0" lang="en-US" altLang="ko-KR" sz="2800" dirty="0">
              <a:latin typeface="+mn-lt"/>
              <a:ea typeface="+mn-ea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kumimoji="0" lang="en-US" altLang="ko-KR" sz="280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kumimoji="0" lang="en-US" altLang="ko-KR" sz="280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kumimoji="0" lang="en-US" altLang="ko-KR" sz="2800" dirty="0">
              <a:latin typeface="+mn-lt"/>
              <a:ea typeface="+mn-ea"/>
            </a:endParaRP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2400" dirty="0">
                <a:latin typeface="+mn-lt"/>
                <a:ea typeface="+mn-ea"/>
              </a:rPr>
              <a:t>컨트롤 메시지를 주기 위해서는</a:t>
            </a:r>
            <a:r>
              <a:rPr kumimoji="0" lang="en-US" altLang="ko-KR" sz="2400" dirty="0">
                <a:latin typeface="+mn-lt"/>
                <a:ea typeface="+mn-ea"/>
              </a:rPr>
              <a:t>…</a:t>
            </a:r>
            <a:br>
              <a:rPr kumimoji="0" lang="en-US" altLang="ko-KR" sz="2400" dirty="0">
                <a:latin typeface="+mn-lt"/>
                <a:ea typeface="+mn-ea"/>
              </a:rPr>
            </a:br>
            <a:r>
              <a:rPr kumimoji="0" lang="en-US" altLang="ko-KR" sz="2400" dirty="0">
                <a:latin typeface="+mn-lt"/>
                <a:ea typeface="+mn-ea"/>
                <a:sym typeface="Wingdings" pitchFamily="2" charset="2"/>
              </a:rPr>
              <a:t> </a:t>
            </a:r>
            <a:r>
              <a:rPr kumimoji="0" lang="en-US" altLang="ko-KR" sz="2400" dirty="0" err="1">
                <a:latin typeface="+mn-lt"/>
                <a:ea typeface="+mn-ea"/>
              </a:rPr>
              <a:t>CEdit</a:t>
            </a:r>
            <a:r>
              <a:rPr kumimoji="0" lang="en-US" altLang="ko-KR" sz="2400" dirty="0">
                <a:latin typeface="+mn-lt"/>
                <a:ea typeface="+mn-ea"/>
              </a:rPr>
              <a:t> </a:t>
            </a:r>
            <a:r>
              <a:rPr kumimoji="0" lang="ko-KR" altLang="en-US" sz="2400" dirty="0">
                <a:latin typeface="+mn-lt"/>
                <a:ea typeface="+mn-ea"/>
              </a:rPr>
              <a:t>타입의 변수를 추가하고 컨트롤과 연결</a:t>
            </a:r>
            <a:endParaRPr kumimoji="0" lang="en-US" altLang="ko-KR" sz="2400" dirty="0">
              <a:latin typeface="+mn-lt"/>
              <a:ea typeface="+mn-ea"/>
            </a:endParaRPr>
          </a:p>
          <a:p>
            <a:pPr marL="914400" lvl="1" indent="-4572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ko-KR" altLang="en-US" sz="2400" dirty="0">
                <a:latin typeface="+mn-lt"/>
                <a:ea typeface="+mn-ea"/>
              </a:rPr>
              <a:t>직접 연결</a:t>
            </a:r>
            <a:r>
              <a:rPr kumimoji="0" lang="en-US" altLang="ko-KR" sz="2400" dirty="0">
                <a:latin typeface="+mn-lt"/>
                <a:ea typeface="+mn-ea"/>
              </a:rPr>
              <a:t> (</a:t>
            </a:r>
            <a:r>
              <a:rPr kumimoji="0" lang="en-US" altLang="ko-KR" sz="2400" dirty="0" err="1">
                <a:latin typeface="+mn-lt"/>
                <a:ea typeface="+mn-ea"/>
              </a:rPr>
              <a:t>DoDataExchange</a:t>
            </a:r>
            <a:r>
              <a:rPr kumimoji="0" lang="en-US" altLang="ko-KR" sz="2400" dirty="0">
                <a:latin typeface="+mn-lt"/>
                <a:ea typeface="+mn-ea"/>
              </a:rPr>
              <a:t> </a:t>
            </a:r>
            <a:r>
              <a:rPr kumimoji="0" lang="ko-KR" altLang="en-US" sz="2400" dirty="0">
                <a:latin typeface="+mn-lt"/>
                <a:ea typeface="+mn-ea"/>
              </a:rPr>
              <a:t>함수 이용</a:t>
            </a:r>
            <a:r>
              <a:rPr kumimoji="0" lang="en-US" altLang="ko-KR" sz="2400" dirty="0">
                <a:latin typeface="+mn-lt"/>
                <a:ea typeface="+mn-ea"/>
              </a:rPr>
              <a:t>)</a:t>
            </a:r>
          </a:p>
          <a:p>
            <a:pPr marL="914400" lvl="1" indent="-4572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ko-KR" altLang="en-US" sz="2400" dirty="0">
                <a:solidFill>
                  <a:srgbClr val="FF0000"/>
                </a:solidFill>
                <a:latin typeface="+mn-lt"/>
                <a:ea typeface="+mn-ea"/>
              </a:rPr>
              <a:t>또는 컨트롤의 변수 추가 기능을 이용하여 자동으로 추가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kumimoji="0" lang="ko-KR" altLang="en-US" sz="360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kumimoji="0" lang="ko-KR" altLang="en-US" sz="320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kumimoji="0" lang="ko-KR" altLang="en-US" sz="280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kumimoji="0" lang="en-US" altLang="ko-KR" sz="2800" dirty="0">
              <a:latin typeface="+mn-lt"/>
              <a:ea typeface="+mn-ea"/>
            </a:endParaRPr>
          </a:p>
        </p:txBody>
      </p:sp>
      <p:grpSp>
        <p:nvGrpSpPr>
          <p:cNvPr id="26628" name="Group 10"/>
          <p:cNvGrpSpPr>
            <a:grpSpLocks/>
          </p:cNvGrpSpPr>
          <p:nvPr/>
        </p:nvGrpSpPr>
        <p:grpSpPr bwMode="auto">
          <a:xfrm>
            <a:off x="1107281" y="1868164"/>
            <a:ext cx="6858000" cy="1023938"/>
            <a:chOff x="528" y="1632"/>
            <a:chExt cx="4320" cy="645"/>
          </a:xfrm>
        </p:grpSpPr>
        <p:sp>
          <p:nvSpPr>
            <p:cNvPr id="26629" name="Rectangle 4"/>
            <p:cNvSpPr>
              <a:spLocks noChangeArrowheads="1"/>
            </p:cNvSpPr>
            <p:nvPr/>
          </p:nvSpPr>
          <p:spPr bwMode="auto">
            <a:xfrm>
              <a:off x="528" y="1632"/>
              <a:ext cx="1440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 dirty="0"/>
                <a:t>컨트롤</a:t>
              </a:r>
            </a:p>
            <a:p>
              <a:pPr algn="ctr" eaLnBrk="1" hangingPunct="1"/>
              <a:r>
                <a:rPr lang="en-US" altLang="ko-KR" sz="2200" dirty="0"/>
                <a:t>(</a:t>
              </a:r>
              <a:r>
                <a:rPr lang="ko-KR" altLang="en-US" sz="2200" dirty="0"/>
                <a:t>자식 윈도우</a:t>
              </a:r>
              <a:r>
                <a:rPr lang="en-US" altLang="ko-KR" sz="2200" dirty="0"/>
                <a:t>)</a:t>
              </a:r>
            </a:p>
          </p:txBody>
        </p:sp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3408" y="1632"/>
              <a:ext cx="1440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/>
                <a:t>부모 윈도우</a:t>
              </a:r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 flipH="1">
              <a:off x="1968" y="2016"/>
              <a:ext cx="14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2" name="Rectangle 9"/>
            <p:cNvSpPr>
              <a:spLocks noChangeArrowheads="1"/>
            </p:cNvSpPr>
            <p:nvPr/>
          </p:nvSpPr>
          <p:spPr bwMode="auto">
            <a:xfrm>
              <a:off x="2058" y="2037"/>
              <a:ext cx="13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2200"/>
                <a:t>컨트롤 메시지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22892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-3218" y="1"/>
            <a:ext cx="8572500" cy="476672"/>
          </a:xfrm>
        </p:spPr>
        <p:txBody>
          <a:bodyPr/>
          <a:lstStyle/>
          <a:p>
            <a:r>
              <a:rPr lang="ko-KR" altLang="en-US" dirty="0"/>
              <a:t>편집 </a:t>
            </a:r>
            <a:r>
              <a:rPr lang="ko-KR" altLang="en-US" dirty="0" err="1"/>
              <a:t>콘트롤을</a:t>
            </a:r>
            <a:r>
              <a:rPr lang="ko-KR" altLang="en-US" dirty="0"/>
              <a:t> 제어하려면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836712"/>
            <a:ext cx="9072563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2400" dirty="0">
                <a:latin typeface="+mn-lt"/>
                <a:ea typeface="+mn-ea"/>
              </a:rPr>
              <a:t>컨트롤 메시지를 주기 위해서는</a:t>
            </a:r>
            <a:r>
              <a:rPr kumimoji="0" lang="en-US" altLang="ko-KR" sz="2400" dirty="0">
                <a:latin typeface="+mn-lt"/>
                <a:ea typeface="+mn-ea"/>
              </a:rPr>
              <a:t>…</a:t>
            </a:r>
            <a:br>
              <a:rPr kumimoji="0" lang="en-US" altLang="ko-KR" sz="2400" dirty="0">
                <a:latin typeface="+mn-lt"/>
                <a:ea typeface="+mn-ea"/>
              </a:rPr>
            </a:br>
            <a:r>
              <a:rPr kumimoji="0" lang="en-US" altLang="ko-KR" sz="2400" dirty="0">
                <a:latin typeface="+mn-lt"/>
                <a:ea typeface="+mn-ea"/>
                <a:sym typeface="Wingdings" pitchFamily="2" charset="2"/>
              </a:rPr>
              <a:t> </a:t>
            </a:r>
            <a:r>
              <a:rPr kumimoji="0" lang="en-US" altLang="ko-KR" sz="2400" dirty="0" err="1">
                <a:latin typeface="+mn-lt"/>
                <a:ea typeface="+mn-ea"/>
              </a:rPr>
              <a:t>CEdit</a:t>
            </a:r>
            <a:r>
              <a:rPr kumimoji="0" lang="en-US" altLang="ko-KR" sz="2400" dirty="0">
                <a:latin typeface="+mn-lt"/>
                <a:ea typeface="+mn-ea"/>
              </a:rPr>
              <a:t> </a:t>
            </a:r>
            <a:r>
              <a:rPr kumimoji="0" lang="ko-KR" altLang="en-US" sz="2400" dirty="0">
                <a:latin typeface="+mn-lt"/>
                <a:ea typeface="+mn-ea"/>
              </a:rPr>
              <a:t>타입의 변수를 추가하고 컨트롤과 연결</a:t>
            </a:r>
            <a:endParaRPr kumimoji="0" lang="en-US" altLang="ko-KR" sz="2400" dirty="0">
              <a:latin typeface="+mn-lt"/>
              <a:ea typeface="+mn-ea"/>
            </a:endParaRPr>
          </a:p>
          <a:p>
            <a:pPr marL="914400" lvl="1" indent="-4572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ko-KR" altLang="en-US" sz="2400" dirty="0">
                <a:latin typeface="+mn-lt"/>
                <a:ea typeface="+mn-ea"/>
              </a:rPr>
              <a:t>직접 연결</a:t>
            </a:r>
            <a:r>
              <a:rPr kumimoji="0" lang="en-US" altLang="ko-KR" sz="2400" dirty="0">
                <a:latin typeface="+mn-lt"/>
                <a:ea typeface="+mn-ea"/>
              </a:rPr>
              <a:t> (</a:t>
            </a:r>
            <a:r>
              <a:rPr kumimoji="0" lang="en-US" altLang="ko-KR" sz="2400" dirty="0" err="1">
                <a:latin typeface="+mn-lt"/>
                <a:ea typeface="+mn-ea"/>
              </a:rPr>
              <a:t>DoDataExchange</a:t>
            </a:r>
            <a:r>
              <a:rPr kumimoji="0" lang="en-US" altLang="ko-KR" sz="2400" dirty="0">
                <a:latin typeface="+mn-lt"/>
                <a:ea typeface="+mn-ea"/>
              </a:rPr>
              <a:t> </a:t>
            </a:r>
            <a:r>
              <a:rPr kumimoji="0" lang="ko-KR" altLang="en-US" sz="2400" dirty="0">
                <a:latin typeface="+mn-lt"/>
                <a:ea typeface="+mn-ea"/>
              </a:rPr>
              <a:t>함수 이용</a:t>
            </a:r>
            <a:r>
              <a:rPr kumimoji="0" lang="en-US" altLang="ko-KR" sz="2400" dirty="0">
                <a:latin typeface="+mn-lt"/>
                <a:ea typeface="+mn-ea"/>
              </a:rPr>
              <a:t>)</a:t>
            </a:r>
          </a:p>
          <a:p>
            <a:pPr marL="914400" lvl="1" indent="-4572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ko-KR" altLang="en-US" sz="2400" dirty="0">
                <a:solidFill>
                  <a:srgbClr val="FF0000"/>
                </a:solidFill>
                <a:latin typeface="+mn-lt"/>
                <a:ea typeface="+mn-ea"/>
              </a:rPr>
              <a:t>또는 컨트롤의 변수 추가 기능을 이용하여 자동으로 추가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kumimoji="0" lang="ko-KR" altLang="en-US" sz="360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kumimoji="0" lang="ko-KR" altLang="en-US" sz="320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kumimoji="0" lang="ko-KR" altLang="en-US" sz="280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kumimoji="0" lang="en-US" altLang="ko-KR" sz="2800" dirty="0">
              <a:latin typeface="+mn-lt"/>
              <a:ea typeface="+mn-ea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5" t="25391" r="32617" b="33594"/>
          <a:stretch>
            <a:fillRect/>
          </a:stretch>
        </p:blipFill>
        <p:spPr bwMode="auto">
          <a:xfrm>
            <a:off x="4427984" y="2708920"/>
            <a:ext cx="4357688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/>
          <p:cNvSpPr/>
          <p:nvPr/>
        </p:nvSpPr>
        <p:spPr>
          <a:xfrm>
            <a:off x="5000625" y="4357688"/>
            <a:ext cx="21431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955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18068" y="836712"/>
            <a:ext cx="8572500" cy="5429250"/>
          </a:xfrm>
        </p:spPr>
        <p:txBody>
          <a:bodyPr/>
          <a:lstStyle/>
          <a:p>
            <a:r>
              <a:rPr lang="ko-KR" altLang="en-US" dirty="0"/>
              <a:t>텍스트를 변경하거나 입력된 텍스트를 알아내기</a:t>
            </a:r>
          </a:p>
          <a:p>
            <a:endParaRPr lang="en-US" altLang="ko-KR" sz="3200" dirty="0"/>
          </a:p>
          <a:p>
            <a:endParaRPr lang="ko-KR" altLang="en-US" sz="3200" dirty="0"/>
          </a:p>
          <a:p>
            <a:r>
              <a:rPr lang="ko-KR" altLang="en-US" dirty="0"/>
              <a:t>입력 가능한 문자열의 길이를 제한하기</a:t>
            </a:r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각종 편집 작업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20FD9ED-365E-4B5A-93A9-DD068071D1FE}" type="slidenum">
              <a:rPr lang="en-US" altLang="ko-KR"/>
              <a:pPr>
                <a:defRPr/>
              </a:pPr>
              <a:t>125</a:t>
            </a:fld>
            <a:endParaRPr lang="en-US" altLang="ko-K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572500" cy="548680"/>
          </a:xfrm>
        </p:spPr>
        <p:txBody>
          <a:bodyPr/>
          <a:lstStyle/>
          <a:p>
            <a:r>
              <a:rPr lang="ko-KR" altLang="en-US" dirty="0"/>
              <a:t>편집 컨트롤 </a:t>
            </a:r>
            <a:r>
              <a:rPr lang="en-US" altLang="ko-KR" dirty="0"/>
              <a:t>(5/6)</a:t>
            </a:r>
          </a:p>
        </p:txBody>
      </p:sp>
      <p:sp>
        <p:nvSpPr>
          <p:cNvPr id="28677" name="AutoShape 4"/>
          <p:cNvSpPr>
            <a:spLocks noChangeArrowheads="1"/>
          </p:cNvSpPr>
          <p:nvPr/>
        </p:nvSpPr>
        <p:spPr bwMode="auto">
          <a:xfrm>
            <a:off x="369262" y="1196752"/>
            <a:ext cx="8382000" cy="10668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m_edit.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SetWindowText</a:t>
            </a:r>
            <a:r>
              <a:rPr lang="en-US" altLang="ko-KR" sz="2000">
                <a:latin typeface="Lucida Sans Unicode" pitchFamily="34" charset="0"/>
              </a:rPr>
              <a:t>("</a:t>
            </a:r>
            <a:r>
              <a:rPr lang="ko-KR" altLang="en-US" sz="2000">
                <a:latin typeface="Lucida Sans Unicode" pitchFamily="34" charset="0"/>
              </a:rPr>
              <a:t>초기값입니다</a:t>
            </a:r>
            <a:r>
              <a:rPr lang="en-US" altLang="ko-KR" sz="2000">
                <a:latin typeface="Lucida Sans Unicode" pitchFamily="34" charset="0"/>
              </a:rPr>
              <a:t>.");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CString str; 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m_edit.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GetWindowText</a:t>
            </a:r>
            <a:r>
              <a:rPr lang="en-US" altLang="ko-KR" sz="2000">
                <a:latin typeface="Lucida Sans Unicode" pitchFamily="34" charset="0"/>
              </a:rPr>
              <a:t>(str);</a:t>
            </a:r>
          </a:p>
        </p:txBody>
      </p:sp>
      <p:sp>
        <p:nvSpPr>
          <p:cNvPr id="28678" name="AutoShape 5"/>
          <p:cNvSpPr>
            <a:spLocks noChangeArrowheads="1"/>
          </p:cNvSpPr>
          <p:nvPr/>
        </p:nvSpPr>
        <p:spPr bwMode="auto">
          <a:xfrm>
            <a:off x="460705" y="2810054"/>
            <a:ext cx="8382000" cy="4572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m_edit.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SetLimitText</a:t>
            </a:r>
            <a:r>
              <a:rPr lang="en-US" altLang="ko-KR" sz="2000">
                <a:latin typeface="Lucida Sans Unicode" pitchFamily="34" charset="0"/>
              </a:rPr>
              <a:t>(10); </a:t>
            </a:r>
          </a:p>
        </p:txBody>
      </p:sp>
      <p:sp>
        <p:nvSpPr>
          <p:cNvPr id="28679" name="AutoShape 6"/>
          <p:cNvSpPr>
            <a:spLocks noChangeArrowheads="1"/>
          </p:cNvSpPr>
          <p:nvPr/>
        </p:nvSpPr>
        <p:spPr bwMode="auto">
          <a:xfrm>
            <a:off x="329942" y="3717032"/>
            <a:ext cx="8382000" cy="15240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2000" dirty="0" err="1">
                <a:latin typeface="Lucida Sans Unicode" pitchFamily="34" charset="0"/>
              </a:rPr>
              <a:t>m_edit.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Clear</a:t>
            </a:r>
            <a:r>
              <a:rPr lang="en-US" altLang="ko-KR" sz="2000" dirty="0">
                <a:latin typeface="Lucida Sans Unicode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err="1">
                <a:latin typeface="Lucida Sans Unicode" pitchFamily="34" charset="0"/>
              </a:rPr>
              <a:t>m_edit.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Cut</a:t>
            </a:r>
            <a:r>
              <a:rPr lang="en-US" altLang="ko-KR" sz="2000" dirty="0">
                <a:latin typeface="Lucida Sans Unicode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err="1">
                <a:latin typeface="Lucida Sans Unicode" pitchFamily="34" charset="0"/>
              </a:rPr>
              <a:t>m_edit.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Copy</a:t>
            </a:r>
            <a:r>
              <a:rPr lang="en-US" altLang="ko-KR" sz="2000" dirty="0">
                <a:latin typeface="Lucida Sans Unicode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err="1">
                <a:latin typeface="Lucida Sans Unicode" pitchFamily="34" charset="0"/>
              </a:rPr>
              <a:t>m_edit.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Paste</a:t>
            </a:r>
            <a:r>
              <a:rPr lang="en-US" altLang="ko-KR" sz="2000" dirty="0">
                <a:latin typeface="Lucida Sans Unicode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err="1">
                <a:latin typeface="Lucida Sans Unicode" pitchFamily="34" charset="0"/>
              </a:rPr>
              <a:t>m_edit.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Undo</a:t>
            </a:r>
            <a:r>
              <a:rPr lang="en-US" altLang="ko-KR" sz="2000" dirty="0">
                <a:latin typeface="Lucida Sans Unicode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2775506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0" y="834231"/>
            <a:ext cx="8572500" cy="5429250"/>
          </a:xfrm>
        </p:spPr>
        <p:txBody>
          <a:bodyPr/>
          <a:lstStyle/>
          <a:p>
            <a:r>
              <a:rPr lang="ko-KR" altLang="en-US" dirty="0"/>
              <a:t>텍스트 선택과 치환하기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  <a:p>
            <a:pPr lvl="1">
              <a:buFont typeface="Wingdings 2" pitchFamily="18" charset="2"/>
              <a:buNone/>
            </a:pPr>
            <a:r>
              <a:rPr lang="ko-KR" altLang="en-US" dirty="0">
                <a:solidFill>
                  <a:srgbClr val="0000CC"/>
                </a:solidFill>
              </a:rPr>
              <a:t>①</a:t>
            </a:r>
            <a:r>
              <a:rPr lang="ko-KR" altLang="en-US" dirty="0"/>
              <a:t>을 실행하기 전</a:t>
            </a:r>
          </a:p>
          <a:p>
            <a:pPr lvl="1">
              <a:buFont typeface="Wingdings 2" pitchFamily="18" charset="2"/>
              <a:buNone/>
            </a:pPr>
            <a:endParaRPr lang="ko-KR" altLang="en-US" dirty="0"/>
          </a:p>
          <a:p>
            <a:pPr lvl="1">
              <a:buFont typeface="Wingdings 2" pitchFamily="18" charset="2"/>
              <a:buNone/>
            </a:pPr>
            <a:r>
              <a:rPr lang="ko-KR" altLang="en-US" dirty="0">
                <a:solidFill>
                  <a:srgbClr val="0000CC"/>
                </a:solidFill>
              </a:rPr>
              <a:t>①</a:t>
            </a:r>
            <a:r>
              <a:rPr lang="ko-KR" altLang="en-US" dirty="0"/>
              <a:t>을 실행한 후</a:t>
            </a:r>
          </a:p>
          <a:p>
            <a:pPr lvl="1">
              <a:buFont typeface="Wingdings 2" pitchFamily="18" charset="2"/>
              <a:buNone/>
            </a:pPr>
            <a:endParaRPr lang="ko-KR" altLang="en-US" dirty="0"/>
          </a:p>
          <a:p>
            <a:pPr lvl="1">
              <a:buFont typeface="Wingdings 2" pitchFamily="18" charset="2"/>
              <a:buNone/>
            </a:pPr>
            <a:r>
              <a:rPr lang="ko-KR" altLang="en-US" dirty="0">
                <a:solidFill>
                  <a:srgbClr val="0000CC"/>
                </a:solidFill>
              </a:rPr>
              <a:t>②</a:t>
            </a:r>
            <a:r>
              <a:rPr lang="ko-KR" altLang="en-US" dirty="0" err="1"/>
              <a:t>를</a:t>
            </a:r>
            <a:r>
              <a:rPr lang="ko-KR" altLang="en-US" dirty="0"/>
              <a:t> 실행한 후</a:t>
            </a:r>
          </a:p>
          <a:p>
            <a:pPr lvl="1"/>
            <a:endParaRPr lang="en-US" altLang="ko-KR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C77035EA-A1B1-4828-A093-684A699A196C}" type="slidenum">
              <a:rPr lang="en-US" altLang="ko-KR"/>
              <a:pPr>
                <a:defRPr/>
              </a:pPr>
              <a:t>126</a:t>
            </a:fld>
            <a:endParaRPr lang="en-US" altLang="ko-KR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572500" cy="523876"/>
          </a:xfrm>
        </p:spPr>
        <p:txBody>
          <a:bodyPr/>
          <a:lstStyle/>
          <a:p>
            <a:r>
              <a:rPr lang="ko-KR" altLang="en-US" dirty="0"/>
              <a:t>편집 컨트롤 </a:t>
            </a:r>
            <a:r>
              <a:rPr lang="en-US" altLang="ko-KR" dirty="0"/>
              <a:t>(6/6)</a:t>
            </a:r>
          </a:p>
        </p:txBody>
      </p:sp>
      <p:sp>
        <p:nvSpPr>
          <p:cNvPr id="29701" name="AutoShape 4"/>
          <p:cNvSpPr>
            <a:spLocks noChangeArrowheads="1"/>
          </p:cNvSpPr>
          <p:nvPr/>
        </p:nvSpPr>
        <p:spPr bwMode="auto">
          <a:xfrm>
            <a:off x="539552" y="1196752"/>
            <a:ext cx="8382000" cy="8382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CC"/>
                </a:solidFill>
                <a:latin typeface="Lucida Sans Unicode" pitchFamily="34" charset="0"/>
              </a:rPr>
              <a:t>① </a:t>
            </a:r>
            <a:r>
              <a:rPr lang="en-US" altLang="ko-KR" sz="2000">
                <a:latin typeface="Lucida Sans Unicode" pitchFamily="34" charset="0"/>
              </a:rPr>
              <a:t>m_edit.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SelSel</a:t>
            </a:r>
            <a:r>
              <a:rPr lang="en-US" altLang="ko-KR" sz="2000">
                <a:latin typeface="Lucida Sans Unicode" pitchFamily="34" charset="0"/>
              </a:rPr>
              <a:t>(5, 7); </a:t>
            </a:r>
          </a:p>
          <a:p>
            <a:pPr eaLnBrk="1" hangingPunct="1"/>
            <a:r>
              <a:rPr lang="en-US" altLang="ko-KR" sz="2000">
                <a:solidFill>
                  <a:srgbClr val="0000CC"/>
                </a:solidFill>
                <a:latin typeface="Lucida Sans Unicode" pitchFamily="34" charset="0"/>
              </a:rPr>
              <a:t>②</a:t>
            </a:r>
            <a:r>
              <a:rPr lang="en-US" altLang="ko-KR" sz="2000">
                <a:latin typeface="Lucida Sans Unicode" pitchFamily="34" charset="0"/>
              </a:rPr>
              <a:t> m_edit.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ReplaceSel</a:t>
            </a:r>
            <a:r>
              <a:rPr lang="en-US" altLang="ko-KR" sz="2000">
                <a:latin typeface="Lucida Sans Unicode" pitchFamily="34" charset="0"/>
              </a:rPr>
              <a:t>("ABC");</a:t>
            </a:r>
          </a:p>
        </p:txBody>
      </p:sp>
      <p:pic>
        <p:nvPicPr>
          <p:cNvPr id="29702" name="Picture 5" descr="D:\집필(1)\Chapter08\Fig8-1-3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67460"/>
            <a:ext cx="2057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6" descr="D:\집필(1)\Chapter08\Fig8-1-3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76" y="4053285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7" descr="D:\집필(1)\Chapter08\Fig8-1-38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76872"/>
            <a:ext cx="20732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34744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리스트 박스 컨트롤 종류</a:t>
            </a:r>
          </a:p>
          <a:p>
            <a:endParaRPr lang="ko-KR" altLang="en-US"/>
          </a:p>
          <a:p>
            <a:endParaRPr lang="en-US" altLang="ko-KR"/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속성 대화상자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1754F1CC-3DFC-4789-AE75-42116AC4A6DA}" type="slidenum">
              <a:rPr lang="en-US" altLang="ko-KR"/>
              <a:pPr>
                <a:defRPr/>
              </a:pPr>
              <a:t>127</a:t>
            </a:fld>
            <a:endParaRPr lang="en-US" altLang="ko-K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572500" cy="548680"/>
          </a:xfrm>
        </p:spPr>
        <p:txBody>
          <a:bodyPr/>
          <a:lstStyle/>
          <a:p>
            <a:r>
              <a:rPr lang="ko-KR" altLang="en-US" dirty="0"/>
              <a:t>리스트 박스 컨트롤 </a:t>
            </a:r>
            <a:r>
              <a:rPr lang="en-US" altLang="ko-KR" dirty="0"/>
              <a:t>(1/8)</a:t>
            </a:r>
          </a:p>
        </p:txBody>
      </p:sp>
      <p:pic>
        <p:nvPicPr>
          <p:cNvPr id="30725" name="Picture 5" descr="D:\집필(1)\Chapter08\Fig8-1-4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928813"/>
            <a:ext cx="12414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 descr="D:\집필(1)\Chapter08\Fig8-1-4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928813"/>
            <a:ext cx="12414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Rectangle 9"/>
          <p:cNvSpPr>
            <a:spLocks noChangeArrowheads="1"/>
          </p:cNvSpPr>
          <p:nvPr/>
        </p:nvSpPr>
        <p:spPr bwMode="auto">
          <a:xfrm>
            <a:off x="2166938" y="2309813"/>
            <a:ext cx="160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ko-KR" altLang="en-US" sz="2200">
                <a:solidFill>
                  <a:srgbClr val="0000CC"/>
                </a:solidFill>
              </a:rPr>
              <a:t>단일 선택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200">
                <a:solidFill>
                  <a:srgbClr val="0000CC"/>
                </a:solidFill>
              </a:rPr>
              <a:t>리스트 박스</a:t>
            </a:r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5367338" y="2309813"/>
            <a:ext cx="160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ko-KR" altLang="en-US" sz="2200">
                <a:solidFill>
                  <a:srgbClr val="0000CC"/>
                </a:solidFill>
              </a:rPr>
              <a:t>다중 선택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200">
                <a:solidFill>
                  <a:srgbClr val="0000CC"/>
                </a:solidFill>
              </a:rPr>
              <a:t>리스트 박스</a:t>
            </a:r>
          </a:p>
        </p:txBody>
      </p:sp>
      <p:pic>
        <p:nvPicPr>
          <p:cNvPr id="3072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3" y="613932"/>
            <a:ext cx="20542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67265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 txBox="1">
            <a:spLocks noGrp="1"/>
          </p:cNvSpPr>
          <p:nvPr>
            <p:ph idx="1"/>
          </p:nvPr>
        </p:nvSpPr>
        <p:spPr>
          <a:xfrm>
            <a:off x="1270" y="82613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박스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컨트롤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4DBEE0CE-DD4C-4A93-B2B3-9945F81704BA}" type="slidenum">
              <a:rPr lang="en-US" altLang="ko-KR"/>
              <a:pPr>
                <a:defRPr/>
              </a:pPr>
              <a:t>128</a:t>
            </a:fld>
            <a:endParaRPr lang="en-US" altLang="ko-KR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" y="23613"/>
            <a:ext cx="8572500" cy="486927"/>
          </a:xfrm>
        </p:spPr>
        <p:txBody>
          <a:bodyPr/>
          <a:lstStyle/>
          <a:p>
            <a:r>
              <a:rPr lang="ko-KR" altLang="en-US" dirty="0"/>
              <a:t>리스트 박스 컨트롤 </a:t>
            </a:r>
            <a:r>
              <a:rPr lang="en-US" altLang="ko-KR" dirty="0"/>
              <a:t>(2/8)</a:t>
            </a:r>
          </a:p>
        </p:txBody>
      </p:sp>
      <p:grpSp>
        <p:nvGrpSpPr>
          <p:cNvPr id="31749" name="Group 29"/>
          <p:cNvGrpSpPr>
            <a:grpSpLocks/>
          </p:cNvGrpSpPr>
          <p:nvPr/>
        </p:nvGrpSpPr>
        <p:grpSpPr bwMode="auto">
          <a:xfrm>
            <a:off x="387985" y="1273810"/>
            <a:ext cx="8356600" cy="3677285"/>
            <a:chOff x="387985" y="1273810"/>
            <a:chExt cx="8356600" cy="3677285"/>
          </a:xfrm>
        </p:grpSpPr>
        <p:sp>
          <p:nvSpPr>
            <p:cNvPr id="31750" name="Rectangle 14"/>
            <p:cNvSpPr>
              <a:spLocks noChangeArrowheads="1"/>
            </p:cNvSpPr>
            <p:nvPr/>
          </p:nvSpPr>
          <p:spPr bwMode="auto">
            <a:xfrm>
              <a:off x="2753360" y="1273810"/>
              <a:ext cx="3804920" cy="58483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의미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751" name="Rectangle 15"/>
            <p:cNvSpPr>
              <a:spLocks noChangeArrowheads="1"/>
            </p:cNvSpPr>
            <p:nvPr/>
          </p:nvSpPr>
          <p:spPr bwMode="auto">
            <a:xfrm>
              <a:off x="387985" y="1273810"/>
              <a:ext cx="2365375" cy="58483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리스트 박스 </a:t>
              </a:r>
            </a:p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컨트롤 스타일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752" name="Rectangle 16"/>
            <p:cNvSpPr>
              <a:spLocks noChangeArrowheads="1"/>
            </p:cNvSpPr>
            <p:nvPr/>
          </p:nvSpPr>
          <p:spPr bwMode="auto">
            <a:xfrm>
              <a:off x="387985" y="1858645"/>
              <a:ext cx="2365375" cy="763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LBS_DISABLENOSCROLL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753" name="Rectangle 17"/>
            <p:cNvSpPr>
              <a:spLocks noChangeArrowheads="1"/>
            </p:cNvSpPr>
            <p:nvPr/>
          </p:nvSpPr>
          <p:spPr bwMode="auto">
            <a:xfrm>
              <a:off x="387985" y="2616835"/>
              <a:ext cx="2365375" cy="5480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LBS_EXTENDEDSEL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754" name="Rectangle 18"/>
            <p:cNvSpPr>
              <a:spLocks noChangeArrowheads="1"/>
            </p:cNvSpPr>
            <p:nvPr/>
          </p:nvSpPr>
          <p:spPr bwMode="auto">
            <a:xfrm>
              <a:off x="387985" y="3157855"/>
              <a:ext cx="2365375" cy="10293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LBS_HASSTRINGS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755" name="Rectangle 19"/>
            <p:cNvSpPr>
              <a:spLocks noChangeArrowheads="1"/>
            </p:cNvSpPr>
            <p:nvPr/>
          </p:nvSpPr>
          <p:spPr bwMode="auto">
            <a:xfrm>
              <a:off x="387985" y="4186555"/>
              <a:ext cx="2365375" cy="763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LBS_MULTICOLUMN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756" name="Rectangle 20"/>
            <p:cNvSpPr>
              <a:spLocks noChangeArrowheads="1"/>
            </p:cNvSpPr>
            <p:nvPr/>
          </p:nvSpPr>
          <p:spPr bwMode="auto">
            <a:xfrm>
              <a:off x="2753360" y="1858645"/>
              <a:ext cx="3804920" cy="763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표시할 항목의 개수가 적은 경우에도 수직 스크롤 바가 사라지지 않는다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757" name="Rectangle 21"/>
            <p:cNvSpPr>
              <a:spLocks noChangeArrowheads="1"/>
            </p:cNvSpPr>
            <p:nvPr/>
          </p:nvSpPr>
          <p:spPr bwMode="auto">
            <a:xfrm>
              <a:off x="2753360" y="2616835"/>
              <a:ext cx="3804920" cy="5480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SHIFT, CTRL </a:t>
              </a:r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키와 마우스 클릭을 이용한 다중 선택이 가능하다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758" name="Rectangle 22"/>
            <p:cNvSpPr>
              <a:spLocks noChangeArrowheads="1"/>
            </p:cNvSpPr>
            <p:nvPr/>
          </p:nvSpPr>
          <p:spPr bwMode="auto">
            <a:xfrm>
              <a:off x="2753360" y="3157855"/>
              <a:ext cx="3804920" cy="10293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LBS_OWNERDRAW* </a:t>
              </a:r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스타일을 지정하지 않을 경우의 디폴트 스타일이며 컨트롤이 문자열을 저장 및 관리한다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759" name="Rectangle 23"/>
            <p:cNvSpPr>
              <a:spLocks noChangeArrowheads="1"/>
            </p:cNvSpPr>
            <p:nvPr/>
          </p:nvSpPr>
          <p:spPr bwMode="auto">
            <a:xfrm>
              <a:off x="2753360" y="4186555"/>
              <a:ext cx="3804920" cy="763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여러 줄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(Column)</a:t>
              </a:r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로 구성된 리스트 박스를 생성하며 항목이 많을 경우 수평 스크롤이 가능하다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760" name="Rectangle 24"/>
            <p:cNvSpPr>
              <a:spLocks noChangeArrowheads="1"/>
            </p:cNvSpPr>
            <p:nvPr/>
          </p:nvSpPr>
          <p:spPr bwMode="auto">
            <a:xfrm>
              <a:off x="6566535" y="1273810"/>
              <a:ext cx="2178050" cy="58483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속성 대화상자</a:t>
              </a:r>
            </a:p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항목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761" name="Rectangle 25"/>
            <p:cNvSpPr>
              <a:spLocks noChangeArrowheads="1"/>
            </p:cNvSpPr>
            <p:nvPr/>
          </p:nvSpPr>
          <p:spPr bwMode="auto">
            <a:xfrm>
              <a:off x="6566535" y="1858645"/>
              <a:ext cx="2178050" cy="763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Disable no scroll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762" name="Rectangle 26"/>
            <p:cNvSpPr>
              <a:spLocks noChangeArrowheads="1"/>
            </p:cNvSpPr>
            <p:nvPr/>
          </p:nvSpPr>
          <p:spPr bwMode="auto">
            <a:xfrm>
              <a:off x="6566535" y="2616835"/>
              <a:ext cx="2178050" cy="5480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Selection: Extended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763" name="Rectangle 27"/>
            <p:cNvSpPr>
              <a:spLocks noChangeArrowheads="1"/>
            </p:cNvSpPr>
            <p:nvPr/>
          </p:nvSpPr>
          <p:spPr bwMode="auto">
            <a:xfrm>
              <a:off x="6566535" y="3157855"/>
              <a:ext cx="2178050" cy="10293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Has strings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764" name="Rectangle 28"/>
            <p:cNvSpPr>
              <a:spLocks noChangeArrowheads="1"/>
            </p:cNvSpPr>
            <p:nvPr/>
          </p:nvSpPr>
          <p:spPr bwMode="auto">
            <a:xfrm>
              <a:off x="6566535" y="4186555"/>
              <a:ext cx="2178050" cy="763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Multi-column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38337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17403" y="560070"/>
            <a:ext cx="8572500" cy="5429250"/>
          </a:xfrm>
        </p:spPr>
        <p:txBody>
          <a:bodyPr/>
          <a:lstStyle/>
          <a:p>
            <a:r>
              <a:rPr lang="ko-KR" altLang="en-US" dirty="0"/>
              <a:t>리스트 박스 컨트롤 스타일 </a:t>
            </a:r>
            <a:r>
              <a:rPr lang="en-US" altLang="ko-KR" dirty="0"/>
              <a:t>(cont'd)</a:t>
            </a:r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85EE2DA2-11BB-49E2-A4C3-3A7ED4EBC342}" type="slidenum">
              <a:rPr lang="en-US" altLang="ko-KR"/>
              <a:pPr>
                <a:defRPr/>
              </a:pPr>
              <a:t>129</a:t>
            </a:fld>
            <a:endParaRPr lang="en-US" altLang="ko-K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-16812" y="19367"/>
            <a:ext cx="8572500" cy="540703"/>
          </a:xfrm>
        </p:spPr>
        <p:txBody>
          <a:bodyPr/>
          <a:lstStyle/>
          <a:p>
            <a:r>
              <a:rPr lang="ko-KR" altLang="en-US" dirty="0"/>
              <a:t>리스트 박스 컨트롤 </a:t>
            </a:r>
            <a:r>
              <a:rPr lang="en-US" altLang="ko-KR" dirty="0"/>
              <a:t>(3/8)</a:t>
            </a:r>
          </a:p>
        </p:txBody>
      </p:sp>
      <p:grpSp>
        <p:nvGrpSpPr>
          <p:cNvPr id="32773" name="Group 24"/>
          <p:cNvGrpSpPr>
            <a:grpSpLocks/>
          </p:cNvGrpSpPr>
          <p:nvPr/>
        </p:nvGrpSpPr>
        <p:grpSpPr bwMode="auto">
          <a:xfrm>
            <a:off x="330200" y="1172845"/>
            <a:ext cx="8366125" cy="3853180"/>
            <a:chOff x="330200" y="1172845"/>
            <a:chExt cx="8366125" cy="3853180"/>
          </a:xfrm>
        </p:grpSpPr>
        <p:sp>
          <p:nvSpPr>
            <p:cNvPr id="32774" name="Rectangle 9"/>
            <p:cNvSpPr>
              <a:spLocks noChangeArrowheads="1"/>
            </p:cNvSpPr>
            <p:nvPr/>
          </p:nvSpPr>
          <p:spPr bwMode="auto">
            <a:xfrm>
              <a:off x="2352675" y="1172845"/>
              <a:ext cx="4149725" cy="64706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의미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2775" name="Rectangle 10"/>
            <p:cNvSpPr>
              <a:spLocks noChangeArrowheads="1"/>
            </p:cNvSpPr>
            <p:nvPr/>
          </p:nvSpPr>
          <p:spPr bwMode="auto">
            <a:xfrm>
              <a:off x="331470" y="1172845"/>
              <a:ext cx="2020570" cy="64706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리스트 박스 </a:t>
              </a:r>
            </a:p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컨트롤 스타일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2776" name="Rectangle 11"/>
            <p:cNvSpPr>
              <a:spLocks noChangeArrowheads="1"/>
            </p:cNvSpPr>
            <p:nvPr/>
          </p:nvSpPr>
          <p:spPr bwMode="auto">
            <a:xfrm>
              <a:off x="6510020" y="1172845"/>
              <a:ext cx="2178050" cy="64706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속성 대화상자</a:t>
              </a:r>
            </a:p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항목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2777" name="Rectangle 12"/>
            <p:cNvSpPr>
              <a:spLocks noChangeArrowheads="1"/>
            </p:cNvSpPr>
            <p:nvPr/>
          </p:nvSpPr>
          <p:spPr bwMode="auto">
            <a:xfrm>
              <a:off x="330200" y="1809750"/>
              <a:ext cx="2022475" cy="6229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LBS_MULTIPLESEL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2778" name="Rectangle 13"/>
            <p:cNvSpPr>
              <a:spLocks noChangeArrowheads="1"/>
            </p:cNvSpPr>
            <p:nvPr/>
          </p:nvSpPr>
          <p:spPr bwMode="auto">
            <a:xfrm>
              <a:off x="330200" y="2433955"/>
              <a:ext cx="2022475" cy="11118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LBS_NODATA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2779" name="Rectangle 14"/>
            <p:cNvSpPr>
              <a:spLocks noChangeArrowheads="1"/>
            </p:cNvSpPr>
            <p:nvPr/>
          </p:nvSpPr>
          <p:spPr bwMode="auto">
            <a:xfrm>
              <a:off x="330200" y="3545840"/>
              <a:ext cx="2022475" cy="8680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LBS_NOINTEGRALHEIGHT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2780" name="Rectangle 15"/>
            <p:cNvSpPr>
              <a:spLocks noChangeArrowheads="1"/>
            </p:cNvSpPr>
            <p:nvPr/>
          </p:nvSpPr>
          <p:spPr bwMode="auto">
            <a:xfrm>
              <a:off x="330200" y="4422775"/>
              <a:ext cx="2022475" cy="6026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LBS_NOREDRAW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2781" name="Rectangle 16"/>
            <p:cNvSpPr>
              <a:spLocks noChangeArrowheads="1"/>
            </p:cNvSpPr>
            <p:nvPr/>
          </p:nvSpPr>
          <p:spPr bwMode="auto">
            <a:xfrm>
              <a:off x="2352675" y="1809750"/>
              <a:ext cx="4147820" cy="6229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마우스 클릭을 이용한 다중 선택이 가능하다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2782" name="Rectangle 17"/>
            <p:cNvSpPr>
              <a:spLocks noChangeArrowheads="1"/>
            </p:cNvSpPr>
            <p:nvPr/>
          </p:nvSpPr>
          <p:spPr bwMode="auto">
            <a:xfrm>
              <a:off x="2352675" y="2433955"/>
              <a:ext cx="4147820" cy="11118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항목 데이터를 컨트롤이 아닌 부모 윈도우가 유지하며 필요할 때마다 부모 윈도우가 직접 그린다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 </a:t>
              </a:r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항목의 개수가 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1000</a:t>
              </a:r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개 이상일 경우에 사용한다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2783" name="Rectangle 18"/>
            <p:cNvSpPr>
              <a:spLocks noChangeArrowheads="1"/>
            </p:cNvSpPr>
            <p:nvPr/>
          </p:nvSpPr>
          <p:spPr bwMode="auto">
            <a:xfrm>
              <a:off x="2352675" y="3545840"/>
              <a:ext cx="4147820" cy="8680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이 스타일을 지정하지 않으면 항목의 일부가 잘려서 보이지 않는 경우가 발생할 수 있다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2784" name="Rectangle 19"/>
            <p:cNvSpPr>
              <a:spLocks noChangeArrowheads="1"/>
            </p:cNvSpPr>
            <p:nvPr/>
          </p:nvSpPr>
          <p:spPr bwMode="auto">
            <a:xfrm>
              <a:off x="2352675" y="4422775"/>
              <a:ext cx="4147820" cy="6026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항목에 변화가 생기더라도 리스트 박스 컨트롤을 다시 그리지 않는다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2785" name="Rectangle 20"/>
            <p:cNvSpPr>
              <a:spLocks noChangeArrowheads="1"/>
            </p:cNvSpPr>
            <p:nvPr/>
          </p:nvSpPr>
          <p:spPr bwMode="auto">
            <a:xfrm>
              <a:off x="6497320" y="1809750"/>
              <a:ext cx="2198370" cy="6229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Selection: Multiple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2786" name="Rectangle 21"/>
            <p:cNvSpPr>
              <a:spLocks noChangeArrowheads="1"/>
            </p:cNvSpPr>
            <p:nvPr/>
          </p:nvSpPr>
          <p:spPr bwMode="auto">
            <a:xfrm>
              <a:off x="6497320" y="2433955"/>
              <a:ext cx="2198370" cy="11118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없음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2787" name="Rectangle 22"/>
            <p:cNvSpPr>
              <a:spLocks noChangeArrowheads="1"/>
            </p:cNvSpPr>
            <p:nvPr/>
          </p:nvSpPr>
          <p:spPr bwMode="auto">
            <a:xfrm>
              <a:off x="6497320" y="3545840"/>
              <a:ext cx="2198370" cy="8680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No integral height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2788" name="Rectangle 23"/>
            <p:cNvSpPr>
              <a:spLocks noChangeArrowheads="1"/>
            </p:cNvSpPr>
            <p:nvPr/>
          </p:nvSpPr>
          <p:spPr bwMode="auto">
            <a:xfrm>
              <a:off x="6497320" y="4422775"/>
              <a:ext cx="2198370" cy="6026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No redraw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98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Grp="1"/>
          </p:cNvSpPr>
          <p:nvPr>
            <p:ph idx="1"/>
          </p:nvPr>
        </p:nvSpPr>
        <p:spPr>
          <a:xfrm>
            <a:off x="1270" y="93027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" y="11269"/>
            <a:ext cx="8572500" cy="486571"/>
          </a:xfrm>
        </p:spPr>
        <p:txBody>
          <a:bodyPr/>
          <a:lstStyle/>
          <a:p>
            <a:r>
              <a:rPr lang="ko-KR" altLang="en-US" dirty="0"/>
              <a:t>메뉴 용어 </a:t>
            </a:r>
            <a:r>
              <a:rPr lang="en-US" altLang="ko-KR" dirty="0"/>
              <a:t>(2/6)</a:t>
            </a:r>
          </a:p>
        </p:txBody>
      </p:sp>
      <p:grpSp>
        <p:nvGrpSpPr>
          <p:cNvPr id="8196" name="Group 12"/>
          <p:cNvGrpSpPr>
            <a:grpSpLocks/>
          </p:cNvGrpSpPr>
          <p:nvPr/>
        </p:nvGrpSpPr>
        <p:grpSpPr bwMode="auto">
          <a:xfrm>
            <a:off x="746125" y="3244850"/>
            <a:ext cx="7712075" cy="2541270"/>
            <a:chOff x="746125" y="3244850"/>
            <a:chExt cx="7712075" cy="2541270"/>
          </a:xfrm>
        </p:grpSpPr>
        <p:pic>
          <p:nvPicPr>
            <p:cNvPr id="820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244850"/>
              <a:ext cx="5919470" cy="254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5" name="AutoShape 6"/>
            <p:cNvSpPr>
              <a:spLocks noChangeArrowheads="1"/>
            </p:cNvSpPr>
            <p:nvPr/>
          </p:nvSpPr>
          <p:spPr bwMode="auto">
            <a:xfrm>
              <a:off x="746125" y="3649345"/>
              <a:ext cx="2287270" cy="25527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206" name="AutoShape 7"/>
            <p:cNvSpPr>
              <a:spLocks noChangeArrowheads="1"/>
            </p:cNvSpPr>
            <p:nvPr/>
          </p:nvSpPr>
          <p:spPr bwMode="auto">
            <a:xfrm>
              <a:off x="762000" y="4463415"/>
              <a:ext cx="2287270" cy="25527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207" name="Rectangle 8"/>
            <p:cNvSpPr>
              <a:spLocks noChangeArrowheads="1"/>
            </p:cNvSpPr>
            <p:nvPr/>
          </p:nvSpPr>
          <p:spPr bwMode="auto">
            <a:xfrm>
              <a:off x="7010400" y="3652520"/>
              <a:ext cx="1447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>
                  <a:solidFill>
                    <a:srgbClr val="CC3300"/>
                  </a:solidFill>
                </a:rPr>
                <a:t>명령 항목</a:t>
              </a:r>
            </a:p>
          </p:txBody>
        </p:sp>
        <p:sp>
          <p:nvSpPr>
            <p:cNvPr id="8208" name="Line 9"/>
            <p:cNvSpPr>
              <a:spLocks noChangeShapeType="1"/>
            </p:cNvSpPr>
            <p:nvPr/>
          </p:nvSpPr>
          <p:spPr bwMode="auto">
            <a:xfrm>
              <a:off x="3048000" y="3804920"/>
              <a:ext cx="3962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9" name="Rectangle 10"/>
            <p:cNvSpPr>
              <a:spLocks noChangeArrowheads="1"/>
            </p:cNvSpPr>
            <p:nvPr/>
          </p:nvSpPr>
          <p:spPr bwMode="auto">
            <a:xfrm>
              <a:off x="7010400" y="4439920"/>
              <a:ext cx="1447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>
                  <a:solidFill>
                    <a:srgbClr val="CC3300"/>
                  </a:solidFill>
                </a:rPr>
                <a:t>팝업 항목</a:t>
              </a:r>
            </a:p>
          </p:txBody>
        </p:sp>
        <p:sp>
          <p:nvSpPr>
            <p:cNvPr id="8210" name="Line 11"/>
            <p:cNvSpPr>
              <a:spLocks noChangeShapeType="1"/>
            </p:cNvSpPr>
            <p:nvPr/>
          </p:nvSpPr>
          <p:spPr bwMode="auto">
            <a:xfrm>
              <a:off x="3048000" y="4592320"/>
              <a:ext cx="3962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197" name="Group 20"/>
          <p:cNvGrpSpPr>
            <a:grpSpLocks/>
          </p:cNvGrpSpPr>
          <p:nvPr/>
        </p:nvGrpSpPr>
        <p:grpSpPr bwMode="auto">
          <a:xfrm>
            <a:off x="444500" y="1363980"/>
            <a:ext cx="8004175" cy="1771650"/>
            <a:chOff x="444500" y="1363980"/>
            <a:chExt cx="8004175" cy="1771650"/>
          </a:xfrm>
        </p:grpSpPr>
        <p:sp>
          <p:nvSpPr>
            <p:cNvPr id="8198" name="Rectangle 13"/>
            <p:cNvSpPr>
              <a:spLocks noChangeArrowheads="1"/>
            </p:cNvSpPr>
            <p:nvPr/>
          </p:nvSpPr>
          <p:spPr bwMode="auto">
            <a:xfrm>
              <a:off x="444500" y="1363980"/>
              <a:ext cx="1603375" cy="438150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  <a:ea typeface="굴림체" pitchFamily="49" charset="-127"/>
                </a:rPr>
                <a:t>용어</a:t>
              </a:r>
            </a:p>
            <a:p>
              <a:pPr algn="just" latinLnBrk="0"/>
              <a:endParaRPr lang="en-US" altLang="ko-KR">
                <a:latin typeface="Arial Narrow" pitchFamily="34" charset="0"/>
                <a:ea typeface="굴림체" pitchFamily="49" charset="-127"/>
              </a:endParaRPr>
            </a:p>
          </p:txBody>
        </p:sp>
        <p:sp>
          <p:nvSpPr>
            <p:cNvPr id="8199" name="Rectangle 14"/>
            <p:cNvSpPr>
              <a:spLocks noChangeArrowheads="1"/>
            </p:cNvSpPr>
            <p:nvPr/>
          </p:nvSpPr>
          <p:spPr bwMode="auto">
            <a:xfrm>
              <a:off x="2054225" y="1363980"/>
              <a:ext cx="6394450" cy="438150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  <a:ea typeface="굴림체" pitchFamily="49" charset="-127"/>
                </a:rPr>
                <a:t>의미</a:t>
              </a:r>
            </a:p>
            <a:p>
              <a:pPr algn="just" latinLnBrk="0"/>
              <a:endParaRPr lang="en-US" altLang="ko-KR">
                <a:latin typeface="Arial Narrow" pitchFamily="34" charset="0"/>
                <a:ea typeface="굴림체" pitchFamily="49" charset="-127"/>
              </a:endParaRPr>
            </a:p>
          </p:txBody>
        </p:sp>
        <p:sp>
          <p:nvSpPr>
            <p:cNvPr id="8200" name="Rectangle 15"/>
            <p:cNvSpPr>
              <a:spLocks noChangeArrowheads="1"/>
            </p:cNvSpPr>
            <p:nvPr/>
          </p:nvSpPr>
          <p:spPr bwMode="auto">
            <a:xfrm>
              <a:off x="444500" y="1802130"/>
              <a:ext cx="1603375" cy="644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  <a:ea typeface="굴림체" pitchFamily="49" charset="-127"/>
                </a:rPr>
                <a:t>① </a:t>
              </a:r>
              <a:r>
                <a:rPr lang="ko-KR" altLang="en-US">
                  <a:latin typeface="Arial Narrow" pitchFamily="34" charset="0"/>
                  <a:ea typeface="굴림체" pitchFamily="49" charset="-127"/>
                </a:rPr>
                <a:t>명령 항목</a:t>
              </a:r>
            </a:p>
            <a:p>
              <a:pPr algn="just" latinLnBrk="0"/>
              <a:endParaRPr lang="en-US" altLang="ko-KR">
                <a:latin typeface="Arial Narrow" pitchFamily="34" charset="0"/>
                <a:ea typeface="굴림체" pitchFamily="49" charset="-127"/>
              </a:endParaRPr>
            </a:p>
          </p:txBody>
        </p:sp>
        <p:sp>
          <p:nvSpPr>
            <p:cNvPr id="8201" name="Rectangle 16"/>
            <p:cNvSpPr>
              <a:spLocks noChangeArrowheads="1"/>
            </p:cNvSpPr>
            <p:nvPr/>
          </p:nvSpPr>
          <p:spPr bwMode="auto">
            <a:xfrm>
              <a:off x="2054225" y="1802130"/>
              <a:ext cx="6394450" cy="644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  <a:ea typeface="굴림체" pitchFamily="49" charset="-127"/>
                </a:rPr>
                <a:t>명령</a:t>
              </a:r>
              <a:r>
                <a:rPr lang="en-US" altLang="ko-KR">
                  <a:latin typeface="Arial Narrow" pitchFamily="34" charset="0"/>
                  <a:ea typeface="굴림체" pitchFamily="49" charset="-127"/>
                </a:rPr>
                <a:t>(Command)</a:t>
              </a:r>
              <a:r>
                <a:rPr lang="ko-KR" altLang="en-US">
                  <a:latin typeface="Arial Narrow" pitchFamily="34" charset="0"/>
                  <a:ea typeface="굴림체" pitchFamily="49" charset="-127"/>
                </a:rPr>
                <a:t>을 수행하는 메뉴 항목</a:t>
              </a:r>
              <a:r>
                <a:rPr lang="en-US" altLang="ko-KR">
                  <a:latin typeface="Arial Narrow" pitchFamily="34" charset="0"/>
                  <a:ea typeface="굴림체" pitchFamily="49" charset="-127"/>
                </a:rPr>
                <a:t>. </a:t>
              </a:r>
            </a:p>
            <a:p>
              <a:pPr algn="just" latinLnBrk="0"/>
              <a:r>
                <a:rPr lang="ko-KR" altLang="en-US">
                  <a:latin typeface="Arial Narrow" pitchFamily="34" charset="0"/>
                  <a:ea typeface="굴림체" pitchFamily="49" charset="-127"/>
                </a:rPr>
                <a:t>선택하면 </a:t>
              </a:r>
              <a:r>
                <a:rPr lang="en-US" altLang="ko-KR">
                  <a:latin typeface="Arial Narrow" pitchFamily="34" charset="0"/>
                  <a:ea typeface="굴림체" pitchFamily="49" charset="-127"/>
                </a:rPr>
                <a:t>WM_COMMAND </a:t>
              </a:r>
              <a:r>
                <a:rPr lang="ko-KR" altLang="en-US">
                  <a:latin typeface="Arial Narrow" pitchFamily="34" charset="0"/>
                  <a:ea typeface="굴림체" pitchFamily="49" charset="-127"/>
                </a:rPr>
                <a:t>메시지가 발생한다</a:t>
              </a:r>
              <a:r>
                <a:rPr lang="en-US" altLang="ko-KR">
                  <a:latin typeface="Arial Narrow" pitchFamily="34" charset="0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Arial Narrow" pitchFamily="34" charset="0"/>
                <a:ea typeface="굴림체" pitchFamily="49" charset="-127"/>
              </a:endParaRPr>
            </a:p>
          </p:txBody>
        </p:sp>
        <p:sp>
          <p:nvSpPr>
            <p:cNvPr id="8202" name="Rectangle 17"/>
            <p:cNvSpPr>
              <a:spLocks noChangeArrowheads="1"/>
            </p:cNvSpPr>
            <p:nvPr/>
          </p:nvSpPr>
          <p:spPr bwMode="auto">
            <a:xfrm>
              <a:off x="444500" y="2446655"/>
              <a:ext cx="1603375" cy="688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  <a:ea typeface="굴림체" pitchFamily="49" charset="-127"/>
                </a:rPr>
                <a:t>② </a:t>
              </a:r>
              <a:r>
                <a:rPr lang="ko-KR" altLang="en-US">
                  <a:latin typeface="Arial Narrow" pitchFamily="34" charset="0"/>
                  <a:ea typeface="굴림체" pitchFamily="49" charset="-127"/>
                </a:rPr>
                <a:t>팝업 항목</a:t>
              </a:r>
            </a:p>
            <a:p>
              <a:pPr algn="just" latinLnBrk="0"/>
              <a:endParaRPr lang="en-US" altLang="ko-KR">
                <a:latin typeface="Arial Narrow" pitchFamily="34" charset="0"/>
                <a:ea typeface="굴림체" pitchFamily="49" charset="-127"/>
              </a:endParaRPr>
            </a:p>
          </p:txBody>
        </p:sp>
        <p:sp>
          <p:nvSpPr>
            <p:cNvPr id="8203" name="Rectangle 18"/>
            <p:cNvSpPr>
              <a:spLocks noChangeArrowheads="1"/>
            </p:cNvSpPr>
            <p:nvPr/>
          </p:nvSpPr>
          <p:spPr bwMode="auto">
            <a:xfrm>
              <a:off x="2054225" y="2446655"/>
              <a:ext cx="6394450" cy="688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  <a:ea typeface="굴림체" pitchFamily="49" charset="-127"/>
                </a:rPr>
                <a:t>하위 메뉴를 화면에 표시하는 메뉴 항목</a:t>
              </a:r>
              <a:r>
                <a:rPr lang="en-US" altLang="ko-KR">
                  <a:latin typeface="Arial Narrow" pitchFamily="34" charset="0"/>
                  <a:ea typeface="굴림체" pitchFamily="49" charset="-127"/>
                </a:rPr>
                <a:t>. </a:t>
              </a:r>
            </a:p>
            <a:p>
              <a:pPr algn="just" latinLnBrk="0"/>
              <a:r>
                <a:rPr lang="ko-KR" altLang="en-US">
                  <a:latin typeface="Arial Narrow" pitchFamily="34" charset="0"/>
                  <a:ea typeface="굴림체" pitchFamily="49" charset="-127"/>
                </a:rPr>
                <a:t>선택해도 </a:t>
              </a:r>
              <a:r>
                <a:rPr lang="en-US" altLang="ko-KR">
                  <a:latin typeface="Arial Narrow" pitchFamily="34" charset="0"/>
                  <a:ea typeface="굴림체" pitchFamily="49" charset="-127"/>
                </a:rPr>
                <a:t>WM_COMMAND </a:t>
              </a:r>
              <a:r>
                <a:rPr lang="ko-KR" altLang="en-US">
                  <a:latin typeface="Arial Narrow" pitchFamily="34" charset="0"/>
                  <a:ea typeface="굴림체" pitchFamily="49" charset="-127"/>
                </a:rPr>
                <a:t>메시지가 발생하지 않는다</a:t>
              </a:r>
              <a:r>
                <a:rPr lang="en-US" altLang="ko-KR">
                  <a:latin typeface="Arial Narrow" pitchFamily="34" charset="0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Arial Narrow" pitchFamily="34" charset="0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52987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540"/>
            <a:ext cx="8572500" cy="5429250"/>
          </a:xfrm>
        </p:spPr>
        <p:txBody>
          <a:bodyPr/>
          <a:lstStyle/>
          <a:p>
            <a:r>
              <a:rPr lang="ko-KR" altLang="en-US" dirty="0"/>
              <a:t>리스트 박스 컨트롤 스타일 </a:t>
            </a:r>
            <a:r>
              <a:rPr lang="en-US" altLang="ko-KR" dirty="0"/>
              <a:t>(cont'd)</a:t>
            </a:r>
          </a:p>
          <a:p>
            <a:endParaRPr lang="en-US" altLang="ko-KR" dirty="0"/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D826CCAE-6879-4722-81AA-4AE39CDB42C6}" type="slidenum">
              <a:rPr lang="en-US" altLang="ko-KR"/>
              <a:pPr>
                <a:defRPr/>
              </a:pPr>
              <a:t>130</a:t>
            </a:fld>
            <a:endParaRPr lang="en-US" altLang="ko-K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3" y="11430"/>
            <a:ext cx="8572500" cy="446405"/>
          </a:xfrm>
        </p:spPr>
        <p:txBody>
          <a:bodyPr/>
          <a:lstStyle/>
          <a:p>
            <a:r>
              <a:rPr lang="ko-KR" altLang="en-US" dirty="0"/>
              <a:t>리스트 박스 컨트롤 </a:t>
            </a:r>
            <a:r>
              <a:rPr lang="en-US" altLang="ko-KR" dirty="0"/>
              <a:t>(4/8)</a:t>
            </a:r>
          </a:p>
        </p:txBody>
      </p:sp>
      <p:grpSp>
        <p:nvGrpSpPr>
          <p:cNvPr id="33797" name="Group 22"/>
          <p:cNvGrpSpPr>
            <a:grpSpLocks/>
          </p:cNvGrpSpPr>
          <p:nvPr/>
        </p:nvGrpSpPr>
        <p:grpSpPr bwMode="auto">
          <a:xfrm>
            <a:off x="251460" y="1236345"/>
            <a:ext cx="8359775" cy="3759835"/>
            <a:chOff x="251460" y="1236345"/>
            <a:chExt cx="8359775" cy="3759835"/>
          </a:xfrm>
        </p:grpSpPr>
        <p:sp>
          <p:nvSpPr>
            <p:cNvPr id="33798" name="Rectangle 7"/>
            <p:cNvSpPr>
              <a:spLocks noChangeArrowheads="1"/>
            </p:cNvSpPr>
            <p:nvPr/>
          </p:nvSpPr>
          <p:spPr bwMode="auto">
            <a:xfrm>
              <a:off x="2552065" y="1236345"/>
              <a:ext cx="3870325" cy="63563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의미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3799" name="Rectangle 8"/>
            <p:cNvSpPr>
              <a:spLocks noChangeArrowheads="1"/>
            </p:cNvSpPr>
            <p:nvPr/>
          </p:nvSpPr>
          <p:spPr bwMode="auto">
            <a:xfrm>
              <a:off x="251460" y="1236345"/>
              <a:ext cx="2296795" cy="63563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리스트 박스 </a:t>
              </a:r>
            </a:p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컨트롤 스타일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3800" name="Rectangle 9"/>
            <p:cNvSpPr>
              <a:spLocks noChangeArrowheads="1"/>
            </p:cNvSpPr>
            <p:nvPr/>
          </p:nvSpPr>
          <p:spPr bwMode="auto">
            <a:xfrm>
              <a:off x="6430010" y="1236345"/>
              <a:ext cx="2178050" cy="63563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속성 대화상자의 항목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3801" name="Rectangle 10"/>
            <p:cNvSpPr>
              <a:spLocks noChangeArrowheads="1"/>
            </p:cNvSpPr>
            <p:nvPr/>
          </p:nvSpPr>
          <p:spPr bwMode="auto">
            <a:xfrm>
              <a:off x="257810" y="1862455"/>
              <a:ext cx="2295525" cy="3511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LBS_NOSEL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3802" name="Rectangle 11"/>
            <p:cNvSpPr>
              <a:spLocks noChangeArrowheads="1"/>
            </p:cNvSpPr>
            <p:nvPr/>
          </p:nvSpPr>
          <p:spPr bwMode="auto">
            <a:xfrm>
              <a:off x="257810" y="2212975"/>
              <a:ext cx="2295525" cy="8743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LBS_NOTIFY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3803" name="Rectangle 12"/>
            <p:cNvSpPr>
              <a:spLocks noChangeArrowheads="1"/>
            </p:cNvSpPr>
            <p:nvPr/>
          </p:nvSpPr>
          <p:spPr bwMode="auto">
            <a:xfrm>
              <a:off x="257810" y="3088005"/>
              <a:ext cx="2295525" cy="8743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LBS_OWNERDRAWFIXED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3804" name="Rectangle 13"/>
            <p:cNvSpPr>
              <a:spLocks noChangeArrowheads="1"/>
            </p:cNvSpPr>
            <p:nvPr/>
          </p:nvSpPr>
          <p:spPr bwMode="auto">
            <a:xfrm>
              <a:off x="257810" y="3963035"/>
              <a:ext cx="2295525" cy="1033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LBS_OWNERDRAWVARIABLE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3805" name="Rectangle 14"/>
            <p:cNvSpPr>
              <a:spLocks noChangeArrowheads="1"/>
            </p:cNvSpPr>
            <p:nvPr/>
          </p:nvSpPr>
          <p:spPr bwMode="auto">
            <a:xfrm>
              <a:off x="2550160" y="1862455"/>
              <a:ext cx="3877945" cy="3511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항목을 선택할 수 없다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3806" name="Rectangle 15"/>
            <p:cNvSpPr>
              <a:spLocks noChangeArrowheads="1"/>
            </p:cNvSpPr>
            <p:nvPr/>
          </p:nvSpPr>
          <p:spPr bwMode="auto">
            <a:xfrm>
              <a:off x="2550160" y="2212975"/>
              <a:ext cx="3877945" cy="8743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사용자가 항목을 클릭하거나 더블 클릭하면 부모 윈도우에게 통지 메시지를 보낸다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3807" name="Rectangle 16"/>
            <p:cNvSpPr>
              <a:spLocks noChangeArrowheads="1"/>
            </p:cNvSpPr>
            <p:nvPr/>
          </p:nvSpPr>
          <p:spPr bwMode="auto">
            <a:xfrm>
              <a:off x="2550160" y="3088005"/>
              <a:ext cx="3877945" cy="8743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부모 윈도우가 리스트 박스 항목을 직접 그리되 항목의 높이가 일정한 경우이다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3808" name="Rectangle 17"/>
            <p:cNvSpPr>
              <a:spLocks noChangeArrowheads="1"/>
            </p:cNvSpPr>
            <p:nvPr/>
          </p:nvSpPr>
          <p:spPr bwMode="auto">
            <a:xfrm>
              <a:off x="2550160" y="3963035"/>
              <a:ext cx="3877945" cy="1033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부모 윈도우가 리스트 박스 항목을 직접 그리되 항목의 높이가 일정하지 않은 경우이다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3809" name="Rectangle 18"/>
            <p:cNvSpPr>
              <a:spLocks noChangeArrowheads="1"/>
            </p:cNvSpPr>
            <p:nvPr/>
          </p:nvSpPr>
          <p:spPr bwMode="auto">
            <a:xfrm>
              <a:off x="6426835" y="1862455"/>
              <a:ext cx="2184400" cy="3511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Selection: None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3810" name="Rectangle 19"/>
            <p:cNvSpPr>
              <a:spLocks noChangeArrowheads="1"/>
            </p:cNvSpPr>
            <p:nvPr/>
          </p:nvSpPr>
          <p:spPr bwMode="auto">
            <a:xfrm>
              <a:off x="6426835" y="2212975"/>
              <a:ext cx="2184400" cy="8743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Notify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3811" name="Rectangle 20"/>
            <p:cNvSpPr>
              <a:spLocks noChangeArrowheads="1"/>
            </p:cNvSpPr>
            <p:nvPr/>
          </p:nvSpPr>
          <p:spPr bwMode="auto">
            <a:xfrm>
              <a:off x="6426835" y="3088005"/>
              <a:ext cx="2184400" cy="8743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Owner draw: Fixed</a:t>
              </a:r>
            </a:p>
            <a:p>
              <a:pPr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3812" name="Rectangle 21"/>
            <p:cNvSpPr>
              <a:spLocks noChangeArrowheads="1"/>
            </p:cNvSpPr>
            <p:nvPr/>
          </p:nvSpPr>
          <p:spPr bwMode="auto">
            <a:xfrm>
              <a:off x="6426835" y="3963035"/>
              <a:ext cx="2184400" cy="1033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Owner draw: Variable</a:t>
              </a:r>
            </a:p>
            <a:p>
              <a:pPr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71983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 txBox="1">
            <a:spLocks noGrp="1"/>
          </p:cNvSpPr>
          <p:nvPr>
            <p:ph idx="1"/>
          </p:nvPr>
        </p:nvSpPr>
        <p:spPr>
          <a:xfrm>
            <a:off x="1270" y="82613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박스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컨트롤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(cont'd)</a:t>
            </a:r>
            <a:endParaRPr lang="ko-KR" altLang="en-US" sz="1600" b="1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3BDBB12-52EB-41B9-87FD-5787A5E8B19F}" type="slidenum">
              <a:rPr lang="en-US" altLang="ko-KR"/>
              <a:pPr>
                <a:defRPr/>
              </a:pPr>
              <a:t>131</a:t>
            </a:fld>
            <a:endParaRPr lang="en-US" altLang="ko-KR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75" y="4187"/>
            <a:ext cx="8572500" cy="524133"/>
          </a:xfrm>
        </p:spPr>
        <p:txBody>
          <a:bodyPr/>
          <a:lstStyle/>
          <a:p>
            <a:r>
              <a:rPr lang="ko-KR" altLang="en-US" dirty="0"/>
              <a:t>리스트 박스 컨트롤 </a:t>
            </a:r>
            <a:r>
              <a:rPr lang="en-US" altLang="ko-KR" dirty="0"/>
              <a:t>(5/8)</a:t>
            </a:r>
          </a:p>
        </p:txBody>
      </p:sp>
      <p:grpSp>
        <p:nvGrpSpPr>
          <p:cNvPr id="34821" name="Group 22"/>
          <p:cNvGrpSpPr>
            <a:grpSpLocks/>
          </p:cNvGrpSpPr>
          <p:nvPr/>
        </p:nvGrpSpPr>
        <p:grpSpPr bwMode="auto">
          <a:xfrm>
            <a:off x="387985" y="1318895"/>
            <a:ext cx="8359775" cy="3691890"/>
            <a:chOff x="387985" y="1318895"/>
            <a:chExt cx="8359775" cy="3691890"/>
          </a:xfrm>
        </p:grpSpPr>
        <p:sp>
          <p:nvSpPr>
            <p:cNvPr id="34822" name="Rectangle 7"/>
            <p:cNvSpPr>
              <a:spLocks noChangeArrowheads="1"/>
            </p:cNvSpPr>
            <p:nvPr/>
          </p:nvSpPr>
          <p:spPr bwMode="auto">
            <a:xfrm>
              <a:off x="2332355" y="1318895"/>
              <a:ext cx="4225925" cy="57594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의미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823" name="Rectangle 8"/>
            <p:cNvSpPr>
              <a:spLocks noChangeArrowheads="1"/>
            </p:cNvSpPr>
            <p:nvPr/>
          </p:nvSpPr>
          <p:spPr bwMode="auto">
            <a:xfrm>
              <a:off x="387985" y="1318895"/>
              <a:ext cx="1944370" cy="57594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리스트 박스 </a:t>
              </a:r>
            </a:p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컨트롤 스타일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824" name="Rectangle 9"/>
            <p:cNvSpPr>
              <a:spLocks noChangeArrowheads="1"/>
            </p:cNvSpPr>
            <p:nvPr/>
          </p:nvSpPr>
          <p:spPr bwMode="auto">
            <a:xfrm>
              <a:off x="6566535" y="1318895"/>
              <a:ext cx="2178050" cy="57594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속성 대화상자의 항목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825" name="Rectangle 10"/>
            <p:cNvSpPr>
              <a:spLocks noChangeArrowheads="1"/>
            </p:cNvSpPr>
            <p:nvPr/>
          </p:nvSpPr>
          <p:spPr bwMode="auto">
            <a:xfrm>
              <a:off x="394335" y="1885315"/>
              <a:ext cx="1938020" cy="5543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LBS_SORT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826" name="Rectangle 11"/>
            <p:cNvSpPr>
              <a:spLocks noChangeArrowheads="1"/>
            </p:cNvSpPr>
            <p:nvPr/>
          </p:nvSpPr>
          <p:spPr bwMode="auto">
            <a:xfrm>
              <a:off x="394335" y="2432050"/>
              <a:ext cx="1938020" cy="7905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LBS_STANDARD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827" name="Rectangle 12"/>
            <p:cNvSpPr>
              <a:spLocks noChangeArrowheads="1"/>
            </p:cNvSpPr>
            <p:nvPr/>
          </p:nvSpPr>
          <p:spPr bwMode="auto">
            <a:xfrm>
              <a:off x="394335" y="3222625"/>
              <a:ext cx="1938020" cy="7905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LBS_USETABSTOPS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828" name="Rectangle 13"/>
            <p:cNvSpPr>
              <a:spLocks noChangeArrowheads="1"/>
            </p:cNvSpPr>
            <p:nvPr/>
          </p:nvSpPr>
          <p:spPr bwMode="auto">
            <a:xfrm>
              <a:off x="394335" y="4013200"/>
              <a:ext cx="1938020" cy="996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LBS_WANTKEYBOARDINPUT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829" name="Rectangle 14"/>
            <p:cNvSpPr>
              <a:spLocks noChangeArrowheads="1"/>
            </p:cNvSpPr>
            <p:nvPr/>
          </p:nvSpPr>
          <p:spPr bwMode="auto">
            <a:xfrm>
              <a:off x="2332355" y="1885315"/>
              <a:ext cx="4224020" cy="5543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항목이 문자열인 경우 정렬하여 표시한다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830" name="Rectangle 15"/>
            <p:cNvSpPr>
              <a:spLocks noChangeArrowheads="1"/>
            </p:cNvSpPr>
            <p:nvPr/>
          </p:nvSpPr>
          <p:spPr bwMode="auto">
            <a:xfrm>
              <a:off x="2332355" y="2432050"/>
              <a:ext cx="4224020" cy="7905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LBS_NOTIFY, LBS_SORT, WS_VSCROLL, WS_BORDER </a:t>
              </a:r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네 가지 스타일의 조합이다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831" name="Rectangle 16"/>
            <p:cNvSpPr>
              <a:spLocks noChangeArrowheads="1"/>
            </p:cNvSpPr>
            <p:nvPr/>
          </p:nvSpPr>
          <p:spPr bwMode="auto">
            <a:xfrm>
              <a:off x="2332355" y="3222625"/>
              <a:ext cx="4224020" cy="7905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이 스타일을 지정하면 항목 문자열에 포함된 탭 문자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('\t')</a:t>
              </a:r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를 제대로 처리할 수 있다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832" name="Rectangle 17"/>
            <p:cNvSpPr>
              <a:spLocks noChangeArrowheads="1"/>
            </p:cNvSpPr>
            <p:nvPr/>
          </p:nvSpPr>
          <p:spPr bwMode="auto">
            <a:xfrm>
              <a:off x="2332355" y="4013200"/>
              <a:ext cx="4224020" cy="996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리스트 박스 컨트롤이 키보드 포커스를 가진 상태에서 사용자가 키를 누르면 부모 윈도우가 이를 감지하여 특별한 처리를 할 수 있다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833" name="Rectangle 18"/>
            <p:cNvSpPr>
              <a:spLocks noChangeArrowheads="1"/>
            </p:cNvSpPr>
            <p:nvPr/>
          </p:nvSpPr>
          <p:spPr bwMode="auto">
            <a:xfrm>
              <a:off x="6563360" y="1885315"/>
              <a:ext cx="2184400" cy="5543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Sort</a:t>
              </a:r>
            </a:p>
            <a:p>
              <a:pPr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834" name="Rectangle 19"/>
            <p:cNvSpPr>
              <a:spLocks noChangeArrowheads="1"/>
            </p:cNvSpPr>
            <p:nvPr/>
          </p:nvSpPr>
          <p:spPr bwMode="auto">
            <a:xfrm>
              <a:off x="6563360" y="2432050"/>
              <a:ext cx="2184400" cy="7905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Notify, Sort, </a:t>
              </a:r>
            </a:p>
            <a:p>
              <a:pPr latinLnBrk="0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Border, Vertical scroll</a:t>
              </a:r>
            </a:p>
            <a:p>
              <a:pPr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835" name="Rectangle 20"/>
            <p:cNvSpPr>
              <a:spLocks noChangeArrowheads="1"/>
            </p:cNvSpPr>
            <p:nvPr/>
          </p:nvSpPr>
          <p:spPr bwMode="auto">
            <a:xfrm>
              <a:off x="6563360" y="3222625"/>
              <a:ext cx="2184400" cy="7905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Use tabstops</a:t>
              </a:r>
            </a:p>
            <a:p>
              <a:pPr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836" name="Rectangle 21"/>
            <p:cNvSpPr>
              <a:spLocks noChangeArrowheads="1"/>
            </p:cNvSpPr>
            <p:nvPr/>
          </p:nvSpPr>
          <p:spPr bwMode="auto">
            <a:xfrm>
              <a:off x="6563360" y="4013200"/>
              <a:ext cx="2184400" cy="996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Want key input</a:t>
              </a:r>
            </a:p>
            <a:p>
              <a:pPr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27245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0" y="732826"/>
            <a:ext cx="8572500" cy="5429250"/>
          </a:xfrm>
        </p:spPr>
        <p:txBody>
          <a:bodyPr/>
          <a:lstStyle/>
          <a:p>
            <a:r>
              <a:rPr lang="ko-KR" altLang="en-US" dirty="0"/>
              <a:t>리스트 박스 컨트롤 통지 메시지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sz="20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LBN_DBLCLK, LBN_SELCHANGE, LBN_SELCANCEL </a:t>
            </a:r>
            <a:r>
              <a:rPr lang="ko-KR" altLang="en-US" dirty="0"/>
              <a:t>통지 메시지는 </a:t>
            </a:r>
            <a:r>
              <a:rPr lang="en-US" altLang="ko-KR" dirty="0"/>
              <a:t>LBS_NOTIFY </a:t>
            </a:r>
            <a:r>
              <a:rPr lang="ko-KR" altLang="en-US" dirty="0"/>
              <a:t>스타일을 설정해야 발생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06CC487-3A72-45F9-8340-8C1F45C744FD}" type="slidenum">
              <a:rPr lang="en-US" altLang="ko-KR"/>
              <a:pPr>
                <a:defRPr/>
              </a:pPr>
              <a:t>132</a:t>
            </a:fld>
            <a:endParaRPr lang="en-US" altLang="ko-KR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1623" y="0"/>
            <a:ext cx="8572500" cy="515801"/>
          </a:xfrm>
        </p:spPr>
        <p:txBody>
          <a:bodyPr/>
          <a:lstStyle/>
          <a:p>
            <a:r>
              <a:rPr lang="ko-KR" altLang="en-US" dirty="0"/>
              <a:t>리스트 박스 컨트롤 </a:t>
            </a:r>
            <a:r>
              <a:rPr lang="en-US" altLang="ko-KR" dirty="0"/>
              <a:t>(6/8)</a:t>
            </a:r>
          </a:p>
        </p:txBody>
      </p:sp>
      <p:grpSp>
        <p:nvGrpSpPr>
          <p:cNvPr id="35845" name="Group 21"/>
          <p:cNvGrpSpPr>
            <a:grpSpLocks/>
          </p:cNvGrpSpPr>
          <p:nvPr/>
        </p:nvGrpSpPr>
        <p:grpSpPr bwMode="auto">
          <a:xfrm>
            <a:off x="522670" y="1124744"/>
            <a:ext cx="8093075" cy="2840038"/>
            <a:chOff x="278" y="1475"/>
            <a:chExt cx="5098" cy="1645"/>
          </a:xfrm>
        </p:grpSpPr>
        <p:sp>
          <p:nvSpPr>
            <p:cNvPr id="35846" name="Rectangle 7"/>
            <p:cNvSpPr>
              <a:spLocks noChangeArrowheads="1"/>
            </p:cNvSpPr>
            <p:nvPr/>
          </p:nvSpPr>
          <p:spPr bwMode="auto">
            <a:xfrm>
              <a:off x="278" y="1475"/>
              <a:ext cx="1641" cy="220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통지 메시지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47" name="Rectangle 8"/>
            <p:cNvSpPr>
              <a:spLocks noChangeArrowheads="1"/>
            </p:cNvSpPr>
            <p:nvPr/>
          </p:nvSpPr>
          <p:spPr bwMode="auto">
            <a:xfrm>
              <a:off x="1920" y="1475"/>
              <a:ext cx="3456" cy="220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의미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48" name="Rectangle 9"/>
            <p:cNvSpPr>
              <a:spLocks noChangeArrowheads="1"/>
            </p:cNvSpPr>
            <p:nvPr/>
          </p:nvSpPr>
          <p:spPr bwMode="auto">
            <a:xfrm>
              <a:off x="278" y="1699"/>
              <a:ext cx="1641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LBN_DBLCLK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49" name="Rectangle 10"/>
            <p:cNvSpPr>
              <a:spLocks noChangeArrowheads="1"/>
            </p:cNvSpPr>
            <p:nvPr/>
          </p:nvSpPr>
          <p:spPr bwMode="auto">
            <a:xfrm>
              <a:off x="1920" y="1699"/>
              <a:ext cx="3456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사용자가 항목을 더블 클릭하였다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50" name="Rectangle 11"/>
            <p:cNvSpPr>
              <a:spLocks noChangeArrowheads="1"/>
            </p:cNvSpPr>
            <p:nvPr/>
          </p:nvSpPr>
          <p:spPr bwMode="auto">
            <a:xfrm>
              <a:off x="278" y="1913"/>
              <a:ext cx="1641" cy="2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LBN_SELCHANGE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51" name="Rectangle 12"/>
            <p:cNvSpPr>
              <a:spLocks noChangeArrowheads="1"/>
            </p:cNvSpPr>
            <p:nvPr/>
          </p:nvSpPr>
          <p:spPr bwMode="auto">
            <a:xfrm>
              <a:off x="1920" y="1913"/>
              <a:ext cx="3456" cy="2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사용자가 선택을 변경하였다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278" y="2155"/>
              <a:ext cx="1641" cy="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LBN_SELCANCEL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53" name="Rectangle 14"/>
            <p:cNvSpPr>
              <a:spLocks noChangeArrowheads="1"/>
            </p:cNvSpPr>
            <p:nvPr/>
          </p:nvSpPr>
          <p:spPr bwMode="auto">
            <a:xfrm>
              <a:off x="1920" y="2155"/>
              <a:ext cx="3456" cy="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사용자가 선택을 취소하였다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278" y="2396"/>
              <a:ext cx="1641" cy="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LBN_SETFOCUS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55" name="Rectangle 16"/>
            <p:cNvSpPr>
              <a:spLocks noChangeArrowheads="1"/>
            </p:cNvSpPr>
            <p:nvPr/>
          </p:nvSpPr>
          <p:spPr bwMode="auto">
            <a:xfrm>
              <a:off x="1920" y="2396"/>
              <a:ext cx="3456" cy="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키보드 포커스를 얻었다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56" name="Rectangle 17"/>
            <p:cNvSpPr>
              <a:spLocks noChangeArrowheads="1"/>
            </p:cNvSpPr>
            <p:nvPr/>
          </p:nvSpPr>
          <p:spPr bwMode="auto">
            <a:xfrm>
              <a:off x="278" y="2637"/>
              <a:ext cx="1641" cy="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LBN_KILLFOCUS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57" name="Rectangle 18"/>
            <p:cNvSpPr>
              <a:spLocks noChangeArrowheads="1"/>
            </p:cNvSpPr>
            <p:nvPr/>
          </p:nvSpPr>
          <p:spPr bwMode="auto">
            <a:xfrm>
              <a:off x="1920" y="2637"/>
              <a:ext cx="3456" cy="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키보드 포커스를 잃었다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58" name="Rectangle 19"/>
            <p:cNvSpPr>
              <a:spLocks noChangeArrowheads="1"/>
            </p:cNvSpPr>
            <p:nvPr/>
          </p:nvSpPr>
          <p:spPr bwMode="auto">
            <a:xfrm>
              <a:off x="278" y="2878"/>
              <a:ext cx="1641" cy="2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LBN_ERRSPACE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5859" name="Rectangle 20"/>
            <p:cNvSpPr>
              <a:spLocks noChangeArrowheads="1"/>
            </p:cNvSpPr>
            <p:nvPr/>
          </p:nvSpPr>
          <p:spPr bwMode="auto">
            <a:xfrm>
              <a:off x="1920" y="2878"/>
              <a:ext cx="3456" cy="2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굴림체" pitchFamily="49" charset="-127"/>
                  <a:ea typeface="굴림체" pitchFamily="49" charset="-127"/>
                </a:rPr>
                <a:t>메모리가 부족하다</a:t>
              </a:r>
              <a:r>
                <a:rPr lang="en-US" altLang="ko-KR">
                  <a:latin typeface="굴림체" pitchFamily="49" charset="-127"/>
                  <a:ea typeface="굴림체" pitchFamily="49" charset="-127"/>
                </a:rPr>
                <a:t>.</a:t>
              </a:r>
            </a:p>
            <a:p>
              <a:pPr algn="just" latinLnBrk="0"/>
              <a:endParaRPr lang="en-US" altLang="ko-KR">
                <a:latin typeface="굴림체" pitchFamily="49" charset="-127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1716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263" y="459161"/>
            <a:ext cx="8572500" cy="5429250"/>
          </a:xfrm>
        </p:spPr>
        <p:txBody>
          <a:bodyPr/>
          <a:lstStyle/>
          <a:p>
            <a:r>
              <a:rPr lang="ko-KR" altLang="en-US" dirty="0"/>
              <a:t>항목 추가와 삭제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항목 선택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414145E0-5C4B-400B-80E7-7DAEF774FA10}" type="slidenum">
              <a:rPr lang="en-US" altLang="ko-KR"/>
              <a:pPr>
                <a:defRPr/>
              </a:pPr>
              <a:t>133</a:t>
            </a:fld>
            <a:endParaRPr lang="en-US" altLang="ko-KR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6" y="23343"/>
            <a:ext cx="8572500" cy="435818"/>
          </a:xfrm>
        </p:spPr>
        <p:txBody>
          <a:bodyPr/>
          <a:lstStyle/>
          <a:p>
            <a:r>
              <a:rPr lang="ko-KR" altLang="en-US" dirty="0"/>
              <a:t>리스트 박스 컨트롤 </a:t>
            </a:r>
            <a:r>
              <a:rPr lang="en-US" altLang="ko-KR" dirty="0"/>
              <a:t>(7/8)</a:t>
            </a:r>
          </a:p>
        </p:txBody>
      </p:sp>
      <p:sp>
        <p:nvSpPr>
          <p:cNvPr id="36869" name="AutoShape 4"/>
          <p:cNvSpPr>
            <a:spLocks noChangeArrowheads="1"/>
          </p:cNvSpPr>
          <p:nvPr/>
        </p:nvSpPr>
        <p:spPr bwMode="auto">
          <a:xfrm>
            <a:off x="499141" y="1196752"/>
            <a:ext cx="8382000" cy="9906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m_list.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AddString</a:t>
            </a:r>
            <a:r>
              <a:rPr lang="en-US" altLang="ko-KR" sz="2000">
                <a:latin typeface="Lucida Sans Unicode" pitchFamily="34" charset="0"/>
              </a:rPr>
              <a:t>("</a:t>
            </a:r>
            <a:r>
              <a:rPr lang="ko-KR" altLang="en-US" sz="2000">
                <a:latin typeface="Lucida Sans Unicode" pitchFamily="34" charset="0"/>
              </a:rPr>
              <a:t>사과</a:t>
            </a:r>
            <a:r>
              <a:rPr lang="en-US" altLang="ko-KR" sz="2000">
                <a:latin typeface="Lucida Sans Unicode" pitchFamily="34" charset="0"/>
              </a:rPr>
              <a:t>");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m_list.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DeleteString</a:t>
            </a:r>
            <a:r>
              <a:rPr lang="en-US" altLang="ko-KR" sz="2000">
                <a:latin typeface="Lucida Sans Unicode" pitchFamily="34" charset="0"/>
              </a:rPr>
              <a:t>(3);</a:t>
            </a:r>
          </a:p>
        </p:txBody>
      </p:sp>
      <p:sp>
        <p:nvSpPr>
          <p:cNvPr id="36870" name="AutoShape 5"/>
          <p:cNvSpPr>
            <a:spLocks noChangeArrowheads="1"/>
          </p:cNvSpPr>
          <p:nvPr/>
        </p:nvSpPr>
        <p:spPr bwMode="auto">
          <a:xfrm>
            <a:off x="395536" y="2564904"/>
            <a:ext cx="8382000" cy="22860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단일 선택 리스트 박스 컨트롤인 경우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m_list.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SetCurSel</a:t>
            </a:r>
            <a:r>
              <a:rPr lang="en-US" altLang="ko-KR" sz="2000">
                <a:latin typeface="Lucida Sans Unicode" pitchFamily="34" charset="0"/>
              </a:rPr>
              <a:t>(2);</a:t>
            </a:r>
          </a:p>
          <a:p>
            <a:pPr eaLnBrk="1" hangingPunct="1"/>
            <a:endParaRPr lang="en-US" altLang="ko-KR" sz="2000">
              <a:latin typeface="Lucida Sans Unicode" pitchFamily="34" charset="0"/>
            </a:endParaRPr>
          </a:p>
          <a:p>
            <a:pPr eaLnBrk="1" hangingPunct="1"/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다중 선택 리스트 박스 컨트롤인 경우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m_list.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SetSel</a:t>
            </a:r>
            <a:r>
              <a:rPr lang="en-US" altLang="ko-KR" sz="2000">
                <a:latin typeface="Lucida Sans Unicode" pitchFamily="34" charset="0"/>
              </a:rPr>
              <a:t>(2);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m_list.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SetSel</a:t>
            </a:r>
            <a:r>
              <a:rPr lang="en-US" altLang="ko-KR" sz="2000">
                <a:latin typeface="Lucida Sans Unicode" pitchFamily="34" charset="0"/>
              </a:rPr>
              <a:t>(3, FALSE);</a:t>
            </a:r>
          </a:p>
        </p:txBody>
      </p:sp>
    </p:spTree>
    <p:extLst>
      <p:ext uri="{BB962C8B-B14F-4D97-AF65-F5344CB8AC3E}">
        <p14:creationId xmlns:p14="http://schemas.microsoft.com/office/powerpoint/2010/main" val="2106930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-5253" y="557859"/>
            <a:ext cx="8572500" cy="5429250"/>
          </a:xfrm>
        </p:spPr>
        <p:txBody>
          <a:bodyPr/>
          <a:lstStyle/>
          <a:p>
            <a:r>
              <a:rPr lang="ko-KR" altLang="en-US" dirty="0"/>
              <a:t>선택된 항목 알아내기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C5C6D5C2-DAAF-4ADC-A29F-2A5D30F728D5}" type="slidenum">
              <a:rPr lang="en-US" altLang="ko-KR"/>
              <a:pPr>
                <a:defRPr/>
              </a:pPr>
              <a:t>134</a:t>
            </a:fld>
            <a:endParaRPr lang="en-US" altLang="ko-KR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572500" cy="557858"/>
          </a:xfrm>
        </p:spPr>
        <p:txBody>
          <a:bodyPr/>
          <a:lstStyle/>
          <a:p>
            <a:r>
              <a:rPr lang="ko-KR" altLang="en-US" dirty="0"/>
              <a:t>리스트 박스 컨트롤 </a:t>
            </a:r>
            <a:r>
              <a:rPr lang="en-US" altLang="ko-KR" dirty="0"/>
              <a:t>(8/8)</a:t>
            </a:r>
          </a:p>
        </p:txBody>
      </p:sp>
      <p:sp>
        <p:nvSpPr>
          <p:cNvPr id="37893" name="AutoShape 4"/>
          <p:cNvSpPr>
            <a:spLocks noChangeArrowheads="1"/>
          </p:cNvSpPr>
          <p:nvPr/>
        </p:nvSpPr>
        <p:spPr bwMode="auto">
          <a:xfrm>
            <a:off x="374892" y="1124744"/>
            <a:ext cx="8382000" cy="42672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000" dirty="0">
                <a:solidFill>
                  <a:srgbClr val="009900"/>
                </a:solidFill>
                <a:latin typeface="Lucida Sans Unicode" pitchFamily="34" charset="0"/>
              </a:rPr>
              <a:t>단일 선택 리스트 박스 컨트롤인 경우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int</a:t>
            </a:r>
            <a:r>
              <a:rPr lang="en-US" altLang="ko-KR" sz="2000" dirty="0">
                <a:latin typeface="Lucida Sans Unicode" pitchFamily="34" charset="0"/>
              </a:rPr>
              <a:t> </a:t>
            </a:r>
            <a:r>
              <a:rPr lang="en-US" altLang="ko-KR" sz="2000" dirty="0" err="1">
                <a:latin typeface="Lucida Sans Unicode" pitchFamily="34" charset="0"/>
              </a:rPr>
              <a:t>nIndex</a:t>
            </a:r>
            <a:r>
              <a:rPr lang="en-US" altLang="ko-KR" sz="2000" dirty="0">
                <a:latin typeface="Lucida Sans Unicode" pitchFamily="34" charset="0"/>
              </a:rPr>
              <a:t> = </a:t>
            </a:r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GetCurSel</a:t>
            </a:r>
            <a:r>
              <a:rPr lang="en-US" altLang="ko-KR" sz="2000" dirty="0">
                <a:latin typeface="Lucida Sans Unicode" pitchFamily="34" charset="0"/>
              </a:rPr>
              <a:t>();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if(</a:t>
            </a:r>
            <a:r>
              <a:rPr lang="en-US" altLang="ko-KR" sz="2000" dirty="0" err="1">
                <a:latin typeface="Lucida Sans Unicode" pitchFamily="34" charset="0"/>
              </a:rPr>
              <a:t>nIndex</a:t>
            </a:r>
            <a:r>
              <a:rPr lang="en-US" altLang="ko-KR" sz="2000" dirty="0">
                <a:latin typeface="Lucida Sans Unicode" pitchFamily="34" charset="0"/>
              </a:rPr>
              <a:t> != LB_ERR){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CString</a:t>
            </a:r>
            <a:r>
              <a:rPr lang="en-US" altLang="ko-KR" sz="2000" dirty="0">
                <a:latin typeface="Lucida Sans Unicode" pitchFamily="34" charset="0"/>
              </a:rPr>
              <a:t> </a:t>
            </a:r>
            <a:r>
              <a:rPr lang="en-US" altLang="ko-KR" sz="2000" dirty="0" err="1">
                <a:latin typeface="Lucida Sans Unicode" pitchFamily="34" charset="0"/>
              </a:rPr>
              <a:t>str</a:t>
            </a:r>
            <a:r>
              <a:rPr lang="en-US" altLang="ko-KR" sz="2000" dirty="0">
                <a:latin typeface="Lucida Sans Unicode" pitchFamily="34" charset="0"/>
              </a:rPr>
              <a:t>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GetText</a:t>
            </a:r>
            <a:r>
              <a:rPr lang="en-US" altLang="ko-KR" sz="2000" dirty="0">
                <a:latin typeface="Lucida Sans Unicode" pitchFamily="34" charset="0"/>
              </a:rPr>
              <a:t>(</a:t>
            </a:r>
            <a:r>
              <a:rPr lang="en-US" altLang="ko-KR" sz="2000" dirty="0" err="1">
                <a:latin typeface="Lucida Sans Unicode" pitchFamily="34" charset="0"/>
              </a:rPr>
              <a:t>nIndex</a:t>
            </a:r>
            <a:r>
              <a:rPr lang="en-US" altLang="ko-KR" sz="2000" dirty="0">
                <a:latin typeface="Lucida Sans Unicode" pitchFamily="34" charset="0"/>
              </a:rPr>
              <a:t>, </a:t>
            </a:r>
            <a:r>
              <a:rPr lang="en-US" altLang="ko-KR" sz="2000" dirty="0" err="1">
                <a:latin typeface="Lucida Sans Unicode" pitchFamily="34" charset="0"/>
              </a:rPr>
              <a:t>str</a:t>
            </a:r>
            <a:r>
              <a:rPr lang="en-US" altLang="ko-KR" sz="2000" dirty="0">
                <a:latin typeface="Lucida Sans Unicode" pitchFamily="34" charset="0"/>
              </a:rPr>
              <a:t>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}</a:t>
            </a:r>
          </a:p>
          <a:p>
            <a:pPr eaLnBrk="1" hangingPunct="1"/>
            <a:endParaRPr lang="en-US" altLang="ko-KR" sz="2000" dirty="0">
              <a:latin typeface="Lucida Sans Unicode" pitchFamily="34" charset="0"/>
            </a:endParaRPr>
          </a:p>
          <a:p>
            <a:pPr eaLnBrk="1" hangingPunct="1"/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000" dirty="0">
                <a:solidFill>
                  <a:srgbClr val="009900"/>
                </a:solidFill>
                <a:latin typeface="Lucida Sans Unicode" pitchFamily="34" charset="0"/>
              </a:rPr>
              <a:t>다중 선택 리스트 박스 컨트롤인 경우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int</a:t>
            </a:r>
            <a:r>
              <a:rPr lang="en-US" altLang="ko-KR" sz="2000" dirty="0">
                <a:latin typeface="Lucida Sans Unicode" pitchFamily="34" charset="0"/>
              </a:rPr>
              <a:t> </a:t>
            </a:r>
            <a:r>
              <a:rPr lang="en-US" altLang="ko-KR" sz="2000" dirty="0" err="1">
                <a:latin typeface="Lucida Sans Unicode" pitchFamily="34" charset="0"/>
              </a:rPr>
              <a:t>nIndex</a:t>
            </a:r>
            <a:r>
              <a:rPr lang="en-US" altLang="ko-KR" sz="2000" dirty="0">
                <a:latin typeface="Lucida Sans Unicode" pitchFamily="34" charset="0"/>
              </a:rPr>
              <a:t> = </a:t>
            </a:r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GetCaretIndex</a:t>
            </a:r>
            <a:r>
              <a:rPr lang="en-US" altLang="ko-KR" sz="2000" dirty="0">
                <a:latin typeface="Lucida Sans Unicode" pitchFamily="34" charset="0"/>
              </a:rPr>
              <a:t>();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if(</a:t>
            </a:r>
            <a:r>
              <a:rPr lang="en-US" altLang="ko-KR" sz="2000" dirty="0" err="1">
                <a:latin typeface="Lucida Sans Unicode" pitchFamily="34" charset="0"/>
              </a:rPr>
              <a:t>nIndex</a:t>
            </a:r>
            <a:r>
              <a:rPr lang="en-US" altLang="ko-KR" sz="2000" dirty="0">
                <a:latin typeface="Lucida Sans Unicode" pitchFamily="34" charset="0"/>
              </a:rPr>
              <a:t> != LB_ERR){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CString</a:t>
            </a:r>
            <a:r>
              <a:rPr lang="en-US" altLang="ko-KR" sz="2000" dirty="0">
                <a:latin typeface="Lucida Sans Unicode" pitchFamily="34" charset="0"/>
              </a:rPr>
              <a:t> </a:t>
            </a:r>
            <a:r>
              <a:rPr lang="en-US" altLang="ko-KR" sz="2000" dirty="0" err="1">
                <a:latin typeface="Lucida Sans Unicode" pitchFamily="34" charset="0"/>
              </a:rPr>
              <a:t>str</a:t>
            </a:r>
            <a:r>
              <a:rPr lang="en-US" altLang="ko-KR" sz="2000" dirty="0">
                <a:latin typeface="Lucida Sans Unicode" pitchFamily="34" charset="0"/>
              </a:rPr>
              <a:t>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GetText</a:t>
            </a:r>
            <a:r>
              <a:rPr lang="en-US" altLang="ko-KR" sz="2000" dirty="0">
                <a:latin typeface="Lucida Sans Unicode" pitchFamily="34" charset="0"/>
              </a:rPr>
              <a:t>(</a:t>
            </a:r>
            <a:r>
              <a:rPr lang="en-US" altLang="ko-KR" sz="2000" dirty="0" err="1">
                <a:latin typeface="Lucida Sans Unicode" pitchFamily="34" charset="0"/>
              </a:rPr>
              <a:t>nIndex</a:t>
            </a:r>
            <a:r>
              <a:rPr lang="en-US" altLang="ko-KR" sz="2000" dirty="0">
                <a:latin typeface="Lucida Sans Unicode" pitchFamily="34" charset="0"/>
              </a:rPr>
              <a:t>, </a:t>
            </a:r>
            <a:r>
              <a:rPr lang="en-US" altLang="ko-KR" sz="2000" dirty="0" err="1">
                <a:latin typeface="Lucida Sans Unicode" pitchFamily="34" charset="0"/>
              </a:rPr>
              <a:t>str</a:t>
            </a:r>
            <a:r>
              <a:rPr lang="en-US" altLang="ko-KR" sz="2000" dirty="0">
                <a:latin typeface="Lucida Sans Unicode" pitchFamily="34" charset="0"/>
              </a:rPr>
              <a:t>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168050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9307" y="489992"/>
            <a:ext cx="8572500" cy="5429250"/>
          </a:xfrm>
        </p:spPr>
        <p:txBody>
          <a:bodyPr/>
          <a:lstStyle/>
          <a:p>
            <a:r>
              <a:rPr lang="ko-KR" altLang="en-US" dirty="0"/>
              <a:t>리스트 컨트롤 </a:t>
            </a:r>
            <a:r>
              <a:rPr lang="en-US" altLang="ko-KR" dirty="0"/>
              <a:t>= </a:t>
            </a:r>
            <a:r>
              <a:rPr lang="ko-KR" altLang="en-US" dirty="0"/>
              <a:t>리스트 뷰 컨트롤</a:t>
            </a:r>
          </a:p>
          <a:p>
            <a:pPr lvl="1"/>
            <a:r>
              <a:rPr lang="ko-KR" altLang="en-US" dirty="0"/>
              <a:t>이미지와 텍스트를 이용하여 다양한 형태로 정보를 표시하는 용도로 사용</a:t>
            </a:r>
          </a:p>
          <a:p>
            <a:r>
              <a:rPr lang="ko-KR" altLang="en-US" dirty="0"/>
              <a:t>표시 방법</a:t>
            </a:r>
          </a:p>
          <a:p>
            <a:pPr lvl="1"/>
            <a:r>
              <a:rPr lang="ko-KR" altLang="en-US" dirty="0"/>
              <a:t>아이콘 보기</a:t>
            </a:r>
          </a:p>
          <a:p>
            <a:pPr lvl="2"/>
            <a:r>
              <a:rPr lang="en-US" altLang="ko-KR" dirty="0"/>
              <a:t>32*32 </a:t>
            </a:r>
            <a:r>
              <a:rPr lang="ko-KR" altLang="en-US" dirty="0"/>
              <a:t>크기의 아이콘과 텍스트로 항목 표시</a:t>
            </a:r>
          </a:p>
          <a:p>
            <a:pPr lvl="1"/>
            <a:r>
              <a:rPr lang="ko-KR" altLang="en-US" dirty="0"/>
              <a:t>작은 아이콘 보기</a:t>
            </a:r>
          </a:p>
          <a:p>
            <a:pPr lvl="2"/>
            <a:r>
              <a:rPr lang="en-US" altLang="ko-KR" dirty="0"/>
              <a:t>16*16 </a:t>
            </a:r>
            <a:r>
              <a:rPr lang="ko-KR" altLang="en-US" dirty="0"/>
              <a:t>크기의 아이콘과 텍스트로 항목 표시</a:t>
            </a:r>
          </a:p>
          <a:p>
            <a:pPr lvl="1"/>
            <a:r>
              <a:rPr lang="ko-KR" altLang="en-US" dirty="0"/>
              <a:t>목록 보기</a:t>
            </a:r>
          </a:p>
          <a:p>
            <a:pPr lvl="2"/>
            <a:r>
              <a:rPr lang="en-US" altLang="ko-KR" dirty="0"/>
              <a:t>16*16 </a:t>
            </a:r>
            <a:r>
              <a:rPr lang="ko-KR" altLang="en-US" dirty="0"/>
              <a:t>크기의 아이콘과 텍스트로 항목 표시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D5ADE4F6-0FF7-4670-8D44-BEFB31436EFF}" type="slidenum">
              <a:rPr lang="en-US" altLang="ko-KR"/>
              <a:pPr>
                <a:defRPr/>
              </a:pPr>
              <a:t>135</a:t>
            </a:fld>
            <a:endParaRPr lang="en-US" altLang="ko-KR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572500" cy="476672"/>
          </a:xfrm>
        </p:spPr>
        <p:txBody>
          <a:bodyPr/>
          <a:lstStyle/>
          <a:p>
            <a:r>
              <a:rPr lang="ko-KR" altLang="en-US" dirty="0"/>
              <a:t>리스트 컨트롤 </a:t>
            </a:r>
            <a:r>
              <a:rPr lang="en-US" altLang="ko-KR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416560050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65"/>
          <a:stretch>
            <a:fillRect/>
          </a:stretch>
        </p:blipFill>
        <p:spPr bwMode="auto">
          <a:xfrm>
            <a:off x="1728756" y="2290760"/>
            <a:ext cx="3990975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-4662" y="519111"/>
            <a:ext cx="8572500" cy="5429250"/>
          </a:xfrm>
        </p:spPr>
        <p:txBody>
          <a:bodyPr/>
          <a:lstStyle/>
          <a:p>
            <a:r>
              <a:rPr lang="ko-KR" altLang="en-US" sz="2000" dirty="0"/>
              <a:t>표시 방법 </a:t>
            </a:r>
            <a:r>
              <a:rPr lang="en-US" altLang="ko-KR" sz="2000" dirty="0"/>
              <a:t>(cont'd)</a:t>
            </a:r>
          </a:p>
          <a:p>
            <a:pPr lvl="1"/>
            <a:r>
              <a:rPr lang="ko-KR" altLang="en-US" sz="2000" dirty="0"/>
              <a:t>보고서 보기</a:t>
            </a:r>
          </a:p>
          <a:p>
            <a:pPr lvl="2"/>
            <a:r>
              <a:rPr lang="en-US" altLang="ko-KR" sz="2000" dirty="0"/>
              <a:t>16*16 </a:t>
            </a:r>
            <a:r>
              <a:rPr lang="ko-KR" altLang="en-US" sz="2000" dirty="0"/>
              <a:t>크기의 아이콘과 텍스트로 항목 표시</a:t>
            </a:r>
          </a:p>
          <a:p>
            <a:pPr lvl="2"/>
            <a:r>
              <a:rPr lang="ko-KR" altLang="en-US" sz="2000" dirty="0"/>
              <a:t>서브 항목으로 부가적인 정보 표시</a:t>
            </a:r>
          </a:p>
          <a:p>
            <a:pPr lvl="2"/>
            <a:r>
              <a:rPr lang="ko-KR" altLang="en-US" sz="2000" dirty="0"/>
              <a:t>헤더 컨트롤로 각 열의 폭 조절과 항목 정렬 가능</a:t>
            </a:r>
          </a:p>
          <a:p>
            <a:pPr lvl="2"/>
            <a:endParaRPr lang="en-US" altLang="ko-KR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62B0120-80FD-4BCB-A84B-B26C837EDF5E}" type="slidenum">
              <a:rPr lang="en-US" altLang="ko-KR"/>
              <a:pPr>
                <a:defRPr/>
              </a:pPr>
              <a:t>136</a:t>
            </a:fld>
            <a:endParaRPr lang="en-US" altLang="ko-KR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9293" y="2153"/>
            <a:ext cx="8572500" cy="469331"/>
          </a:xfrm>
        </p:spPr>
        <p:txBody>
          <a:bodyPr/>
          <a:lstStyle/>
          <a:p>
            <a:r>
              <a:rPr lang="ko-KR" altLang="en-US" dirty="0"/>
              <a:t>리스트 컨트롤 </a:t>
            </a:r>
            <a:r>
              <a:rPr lang="en-US" altLang="ko-KR" dirty="0"/>
              <a:t>(2/3)</a:t>
            </a:r>
          </a:p>
        </p:txBody>
      </p:sp>
      <p:grpSp>
        <p:nvGrpSpPr>
          <p:cNvPr id="2" name="그룹 16"/>
          <p:cNvGrpSpPr>
            <a:grpSpLocks/>
          </p:cNvGrpSpPr>
          <p:nvPr/>
        </p:nvGrpSpPr>
        <p:grpSpPr bwMode="auto">
          <a:xfrm>
            <a:off x="890556" y="3005135"/>
            <a:ext cx="7410450" cy="1911350"/>
            <a:chOff x="876300" y="4429132"/>
            <a:chExt cx="7410476" cy="1911343"/>
          </a:xfrm>
        </p:grpSpPr>
        <p:sp>
          <p:nvSpPr>
            <p:cNvPr id="12295" name="Rectangle 5"/>
            <p:cNvSpPr>
              <a:spLocks noChangeArrowheads="1"/>
            </p:cNvSpPr>
            <p:nvPr/>
          </p:nvSpPr>
          <p:spPr bwMode="auto">
            <a:xfrm>
              <a:off x="1857356" y="4500570"/>
              <a:ext cx="3500462" cy="285752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6762776" y="4429132"/>
              <a:ext cx="1524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>
                  <a:solidFill>
                    <a:srgbClr val="FF3300"/>
                  </a:solidFill>
                </a:rPr>
                <a:t>헤더 컨트롤</a:t>
              </a:r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5357818" y="4643446"/>
              <a:ext cx="1328758" cy="1428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8" name="Rectangle 8"/>
            <p:cNvSpPr>
              <a:spLocks noChangeArrowheads="1"/>
            </p:cNvSpPr>
            <p:nvPr/>
          </p:nvSpPr>
          <p:spPr bwMode="auto">
            <a:xfrm>
              <a:off x="1857355" y="4811713"/>
              <a:ext cx="571505" cy="152558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1485900" y="5562600"/>
              <a:ext cx="304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0" name="Rectangle 10"/>
            <p:cNvSpPr>
              <a:spLocks noChangeArrowheads="1"/>
            </p:cNvSpPr>
            <p:nvPr/>
          </p:nvSpPr>
          <p:spPr bwMode="auto">
            <a:xfrm>
              <a:off x="876300" y="5334000"/>
              <a:ext cx="609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>
                  <a:solidFill>
                    <a:srgbClr val="FF3300"/>
                  </a:solidFill>
                </a:rPr>
                <a:t>항목</a:t>
              </a:r>
            </a:p>
          </p:txBody>
        </p:sp>
        <p:sp>
          <p:nvSpPr>
            <p:cNvPr id="12301" name="Rectangle 11"/>
            <p:cNvSpPr>
              <a:spLocks noChangeArrowheads="1"/>
            </p:cNvSpPr>
            <p:nvPr/>
          </p:nvSpPr>
          <p:spPr bwMode="auto">
            <a:xfrm>
              <a:off x="2428861" y="4800600"/>
              <a:ext cx="2928957" cy="153987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302" name="Rectangle 12"/>
            <p:cNvSpPr>
              <a:spLocks noChangeArrowheads="1"/>
            </p:cNvSpPr>
            <p:nvPr/>
          </p:nvSpPr>
          <p:spPr bwMode="auto">
            <a:xfrm>
              <a:off x="6743700" y="5410200"/>
              <a:ext cx="1219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>
                  <a:solidFill>
                    <a:srgbClr val="FF3300"/>
                  </a:solidFill>
                </a:rPr>
                <a:t>서브 항목</a:t>
              </a:r>
            </a:p>
          </p:txBody>
        </p:sp>
        <p:sp>
          <p:nvSpPr>
            <p:cNvPr id="12303" name="Line 13"/>
            <p:cNvSpPr>
              <a:spLocks noChangeShapeType="1"/>
            </p:cNvSpPr>
            <p:nvPr/>
          </p:nvSpPr>
          <p:spPr bwMode="auto">
            <a:xfrm flipV="1">
              <a:off x="5429256" y="5638800"/>
              <a:ext cx="1238244" cy="477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94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-10146" y="548680"/>
            <a:ext cx="8572500" cy="5429250"/>
          </a:xfrm>
        </p:spPr>
        <p:txBody>
          <a:bodyPr/>
          <a:lstStyle/>
          <a:p>
            <a:r>
              <a:rPr lang="ko-KR" altLang="en-US" dirty="0"/>
              <a:t>리스트 컨트롤 스타일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C3A7BAE8-17BF-4227-818B-95DE673BFDAB}" type="slidenum">
              <a:rPr lang="en-US" altLang="ko-KR"/>
              <a:pPr>
                <a:defRPr/>
              </a:pPr>
              <a:t>137</a:t>
            </a:fld>
            <a:endParaRPr lang="en-US" altLang="ko-KR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572500" cy="476672"/>
          </a:xfrm>
        </p:spPr>
        <p:txBody>
          <a:bodyPr/>
          <a:lstStyle/>
          <a:p>
            <a:r>
              <a:rPr lang="ko-KR" altLang="en-US" dirty="0"/>
              <a:t>리스트 컨트롤 </a:t>
            </a:r>
            <a:r>
              <a:rPr lang="en-US" altLang="ko-KR" dirty="0"/>
              <a:t>(3/3)</a:t>
            </a:r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661193"/>
            <a:ext cx="4162425" cy="553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/>
          <p:nvPr/>
        </p:nvSpPr>
        <p:spPr>
          <a:xfrm>
            <a:off x="4205287" y="4869160"/>
            <a:ext cx="4572000" cy="571500"/>
          </a:xfrm>
          <a:prstGeom prst="ellipse">
            <a:avLst/>
          </a:prstGeom>
          <a:noFill/>
          <a:ln w="539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0" y="531004"/>
            <a:ext cx="8572500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리스트 컨트롤 생성과 초기화</a:t>
            </a:r>
          </a:p>
          <a:p>
            <a:pPr lvl="1">
              <a:lnSpc>
                <a:spcPct val="90000"/>
              </a:lnSpc>
            </a:pPr>
            <a:r>
              <a:rPr lang="en-US" altLang="ko-KR" dirty="0" err="1"/>
              <a:t>CListCtrl</a:t>
            </a:r>
            <a:r>
              <a:rPr lang="en-US" altLang="ko-KR" dirty="0"/>
              <a:t> </a:t>
            </a:r>
            <a:r>
              <a:rPr lang="ko-KR" altLang="en-US" dirty="0"/>
              <a:t>객체 선언 후 </a:t>
            </a:r>
            <a:r>
              <a:rPr lang="en-US" altLang="ko-KR" dirty="0" err="1"/>
              <a:t>CListCtrl</a:t>
            </a:r>
            <a:r>
              <a:rPr lang="en-US" altLang="ko-KR" dirty="0"/>
              <a:t>::</a:t>
            </a:r>
            <a:r>
              <a:rPr lang="en-US" altLang="ko-KR" b="1" dirty="0">
                <a:solidFill>
                  <a:srgbClr val="FF0000"/>
                </a:solidFill>
              </a:rPr>
              <a:t>Create</a:t>
            </a:r>
            <a:r>
              <a:rPr lang="en-US" altLang="ko-KR" dirty="0"/>
              <a:t>()</a:t>
            </a:r>
            <a:r>
              <a:rPr lang="ko-KR" altLang="en-US" dirty="0"/>
              <a:t>로 리스트 컨트롤 생성</a:t>
            </a:r>
            <a:endParaRPr lang="en-US" altLang="ko-KR" dirty="0"/>
          </a:p>
          <a:p>
            <a:pPr lvl="1">
              <a:lnSpc>
                <a:spcPct val="90000"/>
              </a:lnSpc>
            </a:pPr>
            <a:endParaRPr lang="ko-KR" altLang="en-US" dirty="0"/>
          </a:p>
          <a:p>
            <a:pPr lvl="1">
              <a:lnSpc>
                <a:spcPct val="90000"/>
              </a:lnSpc>
            </a:pPr>
            <a:r>
              <a:rPr lang="en-US" altLang="ko-KR" dirty="0" err="1"/>
              <a:t>CListCtrl</a:t>
            </a:r>
            <a:r>
              <a:rPr lang="en-US" altLang="ko-KR" dirty="0"/>
              <a:t>::</a:t>
            </a:r>
            <a:r>
              <a:rPr lang="en-US" altLang="ko-KR" b="1" dirty="0" err="1">
                <a:solidFill>
                  <a:srgbClr val="FF0000"/>
                </a:solidFill>
              </a:rPr>
              <a:t>InsertColumn</a:t>
            </a:r>
            <a:r>
              <a:rPr lang="en-US" altLang="ko-KR" dirty="0"/>
              <a:t>()</a:t>
            </a:r>
            <a:r>
              <a:rPr lang="ko-KR" altLang="en-US" dirty="0"/>
              <a:t>으로 보고서 보기에서 표시할 헤더 초기화</a:t>
            </a:r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 err="1"/>
              <a:t>CListCtrl</a:t>
            </a:r>
            <a:r>
              <a:rPr lang="en-US" altLang="ko-KR" dirty="0"/>
              <a:t>::</a:t>
            </a:r>
            <a:r>
              <a:rPr lang="en-US" altLang="ko-KR" b="1" dirty="0" err="1">
                <a:solidFill>
                  <a:srgbClr val="FF0000"/>
                </a:solidFill>
              </a:rPr>
              <a:t>InsertItem</a:t>
            </a:r>
            <a:r>
              <a:rPr lang="en-US" altLang="ko-KR" dirty="0"/>
              <a:t>()</a:t>
            </a:r>
            <a:r>
              <a:rPr lang="ko-KR" altLang="en-US" dirty="0"/>
              <a:t>으로 항목 추가</a:t>
            </a:r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 err="1"/>
              <a:t>CListCtrl</a:t>
            </a:r>
            <a:r>
              <a:rPr lang="en-US" altLang="ko-KR" dirty="0"/>
              <a:t>::</a:t>
            </a:r>
            <a:r>
              <a:rPr lang="en-US" altLang="ko-KR" b="1" dirty="0" err="1">
                <a:solidFill>
                  <a:srgbClr val="FF0000"/>
                </a:solidFill>
              </a:rPr>
              <a:t>SetItemText</a:t>
            </a:r>
            <a:r>
              <a:rPr lang="en-US" altLang="ko-KR" dirty="0"/>
              <a:t>()</a:t>
            </a:r>
            <a:r>
              <a:rPr lang="ko-KR" altLang="en-US" dirty="0"/>
              <a:t>로 하위 항목 초기화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69E2CBA1-10DD-4D73-847A-D3A0B8C1490B}" type="slidenum">
              <a:rPr lang="en-US" altLang="ko-KR"/>
              <a:pPr>
                <a:defRPr/>
              </a:pPr>
              <a:t>138</a:t>
            </a:fld>
            <a:endParaRPr lang="en-US" altLang="ko-K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37" y="1"/>
            <a:ext cx="8572500" cy="548680"/>
          </a:xfrm>
        </p:spPr>
        <p:txBody>
          <a:bodyPr/>
          <a:lstStyle/>
          <a:p>
            <a:r>
              <a:rPr lang="ko-KR" altLang="en-US" dirty="0"/>
              <a:t>리스트 컨트롤 클래스 </a:t>
            </a:r>
            <a:r>
              <a:rPr lang="en-US" altLang="ko-KR" dirty="0"/>
              <a:t>(1/17)</a:t>
            </a:r>
          </a:p>
        </p:txBody>
      </p:sp>
    </p:spTree>
    <p:extLst>
      <p:ext uri="{BB962C8B-B14F-4D97-AF65-F5344CB8AC3E}">
        <p14:creationId xmlns:p14="http://schemas.microsoft.com/office/powerpoint/2010/main" val="172317427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8572500" cy="5429250"/>
          </a:xfrm>
        </p:spPr>
        <p:txBody>
          <a:bodyPr/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71CB493-F35D-4252-841A-01AD5FBFDF47}" type="slidenum">
              <a:rPr lang="en-US" altLang="ko-KR"/>
              <a:pPr>
                <a:defRPr/>
              </a:pPr>
              <a:t>139</a:t>
            </a:fld>
            <a:endParaRPr lang="en-US" altLang="ko-KR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941"/>
            <a:ext cx="8572500" cy="434732"/>
          </a:xfrm>
        </p:spPr>
        <p:txBody>
          <a:bodyPr/>
          <a:lstStyle/>
          <a:p>
            <a:r>
              <a:rPr lang="ko-KR" altLang="en-US" dirty="0"/>
              <a:t>리스트 컨트롤 클래스 </a:t>
            </a:r>
            <a:r>
              <a:rPr lang="en-US" altLang="ko-KR" dirty="0"/>
              <a:t>(2/17)</a:t>
            </a:r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107504" y="1268760"/>
            <a:ext cx="8382000" cy="37338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// ① </a:t>
            </a:r>
            <a:r>
              <a:rPr lang="en-US" altLang="ko-KR" sz="2000" dirty="0" err="1">
                <a:solidFill>
                  <a:srgbClr val="009900"/>
                </a:solidFill>
                <a:latin typeface="Lucida Sans Unicode" pitchFamily="34" charset="0"/>
              </a:rPr>
              <a:t>CListCtrl</a:t>
            </a:r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 </a:t>
            </a:r>
            <a:r>
              <a:rPr lang="ko-KR" altLang="en-US" sz="2000" dirty="0">
                <a:solidFill>
                  <a:srgbClr val="009900"/>
                </a:solidFill>
                <a:latin typeface="Lucida Sans Unicode" pitchFamily="34" charset="0"/>
              </a:rPr>
              <a:t>객체 선언과 리스트 컨트롤 생성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CListCtrl</a:t>
            </a:r>
            <a:r>
              <a:rPr lang="en-US" altLang="ko-KR" sz="2000" dirty="0">
                <a:latin typeface="Lucida Sans Unicode" pitchFamily="34" charset="0"/>
              </a:rPr>
              <a:t> </a:t>
            </a:r>
            <a:r>
              <a:rPr lang="en-US" altLang="ko-KR" sz="2000" dirty="0" err="1">
                <a:latin typeface="Lucida Sans Unicode" pitchFamily="34" charset="0"/>
              </a:rPr>
              <a:t>m_list</a:t>
            </a:r>
            <a:r>
              <a:rPr lang="en-US" altLang="ko-KR" sz="2000" dirty="0">
                <a:latin typeface="Lucida Sans Unicode" pitchFamily="34" charset="0"/>
              </a:rPr>
              <a:t>; 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Create</a:t>
            </a:r>
            <a:r>
              <a:rPr lang="en-US" altLang="ko-KR" sz="2000" dirty="0">
                <a:latin typeface="Lucida Sans Unicode" pitchFamily="34" charset="0"/>
              </a:rPr>
              <a:t>(WS_CHILD|WS_VISIBLE|WS_BORDER|LVS_REPORT, 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CRect</a:t>
            </a:r>
            <a:r>
              <a:rPr lang="en-US" altLang="ko-KR" sz="2000" dirty="0">
                <a:latin typeface="Lucida Sans Unicode" pitchFamily="34" charset="0"/>
              </a:rPr>
              <a:t>(0, 0, 300, 100), this, IDC_LIST1);</a:t>
            </a:r>
          </a:p>
          <a:p>
            <a:pPr eaLnBrk="1" hangingPunct="1"/>
            <a:endParaRPr lang="en-US" altLang="ko-KR" sz="2000" dirty="0">
              <a:latin typeface="Lucida Sans Unicode" pitchFamily="34" charset="0"/>
            </a:endParaRPr>
          </a:p>
          <a:p>
            <a:pPr eaLnBrk="1" hangingPunct="1"/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// ② </a:t>
            </a:r>
            <a:r>
              <a:rPr lang="ko-KR" altLang="en-US" sz="2000" dirty="0">
                <a:solidFill>
                  <a:srgbClr val="009900"/>
                </a:solidFill>
                <a:latin typeface="Lucida Sans Unicode" pitchFamily="34" charset="0"/>
              </a:rPr>
              <a:t>헤더 초기화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InsertColumn</a:t>
            </a:r>
            <a:r>
              <a:rPr lang="en-US" altLang="ko-KR" sz="2000" dirty="0">
                <a:latin typeface="Lucida Sans Unicode" pitchFamily="34" charset="0"/>
              </a:rPr>
              <a:t>(0, "</a:t>
            </a:r>
            <a:r>
              <a:rPr lang="ko-KR" altLang="en-US" sz="2000" dirty="0">
                <a:latin typeface="Lucida Sans Unicode" pitchFamily="34" charset="0"/>
              </a:rPr>
              <a:t>이름</a:t>
            </a:r>
            <a:r>
              <a:rPr lang="en-US" altLang="ko-KR" sz="2000" dirty="0">
                <a:latin typeface="Lucida Sans Unicode" pitchFamily="34" charset="0"/>
              </a:rPr>
              <a:t>", LVCFMT_LEFT, 100);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InsertColumn</a:t>
            </a:r>
            <a:r>
              <a:rPr lang="en-US" altLang="ko-KR" sz="2000" dirty="0">
                <a:latin typeface="Lucida Sans Unicode" pitchFamily="34" charset="0"/>
              </a:rPr>
              <a:t>(1, "</a:t>
            </a:r>
            <a:r>
              <a:rPr lang="ko-KR" altLang="en-US" sz="2000" dirty="0">
                <a:latin typeface="Lucida Sans Unicode" pitchFamily="34" charset="0"/>
              </a:rPr>
              <a:t>성적</a:t>
            </a:r>
            <a:r>
              <a:rPr lang="en-US" altLang="ko-KR" sz="2000" dirty="0">
                <a:latin typeface="Lucida Sans Unicode" pitchFamily="34" charset="0"/>
              </a:rPr>
              <a:t>", LVCFMT_LEFT, 100);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InsertColumn</a:t>
            </a:r>
            <a:r>
              <a:rPr lang="en-US" altLang="ko-KR" sz="2000" dirty="0">
                <a:latin typeface="Lucida Sans Unicode" pitchFamily="34" charset="0"/>
              </a:rPr>
              <a:t>(2, "</a:t>
            </a:r>
            <a:r>
              <a:rPr lang="ko-KR" altLang="en-US" sz="2000" dirty="0">
                <a:latin typeface="Lucida Sans Unicode" pitchFamily="34" charset="0"/>
              </a:rPr>
              <a:t>학점</a:t>
            </a:r>
            <a:r>
              <a:rPr lang="en-US" altLang="ko-KR" sz="2000" dirty="0">
                <a:latin typeface="Lucida Sans Unicode" pitchFamily="34" charset="0"/>
              </a:rPr>
              <a:t>", LVCFMT_LEFT, 100);</a:t>
            </a:r>
          </a:p>
          <a:p>
            <a:pPr eaLnBrk="1" hangingPunct="1"/>
            <a:endParaRPr lang="en-US" altLang="ko-KR" sz="2000" dirty="0">
              <a:latin typeface="Lucida Sans Unicode" pitchFamily="34" charset="0"/>
            </a:endParaRPr>
          </a:p>
        </p:txBody>
      </p:sp>
      <p:pic>
        <p:nvPicPr>
          <p:cNvPr id="15366" name="Picture 6" descr="D:\집필(1)\Chapter12\Fig12-1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24" y="764704"/>
            <a:ext cx="3810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20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 txBox="1">
            <a:spLocks noGrp="1"/>
          </p:cNvSpPr>
          <p:nvPr>
            <p:ph idx="1"/>
          </p:nvPr>
        </p:nvSpPr>
        <p:spPr>
          <a:xfrm>
            <a:off x="1270" y="840740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Drop-down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최상위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클릭했을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때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펼쳐지는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11"/>
            <a:ext cx="8572500" cy="470462"/>
          </a:xfrm>
        </p:spPr>
        <p:txBody>
          <a:bodyPr/>
          <a:lstStyle/>
          <a:p>
            <a:r>
              <a:rPr lang="ko-KR" altLang="en-US" dirty="0"/>
              <a:t>메뉴 용어 </a:t>
            </a:r>
            <a:r>
              <a:rPr lang="en-US" altLang="ko-KR" dirty="0"/>
              <a:t>(3/6)</a:t>
            </a:r>
          </a:p>
        </p:txBody>
      </p:sp>
      <p:grpSp>
        <p:nvGrpSpPr>
          <p:cNvPr id="9220" name="Group 8"/>
          <p:cNvGrpSpPr>
            <a:grpSpLocks/>
          </p:cNvGrpSpPr>
          <p:nvPr/>
        </p:nvGrpSpPr>
        <p:grpSpPr bwMode="auto">
          <a:xfrm>
            <a:off x="1127760" y="2152650"/>
            <a:ext cx="6477000" cy="2789555"/>
            <a:chOff x="1127760" y="2152650"/>
            <a:chExt cx="6477000" cy="2789555"/>
          </a:xfrm>
        </p:grpSpPr>
        <p:pic>
          <p:nvPicPr>
            <p:cNvPr id="922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760" y="2152650"/>
              <a:ext cx="3581400" cy="2789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" name="AutoShape 5"/>
            <p:cNvSpPr>
              <a:spLocks noChangeArrowheads="1"/>
            </p:cNvSpPr>
            <p:nvPr/>
          </p:nvSpPr>
          <p:spPr bwMode="auto">
            <a:xfrm>
              <a:off x="1432560" y="2317750"/>
              <a:ext cx="1219200" cy="172847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5471160" y="2903220"/>
              <a:ext cx="21336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200">
                  <a:solidFill>
                    <a:srgbClr val="CC3300"/>
                  </a:solidFill>
                </a:rPr>
                <a:t>Drop-down</a:t>
              </a:r>
              <a:r>
                <a:rPr lang="ko-KR" altLang="en-US" sz="2200">
                  <a:solidFill>
                    <a:srgbClr val="CC3300"/>
                  </a:solidFill>
                </a:rPr>
                <a:t> 메뉴 </a:t>
              </a:r>
            </a:p>
            <a:p>
              <a:pPr eaLnBrk="1" hangingPunct="1"/>
              <a:r>
                <a:rPr lang="en-US" altLang="ko-KR" sz="2200">
                  <a:solidFill>
                    <a:srgbClr val="CC3300"/>
                  </a:solidFill>
                </a:rPr>
                <a:t>= Pop-up</a:t>
              </a:r>
              <a:r>
                <a:rPr lang="ko-KR" altLang="en-US" sz="2200">
                  <a:solidFill>
                    <a:srgbClr val="CC3300"/>
                  </a:solidFill>
                </a:rPr>
                <a:t> 메뉴</a:t>
              </a:r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>
              <a:off x="2651760" y="3208020"/>
              <a:ext cx="2819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06284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704"/>
            <a:ext cx="8572500" cy="5429250"/>
          </a:xfrm>
        </p:spPr>
        <p:txBody>
          <a:bodyPr/>
          <a:lstStyle/>
          <a:p>
            <a:r>
              <a:rPr lang="ko-KR" altLang="en-US" dirty="0"/>
              <a:t>예제 코드 </a:t>
            </a:r>
            <a:r>
              <a:rPr lang="en-US" altLang="ko-KR" dirty="0"/>
              <a:t>(cont'd)</a:t>
            </a:r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107899A-D211-487F-BC59-79DC43878FE2}" type="slidenum">
              <a:rPr lang="en-US" altLang="ko-KR"/>
              <a:pPr>
                <a:defRPr/>
              </a:pPr>
              <a:t>140</a:t>
            </a:fld>
            <a:endParaRPr lang="en-US" altLang="ko-K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-10988" y="1"/>
            <a:ext cx="8572500" cy="485850"/>
          </a:xfrm>
        </p:spPr>
        <p:txBody>
          <a:bodyPr/>
          <a:lstStyle/>
          <a:p>
            <a:r>
              <a:rPr lang="ko-KR" altLang="en-US" dirty="0"/>
              <a:t>리스트 컨트롤 클래스 </a:t>
            </a:r>
            <a:r>
              <a:rPr lang="en-US" altLang="ko-KR" dirty="0"/>
              <a:t>(4/17)</a:t>
            </a:r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179512" y="1124744"/>
            <a:ext cx="8382000" cy="40386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// ③ </a:t>
            </a:r>
            <a:r>
              <a:rPr lang="ko-KR" altLang="en-US" sz="2000" dirty="0">
                <a:solidFill>
                  <a:srgbClr val="009900"/>
                </a:solidFill>
                <a:latin typeface="Lucida Sans Unicode" pitchFamily="34" charset="0"/>
              </a:rPr>
              <a:t>항목 추가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InsertItem</a:t>
            </a:r>
            <a:r>
              <a:rPr lang="en-US" altLang="ko-KR" sz="2000" dirty="0">
                <a:latin typeface="Lucida Sans Unicode" pitchFamily="34" charset="0"/>
              </a:rPr>
              <a:t>(0, "</a:t>
            </a:r>
            <a:r>
              <a:rPr lang="ko-KR" altLang="en-US" sz="2000" dirty="0">
                <a:latin typeface="Lucida Sans Unicode" pitchFamily="34" charset="0"/>
              </a:rPr>
              <a:t>김철수</a:t>
            </a:r>
            <a:r>
              <a:rPr lang="en-US" altLang="ko-KR" sz="2000" dirty="0">
                <a:latin typeface="Lucida Sans Unicode" pitchFamily="34" charset="0"/>
              </a:rPr>
              <a:t>", 0);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InsertItem</a:t>
            </a:r>
            <a:r>
              <a:rPr lang="en-US" altLang="ko-KR" sz="2000" dirty="0">
                <a:latin typeface="Lucida Sans Unicode" pitchFamily="34" charset="0"/>
              </a:rPr>
              <a:t>(1, "</a:t>
            </a:r>
            <a:r>
              <a:rPr lang="ko-KR" altLang="en-US" sz="2000" dirty="0">
                <a:latin typeface="Lucida Sans Unicode" pitchFamily="34" charset="0"/>
              </a:rPr>
              <a:t>이영희</a:t>
            </a:r>
            <a:r>
              <a:rPr lang="en-US" altLang="ko-KR" sz="2000" dirty="0">
                <a:latin typeface="Lucida Sans Unicode" pitchFamily="34" charset="0"/>
              </a:rPr>
              <a:t>", 0);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InsertItem</a:t>
            </a:r>
            <a:r>
              <a:rPr lang="en-US" altLang="ko-KR" sz="2000" dirty="0">
                <a:latin typeface="Lucida Sans Unicode" pitchFamily="34" charset="0"/>
              </a:rPr>
              <a:t>(2, "</a:t>
            </a:r>
            <a:r>
              <a:rPr lang="ko-KR" altLang="en-US" sz="2000" dirty="0">
                <a:latin typeface="Lucida Sans Unicode" pitchFamily="34" charset="0"/>
              </a:rPr>
              <a:t>박선아</a:t>
            </a:r>
            <a:r>
              <a:rPr lang="en-US" altLang="ko-KR" sz="2000" dirty="0">
                <a:latin typeface="Lucida Sans Unicode" pitchFamily="34" charset="0"/>
              </a:rPr>
              <a:t>", 0);</a:t>
            </a:r>
          </a:p>
          <a:p>
            <a:pPr eaLnBrk="1" hangingPunct="1"/>
            <a:endParaRPr lang="en-US" altLang="ko-KR" sz="2000" dirty="0">
              <a:latin typeface="Lucida Sans Unicode" pitchFamily="34" charset="0"/>
            </a:endParaRPr>
          </a:p>
          <a:p>
            <a:pPr eaLnBrk="1" hangingPunct="1"/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// ④ </a:t>
            </a:r>
            <a:r>
              <a:rPr lang="ko-KR" altLang="en-US" sz="2000" dirty="0">
                <a:solidFill>
                  <a:srgbClr val="009900"/>
                </a:solidFill>
                <a:latin typeface="Lucida Sans Unicode" pitchFamily="34" charset="0"/>
              </a:rPr>
              <a:t>하위 항목 추가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SetItemText</a:t>
            </a:r>
            <a:r>
              <a:rPr lang="en-US" altLang="ko-KR" sz="2000" dirty="0">
                <a:latin typeface="Lucida Sans Unicode" pitchFamily="34" charset="0"/>
              </a:rPr>
              <a:t>(0, 1, "90");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SetItemText</a:t>
            </a:r>
            <a:r>
              <a:rPr lang="en-US" altLang="ko-KR" sz="2000" dirty="0">
                <a:latin typeface="Lucida Sans Unicode" pitchFamily="34" charset="0"/>
              </a:rPr>
              <a:t>(0, 2, "A");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SetItemText</a:t>
            </a:r>
            <a:r>
              <a:rPr lang="en-US" altLang="ko-KR" sz="2000" dirty="0">
                <a:latin typeface="Lucida Sans Unicode" pitchFamily="34" charset="0"/>
              </a:rPr>
              <a:t>(1, 1, "95");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SetItemText</a:t>
            </a:r>
            <a:r>
              <a:rPr lang="en-US" altLang="ko-KR" sz="2000" dirty="0">
                <a:latin typeface="Lucida Sans Unicode" pitchFamily="34" charset="0"/>
              </a:rPr>
              <a:t>(1, 2, "A+");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SetItemText</a:t>
            </a:r>
            <a:r>
              <a:rPr lang="en-US" altLang="ko-KR" sz="2000" dirty="0">
                <a:latin typeface="Lucida Sans Unicode" pitchFamily="34" charset="0"/>
              </a:rPr>
              <a:t>(2, 1, "70");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m_list.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SetItemText</a:t>
            </a:r>
            <a:r>
              <a:rPr lang="en-US" altLang="ko-KR" sz="2000" dirty="0">
                <a:latin typeface="Lucida Sans Unicode" pitchFamily="34" charset="0"/>
              </a:rPr>
              <a:t>(2, 2, "B0");</a:t>
            </a:r>
          </a:p>
        </p:txBody>
      </p:sp>
      <p:pic>
        <p:nvPicPr>
          <p:cNvPr id="16390" name="Picture 5" descr="D:\집필(1)\Chapter12\Fig12-1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92696"/>
            <a:ext cx="3810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58773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 txBox="1">
            <a:spLocks noGrp="1"/>
          </p:cNvSpPr>
          <p:nvPr>
            <p:ph idx="1"/>
          </p:nvPr>
        </p:nvSpPr>
        <p:spPr>
          <a:xfrm>
            <a:off x="1270" y="87058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주요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dwStyle: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컨트롤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지정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.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윈도우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(WS_*)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컨트롤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(LVS_*)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조합을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rect: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컨트롤의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크기와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pParentWnd: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부모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윈도우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nID: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컨트롤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ID</a:t>
            </a: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1600" b="1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5F7FBEDD-0C2D-43E6-97E0-5F7B9D02F79C}" type="slidenum">
              <a:rPr lang="en-US" altLang="ko-KR"/>
              <a:pPr>
                <a:defRPr/>
              </a:pPr>
              <a:t>141</a:t>
            </a:fld>
            <a:endParaRPr lang="en-US" altLang="ko-K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" y="9903"/>
            <a:ext cx="8572500" cy="547628"/>
          </a:xfrm>
        </p:spPr>
        <p:txBody>
          <a:bodyPr/>
          <a:lstStyle/>
          <a:p>
            <a:r>
              <a:rPr lang="ko-KR" altLang="en-US" dirty="0"/>
              <a:t>리스트 컨트롤 클래스 </a:t>
            </a:r>
            <a:r>
              <a:rPr lang="en-US" altLang="ko-KR" dirty="0"/>
              <a:t>(5/17)</a:t>
            </a:r>
          </a:p>
        </p:txBody>
      </p:sp>
      <p:sp>
        <p:nvSpPr>
          <p:cNvPr id="17413" name="AutoShape 4"/>
          <p:cNvSpPr>
            <a:spLocks/>
          </p:cNvSpPr>
          <p:nvPr/>
        </p:nvSpPr>
        <p:spPr bwMode="auto">
          <a:xfrm>
            <a:off x="372745" y="1202690"/>
            <a:ext cx="8382635" cy="915035"/>
          </a:xfrm>
          <a:prstGeom prst="flowChartAlternateProcess">
            <a:avLst/>
          </a:prstGeom>
          <a:noFill/>
          <a:ln w="38100" cap="flat" cmpd="dbl">
            <a:solidFill>
              <a:srgbClr val="0000CC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BOOL CListCtrl::Create (DWORD dwStyle, const RECT&amp; rect, CWnd* pParentWnd, UINT nID);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584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704"/>
            <a:ext cx="8534400" cy="542925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ko-KR" altLang="en-US" dirty="0"/>
              <a:t>주요 함수 </a:t>
            </a:r>
            <a:r>
              <a:rPr lang="en-US" altLang="ko-KR" dirty="0"/>
              <a:t>(cont'd)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endParaRPr lang="en-US" altLang="ko-KR" sz="2000" dirty="0"/>
          </a:p>
          <a:p>
            <a:pPr lvl="1">
              <a:buFont typeface="Arial" charset="0"/>
              <a:buChar char="–"/>
              <a:defRPr/>
            </a:pPr>
            <a:r>
              <a:rPr lang="en-US" altLang="ko-KR" sz="2000" dirty="0" err="1"/>
              <a:t>nCol</a:t>
            </a:r>
            <a:r>
              <a:rPr lang="en-US" altLang="ko-KR" sz="2000" dirty="0"/>
              <a:t>: </a:t>
            </a:r>
            <a:r>
              <a:rPr lang="ko-KR" altLang="en-US" sz="2000" dirty="0"/>
              <a:t>열 번호를 나타내며 </a:t>
            </a:r>
            <a:r>
              <a:rPr lang="en-US" altLang="ko-KR" sz="2000" dirty="0"/>
              <a:t>0</a:t>
            </a:r>
            <a:r>
              <a:rPr lang="ko-KR" altLang="en-US" sz="2000" dirty="0"/>
              <a:t>부터 시작</a:t>
            </a:r>
            <a:endParaRPr lang="en-US" altLang="ko-KR" sz="2000" dirty="0"/>
          </a:p>
          <a:p>
            <a:pPr lvl="1">
              <a:buFont typeface="Arial" charset="0"/>
              <a:buChar char="–"/>
              <a:defRPr/>
            </a:pPr>
            <a:r>
              <a:rPr lang="en-US" altLang="ko-KR" sz="2000" dirty="0" err="1"/>
              <a:t>lpszColumnHeading</a:t>
            </a:r>
            <a:r>
              <a:rPr lang="en-US" altLang="ko-KR" sz="2000" dirty="0"/>
              <a:t>: </a:t>
            </a:r>
            <a:r>
              <a:rPr lang="ko-KR" altLang="en-US" sz="2000" dirty="0"/>
              <a:t>헤더 컨트롤에 표시할 텍스트</a:t>
            </a:r>
            <a:endParaRPr lang="en-US" altLang="ko-KR" sz="2000" dirty="0"/>
          </a:p>
          <a:p>
            <a:pPr lvl="1">
              <a:buFont typeface="Arial" charset="0"/>
              <a:buChar char="–"/>
              <a:defRPr/>
            </a:pPr>
            <a:r>
              <a:rPr lang="en-US" altLang="ko-KR" sz="2000" dirty="0" err="1"/>
              <a:t>nFormat</a:t>
            </a:r>
            <a:r>
              <a:rPr lang="en-US" altLang="ko-KR" sz="2000" dirty="0"/>
              <a:t>: </a:t>
            </a:r>
            <a:r>
              <a:rPr lang="ko-KR" altLang="en-US" sz="2000" dirty="0"/>
              <a:t>헤더 컨트롤에 표시할 텍스트의 정렬 방식을 나타내며 </a:t>
            </a:r>
            <a:r>
              <a:rPr lang="en-US" altLang="ko-KR" sz="2000" dirty="0"/>
              <a:t>LVCFMT_LEFT(</a:t>
            </a:r>
            <a:r>
              <a:rPr lang="ko-KR" altLang="en-US" sz="2000" dirty="0"/>
              <a:t>왼쪽</a:t>
            </a:r>
            <a:r>
              <a:rPr lang="en-US" altLang="ko-KR" sz="2000" dirty="0"/>
              <a:t>), LVCFMT_RIGHT(</a:t>
            </a:r>
            <a:r>
              <a:rPr lang="ko-KR" altLang="en-US" sz="2000" dirty="0"/>
              <a:t>오른쪽</a:t>
            </a:r>
            <a:r>
              <a:rPr lang="en-US" altLang="ko-KR" sz="2000" dirty="0"/>
              <a:t>), LVCFMT_CENTER(</a:t>
            </a:r>
            <a:r>
              <a:rPr lang="ko-KR" altLang="en-US" sz="2000" dirty="0"/>
              <a:t>가운데</a:t>
            </a:r>
            <a:r>
              <a:rPr lang="en-US" altLang="ko-KR" sz="2000" dirty="0"/>
              <a:t>) </a:t>
            </a:r>
            <a:r>
              <a:rPr lang="ko-KR" altLang="en-US" sz="2000" dirty="0"/>
              <a:t>중 하나를 선택</a:t>
            </a:r>
            <a:endParaRPr lang="en-US" altLang="ko-KR" sz="2000" dirty="0"/>
          </a:p>
          <a:p>
            <a:pPr lvl="1">
              <a:buFont typeface="Arial" charset="0"/>
              <a:buChar char="–"/>
              <a:defRPr/>
            </a:pPr>
            <a:r>
              <a:rPr lang="en-US" altLang="ko-KR" sz="2000" dirty="0" err="1"/>
              <a:t>nWidth</a:t>
            </a:r>
            <a:r>
              <a:rPr lang="en-US" altLang="ko-KR" sz="2000" dirty="0"/>
              <a:t>: </a:t>
            </a:r>
            <a:r>
              <a:rPr lang="ko-KR" altLang="en-US" sz="2000" dirty="0"/>
              <a:t>열의 폭</a:t>
            </a:r>
            <a:r>
              <a:rPr lang="en-US" altLang="ko-KR" sz="2000" dirty="0"/>
              <a:t>(</a:t>
            </a:r>
            <a:r>
              <a:rPr lang="ko-KR" altLang="en-US" sz="2000" dirty="0"/>
              <a:t>픽셀 단위</a:t>
            </a:r>
            <a:r>
              <a:rPr lang="en-US" altLang="ko-KR" sz="2000" dirty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sz="2000" dirty="0" err="1"/>
              <a:t>nSubItem</a:t>
            </a:r>
            <a:r>
              <a:rPr lang="en-US" altLang="ko-KR" sz="2000" dirty="0"/>
              <a:t>: </a:t>
            </a:r>
            <a:r>
              <a:rPr lang="ko-KR" altLang="en-US" sz="2000" dirty="0"/>
              <a:t>연관된 하위 항목의 인덱스를 나타내며</a:t>
            </a:r>
            <a:r>
              <a:rPr lang="en-US" altLang="ko-KR" sz="2000" dirty="0"/>
              <a:t>, </a:t>
            </a:r>
            <a:r>
              <a:rPr lang="ko-KR" altLang="en-US" sz="2000" dirty="0"/>
              <a:t>보통 </a:t>
            </a:r>
            <a:r>
              <a:rPr lang="en-US" altLang="ko-KR" sz="2000" dirty="0" err="1"/>
              <a:t>nCol</a:t>
            </a:r>
            <a:r>
              <a:rPr lang="ko-KR" altLang="en-US" sz="2000" dirty="0"/>
              <a:t>과 같은 값을 사용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306FC83A-D178-4DD7-9112-060B14C9DB7A}" type="slidenum">
              <a:rPr lang="en-US" altLang="ko-KR"/>
              <a:pPr>
                <a:defRPr/>
              </a:pPr>
              <a:t>142</a:t>
            </a:fld>
            <a:endParaRPr lang="en-US" altLang="ko-K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651"/>
            <a:ext cx="8572500" cy="540207"/>
          </a:xfrm>
        </p:spPr>
        <p:txBody>
          <a:bodyPr/>
          <a:lstStyle/>
          <a:p>
            <a:r>
              <a:rPr lang="ko-KR" altLang="en-US" dirty="0"/>
              <a:t>리스트 컨트롤 클래스 </a:t>
            </a:r>
            <a:r>
              <a:rPr lang="en-US" altLang="ko-KR" dirty="0"/>
              <a:t>(7/17)</a:t>
            </a:r>
          </a:p>
        </p:txBody>
      </p:sp>
      <p:sp>
        <p:nvSpPr>
          <p:cNvPr id="18437" name="AutoShape 4"/>
          <p:cNvSpPr>
            <a:spLocks noChangeArrowheads="1"/>
          </p:cNvSpPr>
          <p:nvPr/>
        </p:nvSpPr>
        <p:spPr bwMode="auto">
          <a:xfrm>
            <a:off x="404813" y="1124744"/>
            <a:ext cx="8382000" cy="9144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int</a:t>
            </a:r>
            <a:r>
              <a:rPr lang="en-US" altLang="ko-KR" sz="2000" dirty="0">
                <a:latin typeface="Lucida Sans Unicode" pitchFamily="34" charset="0"/>
              </a:rPr>
              <a:t> </a:t>
            </a:r>
            <a:r>
              <a:rPr lang="en-US" altLang="ko-KR" sz="2000" dirty="0" err="1">
                <a:latin typeface="Lucida Sans Unicode" pitchFamily="34" charset="0"/>
              </a:rPr>
              <a:t>CListCtrl</a:t>
            </a:r>
            <a:r>
              <a:rPr lang="en-US" altLang="ko-KR" sz="2000" dirty="0">
                <a:latin typeface="Lucida Sans Unicode" pitchFamily="34" charset="0"/>
              </a:rPr>
              <a:t>::</a:t>
            </a:r>
            <a:r>
              <a:rPr lang="en-US" altLang="ko-KR" sz="2000" dirty="0" err="1">
                <a:latin typeface="Lucida Sans Unicode" pitchFamily="34" charset="0"/>
              </a:rPr>
              <a:t>InsertColumn</a:t>
            </a:r>
            <a:r>
              <a:rPr lang="en-US" altLang="ko-KR" sz="2000" dirty="0">
                <a:latin typeface="Lucida Sans Unicode" pitchFamily="34" charset="0"/>
              </a:rPr>
              <a:t> (</a:t>
            </a:r>
            <a:r>
              <a:rPr lang="en-US" altLang="ko-KR" sz="1900" dirty="0" err="1">
                <a:latin typeface="Lucida Sans Unicode" pitchFamily="34" charset="0"/>
              </a:rPr>
              <a:t>int</a:t>
            </a:r>
            <a:r>
              <a:rPr lang="en-US" altLang="ko-KR" sz="1900" dirty="0">
                <a:latin typeface="Lucida Sans Unicode" pitchFamily="34" charset="0"/>
              </a:rPr>
              <a:t> </a:t>
            </a:r>
            <a:r>
              <a:rPr lang="en-US" altLang="ko-KR" sz="1900" dirty="0" err="1">
                <a:latin typeface="Lucida Sans Unicode" pitchFamily="34" charset="0"/>
              </a:rPr>
              <a:t>nCol</a:t>
            </a:r>
            <a:r>
              <a:rPr lang="en-US" altLang="ko-KR" sz="1900" dirty="0">
                <a:latin typeface="Lucida Sans Unicode" pitchFamily="34" charset="0"/>
              </a:rPr>
              <a:t>, LPCTSTR </a:t>
            </a:r>
            <a:r>
              <a:rPr lang="en-US" altLang="ko-KR" sz="1900" dirty="0" err="1">
                <a:latin typeface="Lucida Sans Unicode" pitchFamily="34" charset="0"/>
              </a:rPr>
              <a:t>lpszColumnHeading</a:t>
            </a:r>
            <a:r>
              <a:rPr lang="en-US" altLang="ko-KR" sz="1900" dirty="0">
                <a:latin typeface="Lucida Sans Unicode" pitchFamily="34" charset="0"/>
              </a:rPr>
              <a:t>, </a:t>
            </a:r>
            <a:r>
              <a:rPr lang="en-US" altLang="ko-KR" sz="1900" dirty="0" err="1">
                <a:latin typeface="Lucida Sans Unicode" pitchFamily="34" charset="0"/>
              </a:rPr>
              <a:t>int</a:t>
            </a:r>
            <a:r>
              <a:rPr lang="en-US" altLang="ko-KR" sz="1900" dirty="0">
                <a:latin typeface="Lucida Sans Unicode" pitchFamily="34" charset="0"/>
              </a:rPr>
              <a:t> </a:t>
            </a:r>
            <a:r>
              <a:rPr lang="en-US" altLang="ko-KR" sz="1900" dirty="0" err="1">
                <a:latin typeface="Lucida Sans Unicode" pitchFamily="34" charset="0"/>
              </a:rPr>
              <a:t>nFormat</a:t>
            </a:r>
            <a:r>
              <a:rPr lang="en-US" altLang="ko-KR" sz="1900" dirty="0">
                <a:latin typeface="Lucida Sans Unicode" pitchFamily="34" charset="0"/>
              </a:rPr>
              <a:t> = LVCFMT_LEFT, </a:t>
            </a:r>
            <a:r>
              <a:rPr lang="en-US" altLang="ko-KR" sz="1900" dirty="0" err="1">
                <a:latin typeface="Lucida Sans Unicode" pitchFamily="34" charset="0"/>
              </a:rPr>
              <a:t>int</a:t>
            </a:r>
            <a:r>
              <a:rPr lang="en-US" altLang="ko-KR" sz="1900" dirty="0">
                <a:latin typeface="Lucida Sans Unicode" pitchFamily="34" charset="0"/>
              </a:rPr>
              <a:t> </a:t>
            </a:r>
            <a:r>
              <a:rPr lang="en-US" altLang="ko-KR" sz="1900" dirty="0" err="1">
                <a:latin typeface="Lucida Sans Unicode" pitchFamily="34" charset="0"/>
              </a:rPr>
              <a:t>nWidth</a:t>
            </a:r>
            <a:r>
              <a:rPr lang="en-US" altLang="ko-KR" sz="1900" dirty="0">
                <a:latin typeface="Lucida Sans Unicode" pitchFamily="34" charset="0"/>
              </a:rPr>
              <a:t> = -1, </a:t>
            </a:r>
            <a:r>
              <a:rPr lang="en-US" altLang="ko-KR" sz="1900" dirty="0" err="1">
                <a:latin typeface="Lucida Sans Unicode" pitchFamily="34" charset="0"/>
              </a:rPr>
              <a:t>int</a:t>
            </a:r>
            <a:r>
              <a:rPr lang="en-US" altLang="ko-KR" sz="1900" dirty="0">
                <a:latin typeface="Lucida Sans Unicode" pitchFamily="34" charset="0"/>
              </a:rPr>
              <a:t> </a:t>
            </a:r>
            <a:r>
              <a:rPr lang="en-US" altLang="ko-KR" sz="1900" dirty="0" err="1">
                <a:latin typeface="Lucida Sans Unicode" pitchFamily="34" charset="0"/>
              </a:rPr>
              <a:t>nSubItem</a:t>
            </a:r>
            <a:r>
              <a:rPr lang="en-US" altLang="ko-KR" sz="1900" dirty="0">
                <a:latin typeface="Lucida Sans Unicode" pitchFamily="34" charset="0"/>
              </a:rPr>
              <a:t> = -1</a:t>
            </a:r>
            <a:r>
              <a:rPr lang="en-US" altLang="ko-KR" sz="2000" dirty="0">
                <a:latin typeface="Lucida Sans Unicode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833153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7623" y="836712"/>
            <a:ext cx="8572500" cy="5429250"/>
          </a:xfrm>
        </p:spPr>
        <p:txBody>
          <a:bodyPr/>
          <a:lstStyle/>
          <a:p>
            <a:r>
              <a:rPr lang="ko-KR" altLang="en-US" dirty="0"/>
              <a:t>주요 함수 </a:t>
            </a:r>
            <a:r>
              <a:rPr lang="en-US" altLang="ko-KR" dirty="0"/>
              <a:t>(cont'd)</a:t>
            </a:r>
          </a:p>
          <a:p>
            <a:endParaRPr lang="en-US" altLang="ko-KR" sz="3600" dirty="0"/>
          </a:p>
          <a:p>
            <a:pPr lvl="1"/>
            <a:r>
              <a:rPr lang="en-US" altLang="ko-KR" dirty="0" err="1"/>
              <a:t>nItem</a:t>
            </a:r>
            <a:r>
              <a:rPr lang="en-US" altLang="ko-KR" dirty="0"/>
              <a:t>: </a:t>
            </a:r>
            <a:r>
              <a:rPr lang="ko-KR" altLang="en-US" dirty="0"/>
              <a:t>항목 인덱스이며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</a:p>
          <a:p>
            <a:pPr lvl="1"/>
            <a:endParaRPr lang="ko-KR" altLang="en-US" sz="2800" dirty="0"/>
          </a:p>
          <a:p>
            <a:pPr lvl="1"/>
            <a:endParaRPr lang="ko-KR" altLang="en-US" sz="2800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lpszItem</a:t>
            </a:r>
            <a:r>
              <a:rPr lang="en-US" altLang="ko-KR" dirty="0"/>
              <a:t>: </a:t>
            </a:r>
            <a:r>
              <a:rPr lang="ko-KR" altLang="en-US" dirty="0"/>
              <a:t>항목에 표시할 텍스트</a:t>
            </a:r>
          </a:p>
          <a:p>
            <a:pPr lvl="1"/>
            <a:r>
              <a:rPr lang="en-US" altLang="ko-KR" dirty="0" err="1"/>
              <a:t>nImage</a:t>
            </a:r>
            <a:r>
              <a:rPr lang="en-US" altLang="ko-KR" dirty="0"/>
              <a:t>: </a:t>
            </a:r>
            <a:r>
              <a:rPr lang="ko-KR" altLang="en-US" dirty="0"/>
              <a:t>항목에 표시할 이미지로서 이미지 리스트에서의 인덱스 값을 사용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D1FA3D86-EAB9-43DD-AE9B-77AFE6F89FFD}" type="slidenum">
              <a:rPr lang="en-US" altLang="ko-KR"/>
              <a:pPr>
                <a:defRPr/>
              </a:pPr>
              <a:t>143</a:t>
            </a:fld>
            <a:endParaRPr lang="en-US" altLang="ko-K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리스트 컨트롤 클래스 </a:t>
            </a:r>
            <a:r>
              <a:rPr lang="en-US" altLang="ko-KR"/>
              <a:t>(8/17)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357188" y="1185234"/>
            <a:ext cx="8382000" cy="6096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int CListCtrl::InsertItem (int nItem, LPCTSTR lpszItem, int nImage);</a:t>
            </a:r>
          </a:p>
        </p:txBody>
      </p:sp>
      <p:pic>
        <p:nvPicPr>
          <p:cNvPr id="19462" name="Picture 5" descr="D:\집필(1)\Chapter12\Fig12-15-p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3340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53052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-20955" y="836930"/>
            <a:ext cx="8572500" cy="542925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주요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(cont'd)</a:t>
            </a:r>
            <a:endParaRPr lang="ko-KR" altLang="en-US" sz="1600" b="1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1600" b="1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1600" b="1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1600" b="1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nItem: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인덱스이며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0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부터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시작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nSubItem: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인덱스이며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1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부터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시작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. 0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사용하면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변경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lpszText: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(nSubItem&gt;0)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또는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(nSubItem=0)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표시할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B01B6003-CBE2-493B-A7A6-62BFA102AA63}" type="slidenum">
              <a:rPr lang="en-US" altLang="ko-KR"/>
              <a:pPr>
                <a:defRPr/>
              </a:pPr>
              <a:t>144</a:t>
            </a:fld>
            <a:endParaRPr lang="en-US" altLang="ko-K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리스트 컨트롤 클래스 </a:t>
            </a:r>
            <a:r>
              <a:rPr lang="en-US" altLang="ko-KR"/>
              <a:t>(9/17)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381000" y="1329055"/>
            <a:ext cx="8382000" cy="9144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BOOL CListCtrl::SetItemText (int nItem, int nSubItem, 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LPCTSTR lpszText);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357245"/>
            <a:ext cx="41148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48170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0" y="819150"/>
            <a:ext cx="8572500" cy="5429250"/>
          </a:xfrm>
        </p:spPr>
        <p:txBody>
          <a:bodyPr/>
          <a:lstStyle/>
          <a:p>
            <a:r>
              <a:rPr lang="ko-KR" altLang="en-US" dirty="0"/>
              <a:t>표준 스타일</a:t>
            </a:r>
            <a:r>
              <a:rPr lang="en-US" altLang="ko-KR" dirty="0"/>
              <a:t>(LVS_*) </a:t>
            </a:r>
            <a:r>
              <a:rPr lang="ko-KR" altLang="en-US" dirty="0"/>
              <a:t>변경하기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  <a:p>
            <a:pPr lvl="1"/>
            <a:r>
              <a:rPr lang="en-US" altLang="ko-KR" dirty="0" err="1"/>
              <a:t>dwRemove</a:t>
            </a:r>
            <a:r>
              <a:rPr lang="en-US" altLang="ko-KR" dirty="0"/>
              <a:t>: </a:t>
            </a:r>
            <a:r>
              <a:rPr lang="ko-KR" altLang="en-US" dirty="0"/>
              <a:t>제거할 스타일</a:t>
            </a:r>
          </a:p>
          <a:p>
            <a:pPr lvl="1"/>
            <a:r>
              <a:rPr lang="en-US" altLang="ko-KR" dirty="0" err="1"/>
              <a:t>dwAdd</a:t>
            </a:r>
            <a:r>
              <a:rPr lang="en-US" altLang="ko-KR" dirty="0"/>
              <a:t>: </a:t>
            </a:r>
            <a:r>
              <a:rPr lang="ko-KR" altLang="en-US" dirty="0"/>
              <a:t>추가할 스타일</a:t>
            </a:r>
          </a:p>
          <a:p>
            <a:pPr lvl="1"/>
            <a:r>
              <a:rPr lang="en-US" altLang="ko-KR" dirty="0" err="1"/>
              <a:t>nFlags</a:t>
            </a:r>
            <a:r>
              <a:rPr lang="en-US" altLang="ko-KR" dirty="0"/>
              <a:t>: </a:t>
            </a:r>
            <a:r>
              <a:rPr lang="ko-KR" altLang="en-US" dirty="0"/>
              <a:t>기본값 사용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97F9A878-ECE8-4F58-AB2A-2E2C8E0B1B4E}" type="slidenum">
              <a:rPr lang="en-US" altLang="ko-KR"/>
              <a:pPr>
                <a:defRPr/>
              </a:pPr>
              <a:t>145</a:t>
            </a:fld>
            <a:endParaRPr lang="en-US" altLang="ko-KR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리스트 컨트롤 클래스 </a:t>
            </a:r>
            <a:r>
              <a:rPr lang="en-US" altLang="ko-KR"/>
              <a:t>(10/17)</a:t>
            </a: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381000" y="1328738"/>
            <a:ext cx="8382000" cy="9144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BOOL CWnd::ModifyStyle (DWORD dwRemove, DWORD dwAdd, UINT nFlags = 0);</a:t>
            </a:r>
          </a:p>
        </p:txBody>
      </p:sp>
      <p:sp>
        <p:nvSpPr>
          <p:cNvPr id="21510" name="AutoShape 5"/>
          <p:cNvSpPr>
            <a:spLocks noChangeArrowheads="1"/>
          </p:cNvSpPr>
          <p:nvPr/>
        </p:nvSpPr>
        <p:spPr bwMode="auto">
          <a:xfrm>
            <a:off x="381000" y="3140968"/>
            <a:ext cx="8382000" cy="16002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아이콘 보기로 변경한다</a:t>
            </a:r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.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m_list.ModifyStyle(LVS_TYPEMASK, LVS_ICON);</a:t>
            </a:r>
          </a:p>
          <a:p>
            <a:pPr eaLnBrk="1" hangingPunct="1"/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레이블 편집을 가능하게 한다</a:t>
            </a:r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.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m_list.ModifyStyle(0, LVS_EDITLABELS);</a:t>
            </a:r>
          </a:p>
        </p:txBody>
      </p:sp>
    </p:spTree>
    <p:extLst>
      <p:ext uri="{BB962C8B-B14F-4D97-AF65-F5344CB8AC3E}">
        <p14:creationId xmlns:p14="http://schemas.microsoft.com/office/powerpoint/2010/main" val="25359817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-12626" y="836712"/>
            <a:ext cx="8572500" cy="5429250"/>
          </a:xfrm>
        </p:spPr>
        <p:txBody>
          <a:bodyPr/>
          <a:lstStyle/>
          <a:p>
            <a:r>
              <a:rPr lang="ko-KR" altLang="en-US" dirty="0"/>
              <a:t>확장 스타일</a:t>
            </a:r>
            <a:r>
              <a:rPr lang="en-US" altLang="ko-KR" dirty="0"/>
              <a:t>(LVS_EX_*) </a:t>
            </a:r>
            <a:r>
              <a:rPr lang="ko-KR" altLang="en-US" dirty="0"/>
              <a:t>변경하기</a:t>
            </a:r>
          </a:p>
          <a:p>
            <a:endParaRPr lang="ko-KR" altLang="en-US" sz="360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dwNewStyle</a:t>
            </a:r>
            <a:r>
              <a:rPr lang="en-US" altLang="ko-KR" dirty="0"/>
              <a:t> : </a:t>
            </a:r>
            <a:r>
              <a:rPr lang="ko-KR" altLang="en-US" dirty="0"/>
              <a:t>새로 적용할 확장 스타일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4E9632BB-17DF-4FDC-A4A6-990C02937674}" type="slidenum">
              <a:rPr lang="en-US" altLang="ko-KR"/>
              <a:pPr>
                <a:defRPr/>
              </a:pPr>
              <a:t>146</a:t>
            </a:fld>
            <a:endParaRPr lang="en-US" altLang="ko-K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리스트 컨트롤 클래스 </a:t>
            </a:r>
            <a:r>
              <a:rPr lang="en-US" altLang="ko-KR"/>
              <a:t>(11/17)</a:t>
            </a: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439245" y="1196752"/>
            <a:ext cx="8382000" cy="6096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DWORD CListCtrl::SetExtendedStyle (DWORD dwNewStyle);</a:t>
            </a:r>
          </a:p>
        </p:txBody>
      </p:sp>
      <p:sp>
        <p:nvSpPr>
          <p:cNvPr id="22534" name="AutoShape 5"/>
          <p:cNvSpPr>
            <a:spLocks noChangeArrowheads="1"/>
          </p:cNvSpPr>
          <p:nvPr/>
        </p:nvSpPr>
        <p:spPr bwMode="auto">
          <a:xfrm>
            <a:off x="439245" y="2420888"/>
            <a:ext cx="8382000" cy="19812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보고서 보기에서 격자 무늬를 표시한다</a:t>
            </a:r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.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m_list.SetExtendedStyle(m_list.GetExtendedStyle()|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LVS_EX_GRIDLINES);</a:t>
            </a:r>
            <a:endParaRPr lang="en-US" altLang="ko-KR" sz="2000">
              <a:solidFill>
                <a:srgbClr val="009900"/>
              </a:solidFill>
              <a:latin typeface="Lucida Sans Unicode" pitchFamily="34" charset="0"/>
            </a:endParaRPr>
          </a:p>
          <a:p>
            <a:pPr eaLnBrk="1" hangingPunct="1"/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보고서 보기에서 항목을 선택하면 줄 전체가 선택되도록 한다</a:t>
            </a:r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.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m_list.SetExtendedStyle(m_list.GetExtendedStyle() |</a:t>
            </a:r>
            <a:br>
              <a:rPr lang="en-US" altLang="ko-KR" sz="2000">
                <a:latin typeface="Lucida Sans Unicode" pitchFamily="34" charset="0"/>
              </a:rPr>
            </a:br>
            <a:r>
              <a:rPr lang="en-US" altLang="ko-KR" sz="2000">
                <a:latin typeface="Lucida Sans Unicode" pitchFamily="34" charset="0"/>
              </a:rPr>
              <a:t>LVS_EX_FULLROWSELECT);</a:t>
            </a:r>
          </a:p>
        </p:txBody>
      </p:sp>
      <p:pic>
        <p:nvPicPr>
          <p:cNvPr id="22535" name="Picture 6" descr="D:\집필(1)\Chapter12\Fig12-1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46600"/>
            <a:ext cx="28194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7" descr="D:\집필(1)\Chapter12\Fig12-1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82142"/>
            <a:ext cx="2857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35208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704"/>
            <a:ext cx="8572500" cy="5429250"/>
          </a:xfrm>
        </p:spPr>
        <p:txBody>
          <a:bodyPr/>
          <a:lstStyle/>
          <a:p>
            <a:r>
              <a:rPr lang="ko-KR" altLang="en-US" dirty="0"/>
              <a:t>선택 항목 알아내기 </a:t>
            </a:r>
            <a:r>
              <a:rPr lang="en-US" altLang="ko-KR" dirty="0"/>
              <a:t>- </a:t>
            </a:r>
            <a:r>
              <a:rPr lang="ko-KR" altLang="en-US" dirty="0"/>
              <a:t>마우스 또는 키보드로 새로운 항목을 선택한 경우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메시지 </a:t>
            </a:r>
            <a:r>
              <a:rPr lang="ko-KR" altLang="en-US" dirty="0" err="1"/>
              <a:t>맵을</a:t>
            </a:r>
            <a:r>
              <a:rPr lang="ko-KR" altLang="en-US" dirty="0"/>
              <a:t> 통해 메시지를 받고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메시지 </a:t>
            </a:r>
            <a:r>
              <a:rPr lang="ko-KR" altLang="en-US" dirty="0" err="1"/>
              <a:t>핸들러를</a:t>
            </a:r>
            <a:r>
              <a:rPr lang="ko-KR" altLang="en-US" dirty="0"/>
              <a:t> 통해 내용을 구현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6A783923-D791-44F0-AD0B-BEF0418868A0}" type="slidenum">
              <a:rPr lang="en-US" altLang="ko-KR"/>
              <a:pPr>
                <a:defRPr/>
              </a:pPr>
              <a:t>147</a:t>
            </a:fld>
            <a:endParaRPr lang="en-US" altLang="ko-KR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리스트 컨트롤 클래스 </a:t>
            </a:r>
            <a:r>
              <a:rPr lang="en-US" altLang="ko-KR"/>
              <a:t>(12/17)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475978" y="2009817"/>
            <a:ext cx="8382000" cy="302895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000" dirty="0" err="1">
                <a:solidFill>
                  <a:srgbClr val="009900"/>
                </a:solidFill>
                <a:latin typeface="Lucida Sans Unicode" pitchFamily="34" charset="0"/>
              </a:rPr>
              <a:t>메시지맵</a:t>
            </a:r>
            <a:endParaRPr lang="ko-KR" altLang="en-US" sz="2000" dirty="0">
              <a:solidFill>
                <a:srgbClr val="009900"/>
              </a:solidFill>
              <a:latin typeface="Lucida Sans Unicode" pitchFamily="34" charset="0"/>
            </a:endParaRP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ON_NOTIFY(</a:t>
            </a:r>
            <a:r>
              <a:rPr lang="en-US" altLang="ko-KR" sz="2000" dirty="0">
                <a:solidFill>
                  <a:srgbClr val="0000CC"/>
                </a:solidFill>
                <a:latin typeface="Lucida Sans Unicode" pitchFamily="34" charset="0"/>
              </a:rPr>
              <a:t>LVN_ITEMCHANGED</a:t>
            </a:r>
            <a:r>
              <a:rPr lang="en-US" altLang="ko-KR" sz="2000" dirty="0">
                <a:latin typeface="Lucida Sans Unicode" pitchFamily="34" charset="0"/>
              </a:rPr>
              <a:t>, IDC_LIST1,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OnItemchangedList1)</a:t>
            </a:r>
          </a:p>
          <a:p>
            <a:pPr eaLnBrk="1" hangingPunct="1"/>
            <a:endParaRPr lang="en-US" altLang="ko-KR" sz="2000" dirty="0">
              <a:latin typeface="Lucida Sans Unicode" pitchFamily="34" charset="0"/>
            </a:endParaRPr>
          </a:p>
          <a:p>
            <a:pPr eaLnBrk="1" hangingPunct="1"/>
            <a:r>
              <a:rPr lang="en-US" altLang="ko-KR" sz="2000" dirty="0">
                <a:solidFill>
                  <a:srgbClr val="00B050"/>
                </a:solidFill>
                <a:latin typeface="Lucida Sans Unicode" pitchFamily="34" charset="0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Lucida Sans Unicode" pitchFamily="34" charset="0"/>
              </a:rPr>
              <a:t>메시지 </a:t>
            </a:r>
            <a:r>
              <a:rPr lang="ko-KR" altLang="en-US" sz="2000" dirty="0" err="1">
                <a:solidFill>
                  <a:srgbClr val="00B050"/>
                </a:solidFill>
                <a:latin typeface="Lucida Sans Unicode" pitchFamily="34" charset="0"/>
              </a:rPr>
              <a:t>핸들러</a:t>
            </a:r>
            <a:r>
              <a:rPr lang="ko-KR" altLang="en-US" sz="2000" dirty="0">
                <a:solidFill>
                  <a:srgbClr val="00B050"/>
                </a:solidFill>
                <a:latin typeface="Lucida Sans Unicode" pitchFamily="34" charset="0"/>
              </a:rPr>
              <a:t> 모양</a:t>
            </a:r>
            <a:endParaRPr lang="en-US" altLang="ko-KR" sz="2000" dirty="0">
              <a:solidFill>
                <a:srgbClr val="00B050"/>
              </a:solidFill>
              <a:latin typeface="Lucida Sans Unicode" pitchFamily="34" charset="0"/>
            </a:endParaRP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void </a:t>
            </a:r>
            <a:r>
              <a:rPr lang="en-US" altLang="ko-KR" sz="2000" dirty="0" err="1">
                <a:latin typeface="Lucida Sans Unicode" pitchFamily="34" charset="0"/>
              </a:rPr>
              <a:t>CExListCtrlView</a:t>
            </a:r>
            <a:r>
              <a:rPr lang="en-US" altLang="ko-KR" sz="2000" dirty="0">
                <a:latin typeface="Lucida Sans Unicode" pitchFamily="34" charset="0"/>
              </a:rPr>
              <a:t>::OnItemchangedList1(NMHDR* </a:t>
            </a:r>
            <a:r>
              <a:rPr lang="en-US" altLang="ko-KR" sz="2000" dirty="0" err="1">
                <a:latin typeface="Lucida Sans Unicode" pitchFamily="34" charset="0"/>
              </a:rPr>
              <a:t>pNMHDR</a:t>
            </a:r>
            <a:r>
              <a:rPr lang="en-US" altLang="ko-KR" sz="2000" dirty="0">
                <a:latin typeface="Lucida Sans Unicode" pitchFamily="34" charset="0"/>
              </a:rPr>
              <a:t>,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LRESULT* </a:t>
            </a:r>
            <a:r>
              <a:rPr lang="en-US" altLang="ko-KR" sz="2000" dirty="0" err="1">
                <a:latin typeface="Lucida Sans Unicode" pitchFamily="34" charset="0"/>
              </a:rPr>
              <a:t>pResult</a:t>
            </a:r>
            <a:r>
              <a:rPr lang="en-US" altLang="ko-KR" sz="2000" dirty="0">
                <a:latin typeface="Lucida Sans Unicode" pitchFamily="34" charset="0"/>
              </a:rPr>
              <a:t>)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{…} </a:t>
            </a:r>
          </a:p>
        </p:txBody>
      </p:sp>
    </p:spTree>
    <p:extLst>
      <p:ext uri="{BB962C8B-B14F-4D97-AF65-F5344CB8AC3E}">
        <p14:creationId xmlns:p14="http://schemas.microsoft.com/office/powerpoint/2010/main" val="51691785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 txBox="1">
            <a:spLocks noGrp="1"/>
          </p:cNvSpPr>
          <p:nvPr>
            <p:ph idx="1"/>
          </p:nvPr>
        </p:nvSpPr>
        <p:spPr>
          <a:xfrm>
            <a:off x="1270" y="826135"/>
            <a:ext cx="8573135" cy="5429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알아내기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– NMLISTVIEW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구조체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47D78601-C328-45BC-BC54-5F833491A442}" type="slidenum">
              <a:rPr lang="en-US" altLang="ko-KR"/>
              <a:pPr>
                <a:defRPr/>
              </a:pPr>
              <a:t>148</a:t>
            </a:fld>
            <a:endParaRPr lang="en-US" altLang="ko-K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리스트 컨트롤 클래스 </a:t>
            </a:r>
            <a:r>
              <a:rPr lang="en-US" altLang="ko-KR"/>
              <a:t>(14/17)</a:t>
            </a:r>
          </a:p>
        </p:txBody>
      </p:sp>
      <p:sp>
        <p:nvSpPr>
          <p:cNvPr id="24581" name="AutoShape 5"/>
          <p:cNvSpPr>
            <a:spLocks/>
          </p:cNvSpPr>
          <p:nvPr/>
        </p:nvSpPr>
        <p:spPr bwMode="auto">
          <a:xfrm>
            <a:off x="101600" y="1247775"/>
            <a:ext cx="8930005" cy="3823335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tx1"/>
                </a:solidFill>
                <a:latin typeface="굴림" charset="0"/>
                <a:ea typeface="굴림" charset="0"/>
              </a:rPr>
              <a:t>typedef struct tagNMLISTVIEW { </a:t>
            </a:r>
            <a:endParaRPr lang="ko-KR" altLang="en-US" sz="2400" b="0" cap="none" dirty="0">
              <a:solidFill>
                <a:schemeClr val="tx1"/>
              </a:solidFill>
              <a:latin typeface="굴림" charset="0"/>
              <a:ea typeface="굴림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tx1"/>
                </a:solidFill>
                <a:latin typeface="굴림" charset="0"/>
                <a:ea typeface="굴림" charset="0"/>
              </a:rPr>
              <a:t>	NMHDR hdr; 		</a:t>
            </a:r>
            <a:r>
              <a:rPr lang="en-US" altLang="ko-KR" sz="2400" b="0" cap="none" dirty="0">
                <a:solidFill>
                  <a:srgbClr val="00B050"/>
                </a:solidFill>
                <a:latin typeface="굴림" charset="0"/>
                <a:ea typeface="굴림" charset="0"/>
              </a:rPr>
              <a:t>// information about message</a:t>
            </a:r>
            <a:endParaRPr lang="ko-KR" altLang="en-US" sz="2400" b="0" cap="none" dirty="0">
              <a:solidFill>
                <a:srgbClr val="00B050"/>
              </a:solidFill>
              <a:latin typeface="굴림" charset="0"/>
              <a:ea typeface="굴림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tx1"/>
                </a:solidFill>
                <a:latin typeface="굴림" charset="0"/>
                <a:ea typeface="굴림" charset="0"/>
              </a:rPr>
              <a:t>	int iItem; 			</a:t>
            </a:r>
            <a:r>
              <a:rPr lang="en-US" altLang="ko-KR" sz="2400" b="0" cap="none" dirty="0">
                <a:solidFill>
                  <a:srgbClr val="00B050"/>
                </a:solidFill>
                <a:latin typeface="굴림" charset="0"/>
                <a:ea typeface="굴림" charset="0"/>
              </a:rPr>
              <a:t>// 이벤트를 발생시킨 아이템번호</a:t>
            </a:r>
            <a:endParaRPr lang="ko-KR" altLang="en-US" sz="2400" b="0" cap="none" dirty="0">
              <a:solidFill>
                <a:srgbClr val="00B050"/>
              </a:solidFill>
              <a:latin typeface="굴림" charset="0"/>
              <a:ea typeface="굴림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tx1"/>
                </a:solidFill>
                <a:latin typeface="굴림" charset="0"/>
                <a:ea typeface="굴림" charset="0"/>
              </a:rPr>
              <a:t>	int iSubItem; 		</a:t>
            </a:r>
            <a:r>
              <a:rPr lang="en-US" altLang="ko-KR" sz="2400" b="0" cap="none" dirty="0">
                <a:solidFill>
                  <a:srgbClr val="00B050"/>
                </a:solidFill>
                <a:latin typeface="굴림" charset="0"/>
                <a:ea typeface="굴림" charset="0"/>
              </a:rPr>
              <a:t>// 이벤트를 발생시킨 서브아이템	</a:t>
            </a:r>
            <a:endParaRPr lang="ko-KR" altLang="en-US" sz="2400" b="0" cap="none" dirty="0">
              <a:solidFill>
                <a:srgbClr val="00B050"/>
              </a:solidFill>
              <a:latin typeface="굴림" charset="0"/>
              <a:ea typeface="굴림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tx1"/>
                </a:solidFill>
                <a:latin typeface="굴림" charset="0"/>
                <a:ea typeface="굴림" charset="0"/>
              </a:rPr>
              <a:t>	UINT uNewState; 	</a:t>
            </a:r>
            <a:r>
              <a:rPr lang="en-US" altLang="ko-KR" sz="2400" b="0" cap="none" dirty="0">
                <a:solidFill>
                  <a:srgbClr val="00B050"/>
                </a:solidFill>
                <a:latin typeface="굴림" charset="0"/>
                <a:ea typeface="굴림" charset="0"/>
              </a:rPr>
              <a:t>// 발생한 변화 (LVIS_SELECTED)</a:t>
            </a:r>
            <a:endParaRPr lang="ko-KR" altLang="en-US" sz="2400" b="0" cap="none" dirty="0">
              <a:solidFill>
                <a:srgbClr val="00B050"/>
              </a:solidFill>
              <a:latin typeface="굴림" charset="0"/>
              <a:ea typeface="굴림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tx1"/>
                </a:solidFill>
                <a:latin typeface="굴림" charset="0"/>
                <a:ea typeface="굴림" charset="0"/>
              </a:rPr>
              <a:t>	UINT uOldState; 		</a:t>
            </a:r>
            <a:r>
              <a:rPr lang="en-US" altLang="ko-KR" sz="2400" b="0" cap="none" dirty="0">
                <a:solidFill>
                  <a:srgbClr val="00B050"/>
                </a:solidFill>
                <a:latin typeface="굴림" charset="0"/>
                <a:ea typeface="굴림" charset="0"/>
              </a:rPr>
              <a:t>// 이전의 상태</a:t>
            </a:r>
            <a:endParaRPr lang="ko-KR" altLang="en-US" sz="2400" b="0" cap="none" dirty="0">
              <a:solidFill>
                <a:srgbClr val="00B050"/>
              </a:solidFill>
              <a:latin typeface="굴림" charset="0"/>
              <a:ea typeface="굴림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tx1"/>
                </a:solidFill>
                <a:latin typeface="굴림" charset="0"/>
                <a:ea typeface="굴림" charset="0"/>
              </a:rPr>
              <a:t>	UINT uChanged; 	</a:t>
            </a:r>
            <a:r>
              <a:rPr lang="en-US" altLang="ko-KR" sz="2400" b="0" cap="none" dirty="0">
                <a:solidFill>
                  <a:srgbClr val="00B050"/>
                </a:solidFill>
                <a:latin typeface="굴림" charset="0"/>
                <a:ea typeface="굴림" charset="0"/>
              </a:rPr>
              <a:t>// 변화된 대상 (LVIF_STATE)</a:t>
            </a:r>
            <a:endParaRPr lang="ko-KR" altLang="en-US" sz="2400" b="0" cap="none" dirty="0">
              <a:solidFill>
                <a:srgbClr val="00B050"/>
              </a:solidFill>
              <a:latin typeface="굴림" charset="0"/>
              <a:ea typeface="굴림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tx1"/>
                </a:solidFill>
                <a:latin typeface="굴림" charset="0"/>
                <a:ea typeface="굴림" charset="0"/>
              </a:rPr>
              <a:t>	POINT ptAction; 		</a:t>
            </a:r>
            <a:r>
              <a:rPr lang="en-US" altLang="ko-KR" sz="2400" b="0" cap="none" dirty="0">
                <a:solidFill>
                  <a:srgbClr val="00B050"/>
                </a:solidFill>
                <a:latin typeface="굴림" charset="0"/>
                <a:ea typeface="굴림" charset="0"/>
              </a:rPr>
              <a:t>// 이벤트가 일어난 장소</a:t>
            </a:r>
            <a:endParaRPr lang="ko-KR" altLang="en-US" sz="2400" b="0" cap="none" dirty="0">
              <a:solidFill>
                <a:srgbClr val="00B050"/>
              </a:solidFill>
              <a:latin typeface="굴림" charset="0"/>
              <a:ea typeface="굴림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tx1"/>
                </a:solidFill>
                <a:latin typeface="굴림" charset="0"/>
                <a:ea typeface="굴림" charset="0"/>
              </a:rPr>
              <a:t>	LPARAM lParam; </a:t>
            </a:r>
            <a:endParaRPr lang="ko-KR" altLang="en-US" sz="2400" b="0" cap="none" dirty="0">
              <a:solidFill>
                <a:schemeClr val="tx1"/>
              </a:solidFill>
              <a:latin typeface="굴림" charset="0"/>
              <a:ea typeface="굴림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tx1"/>
                </a:solidFill>
                <a:latin typeface="굴림" charset="0"/>
                <a:ea typeface="굴림" charset="0"/>
              </a:rPr>
              <a:t>} NMLISTVIEW, *LPNMLISTVIEW;</a:t>
            </a:r>
            <a:endParaRPr lang="ko-KR" altLang="en-US" sz="2400" b="0" cap="none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1740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idx="1"/>
          </p:nvPr>
        </p:nvSpPr>
        <p:spPr>
          <a:xfrm>
            <a:off x="0" y="836930"/>
            <a:ext cx="8892540" cy="5429250"/>
          </a:xfrm>
          <a:noFill/>
        </p:spPr>
        <p:txBody>
          <a:bodyPr/>
          <a:lstStyle/>
          <a:p>
            <a:r>
              <a:rPr lang="ko-KR" altLang="en-US" dirty="0"/>
              <a:t>선택 항목 알아내기 </a:t>
            </a:r>
            <a:r>
              <a:rPr lang="en-US" altLang="ko-KR" dirty="0"/>
              <a:t>– </a:t>
            </a:r>
            <a:r>
              <a:rPr lang="ko-KR" altLang="en-US" dirty="0"/>
              <a:t>메시지 </a:t>
            </a:r>
            <a:r>
              <a:rPr lang="ko-KR" altLang="en-US" dirty="0" err="1"/>
              <a:t>핸들러</a:t>
            </a:r>
            <a:endParaRPr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1A18ED1-0F49-483E-8744-F7D45CF1E79B}" type="slidenum">
              <a:rPr lang="en-US" altLang="ko-KR"/>
              <a:pPr>
                <a:defRPr/>
              </a:pPr>
              <a:t>149</a:t>
            </a:fld>
            <a:endParaRPr lang="en-US" altLang="ko-KR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리스트 컨트롤 클래스 </a:t>
            </a:r>
            <a:r>
              <a:rPr lang="en-US" altLang="ko-KR"/>
              <a:t>(13/17)</a:t>
            </a:r>
          </a:p>
        </p:txBody>
      </p:sp>
      <p:sp>
        <p:nvSpPr>
          <p:cNvPr id="25605" name="AutoShape 5"/>
          <p:cNvSpPr>
            <a:spLocks/>
          </p:cNvSpPr>
          <p:nvPr/>
        </p:nvSpPr>
        <p:spPr bwMode="auto">
          <a:xfrm>
            <a:off x="381000" y="1196975"/>
            <a:ext cx="8382635" cy="3889375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     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void CExListCtrlView::OnItemchangedList1(</a:t>
            </a:r>
            <a:r>
              <a:rPr lang="en-US" altLang="ko-KR" sz="2000" b="0" cap="none" dirty="0">
                <a:solidFill>
                  <a:srgbClr val="FF0000"/>
                </a:solidFill>
                <a:latin typeface="Lucida Sans Unicode" charset="0"/>
                <a:ea typeface="Lucida Sans Unicode" charset="0"/>
              </a:rPr>
              <a:t>NMHDR* pNMHDR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,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LRESULT* pResult) {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NMLISTVIEW* pNMLV = (</a:t>
            </a:r>
            <a:r>
              <a:rPr lang="en-US" altLang="ko-KR" sz="2000" b="0" cap="none" dirty="0">
                <a:solidFill>
                  <a:srgbClr val="FF0000"/>
                </a:solidFill>
                <a:latin typeface="Lucida Sans Unicode" charset="0"/>
                <a:ea typeface="Lucida Sans Unicode" charset="0"/>
              </a:rPr>
              <a:t>NMLISTVIEW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*) pNMHDR;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if(pNMLV-&gt;uChanged &amp; </a:t>
            </a:r>
            <a:r>
              <a:rPr lang="en-US" altLang="ko-KR" sz="2000" b="0" cap="none" dirty="0">
                <a:solidFill>
                  <a:srgbClr val="0000CC"/>
                </a:solidFill>
                <a:latin typeface="Lucida Sans Unicode" charset="0"/>
                <a:ea typeface="Lucida Sans Unicode" charset="0"/>
              </a:rPr>
              <a:t>LVIF_STATE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) {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 if(pNMLV-&gt;uNewState &amp; (</a:t>
            </a:r>
            <a:r>
              <a:rPr lang="en-US" altLang="ko-KR" sz="2000" b="0" cap="none" dirty="0">
                <a:solidFill>
                  <a:srgbClr val="0000CC"/>
                </a:solidFill>
                <a:latin typeface="Lucida Sans Unicode" charset="0"/>
                <a:ea typeface="Lucida Sans Unicode" charset="0"/>
              </a:rPr>
              <a:t>LVIS_SELECTED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|</a:t>
            </a:r>
            <a:r>
              <a:rPr lang="en-US" altLang="ko-KR" sz="2000" b="0" cap="none" dirty="0">
                <a:solidFill>
                  <a:srgbClr val="0000CC"/>
                </a:solidFill>
                <a:latin typeface="Lucida Sans Unicode" charset="0"/>
                <a:ea typeface="Lucida Sans Unicode" charset="0"/>
              </a:rPr>
              <a:t>LVIS_FOCUSED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)) {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		CString str = </a:t>
            </a:r>
            <a:r>
              <a:rPr lang="en-US" altLang="ko-KR" sz="2000" b="0" cap="none" dirty="0">
                <a:solidFill>
                  <a:srgbClr val="0000CC"/>
                </a:solidFill>
                <a:latin typeface="Lucida Sans Unicode" charset="0"/>
                <a:ea typeface="Lucida Sans Unicode" charset="0"/>
              </a:rPr>
              <a:t>m_list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GetItemText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(pNMLV-&gt;iItem, 0);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     AfxGetMainWnd()-&gt;SetWindowText(str);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 }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}    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*pResult = 0;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}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5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 txBox="1">
            <a:spLocks noGrp="1"/>
          </p:cNvSpPr>
          <p:nvPr>
            <p:ph idx="1"/>
          </p:nvPr>
        </p:nvSpPr>
        <p:spPr>
          <a:xfrm>
            <a:off x="1270" y="915670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컨텍스트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=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단축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오른쪽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버튼을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누를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때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열리는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커서의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또는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현재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작업하고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있는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내용에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따라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다른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항목이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표시됨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1600" b="1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0EC509CD-80D3-47F6-B4F5-A14F2526ACB3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666" y="1270"/>
            <a:ext cx="8572500" cy="511175"/>
          </a:xfrm>
        </p:spPr>
        <p:txBody>
          <a:bodyPr/>
          <a:lstStyle/>
          <a:p>
            <a:r>
              <a:rPr lang="ko-KR" altLang="en-US" dirty="0"/>
              <a:t>메뉴 용어 </a:t>
            </a:r>
            <a:r>
              <a:rPr lang="en-US" altLang="ko-KR" dirty="0"/>
              <a:t>(4/6)</a:t>
            </a:r>
          </a:p>
        </p:txBody>
      </p: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1271905" y="1938655"/>
            <a:ext cx="6400800" cy="2965450"/>
            <a:chOff x="1271905" y="1938655"/>
            <a:chExt cx="6400800" cy="2965450"/>
          </a:xfrm>
        </p:grpSpPr>
        <p:pic>
          <p:nvPicPr>
            <p:cNvPr id="1024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905" y="1938655"/>
              <a:ext cx="3810000" cy="296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AutoShape 5"/>
            <p:cNvSpPr>
              <a:spLocks noChangeArrowheads="1"/>
            </p:cNvSpPr>
            <p:nvPr/>
          </p:nvSpPr>
          <p:spPr bwMode="auto">
            <a:xfrm>
              <a:off x="1957705" y="3157855"/>
              <a:ext cx="1028700" cy="110299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5539105" y="3386455"/>
              <a:ext cx="2133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2200">
                  <a:solidFill>
                    <a:srgbClr val="CC3300"/>
                  </a:solidFill>
                </a:rPr>
                <a:t>컨텍스트 메뉴 </a:t>
              </a:r>
            </a:p>
            <a:p>
              <a:pPr eaLnBrk="1" hangingPunct="1"/>
              <a:r>
                <a:rPr lang="en-US" altLang="ko-KR" sz="2200">
                  <a:solidFill>
                    <a:srgbClr val="CC3300"/>
                  </a:solidFill>
                </a:rPr>
                <a:t>= </a:t>
              </a:r>
              <a:r>
                <a:rPr lang="ko-KR" altLang="en-US" sz="2200">
                  <a:solidFill>
                    <a:srgbClr val="CC3300"/>
                  </a:solidFill>
                </a:rPr>
                <a:t>단축 메뉴</a:t>
              </a:r>
            </a:p>
            <a:p>
              <a:pPr eaLnBrk="1" hangingPunct="1"/>
              <a:r>
                <a:rPr lang="en-US" altLang="ko-KR" sz="2200">
                  <a:solidFill>
                    <a:srgbClr val="CC3300"/>
                  </a:solidFill>
                </a:rPr>
                <a:t>= </a:t>
              </a:r>
              <a:r>
                <a:rPr lang="ko-KR" altLang="en-US" sz="2200">
                  <a:solidFill>
                    <a:srgbClr val="CC3300"/>
                  </a:solidFill>
                </a:rPr>
                <a:t>팝업 메뉴</a:t>
              </a:r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>
              <a:off x="2959735" y="3691255"/>
              <a:ext cx="257937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129060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 txBox="1">
            <a:spLocks noGrp="1"/>
          </p:cNvSpPr>
          <p:nvPr>
            <p:ph idx="1"/>
          </p:nvPr>
        </p:nvSpPr>
        <p:spPr>
          <a:xfrm>
            <a:off x="1270" y="825500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알아내기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-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선택된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다수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개의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항목을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조사하는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경우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8D49943-7085-4125-9024-8268923AA8CA}" type="slidenum">
              <a:rPr lang="en-US" altLang="ko-KR"/>
              <a:pPr>
                <a:defRPr/>
              </a:pPr>
              <a:t>150</a:t>
            </a:fld>
            <a:endParaRPr lang="en-US" altLang="ko-K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리스트 컨트롤 클래스 </a:t>
            </a:r>
            <a:r>
              <a:rPr lang="en-US" altLang="ko-KR"/>
              <a:t>(16/17)</a:t>
            </a:r>
          </a:p>
        </p:txBody>
      </p:sp>
      <p:sp>
        <p:nvSpPr>
          <p:cNvPr id="26629" name="AutoShape 4"/>
          <p:cNvSpPr>
            <a:spLocks/>
          </p:cNvSpPr>
          <p:nvPr/>
        </p:nvSpPr>
        <p:spPr bwMode="auto">
          <a:xfrm>
            <a:off x="287655" y="1270000"/>
            <a:ext cx="8382635" cy="3429635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void CExListCtrlView::PrintSelectedItemIndex() 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{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POSITION pos = </a:t>
            </a:r>
            <a:r>
              <a:rPr lang="en-US" altLang="ko-KR" sz="2000" b="0" cap="none" dirty="0">
                <a:solidFill>
                  <a:srgbClr val="0000CC"/>
                </a:solidFill>
                <a:latin typeface="Lucida Sans Unicode" charset="0"/>
                <a:ea typeface="Lucida Sans Unicode" charset="0"/>
              </a:rPr>
              <a:t>m_list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GetFirstSelectedItemPosition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if(pos != NULL) {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 while(pos) {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     int nItem = </a:t>
            </a:r>
            <a:r>
              <a:rPr lang="en-US" altLang="ko-KR" sz="2000" b="0" cap="none" dirty="0">
                <a:solidFill>
                  <a:srgbClr val="0000CC"/>
                </a:solidFill>
                <a:latin typeface="Lucida Sans Unicode" charset="0"/>
                <a:ea typeface="Lucida Sans Unicode" charset="0"/>
              </a:rPr>
              <a:t>m_list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GetNextSelectedItem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(pos);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     TRACE("</a:t>
            </a:r>
            <a:r>
              <a:rPr lang="en-US" altLang="ko-KR" sz="2000" b="0" cap="none" dirty="0">
                <a:solidFill>
                  <a:schemeClr val="tx1"/>
                </a:solidFill>
                <a:latin typeface="굴림" charset="0"/>
                <a:ea typeface="굴림" charset="0"/>
              </a:rPr>
              <a:t>항목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%d</a:t>
            </a:r>
            <a:r>
              <a:rPr lang="en-US" altLang="ko-KR" sz="2000" b="0" cap="none" dirty="0">
                <a:solidFill>
                  <a:schemeClr val="tx1"/>
                </a:solidFill>
                <a:latin typeface="굴림" charset="0"/>
                <a:ea typeface="굴림" charset="0"/>
              </a:rPr>
              <a:t>번이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chemeClr val="tx1"/>
                </a:solidFill>
                <a:latin typeface="굴림" charset="0"/>
                <a:ea typeface="굴림" charset="0"/>
              </a:rPr>
              <a:t>선택되었습니다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.\n", nItem);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}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}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}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47172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 txBox="1">
            <a:spLocks noGrp="1"/>
          </p:cNvSpPr>
          <p:nvPr>
            <p:ph idx="1"/>
          </p:nvPr>
        </p:nvSpPr>
        <p:spPr>
          <a:xfrm>
            <a:off x="1270" y="855980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추가와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CListCtrl::InsertItem() </a:t>
            </a: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삭제하려면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CListCtrl::DeleteItem(),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모든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삭제하려면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CListCtrl::DeleteAllItems()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77271D82-B4DF-462E-BE66-0BB4A8F74B7F}" type="slidenum">
              <a:rPr lang="en-US" altLang="ko-KR"/>
              <a:pPr>
                <a:defRPr/>
              </a:pPr>
              <a:t>151</a:t>
            </a:fld>
            <a:endParaRPr lang="en-US" altLang="ko-KR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리스트 컨트롤 클래스 </a:t>
            </a:r>
            <a:r>
              <a:rPr lang="en-US" altLang="ko-KR"/>
              <a:t>(17/17)</a:t>
            </a:r>
          </a:p>
        </p:txBody>
      </p:sp>
      <p:sp>
        <p:nvSpPr>
          <p:cNvPr id="27653" name="AutoShape 4"/>
          <p:cNvSpPr>
            <a:spLocks/>
          </p:cNvSpPr>
          <p:nvPr/>
        </p:nvSpPr>
        <p:spPr bwMode="auto">
          <a:xfrm>
            <a:off x="1244600" y="2874645"/>
            <a:ext cx="6934835" cy="1677035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//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첫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번째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항목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삭제</a:t>
            </a:r>
            <a:endParaRPr lang="ko-KR" altLang="en-US" sz="2000" b="0" cap="none" dirty="0">
              <a:solidFill>
                <a:srgbClr val="009900"/>
              </a:solidFill>
              <a:latin typeface="굴림" charset="0"/>
              <a:ea typeface="굴림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m_list.DeleteItem(0);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//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모든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항목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삭제</a:t>
            </a:r>
            <a:endParaRPr lang="ko-KR" altLang="en-US" sz="2000" b="0" cap="none" dirty="0">
              <a:solidFill>
                <a:srgbClr val="009900"/>
              </a:solidFill>
              <a:latin typeface="굴림" charset="0"/>
              <a:ea typeface="굴림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m_list.DeleteAllItems();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0173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-10160" y="764540"/>
            <a:ext cx="8572500" cy="5429250"/>
          </a:xfrm>
        </p:spPr>
        <p:txBody>
          <a:bodyPr/>
          <a:lstStyle/>
          <a:p>
            <a:r>
              <a:rPr lang="en-US" altLang="ko-KR" dirty="0" err="1"/>
              <a:t>CListView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  <a:p>
            <a:pPr lvl="1"/>
            <a:r>
              <a:rPr lang="ko-KR" altLang="en-US" dirty="0"/>
              <a:t>리스트 컨트롤을 이용한 사용자 인터페이스 제공</a:t>
            </a:r>
          </a:p>
          <a:p>
            <a:pPr lvl="1"/>
            <a:endParaRPr lang="en-US" altLang="ko-KR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69D69F8D-ABC9-4317-8BD3-24F5E13CE13F}" type="slidenum">
              <a:rPr lang="en-US" altLang="ko-KR"/>
              <a:pPr>
                <a:defRPr/>
              </a:pPr>
              <a:t>152</a:t>
            </a:fld>
            <a:endParaRPr lang="en-US" altLang="ko-K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리스트 뷰 </a:t>
            </a:r>
            <a:r>
              <a:rPr lang="en-US" altLang="ko-KR"/>
              <a:t>(1/3)</a:t>
            </a:r>
          </a:p>
        </p:txBody>
      </p:sp>
      <p:pic>
        <p:nvPicPr>
          <p:cNvPr id="2867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5" y="1451610"/>
            <a:ext cx="6542405" cy="336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8"/>
          <p:cNvSpPr>
            <a:spLocks/>
          </p:cNvSpPr>
          <p:nvPr/>
        </p:nvSpPr>
        <p:spPr bwMode="auto">
          <a:xfrm>
            <a:off x="3122930" y="2089785"/>
            <a:ext cx="4116705" cy="2661285"/>
          </a:xfrm>
          <a:prstGeom prst="rect">
            <a:avLst/>
          </a:prstGeom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7696200" y="4191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200">
                <a:solidFill>
                  <a:srgbClr val="FF3300"/>
                </a:solidFill>
              </a:rPr>
              <a:t>리스트</a:t>
            </a:r>
          </a:p>
          <a:p>
            <a:pPr algn="ctr" eaLnBrk="1" hangingPunct="1"/>
            <a:r>
              <a:rPr lang="ko-KR" altLang="en-US" sz="2200">
                <a:solidFill>
                  <a:srgbClr val="FF3300"/>
                </a:solidFill>
              </a:rPr>
              <a:t>컨트롤</a:t>
            </a:r>
          </a:p>
        </p:txBody>
      </p:sp>
      <p:sp>
        <p:nvSpPr>
          <p:cNvPr id="28680" name="Line 10"/>
          <p:cNvSpPr>
            <a:spLocks noChangeShapeType="1"/>
          </p:cNvSpPr>
          <p:nvPr/>
        </p:nvSpPr>
        <p:spPr bwMode="auto">
          <a:xfrm>
            <a:off x="7239000" y="4495800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420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 txBox="1">
            <a:spLocks noGrp="1"/>
          </p:cNvSpPr>
          <p:nvPr>
            <p:ph idx="1"/>
          </p:nvPr>
        </p:nvSpPr>
        <p:spPr>
          <a:xfrm>
            <a:off x="1270" y="87058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CListView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예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C698A702-6CFA-48B0-A5D6-55F7C6A4B87F}" type="slidenum">
              <a:rPr lang="en-US" altLang="ko-KR"/>
              <a:pPr>
                <a:defRPr/>
              </a:pPr>
              <a:t>153</a:t>
            </a:fld>
            <a:endParaRPr lang="en-US" altLang="ko-KR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리스트 뷰 </a:t>
            </a:r>
            <a:r>
              <a:rPr lang="en-US" altLang="ko-KR"/>
              <a:t>(2/3)</a:t>
            </a:r>
          </a:p>
        </p:txBody>
      </p:sp>
      <p:sp>
        <p:nvSpPr>
          <p:cNvPr id="29701" name="AutoShape 4"/>
          <p:cNvSpPr>
            <a:spLocks/>
          </p:cNvSpPr>
          <p:nvPr/>
        </p:nvSpPr>
        <p:spPr bwMode="auto">
          <a:xfrm>
            <a:off x="381000" y="1746250"/>
            <a:ext cx="8382635" cy="2591435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//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리스트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컨트롤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객체에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대한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참조값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(CListCtrl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타입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)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을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얻는다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.</a:t>
            </a:r>
            <a:endParaRPr lang="ko-KR" altLang="en-US" sz="2000" b="0" cap="none" dirty="0">
              <a:solidFill>
                <a:srgbClr val="009900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CListCtrl&amp; list = 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GetListCtrl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//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참조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변수를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이용하여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리스트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컨트롤을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다룬다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.</a:t>
            </a:r>
            <a:endParaRPr lang="ko-KR" altLang="en-US" sz="2000" b="0" cap="none" dirty="0">
              <a:solidFill>
                <a:srgbClr val="009900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list.SetImageList(...);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list.InsertColumn(...);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...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6204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 txBox="1">
            <a:spLocks noGrp="1"/>
          </p:cNvSpPr>
          <p:nvPr>
            <p:ph idx="1"/>
          </p:nvPr>
        </p:nvSpPr>
        <p:spPr>
          <a:xfrm>
            <a:off x="1270" y="82613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MFC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계층도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9ADF04E9-9FAF-4A1B-94F1-7579B13F4479}" type="slidenum">
              <a:rPr lang="en-US" altLang="ko-KR"/>
              <a:pPr>
                <a:defRPr/>
              </a:pPr>
              <a:t>154</a:t>
            </a:fld>
            <a:endParaRPr lang="en-US" altLang="ko-K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리스트 뷰 </a:t>
            </a:r>
            <a:r>
              <a:rPr lang="en-US" altLang="ko-KR"/>
              <a:t>(3/3)</a:t>
            </a:r>
          </a:p>
        </p:txBody>
      </p:sp>
      <p:pic>
        <p:nvPicPr>
          <p:cNvPr id="30725" name="Picture 4" descr="C:/Users/Administrator/AppData/Roaming/PolarisOffice/ETemp/8260_6061072/image9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" y="1612900"/>
            <a:ext cx="6401435" cy="2545080"/>
          </a:xfrm>
          <a:prstGeom prst="rect">
            <a:avLst/>
          </a:prstGeom>
          <a:noFill/>
          <a:ln w="0"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64522848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ko-KR" altLang="en-US"/>
          </a:p>
        </p:txBody>
      </p:sp>
      <p:sp>
        <p:nvSpPr>
          <p:cNvPr id="31746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CImageList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125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755"/>
            <a:ext cx="8572500" cy="5429250"/>
          </a:xfrm>
        </p:spPr>
        <p:txBody>
          <a:bodyPr/>
          <a:lstStyle/>
          <a:p>
            <a:r>
              <a:rPr lang="ko-KR" altLang="en-US"/>
              <a:t>이미지 리스트</a:t>
            </a:r>
          </a:p>
          <a:p>
            <a:pPr lvl="1"/>
            <a:r>
              <a:rPr lang="ko-KR" altLang="en-US"/>
              <a:t>동일한 크기의 이미지 집합</a:t>
            </a:r>
          </a:p>
          <a:p>
            <a:pPr lvl="1"/>
            <a:r>
              <a:rPr lang="ko-KR" altLang="en-US"/>
              <a:t>각각의 이미지를 배열 항목처럼 취급하여 </a:t>
            </a:r>
            <a:r>
              <a:rPr lang="en-US" altLang="ko-KR"/>
              <a:t>0</a:t>
            </a:r>
            <a:r>
              <a:rPr lang="ko-KR" altLang="en-US"/>
              <a:t>부터 시작하는 인덱스로 참조</a:t>
            </a:r>
          </a:p>
          <a:p>
            <a:r>
              <a:rPr lang="ko-KR" altLang="en-US"/>
              <a:t>사용 예</a:t>
            </a:r>
          </a:p>
          <a:p>
            <a:pPr lvl="1"/>
            <a:r>
              <a:rPr lang="ko-KR" altLang="en-US"/>
              <a:t>트리 컨트롤과 리스트 컨트롤에 사용되는 비트맵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01D46942-A846-4D21-B01F-6A54A9EC6A1E}" type="slidenum">
              <a:rPr lang="en-US" altLang="ko-KR"/>
              <a:pPr>
                <a:defRPr/>
              </a:pPr>
              <a:t>156</a:t>
            </a:fld>
            <a:endParaRPr lang="en-US" altLang="ko-K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이미지 리스트 </a:t>
            </a:r>
            <a:r>
              <a:rPr lang="en-US" altLang="ko-KR"/>
              <a:t>(1/9)</a:t>
            </a:r>
          </a:p>
        </p:txBody>
      </p:sp>
      <p:pic>
        <p:nvPicPr>
          <p:cNvPr id="32773" name="Picture 7" descr="C:/Users/Administrator/AppData/Roaming/PolarisOffice/ETemp/8260_6061072/image9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55" y="2865120"/>
            <a:ext cx="5563235" cy="18122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774" name="AutoShape 8"/>
          <p:cNvSpPr>
            <a:spLocks/>
          </p:cNvSpPr>
          <p:nvPr/>
        </p:nvSpPr>
        <p:spPr bwMode="auto">
          <a:xfrm>
            <a:off x="2032000" y="3627755"/>
            <a:ext cx="256540" cy="720090"/>
          </a:xfrm>
          <a:prstGeom prst="flowChartAlternateProcess">
            <a:avLst/>
          </a:prstGeom>
          <a:noFill/>
          <a:ln w="28575" cap="flat" cmpd="sng">
            <a:solidFill>
              <a:srgbClr val="FF3300">
                <a:alpha val="100000"/>
              </a:srgbClr>
            </a:solidFill>
            <a:prstDash val="sysDot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32775" name="AutoShape 9"/>
          <p:cNvSpPr>
            <a:spLocks/>
          </p:cNvSpPr>
          <p:nvPr/>
        </p:nvSpPr>
        <p:spPr bwMode="auto">
          <a:xfrm>
            <a:off x="3683000" y="3395980"/>
            <a:ext cx="231140" cy="902335"/>
          </a:xfrm>
          <a:prstGeom prst="flowChartAlternateProcess">
            <a:avLst/>
          </a:prstGeom>
          <a:noFill/>
          <a:ln w="28575" cap="flat" cmpd="sng">
            <a:solidFill>
              <a:srgbClr val="FF3300">
                <a:alpha val="100000"/>
              </a:srgbClr>
            </a:solidFill>
            <a:prstDash val="sysDot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32776" name="AutoShape 10"/>
          <p:cNvSpPr>
            <a:spLocks/>
          </p:cNvSpPr>
          <p:nvPr/>
        </p:nvSpPr>
        <p:spPr bwMode="auto">
          <a:xfrm>
            <a:off x="5572125" y="3405505"/>
            <a:ext cx="231140" cy="902335"/>
          </a:xfrm>
          <a:prstGeom prst="flowChartAlternateProcess">
            <a:avLst/>
          </a:prstGeom>
          <a:noFill/>
          <a:ln w="28575" cap="flat" cmpd="sng">
            <a:solidFill>
              <a:srgbClr val="FF3300">
                <a:alpha val="100000"/>
              </a:srgbClr>
            </a:solidFill>
            <a:prstDash val="sysDot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32777" name="AutoShape 12"/>
          <p:cNvSpPr>
            <a:spLocks/>
          </p:cNvSpPr>
          <p:nvPr/>
        </p:nvSpPr>
        <p:spPr bwMode="auto">
          <a:xfrm rot="-5400000">
            <a:off x="3477895" y="4566285"/>
            <a:ext cx="600710" cy="267335"/>
          </a:xfrm>
          <a:custGeom>
            <a:avLst/>
            <a:gdLst>
              <a:gd name="TX0" fmla="*/ 16200 w 21601"/>
              <a:gd name="TY0" fmla="*/ 0 h 21601"/>
              <a:gd name="TX1" fmla="*/ 16200 w 21601"/>
              <a:gd name="TY1" fmla="*/ 5400 h 21601"/>
              <a:gd name="TX2" fmla="*/ 3375 w 21601"/>
              <a:gd name="TY2" fmla="*/ 5400 h 21601"/>
              <a:gd name="TX3" fmla="*/ 3375 w 21601"/>
              <a:gd name="TY3" fmla="*/ 16200 h 21601"/>
              <a:gd name="TX4" fmla="*/ 16200 w 21601"/>
              <a:gd name="TY4" fmla="*/ 16200 h 21601"/>
              <a:gd name="TX5" fmla="*/ 16200 w 21601"/>
              <a:gd name="TY5" fmla="*/ 21600 h 21601"/>
              <a:gd name="TX6" fmla="*/ 21600 w 21601"/>
              <a:gd name="TY6" fmla="*/ 10800 h 21601"/>
              <a:gd name="TX7" fmla="*/ 16200 w 21601"/>
              <a:gd name="TY7" fmla="*/ 0 h 21601"/>
              <a:gd name="TX9" fmla="*/ 1350 w 21601"/>
              <a:gd name="TY9" fmla="*/ 5400 h 21601"/>
              <a:gd name="TX10" fmla="*/ 1350 w 21601"/>
              <a:gd name="TY10" fmla="*/ 16200 h 21601"/>
              <a:gd name="TX11" fmla="*/ 2700 w 21601"/>
              <a:gd name="TY11" fmla="*/ 16200 h 21601"/>
              <a:gd name="TX12" fmla="*/ 2700 w 21601"/>
              <a:gd name="TY12" fmla="*/ 5400 h 21601"/>
              <a:gd name="TX13" fmla="*/ 1350 w 21601"/>
              <a:gd name="TY13" fmla="*/ 5400 h 21601"/>
              <a:gd name="TX15" fmla="*/ 0 w 21601"/>
              <a:gd name="TY15" fmla="*/ 5400 h 21601"/>
              <a:gd name="TX16" fmla="*/ 0 w 21601"/>
              <a:gd name="TY16" fmla="*/ 16200 h 21601"/>
              <a:gd name="TX17" fmla="*/ 675 w 21601"/>
              <a:gd name="TY17" fmla="*/ 16200 h 21601"/>
              <a:gd name="TX18" fmla="*/ 675 w 21601"/>
              <a:gd name="TY18" fmla="*/ 5400 h 21601"/>
              <a:gd name="TX19" fmla="*/ 0 w 21601"/>
              <a:gd name="TY19" fmla="*/ 5400 h 216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</a:cxnLst>
            <a:rect l="l" t="t" r="r" b="b"/>
            <a:pathLst>
              <a:path w="21601" h="21601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3300">
              <a:alpha val="49847"/>
            </a:srgbClr>
          </a:solidFill>
          <a:ln w="9525" cap="flat" cmpd="sng">
            <a:solidFill>
              <a:srgbClr val="FF33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778" name="AutoShape 13"/>
          <p:cNvSpPr>
            <a:spLocks/>
          </p:cNvSpPr>
          <p:nvPr/>
        </p:nvSpPr>
        <p:spPr bwMode="auto">
          <a:xfrm rot="-5400000">
            <a:off x="1866900" y="4563110"/>
            <a:ext cx="600710" cy="267335"/>
          </a:xfrm>
          <a:custGeom>
            <a:avLst/>
            <a:gdLst>
              <a:gd name="TX0" fmla="*/ 16200 w 21601"/>
              <a:gd name="TY0" fmla="*/ 0 h 21601"/>
              <a:gd name="TX1" fmla="*/ 16200 w 21601"/>
              <a:gd name="TY1" fmla="*/ 5400 h 21601"/>
              <a:gd name="TX2" fmla="*/ 3375 w 21601"/>
              <a:gd name="TY2" fmla="*/ 5400 h 21601"/>
              <a:gd name="TX3" fmla="*/ 3375 w 21601"/>
              <a:gd name="TY3" fmla="*/ 16200 h 21601"/>
              <a:gd name="TX4" fmla="*/ 16200 w 21601"/>
              <a:gd name="TY4" fmla="*/ 16200 h 21601"/>
              <a:gd name="TX5" fmla="*/ 16200 w 21601"/>
              <a:gd name="TY5" fmla="*/ 21600 h 21601"/>
              <a:gd name="TX6" fmla="*/ 21600 w 21601"/>
              <a:gd name="TY6" fmla="*/ 10800 h 21601"/>
              <a:gd name="TX7" fmla="*/ 16200 w 21601"/>
              <a:gd name="TY7" fmla="*/ 0 h 21601"/>
              <a:gd name="TX9" fmla="*/ 1350 w 21601"/>
              <a:gd name="TY9" fmla="*/ 5400 h 21601"/>
              <a:gd name="TX10" fmla="*/ 1350 w 21601"/>
              <a:gd name="TY10" fmla="*/ 16200 h 21601"/>
              <a:gd name="TX11" fmla="*/ 2700 w 21601"/>
              <a:gd name="TY11" fmla="*/ 16200 h 21601"/>
              <a:gd name="TX12" fmla="*/ 2700 w 21601"/>
              <a:gd name="TY12" fmla="*/ 5400 h 21601"/>
              <a:gd name="TX13" fmla="*/ 1350 w 21601"/>
              <a:gd name="TY13" fmla="*/ 5400 h 21601"/>
              <a:gd name="TX15" fmla="*/ 0 w 21601"/>
              <a:gd name="TY15" fmla="*/ 5400 h 21601"/>
              <a:gd name="TX16" fmla="*/ 0 w 21601"/>
              <a:gd name="TY16" fmla="*/ 16200 h 21601"/>
              <a:gd name="TX17" fmla="*/ 675 w 21601"/>
              <a:gd name="TY17" fmla="*/ 16200 h 21601"/>
              <a:gd name="TX18" fmla="*/ 675 w 21601"/>
              <a:gd name="TY18" fmla="*/ 5400 h 21601"/>
              <a:gd name="TX19" fmla="*/ 0 w 21601"/>
              <a:gd name="TY19" fmla="*/ 5400 h 216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</a:cxnLst>
            <a:rect l="l" t="t" r="r" b="b"/>
            <a:pathLst>
              <a:path w="21601" h="21601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3300">
              <a:alpha val="49847"/>
            </a:srgbClr>
          </a:solidFill>
          <a:ln w="9525" cap="flat" cmpd="sng">
            <a:solidFill>
              <a:srgbClr val="FF33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779" name="AutoShape 14"/>
          <p:cNvSpPr>
            <a:spLocks/>
          </p:cNvSpPr>
          <p:nvPr/>
        </p:nvSpPr>
        <p:spPr bwMode="auto">
          <a:xfrm rot="-5400000">
            <a:off x="5407025" y="4548505"/>
            <a:ext cx="600710" cy="267335"/>
          </a:xfrm>
          <a:custGeom>
            <a:avLst/>
            <a:gdLst>
              <a:gd name="TX0" fmla="*/ 16200 w 21601"/>
              <a:gd name="TY0" fmla="*/ 0 h 21601"/>
              <a:gd name="TX1" fmla="*/ 16200 w 21601"/>
              <a:gd name="TY1" fmla="*/ 5400 h 21601"/>
              <a:gd name="TX2" fmla="*/ 3375 w 21601"/>
              <a:gd name="TY2" fmla="*/ 5400 h 21601"/>
              <a:gd name="TX3" fmla="*/ 3375 w 21601"/>
              <a:gd name="TY3" fmla="*/ 16200 h 21601"/>
              <a:gd name="TX4" fmla="*/ 16200 w 21601"/>
              <a:gd name="TY4" fmla="*/ 16200 h 21601"/>
              <a:gd name="TX5" fmla="*/ 16200 w 21601"/>
              <a:gd name="TY5" fmla="*/ 21600 h 21601"/>
              <a:gd name="TX6" fmla="*/ 21600 w 21601"/>
              <a:gd name="TY6" fmla="*/ 10800 h 21601"/>
              <a:gd name="TX7" fmla="*/ 16200 w 21601"/>
              <a:gd name="TY7" fmla="*/ 0 h 21601"/>
              <a:gd name="TX9" fmla="*/ 1350 w 21601"/>
              <a:gd name="TY9" fmla="*/ 5400 h 21601"/>
              <a:gd name="TX10" fmla="*/ 1350 w 21601"/>
              <a:gd name="TY10" fmla="*/ 16200 h 21601"/>
              <a:gd name="TX11" fmla="*/ 2700 w 21601"/>
              <a:gd name="TY11" fmla="*/ 16200 h 21601"/>
              <a:gd name="TX12" fmla="*/ 2700 w 21601"/>
              <a:gd name="TY12" fmla="*/ 5400 h 21601"/>
              <a:gd name="TX13" fmla="*/ 1350 w 21601"/>
              <a:gd name="TY13" fmla="*/ 5400 h 21601"/>
              <a:gd name="TX15" fmla="*/ 0 w 21601"/>
              <a:gd name="TY15" fmla="*/ 5400 h 21601"/>
              <a:gd name="TX16" fmla="*/ 0 w 21601"/>
              <a:gd name="TY16" fmla="*/ 16200 h 21601"/>
              <a:gd name="TX17" fmla="*/ 675 w 21601"/>
              <a:gd name="TY17" fmla="*/ 16200 h 21601"/>
              <a:gd name="TX18" fmla="*/ 675 w 21601"/>
              <a:gd name="TY18" fmla="*/ 5400 h 21601"/>
              <a:gd name="TX19" fmla="*/ 0 w 21601"/>
              <a:gd name="TY19" fmla="*/ 5400 h 216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</a:cxnLst>
            <a:rect l="l" t="t" r="r" b="b"/>
            <a:pathLst>
              <a:path w="21601" h="21601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3300">
              <a:alpha val="49847"/>
            </a:srgbClr>
          </a:solidFill>
          <a:ln w="9525" cap="flat" cmpd="sng">
            <a:solidFill>
              <a:srgbClr val="FF33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132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14344" y="836712"/>
            <a:ext cx="8572500" cy="5429250"/>
          </a:xfrm>
        </p:spPr>
        <p:txBody>
          <a:bodyPr/>
          <a:lstStyle/>
          <a:p>
            <a:r>
              <a:rPr lang="ko-KR" altLang="en-US" dirty="0"/>
              <a:t>이미지 리스트 생성 방법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이미지 리스트 생성 함수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cx, cy: </a:t>
            </a:r>
            <a:r>
              <a:rPr lang="ko-KR" altLang="en-US" dirty="0"/>
              <a:t>이미지의 폭과 높이</a:t>
            </a:r>
            <a:r>
              <a:rPr lang="en-US" altLang="ko-KR" dirty="0"/>
              <a:t>(</a:t>
            </a:r>
            <a:r>
              <a:rPr lang="ko-KR" altLang="en-US" dirty="0"/>
              <a:t>픽셀 단위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nFlags</a:t>
            </a:r>
            <a:r>
              <a:rPr lang="en-US" altLang="ko-KR" dirty="0"/>
              <a:t>: </a:t>
            </a:r>
            <a:r>
              <a:rPr lang="ko-KR" altLang="en-US" dirty="0"/>
              <a:t>이미지 리스트의 타입 지정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9600ED6-DCA4-4148-B7D8-169882FE8CD8}" type="slidenum">
              <a:rPr lang="en-US" altLang="ko-KR"/>
              <a:pPr>
                <a:defRPr/>
              </a:pPr>
              <a:t>157</a:t>
            </a:fld>
            <a:endParaRPr lang="en-US" altLang="ko-K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이미지 리스트 </a:t>
            </a:r>
            <a:r>
              <a:rPr lang="en-US" altLang="ko-KR"/>
              <a:t>(2/9)</a:t>
            </a:r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357188" y="1196752"/>
            <a:ext cx="8382000" cy="9144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CImageList m_il;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m_il.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Create</a:t>
            </a:r>
            <a:r>
              <a:rPr lang="en-US" altLang="ko-KR" sz="2000">
                <a:latin typeface="Lucida Sans Unicode" pitchFamily="34" charset="0"/>
              </a:rPr>
              <a:t>(...);</a:t>
            </a:r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357188" y="2636912"/>
            <a:ext cx="8382000" cy="15240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BOOL CImageList::Create (int cx, int cy, UINT nFlags, int nInitial, int nGrow);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BOOL CImageList::Create (UINT nBitmapID, int cx, int nGrow, COLORREF crMask);</a:t>
            </a:r>
          </a:p>
        </p:txBody>
      </p:sp>
    </p:spTree>
    <p:extLst>
      <p:ext uri="{BB962C8B-B14F-4D97-AF65-F5344CB8AC3E}">
        <p14:creationId xmlns:p14="http://schemas.microsoft.com/office/powerpoint/2010/main" val="108778993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이미지 리스트 생성 함수 </a:t>
            </a:r>
            <a:r>
              <a:rPr lang="en-US" altLang="ko-KR"/>
              <a:t>(cont'd)</a:t>
            </a:r>
          </a:p>
          <a:p>
            <a:pPr lvl="1"/>
            <a:r>
              <a:rPr lang="en-US" altLang="ko-KR"/>
              <a:t>nInitial: </a:t>
            </a:r>
            <a:r>
              <a:rPr lang="ko-KR" altLang="en-US"/>
              <a:t>초기에 포함할 이미지 개수</a:t>
            </a:r>
          </a:p>
          <a:p>
            <a:pPr lvl="1"/>
            <a:r>
              <a:rPr lang="en-US" altLang="ko-KR"/>
              <a:t>nGrow: </a:t>
            </a:r>
            <a:r>
              <a:rPr lang="ko-KR" altLang="en-US"/>
              <a:t>새로운 이미지를 추가하기 위해 이미지 리스트의 메모리를 재할당할 때 얼마만큼 여분의 메모리를 할당할 것인가를 나타냄</a:t>
            </a:r>
          </a:p>
          <a:p>
            <a:pPr lvl="1"/>
            <a:r>
              <a:rPr lang="en-US" altLang="ko-KR"/>
              <a:t>nBitmapID: </a:t>
            </a:r>
            <a:r>
              <a:rPr lang="ko-KR" altLang="en-US"/>
              <a:t>비트맵 리소스 </a:t>
            </a:r>
            <a:r>
              <a:rPr lang="en-US" altLang="ko-KR"/>
              <a:t>ID</a:t>
            </a:r>
          </a:p>
          <a:p>
            <a:pPr lvl="1"/>
            <a:r>
              <a:rPr lang="en-US" altLang="ko-KR"/>
              <a:t>crMask: </a:t>
            </a:r>
            <a:r>
              <a:rPr lang="ko-KR" altLang="en-US"/>
              <a:t>투명색으로 사용할 색상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12A9F1B6-9308-4761-ADD3-6B2AF5384729}" type="slidenum">
              <a:rPr lang="en-US" altLang="ko-KR"/>
              <a:pPr>
                <a:defRPr/>
              </a:pPr>
              <a:t>158</a:t>
            </a:fld>
            <a:endParaRPr lang="en-US" altLang="ko-KR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이미지 리스트 </a:t>
            </a:r>
            <a:r>
              <a:rPr lang="en-US" altLang="ko-KR"/>
              <a:t>(3/9)</a:t>
            </a:r>
          </a:p>
        </p:txBody>
      </p:sp>
      <p:grpSp>
        <p:nvGrpSpPr>
          <p:cNvPr id="34821" name="Group 9"/>
          <p:cNvGrpSpPr>
            <a:grpSpLocks/>
          </p:cNvGrpSpPr>
          <p:nvPr/>
        </p:nvGrpSpPr>
        <p:grpSpPr bwMode="auto">
          <a:xfrm>
            <a:off x="2339752" y="3140968"/>
            <a:ext cx="3822700" cy="1782762"/>
            <a:chOff x="720" y="2976"/>
            <a:chExt cx="2408" cy="1123"/>
          </a:xfrm>
        </p:grpSpPr>
        <p:pic>
          <p:nvPicPr>
            <p:cNvPr id="34822" name="Picture 5" descr="D:\집필(1)\Chapter11\Fig11-54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976"/>
              <a:ext cx="2408" cy="1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1799" y="33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4824" name="Rectangle 7"/>
            <p:cNvSpPr>
              <a:spLocks noChangeArrowheads="1"/>
            </p:cNvSpPr>
            <p:nvPr/>
          </p:nvSpPr>
          <p:spPr bwMode="auto">
            <a:xfrm>
              <a:off x="768" y="3792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>
                  <a:solidFill>
                    <a:srgbClr val="0000CC"/>
                  </a:solidFill>
                </a:rPr>
                <a:t>원본</a:t>
              </a:r>
            </a:p>
          </p:txBody>
        </p:sp>
        <p:sp>
          <p:nvSpPr>
            <p:cNvPr id="34825" name="Rectangle 8"/>
            <p:cNvSpPr>
              <a:spLocks noChangeArrowheads="1"/>
            </p:cNvSpPr>
            <p:nvPr/>
          </p:nvSpPr>
          <p:spPr bwMode="auto">
            <a:xfrm>
              <a:off x="2112" y="3792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>
                  <a:solidFill>
                    <a:srgbClr val="0000CC"/>
                  </a:solidFill>
                </a:rPr>
                <a:t>마스크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633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16613" y="836712"/>
            <a:ext cx="8572500" cy="5429250"/>
          </a:xfrm>
        </p:spPr>
        <p:txBody>
          <a:bodyPr/>
          <a:lstStyle/>
          <a:p>
            <a:r>
              <a:rPr lang="ko-KR" altLang="en-US" dirty="0"/>
              <a:t>이미지 리스트 생성 예</a:t>
            </a:r>
          </a:p>
          <a:p>
            <a:endParaRPr lang="en-US" altLang="ko-KR" sz="3600" dirty="0"/>
          </a:p>
          <a:p>
            <a:endParaRPr lang="ko-KR" altLang="en-US" sz="3600" dirty="0"/>
          </a:p>
          <a:p>
            <a:endParaRPr lang="ko-KR" altLang="en-US" sz="3600" dirty="0"/>
          </a:p>
          <a:p>
            <a:pPr lvl="1"/>
            <a:r>
              <a:rPr lang="en-US" altLang="ko-KR" dirty="0"/>
              <a:t>IDB_BITMAP1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FF35D39-F7A5-4015-BA63-D12D1A2659E4}" type="slidenum">
              <a:rPr lang="en-US" altLang="ko-KR"/>
              <a:pPr>
                <a:defRPr/>
              </a:pPr>
              <a:t>159</a:t>
            </a:fld>
            <a:endParaRPr lang="en-US" altLang="ko-KR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이미지 리스트 </a:t>
            </a:r>
            <a:r>
              <a:rPr lang="en-US" altLang="ko-KR"/>
              <a:t>(4/9)</a:t>
            </a:r>
          </a:p>
        </p:txBody>
      </p:sp>
      <p:sp>
        <p:nvSpPr>
          <p:cNvPr id="35845" name="AutoShape 4"/>
          <p:cNvSpPr>
            <a:spLocks noChangeArrowheads="1"/>
          </p:cNvSpPr>
          <p:nvPr/>
        </p:nvSpPr>
        <p:spPr bwMode="auto">
          <a:xfrm>
            <a:off x="428625" y="1340768"/>
            <a:ext cx="8382000" cy="12192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CImageList m_il1, m_il2;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m_il1.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Create</a:t>
            </a:r>
            <a:r>
              <a:rPr lang="en-US" altLang="ko-KR" sz="2000">
                <a:latin typeface="Lucida Sans Unicode" pitchFamily="34" charset="0"/>
              </a:rPr>
              <a:t>(32, 32, ILC_COLOR4, 2, 1);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m_il2.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Create</a:t>
            </a:r>
            <a:r>
              <a:rPr lang="en-US" altLang="ko-KR" sz="2000">
                <a:latin typeface="Lucida Sans Unicode" pitchFamily="34" charset="0"/>
              </a:rPr>
              <a:t>(IDB_BITMAP1, 48, 1, RGB(255, 255, 255));</a:t>
            </a:r>
          </a:p>
        </p:txBody>
      </p:sp>
      <p:pic>
        <p:nvPicPr>
          <p:cNvPr id="35846" name="Picture 5" descr="D:\집필(1)\Chapter11\Fig11-01-p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76268"/>
            <a:ext cx="5064125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46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 txBox="1">
            <a:spLocks noGrp="1"/>
          </p:cNvSpPr>
          <p:nvPr>
            <p:ph idx="1"/>
          </p:nvPr>
        </p:nvSpPr>
        <p:spPr>
          <a:xfrm>
            <a:off x="1270" y="94551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시스템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=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윈도우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" y="20321"/>
            <a:ext cx="8572500" cy="528359"/>
          </a:xfrm>
        </p:spPr>
        <p:txBody>
          <a:bodyPr/>
          <a:lstStyle/>
          <a:p>
            <a:r>
              <a:rPr lang="ko-KR" altLang="en-US" dirty="0"/>
              <a:t>메뉴 용어 </a:t>
            </a:r>
            <a:r>
              <a:rPr lang="en-US" altLang="ko-KR" dirty="0"/>
              <a:t>(5/6)</a:t>
            </a:r>
          </a:p>
        </p:txBody>
      </p:sp>
      <p:grpSp>
        <p:nvGrpSpPr>
          <p:cNvPr id="11268" name="Group 9"/>
          <p:cNvGrpSpPr>
            <a:grpSpLocks/>
          </p:cNvGrpSpPr>
          <p:nvPr/>
        </p:nvGrpSpPr>
        <p:grpSpPr bwMode="auto">
          <a:xfrm>
            <a:off x="1249045" y="1734820"/>
            <a:ext cx="6286500" cy="2441575"/>
            <a:chOff x="1249045" y="1734820"/>
            <a:chExt cx="6286500" cy="2441575"/>
          </a:xfrm>
        </p:grpSpPr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345" y="1811020"/>
              <a:ext cx="3124200" cy="23653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>
              <a:off x="1249045" y="1734820"/>
              <a:ext cx="2261870" cy="182562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5401945" y="2268220"/>
              <a:ext cx="2133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2200">
                  <a:solidFill>
                    <a:srgbClr val="CC3300"/>
                  </a:solidFill>
                </a:rPr>
                <a:t>시스템 메뉴 </a:t>
              </a:r>
            </a:p>
            <a:p>
              <a:pPr eaLnBrk="1" hangingPunct="1"/>
              <a:r>
                <a:rPr lang="en-US" altLang="ko-KR" sz="2200">
                  <a:solidFill>
                    <a:srgbClr val="CC3300"/>
                  </a:solidFill>
                </a:rPr>
                <a:t>= </a:t>
              </a:r>
              <a:r>
                <a:rPr lang="ko-KR" altLang="en-US" sz="2200">
                  <a:solidFill>
                    <a:srgbClr val="CC3300"/>
                  </a:solidFill>
                </a:rPr>
                <a:t>윈도우 메뉴</a:t>
              </a:r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3507740" y="2725420"/>
              <a:ext cx="189357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857606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8572500" cy="5429250"/>
          </a:xfrm>
        </p:spPr>
        <p:txBody>
          <a:bodyPr/>
          <a:lstStyle/>
          <a:p>
            <a:r>
              <a:rPr lang="ko-KR" altLang="en-US" dirty="0"/>
              <a:t>이미지 추가 함수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r>
              <a:rPr lang="en-US" altLang="ko-KR" dirty="0" err="1"/>
              <a:t>hIcon</a:t>
            </a:r>
            <a:r>
              <a:rPr lang="en-US" altLang="ko-KR" dirty="0"/>
              <a:t>: </a:t>
            </a:r>
            <a:r>
              <a:rPr lang="ko-KR" altLang="en-US" dirty="0"/>
              <a:t>아이콘 리소스를 가리키는 </a:t>
            </a:r>
            <a:r>
              <a:rPr lang="ko-KR" altLang="en-US" dirty="0" err="1"/>
              <a:t>핸들값</a:t>
            </a:r>
            <a:endParaRPr lang="ko-KR" altLang="en-US" dirty="0"/>
          </a:p>
          <a:p>
            <a:pPr lvl="1"/>
            <a:r>
              <a:rPr lang="en-US" altLang="ko-KR" dirty="0" err="1"/>
              <a:t>pbmImage</a:t>
            </a:r>
            <a:r>
              <a:rPr lang="en-US" altLang="ko-KR" dirty="0"/>
              <a:t>: </a:t>
            </a:r>
            <a:r>
              <a:rPr lang="ko-KR" altLang="en-US" dirty="0"/>
              <a:t>비트맵 리소스를 담고 있는 </a:t>
            </a:r>
            <a:r>
              <a:rPr lang="en-US" altLang="ko-KR" dirty="0" err="1"/>
              <a:t>CBitmap</a:t>
            </a:r>
            <a:r>
              <a:rPr lang="en-US" altLang="ko-KR" dirty="0"/>
              <a:t> </a:t>
            </a:r>
            <a:r>
              <a:rPr lang="ko-KR" altLang="en-US" dirty="0"/>
              <a:t>객체의 주소</a:t>
            </a:r>
          </a:p>
          <a:p>
            <a:pPr lvl="1"/>
            <a:r>
              <a:rPr lang="en-US" altLang="ko-KR" dirty="0" err="1"/>
              <a:t>crMask</a:t>
            </a:r>
            <a:r>
              <a:rPr lang="en-US" altLang="ko-KR" dirty="0"/>
              <a:t>: </a:t>
            </a:r>
            <a:r>
              <a:rPr lang="ko-KR" altLang="en-US" dirty="0"/>
              <a:t>투명색으로 사용할 색상</a:t>
            </a:r>
          </a:p>
          <a:p>
            <a:endParaRPr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5F44EED2-E92B-4AC0-9318-A7784AF0D607}" type="slidenum">
              <a:rPr lang="en-US" altLang="ko-KR"/>
              <a:pPr>
                <a:defRPr/>
              </a:pPr>
              <a:t>160</a:t>
            </a:fld>
            <a:endParaRPr lang="en-US" altLang="ko-KR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이미지 리스트 </a:t>
            </a:r>
            <a:r>
              <a:rPr lang="en-US" altLang="ko-KR"/>
              <a:t>(5/9)</a:t>
            </a:r>
          </a:p>
        </p:txBody>
      </p:sp>
      <p:sp>
        <p:nvSpPr>
          <p:cNvPr id="36867" name="AutoShape 4"/>
          <p:cNvSpPr>
            <a:spLocks noChangeArrowheads="1"/>
          </p:cNvSpPr>
          <p:nvPr/>
        </p:nvSpPr>
        <p:spPr bwMode="auto">
          <a:xfrm>
            <a:off x="392711" y="1196752"/>
            <a:ext cx="8382000" cy="9144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int CImageList::Add (HICON hIcon);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int CImageList::Add (CBitmap* pbmImage, COLORREF crMask);</a:t>
            </a:r>
          </a:p>
        </p:txBody>
      </p:sp>
    </p:spTree>
    <p:extLst>
      <p:ext uri="{BB962C8B-B14F-4D97-AF65-F5344CB8AC3E}">
        <p14:creationId xmlns:p14="http://schemas.microsoft.com/office/powerpoint/2010/main" val="357014759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 txBox="1">
            <a:spLocks noGrp="1"/>
          </p:cNvSpPr>
          <p:nvPr>
            <p:ph idx="1"/>
          </p:nvPr>
        </p:nvSpPr>
        <p:spPr>
          <a:xfrm>
            <a:off x="1270" y="87058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예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6AE6C094-E0FB-415A-B08C-FCFB402BAB16}" type="slidenum">
              <a:rPr lang="en-US" altLang="ko-KR"/>
              <a:pPr>
                <a:defRPr/>
              </a:pPr>
              <a:t>161</a:t>
            </a:fld>
            <a:endParaRPr lang="en-US" altLang="ko-KR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이미지 리스트 </a:t>
            </a:r>
            <a:r>
              <a:rPr lang="en-US" altLang="ko-KR"/>
              <a:t>(6/9)</a:t>
            </a:r>
          </a:p>
        </p:txBody>
      </p:sp>
      <p:sp>
        <p:nvSpPr>
          <p:cNvPr id="37893" name="AutoShape 4"/>
          <p:cNvSpPr>
            <a:spLocks/>
          </p:cNvSpPr>
          <p:nvPr/>
        </p:nvSpPr>
        <p:spPr bwMode="auto">
          <a:xfrm>
            <a:off x="381000" y="1491615"/>
            <a:ext cx="8382635" cy="2515235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//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두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개의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아이콘을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이미지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리스트에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추가한다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.</a:t>
            </a:r>
            <a:endParaRPr lang="ko-KR" altLang="en-US" sz="2000" b="0" cap="none" dirty="0">
              <a:solidFill>
                <a:srgbClr val="009900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m_il1.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Add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(AfxGetApp()-&gt;LoadIcon(IDI_ICON1));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m_il1.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Add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(AfxGetApp()-&gt;LoadIcon(IDI_ICON2));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//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비트맵을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이미지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리스트에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추가한다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.</a:t>
            </a:r>
            <a:endParaRPr lang="ko-KR" altLang="en-US" sz="2000" b="0" cap="none" dirty="0">
              <a:solidFill>
                <a:srgbClr val="009900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CBitmap bitmap;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bitmap.LoadBitmap(IDB_BITMAP1);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m_il2.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Add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(&amp;bitmap, RGB(255, 255, 255));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9025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8572500" cy="5429250"/>
          </a:xfrm>
        </p:spPr>
        <p:txBody>
          <a:bodyPr/>
          <a:lstStyle/>
          <a:p>
            <a:r>
              <a:rPr lang="ko-KR" altLang="en-US" dirty="0"/>
              <a:t>화면 출력 함수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  <a:p>
            <a:pPr lvl="1"/>
            <a:r>
              <a:rPr lang="en-US" altLang="ko-KR" dirty="0" err="1"/>
              <a:t>pDC</a:t>
            </a:r>
            <a:r>
              <a:rPr lang="en-US" altLang="ko-KR" dirty="0"/>
              <a:t>: </a:t>
            </a:r>
            <a:r>
              <a:rPr lang="ko-KR" altLang="en-US" dirty="0"/>
              <a:t>출력할 대상을 나타내는 디바이스 </a:t>
            </a:r>
            <a:r>
              <a:rPr lang="ko-KR" altLang="en-US" dirty="0" err="1"/>
              <a:t>컨텍스트</a:t>
            </a:r>
            <a:endParaRPr lang="ko-KR" altLang="en-US" dirty="0"/>
          </a:p>
          <a:p>
            <a:pPr lvl="1"/>
            <a:r>
              <a:rPr lang="en-US" altLang="ko-KR" dirty="0" err="1"/>
              <a:t>nImage</a:t>
            </a:r>
            <a:r>
              <a:rPr lang="en-US" altLang="ko-KR" dirty="0"/>
              <a:t>: </a:t>
            </a:r>
            <a:r>
              <a:rPr lang="ko-KR" altLang="en-US" dirty="0"/>
              <a:t>출력할 이미지의 인덱스</a:t>
            </a:r>
          </a:p>
          <a:p>
            <a:pPr lvl="1"/>
            <a:r>
              <a:rPr lang="en-US" altLang="ko-KR" dirty="0" err="1"/>
              <a:t>pt</a:t>
            </a:r>
            <a:r>
              <a:rPr lang="en-US" altLang="ko-KR" dirty="0"/>
              <a:t>: </a:t>
            </a:r>
            <a:r>
              <a:rPr lang="ko-KR" altLang="en-US" dirty="0"/>
              <a:t>출력 좌표</a:t>
            </a:r>
          </a:p>
          <a:p>
            <a:pPr lvl="1"/>
            <a:r>
              <a:rPr lang="en-US" altLang="ko-KR" dirty="0" err="1"/>
              <a:t>nStyle</a:t>
            </a:r>
            <a:r>
              <a:rPr lang="en-US" altLang="ko-KR" dirty="0"/>
              <a:t>: </a:t>
            </a:r>
            <a:r>
              <a:rPr lang="ko-KR" altLang="en-US" dirty="0"/>
              <a:t>그리기 스타일</a:t>
            </a:r>
            <a:r>
              <a:rPr lang="en-US" altLang="ko-KR" dirty="0"/>
              <a:t>(</a:t>
            </a:r>
            <a:r>
              <a:rPr lang="ko-KR" altLang="en-US" dirty="0"/>
              <a:t>다음 페이지 표 참조</a:t>
            </a:r>
            <a:r>
              <a:rPr lang="en-US" altLang="ko-KR" dirty="0"/>
              <a:t>)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7CEEC370-4BCF-46F0-BA5C-B63E4F130C6C}" type="slidenum">
              <a:rPr lang="en-US" altLang="ko-KR"/>
              <a:pPr>
                <a:defRPr/>
              </a:pPr>
              <a:t>162</a:t>
            </a:fld>
            <a:endParaRPr lang="en-US" altLang="ko-KR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이미지 리스트 </a:t>
            </a:r>
            <a:r>
              <a:rPr lang="en-US" altLang="ko-KR"/>
              <a:t>(7/9)</a:t>
            </a:r>
          </a:p>
        </p:txBody>
      </p:sp>
      <p:sp>
        <p:nvSpPr>
          <p:cNvPr id="38917" name="AutoShape 4"/>
          <p:cNvSpPr>
            <a:spLocks noChangeArrowheads="1"/>
          </p:cNvSpPr>
          <p:nvPr/>
        </p:nvSpPr>
        <p:spPr bwMode="auto">
          <a:xfrm>
            <a:off x="370805" y="1268760"/>
            <a:ext cx="8382000" cy="9144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BOOL CImageList::Draw (CDC* pDC, int nImage, POINT pt, UINT nStyle);</a:t>
            </a:r>
          </a:p>
        </p:txBody>
      </p:sp>
    </p:spTree>
    <p:extLst>
      <p:ext uri="{BB962C8B-B14F-4D97-AF65-F5344CB8AC3E}">
        <p14:creationId xmlns:p14="http://schemas.microsoft.com/office/powerpoint/2010/main" val="24326751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540"/>
            <a:ext cx="8572500" cy="5429250"/>
          </a:xfrm>
        </p:spPr>
        <p:txBody>
          <a:bodyPr/>
          <a:lstStyle/>
          <a:p>
            <a:r>
              <a:rPr lang="ko-KR" altLang="en-US" dirty="0"/>
              <a:t>그리기 스타일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84CC0CF2-3D9A-44CE-A04B-04E62C2FDDAC}" type="slidenum">
              <a:rPr lang="en-US" altLang="ko-KR"/>
              <a:pPr>
                <a:defRPr/>
              </a:pPr>
              <a:t>163</a:t>
            </a:fld>
            <a:endParaRPr lang="en-US" altLang="ko-KR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이미지 리스트 </a:t>
            </a:r>
            <a:r>
              <a:rPr lang="en-US" altLang="ko-KR"/>
              <a:t>(8/9)</a:t>
            </a:r>
          </a:p>
        </p:txBody>
      </p:sp>
      <p:pic>
        <p:nvPicPr>
          <p:cNvPr id="39941" name="Picture 4" descr="C:/Users/Administrator/AppData/Roaming/PolarisOffice/ETemp/8260_6061072/image9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" y="1124585"/>
            <a:ext cx="8306435" cy="3902075"/>
          </a:xfrm>
          <a:prstGeom prst="rect">
            <a:avLst/>
          </a:prstGeom>
          <a:noFill/>
          <a:ln w="0"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85054868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화면 출력 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156D5370-EA55-4175-88A1-57C7862571F4}" type="slidenum">
              <a:rPr lang="en-US" altLang="ko-KR"/>
              <a:pPr>
                <a:defRPr/>
              </a:pPr>
              <a:t>164</a:t>
            </a:fld>
            <a:endParaRPr lang="en-US" altLang="ko-KR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이미지 리스트 </a:t>
            </a:r>
            <a:r>
              <a:rPr lang="en-US" altLang="ko-KR"/>
              <a:t>(9/9)</a:t>
            </a:r>
          </a:p>
        </p:txBody>
      </p:sp>
      <p:sp>
        <p:nvSpPr>
          <p:cNvPr id="40965" name="AutoShape 4"/>
          <p:cNvSpPr>
            <a:spLocks noChangeArrowheads="1"/>
          </p:cNvSpPr>
          <p:nvPr/>
        </p:nvSpPr>
        <p:spPr bwMode="auto">
          <a:xfrm>
            <a:off x="467544" y="1700808"/>
            <a:ext cx="8382000" cy="33528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void </a:t>
            </a:r>
            <a:r>
              <a:rPr lang="en-US" altLang="ko-KR" sz="2000" dirty="0" err="1">
                <a:latin typeface="Lucida Sans Unicode" pitchFamily="34" charset="0"/>
              </a:rPr>
              <a:t>CExImageListView</a:t>
            </a:r>
            <a:r>
              <a:rPr lang="en-US" altLang="ko-KR" sz="2000" dirty="0">
                <a:latin typeface="Lucida Sans Unicode" pitchFamily="34" charset="0"/>
              </a:rPr>
              <a:t>::</a:t>
            </a:r>
            <a:r>
              <a:rPr lang="en-US" altLang="ko-KR" sz="2000" dirty="0" err="1">
                <a:latin typeface="Lucida Sans Unicode" pitchFamily="34" charset="0"/>
              </a:rPr>
              <a:t>OnDraw</a:t>
            </a:r>
            <a:r>
              <a:rPr lang="en-US" altLang="ko-KR" sz="2000" dirty="0">
                <a:latin typeface="Lucida Sans Unicode" pitchFamily="34" charset="0"/>
              </a:rPr>
              <a:t>(CDC* </a:t>
            </a:r>
            <a:r>
              <a:rPr lang="en-US" altLang="ko-KR" sz="2000" dirty="0" err="1">
                <a:latin typeface="Lucida Sans Unicode" pitchFamily="34" charset="0"/>
              </a:rPr>
              <a:t>pDC</a:t>
            </a:r>
            <a:r>
              <a:rPr lang="en-US" altLang="ko-KR" sz="2000" dirty="0">
                <a:latin typeface="Lucida Sans Unicode" pitchFamily="34" charset="0"/>
              </a:rPr>
              <a:t>)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{</a:t>
            </a:r>
          </a:p>
          <a:p>
            <a:pPr eaLnBrk="1" hangingPunct="1"/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    // </a:t>
            </a:r>
            <a:r>
              <a:rPr lang="ko-KR" altLang="en-US" sz="2000" dirty="0">
                <a:solidFill>
                  <a:srgbClr val="009900"/>
                </a:solidFill>
                <a:latin typeface="Lucida Sans Unicode" pitchFamily="34" charset="0"/>
              </a:rPr>
              <a:t>배경색을 </a:t>
            </a:r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CLR_NONE</a:t>
            </a:r>
            <a:r>
              <a:rPr lang="ko-KR" altLang="en-US" sz="2000" dirty="0">
                <a:solidFill>
                  <a:srgbClr val="009900"/>
                </a:solidFill>
                <a:latin typeface="Lucida Sans Unicode" pitchFamily="34" charset="0"/>
              </a:rPr>
              <a:t>으로 설정한다</a:t>
            </a:r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.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m_il.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SetBkColor</a:t>
            </a:r>
            <a:r>
              <a:rPr lang="en-US" altLang="ko-KR" sz="2000" dirty="0">
                <a:latin typeface="Lucida Sans Unicode" pitchFamily="34" charset="0"/>
              </a:rPr>
              <a:t>(CLR_NONE); </a:t>
            </a:r>
          </a:p>
          <a:p>
            <a:pPr eaLnBrk="1" hangingPunct="1"/>
            <a:endParaRPr lang="en-US" altLang="ko-KR" sz="2000" dirty="0">
              <a:latin typeface="Lucida Sans Unicode" pitchFamily="34" charset="0"/>
            </a:endParaRP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m_il.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Draw</a:t>
            </a:r>
            <a:r>
              <a:rPr lang="en-US" altLang="ko-KR" sz="2000" dirty="0">
                <a:latin typeface="Lucida Sans Unicode" pitchFamily="34" charset="0"/>
              </a:rPr>
              <a:t>(</a:t>
            </a:r>
            <a:r>
              <a:rPr lang="en-US" altLang="ko-KR" sz="2000" dirty="0" err="1">
                <a:latin typeface="Lucida Sans Unicode" pitchFamily="34" charset="0"/>
              </a:rPr>
              <a:t>pDC</a:t>
            </a:r>
            <a:r>
              <a:rPr lang="en-US" altLang="ko-KR" sz="2000" dirty="0">
                <a:latin typeface="Lucida Sans Unicode" pitchFamily="34" charset="0"/>
              </a:rPr>
              <a:t>, 0, </a:t>
            </a:r>
            <a:r>
              <a:rPr lang="en-US" altLang="ko-KR" sz="2000" dirty="0" err="1">
                <a:latin typeface="Lucida Sans Unicode" pitchFamily="34" charset="0"/>
              </a:rPr>
              <a:t>CPoint</a:t>
            </a:r>
            <a:r>
              <a:rPr lang="en-US" altLang="ko-KR" sz="2000" dirty="0">
                <a:latin typeface="Lucida Sans Unicode" pitchFamily="34" charset="0"/>
              </a:rPr>
              <a:t>(100, 200), ILD_NORMAL);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m_il.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Draw</a:t>
            </a:r>
            <a:r>
              <a:rPr lang="en-US" altLang="ko-KR" sz="2000" dirty="0">
                <a:latin typeface="Lucida Sans Unicode" pitchFamily="34" charset="0"/>
              </a:rPr>
              <a:t>(</a:t>
            </a:r>
            <a:r>
              <a:rPr lang="en-US" altLang="ko-KR" sz="2000" dirty="0" err="1">
                <a:latin typeface="Lucida Sans Unicode" pitchFamily="34" charset="0"/>
              </a:rPr>
              <a:t>pDC</a:t>
            </a:r>
            <a:r>
              <a:rPr lang="en-US" altLang="ko-KR" sz="2000" dirty="0">
                <a:latin typeface="Lucida Sans Unicode" pitchFamily="34" charset="0"/>
              </a:rPr>
              <a:t>, 0, </a:t>
            </a:r>
            <a:r>
              <a:rPr lang="en-US" altLang="ko-KR" sz="2000" dirty="0" err="1">
                <a:latin typeface="Lucida Sans Unicode" pitchFamily="34" charset="0"/>
              </a:rPr>
              <a:t>CPoint</a:t>
            </a:r>
            <a:r>
              <a:rPr lang="en-US" altLang="ko-KR" sz="2000" dirty="0">
                <a:latin typeface="Lucida Sans Unicode" pitchFamily="34" charset="0"/>
              </a:rPr>
              <a:t>(150, 200), ILD_BLEND25);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m_il.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Draw</a:t>
            </a:r>
            <a:r>
              <a:rPr lang="en-US" altLang="ko-KR" sz="2000" dirty="0">
                <a:latin typeface="Lucida Sans Unicode" pitchFamily="34" charset="0"/>
              </a:rPr>
              <a:t>(</a:t>
            </a:r>
            <a:r>
              <a:rPr lang="en-US" altLang="ko-KR" sz="2000" dirty="0" err="1">
                <a:latin typeface="Lucida Sans Unicode" pitchFamily="34" charset="0"/>
              </a:rPr>
              <a:t>pDC</a:t>
            </a:r>
            <a:r>
              <a:rPr lang="en-US" altLang="ko-KR" sz="2000" dirty="0">
                <a:latin typeface="Lucida Sans Unicode" pitchFamily="34" charset="0"/>
              </a:rPr>
              <a:t>, 0, </a:t>
            </a:r>
            <a:r>
              <a:rPr lang="en-US" altLang="ko-KR" sz="2000" dirty="0" err="1">
                <a:latin typeface="Lucida Sans Unicode" pitchFamily="34" charset="0"/>
              </a:rPr>
              <a:t>CPoint</a:t>
            </a:r>
            <a:r>
              <a:rPr lang="en-US" altLang="ko-KR" sz="2000" dirty="0">
                <a:latin typeface="Lucida Sans Unicode" pitchFamily="34" charset="0"/>
              </a:rPr>
              <a:t>(200, 200), ILD_BLEND50);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m_il.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Draw</a:t>
            </a:r>
            <a:r>
              <a:rPr lang="en-US" altLang="ko-KR" sz="2000" dirty="0">
                <a:latin typeface="Lucida Sans Unicode" pitchFamily="34" charset="0"/>
              </a:rPr>
              <a:t>(</a:t>
            </a:r>
            <a:r>
              <a:rPr lang="en-US" altLang="ko-KR" sz="2000" dirty="0" err="1">
                <a:latin typeface="Lucida Sans Unicode" pitchFamily="34" charset="0"/>
              </a:rPr>
              <a:t>pDC</a:t>
            </a:r>
            <a:r>
              <a:rPr lang="en-US" altLang="ko-KR" sz="2000" dirty="0">
                <a:latin typeface="Lucida Sans Unicode" pitchFamily="34" charset="0"/>
              </a:rPr>
              <a:t>, 0, </a:t>
            </a:r>
            <a:r>
              <a:rPr lang="en-US" altLang="ko-KR" sz="2000" dirty="0" err="1">
                <a:latin typeface="Lucida Sans Unicode" pitchFamily="34" charset="0"/>
              </a:rPr>
              <a:t>CPoint</a:t>
            </a:r>
            <a:r>
              <a:rPr lang="en-US" altLang="ko-KR" sz="2000" dirty="0">
                <a:latin typeface="Lucida Sans Unicode" pitchFamily="34" charset="0"/>
              </a:rPr>
              <a:t>(250, 200), ILD_MASK);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07286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이미지 리스트와 리스트 컨트롤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6764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리스트 컨트롤 생성과 초기화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kumimoji="0" lang="en-US" altLang="ko-KR" sz="2400" dirty="0"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kumimoji="0" lang="en-US" altLang="ko-KR" sz="2400" dirty="0" err="1">
                <a:latin typeface="+mn-lt"/>
                <a:ea typeface="+mn-ea"/>
              </a:rPr>
              <a:t>CImageList</a:t>
            </a:r>
            <a:r>
              <a:rPr kumimoji="0" lang="en-US" altLang="ko-KR" sz="2400" dirty="0">
                <a:latin typeface="+mn-lt"/>
                <a:ea typeface="+mn-ea"/>
              </a:rPr>
              <a:t> </a:t>
            </a:r>
            <a:r>
              <a:rPr kumimoji="0" lang="ko-KR" altLang="en-US" sz="2400" dirty="0">
                <a:latin typeface="+mn-lt"/>
                <a:ea typeface="+mn-ea"/>
              </a:rPr>
              <a:t>객체 선언 후 </a:t>
            </a:r>
            <a:r>
              <a:rPr kumimoji="0" lang="en-US" altLang="ko-KR" sz="2400" dirty="0" err="1">
                <a:latin typeface="+mn-lt"/>
                <a:ea typeface="+mn-ea"/>
              </a:rPr>
              <a:t>CImageList</a:t>
            </a:r>
            <a:r>
              <a:rPr kumimoji="0" lang="en-US" altLang="ko-KR" sz="2400" dirty="0">
                <a:latin typeface="+mn-lt"/>
                <a:ea typeface="+mn-ea"/>
              </a:rPr>
              <a:t>::</a:t>
            </a:r>
            <a:r>
              <a:rPr kumimoji="0" lang="en-US" altLang="ko-KR" sz="2400" b="1" dirty="0">
                <a:latin typeface="+mn-lt"/>
                <a:ea typeface="+mn-ea"/>
              </a:rPr>
              <a:t>Create</a:t>
            </a:r>
            <a:r>
              <a:rPr kumimoji="0" lang="en-US" altLang="ko-KR" sz="2400" dirty="0">
                <a:latin typeface="+mn-lt"/>
                <a:ea typeface="+mn-ea"/>
              </a:rPr>
              <a:t>(), </a:t>
            </a:r>
            <a:r>
              <a:rPr kumimoji="0" lang="en-US" altLang="ko-KR" sz="2400" dirty="0" err="1">
                <a:latin typeface="+mn-lt"/>
                <a:ea typeface="+mn-ea"/>
              </a:rPr>
              <a:t>CImageList</a:t>
            </a:r>
            <a:r>
              <a:rPr kumimoji="0" lang="en-US" altLang="ko-KR" sz="2400" dirty="0">
                <a:latin typeface="+mn-lt"/>
                <a:ea typeface="+mn-ea"/>
              </a:rPr>
              <a:t>::</a:t>
            </a:r>
            <a:r>
              <a:rPr kumimoji="0" lang="en-US" altLang="ko-KR" sz="2400" b="1" dirty="0">
                <a:latin typeface="+mn-lt"/>
                <a:ea typeface="+mn-ea"/>
              </a:rPr>
              <a:t>Add</a:t>
            </a:r>
            <a:r>
              <a:rPr kumimoji="0" lang="en-US" altLang="ko-KR" sz="2400" dirty="0">
                <a:latin typeface="+mn-lt"/>
                <a:ea typeface="+mn-ea"/>
              </a:rPr>
              <a:t>() </a:t>
            </a:r>
            <a:r>
              <a:rPr kumimoji="0" lang="ko-KR" altLang="en-US" sz="2400" dirty="0">
                <a:latin typeface="+mn-lt"/>
                <a:ea typeface="+mn-ea"/>
              </a:rPr>
              <a:t>등을 이용하여 생성과 초기화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endParaRPr kumimoji="0" lang="en-US" altLang="ko-KR" sz="2400" dirty="0"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kumimoji="0" lang="en-US" altLang="ko-KR" sz="2400" dirty="0" err="1">
                <a:latin typeface="+mn-lt"/>
                <a:ea typeface="+mn-ea"/>
              </a:rPr>
              <a:t>CListCtrl</a:t>
            </a:r>
            <a:r>
              <a:rPr kumimoji="0" lang="en-US" altLang="ko-KR" sz="2400" dirty="0">
                <a:latin typeface="+mn-lt"/>
                <a:ea typeface="+mn-ea"/>
              </a:rPr>
              <a:t>::</a:t>
            </a:r>
            <a:r>
              <a:rPr kumimoji="0" lang="en-US" altLang="ko-KR" sz="2400" b="1" dirty="0" err="1">
                <a:latin typeface="+mn-lt"/>
                <a:ea typeface="+mn-ea"/>
              </a:rPr>
              <a:t>SetImageList</a:t>
            </a:r>
            <a:r>
              <a:rPr kumimoji="0" lang="en-US" altLang="ko-KR" sz="2400" dirty="0">
                <a:latin typeface="+mn-lt"/>
                <a:ea typeface="+mn-ea"/>
              </a:rPr>
              <a:t>()</a:t>
            </a:r>
            <a:r>
              <a:rPr kumimoji="0" lang="ko-KR" altLang="en-US" sz="2400" dirty="0">
                <a:latin typeface="+mn-lt"/>
                <a:ea typeface="+mn-ea"/>
              </a:rPr>
              <a:t>로 리스트 컨트롤에서 사용할 이미지 리스트 설정</a:t>
            </a:r>
          </a:p>
        </p:txBody>
      </p:sp>
    </p:spTree>
    <p:extLst>
      <p:ext uri="{BB962C8B-B14F-4D97-AF65-F5344CB8AC3E}">
        <p14:creationId xmlns:p14="http://schemas.microsoft.com/office/powerpoint/2010/main" val="127102085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704"/>
            <a:ext cx="8572500" cy="5429250"/>
          </a:xfrm>
        </p:spPr>
        <p:txBody>
          <a:bodyPr/>
          <a:lstStyle/>
          <a:p>
            <a:r>
              <a:rPr lang="ko-KR" altLang="en-US" dirty="0"/>
              <a:t>주요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pImageList</a:t>
            </a:r>
            <a:r>
              <a:rPr lang="en-US" altLang="ko-KR" dirty="0"/>
              <a:t>: </a:t>
            </a:r>
            <a:r>
              <a:rPr lang="ko-KR" altLang="en-US" dirty="0"/>
              <a:t>리스트 컨트롤에서 사용할 이미지 리스트</a:t>
            </a:r>
          </a:p>
          <a:p>
            <a:pPr lvl="1"/>
            <a:r>
              <a:rPr lang="en-US" altLang="ko-KR" dirty="0" err="1"/>
              <a:t>nImageListType</a:t>
            </a:r>
            <a:r>
              <a:rPr lang="en-US" altLang="ko-KR" dirty="0"/>
              <a:t>: </a:t>
            </a:r>
            <a:r>
              <a:rPr lang="ko-KR" altLang="en-US" dirty="0"/>
              <a:t>이미지 리스트에 포함된 이미지의 용도를 나타내는 </a:t>
            </a:r>
            <a:r>
              <a:rPr lang="ko-KR" altLang="en-US" dirty="0" err="1"/>
              <a:t>상수값</a:t>
            </a:r>
            <a:endParaRPr lang="ko-KR" altLang="en-US" dirty="0"/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91950310-36A5-4F05-94EF-2264C1CCD49C}" type="slidenum">
              <a:rPr lang="en-US" altLang="ko-KR"/>
              <a:pPr>
                <a:defRPr/>
              </a:pPr>
              <a:t>166</a:t>
            </a:fld>
            <a:endParaRPr lang="en-US" altLang="ko-KR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이미지 리스트와 리스트 컨트롤</a:t>
            </a:r>
            <a:endParaRPr lang="en-US" altLang="ko-KR"/>
          </a:p>
        </p:txBody>
      </p:sp>
      <p:sp>
        <p:nvSpPr>
          <p:cNvPr id="43013" name="AutoShape 4"/>
          <p:cNvSpPr>
            <a:spLocks noChangeArrowheads="1"/>
          </p:cNvSpPr>
          <p:nvPr/>
        </p:nvSpPr>
        <p:spPr bwMode="auto">
          <a:xfrm>
            <a:off x="381976" y="1196752"/>
            <a:ext cx="8382000" cy="9144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CImageList* CListCtrl::SetImageList (CImageList* pImageList, 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int nImageListType);</a:t>
            </a:r>
          </a:p>
        </p:txBody>
      </p:sp>
      <p:graphicFrame>
        <p:nvGraphicFramePr>
          <p:cNvPr id="49669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41617"/>
              </p:ext>
            </p:extLst>
          </p:nvPr>
        </p:nvGraphicFramePr>
        <p:xfrm>
          <a:off x="755832" y="2924944"/>
          <a:ext cx="7634287" cy="1682749"/>
        </p:xfrm>
        <a:graphic>
          <a:graphicData uri="http://schemas.openxmlformats.org/drawingml/2006/table">
            <a:tbl>
              <a:tblPr/>
              <a:tblGrid>
                <a:gridCol w="223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nImageListType</a:t>
                      </a:r>
                      <a:endParaRPr kumimoji="1" lang="en-US" altLang="ko-KR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용도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LVSIL_NORMAL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아이콘 보기 </a:t>
                      </a:r>
                      <a:r>
                        <a:rPr kumimoji="1" lang="en-US" altLang="ko-K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(32X32)</a:t>
                      </a:r>
                      <a:endParaRPr kumimoji="1" lang="ko-KR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1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LVSIL_SMALL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작은 아이콘 보기</a:t>
                      </a:r>
                      <a:r>
                        <a:rPr kumimoji="1" lang="en-US" altLang="ko-K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목록 보기</a:t>
                      </a:r>
                      <a:r>
                        <a:rPr kumimoji="1" lang="en-US" altLang="ko-K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보고서 보기</a:t>
                      </a:r>
                      <a:endParaRPr kumimoji="1" lang="en-US" altLang="ko-KR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(16X16)</a:t>
                      </a:r>
                      <a:endParaRPr kumimoji="1" lang="ko-KR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65959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2526" y="908720"/>
            <a:ext cx="8572500" cy="5429250"/>
          </a:xfrm>
        </p:spPr>
        <p:txBody>
          <a:bodyPr/>
          <a:lstStyle/>
          <a:p>
            <a:r>
              <a:rPr lang="ko-KR" altLang="en-US" dirty="0"/>
              <a:t>주요 함수</a:t>
            </a:r>
            <a:endParaRPr lang="en-US" altLang="ko-KR" dirty="0"/>
          </a:p>
          <a:p>
            <a:endParaRPr lang="en-US" altLang="ko-KR" sz="3600" dirty="0"/>
          </a:p>
          <a:p>
            <a:pPr lvl="1"/>
            <a:r>
              <a:rPr lang="en-US" altLang="ko-KR" dirty="0" err="1"/>
              <a:t>nItem</a:t>
            </a:r>
            <a:r>
              <a:rPr lang="en-US" altLang="ko-KR" dirty="0"/>
              <a:t>: </a:t>
            </a:r>
            <a:r>
              <a:rPr lang="ko-KR" altLang="en-US" dirty="0"/>
              <a:t>항목 인덱스이며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ko-KR" altLang="en-US" sz="2800" dirty="0"/>
          </a:p>
          <a:p>
            <a:pPr lvl="1"/>
            <a:endParaRPr lang="ko-KR" altLang="en-US" sz="2800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 err="1"/>
              <a:t>lpszItem</a:t>
            </a:r>
            <a:r>
              <a:rPr lang="en-US" altLang="ko-KR" dirty="0"/>
              <a:t>: </a:t>
            </a:r>
            <a:r>
              <a:rPr lang="ko-KR" altLang="en-US" dirty="0"/>
              <a:t>항목에 표시할 텍스트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nImage</a:t>
            </a:r>
            <a:r>
              <a:rPr lang="en-US" altLang="ko-KR" dirty="0"/>
              <a:t>: </a:t>
            </a:r>
            <a:r>
              <a:rPr lang="ko-KR" altLang="en-US" dirty="0"/>
              <a:t>항목에 표시할 이미지로서 이미지 리스트에서의 인덱스 값을 사용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378B6BA9-44A1-4B98-BC31-A6BDFCAEF33B}" type="slidenum">
              <a:rPr lang="en-US" altLang="ko-KR"/>
              <a:pPr>
                <a:defRPr/>
              </a:pPr>
              <a:t>167</a:t>
            </a:fld>
            <a:endParaRPr lang="en-US" altLang="ko-KR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이미지 리스트와 리스트 컨트롤</a:t>
            </a:r>
            <a:endParaRPr lang="en-US" altLang="ko-KR"/>
          </a:p>
        </p:txBody>
      </p:sp>
      <p:sp>
        <p:nvSpPr>
          <p:cNvPr id="44037" name="AutoShape 4"/>
          <p:cNvSpPr>
            <a:spLocks noChangeArrowheads="1"/>
          </p:cNvSpPr>
          <p:nvPr/>
        </p:nvSpPr>
        <p:spPr bwMode="auto">
          <a:xfrm>
            <a:off x="373714" y="1268760"/>
            <a:ext cx="8382000" cy="6096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int CListCtrl::InsertItem (int nItem, LPCTSTR lpszItem, </a:t>
            </a:r>
            <a:r>
              <a:rPr lang="en-US" altLang="ko-KR" sz="2000">
                <a:solidFill>
                  <a:srgbClr val="FF0000"/>
                </a:solidFill>
                <a:latin typeface="Lucida Sans Unicode" pitchFamily="34" charset="0"/>
              </a:rPr>
              <a:t>int nImage</a:t>
            </a:r>
            <a:r>
              <a:rPr lang="en-US" altLang="ko-KR" sz="2000">
                <a:latin typeface="Lucida Sans Unicode" pitchFamily="34" charset="0"/>
              </a:rPr>
              <a:t>);</a:t>
            </a:r>
          </a:p>
        </p:txBody>
      </p:sp>
      <p:pic>
        <p:nvPicPr>
          <p:cNvPr id="44038" name="Picture 5" descr="D:\집필(1)\Chapter12\Fig12-15-p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071813"/>
            <a:ext cx="5334000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96514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ko-KR" altLang="en-US"/>
          </a:p>
        </p:txBody>
      </p:sp>
      <p:sp>
        <p:nvSpPr>
          <p:cNvPr id="45058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Tree Control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7971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 txBox="1">
            <a:spLocks noGrp="1"/>
          </p:cNvSpPr>
          <p:nvPr>
            <p:ph idx="1"/>
          </p:nvPr>
        </p:nvSpPr>
        <p:spPr>
          <a:xfrm>
            <a:off x="1270" y="79565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트리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컨트롤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=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트리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뷰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컨트롤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이용하여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계층적인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형태로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표시하는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용도로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75FEADB4-1648-482D-BDB8-2D96EAEAE524}" type="slidenum">
              <a:rPr lang="en-US" altLang="ko-KR"/>
              <a:pPr>
                <a:defRPr/>
              </a:pPr>
              <a:t>169</a:t>
            </a:fld>
            <a:endParaRPr lang="en-US" altLang="ko-KR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트리 컨트롤 </a:t>
            </a:r>
            <a:r>
              <a:rPr lang="en-US" altLang="ko-KR"/>
              <a:t>(1/2)</a:t>
            </a:r>
          </a:p>
        </p:txBody>
      </p:sp>
      <p:pic>
        <p:nvPicPr>
          <p:cNvPr id="46085" name="Picture 4" descr="C:/Users/Administrator/AppData/Roaming/PolarisOffice/ETemp/8260_6061072/image9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617980"/>
            <a:ext cx="3429635" cy="31851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</p:pic>
    </p:spTree>
    <p:extLst>
      <p:ext uri="{BB962C8B-B14F-4D97-AF65-F5344CB8AC3E}">
        <p14:creationId xmlns:p14="http://schemas.microsoft.com/office/powerpoint/2010/main" val="401662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 txBox="1">
            <a:spLocks noGrp="1"/>
          </p:cNvSpPr>
          <p:nvPr>
            <p:ph idx="1"/>
          </p:nvPr>
        </p:nvSpPr>
        <p:spPr>
          <a:xfrm>
            <a:off x="1270" y="94551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액세스키와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단축키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액세스키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열린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상태에서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특정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키보드로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빠르게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단축키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열리지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않은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상태에서도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키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조합으로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곧바로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실행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D5CC7CDF-521D-47B8-A595-09969FEA26E4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" y="13971"/>
            <a:ext cx="8572500" cy="468630"/>
          </a:xfrm>
        </p:spPr>
        <p:txBody>
          <a:bodyPr/>
          <a:lstStyle/>
          <a:p>
            <a:r>
              <a:rPr lang="ko-KR" altLang="en-US" dirty="0"/>
              <a:t>메뉴 용어 </a:t>
            </a:r>
            <a:r>
              <a:rPr lang="en-US" altLang="ko-KR" dirty="0"/>
              <a:t>(6/6)</a:t>
            </a:r>
          </a:p>
        </p:txBody>
      </p:sp>
      <p:grpSp>
        <p:nvGrpSpPr>
          <p:cNvPr id="12293" name="Group 11"/>
          <p:cNvGrpSpPr>
            <a:grpSpLocks/>
          </p:cNvGrpSpPr>
          <p:nvPr/>
        </p:nvGrpSpPr>
        <p:grpSpPr bwMode="auto">
          <a:xfrm>
            <a:off x="1835785" y="2990215"/>
            <a:ext cx="4510405" cy="1458595"/>
            <a:chOff x="1835785" y="2990215"/>
            <a:chExt cx="4510405" cy="1458595"/>
          </a:xfrm>
        </p:grpSpPr>
        <p:pic>
          <p:nvPicPr>
            <p:cNvPr id="122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785" y="3001010"/>
              <a:ext cx="44958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5" name="AutoShape 5"/>
            <p:cNvSpPr>
              <a:spLocks noChangeArrowheads="1"/>
            </p:cNvSpPr>
            <p:nvPr/>
          </p:nvSpPr>
          <p:spPr bwMode="auto">
            <a:xfrm>
              <a:off x="3512185" y="3004185"/>
              <a:ext cx="533400" cy="37782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2902585" y="4144010"/>
              <a:ext cx="1752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>
                  <a:solidFill>
                    <a:srgbClr val="CC3300"/>
                  </a:solidFill>
                </a:rPr>
                <a:t>액세스키</a:t>
              </a:r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3776980" y="3382010"/>
              <a:ext cx="0" cy="762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8" name="AutoShape 8"/>
            <p:cNvSpPr>
              <a:spLocks noChangeArrowheads="1"/>
            </p:cNvSpPr>
            <p:nvPr/>
          </p:nvSpPr>
          <p:spPr bwMode="auto">
            <a:xfrm>
              <a:off x="5036185" y="2990215"/>
              <a:ext cx="936625" cy="39179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299" name="Rectangle 9"/>
            <p:cNvSpPr>
              <a:spLocks noChangeArrowheads="1"/>
            </p:cNvSpPr>
            <p:nvPr/>
          </p:nvSpPr>
          <p:spPr bwMode="auto">
            <a:xfrm>
              <a:off x="4592955" y="4144010"/>
              <a:ext cx="1752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>
                  <a:solidFill>
                    <a:srgbClr val="CC3300"/>
                  </a:solidFill>
                </a:rPr>
                <a:t>단축키</a:t>
              </a:r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5493385" y="3382010"/>
              <a:ext cx="0" cy="762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28146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 txBox="1">
            <a:spLocks noGrp="1"/>
          </p:cNvSpPr>
          <p:nvPr>
            <p:ph idx="1"/>
          </p:nvPr>
        </p:nvSpPr>
        <p:spPr>
          <a:xfrm>
            <a:off x="1270" y="82613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용어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트리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컨트롤에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표시되는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부모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이상의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자식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부모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항목에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딸린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루트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계층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구조에서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최상위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루트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부모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가지지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않음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F96E01A3-4AFB-494A-B62A-6409F4DCA819}" type="slidenum">
              <a:rPr lang="en-US" altLang="ko-KR"/>
              <a:pPr>
                <a:defRPr/>
              </a:pPr>
              <a:t>170</a:t>
            </a:fld>
            <a:endParaRPr lang="en-US" altLang="ko-KR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트리 컨트롤 </a:t>
            </a:r>
            <a:r>
              <a:rPr lang="en-US" altLang="ko-KR"/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174779986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 txBox="1">
            <a:spLocks noGrp="1"/>
          </p:cNvSpPr>
          <p:nvPr>
            <p:ph idx="1"/>
          </p:nvPr>
        </p:nvSpPr>
        <p:spPr>
          <a:xfrm>
            <a:off x="1270" y="82613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트리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컨트롤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생성과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초기화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CTreeCtrl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객체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선언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CTreeCtrl::</a:t>
            </a:r>
            <a:r>
              <a:rPr lang="en-US" altLang="ko-KR" sz="1600" b="1" cap="none" dirty="0">
                <a:solidFill>
                  <a:srgbClr val="FF0000"/>
                </a:solidFill>
                <a:latin typeface="Franklin Gothic Book" charset="0"/>
                <a:ea typeface="Franklin Gothic Book" charset="0"/>
              </a:rPr>
              <a:t>Create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()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트리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컨트롤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CImageList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객체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선언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CImageList::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Create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(), CImageList::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Add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()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등을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이용하여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초기화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CTreeCtrl::</a:t>
            </a:r>
            <a:r>
              <a:rPr lang="en-US" altLang="ko-KR" sz="1600" b="1" cap="none" dirty="0">
                <a:solidFill>
                  <a:srgbClr val="FF0000"/>
                </a:solidFill>
                <a:latin typeface="Franklin Gothic Book" charset="0"/>
                <a:ea typeface="Franklin Gothic Book" charset="0"/>
              </a:rPr>
              <a:t>SetImageList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()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트리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컨트롤에서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사용할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설정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CTreeCtrl::</a:t>
            </a:r>
            <a:r>
              <a:rPr lang="en-US" altLang="ko-KR" sz="1600" b="1" cap="none" dirty="0">
                <a:solidFill>
                  <a:srgbClr val="FF0000"/>
                </a:solidFill>
                <a:latin typeface="Franklin Gothic Book" charset="0"/>
                <a:ea typeface="Franklin Gothic Book" charset="0"/>
              </a:rPr>
              <a:t>InsertItem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()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으로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87EB914B-16DE-4A8D-ABDF-B59691439341}" type="slidenum">
              <a:rPr lang="en-US" altLang="ko-KR"/>
              <a:pPr>
                <a:defRPr/>
              </a:pPr>
              <a:t>171</a:t>
            </a:fld>
            <a:endParaRPr lang="en-US" altLang="ko-KR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트리 컨트롤 클래스 </a:t>
            </a:r>
            <a:r>
              <a:rPr lang="en-US" altLang="ko-KR"/>
              <a:t>(1/11)</a:t>
            </a:r>
          </a:p>
        </p:txBody>
      </p:sp>
    </p:spTree>
    <p:extLst>
      <p:ext uri="{BB962C8B-B14F-4D97-AF65-F5344CB8AC3E}">
        <p14:creationId xmlns:p14="http://schemas.microsoft.com/office/powerpoint/2010/main" val="369128095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0" y="790575"/>
            <a:ext cx="8572500" cy="5429250"/>
          </a:xfrm>
        </p:spPr>
        <p:txBody>
          <a:bodyPr/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01E92C4-26A2-4D4B-B620-7970681CEF22}" type="slidenum">
              <a:rPr lang="en-US" altLang="ko-KR"/>
              <a:pPr>
                <a:defRPr/>
              </a:pPr>
              <a:t>172</a:t>
            </a:fld>
            <a:endParaRPr lang="en-US" altLang="ko-KR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트리 컨트롤 클래스 </a:t>
            </a:r>
            <a:r>
              <a:rPr lang="en-US" altLang="ko-KR"/>
              <a:t>(2/11)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107504" y="1340768"/>
            <a:ext cx="8382000" cy="32004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// ① CTreeCtrl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객체 선언과 트리 컨트롤 생성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m_tree.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Create</a:t>
            </a:r>
            <a:r>
              <a:rPr lang="en-US" altLang="ko-KR" sz="2000">
                <a:latin typeface="Lucida Sans Unicode" pitchFamily="34" charset="0"/>
              </a:rPr>
              <a:t>(WS_CHILD|WS_VISIBLE|WS_BORDER|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TVS_HASBUTTONS|TVS_HASLINES|TVS_LINESATROOT, 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CRect(10, 10, 150, 150), this, 101);</a:t>
            </a:r>
          </a:p>
          <a:p>
            <a:pPr eaLnBrk="1" hangingPunct="1"/>
            <a:endParaRPr lang="en-US" altLang="ko-KR" sz="2000">
              <a:latin typeface="Lucida Sans Unicode" pitchFamily="34" charset="0"/>
            </a:endParaRPr>
          </a:p>
          <a:p>
            <a:pPr eaLnBrk="1" hangingPunct="1"/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// ② CImageList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객체 선언과 이미지 리스트 생성</a:t>
            </a:r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,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초기화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CImageList il;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il.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Create</a:t>
            </a:r>
            <a:r>
              <a:rPr lang="en-US" altLang="ko-KR" sz="2000">
                <a:latin typeface="Lucida Sans Unicode" pitchFamily="34" charset="0"/>
              </a:rPr>
              <a:t>(IDB_BITMAP1, 16, 1, RGB(255, 255, 255));</a:t>
            </a:r>
          </a:p>
        </p:txBody>
      </p:sp>
      <p:pic>
        <p:nvPicPr>
          <p:cNvPr id="49158" name="Picture 6" descr="D:\집필(1)\Chapter12\Fig12-4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6064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98706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1630" y="790575"/>
            <a:ext cx="8572500" cy="5429250"/>
          </a:xfrm>
        </p:spPr>
        <p:txBody>
          <a:bodyPr/>
          <a:lstStyle/>
          <a:p>
            <a:r>
              <a:rPr lang="ko-KR" altLang="en-US"/>
              <a:t>예제 코드 </a:t>
            </a:r>
            <a:r>
              <a:rPr lang="en-US" altLang="ko-KR"/>
              <a:t>(cont'd)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6D158A3-911F-44A8-8DC0-45F766B2ADAA}" type="slidenum">
              <a:rPr lang="en-US" altLang="ko-KR"/>
              <a:pPr>
                <a:defRPr/>
              </a:pPr>
              <a:t>173</a:t>
            </a:fld>
            <a:endParaRPr lang="en-US" altLang="ko-KR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트리 컨트롤 클래스 </a:t>
            </a:r>
            <a:r>
              <a:rPr lang="en-US" altLang="ko-KR"/>
              <a:t>(3/11)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107504" y="1268760"/>
            <a:ext cx="8382000" cy="32004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// ③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이미지 리스트 설정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m_tree.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SetImageList</a:t>
            </a:r>
            <a:r>
              <a:rPr lang="en-US" altLang="ko-KR" sz="2000">
                <a:latin typeface="Lucida Sans Unicode" pitchFamily="34" charset="0"/>
              </a:rPr>
              <a:t>(&amp;il, TVSIL_NORMAL);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il.Detach();</a:t>
            </a:r>
          </a:p>
          <a:p>
            <a:pPr eaLnBrk="1" hangingPunct="1"/>
            <a:endParaRPr lang="en-US" altLang="ko-KR" sz="2000">
              <a:latin typeface="Lucida Sans Unicode" pitchFamily="34" charset="0"/>
            </a:endParaRPr>
          </a:p>
          <a:p>
            <a:pPr eaLnBrk="1" hangingPunct="1"/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// ④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항목 추가</a:t>
            </a:r>
          </a:p>
          <a:p>
            <a:pPr eaLnBrk="1" hangingPunct="1"/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// 1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레벨 초기화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HTREEITEM hSun = m_tree.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InsertItem</a:t>
            </a:r>
            <a:r>
              <a:rPr lang="en-US" altLang="ko-KR" sz="2000">
                <a:latin typeface="Lucida Sans Unicode" pitchFamily="34" charset="0"/>
              </a:rPr>
              <a:t>("</a:t>
            </a:r>
            <a:r>
              <a:rPr lang="ko-KR" altLang="en-US" sz="2000">
                <a:latin typeface="Lucida Sans Unicode" pitchFamily="34" charset="0"/>
              </a:rPr>
              <a:t>태양</a:t>
            </a:r>
            <a:r>
              <a:rPr lang="en-US" altLang="ko-KR" sz="2000">
                <a:latin typeface="Lucida Sans Unicode" pitchFamily="34" charset="0"/>
              </a:rPr>
              <a:t>", 0, 0, TVI_ROOT, TVI_LAST);</a:t>
            </a:r>
          </a:p>
        </p:txBody>
      </p:sp>
      <p:pic>
        <p:nvPicPr>
          <p:cNvPr id="50182" name="Picture 7" descr="D:\집필(1)\Chapter12\Fig12-4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48940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15159" y="790575"/>
            <a:ext cx="8572500" cy="5429250"/>
          </a:xfrm>
        </p:spPr>
        <p:txBody>
          <a:bodyPr/>
          <a:lstStyle/>
          <a:p>
            <a:r>
              <a:rPr lang="ko-KR" altLang="en-US"/>
              <a:t>예제 코드 </a:t>
            </a:r>
            <a:r>
              <a:rPr lang="en-US" altLang="ko-KR"/>
              <a:t>(cont'd)</a:t>
            </a:r>
          </a:p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BE4604EC-1E09-4422-BD9B-1175BC9DCE3F}" type="slidenum">
              <a:rPr lang="en-US" altLang="ko-KR"/>
              <a:pPr>
                <a:defRPr/>
              </a:pPr>
              <a:t>174</a:t>
            </a:fld>
            <a:endParaRPr lang="en-US" altLang="ko-KR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트리 컨트롤 클래스 </a:t>
            </a:r>
            <a:r>
              <a:rPr lang="en-US" altLang="ko-KR"/>
              <a:t>(4/11)</a:t>
            </a:r>
          </a:p>
        </p:txBody>
      </p:sp>
      <p:sp>
        <p:nvSpPr>
          <p:cNvPr id="51205" name="AutoShape 6"/>
          <p:cNvSpPr>
            <a:spLocks noChangeArrowheads="1"/>
          </p:cNvSpPr>
          <p:nvPr/>
        </p:nvSpPr>
        <p:spPr bwMode="auto">
          <a:xfrm>
            <a:off x="179512" y="1196752"/>
            <a:ext cx="8382000" cy="39624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// 2</a:t>
            </a:r>
            <a:r>
              <a:rPr lang="ko-KR" altLang="en-US" sz="2000" dirty="0">
                <a:solidFill>
                  <a:srgbClr val="009900"/>
                </a:solidFill>
                <a:latin typeface="Lucida Sans Unicode" pitchFamily="34" charset="0"/>
              </a:rPr>
              <a:t>레벨 초기화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m_tree.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InsertItem</a:t>
            </a:r>
            <a:r>
              <a:rPr lang="en-US" altLang="ko-KR" sz="2000" dirty="0">
                <a:latin typeface="Lucida Sans Unicode" pitchFamily="34" charset="0"/>
              </a:rPr>
              <a:t>("</a:t>
            </a:r>
            <a:r>
              <a:rPr lang="ko-KR" altLang="en-US" sz="2000" dirty="0">
                <a:latin typeface="Lucida Sans Unicode" pitchFamily="34" charset="0"/>
              </a:rPr>
              <a:t>수성</a:t>
            </a:r>
            <a:r>
              <a:rPr lang="en-US" altLang="ko-KR" sz="2000" dirty="0">
                <a:latin typeface="Lucida Sans Unicode" pitchFamily="34" charset="0"/>
              </a:rPr>
              <a:t>", 1, 1, </a:t>
            </a:r>
            <a:r>
              <a:rPr lang="en-US" altLang="ko-KR" sz="2000" dirty="0" err="1">
                <a:latin typeface="Lucida Sans Unicode" pitchFamily="34" charset="0"/>
              </a:rPr>
              <a:t>hSun</a:t>
            </a:r>
            <a:r>
              <a:rPr lang="en-US" altLang="ko-KR" sz="2000" dirty="0">
                <a:latin typeface="Lucida Sans Unicode" pitchFamily="34" charset="0"/>
              </a:rPr>
              <a:t>, TVI_LAST);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m_tree.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InsertItem</a:t>
            </a:r>
            <a:r>
              <a:rPr lang="en-US" altLang="ko-KR" sz="2000" dirty="0">
                <a:latin typeface="Lucida Sans Unicode" pitchFamily="34" charset="0"/>
              </a:rPr>
              <a:t>("</a:t>
            </a:r>
            <a:r>
              <a:rPr lang="ko-KR" altLang="en-US" sz="2000" dirty="0">
                <a:latin typeface="Lucida Sans Unicode" pitchFamily="34" charset="0"/>
              </a:rPr>
              <a:t>금성</a:t>
            </a:r>
            <a:r>
              <a:rPr lang="en-US" altLang="ko-KR" sz="2000" dirty="0">
                <a:latin typeface="Lucida Sans Unicode" pitchFamily="34" charset="0"/>
              </a:rPr>
              <a:t>", 1, 1, </a:t>
            </a:r>
            <a:r>
              <a:rPr lang="en-US" altLang="ko-KR" sz="2000" dirty="0" err="1">
                <a:latin typeface="Lucida Sans Unicode" pitchFamily="34" charset="0"/>
              </a:rPr>
              <a:t>hSun</a:t>
            </a:r>
            <a:r>
              <a:rPr lang="en-US" altLang="ko-KR" sz="2000" dirty="0">
                <a:latin typeface="Lucida Sans Unicode" pitchFamily="34" charset="0"/>
              </a:rPr>
              <a:t>, TVI_LAST);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HTREEITEM </a:t>
            </a:r>
            <a:r>
              <a:rPr lang="en-US" altLang="ko-KR" sz="2000" dirty="0" err="1">
                <a:latin typeface="Lucida Sans Unicode" pitchFamily="34" charset="0"/>
              </a:rPr>
              <a:t>hEarth</a:t>
            </a:r>
            <a:r>
              <a:rPr lang="en-US" altLang="ko-KR" sz="2000" dirty="0">
                <a:latin typeface="Lucida Sans Unicode" pitchFamily="34" charset="0"/>
              </a:rPr>
              <a:t> = </a:t>
            </a:r>
            <a:r>
              <a:rPr lang="en-US" altLang="ko-KR" sz="2000" dirty="0" err="1">
                <a:latin typeface="Lucida Sans Unicode" pitchFamily="34" charset="0"/>
              </a:rPr>
              <a:t>m_tree.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InsertItem</a:t>
            </a:r>
            <a:r>
              <a:rPr lang="en-US" altLang="ko-KR" sz="2000" dirty="0">
                <a:latin typeface="Lucida Sans Unicode" pitchFamily="34" charset="0"/>
              </a:rPr>
              <a:t>("</a:t>
            </a:r>
            <a:r>
              <a:rPr lang="ko-KR" altLang="en-US" sz="2000" dirty="0">
                <a:latin typeface="Lucida Sans Unicode" pitchFamily="34" charset="0"/>
              </a:rPr>
              <a:t>지구</a:t>
            </a:r>
            <a:r>
              <a:rPr lang="en-US" altLang="ko-KR" sz="2000" dirty="0">
                <a:latin typeface="Lucida Sans Unicode" pitchFamily="34" charset="0"/>
              </a:rPr>
              <a:t>", 1, 1, </a:t>
            </a:r>
            <a:r>
              <a:rPr lang="en-US" altLang="ko-KR" sz="2000" dirty="0" err="1">
                <a:latin typeface="Lucida Sans Unicode" pitchFamily="34" charset="0"/>
              </a:rPr>
              <a:t>hSun</a:t>
            </a:r>
            <a:r>
              <a:rPr lang="en-US" altLang="ko-KR" sz="2000" dirty="0">
                <a:latin typeface="Lucida Sans Unicode" pitchFamily="34" charset="0"/>
              </a:rPr>
              <a:t>, TVI_LAST);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HTREEITEM </a:t>
            </a:r>
            <a:r>
              <a:rPr lang="en-US" altLang="ko-KR" sz="2000" dirty="0" err="1">
                <a:latin typeface="Lucida Sans Unicode" pitchFamily="34" charset="0"/>
              </a:rPr>
              <a:t>hMars</a:t>
            </a:r>
            <a:r>
              <a:rPr lang="en-US" altLang="ko-KR" sz="2000" dirty="0">
                <a:latin typeface="Lucida Sans Unicode" pitchFamily="34" charset="0"/>
              </a:rPr>
              <a:t> = </a:t>
            </a:r>
            <a:r>
              <a:rPr lang="en-US" altLang="ko-KR" sz="2000" dirty="0" err="1">
                <a:latin typeface="Lucida Sans Unicode" pitchFamily="34" charset="0"/>
              </a:rPr>
              <a:t>m_tree.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InsertItem</a:t>
            </a:r>
            <a:r>
              <a:rPr lang="en-US" altLang="ko-KR" sz="2000" dirty="0">
                <a:latin typeface="Lucida Sans Unicode" pitchFamily="34" charset="0"/>
              </a:rPr>
              <a:t>("</a:t>
            </a:r>
            <a:r>
              <a:rPr lang="ko-KR" altLang="en-US" sz="2000" dirty="0">
                <a:latin typeface="Lucida Sans Unicode" pitchFamily="34" charset="0"/>
              </a:rPr>
              <a:t>화성</a:t>
            </a:r>
            <a:r>
              <a:rPr lang="en-US" altLang="ko-KR" sz="2000" dirty="0">
                <a:latin typeface="Lucida Sans Unicode" pitchFamily="34" charset="0"/>
              </a:rPr>
              <a:t>", 1, 1, </a:t>
            </a:r>
            <a:r>
              <a:rPr lang="en-US" altLang="ko-KR" sz="2000" dirty="0" err="1">
                <a:latin typeface="Lucida Sans Unicode" pitchFamily="34" charset="0"/>
              </a:rPr>
              <a:t>hSun</a:t>
            </a:r>
            <a:r>
              <a:rPr lang="en-US" altLang="ko-KR" sz="2000" dirty="0">
                <a:latin typeface="Lucida Sans Unicode" pitchFamily="34" charset="0"/>
              </a:rPr>
              <a:t>, TVI_LAST);</a:t>
            </a:r>
            <a:endParaRPr lang="en-US" altLang="ko-KR" sz="2000" b="1" dirty="0">
              <a:latin typeface="Lucida Sans Unicode" pitchFamily="34" charset="0"/>
            </a:endParaRPr>
          </a:p>
          <a:p>
            <a:pPr eaLnBrk="1" hangingPunct="1"/>
            <a:endParaRPr lang="en-US" altLang="ko-KR" sz="2000" dirty="0">
              <a:latin typeface="Lucida Sans Unicode" pitchFamily="34" charset="0"/>
            </a:endParaRPr>
          </a:p>
          <a:p>
            <a:pPr eaLnBrk="1" hangingPunct="1"/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// 3</a:t>
            </a:r>
            <a:r>
              <a:rPr lang="ko-KR" altLang="en-US" sz="2000" dirty="0">
                <a:solidFill>
                  <a:srgbClr val="009900"/>
                </a:solidFill>
                <a:latin typeface="Lucida Sans Unicode" pitchFamily="34" charset="0"/>
              </a:rPr>
              <a:t>레벨 초기화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m_tree.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InsertItem</a:t>
            </a:r>
            <a:r>
              <a:rPr lang="en-US" altLang="ko-KR" sz="2000" dirty="0">
                <a:latin typeface="Lucida Sans Unicode" pitchFamily="34" charset="0"/>
              </a:rPr>
              <a:t>("</a:t>
            </a:r>
            <a:r>
              <a:rPr lang="ko-KR" altLang="en-US" sz="2000" dirty="0">
                <a:latin typeface="Lucida Sans Unicode" pitchFamily="34" charset="0"/>
              </a:rPr>
              <a:t>달</a:t>
            </a:r>
            <a:r>
              <a:rPr lang="en-US" altLang="ko-KR" sz="2000" dirty="0">
                <a:latin typeface="Lucida Sans Unicode" pitchFamily="34" charset="0"/>
              </a:rPr>
              <a:t>", 2, 2, </a:t>
            </a:r>
            <a:r>
              <a:rPr lang="en-US" altLang="ko-KR" sz="2000" dirty="0" err="1">
                <a:latin typeface="Lucida Sans Unicode" pitchFamily="34" charset="0"/>
              </a:rPr>
              <a:t>hEarth</a:t>
            </a:r>
            <a:r>
              <a:rPr lang="en-US" altLang="ko-KR" sz="2000" dirty="0">
                <a:latin typeface="Lucida Sans Unicode" pitchFamily="34" charset="0"/>
              </a:rPr>
              <a:t>, TVI_LAST);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m_tree.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InsertItem</a:t>
            </a:r>
            <a:r>
              <a:rPr lang="en-US" altLang="ko-KR" sz="2000" dirty="0">
                <a:latin typeface="Lucida Sans Unicode" pitchFamily="34" charset="0"/>
              </a:rPr>
              <a:t>("</a:t>
            </a:r>
            <a:r>
              <a:rPr lang="ko-KR" altLang="en-US" sz="2000" dirty="0" err="1">
                <a:latin typeface="Lucida Sans Unicode" pitchFamily="34" charset="0"/>
              </a:rPr>
              <a:t>포보스</a:t>
            </a:r>
            <a:r>
              <a:rPr lang="en-US" altLang="ko-KR" sz="2000" dirty="0">
                <a:latin typeface="Lucida Sans Unicode" pitchFamily="34" charset="0"/>
              </a:rPr>
              <a:t>", 2, 2, </a:t>
            </a:r>
            <a:r>
              <a:rPr lang="en-US" altLang="ko-KR" sz="2000" dirty="0" err="1">
                <a:latin typeface="Lucida Sans Unicode" pitchFamily="34" charset="0"/>
              </a:rPr>
              <a:t>hMars</a:t>
            </a:r>
            <a:r>
              <a:rPr lang="en-US" altLang="ko-KR" sz="2000" dirty="0">
                <a:latin typeface="Lucida Sans Unicode" pitchFamily="34" charset="0"/>
              </a:rPr>
              <a:t>, TVI_LAST);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m_tree.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InsertItem</a:t>
            </a:r>
            <a:r>
              <a:rPr lang="en-US" altLang="ko-KR" sz="2000" dirty="0">
                <a:latin typeface="Lucida Sans Unicode" pitchFamily="34" charset="0"/>
              </a:rPr>
              <a:t>("</a:t>
            </a:r>
            <a:r>
              <a:rPr lang="ko-KR" altLang="en-US" sz="2000" dirty="0" err="1">
                <a:latin typeface="Lucida Sans Unicode" pitchFamily="34" charset="0"/>
              </a:rPr>
              <a:t>데이모스</a:t>
            </a:r>
            <a:r>
              <a:rPr lang="en-US" altLang="ko-KR" sz="2000" dirty="0">
                <a:latin typeface="Lucida Sans Unicode" pitchFamily="34" charset="0"/>
              </a:rPr>
              <a:t>", 2, 2, </a:t>
            </a:r>
            <a:r>
              <a:rPr lang="en-US" altLang="ko-KR" sz="2000" dirty="0" err="1">
                <a:latin typeface="Lucida Sans Unicode" pitchFamily="34" charset="0"/>
              </a:rPr>
              <a:t>hMars</a:t>
            </a:r>
            <a:r>
              <a:rPr lang="en-US" altLang="ko-KR" sz="2000" dirty="0">
                <a:latin typeface="Lucida Sans Unicode" pitchFamily="34" charset="0"/>
              </a:rPr>
              <a:t>, TVI_LAST);</a:t>
            </a:r>
          </a:p>
        </p:txBody>
      </p:sp>
      <p:pic>
        <p:nvPicPr>
          <p:cNvPr id="51206" name="Picture 7" descr="D:\집필(1)\Chapter12\Fig12-4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93967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704"/>
            <a:ext cx="8572500" cy="5429250"/>
          </a:xfrm>
        </p:spPr>
        <p:txBody>
          <a:bodyPr/>
          <a:lstStyle/>
          <a:p>
            <a:r>
              <a:rPr lang="ko-KR" altLang="en-US" dirty="0"/>
              <a:t>주요 함수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r>
              <a:rPr lang="en-US" altLang="ko-KR" dirty="0" err="1"/>
              <a:t>dwStyle</a:t>
            </a:r>
            <a:r>
              <a:rPr lang="en-US" altLang="ko-KR" dirty="0"/>
              <a:t>: </a:t>
            </a:r>
            <a:r>
              <a:rPr lang="ko-KR" altLang="en-US" dirty="0"/>
              <a:t>컨트롤 스타일을 지정</a:t>
            </a:r>
            <a:r>
              <a:rPr lang="en-US" altLang="ko-KR" dirty="0"/>
              <a:t>. </a:t>
            </a:r>
            <a:r>
              <a:rPr lang="ko-KR" altLang="en-US" dirty="0"/>
              <a:t>일반 윈도우 스타일</a:t>
            </a:r>
            <a:r>
              <a:rPr lang="en-US" altLang="ko-KR" dirty="0"/>
              <a:t>(WS_*)</a:t>
            </a:r>
            <a:r>
              <a:rPr lang="ko-KR" altLang="en-US" dirty="0"/>
              <a:t>과 트리 컨트롤 스타일</a:t>
            </a:r>
            <a:r>
              <a:rPr lang="en-US" altLang="ko-KR" dirty="0"/>
              <a:t>(TVS_*)</a:t>
            </a:r>
            <a:r>
              <a:rPr lang="ko-KR" altLang="en-US" dirty="0"/>
              <a:t>의 조합을 사용</a:t>
            </a:r>
          </a:p>
          <a:p>
            <a:pPr lvl="1"/>
            <a:r>
              <a:rPr lang="en-US" altLang="ko-KR" dirty="0" err="1"/>
              <a:t>rect</a:t>
            </a:r>
            <a:r>
              <a:rPr lang="en-US" altLang="ko-KR" dirty="0"/>
              <a:t>: </a:t>
            </a:r>
            <a:r>
              <a:rPr lang="ko-KR" altLang="en-US" dirty="0"/>
              <a:t>컨트롤의 크기와 위치</a:t>
            </a:r>
          </a:p>
          <a:p>
            <a:pPr lvl="1"/>
            <a:r>
              <a:rPr lang="en-US" altLang="ko-KR" dirty="0" err="1"/>
              <a:t>pParentWnd</a:t>
            </a:r>
            <a:r>
              <a:rPr lang="en-US" altLang="ko-KR" dirty="0"/>
              <a:t>: </a:t>
            </a:r>
            <a:r>
              <a:rPr lang="ko-KR" altLang="en-US" dirty="0"/>
              <a:t>부모 윈도우</a:t>
            </a:r>
          </a:p>
          <a:p>
            <a:pPr lvl="1"/>
            <a:r>
              <a:rPr lang="en-US" altLang="ko-KR" dirty="0" err="1"/>
              <a:t>nID</a:t>
            </a:r>
            <a:r>
              <a:rPr lang="en-US" altLang="ko-KR" dirty="0"/>
              <a:t>: </a:t>
            </a:r>
            <a:r>
              <a:rPr lang="ko-KR" altLang="en-US" dirty="0"/>
              <a:t>컨트롤 </a:t>
            </a:r>
            <a:r>
              <a:rPr lang="en-US" altLang="ko-KR" dirty="0"/>
              <a:t>ID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6282A0A-86FF-442A-8F89-0A6376B64DAC}" type="slidenum">
              <a:rPr lang="en-US" altLang="ko-KR"/>
              <a:pPr>
                <a:defRPr/>
              </a:pPr>
              <a:t>175</a:t>
            </a:fld>
            <a:endParaRPr lang="en-US" altLang="ko-KR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트리 컨트롤 클래스 </a:t>
            </a:r>
            <a:r>
              <a:rPr lang="en-US" altLang="ko-KR"/>
              <a:t>(5/11)</a:t>
            </a:r>
          </a:p>
        </p:txBody>
      </p:sp>
      <p:sp>
        <p:nvSpPr>
          <p:cNvPr id="52229" name="AutoShape 4"/>
          <p:cNvSpPr>
            <a:spLocks noChangeArrowheads="1"/>
          </p:cNvSpPr>
          <p:nvPr/>
        </p:nvSpPr>
        <p:spPr bwMode="auto">
          <a:xfrm>
            <a:off x="285750" y="1196752"/>
            <a:ext cx="8382000" cy="9144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BOOL CTreeCtrl::Create (DWORD dwStyle, const RECT&amp; rect, CWnd* pParentWnd, UINT nID);</a:t>
            </a:r>
          </a:p>
        </p:txBody>
      </p:sp>
    </p:spTree>
    <p:extLst>
      <p:ext uri="{BB962C8B-B14F-4D97-AF65-F5344CB8AC3E}">
        <p14:creationId xmlns:p14="http://schemas.microsoft.com/office/powerpoint/2010/main" val="145671998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8572500" cy="5429250"/>
          </a:xfrm>
        </p:spPr>
        <p:txBody>
          <a:bodyPr/>
          <a:lstStyle/>
          <a:p>
            <a:r>
              <a:rPr lang="ko-KR" altLang="en-US" dirty="0"/>
              <a:t>주요 함수 </a:t>
            </a:r>
            <a:r>
              <a:rPr lang="en-US" altLang="ko-KR" dirty="0"/>
              <a:t>(cont'd)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pImageList</a:t>
            </a:r>
            <a:r>
              <a:rPr lang="en-US" altLang="ko-KR" dirty="0"/>
              <a:t>: </a:t>
            </a:r>
            <a:r>
              <a:rPr lang="ko-KR" altLang="en-US" dirty="0"/>
              <a:t>트리 컨트롤에서 사용할 이미지 리스트</a:t>
            </a:r>
          </a:p>
          <a:p>
            <a:pPr lvl="1"/>
            <a:r>
              <a:rPr lang="en-US" altLang="ko-KR" dirty="0" err="1"/>
              <a:t>nImageListType</a:t>
            </a:r>
            <a:r>
              <a:rPr lang="en-US" altLang="ko-KR" dirty="0"/>
              <a:t>: </a:t>
            </a:r>
            <a:r>
              <a:rPr lang="ko-KR" altLang="en-US" dirty="0"/>
              <a:t>이미지 리스트에 포함된 이미지의 용도</a:t>
            </a:r>
            <a:r>
              <a:rPr lang="en-US" altLang="ko-KR" dirty="0"/>
              <a:t>. </a:t>
            </a:r>
            <a:r>
              <a:rPr lang="ko-KR" altLang="en-US" dirty="0"/>
              <a:t>항목을 나타내는 일반 이미지일 경우에는 </a:t>
            </a:r>
            <a:r>
              <a:rPr lang="en-US" altLang="ko-KR" dirty="0"/>
              <a:t>TVSIL_NORMAL, </a:t>
            </a:r>
            <a:r>
              <a:rPr lang="ko-KR" altLang="en-US" dirty="0"/>
              <a:t>사용자 정의 상태 이미지일 경우에는 </a:t>
            </a:r>
            <a:r>
              <a:rPr lang="en-US" altLang="ko-KR" dirty="0"/>
              <a:t>TVSIL_STATE</a:t>
            </a:r>
            <a:r>
              <a:rPr lang="ko-KR" altLang="en-US" dirty="0"/>
              <a:t>를 사용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46529AC6-52E7-4311-8073-B0C29F3D1572}" type="slidenum">
              <a:rPr lang="en-US" altLang="ko-KR"/>
              <a:pPr>
                <a:defRPr/>
              </a:pPr>
              <a:t>176</a:t>
            </a:fld>
            <a:endParaRPr lang="en-US" altLang="ko-KR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트리 컨트롤 클래스 </a:t>
            </a:r>
            <a:r>
              <a:rPr lang="en-US" altLang="ko-KR"/>
              <a:t>(6/11)</a:t>
            </a:r>
          </a:p>
        </p:txBody>
      </p:sp>
      <p:sp>
        <p:nvSpPr>
          <p:cNvPr id="53253" name="AutoShape 4"/>
          <p:cNvSpPr>
            <a:spLocks noChangeArrowheads="1"/>
          </p:cNvSpPr>
          <p:nvPr/>
        </p:nvSpPr>
        <p:spPr bwMode="auto">
          <a:xfrm>
            <a:off x="251520" y="1340768"/>
            <a:ext cx="8382000" cy="9144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CImageList* CTreeCtrl::SetImageList (CImageList * pImageList, int nImageListType);</a:t>
            </a:r>
          </a:p>
        </p:txBody>
      </p:sp>
    </p:spTree>
    <p:extLst>
      <p:ext uri="{BB962C8B-B14F-4D97-AF65-F5344CB8AC3E}">
        <p14:creationId xmlns:p14="http://schemas.microsoft.com/office/powerpoint/2010/main" val="255998576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idx="1"/>
          </p:nvPr>
        </p:nvSpPr>
        <p:spPr>
          <a:xfrm>
            <a:off x="35045" y="764704"/>
            <a:ext cx="8572500" cy="5429250"/>
          </a:xfrm>
          <a:noFill/>
        </p:spPr>
        <p:txBody>
          <a:bodyPr/>
          <a:lstStyle/>
          <a:p>
            <a:r>
              <a:rPr lang="ko-KR" altLang="en-US" dirty="0"/>
              <a:t>주요 함수 </a:t>
            </a:r>
            <a:r>
              <a:rPr lang="en-US" altLang="ko-KR" dirty="0"/>
              <a:t>(cont'd)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lpszItem</a:t>
            </a:r>
            <a:r>
              <a:rPr lang="en-US" altLang="ko-KR" dirty="0"/>
              <a:t>: </a:t>
            </a:r>
            <a:r>
              <a:rPr lang="ko-KR" altLang="en-US" dirty="0"/>
              <a:t>항목에 표시할 텍스트</a:t>
            </a:r>
          </a:p>
          <a:p>
            <a:pPr lvl="1"/>
            <a:r>
              <a:rPr lang="en-US" altLang="ko-KR" dirty="0" err="1"/>
              <a:t>nImage</a:t>
            </a:r>
            <a:r>
              <a:rPr lang="en-US" altLang="ko-KR" dirty="0"/>
              <a:t>: </a:t>
            </a:r>
            <a:r>
              <a:rPr lang="ko-KR" altLang="en-US" dirty="0"/>
              <a:t>항목에 표시할 이미지를 나타내며 이미지 리스트에서의 인덱스 값을 사용</a:t>
            </a:r>
          </a:p>
          <a:p>
            <a:pPr lvl="1"/>
            <a:r>
              <a:rPr lang="en-US" altLang="ko-KR" dirty="0" err="1"/>
              <a:t>nSelectedImage</a:t>
            </a:r>
            <a:r>
              <a:rPr lang="en-US" altLang="ko-KR" dirty="0"/>
              <a:t>: </a:t>
            </a:r>
            <a:r>
              <a:rPr lang="ko-KR" altLang="en-US" dirty="0"/>
              <a:t>항목이 선택되면 표시할 이미지를 나타내며 이미지 리스트에서의 인덱스 값을 사용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34021978-C2F4-4FAE-A509-AEB3D3068C22}" type="slidenum">
              <a:rPr lang="en-US" altLang="ko-KR"/>
              <a:pPr>
                <a:defRPr/>
              </a:pPr>
              <a:t>177</a:t>
            </a:fld>
            <a:endParaRPr lang="en-US" altLang="ko-KR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트리 컨트롤 클래스 </a:t>
            </a:r>
            <a:r>
              <a:rPr lang="en-US" altLang="ko-KR"/>
              <a:t>(7/11)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377525" y="1117661"/>
            <a:ext cx="8382000" cy="13716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HTREEITEM </a:t>
            </a:r>
            <a:r>
              <a:rPr lang="en-US" altLang="ko-KR" sz="2000" dirty="0" err="1">
                <a:latin typeface="Lucida Sans Unicode" pitchFamily="34" charset="0"/>
              </a:rPr>
              <a:t>CTreeCtrl</a:t>
            </a:r>
            <a:r>
              <a:rPr lang="en-US" altLang="ko-KR" sz="2000" dirty="0">
                <a:latin typeface="Lucida Sans Unicode" pitchFamily="34" charset="0"/>
              </a:rPr>
              <a:t>::</a:t>
            </a:r>
            <a:r>
              <a:rPr lang="en-US" altLang="ko-KR" sz="2000" dirty="0" err="1">
                <a:latin typeface="Lucida Sans Unicode" pitchFamily="34" charset="0"/>
              </a:rPr>
              <a:t>InsertItem</a:t>
            </a:r>
            <a:r>
              <a:rPr lang="en-US" altLang="ko-KR" sz="2000" dirty="0">
                <a:latin typeface="Lucida Sans Unicode" pitchFamily="34" charset="0"/>
              </a:rPr>
              <a:t> (LPCTSTR </a:t>
            </a:r>
            <a:r>
              <a:rPr lang="en-US" altLang="ko-KR" sz="2000" dirty="0" err="1">
                <a:latin typeface="Lucida Sans Unicode" pitchFamily="34" charset="0"/>
              </a:rPr>
              <a:t>lpszItem</a:t>
            </a:r>
            <a:r>
              <a:rPr lang="en-US" altLang="ko-KR" sz="2000" dirty="0">
                <a:latin typeface="Lucida Sans Unicode" pitchFamily="34" charset="0"/>
              </a:rPr>
              <a:t>, </a:t>
            </a:r>
            <a:r>
              <a:rPr lang="en-US" altLang="ko-KR" sz="2000" dirty="0" err="1">
                <a:latin typeface="Lucida Sans Unicode" pitchFamily="34" charset="0"/>
              </a:rPr>
              <a:t>int</a:t>
            </a:r>
            <a:r>
              <a:rPr lang="en-US" altLang="ko-KR" sz="2000" dirty="0">
                <a:latin typeface="Lucida Sans Unicode" pitchFamily="34" charset="0"/>
              </a:rPr>
              <a:t> </a:t>
            </a:r>
            <a:r>
              <a:rPr lang="en-US" altLang="ko-KR" sz="2000" dirty="0" err="1">
                <a:latin typeface="Lucida Sans Unicode" pitchFamily="34" charset="0"/>
              </a:rPr>
              <a:t>nImage</a:t>
            </a:r>
            <a:r>
              <a:rPr lang="en-US" altLang="ko-KR" sz="2000" dirty="0">
                <a:latin typeface="Lucida Sans Unicode" pitchFamily="34" charset="0"/>
              </a:rPr>
              <a:t>, </a:t>
            </a:r>
            <a:r>
              <a:rPr lang="en-US" altLang="ko-KR" sz="2000" dirty="0" err="1">
                <a:latin typeface="Lucida Sans Unicode" pitchFamily="34" charset="0"/>
              </a:rPr>
              <a:t>int</a:t>
            </a:r>
            <a:r>
              <a:rPr lang="en-US" altLang="ko-KR" sz="2000" dirty="0">
                <a:latin typeface="Lucida Sans Unicode" pitchFamily="34" charset="0"/>
              </a:rPr>
              <a:t> </a:t>
            </a:r>
            <a:r>
              <a:rPr lang="en-US" altLang="ko-KR" sz="2000" dirty="0" err="1">
                <a:latin typeface="Lucida Sans Unicode" pitchFamily="34" charset="0"/>
              </a:rPr>
              <a:t>nSelectedImage</a:t>
            </a:r>
            <a:r>
              <a:rPr lang="en-US" altLang="ko-KR" sz="2000" dirty="0">
                <a:latin typeface="Lucida Sans Unicode" pitchFamily="34" charset="0"/>
              </a:rPr>
              <a:t>, HTREEITEM </a:t>
            </a:r>
            <a:r>
              <a:rPr lang="en-US" altLang="ko-KR" sz="2000" dirty="0" err="1">
                <a:latin typeface="Lucida Sans Unicode" pitchFamily="34" charset="0"/>
              </a:rPr>
              <a:t>hParent</a:t>
            </a:r>
            <a:r>
              <a:rPr lang="en-US" altLang="ko-KR" sz="2000" dirty="0">
                <a:latin typeface="Lucida Sans Unicode" pitchFamily="34" charset="0"/>
              </a:rPr>
              <a:t> = TVI_ROOT, HTREEITEM </a:t>
            </a:r>
            <a:r>
              <a:rPr lang="en-US" altLang="ko-KR" sz="2000" dirty="0" err="1">
                <a:latin typeface="Lucida Sans Unicode" pitchFamily="34" charset="0"/>
              </a:rPr>
              <a:t>hInsertAfter</a:t>
            </a:r>
            <a:r>
              <a:rPr lang="en-US" altLang="ko-KR" sz="2000" dirty="0">
                <a:latin typeface="Lucida Sans Unicode" pitchFamily="34" charset="0"/>
              </a:rPr>
              <a:t> = TVI_LAST);</a:t>
            </a:r>
          </a:p>
        </p:txBody>
      </p:sp>
    </p:spTree>
    <p:extLst>
      <p:ext uri="{BB962C8B-B14F-4D97-AF65-F5344CB8AC3E}">
        <p14:creationId xmlns:p14="http://schemas.microsoft.com/office/powerpoint/2010/main" val="407830952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 txBox="1">
            <a:spLocks noGrp="1"/>
          </p:cNvSpPr>
          <p:nvPr>
            <p:ph idx="1"/>
          </p:nvPr>
        </p:nvSpPr>
        <p:spPr>
          <a:xfrm>
            <a:off x="1270" y="840740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주요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(cont'd)</a:t>
            </a:r>
            <a:endParaRPr lang="ko-KR" altLang="en-US" sz="1600" b="1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hParent: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부모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나타내는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HTREEITEM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값이다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.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루트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추가할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경우에는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TVI_ROOT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hInsertAfter: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추가할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나타내며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보통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다음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표의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중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.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다음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위치에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추가하고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싶을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경우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나타내는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HTREEITEM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7A07A85-D37B-4615-80B3-38452F7E71DD}" type="slidenum">
              <a:rPr lang="en-US" altLang="ko-KR"/>
              <a:pPr>
                <a:defRPr/>
              </a:pPr>
              <a:t>178</a:t>
            </a:fld>
            <a:endParaRPr lang="en-US" altLang="ko-KR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트리 컨트롤 클래스 </a:t>
            </a:r>
            <a:r>
              <a:rPr lang="en-US" altLang="ko-KR"/>
              <a:t>(8/11)</a:t>
            </a:r>
          </a:p>
        </p:txBody>
      </p:sp>
      <p:graphicFrame>
        <p:nvGraphicFramePr>
          <p:cNvPr id="52229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8132"/>
              </p:ext>
            </p:extLst>
          </p:nvPr>
        </p:nvGraphicFramePr>
        <p:xfrm>
          <a:off x="899592" y="2636912"/>
          <a:ext cx="7467600" cy="2133600"/>
        </p:xfrm>
        <a:graphic>
          <a:graphicData uri="http://schemas.openxmlformats.org/drawingml/2006/table">
            <a:tbl>
              <a:tblPr/>
              <a:tblGrid>
                <a:gridCol w="195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6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TVI_FIRST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제일 앞쪽에 추가한다</a:t>
                      </a: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TVI_LAST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제일 뒤쪽에 추가한다</a:t>
                      </a: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TVI_ROOT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루트 항목으로 추가한다</a:t>
                      </a: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TVI_SORT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철자순으로</a:t>
                      </a:r>
                      <a:r>
                        <a:rPr kumimoji="1" lang="ko-KR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정렬이 되도록 추가한다</a:t>
                      </a:r>
                      <a:r>
                        <a:rPr kumimoji="1" lang="en-US" altLang="ko-K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8775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930"/>
            <a:ext cx="8572500" cy="542925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변경하기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dwRemove: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제거할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dwAdd: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추가할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nFlags: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기본값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D957213-8674-4325-A2B8-D556C9CADF03}" type="slidenum">
              <a:rPr lang="en-US" altLang="ko-KR"/>
              <a:pPr>
                <a:defRPr/>
              </a:pPr>
              <a:t>179</a:t>
            </a:fld>
            <a:endParaRPr lang="en-US" altLang="ko-KR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트리 컨트롤 클래스 </a:t>
            </a:r>
            <a:r>
              <a:rPr lang="en-US" altLang="ko-KR"/>
              <a:t>(9/11)</a:t>
            </a:r>
          </a:p>
        </p:txBody>
      </p:sp>
      <p:sp>
        <p:nvSpPr>
          <p:cNvPr id="56325" name="AutoShape 4"/>
          <p:cNvSpPr>
            <a:spLocks/>
          </p:cNvSpPr>
          <p:nvPr/>
        </p:nvSpPr>
        <p:spPr bwMode="auto">
          <a:xfrm>
            <a:off x="455930" y="1286510"/>
            <a:ext cx="8382635" cy="915035"/>
          </a:xfrm>
          <a:prstGeom prst="flowChartAlternateProcess">
            <a:avLst/>
          </a:prstGeom>
          <a:noFill/>
          <a:ln w="38100" cap="flat" cmpd="dbl">
            <a:solidFill>
              <a:srgbClr val="0000CC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BOOL CWnd::ModifyStyle (DWORD dwRemove, DWORD dwAdd, UINT nFlags = 0);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5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 txBox="1">
            <a:spLocks noGrp="1"/>
          </p:cNvSpPr>
          <p:nvPr>
            <p:ph idx="1"/>
          </p:nvPr>
        </p:nvSpPr>
        <p:spPr>
          <a:xfrm>
            <a:off x="1270" y="94551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MFC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3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3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CMenu</a:t>
            </a: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다룰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있는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제공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CCmdUI</a:t>
            </a: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CObject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파생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아닌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독립된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툴바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및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상태바에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필요한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지원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6F71B5A2-BC4B-4F89-99DF-35DCF623BEFA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" y="17651"/>
            <a:ext cx="8572500" cy="464949"/>
          </a:xfrm>
        </p:spPr>
        <p:txBody>
          <a:bodyPr/>
          <a:lstStyle/>
          <a:p>
            <a:r>
              <a:rPr lang="ko-KR" altLang="en-US" dirty="0"/>
              <a:t>메뉴 클래스</a:t>
            </a:r>
          </a:p>
        </p:txBody>
      </p:sp>
      <p:pic>
        <p:nvPicPr>
          <p:cNvPr id="13317" name="Picture 5" descr="C:/Users/Administrator/AppData/Roaming/PolarisOffice/ETemp/8260_6061072/image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" y="1543050"/>
            <a:ext cx="3124835" cy="99758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57375"/>
            <a:ext cx="2819400" cy="3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92631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 txBox="1">
            <a:spLocks noGrp="1"/>
          </p:cNvSpPr>
          <p:nvPr>
            <p:ph idx="1"/>
          </p:nvPr>
        </p:nvSpPr>
        <p:spPr>
          <a:xfrm>
            <a:off x="1270" y="81089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알아내기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54D15D91-C2FD-48BA-837A-794A565E0674}" type="slidenum">
              <a:rPr lang="en-US" altLang="ko-KR"/>
              <a:pPr>
                <a:defRPr/>
              </a:pPr>
              <a:t>180</a:t>
            </a:fld>
            <a:endParaRPr lang="en-US" altLang="ko-KR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트리 컨트롤 클래스 </a:t>
            </a:r>
            <a:r>
              <a:rPr lang="en-US" altLang="ko-KR"/>
              <a:t>(10/11)</a:t>
            </a:r>
          </a:p>
        </p:txBody>
      </p:sp>
      <p:sp>
        <p:nvSpPr>
          <p:cNvPr id="57349" name="AutoShape 4"/>
          <p:cNvSpPr>
            <a:spLocks/>
          </p:cNvSpPr>
          <p:nvPr/>
        </p:nvSpPr>
        <p:spPr bwMode="auto">
          <a:xfrm>
            <a:off x="291465" y="1521460"/>
            <a:ext cx="8382635" cy="1905635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HTREEITEM hItem = </a:t>
            </a:r>
            <a:r>
              <a:rPr lang="en-US" altLang="ko-KR" sz="2000" b="0" cap="none" dirty="0">
                <a:solidFill>
                  <a:srgbClr val="0000CC"/>
                </a:solidFill>
                <a:latin typeface="Lucida Sans Unicode" charset="0"/>
                <a:ea typeface="Lucida Sans Unicode" charset="0"/>
              </a:rPr>
              <a:t>m_tree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GetSelectedItem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if(hItem != NULL) {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CString str = </a:t>
            </a:r>
            <a:r>
              <a:rPr lang="en-US" altLang="ko-KR" sz="2000" b="0" cap="none" dirty="0">
                <a:solidFill>
                  <a:srgbClr val="0000CC"/>
                </a:solidFill>
                <a:latin typeface="Lucida Sans Unicode" charset="0"/>
                <a:ea typeface="Lucida Sans Unicode" charset="0"/>
              </a:rPr>
              <a:t>m_tree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GetItemText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(hItem);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MessageBox(str);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}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8840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 txBox="1">
            <a:spLocks noGrp="1"/>
          </p:cNvSpPr>
          <p:nvPr>
            <p:ph idx="1"/>
          </p:nvPr>
        </p:nvSpPr>
        <p:spPr>
          <a:xfrm>
            <a:off x="1270" y="840740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추가와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CTreeCtrl::InsertItem()</a:t>
            </a: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CTreeCtrl::DeleteItem()</a:t>
            </a: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5A506C5-4138-4FBA-8C9C-867C7F369ED9}" type="slidenum">
              <a:rPr lang="en-US" altLang="ko-KR"/>
              <a:pPr>
                <a:defRPr/>
              </a:pPr>
              <a:t>181</a:t>
            </a:fld>
            <a:endParaRPr lang="en-US" altLang="ko-KR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트리 컨트롤 클래스 </a:t>
            </a:r>
            <a:r>
              <a:rPr lang="en-US" altLang="ko-KR"/>
              <a:t>(11/11)</a:t>
            </a:r>
          </a:p>
        </p:txBody>
      </p:sp>
      <p:sp>
        <p:nvSpPr>
          <p:cNvPr id="58373" name="AutoShape 5"/>
          <p:cNvSpPr>
            <a:spLocks/>
          </p:cNvSpPr>
          <p:nvPr/>
        </p:nvSpPr>
        <p:spPr bwMode="auto">
          <a:xfrm>
            <a:off x="1101090" y="2508885"/>
            <a:ext cx="6934835" cy="1677035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HTREEITEM hItem = m_tree.GetSelectedItem();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if(hItem != NULL) {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m_tree.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DeleteItem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(hItem);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}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3821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ko-KR" altLang="en-US"/>
          </a:p>
        </p:txBody>
      </p:sp>
      <p:sp>
        <p:nvSpPr>
          <p:cNvPr id="35842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Common Controls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5318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8572500" cy="5429250"/>
          </a:xfrm>
        </p:spPr>
        <p:txBody>
          <a:bodyPr/>
          <a:lstStyle/>
          <a:p>
            <a:r>
              <a:rPr lang="ko-KR" altLang="en-US" dirty="0"/>
              <a:t>컨트롤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3B31A123-828E-4338-8847-590F1D25F4B4}" type="slidenum">
              <a:rPr lang="en-US" altLang="ko-KR"/>
              <a:pPr>
                <a:defRPr/>
              </a:pPr>
              <a:t>183</a:t>
            </a:fld>
            <a:endParaRPr lang="en-US" altLang="ko-KR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공통 컨트롤 기초 </a:t>
            </a:r>
            <a:r>
              <a:rPr lang="en-US" altLang="ko-KR"/>
              <a:t>(1/5)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1268760"/>
            <a:ext cx="1865312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57250" y="4008438"/>
            <a:ext cx="2071688" cy="1928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000375" y="4214813"/>
            <a:ext cx="785813" cy="5715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68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57" b="11922"/>
          <a:stretch>
            <a:fillRect/>
          </a:stretch>
        </p:blipFill>
        <p:spPr bwMode="auto">
          <a:xfrm>
            <a:off x="4283968" y="920750"/>
            <a:ext cx="4429125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extBox 9"/>
          <p:cNvSpPr txBox="1">
            <a:spLocks noChangeArrowheads="1"/>
          </p:cNvSpPr>
          <p:nvPr/>
        </p:nvSpPr>
        <p:spPr bwMode="auto">
          <a:xfrm>
            <a:off x="50800" y="4068763"/>
            <a:ext cx="877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rgbClr val="FF0000"/>
                </a:solidFill>
              </a:rPr>
              <a:t>공통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ko-KR" altLang="en-US">
                <a:solidFill>
                  <a:srgbClr val="FF0000"/>
                </a:solidFill>
              </a:rPr>
              <a:t>컨트롤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7250" y="2500313"/>
            <a:ext cx="2071688" cy="14922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875" name="TextBox 11"/>
          <p:cNvSpPr txBox="1">
            <a:spLocks noChangeArrowheads="1"/>
          </p:cNvSpPr>
          <p:nvPr/>
        </p:nvSpPr>
        <p:spPr bwMode="auto">
          <a:xfrm>
            <a:off x="0" y="2497138"/>
            <a:ext cx="877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chemeClr val="accent1"/>
                </a:solidFill>
              </a:rPr>
              <a:t>표준</a:t>
            </a:r>
            <a:br>
              <a:rPr lang="en-US" altLang="ko-KR">
                <a:solidFill>
                  <a:schemeClr val="accent1"/>
                </a:solidFill>
              </a:rPr>
            </a:br>
            <a:r>
              <a:rPr lang="ko-KR" altLang="en-US">
                <a:solidFill>
                  <a:schemeClr val="accent1"/>
                </a:solidFill>
              </a:rPr>
              <a:t>컨트롤</a:t>
            </a:r>
          </a:p>
        </p:txBody>
      </p:sp>
    </p:spTree>
    <p:extLst>
      <p:ext uri="{BB962C8B-B14F-4D97-AF65-F5344CB8AC3E}">
        <p14:creationId xmlns:p14="http://schemas.microsoft.com/office/powerpoint/2010/main" val="343338248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540"/>
            <a:ext cx="8572500" cy="5429250"/>
          </a:xfrm>
        </p:spPr>
        <p:txBody>
          <a:bodyPr/>
          <a:lstStyle/>
          <a:p>
            <a:r>
              <a:rPr lang="ko-KR" altLang="en-US" dirty="0"/>
              <a:t>공통 컨트롤 종류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F61114A2-0CC9-403A-8D0C-006C2C5F89F5}" type="slidenum">
              <a:rPr lang="en-US" altLang="ko-KR"/>
              <a:pPr>
                <a:defRPr/>
              </a:pPr>
              <a:t>184</a:t>
            </a:fld>
            <a:endParaRPr lang="en-US" altLang="ko-KR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공통 컨트롤 기초 </a:t>
            </a:r>
            <a:r>
              <a:rPr lang="en-US" altLang="ko-KR"/>
              <a:t>(2/5)</a:t>
            </a:r>
          </a:p>
        </p:txBody>
      </p:sp>
      <p:pic>
        <p:nvPicPr>
          <p:cNvPr id="37893" name="Picture 63" descr="C:/Users/Administrator/AppData/Roaming/PolarisOffice/ETemp/8260_6061072/image1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052830"/>
            <a:ext cx="8781415" cy="4003675"/>
          </a:xfrm>
          <a:prstGeom prst="rect">
            <a:avLst/>
          </a:prstGeom>
          <a:noFill/>
          <a:ln w="0"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3674615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0795" y="836930"/>
            <a:ext cx="8572500" cy="5429250"/>
          </a:xfrm>
        </p:spPr>
        <p:txBody>
          <a:bodyPr/>
          <a:lstStyle/>
          <a:p>
            <a:r>
              <a:rPr lang="ko-KR" altLang="en-US" dirty="0"/>
              <a:t>공통 컨트롤 종류 </a:t>
            </a:r>
            <a:r>
              <a:rPr lang="en-US" altLang="ko-KR" dirty="0"/>
              <a:t>(cont'd)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AD5B3E2B-79E7-47B1-9155-2A579568D3DE}" type="slidenum">
              <a:rPr lang="en-US" altLang="ko-KR"/>
              <a:pPr>
                <a:defRPr/>
              </a:pPr>
              <a:t>185</a:t>
            </a:fld>
            <a:endParaRPr lang="en-US" altLang="ko-KR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공통 컨트롤 기초 </a:t>
            </a:r>
            <a:r>
              <a:rPr lang="en-US" altLang="ko-KR"/>
              <a:t>(3/5)</a:t>
            </a:r>
          </a:p>
        </p:txBody>
      </p:sp>
      <p:pic>
        <p:nvPicPr>
          <p:cNvPr id="38917" name="Picture 5" descr="C:/Users/Administrator/AppData/Roaming/PolarisOffice/ETemp/8260_6061072/image1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1196975"/>
            <a:ext cx="8781415" cy="3844290"/>
          </a:xfrm>
          <a:prstGeom prst="rect">
            <a:avLst/>
          </a:prstGeom>
          <a:noFill/>
          <a:ln w="0"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5381007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>
            <a:normAutofit/>
          </a:bodyPr>
          <a:lstStyle/>
          <a:p>
            <a:r>
              <a:rPr lang="ko-KR" altLang="en-US"/>
              <a:t>특징</a:t>
            </a:r>
          </a:p>
          <a:p>
            <a:pPr lvl="1"/>
            <a:r>
              <a:rPr lang="ko-KR" altLang="en-US"/>
              <a:t>표준 컨트롤은 </a:t>
            </a:r>
            <a:r>
              <a:rPr lang="en-US" altLang="ko-KR"/>
              <a:t>USER.EXE</a:t>
            </a:r>
            <a:r>
              <a:rPr lang="ko-KR" altLang="en-US"/>
              <a:t>에 구현되어 있지만 공통 컨트롤은 </a:t>
            </a:r>
            <a:r>
              <a:rPr lang="en-US" altLang="ko-KR"/>
              <a:t>COMCTL32.DLL</a:t>
            </a:r>
            <a:r>
              <a:rPr lang="ko-KR" altLang="en-US"/>
              <a:t>에 구현되어 있다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COMCTL32.DLL</a:t>
            </a:r>
            <a:r>
              <a:rPr lang="ko-KR" altLang="en-US"/>
              <a:t>의 버전에 따라 사용할 수 있는 공통 컨트롤의 종류와 기능에 제약이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사용하기 전에 반드시 </a:t>
            </a:r>
            <a:r>
              <a:rPr lang="en-US" altLang="ko-KR"/>
              <a:t>::InitCommonControls() </a:t>
            </a:r>
            <a:r>
              <a:rPr lang="ko-KR" altLang="en-US"/>
              <a:t>또는 </a:t>
            </a:r>
            <a:r>
              <a:rPr lang="en-US" altLang="ko-KR"/>
              <a:t>::InitCommonControlsEx()</a:t>
            </a:r>
            <a:r>
              <a:rPr lang="ko-KR" altLang="en-US"/>
              <a:t>를 호출해야 한다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MFC</a:t>
            </a:r>
            <a:r>
              <a:rPr lang="ko-KR" altLang="en-US"/>
              <a:t>를 사용하는 경우 이 과정은 자동으로 이루어진다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일반적으로 통지 메시지를 위해 표준 컨트롤은 </a:t>
            </a:r>
            <a:r>
              <a:rPr lang="en-US" altLang="ko-KR"/>
              <a:t>WM_COMMAND </a:t>
            </a:r>
            <a:r>
              <a:rPr lang="ko-KR" altLang="en-US"/>
              <a:t>메시지를 사용하지만 공통 컨트롤은 </a:t>
            </a:r>
            <a:r>
              <a:rPr lang="en-US" altLang="ko-KR">
                <a:solidFill>
                  <a:srgbClr val="FF0000"/>
                </a:solidFill>
              </a:rPr>
              <a:t>WM_NOTIFY</a:t>
            </a:r>
            <a:r>
              <a:rPr lang="en-US" altLang="ko-KR"/>
              <a:t> </a:t>
            </a:r>
            <a:r>
              <a:rPr lang="ko-KR" altLang="en-US"/>
              <a:t>메시지를 사용한다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D8AB6426-C8F5-4133-A1A4-6584191C200A}" type="slidenum">
              <a:rPr lang="en-US" altLang="ko-KR"/>
              <a:pPr>
                <a:defRPr/>
              </a:pPr>
              <a:t>186</a:t>
            </a:fld>
            <a:endParaRPr lang="en-US" altLang="ko-KR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공통 컨트롤 기초 </a:t>
            </a:r>
            <a:r>
              <a:rPr lang="en-US" altLang="ko-KR"/>
              <a:t>(4/5)</a:t>
            </a:r>
          </a:p>
        </p:txBody>
      </p:sp>
    </p:spTree>
    <p:extLst>
      <p:ext uri="{BB962C8B-B14F-4D97-AF65-F5344CB8AC3E}">
        <p14:creationId xmlns:p14="http://schemas.microsoft.com/office/powerpoint/2010/main" val="40628719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MFC </a:t>
            </a:r>
            <a:r>
              <a:rPr lang="ko-KR" altLang="en-US"/>
              <a:t>클래스 계층도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4A0591DA-CB7F-41C1-8F92-FA6AD81C389B}" type="slidenum">
              <a:rPr lang="en-US" altLang="ko-KR"/>
              <a:pPr>
                <a:defRPr/>
              </a:pPr>
              <a:t>187</a:t>
            </a:fld>
            <a:endParaRPr lang="en-US" altLang="ko-KR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공통 컨트롤 기초 </a:t>
            </a:r>
            <a:r>
              <a:rPr lang="en-US" altLang="ko-KR"/>
              <a:t>(5/5)</a:t>
            </a:r>
          </a:p>
        </p:txBody>
      </p:sp>
      <p:pic>
        <p:nvPicPr>
          <p:cNvPr id="40965" name="Picture 4" descr="D:\집필(1)\Chapter11\Fig11-5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908720"/>
            <a:ext cx="4495800" cy="416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4989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스핀 버튼 컨트롤 </a:t>
            </a:r>
            <a:r>
              <a:rPr lang="en-US" altLang="ko-KR"/>
              <a:t>= </a:t>
            </a:r>
            <a:r>
              <a:rPr lang="ko-KR" altLang="en-US"/>
              <a:t>업다운 컨트롤</a:t>
            </a:r>
          </a:p>
          <a:p>
            <a:pPr lvl="1"/>
            <a:r>
              <a:rPr lang="ko-KR" altLang="en-US"/>
              <a:t>화살표가 두 개 붙어 있어서 마우스 클릭이나 키보드로 값을 증감하는 용도로 사용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46D5859-5E97-49D3-8E6F-BBAD478AE6C3}" type="slidenum">
              <a:rPr lang="en-US" altLang="ko-KR"/>
              <a:pPr>
                <a:defRPr/>
              </a:pPr>
              <a:t>188</a:t>
            </a:fld>
            <a:endParaRPr lang="en-US" altLang="ko-KR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스핀 버튼 컨트롤 </a:t>
            </a:r>
            <a:r>
              <a:rPr lang="en-US" altLang="ko-KR"/>
              <a:t>(1/2)</a:t>
            </a:r>
          </a:p>
        </p:txBody>
      </p:sp>
      <p:pic>
        <p:nvPicPr>
          <p:cNvPr id="41989" name="Picture 4" descr="D:\집필(1)\Chapter11\Fig11-3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28829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AutoShape 5"/>
          <p:cNvSpPr>
            <a:spLocks noChangeArrowheads="1"/>
          </p:cNvSpPr>
          <p:nvPr/>
        </p:nvSpPr>
        <p:spPr bwMode="auto">
          <a:xfrm>
            <a:off x="1981200" y="3200400"/>
            <a:ext cx="228600" cy="381000"/>
          </a:xfrm>
          <a:prstGeom prst="flowChartAlternateProcess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914400" y="41148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200">
                <a:solidFill>
                  <a:srgbClr val="0000CC"/>
                </a:solidFill>
              </a:rPr>
              <a:t>버디 컨트롤</a:t>
            </a:r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676400" y="34290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2743200" y="32639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200">
                <a:solidFill>
                  <a:srgbClr val="0000CC"/>
                </a:solidFill>
              </a:rPr>
              <a:t>스핀 버튼 컨트롤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2219325" y="3389313"/>
            <a:ext cx="461963" cy="63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8116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스핀 버튼 컨트롤 스타일</a:t>
            </a:r>
          </a:p>
          <a:p>
            <a:endParaRPr lang="en-US" altLang="ko-KR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F1E49809-9508-49BC-B19A-5AEDA3EF2479}" type="slidenum">
              <a:rPr lang="en-US" altLang="ko-KR"/>
              <a:pPr>
                <a:defRPr/>
              </a:pPr>
              <a:t>189</a:t>
            </a:fld>
            <a:endParaRPr lang="en-US" altLang="ko-KR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스핀 버튼 컨트롤 </a:t>
            </a:r>
            <a:r>
              <a:rPr lang="en-US" altLang="ko-KR"/>
              <a:t>(2/2)</a:t>
            </a:r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0"/>
            <a:ext cx="3787775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06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두 가지 방법</a:t>
            </a:r>
          </a:p>
          <a:p>
            <a:pPr lvl="1"/>
            <a:r>
              <a:rPr lang="ko-KR" altLang="en-US"/>
              <a:t>메뉴 리소스</a:t>
            </a:r>
          </a:p>
          <a:p>
            <a:pPr lvl="1"/>
            <a:r>
              <a:rPr lang="ko-KR" altLang="en-US"/>
              <a:t>프로그램 실행 중 메뉴 생성</a:t>
            </a:r>
          </a:p>
          <a:p>
            <a:r>
              <a:rPr lang="ko-KR" altLang="en-US"/>
              <a:t>메뉴 리소스 작성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BB6D67FB-5BC0-4AD3-A973-B177457B5D20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572500" cy="548680"/>
          </a:xfrm>
        </p:spPr>
        <p:txBody>
          <a:bodyPr/>
          <a:lstStyle/>
          <a:p>
            <a:r>
              <a:rPr lang="ko-KR" altLang="en-US" dirty="0"/>
              <a:t>메뉴 생성 </a:t>
            </a:r>
            <a:r>
              <a:rPr lang="en-US" altLang="ko-KR" dirty="0"/>
              <a:t>(1/6)</a:t>
            </a:r>
          </a:p>
        </p:txBody>
      </p:sp>
      <p:pic>
        <p:nvPicPr>
          <p:cNvPr id="14341" name="Picture 4" descr="D:\집필(2)\Chapter06\Fig6-1-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39624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12697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 dirty="0"/>
              <a:t>범위 설정과 현재 범위 얻기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위치 설정과 현재 위치 얻기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버디 설정</a:t>
            </a:r>
          </a:p>
          <a:p>
            <a:endParaRPr lang="en-US" altLang="ko-KR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4C44A285-AED4-4770-9589-5AF56B8DA531}" type="slidenum">
              <a:rPr lang="en-US" altLang="ko-KR"/>
              <a:pPr>
                <a:defRPr/>
              </a:pPr>
              <a:t>190</a:t>
            </a:fld>
            <a:endParaRPr lang="en-US" altLang="ko-KR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스핀 버튼 컨트롤 클래스 </a:t>
            </a:r>
            <a:r>
              <a:rPr lang="en-US" altLang="ko-KR"/>
              <a:t>(1/2)</a:t>
            </a:r>
          </a:p>
        </p:txBody>
      </p:sp>
      <p:sp>
        <p:nvSpPr>
          <p:cNvPr id="44037" name="AutoShape 4"/>
          <p:cNvSpPr>
            <a:spLocks noChangeArrowheads="1"/>
          </p:cNvSpPr>
          <p:nvPr/>
        </p:nvSpPr>
        <p:spPr bwMode="auto">
          <a:xfrm>
            <a:off x="386266" y="1484784"/>
            <a:ext cx="8382000" cy="9906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void CSpinButtonCtrl::SetRange (short nLower, short nUpper);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void CSpinButtonCtrl::GetRange (int &amp;lower, int &amp;upper);</a:t>
            </a:r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>
            <a:off x="394529" y="2852936"/>
            <a:ext cx="8382000" cy="9906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int CSpinButtonCtrl::SetPos (int nPos);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int CSpinButtonCtrl::GetPos ();</a:t>
            </a:r>
          </a:p>
        </p:txBody>
      </p:sp>
      <p:sp>
        <p:nvSpPr>
          <p:cNvPr id="44039" name="AutoShape 6"/>
          <p:cNvSpPr>
            <a:spLocks noChangeArrowheads="1"/>
          </p:cNvSpPr>
          <p:nvPr/>
        </p:nvSpPr>
        <p:spPr bwMode="auto">
          <a:xfrm>
            <a:off x="394529" y="4293096"/>
            <a:ext cx="8382000" cy="6096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CWnd* CSpinButtonCtrl::SetBuddy (CWnd* pWndBuddy);</a:t>
            </a:r>
          </a:p>
        </p:txBody>
      </p:sp>
    </p:spTree>
    <p:extLst>
      <p:ext uri="{BB962C8B-B14F-4D97-AF65-F5344CB8AC3E}">
        <p14:creationId xmlns:p14="http://schemas.microsoft.com/office/powerpoint/2010/main" val="316104799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 dirty="0"/>
              <a:t>숫자의 진수 변경</a:t>
            </a:r>
          </a:p>
          <a:p>
            <a:endParaRPr lang="ko-KR" altLang="en-US" sz="3600" dirty="0"/>
          </a:p>
          <a:p>
            <a:r>
              <a:rPr lang="ko-KR" altLang="en-US" dirty="0"/>
              <a:t>스핀 버튼 컨트롤 통지 메시지</a:t>
            </a:r>
          </a:p>
          <a:p>
            <a:pPr lvl="1"/>
            <a:r>
              <a:rPr lang="ko-KR" altLang="en-US" dirty="0"/>
              <a:t>마우스로 조작하면 </a:t>
            </a:r>
            <a:r>
              <a:rPr lang="en-US" altLang="ko-KR" dirty="0"/>
              <a:t>WM_VSCROLL </a:t>
            </a:r>
            <a:r>
              <a:rPr lang="ko-KR" altLang="en-US" dirty="0"/>
              <a:t>또는 </a:t>
            </a:r>
            <a:r>
              <a:rPr lang="en-US" altLang="ko-KR" dirty="0"/>
              <a:t>WM_HSCROLL </a:t>
            </a:r>
            <a:r>
              <a:rPr lang="ko-KR" altLang="en-US" dirty="0"/>
              <a:t>메시지 발생</a:t>
            </a:r>
          </a:p>
          <a:p>
            <a:endParaRPr lang="en-US" altLang="ko-KR" sz="3600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91BBEEDF-DBFF-43B7-B35B-A5F2A42F7A7E}" type="slidenum">
              <a:rPr lang="en-US" altLang="ko-KR"/>
              <a:pPr>
                <a:defRPr/>
              </a:pPr>
              <a:t>191</a:t>
            </a:fld>
            <a:endParaRPr lang="en-US" altLang="ko-KR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스핀 버튼 컨트롤 클래스 </a:t>
            </a:r>
            <a:r>
              <a:rPr lang="en-US" altLang="ko-KR"/>
              <a:t>(2/2)</a:t>
            </a:r>
          </a:p>
        </p:txBody>
      </p:sp>
      <p:sp>
        <p:nvSpPr>
          <p:cNvPr id="45061" name="AutoShape 4"/>
          <p:cNvSpPr>
            <a:spLocks noChangeArrowheads="1"/>
          </p:cNvSpPr>
          <p:nvPr/>
        </p:nvSpPr>
        <p:spPr bwMode="auto">
          <a:xfrm>
            <a:off x="428625" y="1628800"/>
            <a:ext cx="8382000" cy="6096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int CSpinButtonCtrl::SetBase (int nBase);</a:t>
            </a:r>
          </a:p>
        </p:txBody>
      </p:sp>
    </p:spTree>
    <p:extLst>
      <p:ext uri="{BB962C8B-B14F-4D97-AF65-F5344CB8AC3E}">
        <p14:creationId xmlns:p14="http://schemas.microsoft.com/office/powerpoint/2010/main" val="24534920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탭 컨트롤</a:t>
            </a:r>
          </a:p>
          <a:p>
            <a:pPr lvl="1"/>
            <a:r>
              <a:rPr lang="ko-KR" altLang="en-US"/>
              <a:t>동일한 화면 영역에 서로 다른 내용을 표시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99040C09-FC1A-42B6-81FD-29F06099BDFC}" type="slidenum">
              <a:rPr lang="en-US" altLang="ko-KR"/>
              <a:pPr>
                <a:defRPr/>
              </a:pPr>
              <a:t>192</a:t>
            </a:fld>
            <a:endParaRPr lang="en-US" altLang="ko-KR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탭 컨트롤 </a:t>
            </a:r>
            <a:r>
              <a:rPr lang="en-US" altLang="ko-KR"/>
              <a:t>(1/3)</a:t>
            </a:r>
          </a:p>
        </p:txBody>
      </p:sp>
      <p:pic>
        <p:nvPicPr>
          <p:cNvPr id="46085" name="Picture 4" descr="D:\집필(1)\Chapter11\Fig11-4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62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AutoShape 5"/>
          <p:cNvSpPr>
            <a:spLocks noChangeArrowheads="1"/>
          </p:cNvSpPr>
          <p:nvPr/>
        </p:nvSpPr>
        <p:spPr bwMode="auto">
          <a:xfrm>
            <a:off x="1130300" y="3249613"/>
            <a:ext cx="6445250" cy="420687"/>
          </a:xfrm>
          <a:prstGeom prst="flowChartAlternateProcess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6963392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탭 컨트롤 스타일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F8911DE-CD42-411E-AEC5-F8DC30339E21}" type="slidenum">
              <a:rPr lang="en-US" altLang="ko-KR"/>
              <a:pPr>
                <a:defRPr/>
              </a:pPr>
              <a:t>193</a:t>
            </a:fld>
            <a:endParaRPr lang="en-US" altLang="ko-KR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탭 컨트롤 </a:t>
            </a:r>
            <a:r>
              <a:rPr lang="en-US" altLang="ko-KR"/>
              <a:t>(2/3)</a:t>
            </a:r>
          </a:p>
        </p:txBody>
      </p:sp>
      <p:pic>
        <p:nvPicPr>
          <p:cNvPr id="47109" name="Picture 6" descr="D:\집필(1)\Chapter11\Fig11-4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650828"/>
            <a:ext cx="54864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7" descr="D:\집필(1)\Chapter11\Fig11-5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80928"/>
            <a:ext cx="54864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18142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 txBox="1">
            <a:spLocks noGrp="1"/>
          </p:cNvSpPr>
          <p:nvPr>
            <p:ph idx="1"/>
          </p:nvPr>
        </p:nvSpPr>
        <p:spPr>
          <a:xfrm>
            <a:off x="1270" y="840740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탭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컨트롤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통지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메시지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WM_NOTIFY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통지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메시지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발생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통지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메시지와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더불어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다음과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같은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통지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코드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4B8D8036-5033-457A-9197-522AE658EA96}" type="slidenum">
              <a:rPr lang="en-US" altLang="ko-KR"/>
              <a:pPr>
                <a:defRPr/>
              </a:pPr>
              <a:t>194</a:t>
            </a:fld>
            <a:endParaRPr lang="en-US" altLang="ko-KR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탭 컨트롤 </a:t>
            </a:r>
            <a:r>
              <a:rPr lang="en-US" altLang="ko-KR"/>
              <a:t>(3/3)</a:t>
            </a:r>
          </a:p>
        </p:txBody>
      </p:sp>
      <p:graphicFrame>
        <p:nvGraphicFramePr>
          <p:cNvPr id="465970" name="Group 50"/>
          <p:cNvGraphicFramePr>
            <a:graphicFrameLocks noGrp="1"/>
          </p:cNvGraphicFramePr>
          <p:nvPr/>
        </p:nvGraphicFramePr>
        <p:xfrm>
          <a:off x="827405" y="2132965"/>
          <a:ext cx="7334250" cy="29813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86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595"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통지 코드</a:t>
                      </a:r>
                      <a:endParaRPr lang="ko-KR" altLang="en-US" sz="2200" b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의미</a:t>
                      </a:r>
                      <a:endParaRPr lang="ko-KR" altLang="en-US" sz="2200" b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TCN_SELCHANGING</a:t>
                      </a:r>
                      <a:endParaRPr lang="ko-KR" altLang="en-US" sz="2200" b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탭 선택이 변경되기 직전이다.</a:t>
                      </a:r>
                      <a:endParaRPr lang="ko-KR" altLang="en-US" sz="2200" b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TCN_SELCHANGE</a:t>
                      </a:r>
                      <a:endParaRPr lang="ko-KR" altLang="en-US" sz="2200" b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탭 선택이 변경되었다.</a:t>
                      </a:r>
                      <a:endParaRPr lang="ko-KR" altLang="en-US" sz="2200" b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TCN_KEYDOWN</a:t>
                      </a:r>
                      <a:endParaRPr lang="ko-KR" altLang="en-US" sz="2200" b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키를 눌렀다.</a:t>
                      </a:r>
                      <a:endParaRPr lang="ko-KR" altLang="en-US" sz="2200" b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NM_CLICK</a:t>
                      </a:r>
                      <a:endParaRPr lang="ko-KR" altLang="en-US" sz="2200" b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마우스 왼쪽 버튼을 클릭하였다.</a:t>
                      </a:r>
                      <a:endParaRPr lang="ko-KR" altLang="en-US" sz="2200" b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NM_RCLICK</a:t>
                      </a:r>
                      <a:endParaRPr lang="ko-KR" altLang="en-US" sz="2200" b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마우스 오른쪽 버튼을 클릭하였다.</a:t>
                      </a:r>
                      <a:endParaRPr lang="ko-KR" altLang="en-US" sz="2200" b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6568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 txBox="1">
            <a:spLocks noGrp="1"/>
          </p:cNvSpPr>
          <p:nvPr>
            <p:ph idx="1"/>
          </p:nvPr>
        </p:nvSpPr>
        <p:spPr>
          <a:xfrm>
            <a:off x="5715" y="943610"/>
            <a:ext cx="8535035" cy="49536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탭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추가하기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173990" indent="-17399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nItem: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탭의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인덱스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(0, 1, ...)</a:t>
            </a: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173990" indent="-17399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TCITEM: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탭에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대한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구조체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lpszItem: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새로운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탭에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표시할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(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레이블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)</a:t>
            </a: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173990" indent="-17399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nImage: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탭에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표시할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(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인덱스값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)</a:t>
            </a: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932E6943-E586-4002-A566-C2C0BFEBD648}" type="slidenum">
              <a:rPr lang="en-US" altLang="ko-KR"/>
              <a:pPr>
                <a:defRPr/>
              </a:pPr>
              <a:t>195</a:t>
            </a:fld>
            <a:endParaRPr lang="en-US" altLang="ko-KR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탭 컨트롤 클래스 </a:t>
            </a:r>
            <a:r>
              <a:rPr lang="en-US" altLang="ko-KR"/>
              <a:t>(1/3)</a:t>
            </a:r>
          </a:p>
        </p:txBody>
      </p:sp>
      <p:sp>
        <p:nvSpPr>
          <p:cNvPr id="49157" name="AutoShape 5"/>
          <p:cNvSpPr>
            <a:spLocks/>
          </p:cNvSpPr>
          <p:nvPr/>
        </p:nvSpPr>
        <p:spPr bwMode="auto">
          <a:xfrm>
            <a:off x="368935" y="1340485"/>
            <a:ext cx="8382635" cy="1372235"/>
          </a:xfrm>
          <a:prstGeom prst="flowChartAlternateProcess">
            <a:avLst/>
          </a:prstGeom>
          <a:noFill/>
          <a:ln w="38100" cap="flat" cmpd="dbl">
            <a:solidFill>
              <a:srgbClr val="0000CC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80327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LONG CTabCtrl::InsertItem (int nItem, TCITEM* pTabCtrlItem);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80327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LONG CTabCtrl::InsertItem (int nItem, LPCTSTR lpszItem);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80327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LONG CTabCtrl::InsertItem (int nItem, LPCTSTR lpszItem, 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80327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                        </a:t>
            </a: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int nImage);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8100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 txBox="1">
            <a:spLocks noGrp="1"/>
          </p:cNvSpPr>
          <p:nvPr>
            <p:ph idx="1"/>
          </p:nvPr>
        </p:nvSpPr>
        <p:spPr>
          <a:xfrm>
            <a:off x="1270" y="79565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탭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예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515898EA-BEF2-4DF0-AAA6-33DBF8E1D521}" type="slidenum">
              <a:rPr lang="en-US" altLang="ko-KR"/>
              <a:pPr>
                <a:defRPr/>
              </a:pPr>
              <a:t>196</a:t>
            </a:fld>
            <a:endParaRPr lang="en-US" altLang="ko-KR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탭 컨트롤 클래스 </a:t>
            </a:r>
            <a:r>
              <a:rPr lang="en-US" altLang="ko-KR"/>
              <a:t>(2/3)</a:t>
            </a:r>
          </a:p>
        </p:txBody>
      </p:sp>
      <p:sp>
        <p:nvSpPr>
          <p:cNvPr id="50181" name="AutoShape 4"/>
          <p:cNvSpPr>
            <a:spLocks/>
          </p:cNvSpPr>
          <p:nvPr/>
        </p:nvSpPr>
        <p:spPr bwMode="auto">
          <a:xfrm>
            <a:off x="291465" y="1162685"/>
            <a:ext cx="8382635" cy="2743835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TCITEM tcItem;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tcItem.mask = TCIF_TEXT;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tcItem.pszText = "Tab #0";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m_tab.InsertItem(0, &amp;tcItem);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tcItem.pszText = "Tab #1";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m_tab.InsertItem(1, &amp;tcItem);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tcItem.pszText = "Tab #2";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m_tab.InsertItem(2, &amp;tcItem);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  <p:sp>
        <p:nvSpPr>
          <p:cNvPr id="50182" name="AutoShape 5"/>
          <p:cNvSpPr>
            <a:spLocks/>
          </p:cNvSpPr>
          <p:nvPr/>
        </p:nvSpPr>
        <p:spPr bwMode="auto">
          <a:xfrm>
            <a:off x="306070" y="3893820"/>
            <a:ext cx="8382635" cy="1219835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m_tab.InsertItem(0, "Tab #0");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m_tab.InsertItem(1, "Tab #1");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m_tab.InsertItem(2, "Tab #2");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  <p:grpSp>
        <p:nvGrpSpPr>
          <p:cNvPr id="50183" name="Group 8"/>
          <p:cNvGrpSpPr>
            <a:grpSpLocks/>
          </p:cNvGrpSpPr>
          <p:nvPr/>
        </p:nvGrpSpPr>
        <p:grpSpPr bwMode="auto">
          <a:xfrm>
            <a:off x="5410200" y="2667000"/>
            <a:ext cx="2362200" cy="1828800"/>
            <a:chOff x="5410200" y="2667000"/>
            <a:chExt cx="2362200" cy="1828800"/>
          </a:xfrm>
        </p:grpSpPr>
        <p:sp>
          <p:nvSpPr>
            <p:cNvPr id="50184" name="Rectangle 7"/>
            <p:cNvSpPr>
              <a:spLocks noChangeArrowheads="1"/>
            </p:cNvSpPr>
            <p:nvPr/>
          </p:nvSpPr>
          <p:spPr bwMode="auto">
            <a:xfrm>
              <a:off x="5410200" y="2667000"/>
              <a:ext cx="2362200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5018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581400"/>
              <a:ext cx="2032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909644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 txBox="1">
            <a:spLocks noGrp="1"/>
          </p:cNvSpPr>
          <p:nvPr>
            <p:ph idx="1"/>
          </p:nvPr>
        </p:nvSpPr>
        <p:spPr>
          <a:xfrm>
            <a:off x="1270" y="840740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탭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변경과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선택된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탭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알아내기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C489AA4A-66DB-4D52-B9CA-9562621A46E6}" type="slidenum">
              <a:rPr lang="en-US" altLang="ko-KR"/>
              <a:pPr>
                <a:defRPr/>
              </a:pPr>
              <a:t>197</a:t>
            </a:fld>
            <a:endParaRPr lang="en-US" altLang="ko-KR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탭 컨트롤 클래스 </a:t>
            </a:r>
            <a:r>
              <a:rPr lang="en-US" altLang="ko-KR"/>
              <a:t>(3/3)</a:t>
            </a:r>
          </a:p>
        </p:txBody>
      </p:sp>
      <p:sp>
        <p:nvSpPr>
          <p:cNvPr id="51205" name="AutoShape 4"/>
          <p:cNvSpPr>
            <a:spLocks/>
          </p:cNvSpPr>
          <p:nvPr/>
        </p:nvSpPr>
        <p:spPr bwMode="auto">
          <a:xfrm>
            <a:off x="381000" y="1746250"/>
            <a:ext cx="8382635" cy="838835"/>
          </a:xfrm>
          <a:prstGeom prst="flowChartAlternateProcess">
            <a:avLst/>
          </a:prstGeom>
          <a:noFill/>
          <a:ln w="38100" cap="flat" cmpd="dbl">
            <a:solidFill>
              <a:srgbClr val="0000CC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int CTabCtrl::SetCurSel (int nItem);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int CTabCtrl::GetCurSel ();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0186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 txBox="1">
            <a:spLocks noGrp="1"/>
          </p:cNvSpPr>
          <p:nvPr>
            <p:ph idx="1"/>
          </p:nvPr>
        </p:nvSpPr>
        <p:spPr>
          <a:xfrm>
            <a:off x="1270" y="81089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프로그레스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컨트롤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시간이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걸리는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작업의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진행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상황을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시각적으로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표시하는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용도로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1600" b="1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F495AD77-4F38-4B99-822D-809CA8CCEBE2}" type="slidenum">
              <a:rPr lang="en-US" altLang="ko-KR"/>
              <a:pPr>
                <a:defRPr/>
              </a:pPr>
              <a:t>198</a:t>
            </a:fld>
            <a:endParaRPr lang="en-US" altLang="ko-KR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프로그레스 컨트롤 </a:t>
            </a:r>
            <a:r>
              <a:rPr lang="en-US" altLang="ko-KR"/>
              <a:t>(1/2)</a:t>
            </a:r>
          </a:p>
        </p:txBody>
      </p:sp>
      <p:pic>
        <p:nvPicPr>
          <p:cNvPr id="52229" name="Picture 4" descr="C:/Users/Administrator/AppData/Roaming/PolarisOffice/ETemp/8260_6061072/image1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157095"/>
            <a:ext cx="5626735" cy="22485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2230" name="AutoShape 5"/>
          <p:cNvSpPr>
            <a:spLocks/>
          </p:cNvSpPr>
          <p:nvPr/>
        </p:nvSpPr>
        <p:spPr bwMode="auto">
          <a:xfrm>
            <a:off x="1363980" y="3797300"/>
            <a:ext cx="4358005" cy="280035"/>
          </a:xfrm>
          <a:prstGeom prst="flowChartAlternateProcess">
            <a:avLst/>
          </a:prstGeom>
          <a:noFill/>
          <a:ln w="28575" cap="flat" cmpd="sng">
            <a:solidFill>
              <a:srgbClr val="FF3300">
                <a:alpha val="100000"/>
              </a:srgbClr>
            </a:solidFill>
            <a:prstDash val="sysDot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52231" name="AutoShape 6"/>
          <p:cNvSpPr>
            <a:spLocks/>
          </p:cNvSpPr>
          <p:nvPr/>
        </p:nvSpPr>
        <p:spPr bwMode="auto">
          <a:xfrm rot="-5400000">
            <a:off x="3290570" y="4269105"/>
            <a:ext cx="600710" cy="267335"/>
          </a:xfrm>
          <a:custGeom>
            <a:avLst/>
            <a:gdLst>
              <a:gd name="TX0" fmla="*/ 16200 w 21601"/>
              <a:gd name="TY0" fmla="*/ 0 h 21601"/>
              <a:gd name="TX1" fmla="*/ 16200 w 21601"/>
              <a:gd name="TY1" fmla="*/ 5400 h 21601"/>
              <a:gd name="TX2" fmla="*/ 3375 w 21601"/>
              <a:gd name="TY2" fmla="*/ 5400 h 21601"/>
              <a:gd name="TX3" fmla="*/ 3375 w 21601"/>
              <a:gd name="TY3" fmla="*/ 16200 h 21601"/>
              <a:gd name="TX4" fmla="*/ 16200 w 21601"/>
              <a:gd name="TY4" fmla="*/ 16200 h 21601"/>
              <a:gd name="TX5" fmla="*/ 16200 w 21601"/>
              <a:gd name="TY5" fmla="*/ 21600 h 21601"/>
              <a:gd name="TX6" fmla="*/ 21600 w 21601"/>
              <a:gd name="TY6" fmla="*/ 10800 h 21601"/>
              <a:gd name="TX7" fmla="*/ 16200 w 21601"/>
              <a:gd name="TY7" fmla="*/ 0 h 21601"/>
              <a:gd name="TX9" fmla="*/ 1350 w 21601"/>
              <a:gd name="TY9" fmla="*/ 5400 h 21601"/>
              <a:gd name="TX10" fmla="*/ 1350 w 21601"/>
              <a:gd name="TY10" fmla="*/ 16200 h 21601"/>
              <a:gd name="TX11" fmla="*/ 2700 w 21601"/>
              <a:gd name="TY11" fmla="*/ 16200 h 21601"/>
              <a:gd name="TX12" fmla="*/ 2700 w 21601"/>
              <a:gd name="TY12" fmla="*/ 5400 h 21601"/>
              <a:gd name="TX13" fmla="*/ 1350 w 21601"/>
              <a:gd name="TY13" fmla="*/ 5400 h 21601"/>
              <a:gd name="TX15" fmla="*/ 0 w 21601"/>
              <a:gd name="TY15" fmla="*/ 5400 h 21601"/>
              <a:gd name="TX16" fmla="*/ 0 w 21601"/>
              <a:gd name="TY16" fmla="*/ 16200 h 21601"/>
              <a:gd name="TX17" fmla="*/ 675 w 21601"/>
              <a:gd name="TY17" fmla="*/ 16200 h 21601"/>
              <a:gd name="TX18" fmla="*/ 675 w 21601"/>
              <a:gd name="TY18" fmla="*/ 5400 h 21601"/>
              <a:gd name="TX19" fmla="*/ 0 w 21601"/>
              <a:gd name="TY19" fmla="*/ 5400 h 216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</a:cxnLst>
            <a:rect l="l" t="t" r="r" b="b"/>
            <a:pathLst>
              <a:path w="21601" h="21601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3300">
              <a:alpha val="49847"/>
            </a:srgbClr>
          </a:solidFill>
          <a:ln w="9525" cap="flat" cmpd="sng">
            <a:solidFill>
              <a:srgbClr val="FF3300">
                <a:alpha val="100000"/>
              </a:srgb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112011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 txBox="1">
            <a:spLocks noGrp="1"/>
          </p:cNvSpPr>
          <p:nvPr>
            <p:ph idx="1"/>
          </p:nvPr>
        </p:nvSpPr>
        <p:spPr>
          <a:xfrm>
            <a:off x="1270" y="79565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프로그레스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컨트롤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67AD9248-B149-471D-B545-FFAA513662C9}" type="slidenum">
              <a:rPr lang="en-US" altLang="ko-KR"/>
              <a:pPr>
                <a:defRPr/>
              </a:pPr>
              <a:t>199</a:t>
            </a:fld>
            <a:endParaRPr lang="en-US" altLang="ko-KR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프로그레스 컨트롤 </a:t>
            </a:r>
            <a:r>
              <a:rPr lang="en-US" altLang="ko-KR"/>
              <a:t>(2/2)</a:t>
            </a:r>
          </a:p>
        </p:txBody>
      </p:sp>
      <p:pic>
        <p:nvPicPr>
          <p:cNvPr id="53253" name="Picture 4" descr="C:/Users/Administrator/AppData/Roaming/PolarisOffice/ETemp/8260_6061072/image1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" y="1626235"/>
            <a:ext cx="6704330" cy="2388235"/>
          </a:xfrm>
          <a:prstGeom prst="rect">
            <a:avLst/>
          </a:prstGeom>
          <a:noFill/>
          <a:ln w="0"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7140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64704"/>
            <a:ext cx="8229600" cy="4525963"/>
          </a:xfrm>
        </p:spPr>
        <p:txBody>
          <a:bodyPr/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CObject</a:t>
            </a:r>
            <a:r>
              <a:rPr lang="en-US" altLang="ko-KR" sz="1400" dirty="0"/>
              <a:t>; </a:t>
            </a:r>
          </a:p>
          <a:p>
            <a:pPr lvl="1"/>
            <a:r>
              <a:rPr lang="ko-KR" altLang="en-US" sz="1400" dirty="0"/>
              <a:t>모든 </a:t>
            </a:r>
            <a:r>
              <a:rPr lang="en-US" altLang="ko-KR" sz="1400" dirty="0"/>
              <a:t>MFC</a:t>
            </a:r>
            <a:r>
              <a:rPr lang="ko-KR" altLang="en-US" sz="1400" dirty="0"/>
              <a:t>클래스의 최상위 부모 클래스임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CCmdTarget</a:t>
            </a:r>
            <a:r>
              <a:rPr lang="en-US" altLang="ko-KR" sz="1400" dirty="0"/>
              <a:t> : public </a:t>
            </a:r>
            <a:r>
              <a:rPr lang="en-US" altLang="ko-KR" sz="1400" dirty="0" err="1"/>
              <a:t>Cobject</a:t>
            </a:r>
            <a:endParaRPr lang="en-US" altLang="ko-KR" sz="1400" dirty="0"/>
          </a:p>
          <a:p>
            <a:pPr lvl="1"/>
            <a:r>
              <a:rPr lang="ko-KR" altLang="en-US" sz="1400" dirty="0"/>
              <a:t>메시지 </a:t>
            </a:r>
            <a:r>
              <a:rPr lang="ko-KR" altLang="en-US" sz="1400" dirty="0" err="1"/>
              <a:t>맵</a:t>
            </a:r>
            <a:r>
              <a:rPr lang="ko-KR" altLang="en-US" sz="1400" dirty="0"/>
              <a:t> 기능이 구현된 클래스</a:t>
            </a:r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CWnd</a:t>
            </a:r>
            <a:r>
              <a:rPr lang="en-US" altLang="ko-KR" sz="1400" dirty="0"/>
              <a:t> : public </a:t>
            </a:r>
            <a:r>
              <a:rPr lang="en-US" altLang="ko-KR" sz="1400" dirty="0" err="1"/>
              <a:t>CCmdTarget</a:t>
            </a:r>
            <a:endParaRPr lang="en-US" altLang="ko-KR" sz="1400" dirty="0"/>
          </a:p>
          <a:p>
            <a:pPr lvl="1"/>
            <a:r>
              <a:rPr lang="ko-KR" altLang="en-US" sz="1400" dirty="0"/>
              <a:t>모든 윈도우 클래스의 기능이 구현된 클래스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2612"/>
            <a:ext cx="8229600" cy="489284"/>
          </a:xfrm>
        </p:spPr>
        <p:txBody>
          <a:bodyPr/>
          <a:lstStyle/>
          <a:p>
            <a:r>
              <a:rPr lang="en-US" altLang="ko-KR" dirty="0"/>
              <a:t>MFC</a:t>
            </a:r>
            <a:r>
              <a:rPr lang="ko-KR" altLang="en-US" dirty="0"/>
              <a:t>의 계층도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708921"/>
            <a:ext cx="4235814" cy="25922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68" y="803189"/>
            <a:ext cx="4762731" cy="32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98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 txBox="1">
            <a:spLocks noGrp="1"/>
          </p:cNvSpPr>
          <p:nvPr>
            <p:ph idx="1"/>
          </p:nvPr>
        </p:nvSpPr>
        <p:spPr>
          <a:xfrm>
            <a:off x="1270" y="855980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AppWizard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생성한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코드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3"/>
            <a:ext cx="8572500" cy="466770"/>
          </a:xfrm>
        </p:spPr>
        <p:txBody>
          <a:bodyPr/>
          <a:lstStyle/>
          <a:p>
            <a:r>
              <a:rPr lang="ko-KR" altLang="en-US" dirty="0"/>
              <a:t>메뉴 생성 </a:t>
            </a:r>
            <a:r>
              <a:rPr lang="en-US" altLang="ko-KR" dirty="0"/>
              <a:t>(2/6)</a:t>
            </a:r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>
            <a:off x="381000" y="1243965"/>
            <a:ext cx="8382635" cy="3782695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BOOL CSimple2App::InitInstance()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{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CMainFrame* pFrame = new CMainFrame;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m_pMainWnd = pFrame;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pFrame-&gt;</a:t>
            </a:r>
            <a:r>
              <a:rPr lang="en-US" altLang="ko-KR" sz="18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LoadFrame</a:t>
            </a: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</a:t>
            </a:r>
            <a:r>
              <a:rPr lang="en-US" altLang="ko-KR" sz="1800" b="0" cap="none" dirty="0">
                <a:solidFill>
                  <a:srgbClr val="0000CC"/>
                </a:solidFill>
                <a:latin typeface="Lucida Sans Unicode" charset="0"/>
                <a:ea typeface="Lucida Sans Unicode" charset="0"/>
              </a:rPr>
              <a:t>IDR_MAINFRAME</a:t>
            </a: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,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 WS_OVERLAPPEDWINDOW | FWS_ADDTOTITLE, NULL,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 NULL);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pFrame-&gt;ShowWindow(SW_SHOW);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pFrame-&gt;UpdateWindow();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return TRUE;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}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98561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 txBox="1">
            <a:spLocks noGrp="1"/>
          </p:cNvSpPr>
          <p:nvPr>
            <p:ph idx="1"/>
          </p:nvPr>
        </p:nvSpPr>
        <p:spPr>
          <a:xfrm>
            <a:off x="1270" y="87058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범위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설정와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현재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범위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얻기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설정과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현재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얻기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위치값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증감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98612583-087E-46F5-AA82-70B98B502D97}" type="slidenum">
              <a:rPr lang="en-US" altLang="ko-KR"/>
              <a:pPr>
                <a:defRPr/>
              </a:pPr>
              <a:t>200</a:t>
            </a:fld>
            <a:endParaRPr lang="en-US" altLang="ko-KR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프로그레스 컨트롤 클래스</a:t>
            </a:r>
          </a:p>
        </p:txBody>
      </p:sp>
      <p:sp>
        <p:nvSpPr>
          <p:cNvPr id="54277" name="AutoShape 4"/>
          <p:cNvSpPr>
            <a:spLocks/>
          </p:cNvSpPr>
          <p:nvPr/>
        </p:nvSpPr>
        <p:spPr bwMode="auto">
          <a:xfrm>
            <a:off x="410845" y="1257935"/>
            <a:ext cx="8382635" cy="762635"/>
          </a:xfrm>
          <a:prstGeom prst="flowChartAlternateProcess">
            <a:avLst/>
          </a:prstGeom>
          <a:noFill/>
          <a:ln w="38100" cap="flat" cmpd="dbl">
            <a:solidFill>
              <a:srgbClr val="0000CC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void CProgressCtrl::SetRange (short nLower, short nUpper);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void CProgressCtrl::GetRange (int&amp; nLower, int&amp; nUpper);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  <p:sp>
        <p:nvSpPr>
          <p:cNvPr id="54278" name="AutoShape 5"/>
          <p:cNvSpPr>
            <a:spLocks/>
          </p:cNvSpPr>
          <p:nvPr/>
        </p:nvSpPr>
        <p:spPr bwMode="auto">
          <a:xfrm>
            <a:off x="410845" y="2505710"/>
            <a:ext cx="8382635" cy="762635"/>
          </a:xfrm>
          <a:prstGeom prst="flowChartAlternateProcess">
            <a:avLst/>
          </a:prstGeom>
          <a:noFill/>
          <a:ln w="38100" cap="flat" cmpd="dbl">
            <a:solidFill>
              <a:srgbClr val="0000CC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int CProgressCtrl::SetPos (int nPos);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int CProgressCtrl::GetPos ();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  <p:sp>
        <p:nvSpPr>
          <p:cNvPr id="54279" name="AutoShape 6"/>
          <p:cNvSpPr>
            <a:spLocks/>
          </p:cNvSpPr>
          <p:nvPr/>
        </p:nvSpPr>
        <p:spPr bwMode="auto">
          <a:xfrm>
            <a:off x="416560" y="3850005"/>
            <a:ext cx="8382635" cy="1143635"/>
          </a:xfrm>
          <a:prstGeom prst="flowChartAlternateProcess">
            <a:avLst/>
          </a:prstGeom>
          <a:noFill/>
          <a:ln w="38100" cap="flat" cmpd="dbl">
            <a:solidFill>
              <a:srgbClr val="0000CC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int CProgressCtrl::OffsetPos (int nPos);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int CProgressCtrl::SetStep (int nStep);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int CProgressCtrl::StepIt ();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0159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msdn.microsoft.com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ko-kr</a:t>
            </a:r>
            <a:r>
              <a:rPr lang="en-US" altLang="ko-KR" dirty="0">
                <a:hlinkClick r:id="rId2"/>
              </a:rPr>
              <a:t>/library/</a:t>
            </a:r>
            <a:r>
              <a:rPr lang="en-US" altLang="ko-KR" dirty="0" err="1">
                <a:hlinkClick r:id="rId2"/>
              </a:rPr>
              <a:t>bb984433.aspx</a:t>
            </a:r>
            <a:endParaRPr lang="en-US" altLang="ko-KR" dirty="0"/>
          </a:p>
          <a:p>
            <a:endParaRPr lang="en-US" altLang="ko-KR" dirty="0"/>
          </a:p>
          <a:p>
            <a:pPr>
              <a:buAutoNum type="arabicParenR"/>
            </a:pPr>
            <a:r>
              <a:rPr lang="ko-KR" altLang="en-US" dirty="0" err="1"/>
              <a:t>두개의</a:t>
            </a:r>
            <a:r>
              <a:rPr lang="ko-KR" altLang="en-US" dirty="0"/>
              <a:t> </a:t>
            </a:r>
            <a:r>
              <a:rPr lang="en-US" altLang="ko-KR" dirty="0" err="1"/>
              <a:t>MFC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 lvl="1">
              <a:buAutoNum type="arabicParenR"/>
            </a:pPr>
            <a:r>
              <a:rPr lang="en-US" altLang="ko-KR" dirty="0" err="1"/>
              <a:t>MFC</a:t>
            </a:r>
            <a:r>
              <a:rPr lang="en-US" altLang="ko-KR" dirty="0"/>
              <a:t> </a:t>
            </a:r>
            <a:r>
              <a:rPr lang="ko-KR" altLang="en-US" dirty="0"/>
              <a:t>클래스 생성시 부모 클래스를 </a:t>
            </a:r>
            <a:r>
              <a:rPr lang="en-US" altLang="ko-KR" dirty="0" err="1"/>
              <a:t>CDockablePane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</a:p>
          <a:p>
            <a:pPr lvl="1">
              <a:buAutoNum type="arabicParenR"/>
            </a:pPr>
            <a:r>
              <a:rPr lang="en-US" altLang="ko-KR" dirty="0" err="1"/>
              <a:t>MFC</a:t>
            </a:r>
            <a:r>
              <a:rPr lang="en-US" altLang="ko-KR" dirty="0"/>
              <a:t> </a:t>
            </a:r>
            <a:r>
              <a:rPr lang="ko-KR" altLang="en-US" dirty="0"/>
              <a:t>클래스 생성시 부모 클래스를 </a:t>
            </a:r>
            <a:r>
              <a:rPr lang="en-US" altLang="ko-KR" dirty="0" err="1"/>
              <a:t>CFormView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</a:p>
          <a:p>
            <a:pPr>
              <a:buAutoNum type="arabicParenR"/>
            </a:pPr>
            <a:r>
              <a:rPr lang="en-US" altLang="ko-KR" dirty="0" err="1"/>
              <a:t>CFormView</a:t>
            </a:r>
            <a:r>
              <a:rPr lang="en-US" altLang="ko-KR" dirty="0"/>
              <a:t> </a:t>
            </a:r>
            <a:r>
              <a:rPr lang="ko-KR" altLang="en-US" dirty="0"/>
              <a:t>파생 클래스에 </a:t>
            </a:r>
            <a:r>
              <a:rPr lang="en-US" altLang="ko-KR" dirty="0"/>
              <a:t>static </a:t>
            </a:r>
            <a:r>
              <a:rPr lang="en-US" altLang="ko-KR" dirty="0" err="1"/>
              <a:t>XXXForm</a:t>
            </a:r>
            <a:r>
              <a:rPr lang="en-US" altLang="ko-KR" dirty="0"/>
              <a:t>* </a:t>
            </a:r>
            <a:r>
              <a:rPr lang="en-US" altLang="ko-KR" dirty="0" err="1"/>
              <a:t>CreateOne</a:t>
            </a:r>
            <a:r>
              <a:rPr lang="en-US" altLang="ko-KR" dirty="0"/>
              <a:t>( </a:t>
            </a:r>
            <a:r>
              <a:rPr lang="en-US" altLang="ko-KR" dirty="0" err="1"/>
              <a:t>CWnd</a:t>
            </a:r>
            <a:r>
              <a:rPr lang="en-US" altLang="ko-KR" dirty="0"/>
              <a:t>* </a:t>
            </a:r>
            <a:r>
              <a:rPr lang="en-US" altLang="ko-KR" dirty="0" err="1"/>
              <a:t>pParent</a:t>
            </a:r>
            <a:r>
              <a:rPr lang="en-US" altLang="ko-KR" dirty="0"/>
              <a:t> );</a:t>
            </a:r>
            <a:r>
              <a:rPr lang="ko-KR" altLang="en-US" dirty="0"/>
              <a:t>를 구현한다</a:t>
            </a:r>
            <a:r>
              <a:rPr lang="en-US" altLang="ko-KR" dirty="0"/>
              <a:t>.</a:t>
            </a:r>
          </a:p>
          <a:p>
            <a:pPr>
              <a:buAutoNum type="arabicParenR"/>
            </a:pPr>
            <a:r>
              <a:rPr lang="en-US" altLang="ko-KR" dirty="0" err="1"/>
              <a:t>CDockablePane</a:t>
            </a:r>
            <a:r>
              <a:rPr lang="en-US" altLang="ko-KR" dirty="0"/>
              <a:t> </a:t>
            </a:r>
            <a:r>
              <a:rPr lang="ko-KR" altLang="en-US" dirty="0"/>
              <a:t>파생 클래스에 </a:t>
            </a:r>
            <a:r>
              <a:rPr lang="en-US" altLang="ko-KR" dirty="0" err="1"/>
              <a:t>CFormView</a:t>
            </a:r>
            <a:r>
              <a:rPr lang="en-US" altLang="ko-KR" dirty="0"/>
              <a:t> </a:t>
            </a:r>
            <a:r>
              <a:rPr lang="ko-KR" altLang="en-US" dirty="0"/>
              <a:t>파생 클래스를 선언 및 메시지 </a:t>
            </a:r>
            <a:r>
              <a:rPr lang="ko-KR" altLang="en-US" dirty="0" err="1"/>
              <a:t>맵을</a:t>
            </a:r>
            <a:r>
              <a:rPr lang="ko-KR" altLang="en-US" dirty="0"/>
              <a:t> 구현한다</a:t>
            </a:r>
            <a:r>
              <a:rPr lang="en-US" altLang="ko-KR" dirty="0"/>
              <a:t>.</a:t>
            </a:r>
          </a:p>
          <a:p>
            <a:pPr lvl="1">
              <a:buAutoNum type="arabicParenR"/>
            </a:pPr>
            <a:r>
              <a:rPr lang="en-US" altLang="ko-KR" dirty="0" err="1"/>
              <a:t>OnCreate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 err="1"/>
              <a:t>CFormView</a:t>
            </a:r>
            <a:r>
              <a:rPr lang="en-US" altLang="ko-KR" dirty="0"/>
              <a:t> </a:t>
            </a:r>
            <a:r>
              <a:rPr lang="ko-KR" altLang="en-US" dirty="0"/>
              <a:t>파생 </a:t>
            </a:r>
            <a:r>
              <a:rPr lang="ko-KR" altLang="en-US" dirty="0" err="1"/>
              <a:t>클래스에를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  <a:p>
            <a:pPr lvl="1">
              <a:buAutoNum type="arabicParenR"/>
            </a:pPr>
            <a:r>
              <a:rPr lang="en-US" altLang="ko-KR" dirty="0" err="1"/>
              <a:t>OnSize</a:t>
            </a:r>
            <a:r>
              <a:rPr lang="en-US" altLang="ko-KR" dirty="0"/>
              <a:t>()</a:t>
            </a:r>
            <a:r>
              <a:rPr lang="ko-KR" altLang="en-US" dirty="0"/>
              <a:t>에서 부모 윈도우의 사이즈 변경에 맞추어 </a:t>
            </a:r>
            <a:r>
              <a:rPr lang="en-US" altLang="ko-KR" dirty="0" err="1"/>
              <a:t>CFormView</a:t>
            </a:r>
            <a:r>
              <a:rPr lang="en-US" altLang="ko-KR" dirty="0"/>
              <a:t> </a:t>
            </a:r>
            <a:r>
              <a:rPr lang="ko-KR" altLang="en-US" dirty="0"/>
              <a:t>파생 </a:t>
            </a:r>
            <a:r>
              <a:rPr lang="ko-KR" altLang="en-US" dirty="0" err="1"/>
              <a:t>클래스에를</a:t>
            </a:r>
            <a:r>
              <a:rPr lang="ko-KR" altLang="en-US" dirty="0"/>
              <a:t> 변환한다</a:t>
            </a:r>
            <a:r>
              <a:rPr lang="en-US" altLang="ko-KR" dirty="0"/>
              <a:t>.</a:t>
            </a:r>
          </a:p>
          <a:p>
            <a:pPr lvl="1">
              <a:buAutoNum type="arabicParenR"/>
            </a:pPr>
            <a:r>
              <a:rPr lang="en-US" altLang="ko-KR" dirty="0" err="1"/>
              <a:t>OnMouseActivate</a:t>
            </a:r>
            <a:r>
              <a:rPr lang="en-US" altLang="ko-KR" dirty="0"/>
              <a:t>() </a:t>
            </a:r>
            <a:r>
              <a:rPr lang="en-US" altLang="ko-KR" dirty="0" err="1"/>
              <a:t>CTabbedPane</a:t>
            </a:r>
            <a:r>
              <a:rPr lang="en-US" altLang="ko-KR" dirty="0"/>
              <a:t> </a:t>
            </a:r>
            <a:r>
              <a:rPr lang="ko-KR" altLang="en-US" dirty="0"/>
              <a:t>에서 분리 시 마우스 에러를 방지한다</a:t>
            </a:r>
            <a:r>
              <a:rPr lang="en-US" altLang="ko-KR" dirty="0"/>
              <a:t>.</a:t>
            </a:r>
          </a:p>
          <a:p>
            <a:pPr>
              <a:buAutoNum type="arabicParenR"/>
            </a:pPr>
            <a:r>
              <a:rPr lang="en-US" altLang="ko-KR" dirty="0" err="1"/>
              <a:t>CMainFrame</a:t>
            </a:r>
            <a:r>
              <a:rPr lang="ko-KR" altLang="en-US" dirty="0"/>
              <a:t> </a:t>
            </a:r>
            <a:r>
              <a:rPr lang="en-US" altLang="ko-KR" dirty="0"/>
              <a:t>::</a:t>
            </a:r>
            <a:r>
              <a:rPr lang="en-US" altLang="ko-KR" dirty="0" err="1"/>
              <a:t>OnCreate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 err="1"/>
              <a:t>CTabbedPane</a:t>
            </a:r>
            <a:r>
              <a:rPr lang="en-US" altLang="ko-KR" dirty="0"/>
              <a:t>  </a:t>
            </a:r>
            <a:r>
              <a:rPr lang="ko-KR" altLang="en-US" dirty="0"/>
              <a:t>클래스를 생성한다</a:t>
            </a:r>
            <a:r>
              <a:rPr lang="en-US" altLang="ko-KR" dirty="0"/>
              <a:t>.</a:t>
            </a:r>
          </a:p>
          <a:p>
            <a:pPr>
              <a:buAutoNum type="arabicParenR"/>
            </a:pPr>
            <a:r>
              <a:rPr lang="en-US" altLang="ko-KR" dirty="0" err="1"/>
              <a:t>CDockablePane</a:t>
            </a:r>
            <a:r>
              <a:rPr lang="en-US" altLang="ko-KR" dirty="0"/>
              <a:t> </a:t>
            </a:r>
            <a:r>
              <a:rPr lang="ko-KR" altLang="en-US" dirty="0"/>
              <a:t>파생 클래스를 멤버로 하여 선언 및 생성한다</a:t>
            </a:r>
            <a:r>
              <a:rPr lang="en-US" altLang="ko-KR" dirty="0"/>
              <a:t>.</a:t>
            </a:r>
          </a:p>
          <a:p>
            <a:pPr>
              <a:buAutoNum type="arabicParenR"/>
            </a:pPr>
            <a:r>
              <a:rPr lang="ko-KR" altLang="en-US" dirty="0"/>
              <a:t>도킹을 활성화 하여 </a:t>
            </a:r>
            <a:r>
              <a:rPr lang="en-US" altLang="ko-KR" dirty="0" err="1"/>
              <a:t>CTabbedPane</a:t>
            </a:r>
            <a:r>
              <a:rPr lang="en-US" altLang="ko-KR" dirty="0"/>
              <a:t>  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>
              <a:buAutoNum type="arabicParenR"/>
            </a:pPr>
            <a:endParaRPr lang="en-US" altLang="ko-KR" dirty="0"/>
          </a:p>
          <a:p>
            <a:pPr>
              <a:buAutoNum type="arabicParenR"/>
            </a:pPr>
            <a:endParaRPr lang="en-US" altLang="ko-KR" dirty="0"/>
          </a:p>
          <a:p>
            <a:pPr>
              <a:buAutoNum type="arabicParenR"/>
            </a:pPr>
            <a:endParaRPr lang="en-US" altLang="ko-KR" dirty="0"/>
          </a:p>
          <a:p>
            <a:pPr>
              <a:buAutoNum type="arabicParenR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CDockablePane</a:t>
            </a:r>
            <a:r>
              <a:rPr lang="en-US" altLang="ko-KR" b="1" dirty="0"/>
              <a:t>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75528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TTileForm</a:t>
            </a:r>
            <a:r>
              <a:rPr lang="en-US" altLang="ko-KR" dirty="0"/>
              <a:t>* </a:t>
            </a:r>
            <a:r>
              <a:rPr lang="en-US" altLang="ko-KR" dirty="0" err="1"/>
              <a:t>TTileForm</a:t>
            </a:r>
            <a:r>
              <a:rPr lang="en-US" altLang="ko-KR" dirty="0"/>
              <a:t>::</a:t>
            </a:r>
            <a:r>
              <a:rPr lang="en-US" altLang="ko-KR" dirty="0" err="1"/>
              <a:t>CreateOne</a:t>
            </a:r>
            <a:r>
              <a:rPr lang="en-US" altLang="ko-KR" dirty="0"/>
              <a:t>( </a:t>
            </a:r>
            <a:r>
              <a:rPr lang="en-US" altLang="ko-KR" dirty="0" err="1"/>
              <a:t>CWnd</a:t>
            </a:r>
            <a:r>
              <a:rPr lang="en-US" altLang="ko-KR" dirty="0"/>
              <a:t>* </a:t>
            </a:r>
            <a:r>
              <a:rPr lang="en-US" altLang="ko-KR" dirty="0" err="1"/>
              <a:t>pParent</a:t>
            </a:r>
            <a:r>
              <a:rPr lang="en-US" altLang="ko-KR" dirty="0"/>
              <a:t> 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 err="1"/>
              <a:t>TTileForm</a:t>
            </a:r>
            <a:r>
              <a:rPr lang="en-US" altLang="ko-KR" dirty="0"/>
              <a:t>* pane = new </a:t>
            </a:r>
            <a:r>
              <a:rPr lang="en-US" altLang="ko-KR" dirty="0" err="1"/>
              <a:t>TTileForm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if( !pane-&gt;Create(NULL, NULL, </a:t>
            </a:r>
            <a:r>
              <a:rPr lang="en-US" altLang="ko-KR" dirty="0" err="1"/>
              <a:t>WS_CHILD</a:t>
            </a:r>
            <a:r>
              <a:rPr lang="en-US" altLang="ko-KR" dirty="0"/>
              <a:t> | </a:t>
            </a:r>
            <a:r>
              <a:rPr lang="en-US" altLang="ko-KR" dirty="0" err="1"/>
              <a:t>WS_VISIBLE,CRect</a:t>
            </a:r>
            <a:r>
              <a:rPr lang="en-US" altLang="ko-KR" dirty="0"/>
              <a:t>(0, 0, 205, 157), </a:t>
            </a:r>
            <a:r>
              <a:rPr lang="en-US" altLang="ko-KR" dirty="0" err="1"/>
              <a:t>pParent</a:t>
            </a:r>
            <a:r>
              <a:rPr lang="en-US" altLang="ko-KR" dirty="0"/>
              <a:t>, 0, NULL) )</a:t>
            </a:r>
          </a:p>
          <a:p>
            <a:pPr lvl="1"/>
            <a:r>
              <a:rPr lang="en-US" altLang="ko-KR" dirty="0"/>
              <a:t>{</a:t>
            </a:r>
          </a:p>
          <a:p>
            <a:pPr lvl="2"/>
            <a:r>
              <a:rPr lang="en-US" altLang="ko-KR" dirty="0"/>
              <a:t>return NULL;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return pane;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TTileForm</a:t>
            </a:r>
            <a:r>
              <a:rPr lang="en-US" altLang="ko-KR" dirty="0"/>
              <a:t>* </a:t>
            </a:r>
            <a:r>
              <a:rPr lang="en-US" altLang="ko-KR" dirty="0" err="1"/>
              <a:t>TTileForm</a:t>
            </a:r>
            <a:r>
              <a:rPr lang="en-US" altLang="ko-KR" dirty="0"/>
              <a:t>::</a:t>
            </a:r>
            <a:r>
              <a:rPr lang="en-US" altLang="ko-KR" dirty="0" err="1"/>
              <a:t>CreateOne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54197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TTileControl</a:t>
            </a:r>
            <a:r>
              <a:rPr lang="en-US" altLang="ko-KR" dirty="0"/>
              <a:t>::</a:t>
            </a:r>
            <a:r>
              <a:rPr lang="en-US" altLang="ko-KR" dirty="0" err="1"/>
              <a:t>OnCreate</a:t>
            </a:r>
            <a:r>
              <a:rPr lang="en-US" altLang="ko-KR" dirty="0"/>
              <a:t>(</a:t>
            </a:r>
            <a:r>
              <a:rPr lang="en-US" altLang="ko-KR" dirty="0" err="1"/>
              <a:t>LPCREATESTRUCT</a:t>
            </a:r>
            <a:r>
              <a:rPr lang="en-US" altLang="ko-KR" dirty="0"/>
              <a:t> </a:t>
            </a:r>
            <a:r>
              <a:rPr lang="en-US" altLang="ko-KR" dirty="0" err="1"/>
              <a:t>lpCreateStruct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if (</a:t>
            </a:r>
            <a:r>
              <a:rPr lang="en-US" altLang="ko-KR" dirty="0" err="1"/>
              <a:t>CDockablePane</a:t>
            </a:r>
            <a:r>
              <a:rPr lang="en-US" altLang="ko-KR" dirty="0"/>
              <a:t>::</a:t>
            </a:r>
            <a:r>
              <a:rPr lang="en-US" altLang="ko-KR" dirty="0" err="1"/>
              <a:t>OnCreate</a:t>
            </a:r>
            <a:r>
              <a:rPr lang="en-US" altLang="ko-KR" dirty="0"/>
              <a:t>(</a:t>
            </a:r>
            <a:r>
              <a:rPr lang="en-US" altLang="ko-KR" dirty="0" err="1"/>
              <a:t>lpCreateStruct</a:t>
            </a:r>
            <a:r>
              <a:rPr lang="en-US" altLang="ko-KR" dirty="0"/>
              <a:t>) == -1)</a:t>
            </a:r>
          </a:p>
          <a:p>
            <a:pPr lvl="1"/>
            <a:r>
              <a:rPr lang="en-US" altLang="ko-KR" dirty="0"/>
              <a:t>return -1;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 err="1"/>
              <a:t>m_wndTileForm</a:t>
            </a:r>
            <a:r>
              <a:rPr lang="en-US" altLang="ko-KR" dirty="0"/>
              <a:t> = </a:t>
            </a:r>
            <a:r>
              <a:rPr lang="en-US" altLang="ko-KR" dirty="0" err="1"/>
              <a:t>TTileForm</a:t>
            </a:r>
            <a:r>
              <a:rPr lang="en-US" altLang="ko-KR" dirty="0"/>
              <a:t>::</a:t>
            </a:r>
            <a:r>
              <a:rPr lang="en-US" altLang="ko-KR" dirty="0" err="1"/>
              <a:t>CreateOne</a:t>
            </a:r>
            <a:r>
              <a:rPr lang="en-US" altLang="ko-KR" dirty="0"/>
              <a:t>( this );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TTileControl</a:t>
            </a:r>
            <a:r>
              <a:rPr lang="en-US" altLang="ko-KR" dirty="0"/>
              <a:t>::</a:t>
            </a:r>
            <a:r>
              <a:rPr lang="en-US" altLang="ko-KR" dirty="0" err="1"/>
              <a:t>OnCreate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541218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en-US" altLang="ko-KR" dirty="0" err="1"/>
              <a:t>TTileControl</a:t>
            </a:r>
            <a:r>
              <a:rPr lang="en-US" altLang="ko-KR" dirty="0"/>
              <a:t>::</a:t>
            </a:r>
            <a:r>
              <a:rPr lang="en-US" altLang="ko-KR" dirty="0" err="1"/>
              <a:t>OnSize</a:t>
            </a:r>
            <a:r>
              <a:rPr lang="en-US" altLang="ko-KR" dirty="0"/>
              <a:t>(</a:t>
            </a:r>
            <a:r>
              <a:rPr lang="en-US" altLang="ko-KR" dirty="0" err="1"/>
              <a:t>UINT</a:t>
            </a:r>
            <a:r>
              <a:rPr lang="en-US" altLang="ko-KR" dirty="0"/>
              <a:t> </a:t>
            </a:r>
            <a:r>
              <a:rPr lang="en-US" altLang="ko-KR" dirty="0" err="1"/>
              <a:t>nType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cx, </a:t>
            </a:r>
            <a:r>
              <a:rPr lang="en-US" altLang="ko-KR" dirty="0" err="1"/>
              <a:t>int</a:t>
            </a:r>
            <a:r>
              <a:rPr lang="en-US" altLang="ko-KR" dirty="0"/>
              <a:t> cy)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 err="1"/>
              <a:t>CDockablePane</a:t>
            </a:r>
            <a:r>
              <a:rPr lang="en-US" altLang="ko-KR" dirty="0"/>
              <a:t>::</a:t>
            </a:r>
            <a:r>
              <a:rPr lang="en-US" altLang="ko-KR" dirty="0" err="1"/>
              <a:t>OnSize</a:t>
            </a:r>
            <a:r>
              <a:rPr lang="en-US" altLang="ko-KR" dirty="0"/>
              <a:t>(</a:t>
            </a:r>
            <a:r>
              <a:rPr lang="en-US" altLang="ko-KR" dirty="0" err="1"/>
              <a:t>nType</a:t>
            </a:r>
            <a:r>
              <a:rPr lang="en-US" altLang="ko-KR" dirty="0"/>
              <a:t>, cx, cy);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if(</a:t>
            </a:r>
            <a:r>
              <a:rPr lang="en-US" altLang="ko-KR" dirty="0" err="1"/>
              <a:t>m_wndTileForm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{</a:t>
            </a:r>
          </a:p>
          <a:p>
            <a:pPr lvl="1"/>
            <a:r>
              <a:rPr lang="en-US" altLang="ko-KR" dirty="0" err="1"/>
              <a:t>m_wndTileForm</a:t>
            </a:r>
            <a:r>
              <a:rPr lang="en-US" altLang="ko-KR" dirty="0"/>
              <a:t>-&gt;</a:t>
            </a:r>
            <a:r>
              <a:rPr lang="en-US" altLang="ko-KR" dirty="0" err="1"/>
              <a:t>SetWindowPos</a:t>
            </a:r>
            <a:r>
              <a:rPr lang="en-US" altLang="ko-KR" dirty="0"/>
              <a:t>( NULL, </a:t>
            </a:r>
          </a:p>
          <a:p>
            <a:pPr lvl="1"/>
            <a:r>
              <a:rPr lang="pl-PL" altLang="ko-KR" dirty="0"/>
              <a:t>0, 0, cx, cy, SWP_NOZORDER );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TTileControl</a:t>
            </a:r>
            <a:r>
              <a:rPr lang="en-US" altLang="ko-KR" dirty="0"/>
              <a:t>::</a:t>
            </a:r>
            <a:r>
              <a:rPr lang="en-US" altLang="ko-KR" dirty="0" err="1"/>
              <a:t>OnSize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7505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CTabbedPane</a:t>
            </a:r>
            <a:r>
              <a:rPr lang="en-US" altLang="ko-KR" dirty="0"/>
              <a:t>* </a:t>
            </a:r>
            <a:r>
              <a:rPr lang="en-US" altLang="ko-KR" dirty="0" err="1"/>
              <a:t>pTabbedPane</a:t>
            </a:r>
            <a:r>
              <a:rPr lang="en-US" altLang="ko-KR" dirty="0"/>
              <a:t> = new </a:t>
            </a:r>
            <a:r>
              <a:rPr lang="en-US" altLang="ko-KR" dirty="0" err="1"/>
              <a:t>CTabbedPane</a:t>
            </a:r>
            <a:r>
              <a:rPr lang="en-US" altLang="ko-KR" dirty="0"/>
              <a:t>(TRUE);</a:t>
            </a:r>
          </a:p>
          <a:p>
            <a:r>
              <a:rPr lang="en-US" altLang="ko-KR" dirty="0"/>
              <a:t>if(!</a:t>
            </a:r>
            <a:r>
              <a:rPr lang="en-US" altLang="ko-KR" dirty="0" err="1"/>
              <a:t>pTabbedPane</a:t>
            </a:r>
            <a:r>
              <a:rPr lang="en-US" altLang="ko-KR" dirty="0"/>
              <a:t>-&gt;Create (_T(""), this, </a:t>
            </a:r>
            <a:r>
              <a:rPr lang="en-US" altLang="ko-KR" dirty="0" err="1"/>
              <a:t>CRect</a:t>
            </a:r>
            <a:r>
              <a:rPr lang="en-US" altLang="ko-KR" dirty="0"/>
              <a:t> (0, 0, 250, 250), TRUE, (</a:t>
            </a:r>
            <a:r>
              <a:rPr lang="en-US" altLang="ko-KR" dirty="0" err="1"/>
              <a:t>UINT</a:t>
            </a:r>
            <a:r>
              <a:rPr lang="en-US" altLang="ko-KR" dirty="0"/>
              <a:t>)-1, </a:t>
            </a:r>
            <a:r>
              <a:rPr lang="en-US" altLang="ko-KR" dirty="0" err="1"/>
              <a:t>WS_CHILD</a:t>
            </a:r>
            <a:r>
              <a:rPr lang="en-US" altLang="ko-KR" dirty="0"/>
              <a:t> | </a:t>
            </a:r>
            <a:r>
              <a:rPr lang="en-US" altLang="ko-KR" dirty="0" err="1"/>
              <a:t>WS_VISIBLE</a:t>
            </a:r>
            <a:r>
              <a:rPr lang="en-US" altLang="ko-KR" dirty="0"/>
              <a:t> | </a:t>
            </a:r>
            <a:r>
              <a:rPr lang="en-US" altLang="ko-KR" dirty="0" err="1"/>
              <a:t>WS_CLIPSIBLINGS</a:t>
            </a:r>
            <a:r>
              <a:rPr lang="en-US" altLang="ko-KR" dirty="0"/>
              <a:t> | </a:t>
            </a:r>
            <a:r>
              <a:rPr lang="en-US" altLang="ko-KR" dirty="0" err="1"/>
              <a:t>WS_CLIPCHILDREN</a:t>
            </a:r>
            <a:r>
              <a:rPr lang="en-US" altLang="ko-KR" dirty="0"/>
              <a:t> | </a:t>
            </a:r>
            <a:r>
              <a:rPr lang="en-US" altLang="ko-KR" dirty="0" err="1"/>
              <a:t>CBRS_LEFT</a:t>
            </a:r>
            <a:r>
              <a:rPr lang="en-US" altLang="ko-KR" dirty="0"/>
              <a:t> | </a:t>
            </a:r>
            <a:r>
              <a:rPr lang="en-US" altLang="ko-KR" dirty="0" err="1"/>
              <a:t>CBRS_FLOAT_MULTI</a:t>
            </a:r>
            <a:r>
              <a:rPr lang="en-US" altLang="ko-KR" dirty="0"/>
              <a:t>)) {</a:t>
            </a:r>
          </a:p>
          <a:p>
            <a:r>
              <a:rPr lang="en-US" altLang="ko-KR" dirty="0"/>
              <a:t>	return -1;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m_wndTileCtrl.CreateEx</a:t>
            </a:r>
            <a:r>
              <a:rPr lang="en-US" altLang="ko-KR" dirty="0"/>
              <a:t>(NULL,  _T("Tile"), this, </a:t>
            </a:r>
            <a:r>
              <a:rPr lang="en-US" altLang="ko-KR" dirty="0" err="1"/>
              <a:t>CRect</a:t>
            </a:r>
            <a:r>
              <a:rPr lang="en-US" altLang="ko-KR" dirty="0"/>
              <a:t>(0, 0, 100, 100),TRUE, 1236,</a:t>
            </a:r>
          </a:p>
          <a:p>
            <a:r>
              <a:rPr lang="en-US" altLang="ko-KR" dirty="0" err="1"/>
              <a:t>WS_CHILD</a:t>
            </a:r>
            <a:r>
              <a:rPr lang="en-US" altLang="ko-KR" dirty="0"/>
              <a:t> | </a:t>
            </a:r>
            <a:r>
              <a:rPr lang="en-US" altLang="ko-KR" dirty="0" err="1"/>
              <a:t>WS_VISIBLE</a:t>
            </a:r>
            <a:r>
              <a:rPr lang="en-US" altLang="ko-KR" dirty="0"/>
              <a:t> | </a:t>
            </a:r>
            <a:r>
              <a:rPr lang="en-US" altLang="ko-KR" dirty="0" err="1"/>
              <a:t>WS_CLIPSIBLINGS</a:t>
            </a:r>
            <a:r>
              <a:rPr lang="en-US" altLang="ko-KR" dirty="0"/>
              <a:t> |</a:t>
            </a:r>
            <a:r>
              <a:rPr lang="en-US" altLang="ko-KR" dirty="0" err="1"/>
              <a:t>WS_CLIPCHILDREN</a:t>
            </a:r>
            <a:r>
              <a:rPr lang="en-US" altLang="ko-KR" dirty="0"/>
              <a:t> | </a:t>
            </a:r>
            <a:r>
              <a:rPr lang="en-US" altLang="ko-KR" dirty="0" err="1"/>
              <a:t>CBRS_LEFT</a:t>
            </a:r>
            <a:r>
              <a:rPr lang="en-US" altLang="ko-KR" dirty="0"/>
              <a:t>| </a:t>
            </a:r>
            <a:r>
              <a:rPr lang="en-US" altLang="ko-KR" dirty="0" err="1"/>
              <a:t>CBRS_FLOAT_MULTI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m_wndTileCtrl.EnableDocking</a:t>
            </a:r>
            <a:r>
              <a:rPr lang="en-US" altLang="ko-KR" dirty="0"/>
              <a:t>(</a:t>
            </a:r>
            <a:r>
              <a:rPr lang="en-US" altLang="ko-KR" dirty="0" err="1"/>
              <a:t>CBRS_ALIGN_ANY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DockPane</a:t>
            </a:r>
            <a:r>
              <a:rPr lang="en-US" altLang="ko-KR" dirty="0"/>
              <a:t>(&amp;</a:t>
            </a:r>
            <a:r>
              <a:rPr lang="en-US" altLang="ko-KR" dirty="0" err="1"/>
              <a:t>m_wndTileCtrl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pTabbedPane</a:t>
            </a:r>
            <a:r>
              <a:rPr lang="en-US" altLang="ko-KR" dirty="0"/>
              <a:t>-&gt;</a:t>
            </a:r>
            <a:r>
              <a:rPr lang="en-US" altLang="ko-KR" dirty="0" err="1"/>
              <a:t>AddTab</a:t>
            </a:r>
            <a:r>
              <a:rPr lang="en-US" altLang="ko-KR" dirty="0"/>
              <a:t>(&amp;</a:t>
            </a:r>
            <a:r>
              <a:rPr lang="en-US" altLang="ko-KR" dirty="0" err="1"/>
              <a:t>m_wndTileCtrl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pTabbedPane</a:t>
            </a:r>
            <a:r>
              <a:rPr lang="en-US" altLang="ko-KR" dirty="0"/>
              <a:t>-&gt;</a:t>
            </a:r>
            <a:r>
              <a:rPr lang="en-US" altLang="ko-KR" dirty="0" err="1"/>
              <a:t>EnableDocking</a:t>
            </a:r>
            <a:r>
              <a:rPr lang="en-US" altLang="ko-KR" dirty="0"/>
              <a:t>(</a:t>
            </a:r>
            <a:r>
              <a:rPr lang="en-US" altLang="ko-KR" dirty="0" err="1"/>
              <a:t>CBRS_ALIGN_ANY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DockPane</a:t>
            </a:r>
            <a:r>
              <a:rPr lang="en-US" altLang="ko-KR" dirty="0"/>
              <a:t>(</a:t>
            </a:r>
            <a:r>
              <a:rPr lang="en-US" altLang="ko-KR" dirty="0" err="1"/>
              <a:t>pTabbedPane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CMainFrame</a:t>
            </a:r>
            <a:r>
              <a:rPr lang="en-US" altLang="ko-KR" dirty="0"/>
              <a:t>::</a:t>
            </a:r>
            <a:r>
              <a:rPr lang="en-US" altLang="ko-KR" dirty="0" err="1"/>
              <a:t>OnCreate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07413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ko-KR" altLang="en-US" dirty="0" err="1"/>
              <a:t>분리시</a:t>
            </a:r>
            <a:r>
              <a:rPr lang="ko-KR" altLang="en-US" dirty="0"/>
              <a:t> 반드시 필요함</a:t>
            </a:r>
            <a:r>
              <a:rPr lang="en-US" altLang="ko-KR" dirty="0"/>
              <a:t>(</a:t>
            </a:r>
            <a:r>
              <a:rPr lang="ko-KR" altLang="en-US" dirty="0"/>
              <a:t>없으면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오류발생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TTileControl</a:t>
            </a:r>
            <a:r>
              <a:rPr lang="en-US" altLang="ko-KR" dirty="0"/>
              <a:t>::</a:t>
            </a:r>
            <a:r>
              <a:rPr lang="en-US" altLang="ko-KR" dirty="0" err="1"/>
              <a:t>OnMouseActivate</a:t>
            </a:r>
            <a:r>
              <a:rPr lang="en-US" altLang="ko-KR" dirty="0"/>
              <a:t>(</a:t>
            </a:r>
            <a:r>
              <a:rPr lang="en-US" altLang="ko-KR" dirty="0" err="1"/>
              <a:t>CWnd</a:t>
            </a:r>
            <a:r>
              <a:rPr lang="en-US" altLang="ko-KR" dirty="0"/>
              <a:t>* </a:t>
            </a:r>
            <a:r>
              <a:rPr lang="en-US" altLang="ko-KR" dirty="0" err="1"/>
              <a:t>pDesktopWnd</a:t>
            </a:r>
            <a:r>
              <a:rPr lang="en-US" altLang="ko-KR" dirty="0"/>
              <a:t>, </a:t>
            </a:r>
            <a:r>
              <a:rPr lang="en-US" altLang="ko-KR" dirty="0" err="1"/>
              <a:t>UINT</a:t>
            </a:r>
            <a:r>
              <a:rPr lang="en-US" altLang="ko-KR" dirty="0"/>
              <a:t> </a:t>
            </a:r>
            <a:r>
              <a:rPr lang="en-US" altLang="ko-KR" dirty="0" err="1"/>
              <a:t>nHitTest</a:t>
            </a:r>
            <a:r>
              <a:rPr lang="en-US" altLang="ko-KR" dirty="0"/>
              <a:t>, </a:t>
            </a:r>
            <a:r>
              <a:rPr lang="en-US" altLang="ko-KR" dirty="0" err="1"/>
              <a:t>UINT</a:t>
            </a:r>
            <a:r>
              <a:rPr lang="en-US" altLang="ko-KR" dirty="0"/>
              <a:t> message)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// </a:t>
            </a:r>
            <a:r>
              <a:rPr lang="en-US" altLang="ko-KR" dirty="0" err="1"/>
              <a:t>TODO</a:t>
            </a:r>
            <a:r>
              <a:rPr lang="en-US" altLang="ko-KR" dirty="0"/>
              <a:t>: </a:t>
            </a:r>
            <a:r>
              <a:rPr lang="ko-KR" altLang="en-US" dirty="0"/>
              <a:t>여기에 메시지 처리기 코드를 추가 및</a:t>
            </a:r>
            <a:r>
              <a:rPr lang="en-US" altLang="ko-KR" dirty="0"/>
              <a:t>/</a:t>
            </a:r>
            <a:r>
              <a:rPr lang="ko-KR" altLang="en-US" dirty="0"/>
              <a:t>또는 기본값을 호출합니다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 err="1"/>
              <a:t>CFrameWnd</a:t>
            </a:r>
            <a:r>
              <a:rPr lang="en-US" altLang="ko-KR" dirty="0"/>
              <a:t>* </a:t>
            </a:r>
            <a:r>
              <a:rPr lang="en-US" altLang="ko-KR" dirty="0" err="1"/>
              <a:t>pParentFrame</a:t>
            </a:r>
            <a:r>
              <a:rPr lang="en-US" altLang="ko-KR" dirty="0"/>
              <a:t> = </a:t>
            </a:r>
            <a:r>
              <a:rPr lang="en-US" altLang="ko-KR" dirty="0" err="1"/>
              <a:t>GetParentFrame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if( </a:t>
            </a:r>
            <a:r>
              <a:rPr lang="en-US" altLang="ko-KR" dirty="0" err="1"/>
              <a:t>pParentFrame</a:t>
            </a:r>
            <a:r>
              <a:rPr lang="en-US" altLang="ko-KR" dirty="0"/>
              <a:t> == </a:t>
            </a:r>
            <a:r>
              <a:rPr lang="en-US" altLang="ko-KR" dirty="0" err="1"/>
              <a:t>pDesktopWnd</a:t>
            </a:r>
            <a:r>
              <a:rPr lang="en-US" altLang="ko-KR" dirty="0"/>
              <a:t> ||</a:t>
            </a:r>
            <a:r>
              <a:rPr lang="en-US" altLang="ko-KR" dirty="0" err="1"/>
              <a:t>pDesktopWnd</a:t>
            </a:r>
            <a:r>
              <a:rPr lang="en-US" altLang="ko-KR" dirty="0"/>
              <a:t>-&gt;</a:t>
            </a:r>
            <a:r>
              <a:rPr lang="en-US" altLang="ko-KR" dirty="0" err="1"/>
              <a:t>IsChild</a:t>
            </a:r>
            <a:r>
              <a:rPr lang="en-US" altLang="ko-KR" dirty="0"/>
              <a:t>(</a:t>
            </a:r>
            <a:r>
              <a:rPr lang="en-US" altLang="ko-KR" dirty="0" err="1"/>
              <a:t>pParentFrame</a:t>
            </a:r>
            <a:r>
              <a:rPr lang="en-US" altLang="ko-KR" dirty="0"/>
              <a:t>) )</a:t>
            </a:r>
          </a:p>
          <a:p>
            <a:pPr lvl="1"/>
            <a:r>
              <a:rPr lang="en-US" altLang="ko-KR" dirty="0"/>
              <a:t>{</a:t>
            </a:r>
          </a:p>
          <a:p>
            <a:pPr lvl="2"/>
            <a:r>
              <a:rPr lang="en-US" altLang="ko-KR" dirty="0"/>
              <a:t>return </a:t>
            </a:r>
            <a:r>
              <a:rPr lang="en-US" altLang="ko-KR" dirty="0" err="1"/>
              <a:t>CDockablePane</a:t>
            </a:r>
            <a:r>
              <a:rPr lang="en-US" altLang="ko-KR" dirty="0"/>
              <a:t>::</a:t>
            </a:r>
            <a:r>
              <a:rPr lang="en-US" altLang="ko-KR" dirty="0" err="1"/>
              <a:t>OnMouseActivate</a:t>
            </a:r>
            <a:r>
              <a:rPr lang="en-US" altLang="ko-KR" dirty="0"/>
              <a:t>(</a:t>
            </a:r>
            <a:r>
              <a:rPr lang="en-US" altLang="ko-KR" dirty="0" err="1"/>
              <a:t>pDesktopWnd</a:t>
            </a:r>
            <a:r>
              <a:rPr lang="en-US" altLang="ko-KR" dirty="0"/>
              <a:t>, </a:t>
            </a:r>
            <a:r>
              <a:rPr lang="en-US" altLang="ko-KR" dirty="0" err="1"/>
              <a:t>nHitTest</a:t>
            </a:r>
            <a:r>
              <a:rPr lang="en-US" altLang="ko-KR" dirty="0"/>
              <a:t>, message);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return </a:t>
            </a:r>
            <a:r>
              <a:rPr lang="en-US" altLang="ko-KR" dirty="0" err="1"/>
              <a:t>MA_NOACTIVATE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TTileControl</a:t>
            </a:r>
            <a:r>
              <a:rPr lang="en-US" altLang="ko-KR" dirty="0"/>
              <a:t>::</a:t>
            </a:r>
            <a:r>
              <a:rPr lang="en-US" altLang="ko-KR" dirty="0" err="1"/>
              <a:t>OnMouseActivate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98086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MA_ACTIVATE</a:t>
            </a:r>
            <a:r>
              <a:rPr lang="en-US" altLang="ko-KR" dirty="0"/>
              <a:t> : </a:t>
            </a:r>
            <a:r>
              <a:rPr lang="ko-KR" altLang="en-US" dirty="0"/>
              <a:t>윈도우를 활성화하며 마우스 메시지는 버리지 않는다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MA_NOACTIVATE</a:t>
            </a:r>
            <a:r>
              <a:rPr lang="en-US" altLang="ko-KR" dirty="0"/>
              <a:t> : </a:t>
            </a:r>
            <a:r>
              <a:rPr lang="ko-KR" altLang="en-US" dirty="0"/>
              <a:t>윈도우를 활성화하지 않으며 마우스 메시지는 버리지 않는다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MA_ACTIVATEANDEAT</a:t>
            </a:r>
            <a:r>
              <a:rPr lang="en-US" altLang="ko-KR" dirty="0"/>
              <a:t> : </a:t>
            </a:r>
            <a:r>
              <a:rPr lang="ko-KR" altLang="en-US" dirty="0"/>
              <a:t>윈도우를 활성화하며 마우스 메시지는 버린다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MA_NOACTIVATEANDEAT</a:t>
            </a:r>
            <a:r>
              <a:rPr lang="en-US" altLang="ko-KR" dirty="0"/>
              <a:t> : </a:t>
            </a:r>
            <a:r>
              <a:rPr lang="ko-KR" altLang="en-US" dirty="0"/>
              <a:t>윈도우를 활성화하지도 않고 마우스 메시지를 버리지도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WM_MOUSEACTIVATE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34573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</a:t>
            </a:r>
            <a:r>
              <a:rPr lang="en-US" altLang="ko-KR" dirty="0" err="1"/>
              <a:t>DragAcceptFiles</a:t>
            </a:r>
            <a:r>
              <a:rPr lang="en-US" altLang="ko-KR" dirty="0"/>
              <a:t>(); </a:t>
            </a:r>
            <a:r>
              <a:rPr lang="ko-KR" altLang="en-US" dirty="0"/>
              <a:t>이 함수는 파일을 드래그 </a:t>
            </a:r>
            <a:r>
              <a:rPr lang="en-US" altLang="ko-KR" dirty="0"/>
              <a:t>&amp; </a:t>
            </a:r>
            <a:r>
              <a:rPr lang="ko-KR" altLang="en-US" dirty="0" err="1"/>
              <a:t>드롭</a:t>
            </a:r>
            <a:r>
              <a:rPr lang="ko-KR" altLang="en-US" dirty="0"/>
              <a:t> 한 파일을 인식하는 함수이며 원하는 대상 윈도우를 생성한 이후에 한번만 호출하면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윈도우에 드래그 </a:t>
            </a:r>
            <a:r>
              <a:rPr lang="en-US" altLang="ko-KR" dirty="0"/>
              <a:t>&amp; </a:t>
            </a:r>
            <a:r>
              <a:rPr lang="ko-KR" altLang="en-US" dirty="0" err="1"/>
              <a:t>드롭</a:t>
            </a:r>
            <a:r>
              <a:rPr lang="ko-KR" altLang="en-US" dirty="0"/>
              <a:t> 된 파일을 받아 들일지를 나타내는 플래그를 지정한다</a:t>
            </a:r>
            <a:r>
              <a:rPr lang="en-US" altLang="ko-KR" dirty="0"/>
              <a:t>. </a:t>
            </a:r>
            <a:r>
              <a:rPr lang="ko-KR" altLang="en-US" dirty="0"/>
              <a:t>파일을 받아 들이도록</a:t>
            </a:r>
            <a:r>
              <a:rPr lang="en-US" altLang="ko-KR" dirty="0"/>
              <a:t>(</a:t>
            </a:r>
            <a:r>
              <a:rPr lang="ko-KR" altLang="en-US" dirty="0"/>
              <a:t>듯이</a:t>
            </a:r>
            <a:r>
              <a:rPr lang="en-US" altLang="ko-KR" dirty="0"/>
              <a:t>) </a:t>
            </a:r>
            <a:r>
              <a:rPr lang="ko-KR" altLang="en-US" dirty="0"/>
              <a:t>하려면 </a:t>
            </a:r>
            <a:r>
              <a:rPr lang="en-US" altLang="ko-KR" dirty="0"/>
              <a:t>1 (TRUE) </a:t>
            </a:r>
            <a:r>
              <a:rPr lang="ko-KR" altLang="en-US" dirty="0"/>
              <a:t>를 지정합니다</a:t>
            </a:r>
            <a:r>
              <a:rPr lang="en-US" altLang="ko-KR" dirty="0"/>
              <a:t>.</a:t>
            </a:r>
            <a:r>
              <a:rPr lang="ko-KR" altLang="en-US" dirty="0"/>
              <a:t>받아 들이지 않게 하려면 </a:t>
            </a:r>
            <a:r>
              <a:rPr lang="en-US" altLang="ko-KR" dirty="0"/>
              <a:t>0 (FALSE) </a:t>
            </a:r>
            <a:r>
              <a:rPr lang="ko-KR" altLang="en-US" dirty="0"/>
              <a:t>를 지정한다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이후에는 </a:t>
            </a:r>
            <a:r>
              <a:rPr lang="en-US" altLang="ko-KR" dirty="0" err="1"/>
              <a:t>WM_dropfiles</a:t>
            </a:r>
            <a:r>
              <a:rPr lang="en-US" altLang="ko-KR" dirty="0"/>
              <a:t> </a:t>
            </a:r>
            <a:r>
              <a:rPr lang="ko-KR" altLang="en-US" dirty="0"/>
              <a:t>메시지를 함수로 호출한다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Drag &amp; Drop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01349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void </a:t>
            </a:r>
            <a:r>
              <a:rPr lang="en-US" altLang="ko-KR" sz="1800" dirty="0" err="1"/>
              <a:t>CMapToolsView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OnDropFiles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HDROP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hDropInfo</a:t>
            </a:r>
            <a:r>
              <a:rPr lang="en-US" altLang="ko-KR" sz="1800" dirty="0"/>
              <a:t>) {</a:t>
            </a:r>
          </a:p>
          <a:p>
            <a:pPr lvl="2"/>
            <a:r>
              <a:rPr lang="en-US" altLang="ko-KR" sz="1800" dirty="0" err="1"/>
              <a:t>CString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sFile</a:t>
            </a:r>
            <a:r>
              <a:rPr lang="en-US" altLang="ko-KR" sz="1800" dirty="0"/>
              <a:t>;   </a:t>
            </a:r>
            <a:r>
              <a:rPr lang="en-US" altLang="ko-KR" sz="1800" dirty="0" err="1"/>
              <a:t>DWORD</a:t>
            </a:r>
            <a:r>
              <a:rPr lang="en-US" altLang="ko-KR" sz="1800" dirty="0"/>
              <a:t>   </a:t>
            </a:r>
            <a:r>
              <a:rPr lang="en-US" altLang="ko-KR" sz="1800" dirty="0" err="1"/>
              <a:t>nBuffer</a:t>
            </a:r>
            <a:r>
              <a:rPr lang="en-US" altLang="ko-KR" sz="1800" dirty="0"/>
              <a:t> = 0;</a:t>
            </a:r>
            <a:endParaRPr lang="ko-KR" altLang="en-US" sz="1800" dirty="0"/>
          </a:p>
          <a:p>
            <a:pPr lvl="2"/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nFilesDropped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DragQueryFile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hDropInfo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0xFFFFFFFF</a:t>
            </a:r>
            <a:r>
              <a:rPr lang="en-US" altLang="ko-KR" sz="1800" dirty="0"/>
              <a:t>, NULL, 0);</a:t>
            </a:r>
            <a:endParaRPr lang="ko-KR" altLang="en-US" sz="1800" dirty="0"/>
          </a:p>
          <a:p>
            <a:pPr lvl="2"/>
            <a:r>
              <a:rPr lang="nn-NO" altLang="ko-KR" sz="1800" dirty="0"/>
              <a:t>for (int i = 0; i&lt;nFilesDropped; i++) </a:t>
            </a:r>
            <a:r>
              <a:rPr lang="en-US" altLang="ko-KR" sz="1800" dirty="0"/>
              <a:t>{</a:t>
            </a:r>
          </a:p>
          <a:p>
            <a:pPr lvl="3"/>
            <a:r>
              <a:rPr lang="en-US" altLang="ko-KR" sz="1800" dirty="0" err="1"/>
              <a:t>nBuffer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DragQueryFile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hDropInfo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NULL, 0); // </a:t>
            </a:r>
            <a:r>
              <a:rPr lang="ko-KR" altLang="en-US" sz="1800" dirty="0"/>
              <a:t>파일의 크기를 얻는다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3"/>
            <a:r>
              <a:rPr lang="en-US" altLang="ko-KR" sz="1800" dirty="0" err="1"/>
              <a:t>DragQueryFile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hDropInfo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sFile.GetBuffer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nBuffer</a:t>
            </a:r>
            <a:r>
              <a:rPr lang="en-US" altLang="ko-KR" sz="1800" dirty="0"/>
              <a:t> + 1), </a:t>
            </a:r>
            <a:r>
              <a:rPr lang="en-US" altLang="ko-KR" sz="1800" dirty="0" err="1"/>
              <a:t>nBuffer</a:t>
            </a:r>
            <a:r>
              <a:rPr lang="en-US" altLang="ko-KR" sz="1800" dirty="0"/>
              <a:t> + 1); // </a:t>
            </a:r>
            <a:r>
              <a:rPr lang="ko-KR" altLang="en-US" sz="1800" dirty="0"/>
              <a:t>경로와 이름을 얻는다</a:t>
            </a:r>
            <a:r>
              <a:rPr lang="en-US" altLang="ko-KR" sz="1800" dirty="0"/>
              <a:t>.</a:t>
            </a:r>
          </a:p>
          <a:p>
            <a:pPr lvl="3"/>
            <a:r>
              <a:rPr lang="en-US" altLang="ko-KR" sz="1800" dirty="0" err="1"/>
              <a:t>sFile.ReleaseBuffer</a:t>
            </a:r>
            <a:r>
              <a:rPr lang="en-US" altLang="ko-KR" sz="1800" dirty="0"/>
              <a:t>();</a:t>
            </a:r>
            <a:endParaRPr lang="ko-KR" altLang="en-US" sz="1800" dirty="0"/>
          </a:p>
          <a:p>
            <a:pPr lvl="3"/>
            <a:r>
              <a:rPr lang="en-US" altLang="ko-KR" sz="1800" dirty="0" err="1"/>
              <a:t>CString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filePath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PathFindFileName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sFile</a:t>
            </a:r>
            <a:r>
              <a:rPr lang="en-US" altLang="ko-KR" sz="1800" dirty="0"/>
              <a:t>);</a:t>
            </a:r>
          </a:p>
          <a:p>
            <a:pPr lvl="3"/>
            <a:r>
              <a:rPr lang="en-US" altLang="ko-KR" sz="1800" dirty="0" err="1"/>
              <a:t>m_ObjNameList.push_back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filePath</a:t>
            </a:r>
            <a:r>
              <a:rPr lang="en-US" altLang="ko-KR" sz="1800" dirty="0"/>
              <a:t>);</a:t>
            </a:r>
            <a:endParaRPr lang="ko-KR" altLang="en-US" sz="1800" dirty="0"/>
          </a:p>
          <a:p>
            <a:pPr lvl="2"/>
            <a:r>
              <a:rPr lang="en-US" altLang="ko-KR" sz="1800" dirty="0"/>
              <a:t>}</a:t>
            </a:r>
            <a:endParaRPr lang="ko-KR" altLang="en-US" sz="1800" dirty="0"/>
          </a:p>
          <a:p>
            <a:pPr lvl="1"/>
            <a:r>
              <a:rPr lang="en-US" altLang="ko-KR" sz="1800" dirty="0" err="1"/>
              <a:t>DragFinish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hDropInfo</a:t>
            </a:r>
            <a:r>
              <a:rPr lang="en-US" altLang="ko-KR" sz="1800" dirty="0"/>
              <a:t>); // </a:t>
            </a:r>
            <a:r>
              <a:rPr lang="ko-KR" altLang="en-US" sz="1800" dirty="0"/>
              <a:t>메모리를 해제한다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1"/>
            <a:r>
              <a:rPr lang="en-US" altLang="ko-KR" sz="1800" dirty="0" err="1"/>
              <a:t>CView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OnDropFiles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hDropInfo</a:t>
            </a:r>
            <a:r>
              <a:rPr lang="en-US" altLang="ko-KR" sz="1800" dirty="0"/>
              <a:t>);</a:t>
            </a:r>
          </a:p>
          <a:p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OnDropFiles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83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리소스 뷰 사용</a:t>
            </a:r>
          </a:p>
        </p:txBody>
      </p:sp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8572500" cy="476672"/>
          </a:xfrm>
        </p:spPr>
        <p:txBody>
          <a:bodyPr/>
          <a:lstStyle/>
          <a:p>
            <a:r>
              <a:rPr lang="ko-KR" altLang="en-US" dirty="0"/>
              <a:t>메뉴 생성 실습 </a:t>
            </a:r>
            <a:r>
              <a:rPr lang="en-US" altLang="ko-KR" dirty="0"/>
              <a:t>(3/6)</a:t>
            </a:r>
            <a:endParaRPr lang="ko-KR" alt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908720"/>
            <a:ext cx="585787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46950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CFileFind</a:t>
            </a:r>
            <a:r>
              <a:rPr lang="en-US" altLang="ko-KR" dirty="0"/>
              <a:t> </a:t>
            </a:r>
            <a:r>
              <a:rPr lang="en-US" altLang="ko-KR" dirty="0" err="1"/>
              <a:t>cfileTextrueFile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CString</a:t>
            </a:r>
            <a:r>
              <a:rPr lang="en-US" altLang="ko-KR" dirty="0"/>
              <a:t> </a:t>
            </a:r>
            <a:r>
              <a:rPr lang="en-US" altLang="ko-KR" dirty="0" err="1"/>
              <a:t>strFileName</a:t>
            </a:r>
            <a:r>
              <a:rPr lang="en-US" altLang="ko-KR" dirty="0"/>
              <a:t> = _T("");</a:t>
            </a:r>
          </a:p>
          <a:p>
            <a:r>
              <a:rPr lang="en-US" altLang="ko-KR" dirty="0" err="1"/>
              <a:t>CString</a:t>
            </a:r>
            <a:r>
              <a:rPr lang="en-US" altLang="ko-KR" dirty="0"/>
              <a:t> </a:t>
            </a:r>
            <a:r>
              <a:rPr lang="en-US" altLang="ko-KR" dirty="0" err="1"/>
              <a:t>strFilePath</a:t>
            </a:r>
            <a:r>
              <a:rPr lang="en-US" altLang="ko-KR" dirty="0"/>
              <a:t> = _T("../../data/*.*");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bFind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bFind</a:t>
            </a:r>
            <a:r>
              <a:rPr lang="en-US" altLang="ko-KR" dirty="0"/>
              <a:t> = </a:t>
            </a:r>
            <a:r>
              <a:rPr lang="en-US" altLang="ko-KR" dirty="0" err="1"/>
              <a:t>cfileTextrueFile.FindFile</a:t>
            </a:r>
            <a:r>
              <a:rPr lang="en-US" altLang="ko-KR" dirty="0"/>
              <a:t>(</a:t>
            </a:r>
            <a:r>
              <a:rPr lang="en-US" altLang="ko-KR" dirty="0" err="1"/>
              <a:t>strFilePath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while (</a:t>
            </a:r>
            <a:r>
              <a:rPr lang="en-US" altLang="ko-KR" dirty="0" err="1"/>
              <a:t>bFind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 err="1"/>
              <a:t>bFind</a:t>
            </a:r>
            <a:r>
              <a:rPr lang="en-US" altLang="ko-KR" dirty="0"/>
              <a:t> = </a:t>
            </a:r>
            <a:r>
              <a:rPr lang="en-US" altLang="ko-KR" dirty="0" err="1"/>
              <a:t>cfileTextrueFile.FindNextFile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if (!</a:t>
            </a:r>
            <a:r>
              <a:rPr lang="en-US" altLang="ko-KR" dirty="0" err="1"/>
              <a:t>cfileTextrueFile.IsDots</a:t>
            </a:r>
            <a:r>
              <a:rPr lang="en-US" altLang="ko-KR" dirty="0"/>
              <a:t>() &amp;&amp; !</a:t>
            </a:r>
            <a:r>
              <a:rPr lang="en-US" altLang="ko-KR" dirty="0" err="1"/>
              <a:t>cfileTextrueFile.IsDirectory</a:t>
            </a:r>
            <a:r>
              <a:rPr lang="en-US" altLang="ko-KR" dirty="0"/>
              <a:t>())</a:t>
            </a:r>
          </a:p>
          <a:p>
            <a:pPr lvl="1"/>
            <a:r>
              <a:rPr lang="en-US" altLang="ko-KR" dirty="0"/>
              <a:t>{</a:t>
            </a:r>
          </a:p>
          <a:p>
            <a:pPr lvl="2"/>
            <a:r>
              <a:rPr lang="en-US" altLang="ko-KR" dirty="0" err="1"/>
              <a:t>strFileName</a:t>
            </a:r>
            <a:r>
              <a:rPr lang="en-US" altLang="ko-KR" dirty="0"/>
              <a:t> = </a:t>
            </a:r>
            <a:r>
              <a:rPr lang="en-US" altLang="ko-KR" dirty="0" err="1"/>
              <a:t>cfileTextrueFile.GetFileName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 err="1"/>
              <a:t>LPTSTR</a:t>
            </a:r>
            <a:r>
              <a:rPr lang="en-US" altLang="ko-KR" dirty="0"/>
              <a:t> </a:t>
            </a:r>
            <a:r>
              <a:rPr lang="en-US" altLang="ko-KR" dirty="0" err="1"/>
              <a:t>strName</a:t>
            </a:r>
            <a:r>
              <a:rPr lang="en-US" altLang="ko-KR" dirty="0"/>
              <a:t> = </a:t>
            </a:r>
            <a:r>
              <a:rPr lang="en-US" altLang="ko-KR" dirty="0" err="1"/>
              <a:t>strFileName.GetBuffer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 err="1"/>
              <a:t>m_listTileCtl.InsertItem</a:t>
            </a:r>
            <a:r>
              <a:rPr lang="en-US" altLang="ko-KR" dirty="0"/>
              <a:t>(0, </a:t>
            </a:r>
            <a:r>
              <a:rPr lang="en-US" altLang="ko-KR" dirty="0" err="1"/>
              <a:t>strName</a:t>
            </a:r>
            <a:r>
              <a:rPr lang="en-US" altLang="ko-KR" dirty="0"/>
              <a:t>); 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검색</a:t>
            </a:r>
          </a:p>
        </p:txBody>
      </p:sp>
    </p:spTree>
    <p:extLst>
      <p:ext uri="{BB962C8B-B14F-4D97-AF65-F5344CB8AC3E}">
        <p14:creationId xmlns:p14="http://schemas.microsoft.com/office/powerpoint/2010/main" val="3172171945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EAEF53-71CC-4BC1-A8CE-AA36425A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1)MFC </a:t>
            </a:r>
            <a:r>
              <a:rPr lang="ko-KR" altLang="en-US" dirty="0"/>
              <a:t>클래스 생성</a:t>
            </a:r>
            <a:r>
              <a:rPr lang="en-US" altLang="ko-KR" dirty="0"/>
              <a:t>(</a:t>
            </a:r>
            <a:r>
              <a:rPr lang="en-US" altLang="ko-KR" dirty="0" err="1"/>
              <a:t>TEffectToolPane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부모 </a:t>
            </a:r>
            <a:r>
              <a:rPr lang="en-US" altLang="ko-KR" dirty="0"/>
              <a:t>: </a:t>
            </a:r>
            <a:r>
              <a:rPr lang="en-US" altLang="ko-KR" dirty="0" err="1"/>
              <a:t>CDockablePane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리소스에 다이얼 로그 </a:t>
            </a:r>
            <a:r>
              <a:rPr lang="en-US" altLang="ko-KR" dirty="0"/>
              <a:t>2</a:t>
            </a:r>
            <a:r>
              <a:rPr lang="ko-KR" altLang="en-US" dirty="0"/>
              <a:t>개 추가 및 속성 변경</a:t>
            </a:r>
            <a:endParaRPr lang="en-US" altLang="ko-KR" dirty="0"/>
          </a:p>
          <a:p>
            <a:pPr lvl="1"/>
            <a:r>
              <a:rPr lang="en-US" altLang="ko-KR" dirty="0"/>
              <a:t>Style : Child</a:t>
            </a:r>
          </a:p>
          <a:p>
            <a:pPr lvl="1"/>
            <a:r>
              <a:rPr lang="en-US" altLang="ko-KR" dirty="0"/>
              <a:t>Title Bar : false</a:t>
            </a:r>
          </a:p>
          <a:p>
            <a:r>
              <a:rPr lang="en-US" altLang="ko-KR" dirty="0"/>
              <a:t>3)</a:t>
            </a:r>
            <a:r>
              <a:rPr lang="ko-KR" altLang="en-US" dirty="0"/>
              <a:t>대화상자를 클릭하고 클래스 생성</a:t>
            </a:r>
            <a:r>
              <a:rPr lang="en-US" altLang="ko-KR" dirty="0"/>
              <a:t>(</a:t>
            </a:r>
            <a:r>
              <a:rPr lang="en-US" altLang="ko-KR" dirty="0" err="1"/>
              <a:t>TEffectControlForm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부모 </a:t>
            </a:r>
            <a:r>
              <a:rPr lang="en-US" altLang="ko-KR" dirty="0"/>
              <a:t>: </a:t>
            </a:r>
            <a:r>
              <a:rPr lang="en-US" altLang="ko-KR" dirty="0" err="1"/>
              <a:t>CFormView</a:t>
            </a:r>
            <a:endParaRPr lang="en-US" altLang="ko-KR" dirty="0"/>
          </a:p>
          <a:p>
            <a:r>
              <a:rPr lang="en-US" altLang="ko-KR" dirty="0"/>
              <a:t>4)</a:t>
            </a:r>
            <a:r>
              <a:rPr lang="en-US" altLang="ko-KR" dirty="0" err="1"/>
              <a:t>TEffectControlForm.h</a:t>
            </a:r>
            <a:r>
              <a:rPr lang="ko-KR" altLang="en-US" dirty="0"/>
              <a:t>에 다음 함수 선언</a:t>
            </a:r>
            <a:endParaRPr lang="en-US" altLang="ko-KR" dirty="0"/>
          </a:p>
          <a:p>
            <a:pPr lvl="2"/>
            <a:r>
              <a:rPr lang="en-US" altLang="ko-KR" dirty="0"/>
              <a:t>static </a:t>
            </a:r>
            <a:r>
              <a:rPr lang="en-US" altLang="ko-KR" dirty="0" err="1"/>
              <a:t>TEffectControlForm</a:t>
            </a:r>
            <a:r>
              <a:rPr lang="en-US" altLang="ko-KR" dirty="0"/>
              <a:t>* </a:t>
            </a:r>
            <a:r>
              <a:rPr lang="en-US" altLang="ko-KR" dirty="0" err="1"/>
              <a:t>CreateOne</a:t>
            </a:r>
            <a:r>
              <a:rPr lang="en-US" altLang="ko-KR" dirty="0"/>
              <a:t>(</a:t>
            </a:r>
            <a:r>
              <a:rPr lang="en-US" altLang="ko-KR" dirty="0" err="1"/>
              <a:t>CWnd</a:t>
            </a:r>
            <a:r>
              <a:rPr lang="en-US" altLang="ko-KR" dirty="0"/>
              <a:t>* </a:t>
            </a:r>
            <a:r>
              <a:rPr lang="en-US" altLang="ko-KR" dirty="0" err="1"/>
              <a:t>pParent</a:t>
            </a:r>
            <a:r>
              <a:rPr lang="en-US" altLang="ko-KR" dirty="0"/>
              <a:t>);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33EAC0-0BFB-4CE2-A88C-F5315F55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460432" cy="500042"/>
          </a:xfrm>
        </p:spPr>
        <p:txBody>
          <a:bodyPr/>
          <a:lstStyle/>
          <a:p>
            <a:r>
              <a:rPr lang="en-US" altLang="ko-KR" dirty="0" err="1"/>
              <a:t>CDockablePane</a:t>
            </a:r>
            <a:r>
              <a:rPr lang="en-US" altLang="ko-KR" dirty="0"/>
              <a:t> </a:t>
            </a:r>
            <a:r>
              <a:rPr lang="ko-KR" altLang="en-US" dirty="0"/>
              <a:t>윈도우 생성</a:t>
            </a:r>
          </a:p>
        </p:txBody>
      </p:sp>
    </p:spTree>
    <p:extLst>
      <p:ext uri="{BB962C8B-B14F-4D97-AF65-F5344CB8AC3E}">
        <p14:creationId xmlns:p14="http://schemas.microsoft.com/office/powerpoint/2010/main" val="426854359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3DCD3B-5911-4539-A4F4-918AE358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TEffectControlForm</a:t>
            </a:r>
            <a:r>
              <a:rPr lang="en-US" altLang="ko-KR" dirty="0"/>
              <a:t>* </a:t>
            </a:r>
            <a:r>
              <a:rPr lang="en-US" altLang="ko-KR" dirty="0" err="1"/>
              <a:t>TEffectControlForm</a:t>
            </a:r>
            <a:r>
              <a:rPr lang="en-US" altLang="ko-KR" dirty="0"/>
              <a:t>::</a:t>
            </a:r>
            <a:r>
              <a:rPr lang="en-US" altLang="ko-KR" dirty="0" err="1"/>
              <a:t>CreateOne</a:t>
            </a:r>
            <a:r>
              <a:rPr lang="en-US" altLang="ko-KR" dirty="0"/>
              <a:t>(</a:t>
            </a:r>
            <a:r>
              <a:rPr lang="en-US" altLang="ko-KR" dirty="0" err="1"/>
              <a:t>CWnd</a:t>
            </a:r>
            <a:r>
              <a:rPr lang="en-US" altLang="ko-KR" dirty="0"/>
              <a:t>* </a:t>
            </a:r>
            <a:r>
              <a:rPr lang="en-US" altLang="ko-KR" dirty="0" err="1"/>
              <a:t>pParent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 err="1"/>
              <a:t>TEffectControlForm</a:t>
            </a:r>
            <a:r>
              <a:rPr lang="en-US" altLang="ko-KR" dirty="0"/>
              <a:t>* </a:t>
            </a:r>
            <a:r>
              <a:rPr lang="en-US" altLang="ko-KR" dirty="0" err="1"/>
              <a:t>pForm</a:t>
            </a:r>
            <a:r>
              <a:rPr lang="en-US" altLang="ko-KR" dirty="0"/>
              <a:t> = new </a:t>
            </a:r>
            <a:r>
              <a:rPr lang="en-US" altLang="ko-KR" dirty="0" err="1"/>
              <a:t>TEffectControlForm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pForm</a:t>
            </a:r>
            <a:r>
              <a:rPr lang="en-US" altLang="ko-KR" dirty="0"/>
              <a:t>-&gt;Create(NULL, NULL, WS_CHILD | WS_VISIBLE,</a:t>
            </a:r>
          </a:p>
          <a:p>
            <a:pPr lvl="1"/>
            <a:r>
              <a:rPr lang="fr-FR" altLang="ko-KR" dirty="0"/>
              <a:t>CRect(0, 0, 500, 500), pParent, 0, NULL);</a:t>
            </a:r>
          </a:p>
          <a:p>
            <a:pPr lvl="1"/>
            <a:r>
              <a:rPr lang="en-US" altLang="ko-KR" dirty="0"/>
              <a:t>return </a:t>
            </a:r>
            <a:r>
              <a:rPr lang="en-US" altLang="ko-KR" dirty="0" err="1"/>
              <a:t>pForm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2E9D8C-263E-4720-8A48-4583987E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956376" cy="500042"/>
          </a:xfrm>
        </p:spPr>
        <p:txBody>
          <a:bodyPr/>
          <a:lstStyle/>
          <a:p>
            <a:r>
              <a:rPr lang="en-US" altLang="ko-KR" dirty="0" err="1"/>
              <a:t>TEffectControlForm</a:t>
            </a:r>
            <a:r>
              <a:rPr lang="en-US" altLang="ko-KR" dirty="0"/>
              <a:t>::</a:t>
            </a:r>
            <a:r>
              <a:rPr lang="en-US" altLang="ko-KR" dirty="0" err="1"/>
              <a:t>CreateOne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53581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C0727E-C8AF-479F-BD57-7DBEBAB35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3)</a:t>
            </a:r>
            <a:r>
              <a:rPr lang="ko-KR" altLang="en-US" dirty="0"/>
              <a:t>아래와 같이 두개의 윈도우를 생성하여</a:t>
            </a:r>
            <a:endParaRPr lang="en-US" altLang="ko-KR" dirty="0"/>
          </a:p>
          <a:p>
            <a:r>
              <a:rPr lang="en-US" altLang="ko-KR" dirty="0" err="1"/>
              <a:t>CMainFrame</a:t>
            </a:r>
            <a:r>
              <a:rPr lang="ko-KR" altLang="en-US" dirty="0"/>
              <a:t>의 헤더에 추가</a:t>
            </a:r>
            <a:endParaRPr lang="en-US" altLang="ko-KR" dirty="0"/>
          </a:p>
          <a:p>
            <a:r>
              <a:rPr lang="en-US" altLang="ko-KR" dirty="0"/>
              <a:t>#include </a:t>
            </a:r>
            <a:r>
              <a:rPr lang="ko-KR" altLang="en-US" dirty="0"/>
              <a:t>＂</a:t>
            </a:r>
            <a:r>
              <a:rPr lang="en-US" altLang="ko-KR" dirty="0" err="1"/>
              <a:t>TEffectToolPane.h</a:t>
            </a:r>
            <a:r>
              <a:rPr lang="ko-KR" altLang="en-US" dirty="0"/>
              <a:t>＂</a:t>
            </a:r>
            <a:endParaRPr lang="en-US" altLang="ko-KR" dirty="0"/>
          </a:p>
          <a:p>
            <a:r>
              <a:rPr lang="en-US" altLang="ko-KR" dirty="0"/>
              <a:t>#include </a:t>
            </a:r>
            <a:r>
              <a:rPr lang="ko-KR" altLang="en-US" dirty="0"/>
              <a:t>＂</a:t>
            </a:r>
            <a:r>
              <a:rPr lang="en-US" altLang="ko-KR" dirty="0" err="1"/>
              <a:t>TUIToolPane.h</a:t>
            </a:r>
            <a:r>
              <a:rPr lang="en-US" altLang="ko-KR" dirty="0"/>
              <a:t>“</a:t>
            </a:r>
          </a:p>
          <a:p>
            <a:r>
              <a:rPr lang="en-US" altLang="ko-KR" dirty="0"/>
              <a:t>4)</a:t>
            </a:r>
            <a:r>
              <a:rPr lang="ko-KR" altLang="en-US" dirty="0"/>
              <a:t>멤버변수 선언</a:t>
            </a:r>
            <a:endParaRPr lang="en-US" altLang="ko-KR" dirty="0"/>
          </a:p>
          <a:p>
            <a:r>
              <a:rPr lang="en-US" altLang="ko-KR" dirty="0" err="1"/>
              <a:t>TEffectToolPane</a:t>
            </a:r>
            <a:r>
              <a:rPr lang="en-US" altLang="ko-KR" dirty="0"/>
              <a:t>    </a:t>
            </a:r>
            <a:r>
              <a:rPr lang="en-US" altLang="ko-KR" dirty="0" err="1"/>
              <a:t>m_wndEffectToolCtrl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TUIToolPane</a:t>
            </a:r>
            <a:r>
              <a:rPr lang="en-US" altLang="ko-KR" dirty="0"/>
              <a:t>	</a:t>
            </a:r>
            <a:r>
              <a:rPr lang="en-US" altLang="ko-KR" dirty="0" err="1"/>
              <a:t>m_wndUIToolCtrl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CMainFrame.h</a:t>
            </a:r>
            <a:r>
              <a:rPr lang="ko-KR" altLang="en-US" dirty="0"/>
              <a:t>에 다음과 같은 함수 선언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CreatePaneWindow</a:t>
            </a:r>
            <a:r>
              <a:rPr lang="en-US" altLang="ko-KR" dirty="0"/>
              <a:t>(</a:t>
            </a:r>
          </a:p>
          <a:p>
            <a:pPr lvl="1"/>
            <a:r>
              <a:rPr lang="en-US" altLang="ko-KR" dirty="0" err="1"/>
              <a:t>CDockablePane</a:t>
            </a:r>
            <a:r>
              <a:rPr lang="en-US" altLang="ko-KR" dirty="0"/>
              <a:t>&amp; pane,</a:t>
            </a:r>
          </a:p>
          <a:p>
            <a:pPr lvl="1"/>
            <a:r>
              <a:rPr lang="en-US" altLang="ko-KR" dirty="0"/>
              <a:t>const TCHAR* title, </a:t>
            </a:r>
          </a:p>
          <a:p>
            <a:pPr lvl="1"/>
            <a:r>
              <a:rPr lang="en-US" altLang="ko-KR" dirty="0"/>
              <a:t>DWORD id);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CA3842-FBB9-4F75-8A17-065CF6FA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65157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87ED58B-1271-4FBF-8F24-AF3A2155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en-US" altLang="ko-KR" dirty="0" err="1"/>
              <a:t>CMainFrame</a:t>
            </a:r>
            <a:r>
              <a:rPr lang="en-US" altLang="ko-KR" dirty="0"/>
              <a:t>::</a:t>
            </a:r>
            <a:r>
              <a:rPr lang="en-US" altLang="ko-KR" dirty="0" err="1"/>
              <a:t>CreatePaneWindow</a:t>
            </a:r>
            <a:r>
              <a:rPr lang="en-US" altLang="ko-KR" dirty="0"/>
              <a:t>(</a:t>
            </a:r>
            <a:r>
              <a:rPr lang="en-US" altLang="ko-KR" dirty="0" err="1"/>
              <a:t>CDockablePane</a:t>
            </a:r>
            <a:r>
              <a:rPr lang="en-US" altLang="ko-KR" dirty="0"/>
              <a:t>&amp; pane,</a:t>
            </a:r>
          </a:p>
          <a:p>
            <a:r>
              <a:rPr lang="en-US" altLang="ko-KR" dirty="0"/>
              <a:t>const TCHAR* title, DWORD id)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DWORD </a:t>
            </a:r>
            <a:r>
              <a:rPr lang="en-US" altLang="ko-KR" dirty="0" err="1"/>
              <a:t>dwStyle</a:t>
            </a:r>
            <a:r>
              <a:rPr lang="en-US" altLang="ko-KR" dirty="0"/>
              <a:t> = WS_CHILD | WS_VISIBLE |</a:t>
            </a:r>
          </a:p>
          <a:p>
            <a:pPr lvl="1"/>
            <a:r>
              <a:rPr lang="en-US" altLang="ko-KR" dirty="0"/>
              <a:t>WS_CLIPSIBLINGS | WS_CLIPCHILDREN |</a:t>
            </a:r>
          </a:p>
          <a:p>
            <a:pPr lvl="1"/>
            <a:r>
              <a:rPr lang="en-US" altLang="ko-KR" dirty="0"/>
              <a:t>CBRS_LEFT | CBRS_FLOAT_MULTI;</a:t>
            </a:r>
          </a:p>
          <a:p>
            <a:pPr lvl="1"/>
            <a:r>
              <a:rPr lang="en-US" altLang="ko-KR" dirty="0" err="1"/>
              <a:t>pane.CreateEx</a:t>
            </a:r>
            <a:r>
              <a:rPr lang="en-US" altLang="ko-KR" dirty="0"/>
              <a:t>(NULL, title, this,</a:t>
            </a:r>
          </a:p>
          <a:p>
            <a:pPr lvl="1"/>
            <a:r>
              <a:rPr lang="en-US" altLang="ko-KR" dirty="0" err="1"/>
              <a:t>CRect</a:t>
            </a:r>
            <a:r>
              <a:rPr lang="en-US" altLang="ko-KR" dirty="0"/>
              <a:t>(0, 0, 100, 100), TRUE,</a:t>
            </a:r>
          </a:p>
          <a:p>
            <a:pPr lvl="1"/>
            <a:r>
              <a:rPr lang="en-US" altLang="ko-KR" dirty="0"/>
              <a:t>id, </a:t>
            </a:r>
            <a:r>
              <a:rPr lang="en-US" altLang="ko-KR" dirty="0" err="1"/>
              <a:t>dwStyle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pane.EnableDocking</a:t>
            </a:r>
            <a:r>
              <a:rPr lang="en-US" altLang="ko-KR" dirty="0"/>
              <a:t>(CBRS_ALIGN_ANY);</a:t>
            </a:r>
          </a:p>
          <a:p>
            <a:pPr lvl="1"/>
            <a:r>
              <a:rPr lang="en-US" altLang="ko-KR" dirty="0" err="1"/>
              <a:t>DockPane</a:t>
            </a:r>
            <a:r>
              <a:rPr lang="en-US" altLang="ko-KR" dirty="0"/>
              <a:t>(&amp;pane);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2B433A1-96E9-4299-9B7C-8D433D5C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r>
              <a:rPr lang="en-US" altLang="ko-KR" dirty="0" err="1"/>
              <a:t>CMainFrame</a:t>
            </a:r>
            <a:r>
              <a:rPr lang="en-US" altLang="ko-KR" dirty="0"/>
              <a:t>::</a:t>
            </a:r>
            <a:r>
              <a:rPr lang="en-US" altLang="ko-KR" dirty="0" err="1"/>
              <a:t>CreatePaneWindow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73025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62F02F3-5789-437C-9E17-EE11C277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 </a:t>
            </a:r>
            <a:r>
              <a:rPr lang="en-US" altLang="ko-KR" dirty="0" err="1"/>
              <a:t>CMainFrame</a:t>
            </a:r>
            <a:r>
              <a:rPr lang="en-US" altLang="ko-KR" dirty="0"/>
              <a:t>::</a:t>
            </a:r>
            <a:r>
              <a:rPr lang="en-US" altLang="ko-KR" dirty="0" err="1"/>
              <a:t>OnCreate</a:t>
            </a:r>
            <a:r>
              <a:rPr lang="en-US" altLang="ko-KR" dirty="0"/>
              <a:t> </a:t>
            </a:r>
            <a:r>
              <a:rPr lang="ko-KR" altLang="en-US" dirty="0"/>
              <a:t>함수 하단에 다음과 같이 추가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CreatePaneWindow</a:t>
            </a:r>
            <a:r>
              <a:rPr lang="en-US" altLang="ko-KR" dirty="0"/>
              <a:t>(</a:t>
            </a:r>
            <a:r>
              <a:rPr lang="en-US" altLang="ko-KR" dirty="0" err="1"/>
              <a:t>m_wndEffectToolCtrl</a:t>
            </a:r>
            <a:r>
              <a:rPr lang="en-US" altLang="ko-KR" dirty="0"/>
              <a:t>, </a:t>
            </a:r>
            <a:r>
              <a:rPr lang="en-US" altLang="ko-KR" dirty="0" err="1"/>
              <a:t>L"EffectTool</a:t>
            </a:r>
            <a:r>
              <a:rPr lang="en-US" altLang="ko-KR" dirty="0"/>
              <a:t>", 1234);</a:t>
            </a:r>
          </a:p>
          <a:p>
            <a:r>
              <a:rPr lang="en-US" altLang="ko-KR" dirty="0" err="1"/>
              <a:t>CreatePaneWindow</a:t>
            </a:r>
            <a:r>
              <a:rPr lang="en-US" altLang="ko-KR" dirty="0"/>
              <a:t>(</a:t>
            </a:r>
            <a:r>
              <a:rPr lang="en-US" altLang="ko-KR" dirty="0" err="1"/>
              <a:t>m_wndUIToolCtrl</a:t>
            </a:r>
            <a:r>
              <a:rPr lang="en-US" altLang="ko-KR" dirty="0"/>
              <a:t>, </a:t>
            </a:r>
            <a:r>
              <a:rPr lang="en-US" altLang="ko-KR" dirty="0" err="1"/>
              <a:t>L"UITool</a:t>
            </a:r>
            <a:r>
              <a:rPr lang="en-US" altLang="ko-KR" dirty="0"/>
              <a:t>", 1235);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CAE569-13A3-41F7-BAA8-E5075A01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r>
              <a:rPr lang="en-US" altLang="ko-KR" dirty="0" err="1"/>
              <a:t>CMainFrame</a:t>
            </a:r>
            <a:r>
              <a:rPr lang="en-US" altLang="ko-KR" dirty="0"/>
              <a:t>::</a:t>
            </a:r>
            <a:r>
              <a:rPr lang="en-US" altLang="ko-KR" dirty="0" err="1"/>
              <a:t>OnCreate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09045189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068215-6EA3-4990-8E89-755545264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메세지</a:t>
            </a:r>
            <a:r>
              <a:rPr lang="ko-KR" altLang="en-US" dirty="0"/>
              <a:t> 함수 선언</a:t>
            </a:r>
            <a:endParaRPr lang="en-US" altLang="ko-KR" dirty="0"/>
          </a:p>
          <a:p>
            <a:pPr lvl="1"/>
            <a:r>
              <a:rPr lang="en-US" altLang="ko-KR" dirty="0"/>
              <a:t>WM_CREATE</a:t>
            </a:r>
          </a:p>
          <a:p>
            <a:pPr lvl="1"/>
            <a:r>
              <a:rPr lang="en-US" altLang="ko-KR" dirty="0"/>
              <a:t>WM_SIZE</a:t>
            </a:r>
          </a:p>
          <a:p>
            <a:pPr lvl="1"/>
            <a:r>
              <a:rPr lang="en-US" altLang="ko-KR" dirty="0"/>
              <a:t>WM_MOUSEACTIVATE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0EA8BBA-01E4-49B7-A683-7C04DA6A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r>
              <a:rPr lang="en-US" altLang="ko-KR" dirty="0" err="1"/>
              <a:t>CDockablePane</a:t>
            </a:r>
            <a:r>
              <a:rPr lang="en-US" altLang="ko-KR" dirty="0"/>
              <a:t> </a:t>
            </a:r>
            <a:r>
              <a:rPr lang="ko-KR" altLang="en-US" dirty="0"/>
              <a:t>메시지 함수  선언</a:t>
            </a:r>
          </a:p>
        </p:txBody>
      </p:sp>
    </p:spTree>
    <p:extLst>
      <p:ext uri="{BB962C8B-B14F-4D97-AF65-F5344CB8AC3E}">
        <p14:creationId xmlns:p14="http://schemas.microsoft.com/office/powerpoint/2010/main" val="260993483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3B47CE-EDEF-4F4E-8F0B-CB5DD75F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int </a:t>
            </a:r>
            <a:r>
              <a:rPr lang="en-US" altLang="ko-KR" sz="2000" dirty="0" err="1"/>
              <a:t>TMapPane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OnCreate</a:t>
            </a:r>
            <a:r>
              <a:rPr lang="en-US" altLang="ko-KR" sz="2000" dirty="0"/>
              <a:t>(LPCREATESTRUCT </a:t>
            </a:r>
            <a:r>
              <a:rPr lang="en-US" altLang="ko-KR" sz="2000" dirty="0" err="1"/>
              <a:t>lpCreateStruct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{</a:t>
            </a:r>
          </a:p>
          <a:p>
            <a:pPr lvl="1"/>
            <a:r>
              <a:rPr lang="en-US" altLang="ko-KR" sz="2000" dirty="0"/>
              <a:t>if (</a:t>
            </a:r>
            <a:r>
              <a:rPr lang="en-US" altLang="ko-KR" sz="2000" dirty="0" err="1"/>
              <a:t>CDockablePane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OnCreate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lpCreateStruct</a:t>
            </a:r>
            <a:r>
              <a:rPr lang="en-US" altLang="ko-KR" sz="2000" dirty="0"/>
              <a:t>) == -1)</a:t>
            </a:r>
          </a:p>
          <a:p>
            <a:pPr lvl="2"/>
            <a:r>
              <a:rPr lang="en-US" altLang="ko-KR" sz="2000" dirty="0"/>
              <a:t>return -1;</a:t>
            </a:r>
            <a:endParaRPr lang="ko-KR" altLang="en-US" sz="2000" dirty="0"/>
          </a:p>
          <a:p>
            <a:pPr lvl="1"/>
            <a:r>
              <a:rPr lang="en-US" altLang="ko-KR" sz="2000" dirty="0"/>
              <a:t>this-&gt;</a:t>
            </a:r>
            <a:r>
              <a:rPr lang="en-US" altLang="ko-KR" sz="2000" dirty="0" err="1"/>
              <a:t>m_wndForm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TMapFormDlg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CreateOne</a:t>
            </a:r>
            <a:r>
              <a:rPr lang="en-US" altLang="ko-KR" sz="2000" dirty="0"/>
              <a:t>(this);</a:t>
            </a:r>
            <a:endParaRPr lang="ko-KR" altLang="en-US" sz="2000" dirty="0"/>
          </a:p>
          <a:p>
            <a:pPr lvl="1"/>
            <a:r>
              <a:rPr lang="en-US" altLang="ko-KR" sz="2000" dirty="0"/>
              <a:t>return 0;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50E4E7-59DB-4FE2-ADE9-A10956C7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r>
              <a:rPr lang="en-US" altLang="ko-KR" dirty="0" err="1"/>
              <a:t>OnCreate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966146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4AAAB3-AAF5-4F51-83EB-86C8B2B9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en-US" altLang="ko-KR" dirty="0" err="1"/>
              <a:t>TMapPane</a:t>
            </a:r>
            <a:r>
              <a:rPr lang="en-US" altLang="ko-KR" dirty="0"/>
              <a:t>::</a:t>
            </a:r>
            <a:r>
              <a:rPr lang="en-US" altLang="ko-KR" dirty="0" err="1"/>
              <a:t>OnSize</a:t>
            </a:r>
            <a:r>
              <a:rPr lang="en-US" altLang="ko-KR" dirty="0"/>
              <a:t>(UINT </a:t>
            </a:r>
            <a:r>
              <a:rPr lang="en-US" altLang="ko-KR" dirty="0" err="1"/>
              <a:t>nType</a:t>
            </a:r>
            <a:r>
              <a:rPr lang="en-US" altLang="ko-KR" dirty="0"/>
              <a:t>, int cx, int cy)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 err="1"/>
              <a:t>CDockablePane</a:t>
            </a:r>
            <a:r>
              <a:rPr lang="en-US" altLang="ko-KR" dirty="0"/>
              <a:t>::</a:t>
            </a:r>
            <a:r>
              <a:rPr lang="en-US" altLang="ko-KR" dirty="0" err="1"/>
              <a:t>OnSize</a:t>
            </a:r>
            <a:r>
              <a:rPr lang="en-US" altLang="ko-KR" dirty="0"/>
              <a:t>(</a:t>
            </a:r>
            <a:r>
              <a:rPr lang="en-US" altLang="ko-KR" dirty="0" err="1"/>
              <a:t>nType</a:t>
            </a:r>
            <a:r>
              <a:rPr lang="en-US" altLang="ko-KR" dirty="0"/>
              <a:t>, cx, cy);</a:t>
            </a:r>
          </a:p>
          <a:p>
            <a:pPr lvl="1"/>
            <a:r>
              <a:rPr lang="en-US" altLang="ko-KR" dirty="0"/>
              <a:t>if (</a:t>
            </a:r>
            <a:r>
              <a:rPr lang="en-US" altLang="ko-KR" dirty="0" err="1"/>
              <a:t>m_wndForm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{</a:t>
            </a:r>
          </a:p>
          <a:p>
            <a:pPr lvl="2"/>
            <a:r>
              <a:rPr lang="en-US" altLang="ko-KR" dirty="0" err="1"/>
              <a:t>m_wndForm</a:t>
            </a:r>
            <a:r>
              <a:rPr lang="en-US" altLang="ko-KR" dirty="0"/>
              <a:t>-&gt;</a:t>
            </a:r>
            <a:r>
              <a:rPr lang="en-US" altLang="ko-KR" dirty="0" err="1"/>
              <a:t>SetWindowPos</a:t>
            </a:r>
            <a:r>
              <a:rPr lang="en-US" altLang="ko-KR" dirty="0"/>
              <a:t>(</a:t>
            </a:r>
          </a:p>
          <a:p>
            <a:pPr lvl="2"/>
            <a:r>
              <a:rPr lang="en-US" altLang="ko-KR" dirty="0"/>
              <a:t>  NULL, 0, 0, cx, cy, SWP_NOZORDER);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841878-63C2-4BB8-BC00-8C44D8DA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244408" cy="500042"/>
          </a:xfrm>
        </p:spPr>
        <p:txBody>
          <a:bodyPr/>
          <a:lstStyle/>
          <a:p>
            <a:r>
              <a:rPr lang="en-US" altLang="ko-KR" dirty="0" err="1"/>
              <a:t>OnSize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41918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C5CE24-6EFD-4064-BB29-740307D7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int </a:t>
            </a:r>
            <a:r>
              <a:rPr lang="en-US" altLang="ko-KR" sz="2000" dirty="0" err="1"/>
              <a:t>TMapPane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OnMouseActivate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CWnd</a:t>
            </a:r>
            <a:r>
              <a:rPr lang="en-US" altLang="ko-KR" sz="2000" dirty="0"/>
              <a:t>* </a:t>
            </a:r>
            <a:r>
              <a:rPr lang="en-US" altLang="ko-KR" sz="2000" dirty="0" err="1"/>
              <a:t>pDesktopWnd</a:t>
            </a:r>
            <a:r>
              <a:rPr lang="en-US" altLang="ko-KR" sz="2000" dirty="0"/>
              <a:t>, UINT </a:t>
            </a:r>
            <a:r>
              <a:rPr lang="en-US" altLang="ko-KR" sz="2000" dirty="0" err="1"/>
              <a:t>nHitText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UINT message)</a:t>
            </a:r>
          </a:p>
          <a:p>
            <a:r>
              <a:rPr lang="en-US" altLang="ko-KR" sz="2000" dirty="0"/>
              <a:t>{</a:t>
            </a:r>
          </a:p>
          <a:p>
            <a:pPr lvl="1"/>
            <a:r>
              <a:rPr lang="en-US" altLang="ko-KR" sz="2000" dirty="0" err="1"/>
              <a:t>CFrameWnd</a:t>
            </a:r>
            <a:r>
              <a:rPr lang="en-US" altLang="ko-KR" sz="2000" dirty="0"/>
              <a:t>* </a:t>
            </a:r>
            <a:r>
              <a:rPr lang="en-US" altLang="ko-KR" sz="2000" dirty="0" err="1"/>
              <a:t>pParentFrame</a:t>
            </a:r>
            <a:r>
              <a:rPr lang="en-US" altLang="ko-KR" sz="2000" dirty="0"/>
              <a:t> =</a:t>
            </a:r>
          </a:p>
          <a:p>
            <a:pPr lvl="1"/>
            <a:r>
              <a:rPr lang="en-US" altLang="ko-KR" sz="2000" dirty="0" err="1"/>
              <a:t>GetParentFrame</a:t>
            </a:r>
            <a:r>
              <a:rPr lang="en-US" altLang="ko-KR" sz="2000" dirty="0"/>
              <a:t>();</a:t>
            </a:r>
          </a:p>
          <a:p>
            <a:pPr lvl="1"/>
            <a:r>
              <a:rPr lang="en-US" altLang="ko-KR" sz="2000" dirty="0"/>
              <a:t>if (</a:t>
            </a:r>
            <a:r>
              <a:rPr lang="en-US" altLang="ko-KR" sz="2000" dirty="0" err="1"/>
              <a:t>pParentFrame</a:t>
            </a:r>
            <a:r>
              <a:rPr lang="en-US" altLang="ko-KR" sz="2000" dirty="0"/>
              <a:t> == </a:t>
            </a:r>
            <a:r>
              <a:rPr lang="en-US" altLang="ko-KR" sz="2000" dirty="0" err="1"/>
              <a:t>pDesktopWnd</a:t>
            </a:r>
            <a:r>
              <a:rPr lang="en-US" altLang="ko-KR" sz="2000" dirty="0"/>
              <a:t> ||</a:t>
            </a:r>
          </a:p>
          <a:p>
            <a:pPr lvl="1"/>
            <a:r>
              <a:rPr lang="en-US" altLang="ko-KR" sz="2000" dirty="0" err="1"/>
              <a:t>pDesktopWnd</a:t>
            </a:r>
            <a:r>
              <a:rPr lang="en-US" altLang="ko-KR" sz="2000" dirty="0"/>
              <a:t>-&gt;</a:t>
            </a:r>
            <a:r>
              <a:rPr lang="en-US" altLang="ko-KR" sz="2000" dirty="0" err="1"/>
              <a:t>IsChild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pParentFrame</a:t>
            </a:r>
            <a:r>
              <a:rPr lang="en-US" altLang="ko-KR" sz="2000" dirty="0"/>
              <a:t>) )</a:t>
            </a:r>
          </a:p>
          <a:p>
            <a:pPr lvl="1"/>
            <a:r>
              <a:rPr lang="en-US" altLang="ko-KR" sz="2000" dirty="0"/>
              <a:t>{</a:t>
            </a:r>
          </a:p>
          <a:p>
            <a:pPr lvl="2"/>
            <a:r>
              <a:rPr lang="en-US" altLang="ko-KR" sz="2000" dirty="0"/>
              <a:t>return </a:t>
            </a:r>
            <a:r>
              <a:rPr lang="en-US" altLang="ko-KR" sz="2000" dirty="0" err="1"/>
              <a:t>CDockablePane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OnMouseActivate</a:t>
            </a:r>
            <a:r>
              <a:rPr lang="en-US" altLang="ko-KR" sz="2000" dirty="0"/>
              <a:t>(</a:t>
            </a:r>
          </a:p>
          <a:p>
            <a:pPr lvl="2"/>
            <a:r>
              <a:rPr lang="en-US" altLang="ko-KR" sz="2000" dirty="0" err="1"/>
              <a:t>pDesktopWnd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nHitText</a:t>
            </a:r>
            <a:r>
              <a:rPr lang="en-US" altLang="ko-KR" sz="2000" dirty="0"/>
              <a:t>, message);</a:t>
            </a:r>
          </a:p>
          <a:p>
            <a:pPr lvl="1"/>
            <a:r>
              <a:rPr lang="en-US" altLang="ko-KR" sz="2000" dirty="0"/>
              <a:t>}</a:t>
            </a:r>
          </a:p>
          <a:p>
            <a:pPr lvl="1"/>
            <a:r>
              <a:rPr lang="en-US" altLang="ko-KR" sz="2000" dirty="0"/>
              <a:t>return MA_NOACTIVATE;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F7D165-3DFB-4900-B0E1-451FBF60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16416" cy="500042"/>
          </a:xfrm>
        </p:spPr>
        <p:txBody>
          <a:bodyPr/>
          <a:lstStyle/>
          <a:p>
            <a:r>
              <a:rPr lang="en-US" altLang="ko-KR" dirty="0" err="1"/>
              <a:t>OnMouseActivate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825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 txBox="1">
            <a:spLocks noGrp="1"/>
          </p:cNvSpPr>
          <p:nvPr>
            <p:ph idx="1"/>
          </p:nvPr>
        </p:nvSpPr>
        <p:spPr>
          <a:xfrm>
            <a:off x="1270" y="81089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속성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EAA915F-69D8-480F-AA7E-2DC1DC9A6377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971"/>
            <a:ext cx="8572500" cy="496570"/>
          </a:xfrm>
        </p:spPr>
        <p:txBody>
          <a:bodyPr/>
          <a:lstStyle/>
          <a:p>
            <a:r>
              <a:rPr lang="ko-KR" altLang="en-US" dirty="0"/>
              <a:t>메뉴 생성 </a:t>
            </a:r>
            <a:r>
              <a:rPr lang="en-US" altLang="ko-KR" dirty="0"/>
              <a:t>(4/6)</a:t>
            </a:r>
          </a:p>
        </p:txBody>
      </p:sp>
      <p:grpSp>
        <p:nvGrpSpPr>
          <p:cNvPr id="17413" name="Group 17"/>
          <p:cNvGrpSpPr>
            <a:grpSpLocks/>
          </p:cNvGrpSpPr>
          <p:nvPr/>
        </p:nvGrpSpPr>
        <p:grpSpPr bwMode="auto">
          <a:xfrm>
            <a:off x="450215" y="1223645"/>
            <a:ext cx="8235950" cy="3835400"/>
            <a:chOff x="450215" y="1223645"/>
            <a:chExt cx="8235950" cy="3835400"/>
          </a:xfrm>
        </p:grpSpPr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1482090" y="1223645"/>
              <a:ext cx="7204075" cy="46799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/>
                <a:t>의미</a:t>
              </a: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1482090" y="1692275"/>
              <a:ext cx="7204075" cy="962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/>
                <a:t>내부적으로 메뉴 항목을 구분하는 번호이며 일반적으로 </a:t>
              </a:r>
              <a:r>
                <a:rPr lang="en-US" altLang="ko-KR"/>
                <a:t>ID_</a:t>
              </a:r>
              <a:r>
                <a:rPr lang="ko-KR" altLang="en-US"/>
                <a:t>메뉴이름</a:t>
              </a:r>
              <a:r>
                <a:rPr lang="en-US" altLang="ko-KR"/>
                <a:t>_</a:t>
              </a:r>
              <a:r>
                <a:rPr lang="ko-KR" altLang="en-US"/>
                <a:t>항목이름 형태로 만든다</a:t>
              </a:r>
              <a:r>
                <a:rPr lang="en-US" altLang="ko-KR"/>
                <a:t>.</a:t>
              </a:r>
              <a:endParaRPr lang="en-US" altLang="ko-KR">
                <a:latin typeface="바탕" pitchFamily="18" charset="-127"/>
                <a:ea typeface="바탕" pitchFamily="18" charset="-127"/>
              </a:endParaRPr>
            </a:p>
            <a:p>
              <a:pPr algn="just" latinLnBrk="0"/>
              <a:r>
                <a:rPr lang="ko-KR" altLang="en-US"/>
                <a:t>예</a:t>
              </a:r>
              <a:r>
                <a:rPr lang="en-US" altLang="ko-KR"/>
                <a:t>) ID_EDIT_CUT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1482090" y="2658745"/>
              <a:ext cx="7204075" cy="1264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/>
                <a:t>화면에 표시되는 문자열로 액세스키를 지정하려면 해당 문자 앞에 </a:t>
              </a:r>
              <a:r>
                <a:rPr lang="en-US" altLang="ko-KR"/>
                <a:t>'&amp;' </a:t>
              </a:r>
              <a:r>
                <a:rPr lang="ko-KR" altLang="en-US"/>
                <a:t>기호를 사용한다</a:t>
              </a:r>
              <a:r>
                <a:rPr lang="en-US" altLang="ko-KR"/>
                <a:t>. </a:t>
              </a:r>
              <a:r>
                <a:rPr lang="ko-KR" altLang="en-US"/>
                <a:t>단축키를 사용할 경우 </a:t>
              </a:r>
              <a:r>
                <a:rPr lang="en-US" altLang="ko-KR"/>
                <a:t>'\t' </a:t>
              </a:r>
              <a:r>
                <a:rPr lang="ko-KR" altLang="en-US"/>
                <a:t>기호를 삽입하여 단축키를 나타내는 문자열이 탭 위치에 정렬되도록 한다</a:t>
              </a:r>
              <a:r>
                <a:rPr lang="en-US" altLang="ko-KR"/>
                <a:t>.</a:t>
              </a:r>
              <a:endParaRPr lang="en-US" altLang="ko-KR">
                <a:latin typeface="바탕" pitchFamily="18" charset="-127"/>
                <a:ea typeface="바탕" pitchFamily="18" charset="-127"/>
              </a:endParaRPr>
            </a:p>
            <a:p>
              <a:pPr algn="just" latinLnBrk="0"/>
              <a:r>
                <a:rPr lang="ko-KR" altLang="en-US"/>
                <a:t>예</a:t>
              </a:r>
              <a:r>
                <a:rPr lang="en-US" altLang="ko-KR"/>
                <a:t>) </a:t>
              </a:r>
              <a:r>
                <a:rPr lang="ko-KR" altLang="en-US"/>
                <a:t>잘라내기</a:t>
              </a:r>
              <a:r>
                <a:rPr lang="en-US" altLang="ko-KR"/>
                <a:t>(&amp;T)\tCtrl+X</a:t>
              </a: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1482090" y="3930650"/>
              <a:ext cx="72040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/>
                <a:t>메뉴 항목을 구분하는 가로줄이 표시된다</a:t>
              </a:r>
              <a:r>
                <a:rPr lang="en-US" altLang="ko-KR"/>
                <a:t>.</a:t>
              </a: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482090" y="4397375"/>
              <a:ext cx="7204075" cy="6616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/>
                <a:t>설정하면 명령 항목이 아닌 팝업 항목이 된다</a:t>
              </a:r>
              <a:r>
                <a:rPr lang="en-US" altLang="ko-KR"/>
                <a:t>. </a:t>
              </a:r>
              <a:r>
                <a:rPr lang="ko-KR" altLang="en-US"/>
                <a:t>최상위 메뉴는 대개 </a:t>
              </a:r>
              <a:r>
                <a:rPr lang="en-US" altLang="ko-KR"/>
                <a:t>Pop-up </a:t>
              </a:r>
              <a:r>
                <a:rPr lang="ko-KR" altLang="en-US"/>
                <a:t>속성을 가진다</a:t>
              </a:r>
              <a:r>
                <a:rPr lang="en-US" altLang="ko-KR"/>
                <a:t>.</a:t>
              </a: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450215" y="1223645"/>
              <a:ext cx="1031875" cy="46799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속성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450215" y="1692275"/>
              <a:ext cx="1031875" cy="962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ID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450215" y="2658745"/>
              <a:ext cx="1031875" cy="1264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Caption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450215" y="3930650"/>
              <a:ext cx="10318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Separator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450215" y="4397375"/>
              <a:ext cx="1031875" cy="6616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Pop-up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14725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DBE4E-556C-4CD7-9417-05B933E1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CTabbedPane</a:t>
            </a:r>
            <a:r>
              <a:rPr lang="en-US" altLang="ko-KR" dirty="0"/>
              <a:t>* </a:t>
            </a:r>
            <a:r>
              <a:rPr lang="en-US" altLang="ko-KR" dirty="0" err="1"/>
              <a:t>pTabbedPane</a:t>
            </a:r>
            <a:r>
              <a:rPr lang="en-US" altLang="ko-KR" dirty="0"/>
              <a:t> = new </a:t>
            </a:r>
            <a:r>
              <a:rPr lang="en-US" altLang="ko-KR" dirty="0" err="1"/>
              <a:t>CTabbedPane</a:t>
            </a:r>
            <a:r>
              <a:rPr lang="en-US" altLang="ko-KR" dirty="0"/>
              <a:t>(TRUE);</a:t>
            </a:r>
          </a:p>
          <a:p>
            <a:r>
              <a:rPr lang="en-US" altLang="ko-KR" dirty="0" err="1"/>
              <a:t>pTabbedPane</a:t>
            </a:r>
            <a:r>
              <a:rPr lang="en-US" altLang="ko-KR" dirty="0"/>
              <a:t>-&gt;Create(_T(""),</a:t>
            </a:r>
            <a:r>
              <a:rPr lang="en-US" altLang="ko-KR" dirty="0" err="1"/>
              <a:t>this,CRect</a:t>
            </a:r>
            <a:r>
              <a:rPr lang="en-US" altLang="ko-KR" dirty="0"/>
              <a:t>(0,0,250,250),</a:t>
            </a:r>
          </a:p>
          <a:p>
            <a:r>
              <a:rPr lang="en-US" altLang="ko-KR" dirty="0"/>
              <a:t>TRUE, -1, </a:t>
            </a:r>
          </a:p>
          <a:p>
            <a:r>
              <a:rPr lang="en-US" altLang="ko-KR" dirty="0"/>
              <a:t>WS_CHILD | WS_VISIBLE | WS_CLIPSIBLINGS |</a:t>
            </a:r>
          </a:p>
          <a:p>
            <a:r>
              <a:rPr lang="en-US" altLang="ko-KR" dirty="0"/>
              <a:t>WS_CLIPCHILDREN | CBRS_LEFT | CBRS_FLOAT_MULTI);</a:t>
            </a:r>
          </a:p>
          <a:p>
            <a:endParaRPr lang="ko-KR" altLang="en-US" dirty="0"/>
          </a:p>
          <a:p>
            <a:r>
              <a:rPr lang="en-US" altLang="ko-KR" dirty="0" err="1"/>
              <a:t>CreatePaneWindow</a:t>
            </a:r>
            <a:r>
              <a:rPr lang="en-US" altLang="ko-KR" dirty="0"/>
              <a:t>(</a:t>
            </a:r>
            <a:r>
              <a:rPr lang="en-US" altLang="ko-KR" dirty="0" err="1"/>
              <a:t>m_wndEffectToolCtrl</a:t>
            </a:r>
            <a:r>
              <a:rPr lang="en-US" altLang="ko-KR" dirty="0"/>
              <a:t>, </a:t>
            </a:r>
            <a:r>
              <a:rPr lang="en-US" altLang="ko-KR" dirty="0" err="1"/>
              <a:t>L"EffectTool</a:t>
            </a:r>
            <a:r>
              <a:rPr lang="en-US" altLang="ko-KR" dirty="0"/>
              <a:t>", 1234);</a:t>
            </a:r>
          </a:p>
          <a:p>
            <a:r>
              <a:rPr lang="en-US" altLang="ko-KR" dirty="0" err="1"/>
              <a:t>CreatePaneWindow</a:t>
            </a:r>
            <a:r>
              <a:rPr lang="en-US" altLang="ko-KR" dirty="0"/>
              <a:t>(</a:t>
            </a:r>
            <a:r>
              <a:rPr lang="en-US" altLang="ko-KR" dirty="0" err="1"/>
              <a:t>m_wndUIToolCtrl</a:t>
            </a:r>
            <a:r>
              <a:rPr lang="en-US" altLang="ko-KR" dirty="0"/>
              <a:t>, </a:t>
            </a:r>
            <a:r>
              <a:rPr lang="en-US" altLang="ko-KR" dirty="0" err="1"/>
              <a:t>L"UITool</a:t>
            </a:r>
            <a:r>
              <a:rPr lang="en-US" altLang="ko-KR" dirty="0"/>
              <a:t>", 1235);</a:t>
            </a:r>
          </a:p>
          <a:p>
            <a:endParaRPr lang="ko-KR" altLang="en-US" dirty="0"/>
          </a:p>
          <a:p>
            <a:r>
              <a:rPr lang="en-US" altLang="ko-KR" dirty="0" err="1"/>
              <a:t>pTabbedPane</a:t>
            </a:r>
            <a:r>
              <a:rPr lang="en-US" altLang="ko-KR" dirty="0"/>
              <a:t>-&gt;</a:t>
            </a:r>
            <a:r>
              <a:rPr lang="en-US" altLang="ko-KR" dirty="0" err="1"/>
              <a:t>AddTab</a:t>
            </a:r>
            <a:r>
              <a:rPr lang="en-US" altLang="ko-KR" dirty="0"/>
              <a:t>(&amp;</a:t>
            </a:r>
            <a:r>
              <a:rPr lang="en-US" altLang="ko-KR" dirty="0" err="1"/>
              <a:t>m_wndEffectToolCtrl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pTabbedPane</a:t>
            </a:r>
            <a:r>
              <a:rPr lang="en-US" altLang="ko-KR" dirty="0"/>
              <a:t>-&gt;</a:t>
            </a:r>
            <a:r>
              <a:rPr lang="en-US" altLang="ko-KR" dirty="0" err="1"/>
              <a:t>AddTab</a:t>
            </a:r>
            <a:r>
              <a:rPr lang="en-US" altLang="ko-KR" dirty="0"/>
              <a:t>(&amp;</a:t>
            </a:r>
            <a:r>
              <a:rPr lang="en-US" altLang="ko-KR" dirty="0" err="1"/>
              <a:t>m_wndUIToolCtrl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pTabbedPane</a:t>
            </a:r>
            <a:r>
              <a:rPr lang="en-US" altLang="ko-KR" dirty="0"/>
              <a:t>-&gt;</a:t>
            </a:r>
            <a:r>
              <a:rPr lang="en-US" altLang="ko-KR" dirty="0" err="1"/>
              <a:t>EnableDocking</a:t>
            </a:r>
            <a:r>
              <a:rPr lang="en-US" altLang="ko-KR" dirty="0"/>
              <a:t>(CBRS_ALIGN_ANY);</a:t>
            </a:r>
          </a:p>
          <a:p>
            <a:r>
              <a:rPr lang="en-US" altLang="ko-KR" dirty="0" err="1"/>
              <a:t>DockPane</a:t>
            </a:r>
            <a:r>
              <a:rPr lang="en-US" altLang="ko-KR" dirty="0"/>
              <a:t>(</a:t>
            </a:r>
            <a:r>
              <a:rPr lang="en-US" altLang="ko-KR" dirty="0" err="1"/>
              <a:t>pTabbedPane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582928-746F-4A86-9DA8-ED3064FA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172400" cy="500042"/>
          </a:xfrm>
        </p:spPr>
        <p:txBody>
          <a:bodyPr/>
          <a:lstStyle/>
          <a:p>
            <a:r>
              <a:rPr lang="en-US" altLang="ko-KR" dirty="0" err="1"/>
              <a:t>MainFrm</a:t>
            </a:r>
            <a:r>
              <a:rPr lang="en-US" altLang="ko-KR" dirty="0"/>
              <a:t>::</a:t>
            </a:r>
            <a:r>
              <a:rPr lang="en-US" altLang="ko-KR" dirty="0" err="1"/>
              <a:t>OnCreate</a:t>
            </a:r>
            <a:r>
              <a:rPr lang="en-US" altLang="ko-KR" dirty="0"/>
              <a:t>() </a:t>
            </a:r>
            <a:r>
              <a:rPr lang="ko-KR" altLang="en-US" dirty="0" err="1"/>
              <a:t>탭패인</a:t>
            </a:r>
            <a:r>
              <a:rPr lang="ko-KR" altLang="en-US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3383322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 txBox="1">
            <a:spLocks noGrp="1"/>
          </p:cNvSpPr>
          <p:nvPr>
            <p:ph idx="1"/>
          </p:nvPr>
        </p:nvSpPr>
        <p:spPr>
          <a:xfrm>
            <a:off x="1270" y="870585"/>
            <a:ext cx="8573135" cy="5429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속성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(cont'd)</a:t>
            </a:r>
            <a:endParaRPr lang="ko-KR" altLang="en-US" sz="1600" b="1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A9477500-3FEE-4F75-9920-EB48BD34982E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" y="20637"/>
            <a:ext cx="8572500" cy="482283"/>
          </a:xfrm>
        </p:spPr>
        <p:txBody>
          <a:bodyPr/>
          <a:lstStyle/>
          <a:p>
            <a:r>
              <a:rPr lang="ko-KR" altLang="en-US" dirty="0"/>
              <a:t>메뉴 생성 </a:t>
            </a:r>
            <a:r>
              <a:rPr lang="en-US" altLang="ko-KR" dirty="0"/>
              <a:t>(5/6)</a:t>
            </a:r>
          </a:p>
        </p:txBody>
      </p: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523875" y="1598295"/>
            <a:ext cx="8235950" cy="2819400"/>
            <a:chOff x="523875" y="1598295"/>
            <a:chExt cx="8235950" cy="2819400"/>
          </a:xfrm>
        </p:grpSpPr>
        <p:sp>
          <p:nvSpPr>
            <p:cNvPr id="18438" name="Rectangle 10"/>
            <p:cNvSpPr>
              <a:spLocks noChangeArrowheads="1"/>
            </p:cNvSpPr>
            <p:nvPr/>
          </p:nvSpPr>
          <p:spPr bwMode="auto">
            <a:xfrm>
              <a:off x="1555750" y="2054225"/>
              <a:ext cx="7204075" cy="3790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메뉴 항목이 표시되지만 사용하지는 못한다</a:t>
              </a:r>
              <a:r>
                <a:rPr lang="en-US" altLang="ko-KR">
                  <a:latin typeface="Arial Narrow" pitchFamily="34" charset="0"/>
                </a:rPr>
                <a:t>.</a:t>
              </a:r>
            </a:p>
          </p:txBody>
        </p:sp>
        <p:sp>
          <p:nvSpPr>
            <p:cNvPr id="18439" name="Rectangle 11"/>
            <p:cNvSpPr>
              <a:spLocks noChangeArrowheads="1"/>
            </p:cNvSpPr>
            <p:nvPr/>
          </p:nvSpPr>
          <p:spPr bwMode="auto">
            <a:xfrm>
              <a:off x="1555750" y="2441575"/>
              <a:ext cx="7204075" cy="1561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일반적으로 메뉴 항목은 하나의 열</a:t>
              </a:r>
              <a:r>
                <a:rPr lang="en-US" altLang="ko-KR">
                  <a:latin typeface="Arial Narrow" pitchFamily="34" charset="0"/>
                </a:rPr>
                <a:t>(Column)</a:t>
              </a:r>
              <a:r>
                <a:rPr lang="ko-KR" altLang="en-US">
                  <a:latin typeface="Arial Narrow" pitchFamily="34" charset="0"/>
                </a:rPr>
                <a:t>에 표시되지만 항목의 개수가 많을 경우 두 개 이상의 열에 표시되게 할 수 있다</a:t>
              </a:r>
              <a:r>
                <a:rPr lang="en-US" altLang="ko-KR">
                  <a:latin typeface="Arial Narrow" pitchFamily="34" charset="0"/>
                </a:rPr>
                <a:t>. Break </a:t>
              </a:r>
              <a:r>
                <a:rPr lang="ko-KR" altLang="en-US">
                  <a:latin typeface="Arial Narrow" pitchFamily="34" charset="0"/>
                </a:rPr>
                <a:t>속성으로 </a:t>
              </a:r>
              <a:r>
                <a:rPr lang="en-US" altLang="ko-KR">
                  <a:latin typeface="Arial Narrow" pitchFamily="34" charset="0"/>
                </a:rPr>
                <a:t>Column </a:t>
              </a:r>
              <a:r>
                <a:rPr lang="ko-KR" altLang="en-US">
                  <a:latin typeface="Arial Narrow" pitchFamily="34" charset="0"/>
                </a:rPr>
                <a:t>또는 </a:t>
              </a:r>
              <a:r>
                <a:rPr lang="en-US" altLang="ko-KR">
                  <a:latin typeface="Arial Narrow" pitchFamily="34" charset="0"/>
                </a:rPr>
                <a:t>Bar</a:t>
              </a:r>
              <a:r>
                <a:rPr lang="ko-KR" altLang="en-US">
                  <a:latin typeface="Arial Narrow" pitchFamily="34" charset="0"/>
                </a:rPr>
                <a:t>를 선택하면 이때부터는 다음 열에 메뉴 항목이 표시된다</a:t>
              </a:r>
              <a:r>
                <a:rPr lang="en-US" altLang="ko-KR">
                  <a:latin typeface="Arial Narrow" pitchFamily="34" charset="0"/>
                </a:rPr>
                <a:t>. Column</a:t>
              </a:r>
              <a:r>
                <a:rPr lang="ko-KR" altLang="en-US">
                  <a:latin typeface="Arial Narrow" pitchFamily="34" charset="0"/>
                </a:rPr>
                <a:t>과 </a:t>
              </a:r>
              <a:r>
                <a:rPr lang="en-US" altLang="ko-KR">
                  <a:latin typeface="Arial Narrow" pitchFamily="34" charset="0"/>
                </a:rPr>
                <a:t>Bar </a:t>
              </a:r>
              <a:r>
                <a:rPr lang="ko-KR" altLang="en-US">
                  <a:latin typeface="Arial Narrow" pitchFamily="34" charset="0"/>
                </a:rPr>
                <a:t>속성은 기본적으로 같은 기능을 하지만 </a:t>
              </a:r>
              <a:r>
                <a:rPr lang="en-US" altLang="ko-KR">
                  <a:latin typeface="Arial Narrow" pitchFamily="34" charset="0"/>
                </a:rPr>
                <a:t>Bar </a:t>
              </a:r>
              <a:r>
                <a:rPr lang="ko-KR" altLang="en-US">
                  <a:latin typeface="Arial Narrow" pitchFamily="34" charset="0"/>
                </a:rPr>
                <a:t>속성을 선택하면 열 구분선</a:t>
              </a:r>
              <a:r>
                <a:rPr lang="en-US" altLang="ko-KR">
                  <a:latin typeface="Arial Narrow" pitchFamily="34" charset="0"/>
                </a:rPr>
                <a:t>(</a:t>
              </a:r>
              <a:r>
                <a:rPr lang="ko-KR" altLang="en-US">
                  <a:latin typeface="Arial Narrow" pitchFamily="34" charset="0"/>
                </a:rPr>
                <a:t>세로줄</a:t>
              </a:r>
              <a:r>
                <a:rPr lang="en-US" altLang="ko-KR">
                  <a:latin typeface="Arial Narrow" pitchFamily="34" charset="0"/>
                </a:rPr>
                <a:t>)</a:t>
              </a:r>
              <a:r>
                <a:rPr lang="ko-KR" altLang="en-US">
                  <a:latin typeface="Arial Narrow" pitchFamily="34" charset="0"/>
                </a:rPr>
                <a:t>이 생긴다</a:t>
              </a:r>
              <a:r>
                <a:rPr lang="en-US" altLang="ko-KR">
                  <a:latin typeface="Arial Narrow" pitchFamily="34" charset="0"/>
                </a:rPr>
                <a:t>.</a:t>
              </a:r>
            </a:p>
          </p:txBody>
        </p:sp>
        <p:sp>
          <p:nvSpPr>
            <p:cNvPr id="18440" name="Rectangle 12"/>
            <p:cNvSpPr>
              <a:spLocks noChangeArrowheads="1"/>
            </p:cNvSpPr>
            <p:nvPr/>
          </p:nvSpPr>
          <p:spPr bwMode="auto">
            <a:xfrm>
              <a:off x="1555750" y="4003040"/>
              <a:ext cx="7204075" cy="4140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메뉴 항목의 왼쪽에 체크 표시를 한다</a:t>
              </a:r>
              <a:r>
                <a:rPr lang="en-US" altLang="ko-KR">
                  <a:latin typeface="Arial Narrow" pitchFamily="34" charset="0"/>
                </a:rPr>
                <a:t>.</a:t>
              </a:r>
            </a:p>
          </p:txBody>
        </p:sp>
        <p:sp>
          <p:nvSpPr>
            <p:cNvPr id="18441" name="Rectangle 13"/>
            <p:cNvSpPr>
              <a:spLocks noChangeArrowheads="1"/>
            </p:cNvSpPr>
            <p:nvPr/>
          </p:nvSpPr>
          <p:spPr bwMode="auto">
            <a:xfrm>
              <a:off x="523875" y="2054225"/>
              <a:ext cx="1031875" cy="3790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Inactive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8442" name="Rectangle 14"/>
            <p:cNvSpPr>
              <a:spLocks noChangeArrowheads="1"/>
            </p:cNvSpPr>
            <p:nvPr/>
          </p:nvSpPr>
          <p:spPr bwMode="auto">
            <a:xfrm>
              <a:off x="523875" y="2441575"/>
              <a:ext cx="1031875" cy="1561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Break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8443" name="Rectangle 15"/>
            <p:cNvSpPr>
              <a:spLocks noChangeArrowheads="1"/>
            </p:cNvSpPr>
            <p:nvPr/>
          </p:nvSpPr>
          <p:spPr bwMode="auto">
            <a:xfrm>
              <a:off x="523875" y="4003040"/>
              <a:ext cx="1031875" cy="4140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Checked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8444" name="Rectangle 16"/>
            <p:cNvSpPr>
              <a:spLocks noChangeArrowheads="1"/>
            </p:cNvSpPr>
            <p:nvPr/>
          </p:nvSpPr>
          <p:spPr bwMode="auto">
            <a:xfrm>
              <a:off x="1555750" y="1598295"/>
              <a:ext cx="7204075" cy="467360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의미</a:t>
              </a:r>
            </a:p>
          </p:txBody>
        </p:sp>
        <p:sp>
          <p:nvSpPr>
            <p:cNvPr id="18445" name="Rectangle 17"/>
            <p:cNvSpPr>
              <a:spLocks noChangeArrowheads="1"/>
            </p:cNvSpPr>
            <p:nvPr/>
          </p:nvSpPr>
          <p:spPr bwMode="auto">
            <a:xfrm>
              <a:off x="523875" y="1598295"/>
              <a:ext cx="1031875" cy="467360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속성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051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5"/>
          <p:cNvSpPr txBox="1">
            <a:spLocks noGrp="1"/>
          </p:cNvSpPr>
          <p:nvPr>
            <p:ph idx="1"/>
          </p:nvPr>
        </p:nvSpPr>
        <p:spPr>
          <a:xfrm>
            <a:off x="1270" y="975360"/>
            <a:ext cx="8573135" cy="5429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속성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(cont'd)</a:t>
            </a:r>
            <a:endParaRPr lang="ko-KR" altLang="en-US" sz="1600" b="1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A23C0C89-32DE-4F9D-AB1F-E2FCD984EEF9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" y="21273"/>
            <a:ext cx="8572500" cy="515938"/>
          </a:xfrm>
        </p:spPr>
        <p:txBody>
          <a:bodyPr/>
          <a:lstStyle/>
          <a:p>
            <a:r>
              <a:rPr lang="ko-KR" altLang="en-US" dirty="0"/>
              <a:t>메뉴 생성 </a:t>
            </a:r>
            <a:r>
              <a:rPr lang="en-US" altLang="ko-KR" dirty="0"/>
              <a:t>(6/6)</a:t>
            </a:r>
          </a:p>
        </p:txBody>
      </p:sp>
      <p:grpSp>
        <p:nvGrpSpPr>
          <p:cNvPr id="19461" name="Group 14"/>
          <p:cNvGrpSpPr>
            <a:grpSpLocks/>
          </p:cNvGrpSpPr>
          <p:nvPr/>
        </p:nvGrpSpPr>
        <p:grpSpPr bwMode="auto">
          <a:xfrm>
            <a:off x="447040" y="1808480"/>
            <a:ext cx="8235950" cy="2770505"/>
            <a:chOff x="447040" y="1808480"/>
            <a:chExt cx="8235950" cy="2770505"/>
          </a:xfrm>
        </p:grpSpPr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1402715" y="2246630"/>
              <a:ext cx="7280275" cy="444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메뉴 항목이 흐리게 표시되어 현재 사용할 수 없음을 나타낸다</a:t>
              </a:r>
              <a:r>
                <a:rPr lang="en-US" altLang="ko-KR">
                  <a:latin typeface="Arial Narrow" pitchFamily="34" charset="0"/>
                </a:rPr>
                <a:t>.</a:t>
              </a: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1402715" y="2691130"/>
              <a:ext cx="7280275" cy="673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윈도우의 오른쪽 끝 위치에 메뉴가 표시되도록 한다</a:t>
              </a:r>
              <a:r>
                <a:rPr lang="en-US" altLang="ko-KR">
                  <a:latin typeface="Arial Narrow" pitchFamily="34" charset="0"/>
                </a:rPr>
                <a:t>. </a:t>
              </a:r>
              <a:r>
                <a:rPr lang="ko-KR" altLang="en-US">
                  <a:latin typeface="Arial Narrow" pitchFamily="34" charset="0"/>
                </a:rPr>
                <a:t>주로 </a:t>
              </a:r>
              <a:r>
                <a:rPr lang="en-US" altLang="ko-KR">
                  <a:latin typeface="Arial Narrow" pitchFamily="34" charset="0"/>
                </a:rPr>
                <a:t>Help </a:t>
              </a:r>
              <a:r>
                <a:rPr lang="ko-KR" altLang="en-US">
                  <a:latin typeface="Arial Narrow" pitchFamily="34" charset="0"/>
                </a:rPr>
                <a:t>메뉴 항목에 이 속성을 설정한다</a:t>
              </a:r>
              <a:r>
                <a:rPr lang="en-US" altLang="ko-KR">
                  <a:latin typeface="Arial Narrow" pitchFamily="34" charset="0"/>
                </a:rPr>
                <a:t>.</a:t>
              </a: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1402715" y="3370580"/>
              <a:ext cx="7280275" cy="12077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MFC</a:t>
              </a:r>
              <a:r>
                <a:rPr lang="ko-KR" altLang="en-US">
                  <a:latin typeface="Arial Narrow" pitchFamily="34" charset="0"/>
                </a:rPr>
                <a:t>로 작성한 프로그램에서만 사용할 수 있는 속성으로</a:t>
              </a:r>
              <a:r>
                <a:rPr lang="en-US" altLang="ko-KR">
                  <a:latin typeface="Arial Narrow" pitchFamily="34" charset="0"/>
                </a:rPr>
                <a:t>, </a:t>
              </a:r>
              <a:r>
                <a:rPr lang="ko-KR" altLang="en-US">
                  <a:latin typeface="Arial Narrow" pitchFamily="34" charset="0"/>
                </a:rPr>
                <a:t>툴바와 상태바에 표시될 문자열을 나타낸다</a:t>
              </a:r>
              <a:r>
                <a:rPr lang="en-US" altLang="ko-KR">
                  <a:latin typeface="Arial Narrow" pitchFamily="34" charset="0"/>
                </a:rPr>
                <a:t>. '\n'</a:t>
              </a:r>
              <a:r>
                <a:rPr lang="ko-KR" altLang="en-US">
                  <a:latin typeface="Arial Narrow" pitchFamily="34" charset="0"/>
                </a:rPr>
                <a:t>을 기준으로 앞쪽 문자열은 상태바에 표시되며 뒤쪽 문자열은 툴팁에 표시된다</a:t>
              </a:r>
              <a:r>
                <a:rPr lang="en-US" altLang="ko-KR">
                  <a:latin typeface="Arial Narrow" pitchFamily="34" charset="0"/>
                </a:rPr>
                <a:t>.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r>
                <a:rPr lang="ko-KR" altLang="en-US">
                  <a:latin typeface="Arial Narrow" pitchFamily="34" charset="0"/>
                </a:rPr>
                <a:t>예</a:t>
              </a:r>
              <a:r>
                <a:rPr lang="en-US" altLang="ko-KR">
                  <a:latin typeface="Arial Narrow" pitchFamily="34" charset="0"/>
                </a:rPr>
                <a:t>) </a:t>
              </a:r>
              <a:r>
                <a:rPr lang="ko-KR" altLang="en-US">
                  <a:latin typeface="Arial Narrow" pitchFamily="34" charset="0"/>
                </a:rPr>
                <a:t>선택 부분을 잘라내어 클립보드에 넣습니다</a:t>
              </a:r>
              <a:r>
                <a:rPr lang="en-US" altLang="ko-KR">
                  <a:latin typeface="Arial Narrow" pitchFamily="34" charset="0"/>
                </a:rPr>
                <a:t>\n</a:t>
              </a:r>
              <a:r>
                <a:rPr lang="ko-KR" altLang="en-US">
                  <a:latin typeface="Arial Narrow" pitchFamily="34" charset="0"/>
                </a:rPr>
                <a:t>잘라내기</a:t>
              </a: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447040" y="2246630"/>
              <a:ext cx="955675" cy="444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Grayed</a:t>
              </a: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447040" y="2691130"/>
              <a:ext cx="955675" cy="673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Help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447040" y="3370580"/>
              <a:ext cx="955675" cy="12077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Prompt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1402715" y="1808480"/>
              <a:ext cx="7280275" cy="444500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의미</a:t>
              </a: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447040" y="1808480"/>
              <a:ext cx="955675" cy="444500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속성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127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메뉴 명령 처리 과정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/>
              <a:t>① 명령 항목을 마우스나 키보드로 선택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/>
              <a:t>② </a:t>
            </a:r>
            <a:r>
              <a:rPr lang="en-US" altLang="ko-KR">
                <a:solidFill>
                  <a:srgbClr val="FF0000"/>
                </a:solidFill>
              </a:rPr>
              <a:t>WM_COMMAND</a:t>
            </a:r>
            <a:r>
              <a:rPr lang="en-US" altLang="ko-KR"/>
              <a:t> </a:t>
            </a:r>
            <a:r>
              <a:rPr lang="ko-KR" altLang="en-US"/>
              <a:t>메시지 발생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/>
              <a:t>③ </a:t>
            </a:r>
            <a:r>
              <a:rPr lang="en-US" altLang="ko-KR"/>
              <a:t>WM_COMMAND </a:t>
            </a:r>
            <a:r>
              <a:rPr lang="ko-KR" altLang="en-US"/>
              <a:t>메시지 핸들러에서 메뉴 명령 처리</a:t>
            </a:r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CEB0F577-2A5C-44CF-8426-1292304B0551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3"/>
            <a:ext cx="8572500" cy="466770"/>
          </a:xfrm>
        </p:spPr>
        <p:txBody>
          <a:bodyPr/>
          <a:lstStyle/>
          <a:p>
            <a:r>
              <a:rPr lang="ko-KR" altLang="en-US" dirty="0"/>
              <a:t>메뉴 명령 처리 </a:t>
            </a:r>
            <a:r>
              <a:rPr lang="en-US" altLang="ko-KR" dirty="0"/>
              <a:t>(1/4)</a:t>
            </a:r>
          </a:p>
        </p:txBody>
      </p:sp>
    </p:spTree>
    <p:extLst>
      <p:ext uri="{BB962C8B-B14F-4D97-AF65-F5344CB8AC3E}">
        <p14:creationId xmlns:p14="http://schemas.microsoft.com/office/powerpoint/2010/main" val="306209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MFC</a:t>
            </a:r>
            <a:r>
              <a:rPr lang="ko-KR" altLang="en-US"/>
              <a:t>의 메뉴 명령 처리 방법</a:t>
            </a:r>
          </a:p>
          <a:p>
            <a:pPr lvl="1">
              <a:lnSpc>
                <a:spcPct val="90000"/>
              </a:lnSpc>
            </a:pPr>
            <a:r>
              <a:rPr lang="ko-KR" altLang="en-US">
                <a:solidFill>
                  <a:srgbClr val="FF0000"/>
                </a:solidFill>
              </a:rPr>
              <a:t>각각의 메뉴 항목에 대해 함수를 따로 작성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명령 핸들러</a:t>
            </a:r>
            <a:r>
              <a:rPr lang="en-US" altLang="ko-KR"/>
              <a:t>(Command Handler)</a:t>
            </a:r>
          </a:p>
          <a:p>
            <a:pPr lvl="2">
              <a:lnSpc>
                <a:spcPct val="90000"/>
              </a:lnSpc>
            </a:pPr>
            <a:r>
              <a:rPr lang="en-US" altLang="ko-KR">
                <a:solidFill>
                  <a:srgbClr val="0000CC"/>
                </a:solidFill>
              </a:rPr>
              <a:t>ON_COMMAND(</a:t>
            </a:r>
            <a:r>
              <a:rPr lang="ko-KR" altLang="en-US">
                <a:solidFill>
                  <a:srgbClr val="0000CC"/>
                </a:solidFill>
              </a:rPr>
              <a:t>메뉴</a:t>
            </a:r>
            <a:r>
              <a:rPr lang="en-US" altLang="ko-KR">
                <a:solidFill>
                  <a:srgbClr val="0000CC"/>
                </a:solidFill>
              </a:rPr>
              <a:t>ID, </a:t>
            </a:r>
            <a:r>
              <a:rPr lang="ko-KR" altLang="en-US">
                <a:solidFill>
                  <a:srgbClr val="0000CC"/>
                </a:solidFill>
              </a:rPr>
              <a:t>함수명</a:t>
            </a:r>
            <a:r>
              <a:rPr lang="en-US" altLang="ko-KR">
                <a:solidFill>
                  <a:srgbClr val="0000CC"/>
                </a:solidFill>
              </a:rPr>
              <a:t>)</a:t>
            </a:r>
            <a:r>
              <a:rPr lang="en-US" altLang="ko-KR"/>
              <a:t> </a:t>
            </a:r>
            <a:r>
              <a:rPr lang="ko-KR" altLang="en-US"/>
              <a:t>매크로를 이용하여 </a:t>
            </a:r>
            <a:br>
              <a:rPr lang="ko-KR" altLang="en-US"/>
            </a:br>
            <a:r>
              <a:rPr lang="ko-KR" altLang="en-US"/>
              <a:t>메뉴 항목과 함수 연결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ko-KR" altLang="en-US"/>
              <a:t>명령 라우팅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명령 핸들러를 작성하는 위치에 관계없이 처리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5304210B-DB92-42C2-92E7-800F3B4F7408}" type="slidenum">
              <a:rPr lang="en-US" altLang="ko-KR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651"/>
            <a:ext cx="8572500" cy="459021"/>
          </a:xfrm>
        </p:spPr>
        <p:txBody>
          <a:bodyPr/>
          <a:lstStyle/>
          <a:p>
            <a:r>
              <a:rPr lang="ko-KR" altLang="en-US" dirty="0"/>
              <a:t>메뉴 명령 처리 </a:t>
            </a:r>
            <a:r>
              <a:rPr lang="en-US" altLang="ko-KR" dirty="0"/>
              <a:t>(2/4)</a:t>
            </a:r>
          </a:p>
        </p:txBody>
      </p:sp>
    </p:spTree>
    <p:extLst>
      <p:ext uri="{BB962C8B-B14F-4D97-AF65-F5344CB8AC3E}">
        <p14:creationId xmlns:p14="http://schemas.microsoft.com/office/powerpoint/2010/main" val="767935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내용 개체 틀 2"/>
          <p:cNvSpPr txBox="1">
            <a:spLocks noGrp="1"/>
          </p:cNvSpPr>
          <p:nvPr>
            <p:ph idx="1"/>
          </p:nvPr>
        </p:nvSpPr>
        <p:spPr>
          <a:xfrm>
            <a:off x="1270" y="81089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속성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창을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이용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1905" y="13970"/>
            <a:ext cx="8572500" cy="494665"/>
          </a:xfrm>
        </p:spPr>
        <p:txBody>
          <a:bodyPr/>
          <a:lstStyle/>
          <a:p>
            <a:r>
              <a:rPr lang="ko-KR" altLang="en-US" dirty="0"/>
              <a:t>메뉴 명령 처리 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p:pic>
        <p:nvPicPr>
          <p:cNvPr id="22532" name="Picture 3" descr="C:/Users/Administrator/AppData/Roaming/PolarisOffice/ETemp/8260_6061072/image2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40" y="1034415"/>
            <a:ext cx="6273165" cy="403669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7" name="직사각형 6"/>
          <p:cNvSpPr/>
          <p:nvPr/>
        </p:nvSpPr>
        <p:spPr>
          <a:xfrm>
            <a:off x="3714750" y="3365500"/>
            <a:ext cx="2571750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65625" y="4030980"/>
            <a:ext cx="21463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43630" y="4572000"/>
            <a:ext cx="213995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27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 txBox="1">
            <a:spLocks noGrp="1"/>
          </p:cNvSpPr>
          <p:nvPr>
            <p:ph idx="1"/>
          </p:nvPr>
        </p:nvSpPr>
        <p:spPr>
          <a:xfrm>
            <a:off x="1270" y="855980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명령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처리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예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BEAE0F1-E3AA-4847-BF7D-A9C77FB410DB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" y="-1905"/>
            <a:ext cx="8572500" cy="478577"/>
          </a:xfrm>
        </p:spPr>
        <p:txBody>
          <a:bodyPr/>
          <a:lstStyle/>
          <a:p>
            <a:r>
              <a:rPr lang="ko-KR" altLang="en-US" dirty="0"/>
              <a:t>메뉴 명령 처리 </a:t>
            </a:r>
            <a:r>
              <a:rPr lang="en-US" altLang="ko-KR" dirty="0"/>
              <a:t>(4/4)</a:t>
            </a:r>
          </a:p>
        </p:txBody>
      </p:sp>
      <p:sp>
        <p:nvSpPr>
          <p:cNvPr id="23557" name="AutoShape 4"/>
          <p:cNvSpPr>
            <a:spLocks/>
          </p:cNvSpPr>
          <p:nvPr/>
        </p:nvSpPr>
        <p:spPr bwMode="auto">
          <a:xfrm>
            <a:off x="287655" y="1212850"/>
            <a:ext cx="8382635" cy="3858260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BEGIN_MESSAGE_MAP(CChildView,CWnd )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...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</a:t>
            </a:r>
            <a:r>
              <a:rPr lang="en-US" altLang="ko-KR" sz="1800" b="0" cap="none" dirty="0">
                <a:solidFill>
                  <a:srgbClr val="0000CC"/>
                </a:solidFill>
                <a:latin typeface="Lucida Sans Unicode" charset="0"/>
                <a:ea typeface="Lucida Sans Unicode" charset="0"/>
              </a:rPr>
              <a:t>ON_COMMAND(ID_COLOR_RED, OnColorRed)</a:t>
            </a:r>
            <a:endParaRPr lang="ko-KR" altLang="en-US" sz="1800" b="0" cap="none" dirty="0">
              <a:solidFill>
                <a:srgbClr val="0000CC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CC"/>
                </a:solidFill>
                <a:latin typeface="Lucida Sans Unicode" charset="0"/>
                <a:ea typeface="Lucida Sans Unicode" charset="0"/>
              </a:rPr>
              <a:t>    ON_COMMAND(ID_COLOR_GREEN, OnColorGreen)</a:t>
            </a:r>
            <a:endParaRPr lang="ko-KR" altLang="en-US" sz="1800" b="0" cap="none" dirty="0">
              <a:solidFill>
                <a:srgbClr val="0000CC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CC"/>
                </a:solidFill>
                <a:latin typeface="Lucida Sans Unicode" charset="0"/>
                <a:ea typeface="Lucida Sans Unicode" charset="0"/>
              </a:rPr>
              <a:t>    ON_COMMAND(ID_COLOR_BLUE, OnColorBlue)</a:t>
            </a:r>
            <a:endParaRPr lang="ko-KR" altLang="en-US" sz="1800" b="0" cap="none" dirty="0">
              <a:solidFill>
                <a:srgbClr val="0000CC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...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END_MESSAGE_MAP()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void CChildView::OnColorRed() 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{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m_color = RGB(255, 0, 0);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Invalidate();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}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9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 txBox="1">
            <a:spLocks noGrp="1"/>
          </p:cNvSpPr>
          <p:nvPr>
            <p:ph idx="1"/>
          </p:nvPr>
        </p:nvSpPr>
        <p:spPr>
          <a:xfrm>
            <a:off x="1270" y="87058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갱신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예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BCC25F2B-2CBC-4A00-83E9-16BF3A6CE1FC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" y="9903"/>
            <a:ext cx="8572500" cy="501908"/>
          </a:xfrm>
        </p:spPr>
        <p:txBody>
          <a:bodyPr/>
          <a:lstStyle/>
          <a:p>
            <a:r>
              <a:rPr lang="ko-KR" altLang="en-US" dirty="0"/>
              <a:t>메뉴 항목 갱신 </a:t>
            </a:r>
            <a:r>
              <a:rPr lang="en-US" altLang="ko-KR" dirty="0"/>
              <a:t>(1/5)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" y="1557020"/>
            <a:ext cx="41910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45" y="1557020"/>
            <a:ext cx="417195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AutoShape 11"/>
          <p:cNvSpPr>
            <a:spLocks noChangeArrowheads="1"/>
          </p:cNvSpPr>
          <p:nvPr/>
        </p:nvSpPr>
        <p:spPr bwMode="auto">
          <a:xfrm>
            <a:off x="5135245" y="2117090"/>
            <a:ext cx="1316355" cy="31242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608" name="AutoShape 14"/>
          <p:cNvSpPr>
            <a:spLocks noChangeArrowheads="1"/>
          </p:cNvSpPr>
          <p:nvPr/>
        </p:nvSpPr>
        <p:spPr bwMode="auto">
          <a:xfrm>
            <a:off x="5135245" y="2574290"/>
            <a:ext cx="1316355" cy="1428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9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8496944" cy="388843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MFC</a:t>
            </a:r>
            <a:r>
              <a:rPr lang="ko-KR" altLang="en-US" dirty="0"/>
              <a:t>의 구조</a:t>
            </a:r>
            <a:r>
              <a:rPr lang="en-US" altLang="ko-KR" dirty="0"/>
              <a:t>-1-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902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MFC</a:t>
            </a:r>
            <a:r>
              <a:rPr lang="ko-KR" altLang="en-US"/>
              <a:t>의 메뉴 항목 갱신 방법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각각의 메뉴 항목에 대해 함수를 따로 작성</a:t>
            </a:r>
          </a:p>
          <a:p>
            <a:pPr lvl="2"/>
            <a:r>
              <a:rPr lang="ko-KR" altLang="en-US"/>
              <a:t>명령 갱신 핸들러</a:t>
            </a:r>
            <a:r>
              <a:rPr lang="en-US" altLang="ko-KR"/>
              <a:t>(Command Update Handler)</a:t>
            </a:r>
          </a:p>
          <a:p>
            <a:pPr lvl="2"/>
            <a:r>
              <a:rPr lang="en-US" altLang="ko-KR">
                <a:solidFill>
                  <a:srgbClr val="0000CC"/>
                </a:solidFill>
              </a:rPr>
              <a:t>ON_UPDATE_COMMAND_UI(</a:t>
            </a:r>
            <a:r>
              <a:rPr lang="ko-KR" altLang="en-US">
                <a:solidFill>
                  <a:srgbClr val="0000CC"/>
                </a:solidFill>
              </a:rPr>
              <a:t>메뉴</a:t>
            </a:r>
            <a:r>
              <a:rPr lang="en-US" altLang="ko-KR">
                <a:solidFill>
                  <a:srgbClr val="0000CC"/>
                </a:solidFill>
              </a:rPr>
              <a:t>ID, </a:t>
            </a:r>
            <a:r>
              <a:rPr lang="ko-KR" altLang="en-US">
                <a:solidFill>
                  <a:srgbClr val="0000CC"/>
                </a:solidFill>
              </a:rPr>
              <a:t>함수명</a:t>
            </a:r>
            <a:r>
              <a:rPr lang="en-US" altLang="ko-KR">
                <a:solidFill>
                  <a:srgbClr val="0000CC"/>
                </a:solidFill>
              </a:rPr>
              <a:t>)</a:t>
            </a:r>
            <a:r>
              <a:rPr lang="en-US" altLang="ko-KR"/>
              <a:t> </a:t>
            </a:r>
            <a:r>
              <a:rPr lang="ko-KR" altLang="en-US"/>
              <a:t>매크로를 이용하여 메뉴 항목과 함수 연결</a:t>
            </a:r>
          </a:p>
          <a:p>
            <a:endParaRPr lang="en-US" altLang="ko-KR"/>
          </a:p>
          <a:p>
            <a:r>
              <a:rPr lang="ko-KR" altLang="en-US"/>
              <a:t>명령 라우팅</a:t>
            </a:r>
          </a:p>
          <a:p>
            <a:pPr lvl="1"/>
            <a:r>
              <a:rPr lang="ko-KR" altLang="en-US"/>
              <a:t>명령 핸들러와 마찬가지로 명령 갱신 핸들러도 작성하는 위치에 관계없이 처리</a:t>
            </a:r>
          </a:p>
          <a:p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4470143F-CE14-405E-BADA-72BF15C74EE2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401"/>
            <a:ext cx="8572500" cy="451272"/>
          </a:xfrm>
        </p:spPr>
        <p:txBody>
          <a:bodyPr/>
          <a:lstStyle/>
          <a:p>
            <a:r>
              <a:rPr lang="ko-KR" altLang="en-US" dirty="0"/>
              <a:t>메뉴 항목 갱신 </a:t>
            </a:r>
            <a:r>
              <a:rPr lang="en-US" altLang="ko-KR" dirty="0"/>
              <a:t>(2/5)</a:t>
            </a:r>
          </a:p>
        </p:txBody>
      </p:sp>
    </p:spTree>
    <p:extLst>
      <p:ext uri="{BB962C8B-B14F-4D97-AF65-F5344CB8AC3E}">
        <p14:creationId xmlns:p14="http://schemas.microsoft.com/office/powerpoint/2010/main" val="4127157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 txBox="1">
            <a:spLocks noGrp="1"/>
          </p:cNvSpPr>
          <p:nvPr>
            <p:ph idx="1"/>
          </p:nvPr>
        </p:nvSpPr>
        <p:spPr>
          <a:xfrm>
            <a:off x="1270" y="79565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속성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창을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이용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A508AFF-A250-4521-88D6-5021E0B447B6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651"/>
            <a:ext cx="8572500" cy="528449"/>
          </a:xfrm>
        </p:spPr>
        <p:txBody>
          <a:bodyPr/>
          <a:lstStyle/>
          <a:p>
            <a:r>
              <a:rPr lang="ko-KR" altLang="en-US" dirty="0"/>
              <a:t>메뉴 항목 갱신 </a:t>
            </a:r>
            <a:r>
              <a:rPr lang="en-US" altLang="ko-KR" dirty="0"/>
              <a:t>(3/5)</a:t>
            </a:r>
          </a:p>
        </p:txBody>
      </p:sp>
      <p:pic>
        <p:nvPicPr>
          <p:cNvPr id="27651" name="Picture 2" descr="C:/Users/Administrator/AppData/Roaming/PolarisOffice/ETemp/8260_6061072/image2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0" y="1150620"/>
            <a:ext cx="6558280" cy="39058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7" name="직사각형 6"/>
          <p:cNvSpPr/>
          <p:nvPr/>
        </p:nvSpPr>
        <p:spPr>
          <a:xfrm>
            <a:off x="3714750" y="3357880"/>
            <a:ext cx="2571750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65625" y="4030980"/>
            <a:ext cx="21463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80130" y="4610100"/>
            <a:ext cx="213995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61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메뉴 항목 갱신 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19BBC51-9ACF-4EB8-9893-317E49E37A68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메뉴 항목 갱신 </a:t>
            </a:r>
            <a:r>
              <a:rPr lang="en-US" altLang="ko-KR"/>
              <a:t>(4/5)</a:t>
            </a:r>
          </a:p>
        </p:txBody>
      </p:sp>
      <p:sp>
        <p:nvSpPr>
          <p:cNvPr id="28677" name="AutoShape 4"/>
          <p:cNvSpPr>
            <a:spLocks noChangeArrowheads="1"/>
          </p:cNvSpPr>
          <p:nvPr/>
        </p:nvSpPr>
        <p:spPr bwMode="auto">
          <a:xfrm>
            <a:off x="381000" y="2286000"/>
            <a:ext cx="8382000" cy="41910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BEGIN_MESSAGE_MAP(CChildView,CWnd )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...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</a:t>
            </a:r>
            <a:r>
              <a:rPr lang="en-US" altLang="ko-KR">
                <a:solidFill>
                  <a:srgbClr val="0000CC"/>
                </a:solidFill>
                <a:latin typeface="Lucida Sans Unicode" pitchFamily="34" charset="0"/>
              </a:rPr>
              <a:t>ON_UPDATE_COMMAND_UI(ID_COLOR_RED, OnUpdateColorRed)</a:t>
            </a:r>
          </a:p>
          <a:p>
            <a:pPr eaLnBrk="1" hangingPunct="1"/>
            <a:r>
              <a:rPr lang="en-US" altLang="ko-KR">
                <a:solidFill>
                  <a:srgbClr val="0000CC"/>
                </a:solidFill>
                <a:latin typeface="Lucida Sans Unicode" pitchFamily="34" charset="0"/>
              </a:rPr>
              <a:t>   ON_UPDATE_COMMAND_UI(ID_COLOR_GREEN, 	OnUpdateColorGreen)</a:t>
            </a:r>
          </a:p>
          <a:p>
            <a:pPr eaLnBrk="1" hangingPunct="1"/>
            <a:r>
              <a:rPr lang="en-US" altLang="ko-KR">
                <a:solidFill>
                  <a:srgbClr val="0000CC"/>
                </a:solidFill>
                <a:latin typeface="Lucida Sans Unicode" pitchFamily="34" charset="0"/>
              </a:rPr>
              <a:t>   ON_UPDATE_COMMAND_UI(ID_COLOR_BLUE, OnUpdateColorBlue)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...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END_MESSAGE_MAP()</a:t>
            </a:r>
          </a:p>
          <a:p>
            <a:pPr eaLnBrk="1" hangingPunct="1"/>
            <a:endParaRPr lang="en-US" altLang="ko-KR" sz="2000">
              <a:latin typeface="Lucida Sans Unicode" pitchFamily="34" charset="0"/>
            </a:endParaRP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void CChildView::OnUpdateColorRed(CCmdUI* pCmdUI) 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{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pCmdUI-&gt;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SetCheck</a:t>
            </a:r>
            <a:r>
              <a:rPr lang="en-US" altLang="ko-KR" sz="2000">
                <a:latin typeface="Lucida Sans Unicode" pitchFamily="34" charset="0"/>
              </a:rPr>
              <a:t>(m_color == RGB(255, 0, 0));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20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CCmdUI </a:t>
            </a:r>
            <a:r>
              <a:rPr lang="ko-KR" altLang="en-US"/>
              <a:t>클래스 멤버 함수</a:t>
            </a:r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F8760A00-3AFA-40B9-9747-6E2C8A0774EC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메뉴 항목 갱신 </a:t>
            </a:r>
            <a:r>
              <a:rPr lang="en-US" altLang="ko-KR"/>
              <a:t>(5/5)</a:t>
            </a:r>
          </a:p>
        </p:txBody>
      </p:sp>
      <p:grpSp>
        <p:nvGrpSpPr>
          <p:cNvPr id="29701" name="Group 22"/>
          <p:cNvGrpSpPr>
            <a:grpSpLocks/>
          </p:cNvGrpSpPr>
          <p:nvPr/>
        </p:nvGrpSpPr>
        <p:grpSpPr bwMode="auto">
          <a:xfrm>
            <a:off x="703263" y="2335213"/>
            <a:ext cx="8135937" cy="2389187"/>
            <a:chOff x="443" y="1471"/>
            <a:chExt cx="5125" cy="1601"/>
          </a:xfrm>
        </p:grpSpPr>
        <p:sp>
          <p:nvSpPr>
            <p:cNvPr id="29702" name="Rectangle 7"/>
            <p:cNvSpPr>
              <a:spLocks noChangeArrowheads="1"/>
            </p:cNvSpPr>
            <p:nvPr/>
          </p:nvSpPr>
          <p:spPr bwMode="auto">
            <a:xfrm>
              <a:off x="443" y="1471"/>
              <a:ext cx="747" cy="281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멤버 함수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1193" y="1471"/>
              <a:ext cx="1569" cy="281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의미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29704" name="Rectangle 9"/>
            <p:cNvSpPr>
              <a:spLocks noChangeArrowheads="1"/>
            </p:cNvSpPr>
            <p:nvPr/>
          </p:nvSpPr>
          <p:spPr bwMode="auto">
            <a:xfrm>
              <a:off x="2762" y="1471"/>
              <a:ext cx="2806" cy="281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사용 예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29705" name="Rectangle 10"/>
            <p:cNvSpPr>
              <a:spLocks noChangeArrowheads="1"/>
            </p:cNvSpPr>
            <p:nvPr/>
          </p:nvSpPr>
          <p:spPr bwMode="auto">
            <a:xfrm>
              <a:off x="443" y="1752"/>
              <a:ext cx="747" cy="3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Enable</a:t>
              </a:r>
              <a:r>
                <a:rPr lang="en-US" altLang="ko-KR">
                  <a:latin typeface="Arial Narrow" pitchFamily="34" charset="0"/>
                  <a:ea typeface="바탕" pitchFamily="18" charset="-127"/>
                </a:rPr>
                <a:t>( )</a:t>
              </a: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29706" name="Rectangle 11"/>
            <p:cNvSpPr>
              <a:spLocks noChangeArrowheads="1"/>
            </p:cNvSpPr>
            <p:nvPr/>
          </p:nvSpPr>
          <p:spPr bwMode="auto">
            <a:xfrm>
              <a:off x="1193" y="1752"/>
              <a:ext cx="1569" cy="3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활성화 상태 변경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29707" name="Rectangle 12"/>
            <p:cNvSpPr>
              <a:spLocks noChangeArrowheads="1"/>
            </p:cNvSpPr>
            <p:nvPr/>
          </p:nvSpPr>
          <p:spPr bwMode="auto">
            <a:xfrm>
              <a:off x="2762" y="1752"/>
              <a:ext cx="2806" cy="3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pCmdUI-&gt;Enable(b_DrawMode);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29708" name="Rectangle 13"/>
            <p:cNvSpPr>
              <a:spLocks noChangeArrowheads="1"/>
            </p:cNvSpPr>
            <p:nvPr/>
          </p:nvSpPr>
          <p:spPr bwMode="auto">
            <a:xfrm>
              <a:off x="443" y="2055"/>
              <a:ext cx="747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SetCheck</a:t>
              </a:r>
              <a:r>
                <a:rPr lang="en-US" altLang="ko-KR">
                  <a:latin typeface="Arial Narrow" pitchFamily="34" charset="0"/>
                  <a:ea typeface="바탕" pitchFamily="18" charset="-127"/>
                </a:rPr>
                <a:t>( )</a:t>
              </a: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1193" y="2055"/>
              <a:ext cx="1569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체크 상태 변경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29710" name="Rectangle 15"/>
            <p:cNvSpPr>
              <a:spLocks noChangeArrowheads="1"/>
            </p:cNvSpPr>
            <p:nvPr/>
          </p:nvSpPr>
          <p:spPr bwMode="auto">
            <a:xfrm>
              <a:off x="2762" y="2055"/>
              <a:ext cx="2806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pCmdUI-&gt;SetCheck(m_color == RGB(255, 0, 0));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443" y="2423"/>
              <a:ext cx="747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SetRadio</a:t>
              </a:r>
              <a:r>
                <a:rPr lang="en-US" altLang="ko-KR">
                  <a:latin typeface="Arial Narrow" pitchFamily="34" charset="0"/>
                  <a:ea typeface="바탕" pitchFamily="18" charset="-127"/>
                </a:rPr>
                <a:t>( )</a:t>
              </a: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29712" name="Rectangle 17"/>
            <p:cNvSpPr>
              <a:spLocks noChangeArrowheads="1"/>
            </p:cNvSpPr>
            <p:nvPr/>
          </p:nvSpPr>
          <p:spPr bwMode="auto">
            <a:xfrm>
              <a:off x="1193" y="2423"/>
              <a:ext cx="1569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라디오 표시 상태 변경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29713" name="Rectangle 18"/>
            <p:cNvSpPr>
              <a:spLocks noChangeArrowheads="1"/>
            </p:cNvSpPr>
            <p:nvPr/>
          </p:nvSpPr>
          <p:spPr bwMode="auto">
            <a:xfrm>
              <a:off x="2762" y="2423"/>
              <a:ext cx="2806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pCmdUI-&gt;SetRadio(m_color == RGB(255, 0, 0));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29714" name="Rectangle 19"/>
            <p:cNvSpPr>
              <a:spLocks noChangeArrowheads="1"/>
            </p:cNvSpPr>
            <p:nvPr/>
          </p:nvSpPr>
          <p:spPr bwMode="auto">
            <a:xfrm>
              <a:off x="443" y="2769"/>
              <a:ext cx="747" cy="3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SetText</a:t>
              </a:r>
              <a:r>
                <a:rPr lang="en-US" altLang="ko-KR">
                  <a:latin typeface="Arial Narrow" pitchFamily="34" charset="0"/>
                  <a:ea typeface="바탕" pitchFamily="18" charset="-127"/>
                </a:rPr>
                <a:t>( )</a:t>
              </a: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1193" y="2769"/>
              <a:ext cx="1569" cy="3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문자열 변경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29716" name="Rectangle 21"/>
            <p:cNvSpPr>
              <a:spLocks noChangeArrowheads="1"/>
            </p:cNvSpPr>
            <p:nvPr/>
          </p:nvSpPr>
          <p:spPr bwMode="auto">
            <a:xfrm>
              <a:off x="2762" y="2769"/>
              <a:ext cx="2806" cy="3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pCmdUI-&gt;SetText("Light On");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408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리소스 뷰 사용</a:t>
            </a:r>
          </a:p>
        </p:txBody>
      </p:sp>
      <p:sp>
        <p:nvSpPr>
          <p:cNvPr id="5122" name="제목 1"/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en-US" altLang="ko-KR"/>
              <a:t>Review: </a:t>
            </a:r>
            <a:r>
              <a:rPr lang="ko-KR" altLang="en-US"/>
              <a:t>메뉴 생성 실습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908720"/>
            <a:ext cx="585787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446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704"/>
            <a:ext cx="8572500" cy="5429250"/>
          </a:xfrm>
        </p:spPr>
        <p:txBody>
          <a:bodyPr/>
          <a:lstStyle/>
          <a:p>
            <a:r>
              <a:rPr lang="ko-KR" altLang="en-US" dirty="0"/>
              <a:t>메뉴 항목 속성</a:t>
            </a:r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4D33587C-2D32-4E71-B42D-F9BEC82F67C3}" type="slidenum">
              <a:rPr lang="en-US" altLang="ko-KR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en-US" altLang="ko-KR"/>
              <a:t>Review: </a:t>
            </a:r>
            <a:r>
              <a:rPr lang="ko-KR" altLang="en-US"/>
              <a:t>메뉴 생성</a:t>
            </a:r>
            <a:endParaRPr lang="en-US" altLang="ko-KR"/>
          </a:p>
        </p:txBody>
      </p:sp>
      <p:grpSp>
        <p:nvGrpSpPr>
          <p:cNvPr id="6149" name="Group 17"/>
          <p:cNvGrpSpPr>
            <a:grpSpLocks/>
          </p:cNvGrpSpPr>
          <p:nvPr/>
        </p:nvGrpSpPr>
        <p:grpSpPr bwMode="auto">
          <a:xfrm>
            <a:off x="513640" y="1111716"/>
            <a:ext cx="8235950" cy="3835400"/>
            <a:chOff x="310" y="1488"/>
            <a:chExt cx="5188" cy="2416"/>
          </a:xfrm>
        </p:grpSpPr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960" y="1488"/>
              <a:ext cx="4538" cy="29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/>
                <a:t>의미</a:t>
              </a: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960" y="1783"/>
              <a:ext cx="4538" cy="6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/>
                <a:t>내부적으로 메뉴 항목을 구분하는 번호이며 일반적으로 </a:t>
              </a:r>
              <a:r>
                <a:rPr lang="en-US" altLang="ko-KR"/>
                <a:t>ID_</a:t>
              </a:r>
              <a:r>
                <a:rPr lang="ko-KR" altLang="en-US"/>
                <a:t>메뉴이름</a:t>
              </a:r>
              <a:r>
                <a:rPr lang="en-US" altLang="ko-KR"/>
                <a:t>_</a:t>
              </a:r>
              <a:r>
                <a:rPr lang="ko-KR" altLang="en-US"/>
                <a:t>항목이름 형태로 만든다</a:t>
              </a:r>
              <a:r>
                <a:rPr lang="en-US" altLang="ko-KR"/>
                <a:t>.</a:t>
              </a:r>
              <a:endParaRPr lang="en-US" altLang="ko-KR">
                <a:latin typeface="바탕" pitchFamily="18" charset="-127"/>
                <a:ea typeface="바탕" pitchFamily="18" charset="-127"/>
              </a:endParaRPr>
            </a:p>
            <a:p>
              <a:pPr algn="just" latinLnBrk="0"/>
              <a:r>
                <a:rPr lang="ko-KR" altLang="en-US"/>
                <a:t>예</a:t>
              </a:r>
              <a:r>
                <a:rPr lang="en-US" altLang="ko-KR"/>
                <a:t>) ID_EDIT_CUT</a:t>
              </a: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960" y="2392"/>
              <a:ext cx="4538" cy="7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/>
                <a:t>화면에 표시되는 문자열로 액세스키를 지정하려면 해당 문자 앞에 </a:t>
              </a:r>
              <a:r>
                <a:rPr lang="en-US" altLang="ko-KR"/>
                <a:t>'&amp;' </a:t>
              </a:r>
              <a:r>
                <a:rPr lang="ko-KR" altLang="en-US"/>
                <a:t>기호를 사용한다</a:t>
              </a:r>
              <a:r>
                <a:rPr lang="en-US" altLang="ko-KR"/>
                <a:t>. </a:t>
              </a:r>
              <a:r>
                <a:rPr lang="ko-KR" altLang="en-US"/>
                <a:t>단축키를 사용할 경우 </a:t>
              </a:r>
              <a:r>
                <a:rPr lang="en-US" altLang="ko-KR"/>
                <a:t>'\t' </a:t>
              </a:r>
              <a:r>
                <a:rPr lang="ko-KR" altLang="en-US"/>
                <a:t>기호를 삽입하여 단축키를 나타내는 문자열이 탭 위치에 정렬되도록 한다</a:t>
              </a:r>
              <a:r>
                <a:rPr lang="en-US" altLang="ko-KR"/>
                <a:t>.</a:t>
              </a:r>
              <a:endParaRPr lang="en-US" altLang="ko-KR">
                <a:latin typeface="바탕" pitchFamily="18" charset="-127"/>
                <a:ea typeface="바탕" pitchFamily="18" charset="-127"/>
              </a:endParaRPr>
            </a:p>
            <a:p>
              <a:pPr algn="just" latinLnBrk="0"/>
              <a:r>
                <a:rPr lang="ko-KR" altLang="en-US"/>
                <a:t>예</a:t>
              </a:r>
              <a:r>
                <a:rPr lang="en-US" altLang="ko-KR"/>
                <a:t>) </a:t>
              </a:r>
              <a:r>
                <a:rPr lang="ko-KR" altLang="en-US"/>
                <a:t>잘라내기</a:t>
              </a:r>
              <a:r>
                <a:rPr lang="en-US" altLang="ko-KR"/>
                <a:t>(&amp;T)\tCtrl+X</a:t>
              </a: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960" y="3193"/>
              <a:ext cx="453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/>
                <a:t>메뉴 항목을 구분하는 가로줄이 표시된다</a:t>
              </a:r>
              <a:r>
                <a:rPr lang="en-US" altLang="ko-KR"/>
                <a:t>.</a:t>
              </a: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960" y="3487"/>
              <a:ext cx="4538" cy="4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/>
                <a:t>설정하면 명령 항목이 아닌 팝업 항목이 된다</a:t>
              </a:r>
              <a:r>
                <a:rPr lang="en-US" altLang="ko-KR"/>
                <a:t>. </a:t>
              </a:r>
              <a:r>
                <a:rPr lang="ko-KR" altLang="en-US"/>
                <a:t>최상위 메뉴는 대개 </a:t>
              </a:r>
              <a:r>
                <a:rPr lang="en-US" altLang="ko-KR"/>
                <a:t>Pop-up </a:t>
              </a:r>
              <a:r>
                <a:rPr lang="ko-KR" altLang="en-US"/>
                <a:t>속성을 가진다</a:t>
              </a:r>
              <a:r>
                <a:rPr lang="en-US" altLang="ko-KR"/>
                <a:t>.</a:t>
              </a: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310" y="1488"/>
              <a:ext cx="650" cy="29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속성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310" y="1783"/>
              <a:ext cx="650" cy="6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ID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310" y="2392"/>
              <a:ext cx="650" cy="7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Caption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310" y="3193"/>
              <a:ext cx="65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Separator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310" y="3487"/>
              <a:ext cx="650" cy="4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Pop-up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300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  <a:noFill/>
        </p:spPr>
        <p:txBody>
          <a:bodyPr/>
          <a:lstStyle/>
          <a:p>
            <a:r>
              <a:rPr lang="ko-KR" altLang="en-US"/>
              <a:t>메뉴 항목 속성 </a:t>
            </a:r>
            <a:r>
              <a:rPr lang="en-US" altLang="ko-KR"/>
              <a:t>(cont'd)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D8FA640-43CF-4C21-BC63-766B52C64EDC}" type="slidenum">
              <a:rPr lang="en-US" altLang="ko-KR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en-US" altLang="ko-KR"/>
              <a:t>Review: </a:t>
            </a:r>
            <a:r>
              <a:rPr lang="ko-KR" altLang="en-US"/>
              <a:t>메뉴 생성</a:t>
            </a:r>
            <a:endParaRPr lang="en-US" altLang="ko-KR"/>
          </a:p>
        </p:txBody>
      </p:sp>
      <p:grpSp>
        <p:nvGrpSpPr>
          <p:cNvPr id="7173" name="Group 9"/>
          <p:cNvGrpSpPr>
            <a:grpSpLocks/>
          </p:cNvGrpSpPr>
          <p:nvPr/>
        </p:nvGrpSpPr>
        <p:grpSpPr bwMode="auto">
          <a:xfrm>
            <a:off x="492125" y="2362200"/>
            <a:ext cx="8235950" cy="2819400"/>
            <a:chOff x="310" y="1488"/>
            <a:chExt cx="5188" cy="1688"/>
          </a:xfrm>
        </p:grpSpPr>
        <p:sp>
          <p:nvSpPr>
            <p:cNvPr id="7174" name="Rectangle 10"/>
            <p:cNvSpPr>
              <a:spLocks noChangeArrowheads="1"/>
            </p:cNvSpPr>
            <p:nvPr/>
          </p:nvSpPr>
          <p:spPr bwMode="auto">
            <a:xfrm>
              <a:off x="960" y="1761"/>
              <a:ext cx="453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메뉴 항목이 표시되지만 사용하지는 못한다</a:t>
              </a:r>
              <a:r>
                <a:rPr lang="en-US" altLang="ko-KR">
                  <a:latin typeface="Arial Narrow" pitchFamily="34" charset="0"/>
                </a:rPr>
                <a:t>.</a:t>
              </a:r>
            </a:p>
          </p:txBody>
        </p:sp>
        <p:sp>
          <p:nvSpPr>
            <p:cNvPr id="7175" name="Rectangle 11"/>
            <p:cNvSpPr>
              <a:spLocks noChangeArrowheads="1"/>
            </p:cNvSpPr>
            <p:nvPr/>
          </p:nvSpPr>
          <p:spPr bwMode="auto">
            <a:xfrm>
              <a:off x="960" y="1993"/>
              <a:ext cx="4538" cy="9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일반적으로 메뉴 항목은 하나의 열</a:t>
              </a:r>
              <a:r>
                <a:rPr lang="en-US" altLang="ko-KR">
                  <a:latin typeface="Arial Narrow" pitchFamily="34" charset="0"/>
                </a:rPr>
                <a:t>(Column)</a:t>
              </a:r>
              <a:r>
                <a:rPr lang="ko-KR" altLang="en-US">
                  <a:latin typeface="Arial Narrow" pitchFamily="34" charset="0"/>
                </a:rPr>
                <a:t>에 표시되지만 항목의 개수가 많을 경우 두 개 이상의 열에 표시되게 할 수 있다</a:t>
              </a:r>
              <a:r>
                <a:rPr lang="en-US" altLang="ko-KR">
                  <a:latin typeface="Arial Narrow" pitchFamily="34" charset="0"/>
                </a:rPr>
                <a:t>. Break </a:t>
              </a:r>
              <a:r>
                <a:rPr lang="ko-KR" altLang="en-US">
                  <a:latin typeface="Arial Narrow" pitchFamily="34" charset="0"/>
                </a:rPr>
                <a:t>속성으로 </a:t>
              </a:r>
              <a:r>
                <a:rPr lang="en-US" altLang="ko-KR">
                  <a:latin typeface="Arial Narrow" pitchFamily="34" charset="0"/>
                </a:rPr>
                <a:t>Column </a:t>
              </a:r>
              <a:r>
                <a:rPr lang="ko-KR" altLang="en-US">
                  <a:latin typeface="Arial Narrow" pitchFamily="34" charset="0"/>
                </a:rPr>
                <a:t>또는 </a:t>
              </a:r>
              <a:r>
                <a:rPr lang="en-US" altLang="ko-KR">
                  <a:latin typeface="Arial Narrow" pitchFamily="34" charset="0"/>
                </a:rPr>
                <a:t>Bar</a:t>
              </a:r>
              <a:r>
                <a:rPr lang="ko-KR" altLang="en-US">
                  <a:latin typeface="Arial Narrow" pitchFamily="34" charset="0"/>
                </a:rPr>
                <a:t>를 선택하면 이때부터는 다음 열에 메뉴 항목이 표시된다</a:t>
              </a:r>
              <a:r>
                <a:rPr lang="en-US" altLang="ko-KR">
                  <a:latin typeface="Arial Narrow" pitchFamily="34" charset="0"/>
                </a:rPr>
                <a:t>. Column</a:t>
              </a:r>
              <a:r>
                <a:rPr lang="ko-KR" altLang="en-US">
                  <a:latin typeface="Arial Narrow" pitchFamily="34" charset="0"/>
                </a:rPr>
                <a:t>과 </a:t>
              </a:r>
              <a:r>
                <a:rPr lang="en-US" altLang="ko-KR">
                  <a:latin typeface="Arial Narrow" pitchFamily="34" charset="0"/>
                </a:rPr>
                <a:t>Bar </a:t>
              </a:r>
              <a:r>
                <a:rPr lang="ko-KR" altLang="en-US">
                  <a:latin typeface="Arial Narrow" pitchFamily="34" charset="0"/>
                </a:rPr>
                <a:t>속성은 기본적으로 같은 기능을 하지만 </a:t>
              </a:r>
              <a:r>
                <a:rPr lang="en-US" altLang="ko-KR">
                  <a:latin typeface="Arial Narrow" pitchFamily="34" charset="0"/>
                </a:rPr>
                <a:t>Bar </a:t>
              </a:r>
              <a:r>
                <a:rPr lang="ko-KR" altLang="en-US">
                  <a:latin typeface="Arial Narrow" pitchFamily="34" charset="0"/>
                </a:rPr>
                <a:t>속성을 선택하면 열 구분선</a:t>
              </a:r>
              <a:r>
                <a:rPr lang="en-US" altLang="ko-KR">
                  <a:latin typeface="Arial Narrow" pitchFamily="34" charset="0"/>
                </a:rPr>
                <a:t>(</a:t>
              </a:r>
              <a:r>
                <a:rPr lang="ko-KR" altLang="en-US">
                  <a:latin typeface="Arial Narrow" pitchFamily="34" charset="0"/>
                </a:rPr>
                <a:t>세로줄</a:t>
              </a:r>
              <a:r>
                <a:rPr lang="en-US" altLang="ko-KR">
                  <a:latin typeface="Arial Narrow" pitchFamily="34" charset="0"/>
                </a:rPr>
                <a:t>)</a:t>
              </a:r>
              <a:r>
                <a:rPr lang="ko-KR" altLang="en-US">
                  <a:latin typeface="Arial Narrow" pitchFamily="34" charset="0"/>
                </a:rPr>
                <a:t>이 생긴다</a:t>
              </a:r>
              <a:r>
                <a:rPr lang="en-US" altLang="ko-KR">
                  <a:latin typeface="Arial Narrow" pitchFamily="34" charset="0"/>
                </a:rPr>
                <a:t>.</a:t>
              </a:r>
            </a:p>
          </p:txBody>
        </p:sp>
        <p:sp>
          <p:nvSpPr>
            <p:cNvPr id="7176" name="Rectangle 12"/>
            <p:cNvSpPr>
              <a:spLocks noChangeArrowheads="1"/>
            </p:cNvSpPr>
            <p:nvPr/>
          </p:nvSpPr>
          <p:spPr bwMode="auto">
            <a:xfrm>
              <a:off x="960" y="2928"/>
              <a:ext cx="4538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메뉴 항목의 왼쪽에 체크 표시를 한다</a:t>
              </a:r>
              <a:r>
                <a:rPr lang="en-US" altLang="ko-KR">
                  <a:latin typeface="Arial Narrow" pitchFamily="34" charset="0"/>
                </a:rPr>
                <a:t>.</a:t>
              </a:r>
            </a:p>
          </p:txBody>
        </p:sp>
        <p:sp>
          <p:nvSpPr>
            <p:cNvPr id="7177" name="Rectangle 13"/>
            <p:cNvSpPr>
              <a:spLocks noChangeArrowheads="1"/>
            </p:cNvSpPr>
            <p:nvPr/>
          </p:nvSpPr>
          <p:spPr bwMode="auto">
            <a:xfrm>
              <a:off x="310" y="1761"/>
              <a:ext cx="65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Inactive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7178" name="Rectangle 14"/>
            <p:cNvSpPr>
              <a:spLocks noChangeArrowheads="1"/>
            </p:cNvSpPr>
            <p:nvPr/>
          </p:nvSpPr>
          <p:spPr bwMode="auto">
            <a:xfrm>
              <a:off x="310" y="1993"/>
              <a:ext cx="650" cy="9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Break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7179" name="Rectangle 15"/>
            <p:cNvSpPr>
              <a:spLocks noChangeArrowheads="1"/>
            </p:cNvSpPr>
            <p:nvPr/>
          </p:nvSpPr>
          <p:spPr bwMode="auto">
            <a:xfrm>
              <a:off x="310" y="2928"/>
              <a:ext cx="65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Checked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7180" name="Rectangle 16"/>
            <p:cNvSpPr>
              <a:spLocks noChangeArrowheads="1"/>
            </p:cNvSpPr>
            <p:nvPr/>
          </p:nvSpPr>
          <p:spPr bwMode="auto">
            <a:xfrm>
              <a:off x="960" y="1488"/>
              <a:ext cx="4538" cy="280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의미</a:t>
              </a:r>
            </a:p>
          </p:txBody>
        </p:sp>
        <p:sp>
          <p:nvSpPr>
            <p:cNvPr id="7181" name="Rectangle 17"/>
            <p:cNvSpPr>
              <a:spLocks noChangeArrowheads="1"/>
            </p:cNvSpPr>
            <p:nvPr/>
          </p:nvSpPr>
          <p:spPr bwMode="auto">
            <a:xfrm>
              <a:off x="310" y="1488"/>
              <a:ext cx="650" cy="280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속성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842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속성 창을 이용</a:t>
            </a:r>
          </a:p>
        </p:txBody>
      </p:sp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en-US" altLang="ko-KR"/>
              <a:t>Review: </a:t>
            </a:r>
            <a:r>
              <a:rPr lang="ko-KR" altLang="en-US"/>
              <a:t>메뉴 명령 처리 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908720"/>
            <a:ext cx="6272213" cy="422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714750" y="3365500"/>
            <a:ext cx="2571750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65625" y="4030663"/>
            <a:ext cx="214313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43313" y="4572000"/>
            <a:ext cx="214312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56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704"/>
            <a:ext cx="8572500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MFC</a:t>
            </a:r>
            <a:r>
              <a:rPr lang="ko-KR" altLang="en-US" dirty="0"/>
              <a:t>의 메뉴 명령 처리 방법</a:t>
            </a:r>
          </a:p>
          <a:p>
            <a:pPr lvl="1">
              <a:lnSpc>
                <a:spcPct val="9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각각의 메뉴 항목에 대해 함수를 따로 작성</a:t>
            </a:r>
          </a:p>
          <a:p>
            <a:pPr lvl="2">
              <a:lnSpc>
                <a:spcPct val="90000"/>
              </a:lnSpc>
            </a:pPr>
            <a:r>
              <a:rPr lang="ko-KR" altLang="en-US" dirty="0"/>
              <a:t>명령 </a:t>
            </a:r>
            <a:r>
              <a:rPr lang="ko-KR" altLang="en-US" dirty="0" err="1"/>
              <a:t>핸들러</a:t>
            </a:r>
            <a:r>
              <a:rPr lang="en-US" altLang="ko-KR" dirty="0"/>
              <a:t>(Command Handler)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solidFill>
                  <a:srgbClr val="0000CC"/>
                </a:solidFill>
              </a:rPr>
              <a:t>ON_COMMAND(</a:t>
            </a:r>
            <a:r>
              <a:rPr lang="ko-KR" altLang="en-US" dirty="0">
                <a:solidFill>
                  <a:srgbClr val="0000CC"/>
                </a:solidFill>
              </a:rPr>
              <a:t>메뉴</a:t>
            </a:r>
            <a:r>
              <a:rPr lang="en-US" altLang="ko-KR" dirty="0">
                <a:solidFill>
                  <a:srgbClr val="0000CC"/>
                </a:solidFill>
              </a:rPr>
              <a:t>ID, </a:t>
            </a:r>
            <a:r>
              <a:rPr lang="ko-KR" altLang="en-US" dirty="0" err="1">
                <a:solidFill>
                  <a:srgbClr val="0000CC"/>
                </a:solidFill>
              </a:rPr>
              <a:t>함수명</a:t>
            </a:r>
            <a:r>
              <a:rPr lang="en-US" altLang="ko-KR" dirty="0">
                <a:solidFill>
                  <a:srgbClr val="0000CC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매크로를 이용하여 </a:t>
            </a:r>
            <a:br>
              <a:rPr lang="ko-KR" altLang="en-US" dirty="0"/>
            </a:br>
            <a:r>
              <a:rPr lang="ko-KR" altLang="en-US" dirty="0"/>
              <a:t>메뉴 항목과 함수 연결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FD6D0CEF-6A3F-483D-B6BE-0AF8E4D170C3}" type="slidenum">
              <a:rPr lang="en-US" altLang="ko-KR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en-US" altLang="ko-KR"/>
              <a:t>Review: </a:t>
            </a:r>
            <a:r>
              <a:rPr lang="ko-KR" altLang="en-US"/>
              <a:t>메뉴 명령 처리 </a:t>
            </a:r>
            <a:endParaRPr lang="en-US" altLang="ko-KR"/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365902" y="2060848"/>
            <a:ext cx="8382000" cy="3262313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ko-KR" sz="1600">
                <a:latin typeface="Lucida Sans Unicode" pitchFamily="34" charset="0"/>
              </a:rPr>
              <a:t>BEGIN_MESSAGE_MAP(CChildView,CWnd 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1600">
                <a:latin typeface="Lucida Sans Unicode" pitchFamily="34" charset="0"/>
              </a:rPr>
              <a:t>    ...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1600">
                <a:latin typeface="Lucida Sans Unicode" pitchFamily="34" charset="0"/>
              </a:rPr>
              <a:t>    </a:t>
            </a:r>
            <a:r>
              <a:rPr lang="en-US" altLang="ko-KR" sz="1600">
                <a:solidFill>
                  <a:srgbClr val="0000CC"/>
                </a:solidFill>
                <a:latin typeface="Lucida Sans Unicode" pitchFamily="34" charset="0"/>
              </a:rPr>
              <a:t>ON_COMMAND(ID_COLOR_RED, OnColorRed)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1600">
                <a:solidFill>
                  <a:srgbClr val="0000CC"/>
                </a:solidFill>
                <a:latin typeface="Lucida Sans Unicode" pitchFamily="34" charset="0"/>
              </a:rPr>
              <a:t>    ON_COMMAND(ID_COLOR_GREEN, OnColorGreen)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1600">
                <a:solidFill>
                  <a:srgbClr val="0000CC"/>
                </a:solidFill>
                <a:latin typeface="Lucida Sans Unicode" pitchFamily="34" charset="0"/>
              </a:rPr>
              <a:t>    ON_COMMAND(ID_COLOR_BLUE, OnColorBlue)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1600">
                <a:latin typeface="Lucida Sans Unicode" pitchFamily="34" charset="0"/>
              </a:rPr>
              <a:t>    ...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1600">
                <a:latin typeface="Lucida Sans Unicode" pitchFamily="34" charset="0"/>
              </a:rPr>
              <a:t>END_MESSAGE_MAP()</a:t>
            </a:r>
          </a:p>
          <a:p>
            <a:pPr eaLnBrk="1" hangingPunct="1">
              <a:lnSpc>
                <a:spcPct val="95000"/>
              </a:lnSpc>
            </a:pPr>
            <a:endParaRPr lang="en-US" altLang="ko-KR" sz="1600">
              <a:latin typeface="Lucida Sans Unicode" pitchFamily="34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ko-KR" sz="1600">
                <a:latin typeface="Lucida Sans Unicode" pitchFamily="34" charset="0"/>
              </a:rPr>
              <a:t>void CChildView::OnColorRed()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1600">
                <a:latin typeface="Lucida Sans Unicode" pitchFamily="34" charset="0"/>
              </a:rPr>
              <a:t>{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1600">
                <a:latin typeface="Lucida Sans Unicode" pitchFamily="34" charset="0"/>
              </a:rPr>
              <a:t>    m_color = RGB(255, 0, 0);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1600">
                <a:latin typeface="Lucida Sans Unicode" pitchFamily="34" charset="0"/>
              </a:rPr>
              <a:t>    Invalidate();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1600">
                <a:latin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1381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메뉴 항목 갱신 예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A4B18204-6F9B-419B-8614-75228C502BCF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en-US" altLang="ko-KR"/>
              <a:t>Review: </a:t>
            </a:r>
            <a:r>
              <a:rPr lang="ko-KR" altLang="en-US"/>
              <a:t>메뉴 항목 갱신</a:t>
            </a:r>
            <a:endParaRPr lang="en-US" altLang="ko-KR"/>
          </a:p>
        </p:txBody>
      </p:sp>
      <p:pic>
        <p:nvPicPr>
          <p:cNvPr id="10245" name="Picture 4" descr="D:\집필(1)\Chapter06\Fig6-1-2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41910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" descr="D:\집필(1)\Chapter06\Fig6-1-2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09800"/>
            <a:ext cx="417195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AutoShape 11"/>
          <p:cNvSpPr>
            <a:spLocks noChangeArrowheads="1"/>
          </p:cNvSpPr>
          <p:nvPr/>
        </p:nvSpPr>
        <p:spPr bwMode="auto">
          <a:xfrm>
            <a:off x="5118100" y="2770188"/>
            <a:ext cx="1316038" cy="3127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8" name="AutoShape 14"/>
          <p:cNvSpPr>
            <a:spLocks noChangeArrowheads="1"/>
          </p:cNvSpPr>
          <p:nvPr/>
        </p:nvSpPr>
        <p:spPr bwMode="auto">
          <a:xfrm>
            <a:off x="5118100" y="3227388"/>
            <a:ext cx="1316038" cy="1428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6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MFC</a:t>
            </a:r>
            <a:r>
              <a:rPr lang="ko-KR" altLang="en-US" dirty="0"/>
              <a:t>의 주요클래스</a:t>
            </a:r>
            <a:r>
              <a:rPr lang="en-US" altLang="ko-KR" dirty="0"/>
              <a:t>-1-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3343"/>
            <a:ext cx="8676456" cy="38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51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CCmdUI </a:t>
            </a:r>
            <a:r>
              <a:rPr lang="ko-KR" altLang="en-US"/>
              <a:t>클래스 멤버 함수</a:t>
            </a:r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0C6C0024-BD4C-4677-ABFB-F91D715651C9}" type="slidenum">
              <a:rPr lang="en-US" altLang="ko-KR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en-US" altLang="ko-KR"/>
              <a:t>Review: </a:t>
            </a:r>
            <a:r>
              <a:rPr lang="ko-KR" altLang="en-US"/>
              <a:t>메뉴 항목 갱신</a:t>
            </a:r>
            <a:endParaRPr lang="en-US" altLang="ko-KR"/>
          </a:p>
        </p:txBody>
      </p:sp>
      <p:grpSp>
        <p:nvGrpSpPr>
          <p:cNvPr id="11269" name="Group 22"/>
          <p:cNvGrpSpPr>
            <a:grpSpLocks/>
          </p:cNvGrpSpPr>
          <p:nvPr/>
        </p:nvGrpSpPr>
        <p:grpSpPr bwMode="auto">
          <a:xfrm>
            <a:off x="703263" y="2335213"/>
            <a:ext cx="8135937" cy="2389187"/>
            <a:chOff x="443" y="1471"/>
            <a:chExt cx="5125" cy="1601"/>
          </a:xfrm>
        </p:grpSpPr>
        <p:sp>
          <p:nvSpPr>
            <p:cNvPr id="11270" name="Rectangle 7"/>
            <p:cNvSpPr>
              <a:spLocks noChangeArrowheads="1"/>
            </p:cNvSpPr>
            <p:nvPr/>
          </p:nvSpPr>
          <p:spPr bwMode="auto">
            <a:xfrm>
              <a:off x="443" y="1471"/>
              <a:ext cx="747" cy="281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멤버 함수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1271" name="Rectangle 8"/>
            <p:cNvSpPr>
              <a:spLocks noChangeArrowheads="1"/>
            </p:cNvSpPr>
            <p:nvPr/>
          </p:nvSpPr>
          <p:spPr bwMode="auto">
            <a:xfrm>
              <a:off x="1193" y="1471"/>
              <a:ext cx="1569" cy="281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의미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1272" name="Rectangle 9"/>
            <p:cNvSpPr>
              <a:spLocks noChangeArrowheads="1"/>
            </p:cNvSpPr>
            <p:nvPr/>
          </p:nvSpPr>
          <p:spPr bwMode="auto">
            <a:xfrm>
              <a:off x="2762" y="1471"/>
              <a:ext cx="2806" cy="281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사용 예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1273" name="Rectangle 10"/>
            <p:cNvSpPr>
              <a:spLocks noChangeArrowheads="1"/>
            </p:cNvSpPr>
            <p:nvPr/>
          </p:nvSpPr>
          <p:spPr bwMode="auto">
            <a:xfrm>
              <a:off x="443" y="1752"/>
              <a:ext cx="747" cy="3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Enable</a:t>
              </a:r>
              <a:r>
                <a:rPr lang="en-US" altLang="ko-KR">
                  <a:latin typeface="Arial Narrow" pitchFamily="34" charset="0"/>
                  <a:ea typeface="바탕" pitchFamily="18" charset="-127"/>
                </a:rPr>
                <a:t>( )</a:t>
              </a: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1274" name="Rectangle 11"/>
            <p:cNvSpPr>
              <a:spLocks noChangeArrowheads="1"/>
            </p:cNvSpPr>
            <p:nvPr/>
          </p:nvSpPr>
          <p:spPr bwMode="auto">
            <a:xfrm>
              <a:off x="1193" y="1752"/>
              <a:ext cx="1569" cy="3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활성화 상태 변경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1275" name="Rectangle 12"/>
            <p:cNvSpPr>
              <a:spLocks noChangeArrowheads="1"/>
            </p:cNvSpPr>
            <p:nvPr/>
          </p:nvSpPr>
          <p:spPr bwMode="auto">
            <a:xfrm>
              <a:off x="2762" y="1752"/>
              <a:ext cx="2806" cy="3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pCmdUI-&gt;Enable(b_DrawMode);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1276" name="Rectangle 13"/>
            <p:cNvSpPr>
              <a:spLocks noChangeArrowheads="1"/>
            </p:cNvSpPr>
            <p:nvPr/>
          </p:nvSpPr>
          <p:spPr bwMode="auto">
            <a:xfrm>
              <a:off x="443" y="2055"/>
              <a:ext cx="747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SetCheck</a:t>
              </a:r>
              <a:r>
                <a:rPr lang="en-US" altLang="ko-KR">
                  <a:latin typeface="Arial Narrow" pitchFamily="34" charset="0"/>
                  <a:ea typeface="바탕" pitchFamily="18" charset="-127"/>
                </a:rPr>
                <a:t>( )</a:t>
              </a: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1277" name="Rectangle 14"/>
            <p:cNvSpPr>
              <a:spLocks noChangeArrowheads="1"/>
            </p:cNvSpPr>
            <p:nvPr/>
          </p:nvSpPr>
          <p:spPr bwMode="auto">
            <a:xfrm>
              <a:off x="1193" y="2055"/>
              <a:ext cx="1569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체크 상태 변경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1278" name="Rectangle 15"/>
            <p:cNvSpPr>
              <a:spLocks noChangeArrowheads="1"/>
            </p:cNvSpPr>
            <p:nvPr/>
          </p:nvSpPr>
          <p:spPr bwMode="auto">
            <a:xfrm>
              <a:off x="2762" y="2055"/>
              <a:ext cx="2806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pCmdUI-&gt;SetCheck(m_color == RGB(255, 0, 0));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1279" name="Rectangle 16"/>
            <p:cNvSpPr>
              <a:spLocks noChangeArrowheads="1"/>
            </p:cNvSpPr>
            <p:nvPr/>
          </p:nvSpPr>
          <p:spPr bwMode="auto">
            <a:xfrm>
              <a:off x="443" y="2423"/>
              <a:ext cx="747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SetRadio</a:t>
              </a:r>
              <a:r>
                <a:rPr lang="en-US" altLang="ko-KR">
                  <a:latin typeface="Arial Narrow" pitchFamily="34" charset="0"/>
                  <a:ea typeface="바탕" pitchFamily="18" charset="-127"/>
                </a:rPr>
                <a:t>( )</a:t>
              </a: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1280" name="Rectangle 17"/>
            <p:cNvSpPr>
              <a:spLocks noChangeArrowheads="1"/>
            </p:cNvSpPr>
            <p:nvPr/>
          </p:nvSpPr>
          <p:spPr bwMode="auto">
            <a:xfrm>
              <a:off x="1193" y="2423"/>
              <a:ext cx="1569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라디오 표시 상태 변경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1281" name="Rectangle 18"/>
            <p:cNvSpPr>
              <a:spLocks noChangeArrowheads="1"/>
            </p:cNvSpPr>
            <p:nvPr/>
          </p:nvSpPr>
          <p:spPr bwMode="auto">
            <a:xfrm>
              <a:off x="2762" y="2423"/>
              <a:ext cx="2806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pCmdUI-&gt;SetRadio(m_color == RGB(255, 0, 0));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1282" name="Rectangle 19"/>
            <p:cNvSpPr>
              <a:spLocks noChangeArrowheads="1"/>
            </p:cNvSpPr>
            <p:nvPr/>
          </p:nvSpPr>
          <p:spPr bwMode="auto">
            <a:xfrm>
              <a:off x="443" y="2769"/>
              <a:ext cx="747" cy="3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SetText</a:t>
              </a:r>
              <a:r>
                <a:rPr lang="en-US" altLang="ko-KR">
                  <a:latin typeface="Arial Narrow" pitchFamily="34" charset="0"/>
                  <a:ea typeface="바탕" pitchFamily="18" charset="-127"/>
                </a:rPr>
                <a:t>( )</a:t>
              </a: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1283" name="Rectangle 20"/>
            <p:cNvSpPr>
              <a:spLocks noChangeArrowheads="1"/>
            </p:cNvSpPr>
            <p:nvPr/>
          </p:nvSpPr>
          <p:spPr bwMode="auto">
            <a:xfrm>
              <a:off x="1193" y="2769"/>
              <a:ext cx="1569" cy="3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>
                  <a:latin typeface="Arial Narrow" pitchFamily="34" charset="0"/>
                </a:rPr>
                <a:t>문자열 변경</a:t>
              </a:r>
              <a:endParaRPr lang="ko-KR" altLang="en-US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  <p:sp>
          <p:nvSpPr>
            <p:cNvPr id="11284" name="Rectangle 21"/>
            <p:cNvSpPr>
              <a:spLocks noChangeArrowheads="1"/>
            </p:cNvSpPr>
            <p:nvPr/>
          </p:nvSpPr>
          <p:spPr bwMode="auto">
            <a:xfrm>
              <a:off x="2762" y="2769"/>
              <a:ext cx="2806" cy="3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en-US" altLang="ko-KR">
                  <a:latin typeface="Arial Narrow" pitchFamily="34" charset="0"/>
                </a:rPr>
                <a:t>pCmdUI-&gt;SetText("Light On");</a:t>
              </a:r>
              <a:endParaRPr lang="en-US" altLang="ko-KR">
                <a:latin typeface="Arial Narrow" pitchFamily="34" charset="0"/>
                <a:ea typeface="바탕" pitchFamily="18" charset="-127"/>
              </a:endParaRPr>
            </a:p>
            <a:p>
              <a:pPr algn="just" latinLnBrk="0"/>
              <a:endParaRPr lang="en-US" altLang="ko-KR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015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속성 창을 이용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BD23BB1-70B5-476B-8E0C-DEAEF7737957}" type="slidenum">
              <a:rPr lang="en-US" altLang="ko-KR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en-US" altLang="ko-KR"/>
              <a:t>Review: </a:t>
            </a:r>
            <a:r>
              <a:rPr lang="ko-KR" altLang="en-US"/>
              <a:t>메뉴 항목 갱신</a:t>
            </a:r>
            <a:endParaRPr lang="en-US" altLang="ko-KR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1763713"/>
            <a:ext cx="65579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714750" y="3357563"/>
            <a:ext cx="2571750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65625" y="4030663"/>
            <a:ext cx="214313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79813" y="4610100"/>
            <a:ext cx="214312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29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 txBox="1">
            <a:spLocks noGrp="1"/>
          </p:cNvSpPr>
          <p:nvPr>
            <p:ph idx="1"/>
          </p:nvPr>
        </p:nvSpPr>
        <p:spPr>
          <a:xfrm>
            <a:off x="1270" y="79565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MFC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갱신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방법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각각의</a:t>
            </a:r>
            <a:r>
              <a:rPr lang="en-US" altLang="ko-KR" sz="1600" b="0" cap="none" dirty="0">
                <a:solidFill>
                  <a:srgbClr val="FF0000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0" cap="none" dirty="0">
                <a:solidFill>
                  <a:srgbClr val="FF0000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항목에</a:t>
            </a:r>
            <a:r>
              <a:rPr lang="en-US" altLang="ko-KR" sz="1600" b="0" cap="none" dirty="0">
                <a:solidFill>
                  <a:srgbClr val="FF0000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대해</a:t>
            </a:r>
            <a:r>
              <a:rPr lang="en-US" altLang="ko-KR" sz="1600" b="0" cap="none" dirty="0">
                <a:solidFill>
                  <a:srgbClr val="FF0000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함수를</a:t>
            </a:r>
            <a:r>
              <a:rPr lang="en-US" altLang="ko-KR" sz="1600" b="0" cap="none" dirty="0">
                <a:solidFill>
                  <a:srgbClr val="FF0000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따로</a:t>
            </a:r>
            <a:r>
              <a:rPr lang="en-US" altLang="ko-KR" sz="1600" b="0" cap="none" dirty="0">
                <a:solidFill>
                  <a:srgbClr val="FF0000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작성</a:t>
            </a:r>
            <a:endParaRPr lang="ko-KR" altLang="en-US" sz="1600" b="0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명령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갱신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핸들러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(Command Update Handler)</a:t>
            </a: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rgbClr val="0000CC"/>
                </a:solidFill>
                <a:latin typeface="Franklin Gothic Book" charset="0"/>
                <a:ea typeface="Franklin Gothic Book" charset="0"/>
              </a:rPr>
              <a:t>ON_UPDATE_COMMAND_UI(</a:t>
            </a:r>
            <a:r>
              <a:rPr lang="en-US" altLang="ko-KR" sz="1600" b="0" cap="none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0" cap="none" dirty="0">
                <a:solidFill>
                  <a:srgbClr val="0000CC"/>
                </a:solidFill>
                <a:latin typeface="Franklin Gothic Book" charset="0"/>
                <a:ea typeface="Franklin Gothic Book" charset="0"/>
              </a:rPr>
              <a:t>ID, </a:t>
            </a:r>
            <a:r>
              <a:rPr lang="en-US" altLang="ko-KR" sz="1600" b="0" cap="none" dirty="0">
                <a:solidFill>
                  <a:srgbClr val="0000CC"/>
                </a:solidFill>
                <a:latin typeface="맑은 고딕" charset="0"/>
                <a:ea typeface="맑은 고딕" charset="0"/>
              </a:rPr>
              <a:t>함수명</a:t>
            </a:r>
            <a:r>
              <a:rPr lang="en-US" altLang="ko-KR" sz="1600" b="0" cap="none" dirty="0">
                <a:solidFill>
                  <a:srgbClr val="0000CC"/>
                </a:solidFill>
                <a:latin typeface="Franklin Gothic Book" charset="0"/>
                <a:ea typeface="Franklin Gothic Book" charset="0"/>
              </a:rPr>
              <a:t>)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매크로를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이용하여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연결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1600" b="1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D47C6D8-ADFE-48FB-9280-D00F5F73FC85}" type="slidenum">
              <a:rPr lang="en-US" altLang="ko-KR"/>
              <a:pPr>
                <a:defRPr/>
              </a:pPr>
              <a:t>42</a:t>
            </a:fld>
            <a:endParaRPr lang="en-US" altLang="ko-KR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en-US" altLang="ko-KR"/>
              <a:t>Review: </a:t>
            </a:r>
            <a:r>
              <a:rPr lang="ko-KR" altLang="en-US"/>
              <a:t>메뉴 항목 갱신</a:t>
            </a:r>
            <a:endParaRPr lang="en-US" altLang="ko-KR"/>
          </a:p>
        </p:txBody>
      </p:sp>
      <p:sp>
        <p:nvSpPr>
          <p:cNvPr id="13317" name="AutoShape 4"/>
          <p:cNvSpPr>
            <a:spLocks/>
          </p:cNvSpPr>
          <p:nvPr/>
        </p:nvSpPr>
        <p:spPr bwMode="auto">
          <a:xfrm>
            <a:off x="381000" y="2065020"/>
            <a:ext cx="8382635" cy="3334385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BEGIN_MESSAGE_MAP(CChildView,CWnd )</a:t>
            </a:r>
            <a:endParaRPr lang="ko-KR" altLang="en-US" sz="16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...</a:t>
            </a:r>
            <a:endParaRPr lang="ko-KR" altLang="en-US" sz="16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</a:t>
            </a:r>
            <a:r>
              <a:rPr lang="en-US" altLang="ko-KR" sz="1400" b="0" cap="none" dirty="0">
                <a:solidFill>
                  <a:srgbClr val="0000CC"/>
                </a:solidFill>
                <a:latin typeface="Lucida Sans Unicode" charset="0"/>
                <a:ea typeface="Lucida Sans Unicode" charset="0"/>
              </a:rPr>
              <a:t>ON_UPDATE_COMMAND_UI(ID_COLOR_RED, OnUpdateColorRed)</a:t>
            </a:r>
            <a:endParaRPr lang="ko-KR" altLang="en-US" sz="1400" b="0" cap="none" dirty="0">
              <a:solidFill>
                <a:srgbClr val="0000CC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rgbClr val="0000CC"/>
                </a:solidFill>
                <a:latin typeface="Lucida Sans Unicode" charset="0"/>
                <a:ea typeface="Lucida Sans Unicode" charset="0"/>
              </a:rPr>
              <a:t>   ON_UPDATE_COMMAND_UI(ID_COLOR_GREEN, 	OnUpdateColorGreen)</a:t>
            </a:r>
            <a:endParaRPr lang="ko-KR" altLang="en-US" sz="1400" b="0" cap="none" dirty="0">
              <a:solidFill>
                <a:srgbClr val="0000CC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rgbClr val="0000CC"/>
                </a:solidFill>
                <a:latin typeface="Lucida Sans Unicode" charset="0"/>
                <a:ea typeface="Lucida Sans Unicode" charset="0"/>
              </a:rPr>
              <a:t>   ON_UPDATE_COMMAND_UI(ID_COLOR_BLUE, OnUpdateColorBlue)</a:t>
            </a:r>
            <a:endParaRPr lang="ko-KR" altLang="en-US" sz="1400" b="0" cap="none" dirty="0">
              <a:solidFill>
                <a:srgbClr val="0000CC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...</a:t>
            </a:r>
            <a:endParaRPr lang="ko-KR" altLang="en-US" sz="16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END_MESSAGE_MAP()</a:t>
            </a:r>
            <a:endParaRPr lang="ko-KR" altLang="en-US" sz="16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void CChildView::OnUpdateColorRed(CCmdUI* pCmdUI) </a:t>
            </a:r>
            <a:endParaRPr lang="ko-KR" altLang="en-US" sz="16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{</a:t>
            </a:r>
            <a:endParaRPr lang="ko-KR" altLang="en-US" sz="16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pCmdUI-&gt;</a:t>
            </a:r>
            <a:r>
              <a:rPr lang="en-US" altLang="ko-KR" sz="16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SetCheck</a:t>
            </a:r>
            <a:r>
              <a:rPr lang="en-US" altLang="ko-KR" sz="16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(m_color == RGB(255, 0, 0));</a:t>
            </a:r>
            <a:endParaRPr lang="ko-KR" altLang="en-US" sz="16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}</a:t>
            </a:r>
            <a:endParaRPr lang="ko-KR" altLang="en-US" sz="16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012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툴바</a:t>
            </a:r>
          </a:p>
          <a:p>
            <a:endParaRPr lang="ko-KR" altLang="en-US"/>
          </a:p>
          <a:p>
            <a:endParaRPr lang="ko-KR" altLang="en-US" sz="2400"/>
          </a:p>
          <a:p>
            <a:endParaRPr lang="ko-KR" altLang="en-US" sz="2400"/>
          </a:p>
          <a:p>
            <a:r>
              <a:rPr lang="en-US" altLang="ko-KR"/>
              <a:t>MFC </a:t>
            </a:r>
            <a:r>
              <a:rPr lang="ko-KR" altLang="en-US"/>
              <a:t>클래스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F8F9C0DC-8ADF-423A-B0B9-AADDD20F5A5E}" type="slidenum">
              <a:rPr lang="en-US" altLang="ko-KR"/>
              <a:pPr>
                <a:defRPr/>
              </a:pPr>
              <a:t>43</a:t>
            </a:fld>
            <a:endParaRPr lang="en-US" altLang="ko-K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툴바 </a:t>
            </a:r>
            <a:r>
              <a:rPr lang="en-US" altLang="ko-KR"/>
              <a:t>(1/4)</a:t>
            </a:r>
          </a:p>
        </p:txBody>
      </p:sp>
      <p:pic>
        <p:nvPicPr>
          <p:cNvPr id="16389" name="Picture 4" descr="D:\집필(1)\Chapter06\Fig6-2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22" y="21478"/>
            <a:ext cx="2590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D:\집필(1)\Chapter06\Rev3\Fig6-2-1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60198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AutoShape 9"/>
          <p:cNvSpPr>
            <a:spLocks noChangeArrowheads="1"/>
          </p:cNvSpPr>
          <p:nvPr/>
        </p:nvSpPr>
        <p:spPr bwMode="auto">
          <a:xfrm>
            <a:off x="725488" y="2719388"/>
            <a:ext cx="4467225" cy="40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2" name="Rectangle 18"/>
          <p:cNvSpPr>
            <a:spLocks noChangeArrowheads="1"/>
          </p:cNvSpPr>
          <p:nvPr/>
        </p:nvSpPr>
        <p:spPr bwMode="auto">
          <a:xfrm>
            <a:off x="5943600" y="2590800"/>
            <a:ext cx="213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200">
                <a:solidFill>
                  <a:srgbClr val="CC3300"/>
                </a:solidFill>
              </a:rPr>
              <a:t>선택하면 </a:t>
            </a:r>
          </a:p>
          <a:p>
            <a:pPr eaLnBrk="1" hangingPunct="1"/>
            <a:r>
              <a:rPr lang="en-US" altLang="ko-KR" sz="2200">
                <a:solidFill>
                  <a:srgbClr val="CC3300"/>
                </a:solidFill>
              </a:rPr>
              <a:t>WM_COMMAND</a:t>
            </a:r>
          </a:p>
          <a:p>
            <a:pPr eaLnBrk="1" hangingPunct="1"/>
            <a:r>
              <a:rPr lang="ko-KR" altLang="en-US" sz="2200">
                <a:solidFill>
                  <a:srgbClr val="CC3300"/>
                </a:solidFill>
              </a:rPr>
              <a:t>메시지 발생</a:t>
            </a:r>
            <a:r>
              <a:rPr lang="en-US" altLang="ko-KR" sz="2200">
                <a:solidFill>
                  <a:srgbClr val="CC3300"/>
                </a:solidFill>
              </a:rPr>
              <a:t>!</a:t>
            </a:r>
          </a:p>
        </p:txBody>
      </p:sp>
      <p:sp>
        <p:nvSpPr>
          <p:cNvPr id="16393" name="Line 19"/>
          <p:cNvSpPr>
            <a:spLocks noChangeShapeType="1"/>
          </p:cNvSpPr>
          <p:nvPr/>
        </p:nvSpPr>
        <p:spPr bwMode="auto">
          <a:xfrm>
            <a:off x="5181600" y="2895600"/>
            <a:ext cx="7620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56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툴바 리소스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3CD8927C-98D0-4908-9B66-B04B8FCFF4B9}" type="slidenum">
              <a:rPr lang="en-US" altLang="ko-KR"/>
              <a:pPr>
                <a:defRPr/>
              </a:pPr>
              <a:t>44</a:t>
            </a:fld>
            <a:endParaRPr lang="en-US" altLang="ko-K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툴바 </a:t>
            </a:r>
            <a:r>
              <a:rPr lang="en-US" altLang="ko-KR"/>
              <a:t>(2/4)</a:t>
            </a: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524" y="1124744"/>
            <a:ext cx="5945857" cy="372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63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 txBox="1">
            <a:spLocks noGrp="1"/>
          </p:cNvSpPr>
          <p:nvPr>
            <p:ph idx="1"/>
          </p:nvPr>
        </p:nvSpPr>
        <p:spPr>
          <a:xfrm>
            <a:off x="1270" y="87058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툴바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코드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툴바 </a:t>
            </a:r>
            <a:r>
              <a:rPr lang="en-US" altLang="ko-KR"/>
              <a:t>(3/4)</a:t>
            </a:r>
          </a:p>
        </p:txBody>
      </p:sp>
      <p:sp>
        <p:nvSpPr>
          <p:cNvPr id="18436" name="AutoShape 4"/>
          <p:cNvSpPr>
            <a:spLocks/>
          </p:cNvSpPr>
          <p:nvPr/>
        </p:nvSpPr>
        <p:spPr bwMode="auto">
          <a:xfrm>
            <a:off x="381000" y="1214120"/>
            <a:ext cx="8382635" cy="3842385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class CMainFrame : public CFrameWnd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{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8000"/>
                </a:solidFill>
                <a:latin typeface="Lucida Sans Unicode" charset="0"/>
                <a:ea typeface="Lucida Sans Unicode" charset="0"/>
              </a:rPr>
              <a:t>// </a:t>
            </a:r>
            <a:r>
              <a:rPr lang="en-US" altLang="ko-KR" sz="1800" b="0" cap="none" dirty="0">
                <a:solidFill>
                  <a:srgbClr val="008000"/>
                </a:solidFill>
                <a:latin typeface="굴림" charset="0"/>
                <a:ea typeface="굴림" charset="0"/>
              </a:rPr>
              <a:t>생략</a:t>
            </a:r>
            <a:r>
              <a:rPr lang="en-US" altLang="ko-KR" sz="1800" b="0" cap="none" dirty="0">
                <a:solidFill>
                  <a:srgbClr val="008000"/>
                </a:solidFill>
                <a:latin typeface="Lucida Sans Unicode" charset="0"/>
                <a:ea typeface="Lucida Sans Unicode" charset="0"/>
              </a:rPr>
              <a:t> ...</a:t>
            </a:r>
            <a:endParaRPr lang="ko-KR" altLang="en-US" sz="1800" b="0" cap="none" dirty="0">
              <a:solidFill>
                <a:srgbClr val="008000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protected: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CStatusBar m_wndStatusBar;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</a:t>
            </a:r>
            <a:r>
              <a:rPr lang="en-US" altLang="ko-KR" sz="1800" b="0" cap="none" dirty="0">
                <a:solidFill>
                  <a:srgbClr val="0000CC"/>
                </a:solidFill>
                <a:latin typeface="Lucida Sans Unicode" charset="0"/>
                <a:ea typeface="Lucida Sans Unicode" charset="0"/>
              </a:rPr>
              <a:t>CToolBar m_wndToolBar;</a:t>
            </a:r>
            <a:endParaRPr lang="ko-KR" altLang="en-US" sz="1800" b="0" cap="none" dirty="0">
              <a:solidFill>
                <a:srgbClr val="0000CC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CChildView m_wndView;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8000"/>
                </a:solidFill>
                <a:latin typeface="Lucida Sans Unicode" charset="0"/>
                <a:ea typeface="Lucida Sans Unicode" charset="0"/>
              </a:rPr>
              <a:t>// </a:t>
            </a:r>
            <a:r>
              <a:rPr lang="en-US" altLang="ko-KR" sz="1800" b="0" cap="none" dirty="0">
                <a:solidFill>
                  <a:srgbClr val="008000"/>
                </a:solidFill>
                <a:latin typeface="굴림" charset="0"/>
                <a:ea typeface="굴림" charset="0"/>
              </a:rPr>
              <a:t>생략</a:t>
            </a:r>
            <a:r>
              <a:rPr lang="en-US" altLang="ko-KR" sz="1800" b="0" cap="none" dirty="0">
                <a:solidFill>
                  <a:srgbClr val="008000"/>
                </a:solidFill>
                <a:latin typeface="Lucida Sans Unicode" charset="0"/>
                <a:ea typeface="Lucida Sans Unicode" charset="0"/>
              </a:rPr>
              <a:t> ...    </a:t>
            </a:r>
            <a:endParaRPr lang="ko-KR" altLang="en-US" sz="1800" b="0" cap="none" dirty="0">
              <a:solidFill>
                <a:srgbClr val="008000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};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int CMainFrame::OnCreate(LPCREATESTRUCT lpCreateStruct)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{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// </a:t>
            </a:r>
            <a:r>
              <a:rPr lang="en-US" altLang="ko-KR" sz="1800" b="0" cap="none" dirty="0">
                <a:solidFill>
                  <a:schemeClr val="tx1"/>
                </a:solidFill>
                <a:latin typeface="굴림" charset="0"/>
                <a:ea typeface="굴림" charset="0"/>
              </a:rPr>
              <a:t>생략</a:t>
            </a: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...     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if (!m_wndToolBar.</a:t>
            </a:r>
            <a:r>
              <a:rPr lang="en-US" altLang="ko-KR" sz="18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CreateEx</a:t>
            </a:r>
            <a:r>
              <a:rPr lang="en-US" altLang="ko-KR" sz="18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(this, TBSTYLE_FLAT, WS_CHILD |</a:t>
            </a:r>
            <a:endParaRPr lang="ko-KR" altLang="en-US" sz="18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76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0160" y="764540"/>
            <a:ext cx="8572500" cy="5429250"/>
          </a:xfrm>
        </p:spPr>
        <p:txBody>
          <a:bodyPr/>
          <a:lstStyle/>
          <a:p>
            <a:r>
              <a:rPr lang="ko-KR" altLang="en-US" dirty="0" err="1"/>
              <a:t>툴바</a:t>
            </a:r>
            <a:r>
              <a:rPr lang="ko-KR" altLang="en-US" dirty="0"/>
              <a:t> 코드 </a:t>
            </a:r>
            <a:r>
              <a:rPr lang="en-US" altLang="ko-KR" dirty="0"/>
              <a:t>(cont'd)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FA2AEDBB-9C85-4645-9B8E-B613E0E1DDEF}" type="slidenum">
              <a:rPr lang="en-US" altLang="ko-KR"/>
              <a:pPr>
                <a:defRPr/>
              </a:pPr>
              <a:t>46</a:t>
            </a:fld>
            <a:endParaRPr lang="en-US" altLang="ko-K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 dirty="0" err="1"/>
              <a:t>툴바</a:t>
            </a:r>
            <a:r>
              <a:rPr lang="ko-KR" altLang="en-US" dirty="0"/>
              <a:t> </a:t>
            </a:r>
            <a:r>
              <a:rPr lang="en-US" altLang="ko-KR" dirty="0"/>
              <a:t>(4/4)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359410" y="1196975"/>
            <a:ext cx="8382635" cy="3859530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 WS_VISIBLE | CBRS_TOP | CBRS_GRIPPER | CBRS_TOOLTIPS | </a:t>
            </a:r>
            <a:b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</a:b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CBRS_FLYBY | CBRS_SIZE_DYNAMIC) ||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 !m_wndToolBar.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LoadToolBar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(IDR_MAINFRAME))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{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 TRACE0("Failed to create toolbar\n");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 return -1;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}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</a:t>
            </a:r>
            <a:r>
              <a:rPr lang="en-US" altLang="ko-KR" sz="2000" b="0" cap="none" dirty="0">
                <a:solidFill>
                  <a:srgbClr val="008000"/>
                </a:solidFill>
                <a:latin typeface="Lucida Sans Unicode" charset="0"/>
                <a:ea typeface="Lucida Sans Unicode" charset="0"/>
              </a:rPr>
              <a:t>// </a:t>
            </a:r>
            <a:r>
              <a:rPr lang="en-US" altLang="ko-KR" sz="2000" b="0" cap="none" dirty="0">
                <a:solidFill>
                  <a:srgbClr val="008000"/>
                </a:solidFill>
                <a:latin typeface="굴림" charset="0"/>
                <a:ea typeface="굴림" charset="0"/>
              </a:rPr>
              <a:t>생략</a:t>
            </a:r>
            <a:r>
              <a:rPr lang="en-US" altLang="ko-KR" sz="2000" b="0" cap="none" dirty="0">
                <a:solidFill>
                  <a:srgbClr val="008000"/>
                </a:solidFill>
                <a:latin typeface="Lucida Sans Unicode" charset="0"/>
                <a:ea typeface="Lucida Sans Unicode" charset="0"/>
              </a:rPr>
              <a:t> ...     </a:t>
            </a:r>
            <a:endParaRPr lang="ko-KR" altLang="en-US" sz="2000" b="0" cap="none" dirty="0">
              <a:solidFill>
                <a:srgbClr val="008000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m_wndToolBar.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EnableDocking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(CBRS_ALIGN_ANY);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EnableDocking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(CBRS_ALIGN_ANY);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DockControlBar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(&amp;m_wndToolBar);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return 0;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}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1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내용 개체 틀 2"/>
          <p:cNvSpPr txBox="1">
            <a:spLocks noGrp="1"/>
          </p:cNvSpPr>
          <p:nvPr>
            <p:ph idx="1"/>
          </p:nvPr>
        </p:nvSpPr>
        <p:spPr>
          <a:xfrm>
            <a:off x="1270" y="87058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Resource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이용하기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1600" b="1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rgbClr val="FF0F0F"/>
                </a:solidFill>
                <a:latin typeface="맑은 고딕" charset="0"/>
                <a:ea typeface="맑은 고딕" charset="0"/>
              </a:rPr>
              <a:t>직접</a:t>
            </a:r>
            <a:r>
              <a:rPr lang="en-US" altLang="ko-KR" sz="1600" b="1" cap="none" dirty="0">
                <a:solidFill>
                  <a:srgbClr val="FF0F0F"/>
                </a:solidFill>
                <a:latin typeface="Franklin Gothic Book" charset="0"/>
                <a:ea typeface="Franklin Gothic Book" charset="0"/>
              </a:rPr>
              <a:t> Coding</a:t>
            </a:r>
            <a:r>
              <a:rPr lang="en-US" altLang="ko-KR" sz="1600" b="1" cap="none" dirty="0">
                <a:solidFill>
                  <a:srgbClr val="FF0F0F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600" b="1" cap="none" dirty="0">
                <a:solidFill>
                  <a:srgbClr val="FF0F0F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rgbClr val="FF0F0F"/>
                </a:solidFill>
                <a:latin typeface="맑은 고딕" charset="0"/>
                <a:ea typeface="맑은 고딕" charset="0"/>
              </a:rPr>
              <a:t>통해</a:t>
            </a:r>
            <a:r>
              <a:rPr lang="en-US" altLang="ko-KR" sz="1600" b="1" cap="none" dirty="0">
                <a:solidFill>
                  <a:srgbClr val="FF0F0F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rgbClr val="FF0F0F"/>
                </a:solidFill>
                <a:latin typeface="맑은 고딕" charset="0"/>
                <a:ea typeface="맑은 고딕" charset="0"/>
              </a:rPr>
              <a:t>만들기</a:t>
            </a:r>
            <a:endParaRPr lang="ko-KR" altLang="en-US" sz="1600" b="1" cap="none" dirty="0">
              <a:solidFill>
                <a:srgbClr val="FF0F0F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CMenu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객체를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활용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1600" b="1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en-US" altLang="ko-KR"/>
              <a:t>Menu </a:t>
            </a:r>
            <a:r>
              <a:rPr lang="ko-KR" altLang="en-US"/>
              <a:t>만들기의</a:t>
            </a:r>
            <a:r>
              <a:rPr lang="en-US" altLang="ko-KR"/>
              <a:t> 2</a:t>
            </a:r>
            <a:r>
              <a:rPr lang="ko-KR" altLang="en-US"/>
              <a:t>가지 방법</a:t>
            </a:r>
          </a:p>
        </p:txBody>
      </p:sp>
      <p:pic>
        <p:nvPicPr>
          <p:cNvPr id="22532" name="Picture 5" descr="C:/Users/Administrator/AppData/Roaming/PolarisOffice/ETemp/8260_6061072/image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15" y="2330450"/>
            <a:ext cx="3124835" cy="997585"/>
          </a:xfrm>
          <a:prstGeom prst="rect">
            <a:avLst/>
          </a:prstGeom>
          <a:noFill/>
          <a:ln w="0"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563802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내용 개체 틀 2"/>
          <p:cNvSpPr txBox="1">
            <a:spLocks noGrp="1"/>
          </p:cNvSpPr>
          <p:nvPr>
            <p:ph idx="1"/>
          </p:nvPr>
        </p:nvSpPr>
        <p:spPr>
          <a:xfrm>
            <a:off x="1270" y="79565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514350" indent="-51435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Popup Menu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만들기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14350" indent="-51435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2"/>
            </a:pP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Popup Menu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최상위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Menu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붙이기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en-US" altLang="ko-KR"/>
              <a:t>CMenu</a:t>
            </a:r>
            <a:r>
              <a:rPr lang="ko-KR" altLang="en-US"/>
              <a:t>를 이용하여 </a:t>
            </a:r>
            <a:r>
              <a:rPr lang="en-US" altLang="ko-KR"/>
              <a:t>Menu </a:t>
            </a:r>
            <a:r>
              <a:rPr lang="ko-KR" altLang="en-US"/>
              <a:t>만들기</a:t>
            </a:r>
          </a:p>
        </p:txBody>
      </p:sp>
      <p:pic>
        <p:nvPicPr>
          <p:cNvPr id="23556" name="Picture 2" descr="C:/Users/Administrator/AppData/Roaming/PolarisOffice/ETemp/8260_6061072/image3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10" y="1809115"/>
            <a:ext cx="4334510" cy="3086735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2" name="그룹 8"/>
          <p:cNvGrpSpPr>
            <a:grpSpLocks/>
          </p:cNvGrpSpPr>
          <p:nvPr/>
        </p:nvGrpSpPr>
        <p:grpSpPr bwMode="auto">
          <a:xfrm>
            <a:off x="4042410" y="2023745"/>
            <a:ext cx="2600325" cy="1441450"/>
            <a:chOff x="4042410" y="2023745"/>
            <a:chExt cx="2600325" cy="1441450"/>
          </a:xfrm>
        </p:grpSpPr>
        <p:sp>
          <p:nvSpPr>
            <p:cNvPr id="5" name="직사각형 4"/>
            <p:cNvSpPr/>
            <p:nvPr/>
          </p:nvSpPr>
          <p:spPr>
            <a:xfrm>
              <a:off x="4613910" y="2023745"/>
              <a:ext cx="1214120" cy="1000125"/>
            </a:xfrm>
            <a:prstGeom prst="rect">
              <a:avLst/>
            </a:prstGeom>
            <a:noFill/>
            <a:ln w="38100">
              <a:solidFill>
                <a:srgbClr val="F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562" name="TextBox 5"/>
            <p:cNvSpPr txBox="1">
              <a:spLocks noChangeArrowheads="1"/>
            </p:cNvSpPr>
            <p:nvPr/>
          </p:nvSpPr>
          <p:spPr bwMode="auto">
            <a:xfrm>
              <a:off x="4042410" y="3095625"/>
              <a:ext cx="2600325" cy="36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FF0F0F"/>
                  </a:solidFill>
                </a:rPr>
                <a:t>1. Popup</a:t>
              </a:r>
              <a:r>
                <a:rPr lang="ko-KR" altLang="en-US" b="1">
                  <a:solidFill>
                    <a:srgbClr val="FF0F0F"/>
                  </a:solidFill>
                </a:rPr>
                <a:t> </a:t>
              </a:r>
              <a:r>
                <a:rPr lang="en-US" altLang="ko-KR" b="1">
                  <a:solidFill>
                    <a:srgbClr val="FF0F0F"/>
                  </a:solidFill>
                </a:rPr>
                <a:t>Menu </a:t>
              </a:r>
              <a:r>
                <a:rPr lang="ko-KR" altLang="en-US" b="1">
                  <a:solidFill>
                    <a:srgbClr val="FF0F0F"/>
                  </a:solidFill>
                </a:rPr>
                <a:t>만들기</a:t>
              </a:r>
            </a:p>
          </p:txBody>
        </p:sp>
      </p:grpSp>
      <p:grpSp>
        <p:nvGrpSpPr>
          <p:cNvPr id="3" name="그룹 9"/>
          <p:cNvGrpSpPr>
            <a:grpSpLocks/>
          </p:cNvGrpSpPr>
          <p:nvPr/>
        </p:nvGrpSpPr>
        <p:grpSpPr bwMode="auto">
          <a:xfrm>
            <a:off x="1899285" y="2023745"/>
            <a:ext cx="2649220" cy="655320"/>
            <a:chOff x="1899285" y="2023745"/>
            <a:chExt cx="2649220" cy="655320"/>
          </a:xfrm>
        </p:grpSpPr>
        <p:sp>
          <p:nvSpPr>
            <p:cNvPr id="7" name="직사각형 6"/>
            <p:cNvSpPr/>
            <p:nvPr/>
          </p:nvSpPr>
          <p:spPr>
            <a:xfrm>
              <a:off x="2399030" y="2023745"/>
              <a:ext cx="2143125" cy="213995"/>
            </a:xfrm>
            <a:prstGeom prst="rect">
              <a:avLst/>
            </a:prstGeom>
            <a:noFill/>
            <a:ln w="38100">
              <a:solidFill>
                <a:srgbClr val="F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560" name="TextBox 7"/>
            <p:cNvSpPr txBox="1">
              <a:spLocks noChangeArrowheads="1"/>
            </p:cNvSpPr>
            <p:nvPr/>
          </p:nvSpPr>
          <p:spPr bwMode="auto">
            <a:xfrm>
              <a:off x="1899285" y="2309495"/>
              <a:ext cx="2649220" cy="369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FF0F0F"/>
                  </a:solidFill>
                </a:rPr>
                <a:t>2. </a:t>
              </a:r>
              <a:r>
                <a:rPr lang="ko-KR" altLang="en-US" b="1">
                  <a:solidFill>
                    <a:srgbClr val="FF0F0F"/>
                  </a:solidFill>
                </a:rPr>
                <a:t>최상위 메뉴에 붙이기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52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ko-KR" altLang="en-US" dirty="0"/>
              <a:t>붙일 팝업 메뉴 </a:t>
            </a:r>
            <a:r>
              <a:rPr lang="en-US" altLang="ko-KR" dirty="0" err="1"/>
              <a:t>CMenu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marL="914400" lvl="1" indent="-514350">
              <a:buFont typeface="Arial" charset="0"/>
              <a:buChar char="–"/>
              <a:defRPr/>
            </a:pPr>
            <a:r>
              <a:rPr lang="ko-KR" altLang="en-US" dirty="0"/>
              <a:t>새로 </a:t>
            </a:r>
            <a:r>
              <a:rPr lang="en-US" altLang="ko-KR" dirty="0" err="1"/>
              <a:t>PopupMenu</a:t>
            </a:r>
            <a:r>
              <a:rPr lang="ko-KR" altLang="en-US" dirty="0"/>
              <a:t>를 생성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F0F"/>
                </a:solidFill>
              </a:rPr>
              <a:t>CreatePopupMenu</a:t>
            </a:r>
            <a:r>
              <a:rPr lang="en-US" altLang="ko-KR" dirty="0">
                <a:solidFill>
                  <a:srgbClr val="FF0F0F"/>
                </a:solidFill>
              </a:rPr>
              <a:t>()</a:t>
            </a:r>
          </a:p>
          <a:p>
            <a:pPr marL="914400" lvl="1" indent="-514350">
              <a:buFont typeface="Arial" charset="0"/>
              <a:buChar char="–"/>
              <a:defRPr/>
            </a:pPr>
            <a:r>
              <a:rPr lang="ko-KR" altLang="en-US" dirty="0"/>
              <a:t>팝업 메뉴에 항목 추가</a:t>
            </a:r>
            <a:endParaRPr lang="en-US" altLang="ko-KR" dirty="0"/>
          </a:p>
          <a:p>
            <a:pPr marL="1314450" lvl="2" indent="-514350">
              <a:buFont typeface="Arial" charset="0"/>
              <a:buChar char="•"/>
              <a:defRPr/>
            </a:pPr>
            <a:r>
              <a:rPr lang="en-US" altLang="ko-KR" dirty="0" err="1">
                <a:solidFill>
                  <a:srgbClr val="FF0F0F"/>
                </a:solidFill>
              </a:rPr>
              <a:t>AppendMenu</a:t>
            </a:r>
            <a:r>
              <a:rPr lang="en-US" altLang="ko-KR" dirty="0">
                <a:solidFill>
                  <a:srgbClr val="FF0F0F"/>
                </a:solidFill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marL="914400" lvl="1" indent="-514350">
              <a:buFont typeface="Arial" charset="0"/>
              <a:buChar char="–"/>
              <a:defRPr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ko-KR" altLang="en-US" dirty="0"/>
              <a:t>최상위 </a:t>
            </a:r>
            <a:r>
              <a:rPr lang="en-US" altLang="ko-KR" dirty="0" err="1"/>
              <a:t>CMenu</a:t>
            </a:r>
            <a:r>
              <a:rPr lang="en-US" altLang="ko-KR" dirty="0"/>
              <a:t> </a:t>
            </a:r>
            <a:r>
              <a:rPr lang="ko-KR" altLang="en-US" dirty="0"/>
              <a:t>객체에 붙이기</a:t>
            </a:r>
            <a:endParaRPr lang="en-US" altLang="ko-KR" dirty="0"/>
          </a:p>
          <a:p>
            <a:pPr marL="914400" lvl="1" indent="-514350">
              <a:buFont typeface="Arial" charset="0"/>
              <a:buChar char="–"/>
              <a:defRPr/>
            </a:pPr>
            <a:r>
              <a:rPr lang="ko-KR" altLang="en-US" dirty="0"/>
              <a:t>최상위 </a:t>
            </a:r>
            <a:r>
              <a:rPr lang="en-US" altLang="ko-KR" dirty="0" err="1"/>
              <a:t>CMenu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ko-KR" altLang="en-US" dirty="0"/>
              <a:t>새로 만들기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F0F"/>
                </a:solidFill>
              </a:rPr>
              <a:t>CreateMenu</a:t>
            </a:r>
            <a:r>
              <a:rPr lang="en-US" altLang="ko-KR" dirty="0">
                <a:solidFill>
                  <a:srgbClr val="FF0F0F"/>
                </a:solidFill>
              </a:rPr>
              <a:t>()</a:t>
            </a:r>
          </a:p>
          <a:p>
            <a:pPr lvl="2">
              <a:buFont typeface="Arial" charset="0"/>
              <a:buChar char="•"/>
              <a:defRPr/>
            </a:pPr>
            <a:r>
              <a:rPr lang="ko-KR" altLang="en-US" dirty="0"/>
              <a:t>현재 메뉴의 포인터를 가져오기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F0F"/>
                </a:solidFill>
              </a:rPr>
              <a:t>GetMenu</a:t>
            </a:r>
            <a:r>
              <a:rPr lang="en-US" altLang="ko-KR" dirty="0">
                <a:solidFill>
                  <a:srgbClr val="FF0F0F"/>
                </a:solidFill>
              </a:rPr>
              <a:t>()</a:t>
            </a:r>
          </a:p>
          <a:p>
            <a:pPr marL="914400" lvl="1" indent="-514350">
              <a:buFont typeface="Arial" charset="0"/>
              <a:buChar char="–"/>
              <a:defRPr/>
            </a:pPr>
            <a:r>
              <a:rPr lang="ko-KR" altLang="en-US" dirty="0"/>
              <a:t>팝업 메뉴를 최상위 메뉴에 연결</a:t>
            </a:r>
            <a:endParaRPr lang="en-US" altLang="ko-KR" dirty="0"/>
          </a:p>
          <a:p>
            <a:pPr marL="1314450" lvl="2" indent="-514350">
              <a:buFont typeface="Arial" charset="0"/>
              <a:buChar char="•"/>
              <a:defRPr/>
            </a:pPr>
            <a:r>
              <a:rPr lang="en-US" altLang="ko-KR" dirty="0" err="1">
                <a:solidFill>
                  <a:srgbClr val="FF0F0F"/>
                </a:solidFill>
              </a:rPr>
              <a:t>AppendMenu</a:t>
            </a:r>
            <a:r>
              <a:rPr lang="en-US" altLang="ko-KR" dirty="0">
                <a:solidFill>
                  <a:srgbClr val="FF0F0F"/>
                </a:solidFill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en-US" altLang="ko-KR"/>
              <a:t>CMenu</a:t>
            </a:r>
            <a:r>
              <a:rPr lang="ko-KR" altLang="en-US"/>
              <a:t>를 이용하여 </a:t>
            </a:r>
            <a:r>
              <a:rPr lang="en-US" altLang="ko-KR"/>
              <a:t>Menu </a:t>
            </a:r>
            <a:r>
              <a:rPr lang="ko-KR" altLang="en-US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302184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940594"/>
            <a:ext cx="5238750" cy="504825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MFC</a:t>
            </a:r>
            <a:r>
              <a:rPr lang="ko-KR" altLang="en-US" dirty="0"/>
              <a:t>의 주요클래스</a:t>
            </a:r>
            <a:r>
              <a:rPr lang="en-US" altLang="ko-KR" dirty="0"/>
              <a:t>-1-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901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-13335" y="836930"/>
            <a:ext cx="8572500" cy="5429250"/>
          </a:xfrm>
        </p:spPr>
        <p:txBody>
          <a:bodyPr/>
          <a:lstStyle/>
          <a:p>
            <a:r>
              <a:rPr lang="en-US" altLang="ko-KR" dirty="0"/>
              <a:t>Menu</a:t>
            </a:r>
            <a:r>
              <a:rPr lang="ko-KR" altLang="en-US" dirty="0"/>
              <a:t>는 </a:t>
            </a:r>
            <a:r>
              <a:rPr lang="en-US" altLang="ko-KR" dirty="0" err="1"/>
              <a:t>MainFrame</a:t>
            </a:r>
            <a:r>
              <a:rPr lang="en-US" altLang="ko-KR" dirty="0"/>
              <a:t> </a:t>
            </a:r>
            <a:r>
              <a:rPr lang="ko-KR" altLang="en-US" dirty="0"/>
              <a:t>클래스의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OnCreate</a:t>
            </a:r>
            <a:r>
              <a:rPr lang="en-US" altLang="ko-KR" dirty="0"/>
              <a:t> </a:t>
            </a:r>
            <a:r>
              <a:rPr lang="ko-KR" altLang="en-US" dirty="0"/>
              <a:t>속에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실습</a:t>
            </a:r>
            <a:r>
              <a:rPr lang="en-US" altLang="ko-KR"/>
              <a:t>: Menu </a:t>
            </a:r>
            <a:r>
              <a:rPr lang="ko-KR" altLang="en-US"/>
              <a:t>만들어 붙이기</a:t>
            </a:r>
          </a:p>
        </p:txBody>
      </p:sp>
      <p:sp>
        <p:nvSpPr>
          <p:cNvPr id="25604" name="AutoShape 4"/>
          <p:cNvSpPr>
            <a:spLocks/>
          </p:cNvSpPr>
          <p:nvPr/>
        </p:nvSpPr>
        <p:spPr bwMode="auto">
          <a:xfrm>
            <a:off x="357505" y="1268730"/>
            <a:ext cx="8382635" cy="3757930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int CMainFrame::OnCreate(LPCREATESTRUCT lpCreateStruct)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{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// </a:t>
            </a:r>
            <a:r>
              <a:rPr lang="en-US" altLang="ko-KR" sz="2000" b="0" cap="none" dirty="0">
                <a:solidFill>
                  <a:srgbClr val="009900"/>
                </a:solidFill>
                <a:latin typeface="굴림" charset="0"/>
                <a:ea typeface="굴림" charset="0"/>
              </a:rPr>
              <a:t>생략</a:t>
            </a:r>
            <a:r>
              <a:rPr lang="en-US" altLang="ko-KR" sz="2000" b="0" cap="none" dirty="0">
                <a:solidFill>
                  <a:srgbClr val="009900"/>
                </a:solidFill>
                <a:latin typeface="Lucida Sans Unicode" charset="0"/>
                <a:ea typeface="Lucida Sans Unicode" charset="0"/>
              </a:rPr>
              <a:t>...</a:t>
            </a:r>
            <a:endParaRPr lang="ko-KR" altLang="en-US" sz="2000" b="0" cap="none" dirty="0">
              <a:solidFill>
                <a:srgbClr val="009900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CMenu Popup;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Popup.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CreatePopupMenu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Popup.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AppendMenu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(MF_STRING, 201, “Red(&amp;R)");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Popup.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AppendMenu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(MF_STRING, 202, “Green(&amp;G)");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Popup.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AppendMenu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(MF_STRING, 203, “Blue(&amp;B)");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CMenu * pMenuMain = </a:t>
            </a:r>
            <a:r>
              <a:rPr lang="en-US" altLang="ko-KR" sz="2000" b="0" cap="none" dirty="0">
                <a:solidFill>
                  <a:srgbClr val="FF0F0F"/>
                </a:solidFill>
                <a:latin typeface="Lucida Sans Unicode" charset="0"/>
                <a:ea typeface="Lucida Sans Unicode" charset="0"/>
              </a:rPr>
              <a:t>GetMenu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pMenuMain-&gt;</a:t>
            </a:r>
            <a:r>
              <a:rPr lang="en-US" altLang="ko-KR" sz="2000" b="0" cap="none" dirty="0">
                <a:solidFill>
                  <a:srgbClr val="FF0F0F"/>
                </a:solidFill>
                <a:latin typeface="Lucida Sans Unicode" charset="0"/>
                <a:ea typeface="Lucida Sans Unicode" charset="0"/>
              </a:rPr>
              <a:t>AppendMenu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(MF_POPUP, </a:t>
            </a:r>
            <a:b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</a:b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		(UINT_PTR) Popup.</a:t>
            </a:r>
            <a:r>
              <a:rPr lang="en-US" altLang="ko-KR" sz="2000" b="0" cap="none" dirty="0">
                <a:solidFill>
                  <a:srgbClr val="FF0F0F"/>
                </a:solidFill>
                <a:latin typeface="Lucida Sans Unicode" charset="0"/>
                <a:ea typeface="Lucida Sans Unicode" charset="0"/>
              </a:rPr>
              <a:t>Detatch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(),  “Color(&amp;C)”); 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}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48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내용 개체 틀 2"/>
          <p:cNvSpPr>
            <a:spLocks noGrp="1"/>
          </p:cNvSpPr>
          <p:nvPr>
            <p:ph idx="1"/>
          </p:nvPr>
        </p:nvSpPr>
        <p:spPr>
          <a:xfrm>
            <a:off x="285750" y="1214755"/>
            <a:ext cx="8715375" cy="5429250"/>
          </a:xfrm>
        </p:spPr>
        <p:txBody>
          <a:bodyPr/>
          <a:lstStyle/>
          <a:p>
            <a:r>
              <a:rPr lang="en-US" altLang="ko-KR"/>
              <a:t>CMenu </a:t>
            </a:r>
            <a:r>
              <a:rPr lang="ko-KR" altLang="en-US"/>
              <a:t>객체</a:t>
            </a:r>
            <a:r>
              <a:rPr lang="en-US" altLang="ko-KR"/>
              <a:t>: </a:t>
            </a:r>
            <a:r>
              <a:rPr lang="ko-KR" altLang="en-US"/>
              <a:t>메뉴의 생긴 모양</a:t>
            </a:r>
            <a:r>
              <a:rPr lang="en-US" altLang="ko-KR"/>
              <a:t>, ID</a:t>
            </a:r>
            <a:r>
              <a:rPr lang="ko-KR" altLang="en-US"/>
              <a:t>등을 생성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맴버함수</a:t>
            </a:r>
            <a:r>
              <a:rPr lang="en-US" altLang="ko-KR"/>
              <a:t>: AppendMenu()</a:t>
            </a:r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Flag: </a:t>
            </a:r>
          </a:p>
          <a:p>
            <a:pPr lvl="2"/>
            <a:r>
              <a:rPr lang="en-US" altLang="ko-KR"/>
              <a:t>MF_STRING (</a:t>
            </a:r>
            <a:r>
              <a:rPr lang="ko-KR" altLang="en-US"/>
              <a:t>일반적인 메뉴 항목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MF_POPUP (</a:t>
            </a:r>
            <a:r>
              <a:rPr lang="ko-KR" altLang="en-US"/>
              <a:t>하위 메뉴 연결 시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MF_SEPARATOR </a:t>
            </a:r>
          </a:p>
          <a:p>
            <a:pPr lvl="1"/>
            <a:r>
              <a:rPr lang="en-US" altLang="ko-KR"/>
              <a:t>ID: </a:t>
            </a:r>
          </a:p>
          <a:p>
            <a:pPr lvl="2"/>
            <a:r>
              <a:rPr lang="en-US" altLang="ko-KR"/>
              <a:t>MF_STRING </a:t>
            </a:r>
            <a:r>
              <a:rPr lang="ko-KR" altLang="en-US"/>
              <a:t>의 경우</a:t>
            </a:r>
            <a:r>
              <a:rPr lang="en-US" altLang="ko-KR"/>
              <a:t>: Command ID</a:t>
            </a:r>
          </a:p>
          <a:p>
            <a:pPr lvl="2"/>
            <a:r>
              <a:rPr lang="en-US" altLang="ko-KR"/>
              <a:t>MF_POPUP </a:t>
            </a:r>
            <a:r>
              <a:rPr lang="ko-KR" altLang="en-US"/>
              <a:t>의 경우</a:t>
            </a:r>
            <a:r>
              <a:rPr lang="en-US" altLang="ko-KR"/>
              <a:t>: </a:t>
            </a:r>
            <a:r>
              <a:rPr lang="ko-KR" altLang="en-US"/>
              <a:t>붙일 하위 메뉴의 주소 </a:t>
            </a:r>
            <a:r>
              <a:rPr lang="en-US" altLang="ko-KR"/>
              <a:t>(Detatch() </a:t>
            </a:r>
            <a:r>
              <a:rPr lang="ko-KR" altLang="en-US"/>
              <a:t>함수이용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정리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774065" y="2282190"/>
            <a:ext cx="6995795" cy="5245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dk1"/>
                </a:solidFill>
                <a:latin typeface="Franklin Gothic Book" charset="0"/>
                <a:ea typeface="Franklin Gothic Book" charset="0"/>
              </a:rPr>
              <a:t>bool CMenu::AppendMenu( Flag, ID, Caption )</a:t>
            </a:r>
            <a:endParaRPr lang="ko-KR" altLang="en-US" sz="2800" b="0" cap="none" dirty="0">
              <a:solidFill>
                <a:schemeClr val="dk1"/>
              </a:solidFill>
              <a:latin typeface="Franklin Gothic Book" charset="0"/>
              <a:ea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36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컨텍스트 메뉴</a:t>
            </a:r>
          </a:p>
        </p:txBody>
      </p:sp>
      <p:grpSp>
        <p:nvGrpSpPr>
          <p:cNvPr id="27652" name="Group 8"/>
          <p:cNvGrpSpPr>
            <a:grpSpLocks/>
          </p:cNvGrpSpPr>
          <p:nvPr/>
        </p:nvGrpSpPr>
        <p:grpSpPr bwMode="auto">
          <a:xfrm>
            <a:off x="1714500" y="1928813"/>
            <a:ext cx="6400800" cy="2965450"/>
            <a:chOff x="720" y="2208"/>
            <a:chExt cx="4032" cy="1868"/>
          </a:xfrm>
        </p:grpSpPr>
        <p:pic>
          <p:nvPicPr>
            <p:cNvPr id="27653" name="Picture 4" descr="D:\집필(2)\Chapter06\Fig6-1-03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208"/>
              <a:ext cx="2400" cy="1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4" name="AutoShape 5"/>
            <p:cNvSpPr>
              <a:spLocks noChangeArrowheads="1"/>
            </p:cNvSpPr>
            <p:nvPr/>
          </p:nvSpPr>
          <p:spPr bwMode="auto">
            <a:xfrm>
              <a:off x="1152" y="2976"/>
              <a:ext cx="648" cy="69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7655" name="Rectangle 6"/>
            <p:cNvSpPr>
              <a:spLocks noChangeArrowheads="1"/>
            </p:cNvSpPr>
            <p:nvPr/>
          </p:nvSpPr>
          <p:spPr bwMode="auto">
            <a:xfrm>
              <a:off x="3408" y="3120"/>
              <a:ext cx="1344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2200">
                  <a:solidFill>
                    <a:srgbClr val="CC3300"/>
                  </a:solidFill>
                </a:rPr>
                <a:t>컨텍스트 메뉴 </a:t>
              </a:r>
            </a:p>
            <a:p>
              <a:pPr eaLnBrk="1" hangingPunct="1"/>
              <a:r>
                <a:rPr lang="en-US" altLang="ko-KR" sz="2200">
                  <a:solidFill>
                    <a:srgbClr val="CC3300"/>
                  </a:solidFill>
                </a:rPr>
                <a:t>= </a:t>
              </a:r>
              <a:r>
                <a:rPr lang="ko-KR" altLang="en-US" sz="2200">
                  <a:solidFill>
                    <a:srgbClr val="CC3300"/>
                  </a:solidFill>
                </a:rPr>
                <a:t>단축 메뉴</a:t>
              </a:r>
            </a:p>
            <a:p>
              <a:pPr eaLnBrk="1" hangingPunct="1"/>
              <a:r>
                <a:rPr lang="en-US" altLang="ko-KR" sz="2200">
                  <a:solidFill>
                    <a:srgbClr val="CC3300"/>
                  </a:solidFill>
                </a:rPr>
                <a:t>= </a:t>
              </a:r>
              <a:r>
                <a:rPr lang="ko-KR" altLang="en-US" sz="2200">
                  <a:solidFill>
                    <a:srgbClr val="CC3300"/>
                  </a:solidFill>
                </a:rPr>
                <a:t>팝업 메뉴</a:t>
              </a:r>
            </a:p>
          </p:txBody>
        </p:sp>
        <p:sp>
          <p:nvSpPr>
            <p:cNvPr id="27656" name="Line 7"/>
            <p:cNvSpPr>
              <a:spLocks noChangeShapeType="1"/>
            </p:cNvSpPr>
            <p:nvPr/>
          </p:nvSpPr>
          <p:spPr bwMode="auto">
            <a:xfrm>
              <a:off x="1783" y="3312"/>
              <a:ext cx="16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9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마우스 오른쪽 버튼 클릭 또는        키 누름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2. WM_CONTEXTMENU </a:t>
            </a:r>
            <a:r>
              <a:rPr lang="ko-KR" altLang="en-US"/>
              <a:t>메시지 발생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메시지 핸들러에서 메뉴를 띄우는 코드 작성</a:t>
            </a:r>
          </a:p>
        </p:txBody>
      </p:sp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컨텍스트 메뉴 동작 순서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285875"/>
            <a:ext cx="6667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3337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WM_CONTEXTMENU </a:t>
            </a:r>
            <a:r>
              <a:rPr lang="ko-KR" altLang="en-US"/>
              <a:t>메시지 발생 상황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마우스 오른쪽 버튼을 클릭하는 경우</a:t>
            </a:r>
            <a:br>
              <a:rPr lang="en-US" altLang="ko-KR"/>
            </a:br>
            <a:r>
              <a:rPr lang="en-US" altLang="ko-KR"/>
              <a:t>(WM_RBUTTONDOWN</a:t>
            </a:r>
            <a:r>
              <a:rPr lang="ko-KR" altLang="en-US"/>
              <a:t> 핸들러가 없는 경우</a:t>
            </a:r>
            <a:r>
              <a:rPr lang="en-US" altLang="ko-KR"/>
              <a:t>)</a:t>
            </a:r>
            <a:endParaRPr lang="ko-KR" altLang="en-US"/>
          </a:p>
          <a:p>
            <a:pPr lvl="1"/>
            <a:endParaRPr lang="en-US" altLang="ko-KR"/>
          </a:p>
          <a:p>
            <a:pPr lvl="1"/>
            <a:r>
              <a:rPr lang="en-US" altLang="ko-KR"/>
              <a:t>Shift + F10 </a:t>
            </a:r>
            <a:r>
              <a:rPr lang="ko-KR" altLang="en-US"/>
              <a:t>키 조합을 누른 경우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가상 키코드 </a:t>
            </a:r>
            <a:r>
              <a:rPr lang="en-US" altLang="ko-KR"/>
              <a:t>VK_APPS</a:t>
            </a:r>
            <a:r>
              <a:rPr lang="ko-KR" altLang="en-US"/>
              <a:t>에 해당하는 키</a:t>
            </a:r>
            <a:r>
              <a:rPr lang="en-US" altLang="ko-KR"/>
              <a:t>(    )</a:t>
            </a:r>
            <a:r>
              <a:rPr lang="ko-KR" altLang="en-US"/>
              <a:t>를 누른 경우</a:t>
            </a:r>
          </a:p>
          <a:p>
            <a:endParaRPr lang="en-US" altLang="ko-K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컨텍스트 메뉴 </a:t>
            </a:r>
            <a:r>
              <a:rPr lang="en-US" altLang="ko-KR"/>
              <a:t>(1/6)</a:t>
            </a: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357688"/>
            <a:ext cx="431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547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WM_CONTEXTMENU </a:t>
            </a:r>
            <a:r>
              <a:rPr lang="ko-KR" altLang="en-US"/>
              <a:t>메시지 핸들러</a:t>
            </a:r>
          </a:p>
          <a:p>
            <a:endParaRPr lang="en-US" altLang="ko-KR" sz="4000"/>
          </a:p>
          <a:p>
            <a:endParaRPr lang="en-US" altLang="ko-KR" sz="4000"/>
          </a:p>
          <a:p>
            <a:pPr lvl="1"/>
            <a:r>
              <a:rPr lang="en-US" altLang="ko-KR"/>
              <a:t>pWnd - </a:t>
            </a:r>
            <a:r>
              <a:rPr lang="ko-KR" altLang="en-US"/>
              <a:t>마우스 커서 아래쪽에 있는 윈도우</a:t>
            </a:r>
          </a:p>
          <a:p>
            <a:pPr lvl="1"/>
            <a:r>
              <a:rPr lang="en-US" altLang="ko-KR"/>
              <a:t>pos - </a:t>
            </a:r>
            <a:r>
              <a:rPr lang="ko-KR" altLang="en-US"/>
              <a:t>마우스 커서의 위치</a:t>
            </a:r>
            <a:r>
              <a:rPr lang="en-US" altLang="ko-KR"/>
              <a:t>(</a:t>
            </a:r>
            <a:r>
              <a:rPr lang="ko-KR" altLang="en-US"/>
              <a:t>스크린 좌표</a:t>
            </a:r>
            <a:r>
              <a:rPr lang="en-US" altLang="ko-KR"/>
              <a:t>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0C498460-6792-43B4-BE5B-B9FDB334760C}" type="slidenum">
              <a:rPr lang="en-US" altLang="ko-KR"/>
              <a:pPr>
                <a:defRPr/>
              </a:pPr>
              <a:t>55</a:t>
            </a:fld>
            <a:endParaRPr lang="en-US" altLang="ko-K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컨텍스트 메뉴 </a:t>
            </a:r>
            <a:r>
              <a:rPr lang="en-US" altLang="ko-KR"/>
              <a:t>(2/6)</a:t>
            </a:r>
          </a:p>
        </p:txBody>
      </p:sp>
      <p:sp>
        <p:nvSpPr>
          <p:cNvPr id="30725" name="AutoShape 6"/>
          <p:cNvSpPr>
            <a:spLocks noChangeArrowheads="1"/>
          </p:cNvSpPr>
          <p:nvPr/>
        </p:nvSpPr>
        <p:spPr bwMode="auto">
          <a:xfrm>
            <a:off x="428625" y="2000250"/>
            <a:ext cx="8382000" cy="5842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afx_msg void OnContextMenu (CWnd* pWnd, CPoint pos) ;</a:t>
            </a:r>
          </a:p>
        </p:txBody>
      </p:sp>
    </p:spTree>
    <p:extLst>
      <p:ext uri="{BB962C8B-B14F-4D97-AF65-F5344CB8AC3E}">
        <p14:creationId xmlns:p14="http://schemas.microsoft.com/office/powerpoint/2010/main" val="3678940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내용 개체 틀 2"/>
          <p:cNvSpPr>
            <a:spLocks noGrp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WM_CONTEXTMENU </a:t>
            </a:r>
            <a:r>
              <a:rPr lang="ko-KR" altLang="en-US"/>
              <a:t>핸들러를 만들어 보자</a:t>
            </a:r>
          </a:p>
        </p:txBody>
      </p:sp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컨텍스트 메뉴</a:t>
            </a:r>
            <a:r>
              <a:rPr lang="en-US" altLang="ko-KR"/>
              <a:t> </a:t>
            </a:r>
            <a:r>
              <a:rPr lang="ko-KR" altLang="en-US"/>
              <a:t>핸들러 연습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14500"/>
            <a:ext cx="4429125" cy="315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3375" y="3857625"/>
            <a:ext cx="479425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err="1"/>
              <a:t>AfxMessageBox</a:t>
            </a:r>
            <a:r>
              <a:rPr lang="en-US" altLang="ko-KR" sz="2000" b="1" dirty="0"/>
              <a:t>(_T(“Context Menu”));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6862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CMenu::</a:t>
            </a:r>
            <a:r>
              <a:rPr lang="en-US" altLang="ko-KR">
                <a:solidFill>
                  <a:srgbClr val="FF0F0F"/>
                </a:solidFill>
              </a:rPr>
              <a:t>TrackPopupMenu</a:t>
            </a:r>
            <a:r>
              <a:rPr lang="en-US" altLang="ko-KR"/>
              <a:t>() </a:t>
            </a:r>
            <a:r>
              <a:rPr lang="ko-KR" altLang="en-US"/>
              <a:t>함수</a:t>
            </a:r>
          </a:p>
          <a:p>
            <a:endParaRPr lang="ko-KR" altLang="en-US"/>
          </a:p>
          <a:p>
            <a:endParaRPr lang="ko-KR" altLang="en-US"/>
          </a:p>
          <a:p>
            <a:pPr lvl="1"/>
            <a:r>
              <a:rPr lang="en-US" altLang="ko-KR"/>
              <a:t>nFlags</a:t>
            </a:r>
          </a:p>
          <a:p>
            <a:pPr lvl="2"/>
            <a:r>
              <a:rPr lang="en-US" altLang="ko-KR"/>
              <a:t>TPM_LEFTALIGN, TPM_CENTERALIGN, TPM_RIGHTALIGN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TPM_LEFTBUTTON, TPM_RIGHTBUTTON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B3307DDF-8BFD-49B8-895D-81E3AAA6500D}" type="slidenum">
              <a:rPr lang="en-US" altLang="ko-KR"/>
              <a:pPr>
                <a:defRPr/>
              </a:pPr>
              <a:t>57</a:t>
            </a:fld>
            <a:endParaRPr lang="en-US" altLang="ko-K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컨텍스트 메뉴 </a:t>
            </a:r>
            <a:r>
              <a:rPr lang="en-US" altLang="ko-KR"/>
              <a:t>(3/6)</a:t>
            </a: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357188" y="1785938"/>
            <a:ext cx="8382000" cy="9652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BOOL TrackPopupMenu (UINT </a:t>
            </a:r>
            <a:r>
              <a:rPr lang="en-US" altLang="ko-KR" sz="2000">
                <a:solidFill>
                  <a:srgbClr val="FF0F0F"/>
                </a:solidFill>
                <a:latin typeface="Lucida Sans Unicode" pitchFamily="34" charset="0"/>
              </a:rPr>
              <a:t>nFlags</a:t>
            </a:r>
            <a:r>
              <a:rPr lang="en-US" altLang="ko-KR" sz="2000">
                <a:latin typeface="Lucida Sans Unicode" pitchFamily="34" charset="0"/>
              </a:rPr>
              <a:t>, int x, int y, CWnd* pWnd, LPCRECT lpRect = 0) ;</a:t>
            </a:r>
          </a:p>
        </p:txBody>
      </p:sp>
      <p:pic>
        <p:nvPicPr>
          <p:cNvPr id="32774" name="Picture 5" descr="D:\집필(1)\Chapter06\Fig6-1-3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500438"/>
            <a:ext cx="4357687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858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-28425" y="764704"/>
            <a:ext cx="8572500" cy="5429250"/>
          </a:xfrm>
        </p:spPr>
        <p:txBody>
          <a:bodyPr/>
          <a:lstStyle/>
          <a:p>
            <a:r>
              <a:rPr lang="en-US" altLang="ko-KR" dirty="0" err="1"/>
              <a:t>CMenu</a:t>
            </a:r>
            <a:r>
              <a:rPr lang="en-US" altLang="ko-KR" dirty="0"/>
              <a:t>::</a:t>
            </a:r>
            <a:r>
              <a:rPr lang="en-US" altLang="ko-KR" dirty="0" err="1"/>
              <a:t>TrackPopupMenu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endParaRPr lang="ko-KR" altLang="en-US" dirty="0"/>
          </a:p>
          <a:p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x, y</a:t>
            </a:r>
          </a:p>
          <a:p>
            <a:pPr lvl="2"/>
            <a:r>
              <a:rPr lang="ko-KR" altLang="en-US" dirty="0" err="1"/>
              <a:t>컨텍스트</a:t>
            </a:r>
            <a:r>
              <a:rPr lang="ko-KR" altLang="en-US" dirty="0"/>
              <a:t> 메뉴가 표시될 위치</a:t>
            </a:r>
            <a:r>
              <a:rPr lang="en-US" altLang="ko-KR" dirty="0"/>
              <a:t>(</a:t>
            </a:r>
            <a:r>
              <a:rPr lang="ko-KR" altLang="en-US" dirty="0"/>
              <a:t>스크린 좌표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pWnd</a:t>
            </a:r>
            <a:endParaRPr lang="en-US" altLang="ko-KR" dirty="0"/>
          </a:p>
          <a:p>
            <a:pPr lvl="2"/>
            <a:r>
              <a:rPr lang="ko-KR" altLang="en-US" dirty="0" err="1"/>
              <a:t>컨텍스트</a:t>
            </a:r>
            <a:r>
              <a:rPr lang="ko-KR" altLang="en-US" dirty="0"/>
              <a:t> 메뉴의 </a:t>
            </a:r>
            <a:r>
              <a:rPr lang="en-US" altLang="ko-KR" dirty="0"/>
              <a:t>WM_COMMAND </a:t>
            </a:r>
            <a:r>
              <a:rPr lang="ko-KR" altLang="en-US" dirty="0"/>
              <a:t>메시지를 받을 윈도우 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rgbClr val="FF0F0F"/>
                </a:solidFill>
              </a:rPr>
              <a:t>AfxGetMainWnd</a:t>
            </a:r>
            <a:r>
              <a:rPr lang="en-US" altLang="ko-KR" dirty="0">
                <a:solidFill>
                  <a:srgbClr val="FF0F0F"/>
                </a:solidFill>
              </a:rPr>
              <a:t>() </a:t>
            </a:r>
            <a:r>
              <a:rPr lang="ko-KR" altLang="en-US" dirty="0">
                <a:solidFill>
                  <a:srgbClr val="FF0F0F"/>
                </a:solidFill>
              </a:rPr>
              <a:t>함수 </a:t>
            </a:r>
            <a:r>
              <a:rPr lang="ko-KR" altLang="en-US" dirty="0"/>
              <a:t>를 사용하여 창과 연결</a:t>
            </a:r>
          </a:p>
          <a:p>
            <a:pPr lvl="1"/>
            <a:r>
              <a:rPr lang="en-US" altLang="ko-KR" dirty="0" err="1"/>
              <a:t>lpRect</a:t>
            </a:r>
            <a:endParaRPr lang="en-US" altLang="ko-KR" dirty="0"/>
          </a:p>
          <a:p>
            <a:pPr lvl="2"/>
            <a:r>
              <a:rPr lang="ko-KR" altLang="en-US" dirty="0"/>
              <a:t>마우스 버튼을 클릭하더라도 </a:t>
            </a:r>
            <a:r>
              <a:rPr lang="ko-KR" altLang="en-US" dirty="0" err="1"/>
              <a:t>컨텍스트</a:t>
            </a:r>
            <a:r>
              <a:rPr lang="ko-KR" altLang="en-US" dirty="0"/>
              <a:t> 메뉴가 닫히지 않는 사각형 영역</a:t>
            </a:r>
            <a:r>
              <a:rPr lang="en-US" altLang="ko-KR" dirty="0"/>
              <a:t>(</a:t>
            </a:r>
            <a:r>
              <a:rPr lang="ko-KR" altLang="en-US" dirty="0"/>
              <a:t>스크린 좌표</a:t>
            </a:r>
            <a:r>
              <a:rPr lang="en-US" altLang="ko-KR" dirty="0"/>
              <a:t>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09804A5A-3D26-471D-B7D7-56979732BC1B}" type="slidenum">
              <a:rPr lang="en-US" altLang="ko-KR"/>
              <a:pPr>
                <a:defRPr/>
              </a:pPr>
              <a:t>58</a:t>
            </a:fld>
            <a:endParaRPr lang="en-US" altLang="ko-KR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컨텍스트 메뉴 </a:t>
            </a:r>
            <a:r>
              <a:rPr lang="en-US" altLang="ko-KR"/>
              <a:t>(4/6)</a:t>
            </a:r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380886" y="1095482"/>
            <a:ext cx="8382000" cy="9652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BOOL TrackPopupMenu (UINT nFlags, int x, int y, CWnd* pWnd, LPCRECT lpRect = 0) ;</a:t>
            </a:r>
          </a:p>
        </p:txBody>
      </p:sp>
    </p:spTree>
    <p:extLst>
      <p:ext uri="{BB962C8B-B14F-4D97-AF65-F5344CB8AC3E}">
        <p14:creationId xmlns:p14="http://schemas.microsoft.com/office/powerpoint/2010/main" val="17519468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540"/>
            <a:ext cx="8572500" cy="5429250"/>
          </a:xfrm>
        </p:spPr>
        <p:txBody>
          <a:bodyPr/>
          <a:lstStyle/>
          <a:p>
            <a:r>
              <a:rPr lang="ko-KR" altLang="en-US" dirty="0" err="1"/>
              <a:t>컨텍스트</a:t>
            </a:r>
            <a:r>
              <a:rPr lang="ko-KR" altLang="en-US" dirty="0"/>
              <a:t> 메뉴 사용 예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5DBE628F-9B2F-49A9-B086-D2963A3EE1DC}" type="slidenum">
              <a:rPr lang="en-US" altLang="ko-KR"/>
              <a:pPr>
                <a:defRPr/>
              </a:pPr>
              <a:t>59</a:t>
            </a:fld>
            <a:endParaRPr lang="en-US" altLang="ko-KR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컨텍스트 메뉴 </a:t>
            </a:r>
            <a:r>
              <a:rPr lang="en-US" altLang="ko-KR"/>
              <a:t>(5/6)</a:t>
            </a:r>
          </a:p>
        </p:txBody>
      </p:sp>
      <p:sp>
        <p:nvSpPr>
          <p:cNvPr id="260100" name="AutoShape 4"/>
          <p:cNvSpPr>
            <a:spLocks/>
          </p:cNvSpPr>
          <p:nvPr/>
        </p:nvSpPr>
        <p:spPr bwMode="auto">
          <a:xfrm>
            <a:off x="428625" y="1124585"/>
            <a:ext cx="8382635" cy="3916680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void CChildView::OnContextMenu(CWnd* pWnd, CPoint point) 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{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</a:t>
            </a:r>
            <a:r>
              <a:rPr lang="en-US" altLang="ko-KR" sz="20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CMenu menuPopup;</a:t>
            </a:r>
            <a:endParaRPr lang="ko-KR" altLang="en-US" sz="20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   menuPopup.</a:t>
            </a:r>
            <a:r>
              <a:rPr lang="en-US" altLang="ko-KR" sz="2000" b="0" cap="none" dirty="0">
                <a:solidFill>
                  <a:srgbClr val="FF0F0F"/>
                </a:solidFill>
                <a:latin typeface="Franklin Gothic Book" charset="0"/>
                <a:ea typeface="Franklin Gothic Book" charset="0"/>
              </a:rPr>
              <a:t>CreatePopupMenu</a:t>
            </a:r>
            <a:r>
              <a:rPr lang="en-US" altLang="ko-KR" sz="20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();</a:t>
            </a:r>
            <a:endParaRPr lang="ko-KR" altLang="en-US" sz="20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   menuPopup.AppendMenu(MF_STRING, 201, "Red (&amp;R)");</a:t>
            </a:r>
            <a:endParaRPr lang="ko-KR" altLang="en-US" sz="20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   menuPopup.AppendMenu(MF_STRING, 202, "Green (&amp;G)");</a:t>
            </a:r>
            <a:endParaRPr lang="ko-KR" altLang="en-US" sz="20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   menuPopup.AppendMenu(MF_STRING, 203, "Blue (&amp;B)");</a:t>
            </a:r>
            <a:endParaRPr lang="ko-KR" altLang="en-US" sz="20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   menuPopup.</a:t>
            </a:r>
            <a:r>
              <a:rPr lang="en-US" altLang="ko-KR" sz="2000" b="0" cap="none" dirty="0">
                <a:solidFill>
                  <a:srgbClr val="FF0F0F"/>
                </a:solidFill>
                <a:latin typeface="Franklin Gothic Book" charset="0"/>
                <a:ea typeface="Franklin Gothic Book" charset="0"/>
              </a:rPr>
              <a:t>TrackPopupMenu</a:t>
            </a:r>
            <a:r>
              <a:rPr lang="en-US" altLang="ko-KR" sz="20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(</a:t>
            </a:r>
            <a:endParaRPr lang="ko-KR" altLang="en-US" sz="20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	TPM_LEFTALIGN|TPM_LEFTBUTTON, </a:t>
            </a:r>
            <a:endParaRPr lang="ko-KR" altLang="en-US" sz="20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	point.x, point.y, </a:t>
            </a:r>
            <a:endParaRPr lang="ko-KR" altLang="en-US" sz="20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	AfxGetMainWnd());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}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1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52736"/>
            <a:ext cx="5852521" cy="389096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MFC</a:t>
            </a:r>
            <a:r>
              <a:rPr lang="ko-KR" altLang="en-US" dirty="0"/>
              <a:t>의 주요 클래스</a:t>
            </a:r>
            <a:r>
              <a:rPr lang="en-US" altLang="ko-KR" dirty="0"/>
              <a:t>-2-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688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 txBox="1">
            <a:spLocks noGrp="1"/>
          </p:cNvSpPr>
          <p:nvPr>
            <p:ph idx="1"/>
          </p:nvPr>
        </p:nvSpPr>
        <p:spPr>
          <a:xfrm>
            <a:off x="1270" y="795655"/>
            <a:ext cx="8573135" cy="5429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컨텍스트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예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F93D8C3-9402-4DE6-A6AF-5DD7415E4B2E}" type="slidenum">
              <a:rPr lang="en-US" altLang="ko-KR"/>
              <a:pPr>
                <a:defRPr/>
              </a:pPr>
              <a:t>60</a:t>
            </a:fld>
            <a:endParaRPr lang="en-US" altLang="ko-KR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컨텍스트 메뉴 </a:t>
            </a:r>
            <a:r>
              <a:rPr lang="en-US" altLang="ko-KR"/>
              <a:t>(6/6)</a:t>
            </a:r>
          </a:p>
        </p:txBody>
      </p:sp>
      <p:sp>
        <p:nvSpPr>
          <p:cNvPr id="35845" name="AutoShape 4"/>
          <p:cNvSpPr>
            <a:spLocks/>
          </p:cNvSpPr>
          <p:nvPr/>
        </p:nvSpPr>
        <p:spPr bwMode="auto">
          <a:xfrm>
            <a:off x="377825" y="1257935"/>
            <a:ext cx="8382635" cy="3501390"/>
          </a:xfrm>
          <a:prstGeom prst="flowChartAlternateProcess">
            <a:avLst/>
          </a:prstGeom>
          <a:noFill/>
          <a:ln w="9525" cap="flat" cmpd="sng">
            <a:solidFill>
              <a:srgbClr val="99CC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void CChildView::OnContextMenu(CWnd* pWnd, CPoint point) 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{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CMenu menu;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menu.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LoadMenu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(IDR_MAINFRAME);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CMenu* pMenu = menu.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GetSubMenu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(4); 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pMenu-&gt;</a:t>
            </a:r>
            <a:r>
              <a:rPr lang="en-US" altLang="ko-KR" sz="2000" b="0" cap="none" dirty="0">
                <a:solidFill>
                  <a:srgbClr val="CC3300"/>
                </a:solidFill>
                <a:latin typeface="Lucida Sans Unicode" charset="0"/>
                <a:ea typeface="Lucida Sans Unicode" charset="0"/>
              </a:rPr>
              <a:t>TrackPopupMenu</a:t>
            </a: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(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 TPM_LEFTALIGN|TPM_RIGHTBUTTON,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        point.x, point.y, AfxGetMainWnd()); 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Lucida Sans Unicode" charset="0"/>
                <a:ea typeface="Lucida Sans Unicode" charset="0"/>
              </a:rPr>
              <a:t>}</a:t>
            </a:r>
            <a:endParaRPr lang="ko-KR" altLang="en-US" sz="2000" b="0" cap="none" dirty="0">
              <a:solidFill>
                <a:schemeClr val="tx1"/>
              </a:solidFill>
              <a:latin typeface="Lucida Sans Unicode" charset="0"/>
              <a:ea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896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Resource</a:t>
            </a:r>
            <a:r>
              <a:rPr lang="ko-KR" altLang="en-US"/>
              <a:t>를 이용하기</a:t>
            </a:r>
            <a:endParaRPr lang="en-US" altLang="ko-KR"/>
          </a:p>
          <a:p>
            <a:endParaRPr lang="en-US" altLang="ko-KR"/>
          </a:p>
          <a:p>
            <a:r>
              <a:rPr lang="ko-KR" altLang="en-US">
                <a:solidFill>
                  <a:srgbClr val="FF0F0F"/>
                </a:solidFill>
              </a:rPr>
              <a:t>직접 </a:t>
            </a:r>
            <a:r>
              <a:rPr lang="en-US" altLang="ko-KR">
                <a:solidFill>
                  <a:srgbClr val="FF0F0F"/>
                </a:solidFill>
              </a:rPr>
              <a:t>Coding</a:t>
            </a:r>
            <a:r>
              <a:rPr lang="ko-KR" altLang="en-US">
                <a:solidFill>
                  <a:srgbClr val="FF0F0F"/>
                </a:solidFill>
              </a:rPr>
              <a:t>을 통해 만들기</a:t>
            </a:r>
            <a:endParaRPr lang="en-US" altLang="ko-KR">
              <a:solidFill>
                <a:srgbClr val="FF0F0F"/>
              </a:solidFill>
            </a:endParaRPr>
          </a:p>
          <a:p>
            <a:pPr lvl="1"/>
            <a:r>
              <a:rPr lang="en-US" altLang="ko-KR"/>
              <a:t>CMenu </a:t>
            </a:r>
            <a:r>
              <a:rPr lang="ko-KR" altLang="en-US"/>
              <a:t>객체를 활용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Review: Menu </a:t>
            </a:r>
            <a:r>
              <a:rPr lang="ko-KR" altLang="en-US" dirty="0"/>
              <a:t>만들기의</a:t>
            </a:r>
            <a:r>
              <a:rPr lang="en-US" altLang="ko-KR" dirty="0"/>
              <a:t> 2</a:t>
            </a:r>
            <a:r>
              <a:rPr lang="ko-KR" altLang="en-US" dirty="0"/>
              <a:t>가지 방법</a:t>
            </a: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24944"/>
            <a:ext cx="31242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4323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pPr marL="514350" indent="-514350">
              <a:buFont typeface="맑은 고딕" pitchFamily="50" charset="-127"/>
              <a:buAutoNum type="arabicPeriod"/>
            </a:pPr>
            <a:r>
              <a:rPr lang="en-US" altLang="ko-KR"/>
              <a:t>Popup Menu </a:t>
            </a:r>
            <a:r>
              <a:rPr lang="ko-KR" altLang="en-US"/>
              <a:t>만들기</a:t>
            </a:r>
            <a:endParaRPr lang="en-US" altLang="ko-KR"/>
          </a:p>
          <a:p>
            <a:pPr marL="514350" indent="-514350">
              <a:buFont typeface="맑은 고딕" pitchFamily="50" charset="-127"/>
              <a:buAutoNum type="arabicPeriod"/>
            </a:pPr>
            <a:r>
              <a:rPr lang="en-US" altLang="ko-KR"/>
              <a:t>Popup Menu</a:t>
            </a:r>
            <a:r>
              <a:rPr lang="ko-KR" altLang="en-US"/>
              <a:t>를 최상위 </a:t>
            </a:r>
            <a:r>
              <a:rPr lang="en-US" altLang="ko-KR"/>
              <a:t>Menu</a:t>
            </a:r>
            <a:r>
              <a:rPr lang="ko-KR" altLang="en-US"/>
              <a:t>에 붙이기</a:t>
            </a:r>
          </a:p>
        </p:txBody>
      </p:sp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Review: </a:t>
            </a:r>
            <a:r>
              <a:rPr lang="en-US" altLang="ko-KR" dirty="0" err="1"/>
              <a:t>Cmenu</a:t>
            </a:r>
            <a:r>
              <a:rPr lang="ko-KR" altLang="en-US" dirty="0"/>
              <a:t>기반 </a:t>
            </a:r>
            <a:r>
              <a:rPr lang="en-US" altLang="ko-KR" dirty="0"/>
              <a:t>Menu </a:t>
            </a:r>
            <a:r>
              <a:rPr lang="ko-KR" altLang="en-US" dirty="0"/>
              <a:t>만들기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30300"/>
            <a:ext cx="43338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8"/>
          <p:cNvGrpSpPr>
            <a:grpSpLocks/>
          </p:cNvGrpSpPr>
          <p:nvPr/>
        </p:nvGrpSpPr>
        <p:grpSpPr bwMode="auto">
          <a:xfrm>
            <a:off x="6430516" y="1344613"/>
            <a:ext cx="2600325" cy="1441450"/>
            <a:chOff x="4071934" y="2786058"/>
            <a:chExt cx="2600392" cy="1440902"/>
          </a:xfrm>
        </p:grpSpPr>
        <p:sp>
          <p:nvSpPr>
            <p:cNvPr id="5" name="직사각형 4"/>
            <p:cNvSpPr/>
            <p:nvPr/>
          </p:nvSpPr>
          <p:spPr>
            <a:xfrm>
              <a:off x="4643449" y="2786058"/>
              <a:ext cx="1214468" cy="999745"/>
            </a:xfrm>
            <a:prstGeom prst="rect">
              <a:avLst/>
            </a:prstGeom>
            <a:noFill/>
            <a:ln w="38100">
              <a:solidFill>
                <a:srgbClr val="F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30" name="TextBox 5"/>
            <p:cNvSpPr txBox="1">
              <a:spLocks noChangeArrowheads="1"/>
            </p:cNvSpPr>
            <p:nvPr/>
          </p:nvSpPr>
          <p:spPr bwMode="auto">
            <a:xfrm>
              <a:off x="4071934" y="3857628"/>
              <a:ext cx="26003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FF0F0F"/>
                  </a:solidFill>
                </a:rPr>
                <a:t>1. Popup</a:t>
              </a:r>
              <a:r>
                <a:rPr lang="ko-KR" altLang="en-US" b="1">
                  <a:solidFill>
                    <a:srgbClr val="FF0F0F"/>
                  </a:solidFill>
                </a:rPr>
                <a:t> </a:t>
              </a:r>
              <a:r>
                <a:rPr lang="en-US" altLang="ko-KR" b="1">
                  <a:solidFill>
                    <a:srgbClr val="FF0F0F"/>
                  </a:solidFill>
                </a:rPr>
                <a:t>Menu </a:t>
              </a:r>
              <a:r>
                <a:rPr lang="ko-KR" altLang="en-US" b="1">
                  <a:solidFill>
                    <a:srgbClr val="FF0F0F"/>
                  </a:solidFill>
                </a:rPr>
                <a:t>만들기</a:t>
              </a:r>
            </a:p>
          </p:txBody>
        </p:sp>
      </p:grpSp>
      <p:grpSp>
        <p:nvGrpSpPr>
          <p:cNvPr id="3" name="그룹 9"/>
          <p:cNvGrpSpPr>
            <a:grpSpLocks/>
          </p:cNvGrpSpPr>
          <p:nvPr/>
        </p:nvGrpSpPr>
        <p:grpSpPr bwMode="auto">
          <a:xfrm>
            <a:off x="4287391" y="1344613"/>
            <a:ext cx="2649537" cy="655637"/>
            <a:chOff x="1928794" y="2786058"/>
            <a:chExt cx="2650084" cy="655084"/>
          </a:xfrm>
        </p:grpSpPr>
        <p:sp>
          <p:nvSpPr>
            <p:cNvPr id="7" name="직사각형 6"/>
            <p:cNvSpPr/>
            <p:nvPr/>
          </p:nvSpPr>
          <p:spPr>
            <a:xfrm>
              <a:off x="2428959" y="2786058"/>
              <a:ext cx="2143567" cy="214131"/>
            </a:xfrm>
            <a:prstGeom prst="rect">
              <a:avLst/>
            </a:prstGeom>
            <a:noFill/>
            <a:ln w="38100">
              <a:solidFill>
                <a:srgbClr val="F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28" name="TextBox 7"/>
            <p:cNvSpPr txBox="1">
              <a:spLocks noChangeArrowheads="1"/>
            </p:cNvSpPr>
            <p:nvPr/>
          </p:nvSpPr>
          <p:spPr bwMode="auto">
            <a:xfrm>
              <a:off x="1928794" y="3071810"/>
              <a:ext cx="265008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FF0F0F"/>
                  </a:solidFill>
                </a:rPr>
                <a:t>2. </a:t>
              </a:r>
              <a:r>
                <a:rPr lang="ko-KR" altLang="en-US" b="1">
                  <a:solidFill>
                    <a:srgbClr val="FF0F0F"/>
                  </a:solidFill>
                </a:rPr>
                <a:t>최상위 메뉴에 붙이기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98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ko-KR" altLang="en-US" dirty="0"/>
              <a:t>붙일 팝업 메뉴 </a:t>
            </a:r>
            <a:r>
              <a:rPr lang="en-US" altLang="ko-KR" dirty="0" err="1"/>
              <a:t>CMenu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marL="914400" lvl="1" indent="-514350">
              <a:buFont typeface="Arial" charset="0"/>
              <a:buChar char="–"/>
              <a:defRPr/>
            </a:pPr>
            <a:r>
              <a:rPr lang="ko-KR" altLang="en-US" dirty="0"/>
              <a:t>새로 </a:t>
            </a:r>
            <a:r>
              <a:rPr lang="en-US" altLang="ko-KR" dirty="0" err="1"/>
              <a:t>PopupMenu</a:t>
            </a:r>
            <a:r>
              <a:rPr lang="ko-KR" altLang="en-US" dirty="0"/>
              <a:t>를 생성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F0F"/>
                </a:solidFill>
              </a:rPr>
              <a:t>CreatePopupMenu</a:t>
            </a:r>
            <a:r>
              <a:rPr lang="en-US" altLang="ko-KR" dirty="0">
                <a:solidFill>
                  <a:srgbClr val="FF0F0F"/>
                </a:solidFill>
              </a:rPr>
              <a:t>()</a:t>
            </a:r>
          </a:p>
          <a:p>
            <a:pPr marL="914400" lvl="1" indent="-514350">
              <a:buFont typeface="Arial" charset="0"/>
              <a:buChar char="–"/>
              <a:defRPr/>
            </a:pPr>
            <a:r>
              <a:rPr lang="ko-KR" altLang="en-US" dirty="0"/>
              <a:t>팝업 메뉴에 항목 추가</a:t>
            </a:r>
            <a:endParaRPr lang="en-US" altLang="ko-KR" dirty="0"/>
          </a:p>
          <a:p>
            <a:pPr marL="1314450" lvl="2" indent="-514350">
              <a:buFont typeface="Arial" charset="0"/>
              <a:buChar char="•"/>
              <a:defRPr/>
            </a:pPr>
            <a:r>
              <a:rPr lang="en-US" altLang="ko-KR" dirty="0" err="1">
                <a:solidFill>
                  <a:srgbClr val="FF0F0F"/>
                </a:solidFill>
              </a:rPr>
              <a:t>AppendMenu</a:t>
            </a:r>
            <a:r>
              <a:rPr lang="en-US" altLang="ko-KR" dirty="0">
                <a:solidFill>
                  <a:srgbClr val="FF0F0F"/>
                </a:solidFill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marL="914400" lvl="1" indent="-514350">
              <a:buFont typeface="Arial" charset="0"/>
              <a:buChar char="–"/>
              <a:defRPr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ko-KR" altLang="en-US" dirty="0"/>
              <a:t>최상위 </a:t>
            </a:r>
            <a:r>
              <a:rPr lang="en-US" altLang="ko-KR" dirty="0" err="1"/>
              <a:t>CMenu</a:t>
            </a:r>
            <a:r>
              <a:rPr lang="en-US" altLang="ko-KR" dirty="0"/>
              <a:t> </a:t>
            </a:r>
            <a:r>
              <a:rPr lang="ko-KR" altLang="en-US" dirty="0"/>
              <a:t>객체에 붙이기</a:t>
            </a:r>
            <a:endParaRPr lang="en-US" altLang="ko-KR" dirty="0"/>
          </a:p>
          <a:p>
            <a:pPr marL="914400" lvl="1" indent="-514350">
              <a:buFont typeface="Arial" charset="0"/>
              <a:buChar char="–"/>
              <a:defRPr/>
            </a:pPr>
            <a:r>
              <a:rPr lang="ko-KR" altLang="en-US" dirty="0"/>
              <a:t>최상위 </a:t>
            </a:r>
            <a:r>
              <a:rPr lang="en-US" altLang="ko-KR" dirty="0" err="1"/>
              <a:t>CMenu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ko-KR" altLang="en-US" dirty="0"/>
              <a:t>새로 만들기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F0F"/>
                </a:solidFill>
              </a:rPr>
              <a:t>CreateMenu</a:t>
            </a:r>
            <a:r>
              <a:rPr lang="en-US" altLang="ko-KR" dirty="0">
                <a:solidFill>
                  <a:srgbClr val="FF0F0F"/>
                </a:solidFill>
              </a:rPr>
              <a:t>()</a:t>
            </a:r>
          </a:p>
          <a:p>
            <a:pPr lvl="2">
              <a:buFont typeface="Arial" charset="0"/>
              <a:buChar char="•"/>
              <a:defRPr/>
            </a:pPr>
            <a:r>
              <a:rPr lang="ko-KR" altLang="en-US" dirty="0"/>
              <a:t>현재 메뉴의 포인터를 가져오기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F0F"/>
                </a:solidFill>
              </a:rPr>
              <a:t>GetMenu</a:t>
            </a:r>
            <a:r>
              <a:rPr lang="en-US" altLang="ko-KR" dirty="0">
                <a:solidFill>
                  <a:srgbClr val="FF0F0F"/>
                </a:solidFill>
              </a:rPr>
              <a:t>()</a:t>
            </a:r>
          </a:p>
          <a:p>
            <a:pPr marL="914400" lvl="1" indent="-514350">
              <a:buFont typeface="Arial" charset="0"/>
              <a:buChar char="–"/>
              <a:defRPr/>
            </a:pPr>
            <a:r>
              <a:rPr lang="ko-KR" altLang="en-US" dirty="0"/>
              <a:t>팝업 메뉴를 최상위 메뉴에 연결</a:t>
            </a:r>
            <a:endParaRPr lang="en-US" altLang="ko-KR" dirty="0"/>
          </a:p>
          <a:p>
            <a:pPr marL="1314450" lvl="2" indent="-514350">
              <a:buFont typeface="Arial" charset="0"/>
              <a:buChar char="•"/>
              <a:defRPr/>
            </a:pPr>
            <a:r>
              <a:rPr lang="en-US" altLang="ko-KR" dirty="0" err="1">
                <a:solidFill>
                  <a:srgbClr val="FF0F0F"/>
                </a:solidFill>
              </a:rPr>
              <a:t>AppendMenu</a:t>
            </a:r>
            <a:r>
              <a:rPr lang="en-US" altLang="ko-KR" dirty="0">
                <a:solidFill>
                  <a:srgbClr val="FF0F0F"/>
                </a:solidFill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Review: </a:t>
            </a:r>
            <a:r>
              <a:rPr lang="en-US" altLang="ko-KR" dirty="0" err="1"/>
              <a:t>Cmenu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Menu </a:t>
            </a: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1795455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ko-KR" altLang="en-US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상태바</a:t>
            </a:r>
            <a:br>
              <a:rPr lang="en-US" altLang="ko-KR"/>
            </a:br>
            <a:r>
              <a:rPr lang="en-US" altLang="ko-KR"/>
              <a:t>(Status Bar)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554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상태바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en-US" altLang="ko-KR"/>
              <a:t>MFC </a:t>
            </a:r>
            <a:r>
              <a:rPr lang="ko-KR" altLang="en-US"/>
              <a:t>클래스</a:t>
            </a:r>
          </a:p>
          <a:p>
            <a:endParaRPr lang="en-US" altLang="ko-KR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5B8C1EB-8BB2-43EE-A040-AF2906B44E1F}" type="slidenum">
              <a:rPr lang="en-US" altLang="ko-KR"/>
              <a:pPr>
                <a:defRPr/>
              </a:pPr>
              <a:t>65</a:t>
            </a:fld>
            <a:endParaRPr lang="en-US" altLang="ko-KR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상태바 </a:t>
            </a:r>
            <a:r>
              <a:rPr lang="en-US" altLang="ko-KR"/>
              <a:t>(1/4)</a:t>
            </a:r>
          </a:p>
        </p:txBody>
      </p:sp>
      <p:pic>
        <p:nvPicPr>
          <p:cNvPr id="8197" name="Picture 9" descr="D:\집필(1)\Chapter06\Fig6-2-0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71750"/>
            <a:ext cx="2590800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84"/>
          <a:stretch>
            <a:fillRect/>
          </a:stretch>
        </p:blipFill>
        <p:spPr bwMode="auto">
          <a:xfrm>
            <a:off x="428625" y="1607344"/>
            <a:ext cx="844073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2561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8572500" cy="5429250"/>
          </a:xfrm>
        </p:spPr>
        <p:txBody>
          <a:bodyPr/>
          <a:lstStyle/>
          <a:p>
            <a:r>
              <a:rPr lang="ko-KR" altLang="en-US" dirty="0" err="1"/>
              <a:t>상태바</a:t>
            </a:r>
            <a:r>
              <a:rPr lang="ko-KR" altLang="en-US" dirty="0"/>
              <a:t> 리소스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696075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7019BDC-0373-4A99-8965-1A8999B62974}" type="slidenum">
              <a:rPr lang="en-US" altLang="ko-KR"/>
              <a:pPr>
                <a:defRPr/>
              </a:pPr>
              <a:t>66</a:t>
            </a:fld>
            <a:endParaRPr lang="en-US" altLang="ko-KR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상태바 </a:t>
            </a:r>
            <a:r>
              <a:rPr lang="en-US" altLang="ko-KR"/>
              <a:t>(2/4)</a:t>
            </a:r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251520" y="1988840"/>
            <a:ext cx="3581400" cy="22860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latin typeface="Lucida Sans Unicode" pitchFamily="34" charset="0"/>
              </a:rPr>
              <a:t>static UINT indicators[ ] =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latin typeface="Lucida Sans Unicode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latin typeface="Lucida Sans Unicode" pitchFamily="34" charset="0"/>
              </a:rPr>
              <a:t>    ID_SEPARATOR,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latin typeface="Lucida Sans Unicode" pitchFamily="34" charset="0"/>
              </a:rPr>
              <a:t>    ID_INDICATOR_CAPS,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latin typeface="Lucida Sans Unicode" pitchFamily="34" charset="0"/>
              </a:rPr>
              <a:t>    ID_INDICATOR_NUM,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latin typeface="Lucida Sans Unicode" pitchFamily="34" charset="0"/>
              </a:rPr>
              <a:t>    ID_INDICATOR_SCRL,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latin typeface="Lucida Sans Unicode" pitchFamily="34" charset="0"/>
              </a:rPr>
              <a:t>};</a:t>
            </a:r>
          </a:p>
        </p:txBody>
      </p:sp>
      <p:pic>
        <p:nvPicPr>
          <p:cNvPr id="9222" name="Picture 5" descr="D:\집필(1)\Chapter06\Fig6-2-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24" y="2060848"/>
            <a:ext cx="5257800" cy="2935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AutoShape 8"/>
          <p:cNvSpPr>
            <a:spLocks noChangeArrowheads="1"/>
          </p:cNvSpPr>
          <p:nvPr/>
        </p:nvSpPr>
        <p:spPr bwMode="auto">
          <a:xfrm>
            <a:off x="5551749" y="3764235"/>
            <a:ext cx="3579813" cy="1293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922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84"/>
          <a:stretch>
            <a:fillRect/>
          </a:stretch>
        </p:blipFill>
        <p:spPr bwMode="auto">
          <a:xfrm>
            <a:off x="251520" y="1190985"/>
            <a:ext cx="844073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7005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상태바 코드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03E43659-2286-49A5-9135-550AE4901FDE}" type="slidenum">
              <a:rPr lang="en-US" altLang="ko-KR"/>
              <a:pPr>
                <a:defRPr/>
              </a:pPr>
              <a:t>67</a:t>
            </a:fld>
            <a:endParaRPr lang="en-US" altLang="ko-KR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상태바 </a:t>
            </a:r>
            <a:r>
              <a:rPr lang="en-US" altLang="ko-KR"/>
              <a:t>(3/4)</a:t>
            </a:r>
          </a:p>
        </p:txBody>
      </p:sp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407694" y="1556792"/>
            <a:ext cx="8382000" cy="32004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class CMainFrame : public CFrameWnd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{</a:t>
            </a:r>
          </a:p>
          <a:p>
            <a:pPr eaLnBrk="1" hangingPunct="1"/>
            <a:r>
              <a:rPr lang="en-US" altLang="ko-KR" sz="2000">
                <a:solidFill>
                  <a:srgbClr val="008000"/>
                </a:solidFill>
                <a:latin typeface="Lucida Sans Unicode" pitchFamily="34" charset="0"/>
              </a:rPr>
              <a:t>// </a:t>
            </a:r>
            <a:r>
              <a:rPr lang="ko-KR" altLang="en-US" sz="2000">
                <a:solidFill>
                  <a:srgbClr val="008000"/>
                </a:solidFill>
                <a:latin typeface="Lucida Sans Unicode" pitchFamily="34" charset="0"/>
              </a:rPr>
              <a:t>생략 </a:t>
            </a:r>
            <a:r>
              <a:rPr lang="en-US" altLang="ko-KR" sz="2000">
                <a:solidFill>
                  <a:srgbClr val="008000"/>
                </a:solidFill>
                <a:latin typeface="Lucida Sans Unicode" pitchFamily="34" charset="0"/>
              </a:rPr>
              <a:t>...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protected: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</a:t>
            </a:r>
            <a:r>
              <a:rPr lang="en-US" altLang="ko-KR" sz="2000">
                <a:solidFill>
                  <a:srgbClr val="0000CC"/>
                </a:solidFill>
                <a:latin typeface="Lucida Sans Unicode" pitchFamily="34" charset="0"/>
              </a:rPr>
              <a:t>CStatusBar m_wndStatusBar;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CToolBar m_wndToolBar;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CChildView m_wndView;</a:t>
            </a:r>
          </a:p>
          <a:p>
            <a:pPr eaLnBrk="1" hangingPunct="1"/>
            <a:r>
              <a:rPr lang="en-US" altLang="ko-KR" sz="2000">
                <a:solidFill>
                  <a:srgbClr val="008000"/>
                </a:solidFill>
                <a:latin typeface="Lucida Sans Unicode" pitchFamily="34" charset="0"/>
              </a:rPr>
              <a:t>// </a:t>
            </a:r>
            <a:r>
              <a:rPr lang="ko-KR" altLang="en-US" sz="2000">
                <a:solidFill>
                  <a:srgbClr val="008000"/>
                </a:solidFill>
                <a:latin typeface="Lucida Sans Unicode" pitchFamily="34" charset="0"/>
              </a:rPr>
              <a:t>생략 </a:t>
            </a:r>
            <a:r>
              <a:rPr lang="en-US" altLang="ko-KR" sz="2000">
                <a:solidFill>
                  <a:srgbClr val="008000"/>
                </a:solidFill>
                <a:latin typeface="Lucida Sans Unicode" pitchFamily="34" charset="0"/>
              </a:rPr>
              <a:t>...    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73305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상태바 코드 </a:t>
            </a:r>
            <a:r>
              <a:rPr lang="en-US" altLang="ko-KR"/>
              <a:t>(cont'd)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A1A641B6-C428-42C7-8E64-328571B71E0C}" type="slidenum">
              <a:rPr lang="en-US" altLang="ko-KR"/>
              <a:pPr>
                <a:defRPr/>
              </a:pPr>
              <a:t>68</a:t>
            </a:fld>
            <a:endParaRPr lang="en-US" altLang="ko-KR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상태바 </a:t>
            </a:r>
            <a:r>
              <a:rPr lang="en-US" altLang="ko-KR"/>
              <a:t>(4/4)</a:t>
            </a:r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381000" y="1556792"/>
            <a:ext cx="8382000" cy="41148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int CMainFrame::OnCreate(LPCREATESTRUCT lpCreateStruct)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{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</a:t>
            </a:r>
            <a:r>
              <a:rPr lang="en-US" altLang="ko-KR" sz="2000">
                <a:solidFill>
                  <a:srgbClr val="008000"/>
                </a:solidFill>
                <a:latin typeface="Lucida Sans Unicode" pitchFamily="34" charset="0"/>
              </a:rPr>
              <a:t>// </a:t>
            </a:r>
            <a:r>
              <a:rPr lang="ko-KR" altLang="en-US" sz="2000">
                <a:solidFill>
                  <a:srgbClr val="008000"/>
                </a:solidFill>
                <a:latin typeface="Lucida Sans Unicode" pitchFamily="34" charset="0"/>
              </a:rPr>
              <a:t>생략 </a:t>
            </a:r>
            <a:r>
              <a:rPr lang="en-US" altLang="ko-KR" sz="2000">
                <a:solidFill>
                  <a:srgbClr val="008000"/>
                </a:solidFill>
                <a:latin typeface="Lucida Sans Unicode" pitchFamily="34" charset="0"/>
              </a:rPr>
              <a:t>...     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if (!m_wndStatusBar.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Create</a:t>
            </a:r>
            <a:r>
              <a:rPr lang="en-US" altLang="ko-KR" sz="2000">
                <a:latin typeface="Lucida Sans Unicode" pitchFamily="34" charset="0"/>
              </a:rPr>
              <a:t>(this) ||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    !m_wndStatusBar.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SetIndicators</a:t>
            </a:r>
            <a:r>
              <a:rPr lang="en-US" altLang="ko-KR" sz="2000">
                <a:latin typeface="Lucida Sans Unicode" pitchFamily="34" charset="0"/>
              </a:rPr>
              <a:t>(indicators,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        sizeof(indicators)/sizeof(UINT)))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{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    TRACE0("Failed to create status bar\n");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    return -1;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}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</a:t>
            </a:r>
            <a:r>
              <a:rPr lang="en-US" altLang="ko-KR" sz="2000">
                <a:solidFill>
                  <a:srgbClr val="008000"/>
                </a:solidFill>
                <a:latin typeface="Lucida Sans Unicode" pitchFamily="34" charset="0"/>
              </a:rPr>
              <a:t>// </a:t>
            </a:r>
            <a:r>
              <a:rPr lang="ko-KR" altLang="en-US" sz="2000">
                <a:solidFill>
                  <a:srgbClr val="008000"/>
                </a:solidFill>
                <a:latin typeface="Lucida Sans Unicode" pitchFamily="34" charset="0"/>
              </a:rPr>
              <a:t>생략 </a:t>
            </a:r>
            <a:r>
              <a:rPr lang="en-US" altLang="ko-KR" sz="2000">
                <a:solidFill>
                  <a:srgbClr val="008000"/>
                </a:solidFill>
                <a:latin typeface="Lucida Sans Unicode" pitchFamily="34" charset="0"/>
              </a:rPr>
              <a:t>...     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3264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179512" y="836712"/>
            <a:ext cx="8572500" cy="5429250"/>
          </a:xfrm>
        </p:spPr>
        <p:txBody>
          <a:bodyPr/>
          <a:lstStyle/>
          <a:p>
            <a:pPr marL="514350" indent="-514350">
              <a:buFont typeface="맑은 고딕" pitchFamily="50" charset="-127"/>
              <a:buAutoNum type="arabicPeriod"/>
            </a:pPr>
            <a:r>
              <a:rPr lang="ko-KR" altLang="en-US" sz="2400" dirty="0" err="1"/>
              <a:t>상태바에</a:t>
            </a:r>
            <a:r>
              <a:rPr lang="ko-KR" altLang="en-US" sz="2400" dirty="0"/>
              <a:t> 정보를 표시할 공간 마련</a:t>
            </a:r>
            <a:br>
              <a:rPr lang="en-US" altLang="ko-KR" sz="2400" dirty="0"/>
            </a:br>
            <a:r>
              <a:rPr lang="ko-KR" altLang="en-US" sz="2400" dirty="0" err="1">
                <a:solidFill>
                  <a:srgbClr val="FF0000"/>
                </a:solidFill>
              </a:rPr>
              <a:t>스트링</a:t>
            </a:r>
            <a:r>
              <a:rPr lang="ko-KR" altLang="en-US" sz="2400" dirty="0">
                <a:solidFill>
                  <a:srgbClr val="FF0000"/>
                </a:solidFill>
              </a:rPr>
              <a:t> 테이블 추가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514350" indent="-514350">
              <a:buFont typeface="맑은 고딕" pitchFamily="50" charset="-127"/>
              <a:buAutoNum type="arabicPeriod"/>
            </a:pPr>
            <a:endParaRPr lang="en-US" altLang="ko-KR" sz="2400" dirty="0"/>
          </a:p>
          <a:p>
            <a:pPr marL="514350" indent="-514350">
              <a:buFont typeface="맑은 고딕" pitchFamily="50" charset="-127"/>
              <a:buAutoNum type="arabicPeriod"/>
            </a:pPr>
            <a:r>
              <a:rPr lang="ko-KR" altLang="en-US" sz="2400" dirty="0"/>
              <a:t>코드 내에서 </a:t>
            </a:r>
            <a:r>
              <a:rPr lang="ko-KR" altLang="en-US" sz="2400" dirty="0" err="1"/>
              <a:t>매인프레임</a:t>
            </a:r>
            <a:r>
              <a:rPr lang="ko-KR" altLang="en-US" sz="2400" dirty="0"/>
              <a:t> 포인터를 얻어오기</a:t>
            </a:r>
            <a:endParaRPr lang="en-US" altLang="ko-KR" sz="2400" dirty="0"/>
          </a:p>
          <a:p>
            <a:pPr marL="914400" lvl="1" indent="-514350">
              <a:buFont typeface="Arial" pitchFamily="34" charset="0"/>
              <a:buNone/>
            </a:pPr>
            <a:r>
              <a:rPr lang="en-US" altLang="ko-KR" sz="2000" dirty="0">
                <a:solidFill>
                  <a:srgbClr val="FF0F0F"/>
                </a:solidFill>
              </a:rPr>
              <a:t>(</a:t>
            </a:r>
            <a:r>
              <a:rPr lang="en-US" altLang="ko-KR" sz="2000" dirty="0" err="1">
                <a:solidFill>
                  <a:srgbClr val="FF0F0F"/>
                </a:solidFill>
              </a:rPr>
              <a:t>CMainFrame</a:t>
            </a:r>
            <a:r>
              <a:rPr lang="en-US" altLang="ko-KR" sz="2000" dirty="0">
                <a:solidFill>
                  <a:srgbClr val="FF0F0F"/>
                </a:solidFill>
              </a:rPr>
              <a:t> *) </a:t>
            </a:r>
            <a:r>
              <a:rPr lang="en-US" altLang="ko-KR" sz="2000" dirty="0" err="1">
                <a:solidFill>
                  <a:srgbClr val="FF0F0F"/>
                </a:solidFill>
              </a:rPr>
              <a:t>AfxGetMainWnd</a:t>
            </a:r>
            <a:r>
              <a:rPr lang="en-US" altLang="ko-KR" sz="2000" dirty="0">
                <a:solidFill>
                  <a:srgbClr val="FF0F0F"/>
                </a:solidFill>
              </a:rPr>
              <a:t>()</a:t>
            </a:r>
          </a:p>
          <a:p>
            <a:pPr marL="914400" lvl="1" indent="-514350">
              <a:buFont typeface="맑은 고딕" pitchFamily="50" charset="-127"/>
              <a:buAutoNum type="arabicPeriod"/>
            </a:pPr>
            <a:endParaRPr lang="en-US" altLang="ko-KR" sz="2000" dirty="0"/>
          </a:p>
          <a:p>
            <a:pPr marL="514350" indent="-514350">
              <a:buFont typeface="맑은 고딕" pitchFamily="50" charset="-127"/>
              <a:buAutoNum type="arabicPeriod"/>
            </a:pPr>
            <a:r>
              <a:rPr lang="ko-KR" altLang="en-US" sz="2400" dirty="0"/>
              <a:t>얻어온 </a:t>
            </a:r>
            <a:r>
              <a:rPr lang="ko-KR" altLang="en-US" sz="2400" dirty="0" err="1"/>
              <a:t>매인프레임을</a:t>
            </a:r>
            <a:r>
              <a:rPr lang="ko-KR" altLang="en-US" sz="2400" dirty="0"/>
              <a:t> 통해 </a:t>
            </a:r>
            <a:r>
              <a:rPr lang="ko-KR" altLang="en-US" sz="2400" dirty="0" err="1"/>
              <a:t>상태바에</a:t>
            </a:r>
            <a:r>
              <a:rPr lang="ko-KR" altLang="en-US" sz="2400" dirty="0"/>
              <a:t> 접근</a:t>
            </a:r>
            <a:endParaRPr lang="en-US" altLang="ko-KR" sz="2400" dirty="0"/>
          </a:p>
          <a:p>
            <a:pPr marL="914400" lvl="1" indent="-514350">
              <a:buFont typeface="Arial" pitchFamily="34" charset="0"/>
              <a:buNone/>
            </a:pPr>
            <a:r>
              <a:rPr lang="en-US" altLang="ko-KR" sz="2000" dirty="0" err="1">
                <a:solidFill>
                  <a:srgbClr val="FF0F0F"/>
                </a:solidFill>
              </a:rPr>
              <a:t>m_wndStatusBar</a:t>
            </a:r>
            <a:r>
              <a:rPr lang="en-US" altLang="ko-KR" sz="2000" dirty="0">
                <a:solidFill>
                  <a:srgbClr val="FF0F0F"/>
                </a:solidFill>
              </a:rPr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사전에 </a:t>
            </a:r>
            <a:r>
              <a:rPr lang="en-US" altLang="ko-KR" sz="2000" dirty="0"/>
              <a:t>public</a:t>
            </a:r>
            <a:r>
              <a:rPr lang="ko-KR" altLang="en-US" sz="2000" dirty="0"/>
              <a:t>으로 변경</a:t>
            </a:r>
            <a:r>
              <a:rPr lang="en-US" altLang="ko-KR" sz="2000" dirty="0"/>
              <a:t>)</a:t>
            </a:r>
          </a:p>
          <a:p>
            <a:pPr marL="914400" lvl="1" indent="-514350">
              <a:buFont typeface="맑은 고딕" pitchFamily="50" charset="-127"/>
              <a:buAutoNum type="arabicPeriod"/>
            </a:pPr>
            <a:endParaRPr lang="en-US" altLang="ko-KR" sz="2000" dirty="0"/>
          </a:p>
          <a:p>
            <a:pPr marL="514350" indent="-514350">
              <a:buFont typeface="맑은 고딕" pitchFamily="50" charset="-127"/>
              <a:buAutoNum type="arabicPeriod"/>
            </a:pPr>
            <a:r>
              <a:rPr lang="ko-KR" altLang="en-US" sz="2400" dirty="0" err="1"/>
              <a:t>상태바에</a:t>
            </a:r>
            <a:r>
              <a:rPr lang="ko-KR" altLang="en-US" sz="2400" dirty="0"/>
              <a:t> 글쓰기</a:t>
            </a:r>
            <a:endParaRPr lang="en-US" altLang="ko-KR" sz="2400" dirty="0"/>
          </a:p>
          <a:p>
            <a:pPr marL="914400" lvl="1" indent="-514350">
              <a:buFont typeface="Arial" pitchFamily="34" charset="0"/>
              <a:buNone/>
            </a:pPr>
            <a:r>
              <a:rPr lang="en-US" altLang="ko-KR" sz="2000" dirty="0" err="1">
                <a:solidFill>
                  <a:srgbClr val="FF0000"/>
                </a:solidFill>
              </a:rPr>
              <a:t>m_wndStatusBar.SetPaneText</a:t>
            </a:r>
            <a:r>
              <a:rPr lang="en-US" altLang="ko-KR" sz="2000" dirty="0">
                <a:solidFill>
                  <a:srgbClr val="FF0000"/>
                </a:solidFill>
              </a:rPr>
              <a:t>(1, “</a:t>
            </a:r>
            <a:r>
              <a:rPr lang="en-US" altLang="ko-KR" sz="2000" dirty="0" err="1">
                <a:solidFill>
                  <a:srgbClr val="FF0000"/>
                </a:solidFill>
              </a:rPr>
              <a:t>haha</a:t>
            </a:r>
            <a:r>
              <a:rPr lang="en-US" altLang="ko-KR" sz="2000" dirty="0">
                <a:solidFill>
                  <a:srgbClr val="FF0000"/>
                </a:solidFill>
              </a:rPr>
              <a:t>”);</a:t>
            </a:r>
            <a:endParaRPr lang="en-US" altLang="ko-KR" dirty="0">
              <a:solidFill>
                <a:srgbClr val="FF0000"/>
              </a:solidFill>
            </a:endParaRPr>
          </a:p>
          <a:p>
            <a:pPr marL="514350" indent="-514350">
              <a:buFont typeface="맑은 고딕" pitchFamily="50" charset="-127"/>
              <a:buAutoNum type="arabicPeriod"/>
            </a:pPr>
            <a:endParaRPr lang="ko-KR" altLang="en-US" dirty="0"/>
          </a:p>
        </p:txBody>
      </p:sp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상태바에 정보 표시하기</a:t>
            </a:r>
          </a:p>
        </p:txBody>
      </p:sp>
    </p:spTree>
    <p:extLst>
      <p:ext uri="{BB962C8B-B14F-4D97-AF65-F5344CB8AC3E}">
        <p14:creationId xmlns:p14="http://schemas.microsoft.com/office/powerpoint/2010/main" val="251760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C:/Users/Administrator/AppData/Roaming/PolarisOffice/ETemp/8260_6061072/image9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795" y="764540"/>
            <a:ext cx="7162165" cy="429196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MFC</a:t>
            </a:r>
            <a:r>
              <a:rPr lang="ko-KR" altLang="en-US" dirty="0"/>
              <a:t>의 </a:t>
            </a:r>
            <a:r>
              <a:rPr lang="en-US" altLang="ko-KR" dirty="0"/>
              <a:t>MFC</a:t>
            </a:r>
            <a:r>
              <a:rPr lang="ko-KR" altLang="en-US" dirty="0"/>
              <a:t>의 주요 클래스</a:t>
            </a:r>
            <a:r>
              <a:rPr lang="en-US" altLang="ko-KR" dirty="0"/>
              <a:t>-3-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0724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19246" y="764704"/>
            <a:ext cx="8572500" cy="5429250"/>
          </a:xfrm>
        </p:spPr>
        <p:txBody>
          <a:bodyPr/>
          <a:lstStyle/>
          <a:p>
            <a:r>
              <a:rPr lang="ko-KR" altLang="en-US" dirty="0"/>
              <a:t>마우스의 위치를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/>
          <a:lstStyle/>
          <a:p>
            <a:r>
              <a:rPr lang="ko-KR" altLang="en-US"/>
              <a:t>코딩 연습</a:t>
            </a:r>
          </a:p>
        </p:txBody>
      </p:sp>
      <p:sp>
        <p:nvSpPr>
          <p:cNvPr id="5" name="타원 4"/>
          <p:cNvSpPr/>
          <p:nvPr/>
        </p:nvSpPr>
        <p:spPr>
          <a:xfrm>
            <a:off x="5500688" y="3786188"/>
            <a:ext cx="2143125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2938" y="1196752"/>
            <a:ext cx="7974012" cy="3478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/>
              <a:t>void </a:t>
            </a:r>
            <a:r>
              <a:rPr lang="en-US" altLang="ko-KR" sz="2000" dirty="0" err="1"/>
              <a:t>CChildView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OnMouseMove</a:t>
            </a:r>
            <a:r>
              <a:rPr lang="en-US" altLang="ko-KR" sz="2000" dirty="0"/>
              <a:t>(UINT </a:t>
            </a:r>
            <a:r>
              <a:rPr lang="en-US" altLang="ko-KR" sz="2000" dirty="0" err="1"/>
              <a:t>nFlags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CPoint</a:t>
            </a:r>
            <a:r>
              <a:rPr lang="en-US" altLang="ko-KR" sz="2000" dirty="0"/>
              <a:t> point)</a:t>
            </a:r>
          </a:p>
          <a:p>
            <a:pPr>
              <a:defRPr/>
            </a:pPr>
            <a:r>
              <a:rPr lang="en-US" altLang="ko-KR" sz="2000" dirty="0"/>
              <a:t>{</a:t>
            </a:r>
          </a:p>
          <a:p>
            <a:pPr>
              <a:defRPr/>
            </a:pPr>
            <a:r>
              <a:rPr lang="en-US" altLang="ko-KR" sz="2000" dirty="0"/>
              <a:t>	</a:t>
            </a:r>
            <a:r>
              <a:rPr lang="en-US" altLang="ko-KR" sz="2000" dirty="0" err="1"/>
              <a:t>CString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;</a:t>
            </a:r>
          </a:p>
          <a:p>
            <a:pPr>
              <a:defRPr/>
            </a:pPr>
            <a:r>
              <a:rPr lang="fr-FR" altLang="ko-KR" sz="2000" dirty="0"/>
              <a:t>	str.</a:t>
            </a:r>
            <a:r>
              <a:rPr lang="fr-FR" altLang="ko-KR" sz="2000" dirty="0">
                <a:solidFill>
                  <a:srgbClr val="FF0000"/>
                </a:solidFill>
              </a:rPr>
              <a:t>Format</a:t>
            </a:r>
            <a:r>
              <a:rPr lang="fr-FR" altLang="ko-KR" sz="2000" dirty="0"/>
              <a:t>("Mouse Position(%d, %d)", point.x, point.y);</a:t>
            </a:r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r>
              <a:rPr lang="en-US" altLang="ko-KR" sz="2000" dirty="0"/>
              <a:t>	</a:t>
            </a:r>
            <a:r>
              <a:rPr lang="en-US" altLang="ko-KR" sz="2000" dirty="0" err="1"/>
              <a:t>CMainFrame</a:t>
            </a:r>
            <a:r>
              <a:rPr lang="en-US" altLang="ko-KR" sz="2000" dirty="0"/>
              <a:t> * </a:t>
            </a:r>
            <a:r>
              <a:rPr lang="en-US" altLang="ko-KR" sz="2000" dirty="0" err="1"/>
              <a:t>pMain</a:t>
            </a:r>
            <a:r>
              <a:rPr lang="en-US" altLang="ko-KR" sz="2000" dirty="0"/>
              <a:t> =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CMainFrame</a:t>
            </a:r>
            <a:r>
              <a:rPr lang="en-US" altLang="ko-KR" sz="2000" dirty="0">
                <a:solidFill>
                  <a:srgbClr val="FF0000"/>
                </a:solidFill>
              </a:rPr>
              <a:t> *) </a:t>
            </a:r>
            <a:r>
              <a:rPr lang="en-US" altLang="ko-KR" sz="2000" dirty="0" err="1">
                <a:solidFill>
                  <a:srgbClr val="FF0000"/>
                </a:solidFill>
              </a:rPr>
              <a:t>AfxGetMainWnd</a:t>
            </a:r>
            <a:r>
              <a:rPr lang="en-US" altLang="ko-KR" sz="2000" dirty="0"/>
              <a:t>();</a:t>
            </a:r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	</a:t>
            </a:r>
            <a:r>
              <a:rPr lang="en-US" altLang="ko-KR" sz="2000" dirty="0" err="1"/>
              <a:t>pMain</a:t>
            </a:r>
            <a:r>
              <a:rPr lang="en-US" altLang="ko-KR" sz="2000" dirty="0"/>
              <a:t>-&gt;</a:t>
            </a:r>
            <a:r>
              <a:rPr lang="en-US" altLang="ko-KR" sz="2000" dirty="0" err="1"/>
              <a:t>m_wndStatusBar.SetPaneText</a:t>
            </a:r>
            <a:r>
              <a:rPr lang="en-US" altLang="ko-KR" sz="2000" dirty="0"/>
              <a:t>(1, 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);</a:t>
            </a:r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r>
              <a:rPr lang="en-US" altLang="ko-KR" sz="2000" dirty="0"/>
              <a:t>	</a:t>
            </a:r>
            <a:r>
              <a:rPr lang="en-US" altLang="ko-KR" sz="2000" dirty="0" err="1"/>
              <a:t>CWnd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OnMouseMove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nFlags</a:t>
            </a:r>
            <a:r>
              <a:rPr lang="en-US" altLang="ko-KR" sz="2000" dirty="0"/>
              <a:t>, point);</a:t>
            </a:r>
          </a:p>
          <a:p>
            <a:pPr>
              <a:defRPr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28317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리소스 편집기에서 메뉴 추가</a:t>
            </a:r>
            <a:endParaRPr lang="en-US" altLang="ko-KR" dirty="0"/>
          </a:p>
          <a:p>
            <a:r>
              <a:rPr lang="ko-KR" altLang="en-US" dirty="0"/>
              <a:t>접근 키</a:t>
            </a:r>
            <a:r>
              <a:rPr lang="en-US" altLang="ko-KR" dirty="0"/>
              <a:t>(Access Key) -&gt;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생성</a:t>
            </a:r>
            <a:r>
              <a:rPr lang="en-US" altLang="ko-KR" dirty="0"/>
              <a:t>(&amp;H)’, Alt</a:t>
            </a:r>
            <a:r>
              <a:rPr lang="ko-KR" altLang="en-US" dirty="0"/>
              <a:t>키와 같이 사용한다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명령핸들러</a:t>
            </a:r>
            <a:r>
              <a:rPr lang="en-US" altLang="ko-KR" dirty="0"/>
              <a:t>(Command handler)</a:t>
            </a:r>
          </a:p>
          <a:p>
            <a:pPr lvl="1"/>
            <a:r>
              <a:rPr lang="ko-KR" altLang="en-US" dirty="0"/>
              <a:t>메뉴 선택</a:t>
            </a:r>
            <a:r>
              <a:rPr lang="en-US" altLang="ko-KR" dirty="0"/>
              <a:t>-&gt;WM_COMMAND -&gt; </a:t>
            </a:r>
            <a:r>
              <a:rPr lang="ko-KR" altLang="en-US" dirty="0"/>
              <a:t>메시지는 </a:t>
            </a:r>
            <a:r>
              <a:rPr lang="ko-KR" altLang="en-US" dirty="0" err="1"/>
              <a:t>메시지맵을</a:t>
            </a:r>
            <a:r>
              <a:rPr lang="ko-KR" altLang="en-US" dirty="0"/>
              <a:t> 통해 </a:t>
            </a:r>
            <a:r>
              <a:rPr lang="en-US" altLang="ko-KR" dirty="0"/>
              <a:t>ID</a:t>
            </a:r>
            <a:r>
              <a:rPr lang="ko-KR" altLang="en-US" dirty="0"/>
              <a:t>와 연결된 함수를 실행한다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Prompt</a:t>
            </a:r>
            <a:r>
              <a:rPr lang="ko-KR" altLang="en-US" dirty="0" err="1"/>
              <a:t>란에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생성합니다</a:t>
            </a:r>
            <a:r>
              <a:rPr lang="en-US" altLang="ko-KR" dirty="0"/>
              <a:t>.\n</a:t>
            </a:r>
            <a:r>
              <a:rPr lang="ko-KR" altLang="en-US" dirty="0"/>
              <a:t>생성</a:t>
            </a:r>
            <a:r>
              <a:rPr lang="en-US" altLang="ko-KR" dirty="0"/>
              <a:t>’</a:t>
            </a:r>
            <a:r>
              <a:rPr lang="ko-KR" altLang="en-US" dirty="0"/>
              <a:t>하면 </a:t>
            </a:r>
            <a:endParaRPr lang="en-US" altLang="ko-KR" dirty="0"/>
          </a:p>
          <a:p>
            <a:pPr lvl="1"/>
            <a:r>
              <a:rPr lang="ko-KR" altLang="en-US" dirty="0" err="1"/>
              <a:t>상태바에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생성합니다</a:t>
            </a:r>
            <a:r>
              <a:rPr lang="en-US" altLang="ko-KR" dirty="0"/>
              <a:t>.’ </a:t>
            </a:r>
            <a:r>
              <a:rPr lang="ko-KR" altLang="en-US" dirty="0" err="1"/>
              <a:t>툴팁으로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생성</a:t>
            </a:r>
            <a:r>
              <a:rPr lang="en-US" altLang="ko-KR" dirty="0"/>
              <a:t>’</a:t>
            </a:r>
            <a:r>
              <a:rPr lang="ko-KR" altLang="en-US" dirty="0"/>
              <a:t>이 보인다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ON_UPDATE_COMMAND_UI(</a:t>
            </a:r>
            <a:r>
              <a:rPr lang="ko-KR" altLang="en-US" dirty="0" err="1"/>
              <a:t>갱신핸들러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Enable(), </a:t>
            </a:r>
            <a:r>
              <a:rPr lang="en-US" altLang="ko-KR" dirty="0" err="1"/>
              <a:t>SetCheck</a:t>
            </a:r>
            <a:r>
              <a:rPr lang="en-US" altLang="ko-KR" dirty="0"/>
              <a:t>(), </a:t>
            </a:r>
            <a:r>
              <a:rPr lang="en-US" altLang="ko-KR" dirty="0" err="1"/>
              <a:t>SetRadio</a:t>
            </a:r>
            <a:r>
              <a:rPr lang="en-US" altLang="ko-KR" dirty="0"/>
              <a:t>(), </a:t>
            </a:r>
            <a:r>
              <a:rPr lang="en-US" altLang="ko-KR" dirty="0" err="1"/>
              <a:t>SetText</a:t>
            </a:r>
            <a:r>
              <a:rPr lang="en-US" altLang="ko-KR" dirty="0"/>
              <a:t>()</a:t>
            </a:r>
          </a:p>
          <a:p>
            <a:r>
              <a:rPr lang="ko-KR" altLang="en-US" dirty="0" err="1"/>
              <a:t>엑셀러레이터</a:t>
            </a:r>
            <a:r>
              <a:rPr lang="en-US" altLang="ko-KR" dirty="0"/>
              <a:t>(Accelerator) : </a:t>
            </a:r>
            <a:r>
              <a:rPr lang="ko-KR" altLang="en-US" dirty="0"/>
              <a:t>빠른 단축키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Menu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3111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ko-KR" altLang="en-US" dirty="0"/>
          </a:p>
        </p:txBody>
      </p:sp>
      <p:sp>
        <p:nvSpPr>
          <p:cNvPr id="4098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Dialog Box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081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 txBox="1">
            <a:spLocks noGrp="1"/>
          </p:cNvSpPr>
          <p:nvPr>
            <p:ph idx="1"/>
          </p:nvPr>
        </p:nvSpPr>
        <p:spPr>
          <a:xfrm>
            <a:off x="5715" y="868680"/>
            <a:ext cx="8535035" cy="49536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모드형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대화상자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순서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①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대화상자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리소스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		</a:t>
            </a:r>
            <a:r>
              <a:rPr lang="en-US" altLang="ko-KR" sz="1600" b="0" cap="none" dirty="0">
                <a:solidFill>
                  <a:schemeClr val="tx1"/>
                </a:solidFill>
                <a:latin typeface="Wingdings" charset="0"/>
                <a:ea typeface="Wingdings" charset="0"/>
              </a:rPr>
              <a:t>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Resource View</a:t>
            </a: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173990" indent="-173990" algn="l" defTabSz="914400" fontAlgn="auto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3990" indent="-173990" algn="l" defTabSz="914400" fontAlgn="auto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②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CDialog (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파생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)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객체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 </a:t>
            </a: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때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대화상자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리소스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ID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생성자의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인자로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넘겨준다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.</a:t>
            </a: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173990" indent="-17399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		</a:t>
            </a:r>
            <a:r>
              <a:rPr lang="en-US" altLang="ko-KR" sz="1600" b="0" cap="none" dirty="0">
                <a:solidFill>
                  <a:schemeClr val="tx1"/>
                </a:solidFill>
                <a:latin typeface="Wingdings" charset="0"/>
                <a:ea typeface="Wingdings" charset="0"/>
              </a:rPr>
              <a:t>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[Project]  [add class] menu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이용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402590" indent="-164465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96A1B"/>
              </a:buClr>
              <a:buFont typeface="Wingdings"/>
              <a:buChar char="§"/>
            </a:pPr>
            <a:endParaRPr lang="ko-KR" altLang="en-US" sz="1600" b="0" cap="none" dirty="0">
              <a:solidFill>
                <a:schemeClr val="tx1"/>
              </a:solidFill>
              <a:latin typeface="Franklin Gothic Book" charset="0"/>
              <a:ea typeface="Franklin Gothic Book" charset="0"/>
            </a:endParaRPr>
          </a:p>
          <a:p>
            <a:pPr marL="173990" indent="-173990" algn="l" defTabSz="914400" fontAlgn="auto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③ CDialog::DoModal()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</a:t>
            </a:r>
            <a:r>
              <a:rPr lang="en-US" altLang="ko-KR" sz="1600" b="0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호출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012E23DB-6A79-4F44-A592-EA788D737706}" type="slidenum">
              <a:rPr lang="en-US" altLang="ko-KR"/>
              <a:pPr>
                <a:defRPr/>
              </a:pPr>
              <a:t>73</a:t>
            </a:fld>
            <a:endParaRPr lang="en-US" altLang="ko-KR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-8831" y="2153"/>
            <a:ext cx="8572500" cy="474519"/>
          </a:xfrm>
        </p:spPr>
        <p:txBody>
          <a:bodyPr/>
          <a:lstStyle/>
          <a:p>
            <a:r>
              <a:rPr lang="ko-KR" altLang="en-US" dirty="0"/>
              <a:t>모드형 대화상자 </a:t>
            </a:r>
            <a:r>
              <a:rPr lang="en-US" altLang="ko-KR" dirty="0"/>
              <a:t>(1/4)</a:t>
            </a:r>
          </a:p>
        </p:txBody>
      </p:sp>
    </p:spTree>
    <p:extLst>
      <p:ext uri="{BB962C8B-B14F-4D97-AF65-F5344CB8AC3E}">
        <p14:creationId xmlns:p14="http://schemas.microsoft.com/office/powerpoint/2010/main" val="25437482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>
            <a:normAutofit/>
          </a:bodyPr>
          <a:lstStyle/>
          <a:p>
            <a:r>
              <a:rPr lang="en-US" altLang="ko-KR"/>
              <a:t>CDialog </a:t>
            </a:r>
            <a:r>
              <a:rPr lang="ko-KR" altLang="en-US"/>
              <a:t>클래스 가상 함수</a:t>
            </a:r>
          </a:p>
          <a:p>
            <a:endParaRPr lang="ko-KR" altLang="en-US" sz="3600"/>
          </a:p>
          <a:p>
            <a:pPr lvl="1"/>
            <a:r>
              <a:rPr lang="ko-KR" altLang="en-US"/>
              <a:t>호출 시점</a:t>
            </a:r>
            <a:r>
              <a:rPr lang="en-US" altLang="ko-KR"/>
              <a:t>: WM_INITDIALOG </a:t>
            </a:r>
            <a:r>
              <a:rPr lang="ko-KR" altLang="en-US"/>
              <a:t>메시지 발생시</a:t>
            </a:r>
          </a:p>
          <a:p>
            <a:pPr lvl="1"/>
            <a:r>
              <a:rPr lang="ko-KR" altLang="en-US"/>
              <a:t>용도</a:t>
            </a:r>
            <a:r>
              <a:rPr lang="en-US" altLang="ko-KR"/>
              <a:t>: </a:t>
            </a:r>
            <a:r>
              <a:rPr lang="ko-KR" altLang="en-US"/>
              <a:t>컨트롤을 초기화하거나 키보드 포커스를 변경</a:t>
            </a:r>
            <a:endParaRPr lang="en-US" altLang="ko-KR"/>
          </a:p>
          <a:p>
            <a:pPr lvl="1"/>
            <a:endParaRPr lang="ko-KR" altLang="en-US"/>
          </a:p>
          <a:p>
            <a:pPr lvl="2"/>
            <a:endParaRPr lang="ko-KR" altLang="en-US"/>
          </a:p>
          <a:p>
            <a:pPr lvl="2"/>
            <a:endParaRPr lang="ko-KR" altLang="en-US"/>
          </a:p>
          <a:p>
            <a:pPr lvl="1"/>
            <a:r>
              <a:rPr lang="ko-KR" altLang="en-US"/>
              <a:t>호출 시점</a:t>
            </a:r>
            <a:r>
              <a:rPr lang="en-US" altLang="ko-KR"/>
              <a:t>: IDOK </a:t>
            </a:r>
            <a:r>
              <a:rPr lang="ko-KR" altLang="en-US"/>
              <a:t>버튼을 누를 때</a:t>
            </a:r>
          </a:p>
          <a:p>
            <a:pPr lvl="1"/>
            <a:r>
              <a:rPr lang="ko-KR" altLang="en-US"/>
              <a:t>용도</a:t>
            </a:r>
            <a:r>
              <a:rPr lang="en-US" altLang="ko-KR"/>
              <a:t>: </a:t>
            </a:r>
            <a:r>
              <a:rPr lang="ko-KR" altLang="en-US"/>
              <a:t>컨트롤의 값을 읽거나 값의 타당성 여부를 검사한 후 대화상자 종료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49A3D093-60AB-4879-8D76-9AC1CF83D4D1}" type="slidenum">
              <a:rPr lang="en-US" altLang="ko-KR"/>
              <a:pPr>
                <a:defRPr/>
              </a:pPr>
              <a:t>74</a:t>
            </a:fld>
            <a:endParaRPr lang="en-US" altLang="ko-KR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629"/>
            <a:ext cx="8572500" cy="521265"/>
          </a:xfrm>
        </p:spPr>
        <p:txBody>
          <a:bodyPr/>
          <a:lstStyle/>
          <a:p>
            <a:r>
              <a:rPr lang="ko-KR" altLang="en-US" dirty="0"/>
              <a:t>모드형 대화상자 </a:t>
            </a:r>
            <a:r>
              <a:rPr lang="en-US" altLang="ko-KR" dirty="0"/>
              <a:t>(2/4)</a:t>
            </a:r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749608" y="1556792"/>
            <a:ext cx="7620000" cy="6096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virtual BOOL CDialog::OnInitDialog ( );</a:t>
            </a:r>
          </a:p>
        </p:txBody>
      </p:sp>
      <p:sp>
        <p:nvSpPr>
          <p:cNvPr id="6150" name="AutoShape 5"/>
          <p:cNvSpPr>
            <a:spLocks noChangeArrowheads="1"/>
          </p:cNvSpPr>
          <p:nvPr/>
        </p:nvSpPr>
        <p:spPr bwMode="auto">
          <a:xfrm>
            <a:off x="750335" y="2852936"/>
            <a:ext cx="7620000" cy="6096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virtual void CDialog::OnOK ( ); </a:t>
            </a:r>
          </a:p>
        </p:txBody>
      </p:sp>
    </p:spTree>
    <p:extLst>
      <p:ext uri="{BB962C8B-B14F-4D97-AF65-F5344CB8AC3E}">
        <p14:creationId xmlns:p14="http://schemas.microsoft.com/office/powerpoint/2010/main" val="40038151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 dirty="0" err="1"/>
              <a:t>CDialog</a:t>
            </a:r>
            <a:r>
              <a:rPr lang="en-US" altLang="ko-KR" dirty="0"/>
              <a:t> </a:t>
            </a:r>
            <a:r>
              <a:rPr lang="ko-KR" altLang="en-US" dirty="0"/>
              <a:t>클래스 가상 함수 </a:t>
            </a:r>
            <a:r>
              <a:rPr lang="en-US" altLang="ko-KR" dirty="0"/>
              <a:t>(cont'd)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pPr lvl="1"/>
            <a:r>
              <a:rPr lang="ko-KR" altLang="en-US" dirty="0"/>
              <a:t>호출 시점</a:t>
            </a:r>
            <a:r>
              <a:rPr lang="en-US" altLang="ko-KR" dirty="0"/>
              <a:t>: IDCANCEL </a:t>
            </a:r>
            <a:r>
              <a:rPr lang="ko-KR" altLang="en-US" dirty="0"/>
              <a:t>버튼을 누를 때</a:t>
            </a:r>
          </a:p>
          <a:p>
            <a:pPr lvl="1"/>
            <a:r>
              <a:rPr lang="ko-KR" altLang="en-US" dirty="0"/>
              <a:t>용도</a:t>
            </a:r>
            <a:r>
              <a:rPr lang="en-US" altLang="ko-KR" dirty="0"/>
              <a:t>: </a:t>
            </a:r>
            <a:r>
              <a:rPr lang="ko-KR" altLang="en-US" dirty="0"/>
              <a:t>대화상자 종료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0C416F13-C7ED-46C1-9A79-34F5D4E0DE94}" type="slidenum">
              <a:rPr lang="en-US" altLang="ko-KR"/>
              <a:pPr>
                <a:defRPr/>
              </a:pPr>
              <a:t>75</a:t>
            </a:fld>
            <a:endParaRPr lang="en-US" altLang="ko-K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1095"/>
            <a:ext cx="8572500" cy="497767"/>
          </a:xfrm>
        </p:spPr>
        <p:txBody>
          <a:bodyPr/>
          <a:lstStyle/>
          <a:p>
            <a:r>
              <a:rPr lang="ko-KR" altLang="en-US" dirty="0"/>
              <a:t>모드형 대화상자 </a:t>
            </a:r>
            <a:r>
              <a:rPr lang="en-US" altLang="ko-KR" dirty="0"/>
              <a:t>(3/4)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785813" y="1628800"/>
            <a:ext cx="7620000" cy="609600"/>
          </a:xfrm>
          <a:prstGeom prst="flowChartAlternateProcess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virtual void CDialog::OnCancel ( ); </a:t>
            </a:r>
          </a:p>
        </p:txBody>
      </p:sp>
    </p:spTree>
    <p:extLst>
      <p:ext uri="{BB962C8B-B14F-4D97-AF65-F5344CB8AC3E}">
        <p14:creationId xmlns:p14="http://schemas.microsoft.com/office/powerpoint/2010/main" val="31303548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OnOK(), OnCancel() </a:t>
            </a:r>
            <a:r>
              <a:rPr lang="ko-KR" altLang="en-US"/>
              <a:t>함수 내부 구현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6A0D5083-B814-4708-9247-18CB11EF3D1B}" type="slidenum">
              <a:rPr lang="en-US" altLang="ko-KR"/>
              <a:pPr>
                <a:defRPr/>
              </a:pPr>
              <a:t>76</a:t>
            </a:fld>
            <a:endParaRPr lang="en-US" altLang="ko-KR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572500" cy="548680"/>
          </a:xfrm>
        </p:spPr>
        <p:txBody>
          <a:bodyPr/>
          <a:lstStyle/>
          <a:p>
            <a:r>
              <a:rPr lang="ko-KR" altLang="en-US" dirty="0"/>
              <a:t>모드형 대화상자 </a:t>
            </a:r>
            <a:r>
              <a:rPr lang="en-US" altLang="ko-KR" dirty="0"/>
              <a:t>(4/4)</a:t>
            </a: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381000" y="1556792"/>
            <a:ext cx="8382000" cy="34290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void CDialog::OnOK()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{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UpdateData(TRUE);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</a:t>
            </a:r>
            <a:r>
              <a:rPr lang="en-US" altLang="ko-KR" sz="2000">
                <a:solidFill>
                  <a:srgbClr val="0000CC"/>
                </a:solidFill>
                <a:latin typeface="Lucida Sans Unicode" pitchFamily="34" charset="0"/>
              </a:rPr>
              <a:t>EndDialog(IDOK);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}</a:t>
            </a:r>
          </a:p>
          <a:p>
            <a:pPr eaLnBrk="1" hangingPunct="1"/>
            <a:endParaRPr lang="en-US" altLang="ko-KR" sz="2000">
              <a:latin typeface="Lucida Sans Unicode" pitchFamily="34" charset="0"/>
            </a:endParaRP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void CDialog::OnCancel()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{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</a:t>
            </a:r>
            <a:r>
              <a:rPr lang="en-US" altLang="ko-KR" sz="2000">
                <a:solidFill>
                  <a:srgbClr val="0000CC"/>
                </a:solidFill>
                <a:latin typeface="Lucida Sans Unicode" pitchFamily="34" charset="0"/>
              </a:rPr>
              <a:t>EndDialog(IDCANCEL);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1913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8572500" cy="5429250"/>
          </a:xfrm>
        </p:spPr>
        <p:txBody>
          <a:bodyPr/>
          <a:lstStyle/>
          <a:p>
            <a:r>
              <a:rPr lang="ko-KR" altLang="en-US" dirty="0" err="1"/>
              <a:t>모드형</a:t>
            </a:r>
            <a:r>
              <a:rPr lang="ko-KR" altLang="en-US" dirty="0"/>
              <a:t> 대화상자 구현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2C6A1E95-DDB6-4D30-9893-A5F0127A9C5F}" type="slidenum">
              <a:rPr lang="en-US" altLang="ko-KR"/>
              <a:pPr>
                <a:defRPr/>
              </a:pPr>
              <a:t>77</a:t>
            </a:fld>
            <a:endParaRPr lang="en-US" altLang="ko-KR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254" y="209"/>
            <a:ext cx="8572500" cy="526942"/>
          </a:xfrm>
        </p:spPr>
        <p:txBody>
          <a:bodyPr/>
          <a:lstStyle/>
          <a:p>
            <a:r>
              <a:rPr lang="en-US" altLang="ko-KR" dirty="0"/>
              <a:t>DDX/DDV (1/8)</a:t>
            </a:r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107504" y="1252388"/>
            <a:ext cx="8382000" cy="25146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class CMyDialog : public CDialog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{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...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</a:t>
            </a:r>
            <a:r>
              <a:rPr lang="en-US" altLang="ko-KR" sz="2000">
                <a:solidFill>
                  <a:srgbClr val="0000CC"/>
                </a:solidFill>
                <a:latin typeface="Lucida Sans Unicode" pitchFamily="34" charset="0"/>
              </a:rPr>
              <a:t>CString m_str</a:t>
            </a:r>
            <a:r>
              <a:rPr lang="en-US" altLang="ko-KR" sz="2000">
                <a:solidFill>
                  <a:srgbClr val="0000CC"/>
                </a:solidFill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</a:t>
            </a:r>
            <a:r>
              <a:rPr lang="en-US" altLang="ko-KR" sz="2000">
                <a:solidFill>
                  <a:srgbClr val="0000CC"/>
                </a:solidFill>
                <a:latin typeface="Lucida Sans Unicode" pitchFamily="34" charset="0"/>
              </a:rPr>
              <a:t>int m_color</a:t>
            </a:r>
            <a:r>
              <a:rPr lang="en-US" altLang="ko-KR" sz="2000">
                <a:solidFill>
                  <a:srgbClr val="0000CC"/>
                </a:solidFill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...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}</a:t>
            </a:r>
          </a:p>
        </p:txBody>
      </p:sp>
      <p:pic>
        <p:nvPicPr>
          <p:cNvPr id="9222" name="Picture 6" descr="D:\집필(1)\Chapter09\Fig9-2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04" y="2276872"/>
            <a:ext cx="48260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2678113" y="3455988"/>
            <a:ext cx="979487" cy="0"/>
          </a:xfrm>
          <a:prstGeom prst="line">
            <a:avLst/>
          </a:prstGeom>
          <a:noFill/>
          <a:ln w="38100">
            <a:solidFill>
              <a:srgbClr val="CC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424113" y="3765550"/>
            <a:ext cx="1233487" cy="0"/>
          </a:xfrm>
          <a:prstGeom prst="line">
            <a:avLst/>
          </a:prstGeom>
          <a:noFill/>
          <a:ln w="38100">
            <a:solidFill>
              <a:srgbClr val="CC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6573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0" y="752475"/>
            <a:ext cx="8572500" cy="5429250"/>
          </a:xfrm>
        </p:spPr>
        <p:txBody>
          <a:bodyPr/>
          <a:lstStyle/>
          <a:p>
            <a:r>
              <a:rPr lang="ko-KR" altLang="en-US" dirty="0"/>
              <a:t>동작 원리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0DF340D4-F049-450F-A9D2-732CAA2C3432}" type="slidenum">
              <a:rPr lang="en-US" altLang="ko-KR"/>
              <a:pPr>
                <a:defRPr/>
              </a:pPr>
              <a:t>78</a:t>
            </a:fld>
            <a:endParaRPr lang="en-US" altLang="ko-KR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3" y="8128"/>
            <a:ext cx="8572500" cy="499874"/>
          </a:xfrm>
        </p:spPr>
        <p:txBody>
          <a:bodyPr/>
          <a:lstStyle/>
          <a:p>
            <a:r>
              <a:rPr lang="en-US" altLang="ko-KR" dirty="0"/>
              <a:t>DDX/DDV (2/8)</a:t>
            </a:r>
          </a:p>
        </p:txBody>
      </p:sp>
      <p:grpSp>
        <p:nvGrpSpPr>
          <p:cNvPr id="10245" name="Group 34"/>
          <p:cNvGrpSpPr>
            <a:grpSpLocks/>
          </p:cNvGrpSpPr>
          <p:nvPr/>
        </p:nvGrpSpPr>
        <p:grpSpPr bwMode="auto">
          <a:xfrm>
            <a:off x="683568" y="1371600"/>
            <a:ext cx="7848600" cy="3276600"/>
            <a:chOff x="528" y="1488"/>
            <a:chExt cx="4944" cy="2064"/>
          </a:xfrm>
        </p:grpSpPr>
        <p:sp>
          <p:nvSpPr>
            <p:cNvPr id="10246" name="Rectangle 4"/>
            <p:cNvSpPr>
              <a:spLocks noChangeArrowheads="1"/>
            </p:cNvSpPr>
            <p:nvPr/>
          </p:nvSpPr>
          <p:spPr bwMode="auto">
            <a:xfrm>
              <a:off x="528" y="1776"/>
              <a:ext cx="115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/>
                <a:t>IDC_STR</a:t>
              </a:r>
            </a:p>
            <a:p>
              <a:pPr eaLnBrk="1" hangingPunct="1"/>
              <a:r>
                <a:rPr lang="en-US" altLang="ko-KR" sz="2000"/>
                <a:t>IDC_COLOR</a:t>
              </a: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3256" y="195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>
                  <a:solidFill>
                    <a:srgbClr val="0000CC"/>
                  </a:solidFill>
                </a:rPr>
                <a:t>①</a:t>
              </a: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1816" y="195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>
                  <a:solidFill>
                    <a:srgbClr val="0000CC"/>
                  </a:solidFill>
                </a:rPr>
                <a:t>②</a:t>
              </a: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528" y="1488"/>
              <a:ext cx="11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000"/>
                <a:t>대화상자</a:t>
              </a: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160" y="1776"/>
              <a:ext cx="960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/>
                <a:t>   m_str</a:t>
              </a:r>
            </a:p>
            <a:p>
              <a:pPr eaLnBrk="1" hangingPunct="1"/>
              <a:r>
                <a:rPr lang="en-US" altLang="ko-KR" sz="2000"/>
                <a:t>   m_color</a:t>
              </a: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2160" y="1488"/>
              <a:ext cx="9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000"/>
                <a:t>대화상자 객체</a:t>
              </a: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3600" y="1776"/>
              <a:ext cx="864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/>
                <a:t>  m_str</a:t>
              </a:r>
            </a:p>
            <a:p>
              <a:pPr eaLnBrk="1" hangingPunct="1"/>
              <a:r>
                <a:rPr lang="en-US" altLang="ko-KR" sz="2000"/>
                <a:t>  m_color</a:t>
              </a: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3600" y="1488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000"/>
                <a:t>뷰 객체</a:t>
              </a: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 rot="10800000">
              <a:off x="2976" y="196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2976" y="216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528" y="2976"/>
              <a:ext cx="115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/>
                <a:t>IDC_STR</a:t>
              </a:r>
            </a:p>
            <a:p>
              <a:pPr eaLnBrk="1" hangingPunct="1"/>
              <a:r>
                <a:rPr lang="en-US" altLang="ko-KR" sz="2000"/>
                <a:t>IDC_COLOR</a:t>
              </a:r>
            </a:p>
          </p:txBody>
        </p:sp>
        <p:sp>
          <p:nvSpPr>
            <p:cNvPr id="10257" name="Rectangle 19"/>
            <p:cNvSpPr>
              <a:spLocks noChangeArrowheads="1"/>
            </p:cNvSpPr>
            <p:nvPr/>
          </p:nvSpPr>
          <p:spPr bwMode="auto">
            <a:xfrm>
              <a:off x="1824" y="315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>
                  <a:solidFill>
                    <a:srgbClr val="0000CC"/>
                  </a:solidFill>
                </a:rPr>
                <a:t>③</a:t>
              </a:r>
            </a:p>
          </p:txBody>
        </p:sp>
        <p:sp>
          <p:nvSpPr>
            <p:cNvPr id="10258" name="Rectangle 20"/>
            <p:cNvSpPr>
              <a:spLocks noChangeArrowheads="1"/>
            </p:cNvSpPr>
            <p:nvPr/>
          </p:nvSpPr>
          <p:spPr bwMode="auto">
            <a:xfrm>
              <a:off x="3264" y="3153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>
                  <a:solidFill>
                    <a:srgbClr val="0000CC"/>
                  </a:solidFill>
                </a:rPr>
                <a:t>④</a:t>
              </a:r>
            </a:p>
          </p:txBody>
        </p:sp>
        <p:sp>
          <p:nvSpPr>
            <p:cNvPr id="10259" name="Rectangle 21"/>
            <p:cNvSpPr>
              <a:spLocks noChangeArrowheads="1"/>
            </p:cNvSpPr>
            <p:nvPr/>
          </p:nvSpPr>
          <p:spPr bwMode="auto">
            <a:xfrm>
              <a:off x="528" y="2688"/>
              <a:ext cx="11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000"/>
                <a:t>대화상자</a:t>
              </a:r>
            </a:p>
          </p:txBody>
        </p:sp>
        <p:sp>
          <p:nvSpPr>
            <p:cNvPr id="10260" name="Rectangle 22"/>
            <p:cNvSpPr>
              <a:spLocks noChangeArrowheads="1"/>
            </p:cNvSpPr>
            <p:nvPr/>
          </p:nvSpPr>
          <p:spPr bwMode="auto">
            <a:xfrm>
              <a:off x="2160" y="2976"/>
              <a:ext cx="960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/>
                <a:t>   m_str</a:t>
              </a:r>
            </a:p>
            <a:p>
              <a:pPr eaLnBrk="1" hangingPunct="1"/>
              <a:r>
                <a:rPr lang="en-US" altLang="ko-KR" sz="2000"/>
                <a:t>   m_color</a:t>
              </a:r>
            </a:p>
          </p:txBody>
        </p:sp>
        <p:sp>
          <p:nvSpPr>
            <p:cNvPr id="10261" name="Rectangle 23"/>
            <p:cNvSpPr>
              <a:spLocks noChangeArrowheads="1"/>
            </p:cNvSpPr>
            <p:nvPr/>
          </p:nvSpPr>
          <p:spPr bwMode="auto">
            <a:xfrm>
              <a:off x="2160" y="2688"/>
              <a:ext cx="9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000"/>
                <a:t>대화상자 객체</a:t>
              </a:r>
            </a:p>
          </p:txBody>
        </p:sp>
        <p:sp>
          <p:nvSpPr>
            <p:cNvPr id="10262" name="Rectangle 24"/>
            <p:cNvSpPr>
              <a:spLocks noChangeArrowheads="1"/>
            </p:cNvSpPr>
            <p:nvPr/>
          </p:nvSpPr>
          <p:spPr bwMode="auto">
            <a:xfrm>
              <a:off x="3600" y="2976"/>
              <a:ext cx="864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/>
                <a:t>  m_str</a:t>
              </a:r>
            </a:p>
            <a:p>
              <a:pPr eaLnBrk="1" hangingPunct="1"/>
              <a:r>
                <a:rPr lang="en-US" altLang="ko-KR" sz="2000"/>
                <a:t>  m_color</a:t>
              </a:r>
            </a:p>
          </p:txBody>
        </p:sp>
        <p:sp>
          <p:nvSpPr>
            <p:cNvPr id="10263" name="Rectangle 25"/>
            <p:cNvSpPr>
              <a:spLocks noChangeArrowheads="1"/>
            </p:cNvSpPr>
            <p:nvPr/>
          </p:nvSpPr>
          <p:spPr bwMode="auto">
            <a:xfrm>
              <a:off x="3600" y="2688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000"/>
                <a:t>뷰 객체</a:t>
              </a:r>
            </a:p>
          </p:txBody>
        </p:sp>
        <p:sp>
          <p:nvSpPr>
            <p:cNvPr id="10264" name="Line 26"/>
            <p:cNvSpPr>
              <a:spLocks noChangeShapeType="1"/>
            </p:cNvSpPr>
            <p:nvPr/>
          </p:nvSpPr>
          <p:spPr bwMode="auto">
            <a:xfrm>
              <a:off x="3072" y="316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5" name="Line 27"/>
            <p:cNvSpPr>
              <a:spLocks noChangeShapeType="1"/>
            </p:cNvSpPr>
            <p:nvPr/>
          </p:nvSpPr>
          <p:spPr bwMode="auto">
            <a:xfrm rot="10800000">
              <a:off x="3072" y="336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6" name="Line 5"/>
            <p:cNvSpPr>
              <a:spLocks noChangeShapeType="1"/>
            </p:cNvSpPr>
            <p:nvPr/>
          </p:nvSpPr>
          <p:spPr bwMode="auto">
            <a:xfrm rot="10800000">
              <a:off x="1536" y="196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7" name="Line 6"/>
            <p:cNvSpPr>
              <a:spLocks noChangeShapeType="1"/>
            </p:cNvSpPr>
            <p:nvPr/>
          </p:nvSpPr>
          <p:spPr bwMode="auto">
            <a:xfrm>
              <a:off x="1536" y="216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8" name="Line 17"/>
            <p:cNvSpPr>
              <a:spLocks noChangeShapeType="1"/>
            </p:cNvSpPr>
            <p:nvPr/>
          </p:nvSpPr>
          <p:spPr bwMode="auto">
            <a:xfrm>
              <a:off x="1632" y="316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9" name="Line 18"/>
            <p:cNvSpPr>
              <a:spLocks noChangeShapeType="1"/>
            </p:cNvSpPr>
            <p:nvPr/>
          </p:nvSpPr>
          <p:spPr bwMode="auto">
            <a:xfrm rot="10800000">
              <a:off x="1632" y="336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0" name="Rectangle 32"/>
            <p:cNvSpPr>
              <a:spLocks noChangeArrowheads="1"/>
            </p:cNvSpPr>
            <p:nvPr/>
          </p:nvSpPr>
          <p:spPr bwMode="auto">
            <a:xfrm>
              <a:off x="4560" y="1824"/>
              <a:ext cx="91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2000">
                  <a:solidFill>
                    <a:srgbClr val="0000CC"/>
                  </a:solidFill>
                </a:rPr>
                <a:t>대화상자가</a:t>
              </a:r>
            </a:p>
            <a:p>
              <a:pPr eaLnBrk="1" hangingPunct="1"/>
              <a:r>
                <a:rPr lang="ko-KR" altLang="en-US" sz="2000">
                  <a:solidFill>
                    <a:srgbClr val="0000CC"/>
                  </a:solidFill>
                </a:rPr>
                <a:t>생성될 때</a:t>
              </a:r>
            </a:p>
          </p:txBody>
        </p:sp>
        <p:sp>
          <p:nvSpPr>
            <p:cNvPr id="10271" name="Rectangle 33"/>
            <p:cNvSpPr>
              <a:spLocks noChangeArrowheads="1"/>
            </p:cNvSpPr>
            <p:nvPr/>
          </p:nvSpPr>
          <p:spPr bwMode="auto">
            <a:xfrm>
              <a:off x="4560" y="3024"/>
              <a:ext cx="91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>
                  <a:solidFill>
                    <a:srgbClr val="0000CC"/>
                  </a:solidFill>
                </a:rPr>
                <a:t>OK </a:t>
              </a:r>
              <a:r>
                <a:rPr lang="ko-KR" altLang="en-US" sz="2000">
                  <a:solidFill>
                    <a:srgbClr val="0000CC"/>
                  </a:solidFill>
                </a:rPr>
                <a:t>버튼을</a:t>
              </a:r>
            </a:p>
            <a:p>
              <a:pPr eaLnBrk="1" hangingPunct="1"/>
              <a:r>
                <a:rPr lang="ko-KR" altLang="en-US" sz="2000">
                  <a:solidFill>
                    <a:srgbClr val="0000CC"/>
                  </a:solidFill>
                </a:rPr>
                <a:t>누를 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9654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0" y="740630"/>
            <a:ext cx="8572500" cy="5429250"/>
          </a:xfrm>
        </p:spPr>
        <p:txBody>
          <a:bodyPr/>
          <a:lstStyle/>
          <a:p>
            <a:r>
              <a:rPr lang="en-US" altLang="ko-KR" dirty="0"/>
              <a:t>DDX(</a:t>
            </a:r>
            <a:r>
              <a:rPr lang="en-US" altLang="ko-KR" dirty="0">
                <a:solidFill>
                  <a:srgbClr val="0000CC"/>
                </a:solidFill>
              </a:rPr>
              <a:t>D</a:t>
            </a:r>
            <a:r>
              <a:rPr lang="en-US" altLang="ko-KR" dirty="0"/>
              <a:t>ialog </a:t>
            </a:r>
            <a:r>
              <a:rPr lang="en-US" altLang="ko-KR" dirty="0">
                <a:solidFill>
                  <a:srgbClr val="0000CC"/>
                </a:solidFill>
              </a:rPr>
              <a:t>D</a:t>
            </a:r>
            <a:r>
              <a:rPr lang="en-US" altLang="ko-KR" dirty="0"/>
              <a:t>ata </a:t>
            </a:r>
            <a:r>
              <a:rPr lang="en-US" altLang="ko-KR" dirty="0" err="1"/>
              <a:t>e</a:t>
            </a:r>
            <a:r>
              <a:rPr lang="en-US" altLang="ko-KR" dirty="0" err="1">
                <a:solidFill>
                  <a:srgbClr val="0000CC"/>
                </a:solidFill>
              </a:rPr>
              <a:t>X</a:t>
            </a:r>
            <a:r>
              <a:rPr lang="en-US" altLang="ko-KR" dirty="0" err="1"/>
              <a:t>change</a:t>
            </a:r>
            <a:r>
              <a:rPr lang="en-US" altLang="ko-KR" dirty="0"/>
              <a:t>)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68344" y="48006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79FAA071-9362-4533-9682-047173101B7C}" type="slidenum">
              <a:rPr lang="en-US" altLang="ko-KR"/>
              <a:pPr>
                <a:defRPr/>
              </a:pPr>
              <a:t>79</a:t>
            </a:fld>
            <a:endParaRPr lang="en-US" altLang="ko-KR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76"/>
            <a:ext cx="8572500" cy="507146"/>
          </a:xfrm>
        </p:spPr>
        <p:txBody>
          <a:bodyPr/>
          <a:lstStyle/>
          <a:p>
            <a:r>
              <a:rPr lang="en-US" altLang="ko-KR" dirty="0"/>
              <a:t>DDX/DDV (3/8)</a:t>
            </a:r>
          </a:p>
        </p:txBody>
      </p:sp>
      <p:grpSp>
        <p:nvGrpSpPr>
          <p:cNvPr id="11269" name="Group 58"/>
          <p:cNvGrpSpPr>
            <a:grpSpLocks/>
          </p:cNvGrpSpPr>
          <p:nvPr/>
        </p:nvGrpSpPr>
        <p:grpSpPr bwMode="auto">
          <a:xfrm>
            <a:off x="1572344" y="762000"/>
            <a:ext cx="6248400" cy="3810000"/>
            <a:chOff x="528" y="1488"/>
            <a:chExt cx="3936" cy="2400"/>
          </a:xfrm>
        </p:grpSpPr>
        <p:sp>
          <p:nvSpPr>
            <p:cNvPr id="11270" name="Rectangle 31"/>
            <p:cNvSpPr>
              <a:spLocks noChangeArrowheads="1"/>
            </p:cNvSpPr>
            <p:nvPr/>
          </p:nvSpPr>
          <p:spPr bwMode="auto">
            <a:xfrm>
              <a:off x="528" y="2352"/>
              <a:ext cx="115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/>
                <a:t>IDC_STR</a:t>
              </a:r>
            </a:p>
            <a:p>
              <a:pPr eaLnBrk="1" hangingPunct="1"/>
              <a:r>
                <a:rPr lang="en-US" altLang="ko-KR" sz="2000"/>
                <a:t>IDC_COLOR</a:t>
              </a:r>
            </a:p>
          </p:txBody>
        </p:sp>
        <p:sp>
          <p:nvSpPr>
            <p:cNvPr id="11271" name="Rectangle 32"/>
            <p:cNvSpPr>
              <a:spLocks noChangeArrowheads="1"/>
            </p:cNvSpPr>
            <p:nvPr/>
          </p:nvSpPr>
          <p:spPr bwMode="auto">
            <a:xfrm>
              <a:off x="3256" y="252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>
                  <a:solidFill>
                    <a:srgbClr val="0000CC"/>
                  </a:solidFill>
                </a:rPr>
                <a:t>①</a:t>
              </a:r>
            </a:p>
          </p:txBody>
        </p:sp>
        <p:sp>
          <p:nvSpPr>
            <p:cNvPr id="11272" name="Rectangle 33"/>
            <p:cNvSpPr>
              <a:spLocks noChangeArrowheads="1"/>
            </p:cNvSpPr>
            <p:nvPr/>
          </p:nvSpPr>
          <p:spPr bwMode="auto">
            <a:xfrm>
              <a:off x="1816" y="252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>
                  <a:solidFill>
                    <a:srgbClr val="0000CC"/>
                  </a:solidFill>
                </a:rPr>
                <a:t>②</a:t>
              </a:r>
            </a:p>
          </p:txBody>
        </p:sp>
        <p:sp>
          <p:nvSpPr>
            <p:cNvPr id="11273" name="Rectangle 34"/>
            <p:cNvSpPr>
              <a:spLocks noChangeArrowheads="1"/>
            </p:cNvSpPr>
            <p:nvPr/>
          </p:nvSpPr>
          <p:spPr bwMode="auto">
            <a:xfrm>
              <a:off x="528" y="2064"/>
              <a:ext cx="11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000"/>
                <a:t>대화상자</a:t>
              </a:r>
            </a:p>
          </p:txBody>
        </p:sp>
        <p:sp>
          <p:nvSpPr>
            <p:cNvPr id="11274" name="Rectangle 35"/>
            <p:cNvSpPr>
              <a:spLocks noChangeArrowheads="1"/>
            </p:cNvSpPr>
            <p:nvPr/>
          </p:nvSpPr>
          <p:spPr bwMode="auto">
            <a:xfrm>
              <a:off x="2160" y="2352"/>
              <a:ext cx="960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/>
                <a:t>   m_str</a:t>
              </a:r>
            </a:p>
            <a:p>
              <a:pPr eaLnBrk="1" hangingPunct="1"/>
              <a:r>
                <a:rPr lang="en-US" altLang="ko-KR" sz="2000"/>
                <a:t>   m_color</a:t>
              </a:r>
            </a:p>
          </p:txBody>
        </p:sp>
        <p:sp>
          <p:nvSpPr>
            <p:cNvPr id="11275" name="Rectangle 36"/>
            <p:cNvSpPr>
              <a:spLocks noChangeArrowheads="1"/>
            </p:cNvSpPr>
            <p:nvPr/>
          </p:nvSpPr>
          <p:spPr bwMode="auto">
            <a:xfrm>
              <a:off x="2160" y="2064"/>
              <a:ext cx="9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000"/>
                <a:t>대화상자 객체</a:t>
              </a:r>
            </a:p>
          </p:txBody>
        </p:sp>
        <p:sp>
          <p:nvSpPr>
            <p:cNvPr id="11276" name="Rectangle 37"/>
            <p:cNvSpPr>
              <a:spLocks noChangeArrowheads="1"/>
            </p:cNvSpPr>
            <p:nvPr/>
          </p:nvSpPr>
          <p:spPr bwMode="auto">
            <a:xfrm>
              <a:off x="3600" y="2352"/>
              <a:ext cx="864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/>
                <a:t>  m_str</a:t>
              </a:r>
            </a:p>
            <a:p>
              <a:pPr eaLnBrk="1" hangingPunct="1"/>
              <a:r>
                <a:rPr lang="en-US" altLang="ko-KR" sz="2000"/>
                <a:t>  m_color</a:t>
              </a:r>
            </a:p>
          </p:txBody>
        </p:sp>
        <p:sp>
          <p:nvSpPr>
            <p:cNvPr id="11277" name="Rectangle 38"/>
            <p:cNvSpPr>
              <a:spLocks noChangeArrowheads="1"/>
            </p:cNvSpPr>
            <p:nvPr/>
          </p:nvSpPr>
          <p:spPr bwMode="auto">
            <a:xfrm>
              <a:off x="3600" y="2064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000"/>
                <a:t>뷰 객체</a:t>
              </a:r>
            </a:p>
          </p:txBody>
        </p:sp>
        <p:sp>
          <p:nvSpPr>
            <p:cNvPr id="11278" name="Line 39"/>
            <p:cNvSpPr>
              <a:spLocks noChangeShapeType="1"/>
            </p:cNvSpPr>
            <p:nvPr/>
          </p:nvSpPr>
          <p:spPr bwMode="auto">
            <a:xfrm rot="10800000">
              <a:off x="2976" y="254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9" name="Line 40"/>
            <p:cNvSpPr>
              <a:spLocks noChangeShapeType="1"/>
            </p:cNvSpPr>
            <p:nvPr/>
          </p:nvSpPr>
          <p:spPr bwMode="auto">
            <a:xfrm>
              <a:off x="2976" y="273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0" name="Rectangle 41"/>
            <p:cNvSpPr>
              <a:spLocks noChangeArrowheads="1"/>
            </p:cNvSpPr>
            <p:nvPr/>
          </p:nvSpPr>
          <p:spPr bwMode="auto">
            <a:xfrm>
              <a:off x="528" y="3312"/>
              <a:ext cx="115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/>
                <a:t>IDC_STR</a:t>
              </a:r>
            </a:p>
            <a:p>
              <a:pPr eaLnBrk="1" hangingPunct="1"/>
              <a:r>
                <a:rPr lang="en-US" altLang="ko-KR" sz="2000"/>
                <a:t>IDC_COLOR</a:t>
              </a:r>
            </a:p>
          </p:txBody>
        </p:sp>
        <p:sp>
          <p:nvSpPr>
            <p:cNvPr id="11281" name="Rectangle 42"/>
            <p:cNvSpPr>
              <a:spLocks noChangeArrowheads="1"/>
            </p:cNvSpPr>
            <p:nvPr/>
          </p:nvSpPr>
          <p:spPr bwMode="auto">
            <a:xfrm>
              <a:off x="1824" y="348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>
                  <a:solidFill>
                    <a:srgbClr val="0000CC"/>
                  </a:solidFill>
                </a:rPr>
                <a:t>③</a:t>
              </a:r>
            </a:p>
          </p:txBody>
        </p:sp>
        <p:sp>
          <p:nvSpPr>
            <p:cNvPr id="11282" name="Rectangle 43"/>
            <p:cNvSpPr>
              <a:spLocks noChangeArrowheads="1"/>
            </p:cNvSpPr>
            <p:nvPr/>
          </p:nvSpPr>
          <p:spPr bwMode="auto">
            <a:xfrm>
              <a:off x="3264" y="348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>
                  <a:solidFill>
                    <a:srgbClr val="0000CC"/>
                  </a:solidFill>
                </a:rPr>
                <a:t>④</a:t>
              </a:r>
            </a:p>
          </p:txBody>
        </p:sp>
        <p:sp>
          <p:nvSpPr>
            <p:cNvPr id="11283" name="Rectangle 44"/>
            <p:cNvSpPr>
              <a:spLocks noChangeArrowheads="1"/>
            </p:cNvSpPr>
            <p:nvPr/>
          </p:nvSpPr>
          <p:spPr bwMode="auto">
            <a:xfrm>
              <a:off x="528" y="3024"/>
              <a:ext cx="11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000"/>
                <a:t>대화상자</a:t>
              </a:r>
            </a:p>
          </p:txBody>
        </p:sp>
        <p:sp>
          <p:nvSpPr>
            <p:cNvPr id="11284" name="Rectangle 45"/>
            <p:cNvSpPr>
              <a:spLocks noChangeArrowheads="1"/>
            </p:cNvSpPr>
            <p:nvPr/>
          </p:nvSpPr>
          <p:spPr bwMode="auto">
            <a:xfrm>
              <a:off x="2160" y="3312"/>
              <a:ext cx="960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/>
                <a:t>   m_str</a:t>
              </a:r>
            </a:p>
            <a:p>
              <a:pPr eaLnBrk="1" hangingPunct="1"/>
              <a:r>
                <a:rPr lang="en-US" altLang="ko-KR" sz="2000"/>
                <a:t>   m_color</a:t>
              </a:r>
            </a:p>
          </p:txBody>
        </p:sp>
        <p:sp>
          <p:nvSpPr>
            <p:cNvPr id="11285" name="Rectangle 46"/>
            <p:cNvSpPr>
              <a:spLocks noChangeArrowheads="1"/>
            </p:cNvSpPr>
            <p:nvPr/>
          </p:nvSpPr>
          <p:spPr bwMode="auto">
            <a:xfrm>
              <a:off x="2160" y="3024"/>
              <a:ext cx="9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000"/>
                <a:t>대화상자 객체</a:t>
              </a:r>
            </a:p>
          </p:txBody>
        </p:sp>
        <p:sp>
          <p:nvSpPr>
            <p:cNvPr id="11286" name="Rectangle 47"/>
            <p:cNvSpPr>
              <a:spLocks noChangeArrowheads="1"/>
            </p:cNvSpPr>
            <p:nvPr/>
          </p:nvSpPr>
          <p:spPr bwMode="auto">
            <a:xfrm>
              <a:off x="3600" y="3312"/>
              <a:ext cx="864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/>
                <a:t>  m_str</a:t>
              </a:r>
            </a:p>
            <a:p>
              <a:pPr eaLnBrk="1" hangingPunct="1"/>
              <a:r>
                <a:rPr lang="en-US" altLang="ko-KR" sz="2000"/>
                <a:t>  m_color</a:t>
              </a:r>
            </a:p>
          </p:txBody>
        </p:sp>
        <p:sp>
          <p:nvSpPr>
            <p:cNvPr id="11287" name="Rectangle 48"/>
            <p:cNvSpPr>
              <a:spLocks noChangeArrowheads="1"/>
            </p:cNvSpPr>
            <p:nvPr/>
          </p:nvSpPr>
          <p:spPr bwMode="auto">
            <a:xfrm>
              <a:off x="3600" y="3024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000"/>
                <a:t>뷰 객체</a:t>
              </a:r>
            </a:p>
          </p:txBody>
        </p:sp>
        <p:sp>
          <p:nvSpPr>
            <p:cNvPr id="11288" name="Line 49"/>
            <p:cNvSpPr>
              <a:spLocks noChangeShapeType="1"/>
            </p:cNvSpPr>
            <p:nvPr/>
          </p:nvSpPr>
          <p:spPr bwMode="auto">
            <a:xfrm>
              <a:off x="3072" y="350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9" name="Line 50"/>
            <p:cNvSpPr>
              <a:spLocks noChangeShapeType="1"/>
            </p:cNvSpPr>
            <p:nvPr/>
          </p:nvSpPr>
          <p:spPr bwMode="auto">
            <a:xfrm rot="10800000">
              <a:off x="3072" y="369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0" name="Line 51"/>
            <p:cNvSpPr>
              <a:spLocks noChangeShapeType="1"/>
            </p:cNvSpPr>
            <p:nvPr/>
          </p:nvSpPr>
          <p:spPr bwMode="auto">
            <a:xfrm rot="10800000">
              <a:off x="1536" y="254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1" name="Line 52"/>
            <p:cNvSpPr>
              <a:spLocks noChangeShapeType="1"/>
            </p:cNvSpPr>
            <p:nvPr/>
          </p:nvSpPr>
          <p:spPr bwMode="auto">
            <a:xfrm>
              <a:off x="1536" y="273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2" name="Line 53"/>
            <p:cNvSpPr>
              <a:spLocks noChangeShapeType="1"/>
            </p:cNvSpPr>
            <p:nvPr/>
          </p:nvSpPr>
          <p:spPr bwMode="auto">
            <a:xfrm>
              <a:off x="1632" y="350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3" name="Line 54"/>
            <p:cNvSpPr>
              <a:spLocks noChangeShapeType="1"/>
            </p:cNvSpPr>
            <p:nvPr/>
          </p:nvSpPr>
          <p:spPr bwMode="auto">
            <a:xfrm rot="10800000">
              <a:off x="1632" y="369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4" name="Rectangle 55"/>
            <p:cNvSpPr>
              <a:spLocks noChangeArrowheads="1"/>
            </p:cNvSpPr>
            <p:nvPr/>
          </p:nvSpPr>
          <p:spPr bwMode="auto">
            <a:xfrm>
              <a:off x="1536" y="2448"/>
              <a:ext cx="768" cy="1248"/>
            </a:xfrm>
            <a:prstGeom prst="rect">
              <a:avLst/>
            </a:prstGeom>
            <a:noFill/>
            <a:ln w="28575">
              <a:solidFill>
                <a:srgbClr val="CC33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295" name="AutoShape 56"/>
            <p:cNvSpPr>
              <a:spLocks noChangeArrowheads="1"/>
            </p:cNvSpPr>
            <p:nvPr/>
          </p:nvSpPr>
          <p:spPr bwMode="auto">
            <a:xfrm>
              <a:off x="1344" y="1488"/>
              <a:ext cx="912" cy="480"/>
            </a:xfrm>
            <a:prstGeom prst="cloudCallout">
              <a:avLst>
                <a:gd name="adj1" fmla="val 11843"/>
                <a:gd name="adj2" fmla="val 126042"/>
              </a:avLst>
            </a:prstGeom>
            <a:solidFill>
              <a:srgbClr val="CCFF99"/>
            </a:solidFill>
            <a:ln w="9525">
              <a:solidFill>
                <a:srgbClr val="339933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000">
                  <a:solidFill>
                    <a:srgbClr val="0000CC"/>
                  </a:solidFill>
                </a:rPr>
                <a:t>자동화</a:t>
              </a:r>
              <a:r>
                <a:rPr lang="en-US" altLang="ko-KR" sz="2000">
                  <a:solidFill>
                    <a:srgbClr val="0000CC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29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C:/Users/Administrator/AppData/Roaming/PolarisOffice/ETemp/8260_6061072/image1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100" y="732790"/>
            <a:ext cx="7524115" cy="432371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MFC</a:t>
            </a:r>
            <a:r>
              <a:rPr lang="ko-KR" altLang="en-US" dirty="0"/>
              <a:t>의 실행 구조</a:t>
            </a:r>
          </a:p>
        </p:txBody>
      </p:sp>
    </p:spTree>
    <p:extLst>
      <p:ext uri="{BB962C8B-B14F-4D97-AF65-F5344CB8AC3E}">
        <p14:creationId xmlns:p14="http://schemas.microsoft.com/office/powerpoint/2010/main" val="20739231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994" y="764704"/>
            <a:ext cx="8572500" cy="5429250"/>
          </a:xfrm>
        </p:spPr>
        <p:txBody>
          <a:bodyPr/>
          <a:lstStyle/>
          <a:p>
            <a:r>
              <a:rPr lang="en-US" altLang="ko-KR" dirty="0" err="1"/>
              <a:t>OnInitDialog</a:t>
            </a:r>
            <a:r>
              <a:rPr lang="en-US" altLang="ko-KR" dirty="0"/>
              <a:t>(), </a:t>
            </a:r>
            <a:r>
              <a:rPr lang="en-US" altLang="ko-KR" dirty="0" err="1"/>
              <a:t>OnOK</a:t>
            </a:r>
            <a:r>
              <a:rPr lang="en-US" altLang="ko-KR" dirty="0"/>
              <a:t>() </a:t>
            </a:r>
            <a:r>
              <a:rPr lang="ko-KR" altLang="en-US" dirty="0"/>
              <a:t>함수 내부 구현</a:t>
            </a:r>
          </a:p>
          <a:p>
            <a:endParaRPr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7D8C7F64-A236-4168-B4FD-0A32A8163E6E}" type="slidenum">
              <a:rPr lang="en-US" altLang="ko-KR"/>
              <a:pPr>
                <a:defRPr/>
              </a:pPr>
              <a:t>80</a:t>
            </a:fld>
            <a:endParaRPr lang="en-US" altLang="ko-K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3"/>
            <a:ext cx="8572500" cy="474519"/>
          </a:xfrm>
        </p:spPr>
        <p:txBody>
          <a:bodyPr/>
          <a:lstStyle/>
          <a:p>
            <a:r>
              <a:rPr lang="en-US" altLang="ko-KR" dirty="0"/>
              <a:t>DDX/DDV (4/8)</a:t>
            </a:r>
          </a:p>
        </p:txBody>
      </p: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381815" y="1124744"/>
            <a:ext cx="8382000" cy="42672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BOOL CDialog::OnInitDialog()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{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...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</a:t>
            </a:r>
            <a:r>
              <a:rPr lang="en-US" altLang="ko-KR" sz="2000">
                <a:solidFill>
                  <a:srgbClr val="0000CC"/>
                </a:solidFill>
                <a:latin typeface="Lucida Sans Unicode" pitchFamily="34" charset="0"/>
              </a:rPr>
              <a:t>UpdateData(FALSE);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...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}</a:t>
            </a:r>
          </a:p>
          <a:p>
            <a:pPr eaLnBrk="1" hangingPunct="1"/>
            <a:endParaRPr lang="en-US" altLang="ko-KR" sz="2000">
              <a:latin typeface="Lucida Sans Unicode" pitchFamily="34" charset="0"/>
            </a:endParaRP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void CDialog::OnOK()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{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...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</a:t>
            </a:r>
            <a:r>
              <a:rPr lang="en-US" altLang="ko-KR" sz="2000">
                <a:solidFill>
                  <a:srgbClr val="0000CC"/>
                </a:solidFill>
                <a:latin typeface="Lucida Sans Unicode" pitchFamily="34" charset="0"/>
              </a:rPr>
              <a:t>UpdateData(TRUE);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...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722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0" y="476672"/>
            <a:ext cx="8572500" cy="5429250"/>
          </a:xfrm>
        </p:spPr>
        <p:txBody>
          <a:bodyPr/>
          <a:lstStyle/>
          <a:p>
            <a:r>
              <a:rPr lang="en-US" altLang="ko-KR" dirty="0"/>
              <a:t>DDX </a:t>
            </a:r>
            <a:r>
              <a:rPr lang="ko-KR" altLang="en-US" dirty="0"/>
              <a:t>구현</a:t>
            </a:r>
          </a:p>
          <a:p>
            <a:pPr lvl="1"/>
            <a:r>
              <a:rPr lang="ko-KR" altLang="en-US" dirty="0"/>
              <a:t>컨트롤의 값을 저장할 변수 선언</a:t>
            </a:r>
          </a:p>
          <a:p>
            <a:pPr lvl="1"/>
            <a:r>
              <a:rPr lang="en-US" altLang="ko-KR" dirty="0" err="1"/>
              <a:t>DoDataExchange</a:t>
            </a:r>
            <a:r>
              <a:rPr lang="en-US" altLang="ko-KR" dirty="0"/>
              <a:t>() </a:t>
            </a:r>
            <a:r>
              <a:rPr lang="ko-KR" altLang="en-US" dirty="0"/>
              <a:t>함수를 자신의 프로그램에 맞게 재정의</a:t>
            </a:r>
          </a:p>
          <a:p>
            <a:pPr lvl="2"/>
            <a:r>
              <a:rPr lang="en-US" altLang="ko-KR" dirty="0">
                <a:latin typeface="Lucida Sans Unicode" pitchFamily="34" charset="0"/>
              </a:rPr>
              <a:t>DDX_*</a:t>
            </a:r>
            <a:r>
              <a:rPr lang="en-US" altLang="ko-KR" dirty="0"/>
              <a:t> </a:t>
            </a:r>
            <a:r>
              <a:rPr lang="ko-KR" altLang="en-US" dirty="0"/>
              <a:t>매크로 사용</a:t>
            </a:r>
          </a:p>
          <a:p>
            <a:endParaRPr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53A9628C-30AC-4661-8FE3-8DBCE673071A}" type="slidenum">
              <a:rPr lang="en-US" altLang="ko-KR"/>
              <a:pPr>
                <a:defRPr/>
              </a:pPr>
              <a:t>81</a:t>
            </a:fld>
            <a:endParaRPr lang="en-US" altLang="ko-KR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3"/>
            <a:ext cx="8572500" cy="474519"/>
          </a:xfrm>
        </p:spPr>
        <p:txBody>
          <a:bodyPr/>
          <a:lstStyle/>
          <a:p>
            <a:r>
              <a:rPr lang="en-US" altLang="ko-KR" dirty="0"/>
              <a:t>DDX/DDV (5/8)</a:t>
            </a:r>
          </a:p>
        </p:txBody>
      </p:sp>
      <p:sp>
        <p:nvSpPr>
          <p:cNvPr id="13317" name="AutoShape 4"/>
          <p:cNvSpPr>
            <a:spLocks noChangeArrowheads="1"/>
          </p:cNvSpPr>
          <p:nvPr/>
        </p:nvSpPr>
        <p:spPr bwMode="auto">
          <a:xfrm>
            <a:off x="381000" y="2420888"/>
            <a:ext cx="8382000" cy="24765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latin typeface="Lucida Sans Unicode" pitchFamily="34" charset="0"/>
              </a:rPr>
              <a:t>void </a:t>
            </a:r>
            <a:r>
              <a:rPr lang="en-US" altLang="ko-KR" sz="2000" dirty="0" err="1">
                <a:latin typeface="Lucida Sans Unicode" pitchFamily="34" charset="0"/>
              </a:rPr>
              <a:t>CMyDialog</a:t>
            </a:r>
            <a:r>
              <a:rPr lang="en-US" altLang="ko-KR" sz="2000" dirty="0">
                <a:latin typeface="Lucida Sans Unicode" pitchFamily="34" charset="0"/>
              </a:rPr>
              <a:t>::</a:t>
            </a:r>
            <a:r>
              <a:rPr lang="en-US" altLang="ko-KR" sz="2000" dirty="0" err="1">
                <a:latin typeface="Lucida Sans Unicode" pitchFamily="34" charset="0"/>
              </a:rPr>
              <a:t>DoDataExchange</a:t>
            </a:r>
            <a:r>
              <a:rPr lang="en-US" altLang="ko-KR" sz="2000" dirty="0">
                <a:latin typeface="Lucida Sans Unicode" pitchFamily="34" charset="0"/>
              </a:rPr>
              <a:t>(</a:t>
            </a:r>
            <a:r>
              <a:rPr lang="en-US" altLang="ko-KR" sz="2000" dirty="0" err="1">
                <a:latin typeface="Lucida Sans Unicode" pitchFamily="34" charset="0"/>
              </a:rPr>
              <a:t>CDataExchange</a:t>
            </a:r>
            <a:r>
              <a:rPr lang="en-US" altLang="ko-KR" sz="2000" dirty="0">
                <a:latin typeface="Lucida Sans Unicode" pitchFamily="34" charset="0"/>
              </a:rPr>
              <a:t>* </a:t>
            </a:r>
            <a:r>
              <a:rPr lang="en-US" altLang="ko-KR" sz="2000" dirty="0" err="1">
                <a:latin typeface="Lucida Sans Unicode" pitchFamily="34" charset="0"/>
              </a:rPr>
              <a:t>pDX</a:t>
            </a:r>
            <a:r>
              <a:rPr lang="en-US" altLang="ko-KR" sz="2000" dirty="0">
                <a:latin typeface="Lucida Sans Unicode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latin typeface="Lucida Sans Unicode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CDialog</a:t>
            </a:r>
            <a:r>
              <a:rPr lang="en-US" altLang="ko-KR" sz="2000" dirty="0">
                <a:latin typeface="Lucida Sans Unicode" pitchFamily="34" charset="0"/>
              </a:rPr>
              <a:t>::</a:t>
            </a:r>
            <a:r>
              <a:rPr lang="en-US" altLang="ko-KR" sz="2000" dirty="0" err="1">
                <a:latin typeface="Lucida Sans Unicode" pitchFamily="34" charset="0"/>
              </a:rPr>
              <a:t>DoDataExchange</a:t>
            </a:r>
            <a:r>
              <a:rPr lang="en-US" altLang="ko-KR" sz="2000" dirty="0">
                <a:latin typeface="Lucida Sans Unicode" pitchFamily="34" charset="0"/>
              </a:rPr>
              <a:t>(</a:t>
            </a:r>
            <a:r>
              <a:rPr lang="en-US" altLang="ko-KR" sz="2000" dirty="0" err="1">
                <a:latin typeface="Lucida Sans Unicode" pitchFamily="34" charset="0"/>
              </a:rPr>
              <a:t>pDX</a:t>
            </a:r>
            <a:r>
              <a:rPr lang="en-US" altLang="ko-KR" sz="2000" dirty="0">
                <a:latin typeface="Lucida Sans Unicode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latin typeface="Lucida Sans Unicode" pitchFamily="34" charset="0"/>
              </a:rPr>
              <a:t>    //{{AFX_DATA_MAP(</a:t>
            </a:r>
            <a:r>
              <a:rPr lang="en-US" altLang="ko-KR" sz="2000" dirty="0" err="1">
                <a:latin typeface="Lucida Sans Unicode" pitchFamily="34" charset="0"/>
              </a:rPr>
              <a:t>CMyDialog</a:t>
            </a:r>
            <a:r>
              <a:rPr lang="en-US" altLang="ko-KR" sz="2000" dirty="0">
                <a:latin typeface="Lucida Sans Unicode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solidFill>
                  <a:srgbClr val="0000CC"/>
                </a:solidFill>
                <a:latin typeface="Lucida Sans Unicode" pitchFamily="34" charset="0"/>
              </a:rPr>
              <a:t>DDX_Text</a:t>
            </a:r>
            <a:r>
              <a:rPr lang="en-US" altLang="ko-KR" sz="2000" dirty="0">
                <a:solidFill>
                  <a:srgbClr val="0000CC"/>
                </a:solidFill>
                <a:latin typeface="Lucida Sans Unicode" pitchFamily="34" charset="0"/>
              </a:rPr>
              <a:t>(</a:t>
            </a:r>
            <a:r>
              <a:rPr lang="en-US" altLang="ko-KR" sz="2000" dirty="0" err="1">
                <a:solidFill>
                  <a:srgbClr val="0000CC"/>
                </a:solidFill>
                <a:latin typeface="Lucida Sans Unicode" pitchFamily="34" charset="0"/>
              </a:rPr>
              <a:t>pDX</a:t>
            </a:r>
            <a:r>
              <a:rPr lang="en-US" altLang="ko-KR" sz="2000" dirty="0">
                <a:solidFill>
                  <a:srgbClr val="0000CC"/>
                </a:solidFill>
                <a:latin typeface="Lucida Sans Unicode" pitchFamily="34" charset="0"/>
              </a:rPr>
              <a:t>, IDC_STR, </a:t>
            </a:r>
            <a:r>
              <a:rPr lang="en-US" altLang="ko-KR" sz="2000" dirty="0" err="1">
                <a:solidFill>
                  <a:srgbClr val="0000CC"/>
                </a:solidFill>
                <a:latin typeface="Lucida Sans Unicode" pitchFamily="34" charset="0"/>
              </a:rPr>
              <a:t>m_str</a:t>
            </a:r>
            <a:r>
              <a:rPr lang="en-US" altLang="ko-KR" sz="2000" dirty="0">
                <a:solidFill>
                  <a:srgbClr val="0000CC"/>
                </a:solidFill>
                <a:latin typeface="Lucida Sans Unicode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solidFill>
                  <a:srgbClr val="0000CC"/>
                </a:solidFill>
                <a:latin typeface="Lucida Sans Unicode" pitchFamily="34" charset="0"/>
              </a:rPr>
              <a:t>    </a:t>
            </a:r>
            <a:r>
              <a:rPr lang="en-US" altLang="ko-KR" sz="2000" dirty="0" err="1">
                <a:solidFill>
                  <a:srgbClr val="0000CC"/>
                </a:solidFill>
                <a:latin typeface="Lucida Sans Unicode" pitchFamily="34" charset="0"/>
              </a:rPr>
              <a:t>DDX_Text</a:t>
            </a:r>
            <a:r>
              <a:rPr lang="en-US" altLang="ko-KR" sz="2000" dirty="0">
                <a:solidFill>
                  <a:srgbClr val="0000CC"/>
                </a:solidFill>
                <a:latin typeface="Lucida Sans Unicode" pitchFamily="34" charset="0"/>
              </a:rPr>
              <a:t>(</a:t>
            </a:r>
            <a:r>
              <a:rPr lang="en-US" altLang="ko-KR" sz="2000" dirty="0" err="1">
                <a:solidFill>
                  <a:srgbClr val="0000CC"/>
                </a:solidFill>
                <a:latin typeface="Lucida Sans Unicode" pitchFamily="34" charset="0"/>
              </a:rPr>
              <a:t>pDX</a:t>
            </a:r>
            <a:r>
              <a:rPr lang="en-US" altLang="ko-KR" sz="2000" dirty="0">
                <a:solidFill>
                  <a:srgbClr val="0000CC"/>
                </a:solidFill>
                <a:latin typeface="Lucida Sans Unicode" pitchFamily="34" charset="0"/>
              </a:rPr>
              <a:t>, IDC_COLOR, </a:t>
            </a:r>
            <a:r>
              <a:rPr lang="en-US" altLang="ko-KR" sz="2000" dirty="0" err="1">
                <a:solidFill>
                  <a:srgbClr val="0000CC"/>
                </a:solidFill>
                <a:latin typeface="Lucida Sans Unicode" pitchFamily="34" charset="0"/>
              </a:rPr>
              <a:t>m_color</a:t>
            </a:r>
            <a:r>
              <a:rPr lang="en-US" altLang="ko-KR" sz="2000" dirty="0">
                <a:solidFill>
                  <a:srgbClr val="0000CC"/>
                </a:solidFill>
                <a:latin typeface="Lucida Sans Unicode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latin typeface="Lucida Sans Unicode" pitchFamily="34" charset="0"/>
              </a:rPr>
              <a:t>    //}}AFX_DATA_MAP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latin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9800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9293" y="548681"/>
            <a:ext cx="8572500" cy="5429250"/>
          </a:xfrm>
        </p:spPr>
        <p:txBody>
          <a:bodyPr/>
          <a:lstStyle/>
          <a:p>
            <a:r>
              <a:rPr lang="en-US" altLang="ko-KR" dirty="0"/>
              <a:t>DDV(</a:t>
            </a:r>
            <a:r>
              <a:rPr lang="en-US" altLang="ko-KR" dirty="0">
                <a:solidFill>
                  <a:srgbClr val="0000CC"/>
                </a:solidFill>
              </a:rPr>
              <a:t>D</a:t>
            </a:r>
            <a:r>
              <a:rPr lang="en-US" altLang="ko-KR" dirty="0"/>
              <a:t>ialog </a:t>
            </a:r>
            <a:r>
              <a:rPr lang="en-US" altLang="ko-KR" dirty="0">
                <a:solidFill>
                  <a:srgbClr val="0000CC"/>
                </a:solidFill>
              </a:rPr>
              <a:t>D</a:t>
            </a:r>
            <a:r>
              <a:rPr lang="en-US" altLang="ko-KR" dirty="0"/>
              <a:t>ata </a:t>
            </a:r>
            <a:r>
              <a:rPr lang="en-US" altLang="ko-KR" dirty="0">
                <a:solidFill>
                  <a:srgbClr val="0000CC"/>
                </a:solidFill>
              </a:rPr>
              <a:t>V</a:t>
            </a:r>
            <a:r>
              <a:rPr lang="en-US" altLang="ko-KR" dirty="0"/>
              <a:t>alidation)</a:t>
            </a:r>
          </a:p>
          <a:p>
            <a:pPr lvl="1"/>
            <a:r>
              <a:rPr lang="ko-KR" altLang="en-US" dirty="0"/>
              <a:t>대화상자의 컨트롤에 입력한 데이터의 타당성 여부를 자동으로 검사</a:t>
            </a:r>
          </a:p>
          <a:p>
            <a:pPr lvl="2"/>
            <a:r>
              <a:rPr lang="en-US" altLang="ko-KR" dirty="0">
                <a:latin typeface="Lucida Sans Unicode" pitchFamily="34" charset="0"/>
              </a:rPr>
              <a:t>DDV_*</a:t>
            </a:r>
            <a:r>
              <a:rPr lang="en-US" altLang="ko-KR" dirty="0"/>
              <a:t> </a:t>
            </a:r>
            <a:r>
              <a:rPr lang="ko-KR" altLang="en-US" dirty="0"/>
              <a:t>매크로 사용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6E04D2B0-A248-4962-BD41-0043E717DAAA}" type="slidenum">
              <a:rPr lang="en-US" altLang="ko-KR"/>
              <a:pPr>
                <a:defRPr/>
              </a:pPr>
              <a:t>82</a:t>
            </a:fld>
            <a:endParaRPr lang="en-US" altLang="ko-K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505"/>
            <a:ext cx="8572500" cy="554186"/>
          </a:xfrm>
        </p:spPr>
        <p:txBody>
          <a:bodyPr/>
          <a:lstStyle/>
          <a:p>
            <a:r>
              <a:rPr lang="en-US" altLang="ko-KR" dirty="0"/>
              <a:t>DDX/DDV (6/8)</a:t>
            </a:r>
          </a:p>
        </p:txBody>
      </p:sp>
      <p:sp>
        <p:nvSpPr>
          <p:cNvPr id="14341" name="AutoShape 4"/>
          <p:cNvSpPr>
            <a:spLocks noChangeArrowheads="1"/>
          </p:cNvSpPr>
          <p:nvPr/>
        </p:nvSpPr>
        <p:spPr bwMode="auto">
          <a:xfrm>
            <a:off x="381000" y="2132856"/>
            <a:ext cx="8382000" cy="30480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2000">
                <a:latin typeface="Lucida Sans Unicode" pitchFamily="34" charset="0"/>
              </a:rPr>
              <a:t>void CMyDialog::DoDataExchange(CDataExchange* pDX)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latin typeface="Lucida Sans Unicode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latin typeface="Lucida Sans Unicode" pitchFamily="34" charset="0"/>
              </a:rPr>
              <a:t>    CDialog::DoDataExchange(pDX);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latin typeface="Lucida Sans Unicode" pitchFamily="34" charset="0"/>
              </a:rPr>
              <a:t>    //{{AFX_DATA_MAP(CMyDialog)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latin typeface="Lucida Sans Unicode" pitchFamily="34" charset="0"/>
              </a:rPr>
              <a:t>    DDX_Text(pDX, IDC_STR, m_str);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solidFill>
                  <a:srgbClr val="0000CC"/>
                </a:solidFill>
                <a:latin typeface="Lucida Sans Unicode" pitchFamily="34" charset="0"/>
              </a:rPr>
              <a:t>    DDV_MaxChars(pDX, m_str, 10);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latin typeface="Lucida Sans Unicode" pitchFamily="34" charset="0"/>
              </a:rPr>
              <a:t>    DDX_Text(pDX, IDC_COLOR, m_color);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latin typeface="Lucida Sans Unicode" pitchFamily="34" charset="0"/>
              </a:rPr>
              <a:t>    </a:t>
            </a:r>
            <a:r>
              <a:rPr lang="en-US" altLang="ko-KR" sz="2000">
                <a:solidFill>
                  <a:srgbClr val="0000CC"/>
                </a:solidFill>
                <a:latin typeface="Lucida Sans Unicode" pitchFamily="34" charset="0"/>
              </a:rPr>
              <a:t>DDV_MinMaxInt(pDX, m_color, 0, 255);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latin typeface="Lucida Sans Unicode" pitchFamily="34" charset="0"/>
              </a:rPr>
              <a:t>    //}}AFX_DATA_MAP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latin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84441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0" y="548680"/>
            <a:ext cx="8572500" cy="5429250"/>
          </a:xfrm>
        </p:spPr>
        <p:txBody>
          <a:bodyPr/>
          <a:lstStyle/>
          <a:p>
            <a:r>
              <a:rPr lang="ko-KR" altLang="en-US" dirty="0"/>
              <a:t>차이점</a:t>
            </a:r>
          </a:p>
          <a:p>
            <a:pPr lvl="1"/>
            <a:r>
              <a:rPr lang="en-US" altLang="ko-KR" dirty="0" err="1"/>
              <a:t>CDialog</a:t>
            </a:r>
            <a:r>
              <a:rPr lang="en-US" altLang="ko-KR" dirty="0"/>
              <a:t>::</a:t>
            </a:r>
            <a:r>
              <a:rPr lang="en-US" altLang="ko-KR" dirty="0" err="1"/>
              <a:t>DoModal</a:t>
            </a:r>
            <a:r>
              <a:rPr lang="en-US" altLang="ko-KR" dirty="0"/>
              <a:t>() </a:t>
            </a:r>
            <a:r>
              <a:rPr lang="ko-KR" altLang="en-US" dirty="0"/>
              <a:t>함수 대신 </a:t>
            </a:r>
            <a:r>
              <a:rPr lang="en-US" altLang="ko-KR" dirty="0" err="1"/>
              <a:t>CDialog</a:t>
            </a:r>
            <a:r>
              <a:rPr lang="en-US" altLang="ko-KR" dirty="0"/>
              <a:t>::Create() </a:t>
            </a:r>
            <a:r>
              <a:rPr lang="ko-KR" altLang="en-US" dirty="0"/>
              <a:t>함수를 이용하여 생성한다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대화상자를 닫을 때 </a:t>
            </a:r>
            <a:r>
              <a:rPr lang="en-US" altLang="ko-KR" dirty="0" err="1"/>
              <a:t>CDialog</a:t>
            </a:r>
            <a:r>
              <a:rPr lang="en-US" altLang="ko-KR" dirty="0"/>
              <a:t>::</a:t>
            </a:r>
            <a:r>
              <a:rPr lang="en-US" altLang="ko-KR" dirty="0" err="1"/>
              <a:t>EndDialog</a:t>
            </a:r>
            <a:r>
              <a:rPr lang="en-US" altLang="ko-KR" dirty="0"/>
              <a:t>() </a:t>
            </a:r>
            <a:r>
              <a:rPr lang="ko-KR" altLang="en-US" dirty="0"/>
              <a:t>함수 대신 </a:t>
            </a:r>
            <a:r>
              <a:rPr lang="en-US" altLang="ko-KR" dirty="0" err="1"/>
              <a:t>CWnd</a:t>
            </a:r>
            <a:r>
              <a:rPr lang="en-US" altLang="ko-KR" dirty="0"/>
              <a:t>::</a:t>
            </a:r>
            <a:r>
              <a:rPr lang="en-US" altLang="ko-KR" dirty="0" err="1"/>
              <a:t>DestroyWindow</a:t>
            </a:r>
            <a:r>
              <a:rPr lang="en-US" altLang="ko-KR" dirty="0"/>
              <a:t>() </a:t>
            </a:r>
            <a:r>
              <a:rPr lang="ko-KR" altLang="en-US" dirty="0"/>
              <a:t>함수를 호출한다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모드형 대화상자 객체는 대개 스택에 생성하지만 비 모드형 대화상자 객체는 </a:t>
            </a:r>
            <a:r>
              <a:rPr lang="ko-KR" altLang="en-US" dirty="0" err="1"/>
              <a:t>힙에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776DBAA4-C175-4199-9ED4-F5C04572CF90}" type="slidenum">
              <a:rPr lang="en-US" altLang="ko-KR"/>
              <a:pPr>
                <a:defRPr/>
              </a:pPr>
              <a:t>83</a:t>
            </a:fld>
            <a:endParaRPr lang="en-US" altLang="ko-KR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-3349" y="9903"/>
            <a:ext cx="8572500" cy="466770"/>
          </a:xfrm>
        </p:spPr>
        <p:txBody>
          <a:bodyPr/>
          <a:lstStyle/>
          <a:p>
            <a:r>
              <a:rPr lang="ko-KR" altLang="en-US" dirty="0"/>
              <a:t>비 모드형 대화상자</a:t>
            </a:r>
          </a:p>
        </p:txBody>
      </p:sp>
    </p:spTree>
    <p:extLst>
      <p:ext uri="{BB962C8B-B14F-4D97-AF65-F5344CB8AC3E}">
        <p14:creationId xmlns:p14="http://schemas.microsoft.com/office/powerpoint/2010/main" val="41960623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6320" y="497742"/>
            <a:ext cx="8572500" cy="5429250"/>
          </a:xfrm>
        </p:spPr>
        <p:txBody>
          <a:bodyPr/>
          <a:lstStyle/>
          <a:p>
            <a:r>
              <a:rPr lang="ko-KR" altLang="en-US" dirty="0"/>
              <a:t>대화상자 기반 응용 프로그램</a:t>
            </a:r>
          </a:p>
          <a:p>
            <a:pPr lvl="1"/>
            <a:r>
              <a:rPr lang="ko-KR" altLang="en-US" dirty="0"/>
              <a:t>대화상자가 메인 윈도우 역할을 하는 응용 프로그램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64F20320-0240-4526-9B58-DDA2CC65DE89}" type="slidenum">
              <a:rPr lang="en-US" altLang="ko-KR"/>
              <a:pPr>
                <a:defRPr/>
              </a:pPr>
              <a:t>84</a:t>
            </a:fld>
            <a:endParaRPr lang="en-US" altLang="ko-K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3"/>
            <a:ext cx="8572500" cy="46677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대화상자 기반 응용 프로그램 </a:t>
            </a:r>
            <a:r>
              <a:rPr lang="en-US" altLang="ko-KR" dirty="0"/>
              <a:t>(1/2)</a:t>
            </a:r>
          </a:p>
        </p:txBody>
      </p:sp>
      <p:pic>
        <p:nvPicPr>
          <p:cNvPr id="17413" name="Picture 4" descr="D:\집필(1)\Chapter09\Fig9-4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38354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 descr="D:\집필(1)\Chapter09\Fig9-4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80" y="1940966"/>
            <a:ext cx="4470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0652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-21253" y="836712"/>
            <a:ext cx="8572500" cy="5429250"/>
          </a:xfrm>
        </p:spPr>
        <p:txBody>
          <a:bodyPr/>
          <a:lstStyle/>
          <a:p>
            <a:r>
              <a:rPr lang="en-US" altLang="ko-KR" dirty="0" err="1"/>
              <a:t>InitInstance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C4F1A483-DDE9-422A-855B-05FF3704EBE9}" type="slidenum">
              <a:rPr lang="en-US" altLang="ko-KR"/>
              <a:pPr>
                <a:defRPr/>
              </a:pPr>
              <a:t>85</a:t>
            </a:fld>
            <a:endParaRPr lang="en-US" altLang="ko-K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572500" cy="5387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대화상자 기반 응용 프로그램 </a:t>
            </a:r>
            <a:r>
              <a:rPr lang="en-US" altLang="ko-KR" dirty="0"/>
              <a:t>(2/2)</a:t>
            </a:r>
          </a:p>
        </p:txBody>
      </p:sp>
      <p:sp>
        <p:nvSpPr>
          <p:cNvPr id="18437" name="AutoShape 4"/>
          <p:cNvSpPr>
            <a:spLocks noChangeArrowheads="1"/>
          </p:cNvSpPr>
          <p:nvPr/>
        </p:nvSpPr>
        <p:spPr bwMode="auto">
          <a:xfrm>
            <a:off x="381000" y="1268760"/>
            <a:ext cx="8382000" cy="42672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ko-KR" sz="2000" dirty="0">
                <a:latin typeface="Lucida Sans Unicode" pitchFamily="34" charset="0"/>
              </a:rPr>
              <a:t>BOOL </a:t>
            </a:r>
            <a:r>
              <a:rPr lang="en-US" altLang="ko-KR" sz="2000" dirty="0" err="1">
                <a:latin typeface="Lucida Sans Unicode" pitchFamily="34" charset="0"/>
              </a:rPr>
              <a:t>CSimpleCalcApp</a:t>
            </a:r>
            <a:r>
              <a:rPr lang="en-US" altLang="ko-KR" sz="2000" dirty="0">
                <a:latin typeface="Lucida Sans Unicode" pitchFamily="34" charset="0"/>
              </a:rPr>
              <a:t>::</a:t>
            </a:r>
            <a:r>
              <a:rPr lang="en-US" altLang="ko-KR" sz="2000" dirty="0" err="1">
                <a:latin typeface="Lucida Sans Unicode" pitchFamily="34" charset="0"/>
              </a:rPr>
              <a:t>InitInstance</a:t>
            </a:r>
            <a:r>
              <a:rPr lang="en-US" altLang="ko-KR" sz="2000" dirty="0">
                <a:latin typeface="Lucida Sans Unicode" pitchFamily="34" charset="0"/>
              </a:rPr>
              <a:t>()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2000" dirty="0">
                <a:latin typeface="Lucida Sans Unicode" pitchFamily="34" charset="0"/>
              </a:rPr>
              <a:t>{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CSimpleCalcDlg</a:t>
            </a:r>
            <a:r>
              <a:rPr lang="en-US" altLang="ko-KR" sz="2000" dirty="0">
                <a:latin typeface="Lucida Sans Unicode" pitchFamily="34" charset="0"/>
              </a:rPr>
              <a:t> </a:t>
            </a:r>
            <a:r>
              <a:rPr lang="en-US" altLang="ko-KR" sz="2000" dirty="0" err="1">
                <a:latin typeface="Lucida Sans Unicode" pitchFamily="34" charset="0"/>
              </a:rPr>
              <a:t>dlg</a:t>
            </a:r>
            <a:r>
              <a:rPr lang="en-US" altLang="ko-KR" sz="2000" dirty="0">
                <a:latin typeface="Lucida Sans Unicode" pitchFamily="34" charset="0"/>
              </a:rPr>
              <a:t>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m_pMainWnd</a:t>
            </a:r>
            <a:r>
              <a:rPr lang="en-US" altLang="ko-KR" sz="2000" dirty="0">
                <a:latin typeface="Lucida Sans Unicode" pitchFamily="34" charset="0"/>
              </a:rPr>
              <a:t> = &amp;</a:t>
            </a:r>
            <a:r>
              <a:rPr lang="en-US" altLang="ko-KR" sz="2000" dirty="0" err="1">
                <a:latin typeface="Lucida Sans Unicode" pitchFamily="34" charset="0"/>
              </a:rPr>
              <a:t>dlg</a:t>
            </a:r>
            <a:r>
              <a:rPr lang="en-US" altLang="ko-KR" sz="2000" dirty="0">
                <a:latin typeface="Lucida Sans Unicode" pitchFamily="34" charset="0"/>
              </a:rPr>
              <a:t>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int</a:t>
            </a:r>
            <a:r>
              <a:rPr lang="en-US" altLang="ko-KR" sz="2000" dirty="0">
                <a:latin typeface="Lucida Sans Unicode" pitchFamily="34" charset="0"/>
              </a:rPr>
              <a:t> </a:t>
            </a:r>
            <a:r>
              <a:rPr lang="en-US" altLang="ko-KR" sz="2000" dirty="0" err="1">
                <a:latin typeface="Lucida Sans Unicode" pitchFamily="34" charset="0"/>
              </a:rPr>
              <a:t>nResponse</a:t>
            </a:r>
            <a:r>
              <a:rPr lang="en-US" altLang="ko-KR" sz="2000" dirty="0">
                <a:latin typeface="Lucida Sans Unicode" pitchFamily="34" charset="0"/>
              </a:rPr>
              <a:t> = </a:t>
            </a:r>
            <a:r>
              <a:rPr lang="en-US" altLang="ko-KR" sz="2000" dirty="0" err="1">
                <a:latin typeface="Lucida Sans Unicode" pitchFamily="34" charset="0"/>
              </a:rPr>
              <a:t>dlg.DoModal</a:t>
            </a:r>
            <a:r>
              <a:rPr lang="en-US" altLang="ko-KR" sz="2000" dirty="0">
                <a:latin typeface="Lucida Sans Unicode" pitchFamily="34" charset="0"/>
              </a:rPr>
              <a:t>();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2000" dirty="0">
                <a:latin typeface="Lucida Sans Unicode" pitchFamily="34" charset="0"/>
              </a:rPr>
              <a:t>    if (</a:t>
            </a:r>
            <a:r>
              <a:rPr lang="en-US" altLang="ko-KR" sz="2000" dirty="0" err="1">
                <a:latin typeface="Lucida Sans Unicode" pitchFamily="34" charset="0"/>
              </a:rPr>
              <a:t>nResponse</a:t>
            </a:r>
            <a:r>
              <a:rPr lang="en-US" altLang="ko-KR" sz="2000" dirty="0">
                <a:latin typeface="Lucida Sans Unicode" pitchFamily="34" charset="0"/>
              </a:rPr>
              <a:t> == IDOK) {</a:t>
            </a:r>
          </a:p>
          <a:p>
            <a:pPr eaLnBrk="1" hangingPunct="1">
              <a:lnSpc>
                <a:spcPct val="95000"/>
              </a:lnSpc>
            </a:pPr>
            <a:endParaRPr lang="en-US" altLang="ko-KR" sz="2000" dirty="0">
              <a:latin typeface="Lucida Sans Unicode" pitchFamily="34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ko-KR" sz="2000" dirty="0">
                <a:latin typeface="Lucida Sans Unicode" pitchFamily="34" charset="0"/>
              </a:rPr>
              <a:t>    }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2000" dirty="0">
                <a:latin typeface="Lucida Sans Unicode" pitchFamily="34" charset="0"/>
              </a:rPr>
              <a:t>    else if (</a:t>
            </a:r>
            <a:r>
              <a:rPr lang="en-US" altLang="ko-KR" sz="2000" dirty="0" err="1">
                <a:latin typeface="Lucida Sans Unicode" pitchFamily="34" charset="0"/>
              </a:rPr>
              <a:t>nResponse</a:t>
            </a:r>
            <a:r>
              <a:rPr lang="en-US" altLang="ko-KR" sz="2000" dirty="0">
                <a:latin typeface="Lucida Sans Unicode" pitchFamily="34" charset="0"/>
              </a:rPr>
              <a:t> == IDCANCEL) {</a:t>
            </a:r>
          </a:p>
          <a:p>
            <a:pPr eaLnBrk="1" hangingPunct="1">
              <a:lnSpc>
                <a:spcPct val="95000"/>
              </a:lnSpc>
            </a:pPr>
            <a:endParaRPr lang="en-US" altLang="ko-KR" sz="2000" dirty="0">
              <a:latin typeface="Lucida Sans Unicode" pitchFamily="34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ko-KR" sz="2000" dirty="0">
                <a:latin typeface="Lucida Sans Unicode" pitchFamily="34" charset="0"/>
              </a:rPr>
              <a:t>    }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2000" dirty="0">
                <a:latin typeface="Lucida Sans Unicode" pitchFamily="34" charset="0"/>
              </a:rPr>
              <a:t>    return FALSE;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ko-KR" sz="2000" dirty="0">
                <a:latin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9103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MFC </a:t>
            </a:r>
            <a:r>
              <a:rPr lang="ko-KR" altLang="en-US"/>
              <a:t>클래스 계층도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82C396DC-AB75-4585-B194-0582024A457F}" type="slidenum">
              <a:rPr lang="en-US" altLang="ko-KR"/>
              <a:pPr>
                <a:defRPr/>
              </a:pPr>
              <a:t>86</a:t>
            </a:fld>
            <a:endParaRPr lang="en-US" altLang="ko-K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-3940" y="17651"/>
            <a:ext cx="8572500" cy="459021"/>
          </a:xfrm>
        </p:spPr>
        <p:txBody>
          <a:bodyPr/>
          <a:lstStyle/>
          <a:p>
            <a:r>
              <a:rPr lang="ko-KR" altLang="en-US" dirty="0"/>
              <a:t>공통 대화상자 </a:t>
            </a:r>
            <a:r>
              <a:rPr lang="en-US" altLang="ko-KR" dirty="0"/>
              <a:t>(1/10)</a:t>
            </a:r>
          </a:p>
        </p:txBody>
      </p:sp>
      <p:pic>
        <p:nvPicPr>
          <p:cNvPr id="19461" name="Picture 4" descr="D:\집필(1)\Chapter09\Fig9-5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764704"/>
            <a:ext cx="343376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659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 txBox="1">
            <a:spLocks noGrp="1"/>
          </p:cNvSpPr>
          <p:nvPr>
            <p:ph idx="1"/>
          </p:nvPr>
        </p:nvSpPr>
        <p:spPr>
          <a:xfrm>
            <a:off x="0" y="836930"/>
            <a:ext cx="8573135" cy="41986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MFC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공통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대화상자</a:t>
            </a:r>
            <a:r>
              <a:rPr lang="en-US" altLang="ko-KR" sz="1600" b="1" cap="none" dirty="0">
                <a:solidFill>
                  <a:schemeClr val="tx1"/>
                </a:solidFill>
                <a:latin typeface="Franklin Gothic Book" charset="0"/>
                <a:ea typeface="Franklin Gothic Book" charset="0"/>
              </a:rPr>
              <a:t> </a:t>
            </a: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1CAB871-71EC-4453-A2C8-0F4DD0944B46}" type="slidenum">
              <a:rPr lang="en-US" altLang="ko-KR"/>
              <a:pPr>
                <a:defRPr/>
              </a:pPr>
              <a:t>87</a:t>
            </a:fld>
            <a:endParaRPr lang="en-US" altLang="ko-K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937"/>
            <a:ext cx="8572500" cy="484610"/>
          </a:xfrm>
        </p:spPr>
        <p:txBody>
          <a:bodyPr/>
          <a:lstStyle/>
          <a:p>
            <a:r>
              <a:rPr lang="ko-KR" altLang="en-US" dirty="0"/>
              <a:t>공통 대화상자 </a:t>
            </a:r>
            <a:r>
              <a:rPr lang="en-US" altLang="ko-KR" dirty="0"/>
              <a:t>(2/10)</a:t>
            </a:r>
          </a:p>
        </p:txBody>
      </p:sp>
      <p:grpSp>
        <p:nvGrpSpPr>
          <p:cNvPr id="20485" name="Group 44"/>
          <p:cNvGrpSpPr>
            <a:grpSpLocks/>
          </p:cNvGrpSpPr>
          <p:nvPr/>
        </p:nvGrpSpPr>
        <p:grpSpPr bwMode="auto">
          <a:xfrm>
            <a:off x="407035" y="1196975"/>
            <a:ext cx="8143875" cy="4397375"/>
            <a:chOff x="407035" y="1196975"/>
            <a:chExt cx="8143875" cy="4397375"/>
          </a:xfrm>
        </p:grpSpPr>
        <p:grpSp>
          <p:nvGrpSpPr>
            <p:cNvPr id="20486" name="Group 45"/>
            <p:cNvGrpSpPr>
              <a:grpSpLocks/>
            </p:cNvGrpSpPr>
            <p:nvPr/>
          </p:nvGrpSpPr>
          <p:grpSpPr bwMode="auto">
            <a:xfrm>
              <a:off x="407035" y="1200150"/>
              <a:ext cx="2657475" cy="482600"/>
              <a:chOff x="407035" y="1200150"/>
              <a:chExt cx="2657475" cy="482600"/>
            </a:xfrm>
          </p:grpSpPr>
          <p:sp>
            <p:nvSpPr>
              <p:cNvPr id="20575" name="Rectangle 46"/>
              <p:cNvSpPr>
                <a:spLocks noChangeArrowheads="1"/>
              </p:cNvSpPr>
              <p:nvPr/>
            </p:nvSpPr>
            <p:spPr bwMode="auto">
              <a:xfrm>
                <a:off x="407035" y="1200150"/>
                <a:ext cx="2657475" cy="482600"/>
              </a:xfrm>
              <a:prstGeom prst="rect">
                <a:avLst/>
              </a:prstGeom>
              <a:solidFill>
                <a:srgbClr val="CCF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20576" name="Group 47"/>
              <p:cNvGrpSpPr>
                <a:grpSpLocks/>
              </p:cNvGrpSpPr>
              <p:nvPr/>
            </p:nvGrpSpPr>
            <p:grpSpPr bwMode="auto">
              <a:xfrm>
                <a:off x="407035" y="1200150"/>
                <a:ext cx="2657475" cy="482600"/>
                <a:chOff x="407035" y="1200150"/>
                <a:chExt cx="2657475" cy="482600"/>
              </a:xfrm>
            </p:grpSpPr>
            <p:sp>
              <p:nvSpPr>
                <p:cNvPr id="20577" name="Rectangle 48"/>
                <p:cNvSpPr>
                  <a:spLocks noChangeArrowheads="1"/>
                </p:cNvSpPr>
                <p:nvPr/>
              </p:nvSpPr>
              <p:spPr bwMode="auto">
                <a:xfrm>
                  <a:off x="533400" y="1200150"/>
                  <a:ext cx="2404745" cy="482600"/>
                </a:xfrm>
                <a:prstGeom prst="rect">
                  <a:avLst/>
                </a:prstGeom>
                <a:solidFill>
                  <a:srgbClr val="CCF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just" eaLnBrk="1" hangingPunct="1"/>
                  <a:r>
                    <a:rPr lang="en-US" altLang="ko-KR">
                      <a:solidFill>
                        <a:srgbClr val="003F71"/>
                      </a:solidFill>
                    </a:rPr>
                    <a:t>MFC </a:t>
                  </a:r>
                  <a:r>
                    <a:rPr lang="ko-KR" altLang="en-US">
                      <a:solidFill>
                        <a:srgbClr val="003F71"/>
                      </a:solidFill>
                    </a:rPr>
                    <a:t>클래스</a:t>
                  </a:r>
                  <a:endParaRPr lang="ko-KR" altLang="en-US">
                    <a:solidFill>
                      <a:srgbClr val="003F71"/>
                    </a:solidFill>
                    <a:latin typeface="바탕" pitchFamily="18" charset="-127"/>
                    <a:ea typeface="바탕" pitchFamily="18" charset="-127"/>
                  </a:endParaRPr>
                </a:p>
                <a:p>
                  <a:pPr algn="just" latinLnBrk="0"/>
                  <a:endParaRPr lang="en-US" altLang="ko-KR">
                    <a:solidFill>
                      <a:srgbClr val="003F71"/>
                    </a:solidFill>
                  </a:endParaRPr>
                </a:p>
              </p:txBody>
            </p:sp>
            <p:sp>
              <p:nvSpPr>
                <p:cNvPr id="20578" name="Rectangle 49"/>
                <p:cNvSpPr>
                  <a:spLocks noChangeArrowheads="1"/>
                </p:cNvSpPr>
                <p:nvPr/>
              </p:nvSpPr>
              <p:spPr bwMode="auto">
                <a:xfrm>
                  <a:off x="407035" y="1200150"/>
                  <a:ext cx="2657475" cy="482600"/>
                </a:xfrm>
                <a:prstGeom prst="rect">
                  <a:avLst/>
                </a:prstGeom>
                <a:solidFill>
                  <a:srgbClr val="CCFF33"/>
                </a:solidFill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</p:grpSp>
        <p:grpSp>
          <p:nvGrpSpPr>
            <p:cNvPr id="20487" name="Group 50"/>
            <p:cNvGrpSpPr>
              <a:grpSpLocks/>
            </p:cNvGrpSpPr>
            <p:nvPr/>
          </p:nvGrpSpPr>
          <p:grpSpPr bwMode="auto">
            <a:xfrm>
              <a:off x="3064510" y="1200150"/>
              <a:ext cx="2971800" cy="482600"/>
              <a:chOff x="3064510" y="1200150"/>
              <a:chExt cx="2971800" cy="482600"/>
            </a:xfrm>
          </p:grpSpPr>
          <p:sp>
            <p:nvSpPr>
              <p:cNvPr id="20571" name="Rectangle 51"/>
              <p:cNvSpPr>
                <a:spLocks noChangeArrowheads="1"/>
              </p:cNvSpPr>
              <p:nvPr/>
            </p:nvSpPr>
            <p:spPr bwMode="auto">
              <a:xfrm>
                <a:off x="3064510" y="1200150"/>
                <a:ext cx="2971800" cy="482600"/>
              </a:xfrm>
              <a:prstGeom prst="rect">
                <a:avLst/>
              </a:prstGeom>
              <a:solidFill>
                <a:srgbClr val="CCF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20572" name="Group 52"/>
              <p:cNvGrpSpPr>
                <a:grpSpLocks/>
              </p:cNvGrpSpPr>
              <p:nvPr/>
            </p:nvGrpSpPr>
            <p:grpSpPr bwMode="auto">
              <a:xfrm>
                <a:off x="3064510" y="1200150"/>
                <a:ext cx="2971800" cy="482600"/>
                <a:chOff x="3064510" y="1200150"/>
                <a:chExt cx="2971800" cy="482600"/>
              </a:xfrm>
            </p:grpSpPr>
            <p:sp>
              <p:nvSpPr>
                <p:cNvPr id="20573" name="Rectangle 53"/>
                <p:cNvSpPr>
                  <a:spLocks noChangeArrowheads="1"/>
                </p:cNvSpPr>
                <p:nvPr/>
              </p:nvSpPr>
              <p:spPr bwMode="auto">
                <a:xfrm>
                  <a:off x="3181350" y="1200150"/>
                  <a:ext cx="2737485" cy="482600"/>
                </a:xfrm>
                <a:prstGeom prst="rect">
                  <a:avLst/>
                </a:prstGeom>
                <a:solidFill>
                  <a:srgbClr val="CCF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just" eaLnBrk="1" hangingPunct="1"/>
                  <a:r>
                    <a:rPr lang="ko-KR" altLang="en-US">
                      <a:solidFill>
                        <a:srgbClr val="003F71"/>
                      </a:solidFill>
                    </a:rPr>
                    <a:t>용도</a:t>
                  </a:r>
                  <a:endParaRPr lang="ko-KR" altLang="en-US">
                    <a:solidFill>
                      <a:srgbClr val="003F71"/>
                    </a:solidFill>
                    <a:latin typeface="바탕" pitchFamily="18" charset="-127"/>
                    <a:ea typeface="바탕" pitchFamily="18" charset="-127"/>
                  </a:endParaRPr>
                </a:p>
                <a:p>
                  <a:pPr algn="just" latinLnBrk="0"/>
                  <a:endParaRPr lang="en-US" altLang="ko-KR">
                    <a:solidFill>
                      <a:srgbClr val="003F71"/>
                    </a:solidFill>
                  </a:endParaRPr>
                </a:p>
              </p:txBody>
            </p:sp>
            <p:sp>
              <p:nvSpPr>
                <p:cNvPr id="20574" name="Rectangle 54"/>
                <p:cNvSpPr>
                  <a:spLocks noChangeArrowheads="1"/>
                </p:cNvSpPr>
                <p:nvPr/>
              </p:nvSpPr>
              <p:spPr bwMode="auto">
                <a:xfrm>
                  <a:off x="3064510" y="1200150"/>
                  <a:ext cx="2971800" cy="482600"/>
                </a:xfrm>
                <a:prstGeom prst="rect">
                  <a:avLst/>
                </a:prstGeom>
                <a:solidFill>
                  <a:srgbClr val="CCFF33"/>
                </a:solidFill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</p:grpSp>
        <p:grpSp>
          <p:nvGrpSpPr>
            <p:cNvPr id="20488" name="Group 55"/>
            <p:cNvGrpSpPr>
              <a:grpSpLocks/>
            </p:cNvGrpSpPr>
            <p:nvPr/>
          </p:nvGrpSpPr>
          <p:grpSpPr bwMode="auto">
            <a:xfrm>
              <a:off x="6036310" y="1200150"/>
              <a:ext cx="2514600" cy="482600"/>
              <a:chOff x="6036310" y="1200150"/>
              <a:chExt cx="2514600" cy="482600"/>
            </a:xfrm>
          </p:grpSpPr>
          <p:sp>
            <p:nvSpPr>
              <p:cNvPr id="20567" name="Rectangle 56"/>
              <p:cNvSpPr>
                <a:spLocks noChangeArrowheads="1"/>
              </p:cNvSpPr>
              <p:nvPr/>
            </p:nvSpPr>
            <p:spPr bwMode="auto">
              <a:xfrm>
                <a:off x="6036310" y="1200150"/>
                <a:ext cx="2514600" cy="482600"/>
              </a:xfrm>
              <a:prstGeom prst="rect">
                <a:avLst/>
              </a:prstGeom>
              <a:solidFill>
                <a:srgbClr val="CCF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20568" name="Group 57"/>
              <p:cNvGrpSpPr>
                <a:grpSpLocks/>
              </p:cNvGrpSpPr>
              <p:nvPr/>
            </p:nvGrpSpPr>
            <p:grpSpPr bwMode="auto">
              <a:xfrm>
                <a:off x="6036310" y="1200150"/>
                <a:ext cx="2514600" cy="482600"/>
                <a:chOff x="6036310" y="1200150"/>
                <a:chExt cx="2514600" cy="482600"/>
              </a:xfrm>
            </p:grpSpPr>
            <p:sp>
              <p:nvSpPr>
                <p:cNvPr id="20569" name="Rectangle 58"/>
                <p:cNvSpPr>
                  <a:spLocks noChangeArrowheads="1"/>
                </p:cNvSpPr>
                <p:nvPr/>
              </p:nvSpPr>
              <p:spPr bwMode="auto">
                <a:xfrm>
                  <a:off x="6141085" y="1200150"/>
                  <a:ext cx="2304415" cy="482600"/>
                </a:xfrm>
                <a:prstGeom prst="rect">
                  <a:avLst/>
                </a:prstGeom>
                <a:solidFill>
                  <a:srgbClr val="CCF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just" eaLnBrk="1" hangingPunct="1"/>
                  <a:r>
                    <a:rPr lang="en-US" altLang="ko-KR">
                      <a:solidFill>
                        <a:srgbClr val="003F71"/>
                      </a:solidFill>
                    </a:rPr>
                    <a:t>API </a:t>
                  </a:r>
                  <a:r>
                    <a:rPr lang="ko-KR" altLang="en-US">
                      <a:solidFill>
                        <a:srgbClr val="003F71"/>
                      </a:solidFill>
                    </a:rPr>
                    <a:t>함수</a:t>
                  </a:r>
                  <a:endParaRPr lang="ko-KR" altLang="en-US">
                    <a:solidFill>
                      <a:srgbClr val="003F71"/>
                    </a:solidFill>
                    <a:latin typeface="바탕" pitchFamily="18" charset="-127"/>
                    <a:ea typeface="바탕" pitchFamily="18" charset="-127"/>
                  </a:endParaRPr>
                </a:p>
                <a:p>
                  <a:pPr algn="just" latinLnBrk="0"/>
                  <a:endParaRPr lang="en-US" altLang="ko-KR">
                    <a:solidFill>
                      <a:srgbClr val="003F71"/>
                    </a:solidFill>
                  </a:endParaRPr>
                </a:p>
              </p:txBody>
            </p:sp>
            <p:sp>
              <p:nvSpPr>
                <p:cNvPr id="20570" name="Rectangle 59"/>
                <p:cNvSpPr>
                  <a:spLocks noChangeArrowheads="1"/>
                </p:cNvSpPr>
                <p:nvPr/>
              </p:nvSpPr>
              <p:spPr bwMode="auto">
                <a:xfrm>
                  <a:off x="6036310" y="1200150"/>
                  <a:ext cx="2514600" cy="482600"/>
                </a:xfrm>
                <a:prstGeom prst="rect">
                  <a:avLst/>
                </a:prstGeom>
                <a:solidFill>
                  <a:srgbClr val="CCFF33"/>
                </a:solidFill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</p:grpSp>
        <p:grpSp>
          <p:nvGrpSpPr>
            <p:cNvPr id="20489" name="Group 60"/>
            <p:cNvGrpSpPr>
              <a:grpSpLocks/>
            </p:cNvGrpSpPr>
            <p:nvPr/>
          </p:nvGrpSpPr>
          <p:grpSpPr bwMode="auto">
            <a:xfrm>
              <a:off x="407035" y="1663700"/>
              <a:ext cx="2657475" cy="482600"/>
              <a:chOff x="407035" y="1663700"/>
              <a:chExt cx="2657475" cy="482600"/>
            </a:xfrm>
          </p:grpSpPr>
          <p:sp>
            <p:nvSpPr>
              <p:cNvPr id="20565" name="Rectangle 61"/>
              <p:cNvSpPr>
                <a:spLocks noChangeArrowheads="1"/>
              </p:cNvSpPr>
              <p:nvPr/>
            </p:nvSpPr>
            <p:spPr bwMode="auto">
              <a:xfrm>
                <a:off x="533400" y="1663700"/>
                <a:ext cx="2404745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en-US" altLang="ko-KR"/>
                  <a:t>CColorDialog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66" name="Rectangle 62"/>
              <p:cNvSpPr>
                <a:spLocks noChangeArrowheads="1"/>
              </p:cNvSpPr>
              <p:nvPr/>
            </p:nvSpPr>
            <p:spPr bwMode="auto">
              <a:xfrm>
                <a:off x="407035" y="1663700"/>
                <a:ext cx="2657475" cy="48260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90" name="Group 63"/>
            <p:cNvGrpSpPr>
              <a:grpSpLocks/>
            </p:cNvGrpSpPr>
            <p:nvPr/>
          </p:nvGrpSpPr>
          <p:grpSpPr bwMode="auto">
            <a:xfrm>
              <a:off x="3064510" y="1663700"/>
              <a:ext cx="2971800" cy="482600"/>
              <a:chOff x="3064510" y="1663700"/>
              <a:chExt cx="2971800" cy="482600"/>
            </a:xfrm>
          </p:grpSpPr>
          <p:sp>
            <p:nvSpPr>
              <p:cNvPr id="20563" name="Rectangle 64"/>
              <p:cNvSpPr>
                <a:spLocks noChangeArrowheads="1"/>
              </p:cNvSpPr>
              <p:nvPr/>
            </p:nvSpPr>
            <p:spPr bwMode="auto">
              <a:xfrm>
                <a:off x="3181350" y="1663700"/>
                <a:ext cx="2737485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ko-KR" altLang="en-US"/>
                  <a:t>색상 선택</a:t>
                </a:r>
                <a:endParaRPr lang="ko-KR" altLang="en-US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64" name="Rectangle 65"/>
              <p:cNvSpPr>
                <a:spLocks noChangeArrowheads="1"/>
              </p:cNvSpPr>
              <p:nvPr/>
            </p:nvSpPr>
            <p:spPr bwMode="auto">
              <a:xfrm>
                <a:off x="3064510" y="1663700"/>
                <a:ext cx="2971800" cy="48260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91" name="Group 66"/>
            <p:cNvGrpSpPr>
              <a:grpSpLocks/>
            </p:cNvGrpSpPr>
            <p:nvPr/>
          </p:nvGrpSpPr>
          <p:grpSpPr bwMode="auto">
            <a:xfrm>
              <a:off x="6036310" y="1663700"/>
              <a:ext cx="2514600" cy="482600"/>
              <a:chOff x="6036310" y="1663700"/>
              <a:chExt cx="2514600" cy="482600"/>
            </a:xfrm>
          </p:grpSpPr>
          <p:sp>
            <p:nvSpPr>
              <p:cNvPr id="20561" name="Rectangle 67"/>
              <p:cNvSpPr>
                <a:spLocks noChangeArrowheads="1"/>
              </p:cNvSpPr>
              <p:nvPr/>
            </p:nvSpPr>
            <p:spPr bwMode="auto">
              <a:xfrm>
                <a:off x="6141085" y="1663700"/>
                <a:ext cx="2304415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en-US" altLang="ko-KR"/>
                  <a:t>ChooseColor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62" name="Rectangle 68"/>
              <p:cNvSpPr>
                <a:spLocks noChangeArrowheads="1"/>
              </p:cNvSpPr>
              <p:nvPr/>
            </p:nvSpPr>
            <p:spPr bwMode="auto">
              <a:xfrm>
                <a:off x="6036310" y="1663700"/>
                <a:ext cx="2514600" cy="48260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92" name="Group 69"/>
            <p:cNvGrpSpPr>
              <a:grpSpLocks/>
            </p:cNvGrpSpPr>
            <p:nvPr/>
          </p:nvGrpSpPr>
          <p:grpSpPr bwMode="auto">
            <a:xfrm>
              <a:off x="407035" y="2146300"/>
              <a:ext cx="2657475" cy="591820"/>
              <a:chOff x="407035" y="2146300"/>
              <a:chExt cx="2657475" cy="591820"/>
            </a:xfrm>
          </p:grpSpPr>
          <p:sp>
            <p:nvSpPr>
              <p:cNvPr id="20559" name="Rectangle 70"/>
              <p:cNvSpPr>
                <a:spLocks noChangeArrowheads="1"/>
              </p:cNvSpPr>
              <p:nvPr/>
            </p:nvSpPr>
            <p:spPr bwMode="auto">
              <a:xfrm>
                <a:off x="533400" y="2146300"/>
                <a:ext cx="2404745" cy="591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en-US" altLang="ko-KR"/>
                  <a:t>CFileDialog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60" name="Rectangle 71"/>
              <p:cNvSpPr>
                <a:spLocks noChangeArrowheads="1"/>
              </p:cNvSpPr>
              <p:nvPr/>
            </p:nvSpPr>
            <p:spPr bwMode="auto">
              <a:xfrm>
                <a:off x="407035" y="2146300"/>
                <a:ext cx="2657475" cy="59182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93" name="Group 72"/>
            <p:cNvGrpSpPr>
              <a:grpSpLocks/>
            </p:cNvGrpSpPr>
            <p:nvPr/>
          </p:nvGrpSpPr>
          <p:grpSpPr bwMode="auto">
            <a:xfrm>
              <a:off x="3064510" y="2146300"/>
              <a:ext cx="2971800" cy="591820"/>
              <a:chOff x="3064510" y="2146300"/>
              <a:chExt cx="2971800" cy="591820"/>
            </a:xfrm>
          </p:grpSpPr>
          <p:sp>
            <p:nvSpPr>
              <p:cNvPr id="20557" name="Rectangle 73"/>
              <p:cNvSpPr>
                <a:spLocks noChangeArrowheads="1"/>
              </p:cNvSpPr>
              <p:nvPr/>
            </p:nvSpPr>
            <p:spPr bwMode="auto">
              <a:xfrm>
                <a:off x="3181350" y="2146300"/>
                <a:ext cx="2737485" cy="591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ko-KR" altLang="en-US"/>
                  <a:t>파일 열기 또는 저장</a:t>
                </a:r>
                <a:endParaRPr lang="ko-KR" altLang="en-US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58" name="Rectangle 74"/>
              <p:cNvSpPr>
                <a:spLocks noChangeArrowheads="1"/>
              </p:cNvSpPr>
              <p:nvPr/>
            </p:nvSpPr>
            <p:spPr bwMode="auto">
              <a:xfrm>
                <a:off x="3064510" y="2146300"/>
                <a:ext cx="2971800" cy="59182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94" name="Group 75"/>
            <p:cNvGrpSpPr>
              <a:grpSpLocks/>
            </p:cNvGrpSpPr>
            <p:nvPr/>
          </p:nvGrpSpPr>
          <p:grpSpPr bwMode="auto">
            <a:xfrm>
              <a:off x="6036310" y="2146300"/>
              <a:ext cx="2514600" cy="591820"/>
              <a:chOff x="6036310" y="2146300"/>
              <a:chExt cx="2514600" cy="591820"/>
            </a:xfrm>
          </p:grpSpPr>
          <p:sp>
            <p:nvSpPr>
              <p:cNvPr id="20555" name="Rectangle 76"/>
              <p:cNvSpPr>
                <a:spLocks noChangeArrowheads="1"/>
              </p:cNvSpPr>
              <p:nvPr/>
            </p:nvSpPr>
            <p:spPr bwMode="auto">
              <a:xfrm>
                <a:off x="6141085" y="2146300"/>
                <a:ext cx="2304415" cy="591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en-US" altLang="ko-KR"/>
                  <a:t>GetOpenFileName, GetSaveFileName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56" name="Rectangle 77"/>
              <p:cNvSpPr>
                <a:spLocks noChangeArrowheads="1"/>
              </p:cNvSpPr>
              <p:nvPr/>
            </p:nvSpPr>
            <p:spPr bwMode="auto">
              <a:xfrm>
                <a:off x="6036310" y="2146300"/>
                <a:ext cx="2514600" cy="59182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95" name="Group 78"/>
            <p:cNvGrpSpPr>
              <a:grpSpLocks/>
            </p:cNvGrpSpPr>
            <p:nvPr/>
          </p:nvGrpSpPr>
          <p:grpSpPr bwMode="auto">
            <a:xfrm>
              <a:off x="407035" y="2738120"/>
              <a:ext cx="2657475" cy="593725"/>
              <a:chOff x="407035" y="2738120"/>
              <a:chExt cx="2657475" cy="593725"/>
            </a:xfrm>
          </p:grpSpPr>
          <p:sp>
            <p:nvSpPr>
              <p:cNvPr id="20553" name="Rectangle 79"/>
              <p:cNvSpPr>
                <a:spLocks noChangeArrowheads="1"/>
              </p:cNvSpPr>
              <p:nvPr/>
            </p:nvSpPr>
            <p:spPr bwMode="auto">
              <a:xfrm>
                <a:off x="533400" y="2738120"/>
                <a:ext cx="2404745" cy="593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en-US" altLang="ko-KR"/>
                  <a:t>CFindReplaceDialog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54" name="Rectangle 80"/>
              <p:cNvSpPr>
                <a:spLocks noChangeArrowheads="1"/>
              </p:cNvSpPr>
              <p:nvPr/>
            </p:nvSpPr>
            <p:spPr bwMode="auto">
              <a:xfrm>
                <a:off x="407035" y="2738120"/>
                <a:ext cx="2657475" cy="59372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96" name="Group 81"/>
            <p:cNvGrpSpPr>
              <a:grpSpLocks/>
            </p:cNvGrpSpPr>
            <p:nvPr/>
          </p:nvGrpSpPr>
          <p:grpSpPr bwMode="auto">
            <a:xfrm>
              <a:off x="3064510" y="2738120"/>
              <a:ext cx="2971800" cy="593725"/>
              <a:chOff x="3064510" y="2738120"/>
              <a:chExt cx="2971800" cy="593725"/>
            </a:xfrm>
          </p:grpSpPr>
          <p:sp>
            <p:nvSpPr>
              <p:cNvPr id="20551" name="Rectangle 82"/>
              <p:cNvSpPr>
                <a:spLocks noChangeArrowheads="1"/>
              </p:cNvSpPr>
              <p:nvPr/>
            </p:nvSpPr>
            <p:spPr bwMode="auto">
              <a:xfrm>
                <a:off x="3181350" y="2738120"/>
                <a:ext cx="2737485" cy="593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ko-KR" altLang="en-US"/>
                  <a:t>찾기 또는 바꾸기</a:t>
                </a:r>
                <a:endParaRPr lang="ko-KR" altLang="en-US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52" name="Rectangle 83"/>
              <p:cNvSpPr>
                <a:spLocks noChangeArrowheads="1"/>
              </p:cNvSpPr>
              <p:nvPr/>
            </p:nvSpPr>
            <p:spPr bwMode="auto">
              <a:xfrm>
                <a:off x="3064510" y="2738120"/>
                <a:ext cx="2971800" cy="59372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97" name="Group 84"/>
            <p:cNvGrpSpPr>
              <a:grpSpLocks/>
            </p:cNvGrpSpPr>
            <p:nvPr/>
          </p:nvGrpSpPr>
          <p:grpSpPr bwMode="auto">
            <a:xfrm>
              <a:off x="6036310" y="2738120"/>
              <a:ext cx="2514600" cy="593725"/>
              <a:chOff x="6036310" y="2738120"/>
              <a:chExt cx="2514600" cy="593725"/>
            </a:xfrm>
          </p:grpSpPr>
          <p:sp>
            <p:nvSpPr>
              <p:cNvPr id="20549" name="Rectangle 85"/>
              <p:cNvSpPr>
                <a:spLocks noChangeArrowheads="1"/>
              </p:cNvSpPr>
              <p:nvPr/>
            </p:nvSpPr>
            <p:spPr bwMode="auto">
              <a:xfrm>
                <a:off x="6141085" y="2738120"/>
                <a:ext cx="2304415" cy="593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en-US" altLang="ko-KR"/>
                  <a:t>FindText, ReplaceText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50" name="Rectangle 86"/>
              <p:cNvSpPr>
                <a:spLocks noChangeArrowheads="1"/>
              </p:cNvSpPr>
              <p:nvPr/>
            </p:nvSpPr>
            <p:spPr bwMode="auto">
              <a:xfrm>
                <a:off x="6036310" y="2738120"/>
                <a:ext cx="2514600" cy="59372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98" name="Group 87"/>
            <p:cNvGrpSpPr>
              <a:grpSpLocks/>
            </p:cNvGrpSpPr>
            <p:nvPr/>
          </p:nvGrpSpPr>
          <p:grpSpPr bwMode="auto">
            <a:xfrm>
              <a:off x="407035" y="3331845"/>
              <a:ext cx="2657475" cy="482600"/>
              <a:chOff x="407035" y="3331845"/>
              <a:chExt cx="2657475" cy="482600"/>
            </a:xfrm>
          </p:grpSpPr>
          <p:sp>
            <p:nvSpPr>
              <p:cNvPr id="20547" name="Rectangle 88"/>
              <p:cNvSpPr>
                <a:spLocks noChangeArrowheads="1"/>
              </p:cNvSpPr>
              <p:nvPr/>
            </p:nvSpPr>
            <p:spPr bwMode="auto">
              <a:xfrm>
                <a:off x="533400" y="3331845"/>
                <a:ext cx="2404745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en-US" altLang="ko-KR"/>
                  <a:t>CFontDialog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48" name="Rectangle 89"/>
              <p:cNvSpPr>
                <a:spLocks noChangeArrowheads="1"/>
              </p:cNvSpPr>
              <p:nvPr/>
            </p:nvSpPr>
            <p:spPr bwMode="auto">
              <a:xfrm>
                <a:off x="407035" y="3331845"/>
                <a:ext cx="2657475" cy="48260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99" name="Group 90"/>
            <p:cNvGrpSpPr>
              <a:grpSpLocks/>
            </p:cNvGrpSpPr>
            <p:nvPr/>
          </p:nvGrpSpPr>
          <p:grpSpPr bwMode="auto">
            <a:xfrm>
              <a:off x="3064510" y="3331845"/>
              <a:ext cx="2971800" cy="482600"/>
              <a:chOff x="3064510" y="3331845"/>
              <a:chExt cx="2971800" cy="482600"/>
            </a:xfrm>
          </p:grpSpPr>
          <p:sp>
            <p:nvSpPr>
              <p:cNvPr id="20545" name="Rectangle 91"/>
              <p:cNvSpPr>
                <a:spLocks noChangeArrowheads="1"/>
              </p:cNvSpPr>
              <p:nvPr/>
            </p:nvSpPr>
            <p:spPr bwMode="auto">
              <a:xfrm>
                <a:off x="3181350" y="3331845"/>
                <a:ext cx="2737485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ko-KR" altLang="en-US"/>
                  <a:t>폰트 선택</a:t>
                </a:r>
                <a:endParaRPr lang="ko-KR" altLang="en-US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46" name="Rectangle 92"/>
              <p:cNvSpPr>
                <a:spLocks noChangeArrowheads="1"/>
              </p:cNvSpPr>
              <p:nvPr/>
            </p:nvSpPr>
            <p:spPr bwMode="auto">
              <a:xfrm>
                <a:off x="3064510" y="3331845"/>
                <a:ext cx="2971800" cy="48260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0" name="Group 93"/>
            <p:cNvGrpSpPr>
              <a:grpSpLocks/>
            </p:cNvGrpSpPr>
            <p:nvPr/>
          </p:nvGrpSpPr>
          <p:grpSpPr bwMode="auto">
            <a:xfrm>
              <a:off x="6036310" y="3331845"/>
              <a:ext cx="2514600" cy="482600"/>
              <a:chOff x="6036310" y="3331845"/>
              <a:chExt cx="2514600" cy="482600"/>
            </a:xfrm>
          </p:grpSpPr>
          <p:sp>
            <p:nvSpPr>
              <p:cNvPr id="20543" name="Rectangle 94"/>
              <p:cNvSpPr>
                <a:spLocks noChangeArrowheads="1"/>
              </p:cNvSpPr>
              <p:nvPr/>
            </p:nvSpPr>
            <p:spPr bwMode="auto">
              <a:xfrm>
                <a:off x="6141085" y="3331845"/>
                <a:ext cx="2304415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en-US" altLang="ko-KR"/>
                  <a:t>ChooseFont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44" name="Rectangle 95"/>
              <p:cNvSpPr>
                <a:spLocks noChangeArrowheads="1"/>
              </p:cNvSpPr>
              <p:nvPr/>
            </p:nvSpPr>
            <p:spPr bwMode="auto">
              <a:xfrm>
                <a:off x="6036310" y="3331845"/>
                <a:ext cx="2514600" cy="48260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1" name="Group 96"/>
            <p:cNvGrpSpPr>
              <a:grpSpLocks/>
            </p:cNvGrpSpPr>
            <p:nvPr/>
          </p:nvGrpSpPr>
          <p:grpSpPr bwMode="auto">
            <a:xfrm>
              <a:off x="407035" y="3814445"/>
              <a:ext cx="2657475" cy="593725"/>
              <a:chOff x="407035" y="3814445"/>
              <a:chExt cx="2657475" cy="593725"/>
            </a:xfrm>
          </p:grpSpPr>
          <p:sp>
            <p:nvSpPr>
              <p:cNvPr id="20541" name="Rectangle 97"/>
              <p:cNvSpPr>
                <a:spLocks noChangeArrowheads="1"/>
              </p:cNvSpPr>
              <p:nvPr/>
            </p:nvSpPr>
            <p:spPr bwMode="auto">
              <a:xfrm>
                <a:off x="533400" y="3814445"/>
                <a:ext cx="2404745" cy="593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en-US" altLang="ko-KR"/>
                  <a:t>CPageSetupDialog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42" name="Rectangle 98"/>
              <p:cNvSpPr>
                <a:spLocks noChangeArrowheads="1"/>
              </p:cNvSpPr>
              <p:nvPr/>
            </p:nvSpPr>
            <p:spPr bwMode="auto">
              <a:xfrm>
                <a:off x="407035" y="3814445"/>
                <a:ext cx="2657475" cy="59372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2" name="Group 99"/>
            <p:cNvGrpSpPr>
              <a:grpSpLocks/>
            </p:cNvGrpSpPr>
            <p:nvPr/>
          </p:nvGrpSpPr>
          <p:grpSpPr bwMode="auto">
            <a:xfrm>
              <a:off x="3064510" y="3814445"/>
              <a:ext cx="2971800" cy="593725"/>
              <a:chOff x="3064510" y="3814445"/>
              <a:chExt cx="2971800" cy="593725"/>
            </a:xfrm>
          </p:grpSpPr>
          <p:sp>
            <p:nvSpPr>
              <p:cNvPr id="20539" name="Rectangle 100"/>
              <p:cNvSpPr>
                <a:spLocks noChangeArrowheads="1"/>
              </p:cNvSpPr>
              <p:nvPr/>
            </p:nvSpPr>
            <p:spPr bwMode="auto">
              <a:xfrm>
                <a:off x="3181350" y="3814445"/>
                <a:ext cx="2737485" cy="593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ko-KR" altLang="en-US"/>
                  <a:t>페이지 설정</a:t>
                </a:r>
                <a:r>
                  <a:rPr lang="en-US" altLang="ko-KR"/>
                  <a:t>(</a:t>
                </a:r>
                <a:r>
                  <a:rPr lang="ko-KR" altLang="en-US"/>
                  <a:t>페이지 크기</a:t>
                </a:r>
                <a:r>
                  <a:rPr lang="en-US" altLang="ko-KR"/>
                  <a:t>, </a:t>
                </a:r>
                <a:r>
                  <a:rPr lang="ko-KR" altLang="en-US"/>
                  <a:t>방향</a:t>
                </a:r>
                <a:r>
                  <a:rPr lang="en-US" altLang="ko-KR"/>
                  <a:t>, </a:t>
                </a:r>
                <a:r>
                  <a:rPr lang="ko-KR" altLang="en-US"/>
                  <a:t>페이지 여백 등</a:t>
                </a:r>
                <a:r>
                  <a:rPr lang="en-US" altLang="ko-KR"/>
                  <a:t>)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40" name="Rectangle 101"/>
              <p:cNvSpPr>
                <a:spLocks noChangeArrowheads="1"/>
              </p:cNvSpPr>
              <p:nvPr/>
            </p:nvSpPr>
            <p:spPr bwMode="auto">
              <a:xfrm>
                <a:off x="3064510" y="3814445"/>
                <a:ext cx="2971800" cy="59372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3" name="Group 102"/>
            <p:cNvGrpSpPr>
              <a:grpSpLocks/>
            </p:cNvGrpSpPr>
            <p:nvPr/>
          </p:nvGrpSpPr>
          <p:grpSpPr bwMode="auto">
            <a:xfrm>
              <a:off x="6036310" y="3814445"/>
              <a:ext cx="2514600" cy="593725"/>
              <a:chOff x="6036310" y="3814445"/>
              <a:chExt cx="2514600" cy="593725"/>
            </a:xfrm>
          </p:grpSpPr>
          <p:sp>
            <p:nvSpPr>
              <p:cNvPr id="20537" name="Rectangle 103"/>
              <p:cNvSpPr>
                <a:spLocks noChangeArrowheads="1"/>
              </p:cNvSpPr>
              <p:nvPr/>
            </p:nvSpPr>
            <p:spPr bwMode="auto">
              <a:xfrm>
                <a:off x="6141085" y="3814445"/>
                <a:ext cx="2304415" cy="593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en-US" altLang="ko-KR"/>
                  <a:t>PageSetupDlg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38" name="Rectangle 104"/>
              <p:cNvSpPr>
                <a:spLocks noChangeArrowheads="1"/>
              </p:cNvSpPr>
              <p:nvPr/>
            </p:nvSpPr>
            <p:spPr bwMode="auto">
              <a:xfrm>
                <a:off x="6036310" y="3814445"/>
                <a:ext cx="2514600" cy="59372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4" name="Group 105"/>
            <p:cNvGrpSpPr>
              <a:grpSpLocks/>
            </p:cNvGrpSpPr>
            <p:nvPr/>
          </p:nvGrpSpPr>
          <p:grpSpPr bwMode="auto">
            <a:xfrm>
              <a:off x="407035" y="4408170"/>
              <a:ext cx="2657475" cy="591820"/>
              <a:chOff x="407035" y="4408170"/>
              <a:chExt cx="2657475" cy="591820"/>
            </a:xfrm>
          </p:grpSpPr>
          <p:sp>
            <p:nvSpPr>
              <p:cNvPr id="20535" name="Rectangle 106"/>
              <p:cNvSpPr>
                <a:spLocks noChangeArrowheads="1"/>
              </p:cNvSpPr>
              <p:nvPr/>
            </p:nvSpPr>
            <p:spPr bwMode="auto">
              <a:xfrm>
                <a:off x="533400" y="4408170"/>
                <a:ext cx="2404745" cy="591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en-US" altLang="ko-KR"/>
                  <a:t>CPrintDialog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36" name="Rectangle 107"/>
              <p:cNvSpPr>
                <a:spLocks noChangeArrowheads="1"/>
              </p:cNvSpPr>
              <p:nvPr/>
            </p:nvSpPr>
            <p:spPr bwMode="auto">
              <a:xfrm>
                <a:off x="407035" y="4408170"/>
                <a:ext cx="2657475" cy="59182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5" name="Group 108"/>
            <p:cNvGrpSpPr>
              <a:grpSpLocks/>
            </p:cNvGrpSpPr>
            <p:nvPr/>
          </p:nvGrpSpPr>
          <p:grpSpPr bwMode="auto">
            <a:xfrm>
              <a:off x="3064510" y="4408170"/>
              <a:ext cx="2971800" cy="591820"/>
              <a:chOff x="3064510" y="4408170"/>
              <a:chExt cx="2971800" cy="591820"/>
            </a:xfrm>
          </p:grpSpPr>
          <p:sp>
            <p:nvSpPr>
              <p:cNvPr id="20533" name="Rectangle 109"/>
              <p:cNvSpPr>
                <a:spLocks noChangeArrowheads="1"/>
              </p:cNvSpPr>
              <p:nvPr/>
            </p:nvSpPr>
            <p:spPr bwMode="auto">
              <a:xfrm>
                <a:off x="3181350" y="4408170"/>
                <a:ext cx="2737485" cy="591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ko-KR" altLang="en-US"/>
                  <a:t>인쇄 설정</a:t>
                </a:r>
                <a:r>
                  <a:rPr lang="en-US" altLang="ko-KR"/>
                  <a:t>(</a:t>
                </a:r>
                <a:r>
                  <a:rPr lang="ko-KR" altLang="en-US"/>
                  <a:t>프린터</a:t>
                </a:r>
                <a:r>
                  <a:rPr lang="en-US" altLang="ko-KR"/>
                  <a:t>, </a:t>
                </a:r>
                <a:r>
                  <a:rPr lang="ko-KR" altLang="en-US"/>
                  <a:t>인쇄 범위 등</a:t>
                </a:r>
                <a:r>
                  <a:rPr lang="en-US" altLang="ko-KR"/>
                  <a:t>)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34" name="Rectangle 110"/>
              <p:cNvSpPr>
                <a:spLocks noChangeArrowheads="1"/>
              </p:cNvSpPr>
              <p:nvPr/>
            </p:nvSpPr>
            <p:spPr bwMode="auto">
              <a:xfrm>
                <a:off x="3064510" y="4408170"/>
                <a:ext cx="2971800" cy="59182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6" name="Group 111"/>
            <p:cNvGrpSpPr>
              <a:grpSpLocks/>
            </p:cNvGrpSpPr>
            <p:nvPr/>
          </p:nvGrpSpPr>
          <p:grpSpPr bwMode="auto">
            <a:xfrm>
              <a:off x="6036310" y="4408170"/>
              <a:ext cx="2514600" cy="591820"/>
              <a:chOff x="6036310" y="4408170"/>
              <a:chExt cx="2514600" cy="591820"/>
            </a:xfrm>
          </p:grpSpPr>
          <p:sp>
            <p:nvSpPr>
              <p:cNvPr id="20531" name="Rectangle 112"/>
              <p:cNvSpPr>
                <a:spLocks noChangeArrowheads="1"/>
              </p:cNvSpPr>
              <p:nvPr/>
            </p:nvSpPr>
            <p:spPr bwMode="auto">
              <a:xfrm>
                <a:off x="6141085" y="4408170"/>
                <a:ext cx="2304415" cy="591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en-US" altLang="ko-KR"/>
                  <a:t>PrintDlg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32" name="Rectangle 113"/>
              <p:cNvSpPr>
                <a:spLocks noChangeArrowheads="1"/>
              </p:cNvSpPr>
              <p:nvPr/>
            </p:nvSpPr>
            <p:spPr bwMode="auto">
              <a:xfrm>
                <a:off x="6036310" y="4408170"/>
                <a:ext cx="2514600" cy="59182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7" name="Group 114"/>
            <p:cNvGrpSpPr>
              <a:grpSpLocks/>
            </p:cNvGrpSpPr>
            <p:nvPr/>
          </p:nvGrpSpPr>
          <p:grpSpPr bwMode="auto">
            <a:xfrm>
              <a:off x="407035" y="5000625"/>
              <a:ext cx="2657475" cy="593725"/>
              <a:chOff x="407035" y="5000625"/>
              <a:chExt cx="2657475" cy="593725"/>
            </a:xfrm>
          </p:grpSpPr>
          <p:sp>
            <p:nvSpPr>
              <p:cNvPr id="20529" name="Rectangle 115"/>
              <p:cNvSpPr>
                <a:spLocks noChangeArrowheads="1"/>
              </p:cNvSpPr>
              <p:nvPr/>
            </p:nvSpPr>
            <p:spPr bwMode="auto">
              <a:xfrm>
                <a:off x="533400" y="5000625"/>
                <a:ext cx="2404745" cy="593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en-US" altLang="ko-KR"/>
                  <a:t>CPrintDialogEx (&gt;MFC 7.0)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30" name="Rectangle 116"/>
              <p:cNvSpPr>
                <a:spLocks noChangeArrowheads="1"/>
              </p:cNvSpPr>
              <p:nvPr/>
            </p:nvSpPr>
            <p:spPr bwMode="auto">
              <a:xfrm>
                <a:off x="407035" y="5000625"/>
                <a:ext cx="2657475" cy="59372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8" name="Group 117"/>
            <p:cNvGrpSpPr>
              <a:grpSpLocks/>
            </p:cNvGrpSpPr>
            <p:nvPr/>
          </p:nvGrpSpPr>
          <p:grpSpPr bwMode="auto">
            <a:xfrm>
              <a:off x="3064510" y="5000625"/>
              <a:ext cx="2971800" cy="593725"/>
              <a:chOff x="3064510" y="5000625"/>
              <a:chExt cx="2971800" cy="593725"/>
            </a:xfrm>
          </p:grpSpPr>
          <p:sp>
            <p:nvSpPr>
              <p:cNvPr id="20527" name="Rectangle 118"/>
              <p:cNvSpPr>
                <a:spLocks noChangeArrowheads="1"/>
              </p:cNvSpPr>
              <p:nvPr/>
            </p:nvSpPr>
            <p:spPr bwMode="auto">
              <a:xfrm>
                <a:off x="3181350" y="5000625"/>
                <a:ext cx="2737485" cy="593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ko-KR" altLang="en-US"/>
                  <a:t>인쇄 설정</a:t>
                </a:r>
                <a:r>
                  <a:rPr lang="en-US" altLang="ko-KR"/>
                  <a:t>(</a:t>
                </a:r>
                <a:r>
                  <a:rPr lang="ko-KR" altLang="en-US"/>
                  <a:t>프린터</a:t>
                </a:r>
                <a:r>
                  <a:rPr lang="en-US" altLang="ko-KR"/>
                  <a:t>, </a:t>
                </a:r>
                <a:r>
                  <a:rPr lang="ko-KR" altLang="en-US"/>
                  <a:t>인쇄 범위 등</a:t>
                </a:r>
                <a:r>
                  <a:rPr lang="en-US" altLang="ko-KR"/>
                  <a:t>)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28" name="Rectangle 119"/>
              <p:cNvSpPr>
                <a:spLocks noChangeArrowheads="1"/>
              </p:cNvSpPr>
              <p:nvPr/>
            </p:nvSpPr>
            <p:spPr bwMode="auto">
              <a:xfrm>
                <a:off x="3064510" y="5000625"/>
                <a:ext cx="2971800" cy="59372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9" name="Group 120"/>
            <p:cNvGrpSpPr>
              <a:grpSpLocks/>
            </p:cNvGrpSpPr>
            <p:nvPr/>
          </p:nvGrpSpPr>
          <p:grpSpPr bwMode="auto">
            <a:xfrm>
              <a:off x="6036310" y="5000625"/>
              <a:ext cx="2514600" cy="593725"/>
              <a:chOff x="6036310" y="5000625"/>
              <a:chExt cx="2514600" cy="593725"/>
            </a:xfrm>
          </p:grpSpPr>
          <p:sp>
            <p:nvSpPr>
              <p:cNvPr id="20525" name="Rectangle 121"/>
              <p:cNvSpPr>
                <a:spLocks noChangeArrowheads="1"/>
              </p:cNvSpPr>
              <p:nvPr/>
            </p:nvSpPr>
            <p:spPr bwMode="auto">
              <a:xfrm>
                <a:off x="6141085" y="5000625"/>
                <a:ext cx="2304415" cy="593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just" eaLnBrk="1" hangingPunct="1"/>
                <a:r>
                  <a:rPr lang="en-US" altLang="ko-KR"/>
                  <a:t>PrintDlgEx (&gt;</a:t>
                </a:r>
                <a:r>
                  <a:rPr lang="ko-KR" altLang="en-US"/>
                  <a:t>윈도우 </a:t>
                </a:r>
                <a:r>
                  <a:rPr lang="en-US" altLang="ko-KR"/>
                  <a:t>2000)</a:t>
                </a:r>
                <a:endParaRPr lang="en-US" altLang="ko-KR">
                  <a:latin typeface="바탕" pitchFamily="18" charset="-127"/>
                  <a:ea typeface="바탕" pitchFamily="18" charset="-127"/>
                </a:endParaRPr>
              </a:p>
              <a:p>
                <a:pPr algn="just" latinLnBrk="0"/>
                <a:endParaRPr lang="en-US" altLang="ko-KR"/>
              </a:p>
            </p:txBody>
          </p:sp>
          <p:sp>
            <p:nvSpPr>
              <p:cNvPr id="20526" name="Rectangle 122"/>
              <p:cNvSpPr>
                <a:spLocks noChangeArrowheads="1"/>
              </p:cNvSpPr>
              <p:nvPr/>
            </p:nvSpPr>
            <p:spPr bwMode="auto">
              <a:xfrm>
                <a:off x="6036310" y="5000625"/>
                <a:ext cx="2514600" cy="59372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10" name="Group 123"/>
            <p:cNvGrpSpPr>
              <a:grpSpLocks/>
            </p:cNvGrpSpPr>
            <p:nvPr/>
          </p:nvGrpSpPr>
          <p:grpSpPr bwMode="auto">
            <a:xfrm>
              <a:off x="407035" y="1196975"/>
              <a:ext cx="2657475" cy="482600"/>
              <a:chOff x="407035" y="1196975"/>
              <a:chExt cx="2657475" cy="482600"/>
            </a:xfrm>
          </p:grpSpPr>
          <p:sp>
            <p:nvSpPr>
              <p:cNvPr id="20521" name="Rectangle 124"/>
              <p:cNvSpPr>
                <a:spLocks noChangeArrowheads="1"/>
              </p:cNvSpPr>
              <p:nvPr/>
            </p:nvSpPr>
            <p:spPr bwMode="auto">
              <a:xfrm>
                <a:off x="407035" y="1196975"/>
                <a:ext cx="2657475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20522" name="Group 125"/>
              <p:cNvGrpSpPr>
                <a:grpSpLocks/>
              </p:cNvGrpSpPr>
              <p:nvPr/>
            </p:nvGrpSpPr>
            <p:grpSpPr bwMode="auto">
              <a:xfrm>
                <a:off x="407035" y="1196975"/>
                <a:ext cx="2657475" cy="482600"/>
                <a:chOff x="407035" y="1196975"/>
                <a:chExt cx="2657475" cy="482600"/>
              </a:xfrm>
            </p:grpSpPr>
            <p:sp>
              <p:nvSpPr>
                <p:cNvPr id="20523" name="Rectangle 126"/>
                <p:cNvSpPr>
                  <a:spLocks noChangeArrowheads="1"/>
                </p:cNvSpPr>
                <p:nvPr/>
              </p:nvSpPr>
              <p:spPr bwMode="auto">
                <a:xfrm>
                  <a:off x="533400" y="1196975"/>
                  <a:ext cx="2404745" cy="482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just" eaLnBrk="1" hangingPunct="1"/>
                  <a:r>
                    <a:rPr lang="en-US" altLang="ko-KR" sz="2000" b="1">
                      <a:solidFill>
                        <a:srgbClr val="003F71"/>
                      </a:solidFill>
                    </a:rPr>
                    <a:t>MFC </a:t>
                  </a:r>
                  <a:r>
                    <a:rPr lang="ko-KR" altLang="en-US" sz="2000" b="1">
                      <a:solidFill>
                        <a:srgbClr val="003F71"/>
                      </a:solidFill>
                    </a:rPr>
                    <a:t>클래스</a:t>
                  </a:r>
                  <a:endParaRPr lang="ko-KR" altLang="en-US" sz="2000" b="1">
                    <a:solidFill>
                      <a:srgbClr val="003F71"/>
                    </a:solidFill>
                    <a:latin typeface="바탕" pitchFamily="18" charset="-127"/>
                    <a:ea typeface="바탕" pitchFamily="18" charset="-127"/>
                  </a:endParaRPr>
                </a:p>
                <a:p>
                  <a:pPr algn="just" latinLnBrk="0"/>
                  <a:endParaRPr lang="en-US" altLang="ko-KR" sz="2000" b="1">
                    <a:solidFill>
                      <a:srgbClr val="003F71"/>
                    </a:solidFill>
                  </a:endParaRPr>
                </a:p>
              </p:txBody>
            </p:sp>
            <p:sp>
              <p:nvSpPr>
                <p:cNvPr id="20524" name="Rectangle 127"/>
                <p:cNvSpPr>
                  <a:spLocks noChangeArrowheads="1"/>
                </p:cNvSpPr>
                <p:nvPr/>
              </p:nvSpPr>
              <p:spPr bwMode="auto">
                <a:xfrm>
                  <a:off x="407035" y="1196975"/>
                  <a:ext cx="2657475" cy="4826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</p:grpSp>
        <p:grpSp>
          <p:nvGrpSpPr>
            <p:cNvPr id="20511" name="Group 128"/>
            <p:cNvGrpSpPr>
              <a:grpSpLocks/>
            </p:cNvGrpSpPr>
            <p:nvPr/>
          </p:nvGrpSpPr>
          <p:grpSpPr bwMode="auto">
            <a:xfrm>
              <a:off x="3064510" y="1196975"/>
              <a:ext cx="2971800" cy="482600"/>
              <a:chOff x="3064510" y="1196975"/>
              <a:chExt cx="2971800" cy="482600"/>
            </a:xfrm>
          </p:grpSpPr>
          <p:sp>
            <p:nvSpPr>
              <p:cNvPr id="20517" name="Rectangle 129"/>
              <p:cNvSpPr>
                <a:spLocks noChangeArrowheads="1"/>
              </p:cNvSpPr>
              <p:nvPr/>
            </p:nvSpPr>
            <p:spPr bwMode="auto">
              <a:xfrm>
                <a:off x="3064510" y="1196975"/>
                <a:ext cx="2971800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20518" name="Group 130"/>
              <p:cNvGrpSpPr>
                <a:grpSpLocks/>
              </p:cNvGrpSpPr>
              <p:nvPr/>
            </p:nvGrpSpPr>
            <p:grpSpPr bwMode="auto">
              <a:xfrm>
                <a:off x="3064510" y="1196975"/>
                <a:ext cx="2971800" cy="482600"/>
                <a:chOff x="3064510" y="1196975"/>
                <a:chExt cx="2971800" cy="482600"/>
              </a:xfrm>
            </p:grpSpPr>
            <p:sp>
              <p:nvSpPr>
                <p:cNvPr id="20519" name="Rectangle 131"/>
                <p:cNvSpPr>
                  <a:spLocks noChangeArrowheads="1"/>
                </p:cNvSpPr>
                <p:nvPr/>
              </p:nvSpPr>
              <p:spPr bwMode="auto">
                <a:xfrm>
                  <a:off x="3181350" y="1196975"/>
                  <a:ext cx="2737485" cy="482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just" eaLnBrk="1" hangingPunct="1"/>
                  <a:r>
                    <a:rPr lang="ko-KR" altLang="en-US" sz="2000" b="1">
                      <a:solidFill>
                        <a:srgbClr val="003F71"/>
                      </a:solidFill>
                    </a:rPr>
                    <a:t>용도</a:t>
                  </a:r>
                  <a:endParaRPr lang="ko-KR" altLang="en-US" sz="2000" b="1">
                    <a:solidFill>
                      <a:srgbClr val="003F71"/>
                    </a:solidFill>
                    <a:latin typeface="바탕" pitchFamily="18" charset="-127"/>
                    <a:ea typeface="바탕" pitchFamily="18" charset="-127"/>
                  </a:endParaRPr>
                </a:p>
                <a:p>
                  <a:pPr algn="just" latinLnBrk="0"/>
                  <a:endParaRPr lang="en-US" altLang="ko-KR" sz="2000" b="1">
                    <a:solidFill>
                      <a:srgbClr val="003F71"/>
                    </a:solidFill>
                  </a:endParaRPr>
                </a:p>
              </p:txBody>
            </p:sp>
            <p:sp>
              <p:nvSpPr>
                <p:cNvPr id="20520" name="Rectangle 132"/>
                <p:cNvSpPr>
                  <a:spLocks noChangeArrowheads="1"/>
                </p:cNvSpPr>
                <p:nvPr/>
              </p:nvSpPr>
              <p:spPr bwMode="auto">
                <a:xfrm>
                  <a:off x="3064510" y="1196975"/>
                  <a:ext cx="2971800" cy="4826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</p:grpSp>
        <p:grpSp>
          <p:nvGrpSpPr>
            <p:cNvPr id="20512" name="Group 133"/>
            <p:cNvGrpSpPr>
              <a:grpSpLocks/>
            </p:cNvGrpSpPr>
            <p:nvPr/>
          </p:nvGrpSpPr>
          <p:grpSpPr bwMode="auto">
            <a:xfrm>
              <a:off x="6036310" y="1196975"/>
              <a:ext cx="2514600" cy="482600"/>
              <a:chOff x="6036310" y="1196975"/>
              <a:chExt cx="2514600" cy="482600"/>
            </a:xfrm>
          </p:grpSpPr>
          <p:sp>
            <p:nvSpPr>
              <p:cNvPr id="20513" name="Rectangle 134"/>
              <p:cNvSpPr>
                <a:spLocks noChangeArrowheads="1"/>
              </p:cNvSpPr>
              <p:nvPr/>
            </p:nvSpPr>
            <p:spPr bwMode="auto">
              <a:xfrm>
                <a:off x="6036310" y="1196975"/>
                <a:ext cx="2514600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20514" name="Group 135"/>
              <p:cNvGrpSpPr>
                <a:grpSpLocks/>
              </p:cNvGrpSpPr>
              <p:nvPr/>
            </p:nvGrpSpPr>
            <p:grpSpPr bwMode="auto">
              <a:xfrm>
                <a:off x="6036310" y="1196975"/>
                <a:ext cx="2514600" cy="482600"/>
                <a:chOff x="6036310" y="1196975"/>
                <a:chExt cx="2514600" cy="482600"/>
              </a:xfrm>
            </p:grpSpPr>
            <p:sp>
              <p:nvSpPr>
                <p:cNvPr id="20515" name="Rectangle 136"/>
                <p:cNvSpPr>
                  <a:spLocks noChangeArrowheads="1"/>
                </p:cNvSpPr>
                <p:nvPr/>
              </p:nvSpPr>
              <p:spPr bwMode="auto">
                <a:xfrm>
                  <a:off x="6141085" y="1196975"/>
                  <a:ext cx="2304415" cy="482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just" eaLnBrk="1" hangingPunct="1"/>
                  <a:r>
                    <a:rPr lang="en-US" altLang="ko-KR" sz="2000" b="1">
                      <a:solidFill>
                        <a:srgbClr val="003F71"/>
                      </a:solidFill>
                    </a:rPr>
                    <a:t>API </a:t>
                  </a:r>
                  <a:r>
                    <a:rPr lang="ko-KR" altLang="en-US" sz="2000" b="1">
                      <a:solidFill>
                        <a:srgbClr val="003F71"/>
                      </a:solidFill>
                    </a:rPr>
                    <a:t>함수</a:t>
                  </a:r>
                  <a:endParaRPr lang="ko-KR" altLang="en-US" sz="2000" b="1">
                    <a:solidFill>
                      <a:srgbClr val="003F71"/>
                    </a:solidFill>
                    <a:latin typeface="바탕" pitchFamily="18" charset="-127"/>
                    <a:ea typeface="바탕" pitchFamily="18" charset="-127"/>
                  </a:endParaRPr>
                </a:p>
                <a:p>
                  <a:pPr algn="just" latinLnBrk="0"/>
                  <a:endParaRPr lang="en-US" altLang="ko-KR" sz="2000" b="1">
                    <a:solidFill>
                      <a:srgbClr val="003F71"/>
                    </a:solidFill>
                  </a:endParaRPr>
                </a:p>
              </p:txBody>
            </p:sp>
            <p:sp>
              <p:nvSpPr>
                <p:cNvPr id="20516" name="Rectangle 137"/>
                <p:cNvSpPr>
                  <a:spLocks noChangeArrowheads="1"/>
                </p:cNvSpPr>
                <p:nvPr/>
              </p:nvSpPr>
              <p:spPr bwMode="auto">
                <a:xfrm>
                  <a:off x="6036310" y="1196975"/>
                  <a:ext cx="2514600" cy="4826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960850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-9717" y="764704"/>
            <a:ext cx="8572500" cy="5429250"/>
          </a:xfrm>
        </p:spPr>
        <p:txBody>
          <a:bodyPr/>
          <a:lstStyle/>
          <a:p>
            <a:r>
              <a:rPr lang="en-US" altLang="ko-KR" dirty="0" err="1"/>
              <a:t>CColorDialog</a:t>
            </a:r>
            <a:endParaRPr lang="en-US" altLang="ko-KR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48283" y="53975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87C2BB1D-B866-420D-90F8-B94883BA34A5}" type="slidenum">
              <a:rPr lang="en-US" altLang="ko-KR"/>
              <a:pPr>
                <a:defRPr/>
              </a:pPr>
              <a:t>88</a:t>
            </a:fld>
            <a:endParaRPr lang="en-US" altLang="ko-KR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-9717" y="2154"/>
            <a:ext cx="8572500" cy="550566"/>
          </a:xfrm>
        </p:spPr>
        <p:txBody>
          <a:bodyPr/>
          <a:lstStyle/>
          <a:p>
            <a:r>
              <a:rPr lang="ko-KR" altLang="en-US" dirty="0"/>
              <a:t>공통 대화상자 </a:t>
            </a:r>
            <a:r>
              <a:rPr lang="en-US" altLang="ko-KR" dirty="0"/>
              <a:t>(3/10)</a:t>
            </a: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295083" y="1206500"/>
            <a:ext cx="8382000" cy="11430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CColorDialog</a:t>
            </a:r>
            <a:r>
              <a:rPr lang="en-US" altLang="ko-KR" sz="2000" dirty="0">
                <a:latin typeface="Lucida Sans Unicode" pitchFamily="34" charset="0"/>
              </a:rPr>
              <a:t> </a:t>
            </a:r>
            <a:r>
              <a:rPr lang="en-US" altLang="ko-KR" sz="2000" dirty="0" err="1">
                <a:latin typeface="Lucida Sans Unicode" pitchFamily="34" charset="0"/>
              </a:rPr>
              <a:t>dlg</a:t>
            </a:r>
            <a:r>
              <a:rPr lang="en-US" altLang="ko-KR" sz="2000" dirty="0">
                <a:latin typeface="Lucida Sans Unicode" pitchFamily="34" charset="0"/>
              </a:rPr>
              <a:t>;</a:t>
            </a:r>
          </a:p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dlg.DoModal</a:t>
            </a:r>
            <a:r>
              <a:rPr lang="en-US" altLang="ko-KR" sz="2000" dirty="0">
                <a:latin typeface="Lucida Sans Unicode" pitchFamily="34" charset="0"/>
              </a:rPr>
              <a:t>();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COLORREF color = </a:t>
            </a:r>
            <a:r>
              <a:rPr lang="en-US" altLang="ko-KR" sz="2000" dirty="0" err="1">
                <a:latin typeface="Lucida Sans Unicode" pitchFamily="34" charset="0"/>
              </a:rPr>
              <a:t>dlg.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GetColor</a:t>
            </a:r>
            <a:r>
              <a:rPr lang="en-US" altLang="ko-KR" sz="2000" dirty="0">
                <a:latin typeface="Lucida Sans Unicode" pitchFamily="34" charset="0"/>
              </a:rPr>
              <a:t>();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295083" y="3340100"/>
            <a:ext cx="8382000" cy="11430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CColorDialog dlg(RGB(255, 0, 0), </a:t>
            </a:r>
            <a:r>
              <a:rPr lang="en-US" altLang="ko-KR" sz="2000">
                <a:solidFill>
                  <a:srgbClr val="0000CC"/>
                </a:solidFill>
                <a:latin typeface="Lucida Sans Unicode" pitchFamily="34" charset="0"/>
              </a:rPr>
              <a:t>CC_FULLOPEN</a:t>
            </a:r>
            <a:r>
              <a:rPr lang="en-US" altLang="ko-KR" sz="2000">
                <a:latin typeface="Lucida Sans Unicode" pitchFamily="34" charset="0"/>
              </a:rPr>
              <a:t>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dlg.DoModal();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COLORREF color = dlg.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GetColor</a:t>
            </a:r>
            <a:r>
              <a:rPr lang="en-US" altLang="ko-KR" sz="2000">
                <a:latin typeface="Lucida Sans Unicode" pitchFamily="34" charset="0"/>
              </a:rPr>
              <a:t>(); </a:t>
            </a:r>
          </a:p>
        </p:txBody>
      </p:sp>
      <p:pic>
        <p:nvPicPr>
          <p:cNvPr id="21511" name="Picture 5" descr="D:\집필(1)\Chapter09\Fig9-5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155" y="510732"/>
            <a:ext cx="15033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7" descr="D:\집필(1)\Chapter09\Fig9-5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11587"/>
            <a:ext cx="30480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9585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0" y="766763"/>
            <a:ext cx="8572500" cy="5429250"/>
          </a:xfrm>
        </p:spPr>
        <p:txBody>
          <a:bodyPr/>
          <a:lstStyle/>
          <a:p>
            <a:r>
              <a:rPr lang="en-US" altLang="ko-KR" dirty="0" err="1"/>
              <a:t>CFileDialog</a:t>
            </a:r>
            <a:endParaRPr lang="en-US" altLang="ko-KR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0B8D10F6-AFE0-4E3C-B0F7-CCD9D7224067}" type="slidenum">
              <a:rPr lang="en-US" altLang="ko-KR"/>
              <a:pPr>
                <a:defRPr/>
              </a:pPr>
              <a:t>89</a:t>
            </a:fld>
            <a:endParaRPr lang="en-US" altLang="ko-K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111"/>
            <a:ext cx="8572500" cy="501650"/>
          </a:xfrm>
        </p:spPr>
        <p:txBody>
          <a:bodyPr/>
          <a:lstStyle/>
          <a:p>
            <a:r>
              <a:rPr lang="ko-KR" altLang="en-US" dirty="0"/>
              <a:t>공통 대화상자 </a:t>
            </a:r>
            <a:r>
              <a:rPr lang="en-US" altLang="ko-KR" dirty="0"/>
              <a:t>(4/10)</a:t>
            </a: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377276" y="1206500"/>
            <a:ext cx="8382000" cy="11430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CFileDialog dlg(</a:t>
            </a:r>
            <a:r>
              <a:rPr lang="en-US" altLang="ko-KR" sz="2000">
                <a:solidFill>
                  <a:srgbClr val="0000CC"/>
                </a:solidFill>
                <a:latin typeface="Lucida Sans Unicode" pitchFamily="34" charset="0"/>
              </a:rPr>
              <a:t>TRUE</a:t>
            </a:r>
            <a:r>
              <a:rPr lang="en-US" altLang="ko-KR" sz="2000">
                <a:latin typeface="Lucida Sans Unicode" pitchFamily="34" charset="0"/>
              </a:rPr>
              <a:t>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if(dlg.DoModal() == IDOK)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MessageBox(dlg.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GetPathName</a:t>
            </a:r>
            <a:r>
              <a:rPr lang="en-US" altLang="ko-KR" sz="2000">
                <a:latin typeface="Lucida Sans Unicode" pitchFamily="34" charset="0"/>
              </a:rPr>
              <a:t>());</a:t>
            </a:r>
          </a:p>
        </p:txBody>
      </p:sp>
      <p:sp>
        <p:nvSpPr>
          <p:cNvPr id="22534" name="AutoShape 5"/>
          <p:cNvSpPr>
            <a:spLocks noChangeArrowheads="1"/>
          </p:cNvSpPr>
          <p:nvPr/>
        </p:nvSpPr>
        <p:spPr bwMode="auto">
          <a:xfrm>
            <a:off x="377276" y="3340100"/>
            <a:ext cx="8382000" cy="11430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CFileDialog dlg(</a:t>
            </a:r>
            <a:r>
              <a:rPr lang="en-US" altLang="ko-KR" sz="2000">
                <a:solidFill>
                  <a:srgbClr val="0000CC"/>
                </a:solidFill>
                <a:latin typeface="Lucida Sans Unicode" pitchFamily="34" charset="0"/>
              </a:rPr>
              <a:t>FALSE</a:t>
            </a:r>
            <a:r>
              <a:rPr lang="en-US" altLang="ko-KR" sz="2000">
                <a:latin typeface="Lucida Sans Unicode" pitchFamily="34" charset="0"/>
              </a:rPr>
              <a:t>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if(dlg.DoModal() == IDOK)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MessageBox(dlg.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GetPathName</a:t>
            </a:r>
            <a:r>
              <a:rPr lang="en-US" altLang="ko-KR" sz="2000">
                <a:latin typeface="Lucida Sans Unicode" pitchFamily="34" charset="0"/>
              </a:rPr>
              <a:t>());</a:t>
            </a:r>
          </a:p>
        </p:txBody>
      </p:sp>
      <p:pic>
        <p:nvPicPr>
          <p:cNvPr id="22535" name="Picture 6" descr="D:\집필(1)\Chapter09\Fig9-5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389" y="1346200"/>
            <a:ext cx="3659187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7" descr="D:\집필(1)\Chapter09\Fig9-5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76" y="3473450"/>
            <a:ext cx="365760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92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0728"/>
            <a:ext cx="6219921" cy="352839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MFC</a:t>
            </a:r>
            <a:r>
              <a:rPr lang="ko-KR" altLang="en-US" dirty="0"/>
              <a:t>의 메시지 구조</a:t>
            </a:r>
          </a:p>
        </p:txBody>
      </p:sp>
    </p:spTree>
    <p:extLst>
      <p:ext uri="{BB962C8B-B14F-4D97-AF65-F5344CB8AC3E}">
        <p14:creationId xmlns:p14="http://schemas.microsoft.com/office/powerpoint/2010/main" val="685233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 dirty="0" err="1"/>
              <a:t>CFindReplaceDialog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520341B8-B4E8-4999-B641-580548716D2F}" type="slidenum">
              <a:rPr lang="en-US" altLang="ko-KR"/>
              <a:pPr>
                <a:defRPr/>
              </a:pPr>
              <a:t>90</a:t>
            </a:fld>
            <a:endParaRPr lang="en-US" altLang="ko-KR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209"/>
            <a:ext cx="8572500" cy="466464"/>
          </a:xfrm>
        </p:spPr>
        <p:txBody>
          <a:bodyPr/>
          <a:lstStyle/>
          <a:p>
            <a:r>
              <a:rPr lang="ko-KR" altLang="en-US" dirty="0"/>
              <a:t>공통 대화상자 </a:t>
            </a:r>
            <a:r>
              <a:rPr lang="en-US" altLang="ko-KR" dirty="0"/>
              <a:t>(5/10)</a:t>
            </a:r>
          </a:p>
        </p:txBody>
      </p:sp>
      <p:pic>
        <p:nvPicPr>
          <p:cNvPr id="23557" name="Picture 4" descr="D:\집필(1)\Chapter09\Fig9-6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96752"/>
            <a:ext cx="428625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5" descr="D:\집필(1)\Chapter09\Fig9-6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20888"/>
            <a:ext cx="4267200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8260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704"/>
            <a:ext cx="8572500" cy="5429250"/>
          </a:xfrm>
        </p:spPr>
        <p:txBody>
          <a:bodyPr/>
          <a:lstStyle/>
          <a:p>
            <a:r>
              <a:rPr lang="en-US" altLang="ko-KR" dirty="0" err="1"/>
              <a:t>CFontDialog</a:t>
            </a:r>
            <a:endParaRPr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373B2BF3-82D5-4192-87AB-F65FC0C46F77}" type="slidenum">
              <a:rPr lang="en-US" altLang="ko-KR"/>
              <a:pPr>
                <a:defRPr/>
              </a:pPr>
              <a:t>91</a:t>
            </a:fld>
            <a:endParaRPr lang="en-US" altLang="ko-K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6821"/>
            <a:ext cx="8572500" cy="483493"/>
          </a:xfrm>
        </p:spPr>
        <p:txBody>
          <a:bodyPr/>
          <a:lstStyle/>
          <a:p>
            <a:r>
              <a:rPr lang="ko-KR" altLang="en-US" dirty="0"/>
              <a:t>공통 대화상자 </a:t>
            </a:r>
            <a:r>
              <a:rPr lang="en-US" altLang="ko-KR" dirty="0"/>
              <a:t>(6/10)</a:t>
            </a: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0" y="1196752"/>
            <a:ext cx="8382000" cy="39624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dirty="0" err="1">
                <a:latin typeface="Lucida Sans Unicode" pitchFamily="34" charset="0"/>
              </a:rPr>
              <a:t>CFontDialog</a:t>
            </a:r>
            <a:r>
              <a:rPr lang="en-US" altLang="ko-KR" sz="2000" dirty="0">
                <a:latin typeface="Lucida Sans Unicode" pitchFamily="34" charset="0"/>
              </a:rPr>
              <a:t> </a:t>
            </a:r>
            <a:r>
              <a:rPr lang="en-US" altLang="ko-KR" sz="2000" dirty="0" err="1">
                <a:latin typeface="Lucida Sans Unicode" pitchFamily="34" charset="0"/>
              </a:rPr>
              <a:t>dlg</a:t>
            </a:r>
            <a:r>
              <a:rPr lang="en-US" altLang="ko-KR" sz="2000" dirty="0">
                <a:latin typeface="Lucida Sans Unicode" pitchFamily="34" charset="0"/>
              </a:rPr>
              <a:t>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if(</a:t>
            </a:r>
            <a:r>
              <a:rPr lang="en-US" altLang="ko-KR" sz="2000" dirty="0" err="1">
                <a:latin typeface="Lucida Sans Unicode" pitchFamily="34" charset="0"/>
              </a:rPr>
              <a:t>dlg.DoModal</a:t>
            </a:r>
            <a:r>
              <a:rPr lang="en-US" altLang="ko-KR" sz="2000" dirty="0">
                <a:latin typeface="Lucida Sans Unicode" pitchFamily="34" charset="0"/>
              </a:rPr>
              <a:t>() == IDOK){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CClientDC</a:t>
            </a:r>
            <a:r>
              <a:rPr lang="en-US" altLang="ko-KR" sz="2000" dirty="0">
                <a:latin typeface="Lucida Sans Unicode" pitchFamily="34" charset="0"/>
              </a:rPr>
              <a:t> dc(this);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000" dirty="0">
                <a:solidFill>
                  <a:srgbClr val="009900"/>
                </a:solidFill>
                <a:latin typeface="Lucida Sans Unicode" pitchFamily="34" charset="0"/>
              </a:rPr>
              <a:t>화면을 지운다</a:t>
            </a:r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.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CRect</a:t>
            </a:r>
            <a:r>
              <a:rPr lang="en-US" altLang="ko-KR" sz="2000" dirty="0">
                <a:latin typeface="Lucida Sans Unicode" pitchFamily="34" charset="0"/>
              </a:rPr>
              <a:t> </a:t>
            </a:r>
            <a:r>
              <a:rPr lang="en-US" altLang="ko-KR" sz="2000" dirty="0" err="1">
                <a:latin typeface="Lucida Sans Unicode" pitchFamily="34" charset="0"/>
              </a:rPr>
              <a:t>rect</a:t>
            </a:r>
            <a:r>
              <a:rPr lang="en-US" altLang="ko-KR" sz="2000" dirty="0">
                <a:latin typeface="Lucida Sans Unicode" pitchFamily="34" charset="0"/>
              </a:rPr>
              <a:t>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GetClientRect</a:t>
            </a:r>
            <a:r>
              <a:rPr lang="en-US" altLang="ko-KR" sz="2000" dirty="0">
                <a:latin typeface="Lucida Sans Unicode" pitchFamily="34" charset="0"/>
              </a:rPr>
              <a:t>(&amp;</a:t>
            </a:r>
            <a:r>
              <a:rPr lang="en-US" altLang="ko-KR" sz="2000" dirty="0" err="1">
                <a:latin typeface="Lucida Sans Unicode" pitchFamily="34" charset="0"/>
              </a:rPr>
              <a:t>rect</a:t>
            </a:r>
            <a:r>
              <a:rPr lang="en-US" altLang="ko-KR" sz="2000" dirty="0">
                <a:latin typeface="Lucida Sans Unicode" pitchFamily="34" charset="0"/>
              </a:rPr>
              <a:t>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dc.SelectStockObject</a:t>
            </a:r>
            <a:r>
              <a:rPr lang="en-US" altLang="ko-KR" sz="2000" dirty="0">
                <a:latin typeface="Lucida Sans Unicode" pitchFamily="34" charset="0"/>
              </a:rPr>
              <a:t>(WHITE_PEN);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dc.SelectStockObject</a:t>
            </a:r>
            <a:r>
              <a:rPr lang="en-US" altLang="ko-KR" sz="2000" dirty="0">
                <a:latin typeface="Lucida Sans Unicode" pitchFamily="34" charset="0"/>
              </a:rPr>
              <a:t>(WHITE_BRUSH);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dc.Rectangle</a:t>
            </a:r>
            <a:r>
              <a:rPr lang="en-US" altLang="ko-KR" sz="2000" dirty="0">
                <a:latin typeface="Lucida Sans Unicode" pitchFamily="34" charset="0"/>
              </a:rPr>
              <a:t>(&amp;</a:t>
            </a:r>
            <a:r>
              <a:rPr lang="en-US" altLang="ko-KR" sz="2000" dirty="0" err="1">
                <a:latin typeface="Lucida Sans Unicode" pitchFamily="34" charset="0"/>
              </a:rPr>
              <a:t>rect</a:t>
            </a:r>
            <a:r>
              <a:rPr lang="en-US" altLang="ko-KR" sz="2000" dirty="0">
                <a:latin typeface="Lucida Sans Unicode" pitchFamily="34" charset="0"/>
              </a:rPr>
              <a:t>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000" dirty="0">
                <a:solidFill>
                  <a:srgbClr val="009900"/>
                </a:solidFill>
                <a:latin typeface="Lucida Sans Unicode" pitchFamily="34" charset="0"/>
              </a:rPr>
              <a:t>선택된 색상을 알아낸다</a:t>
            </a:r>
            <a:r>
              <a:rPr lang="en-US" altLang="ko-KR" sz="2000" dirty="0">
                <a:solidFill>
                  <a:srgbClr val="009900"/>
                </a:solidFill>
                <a:latin typeface="Lucida Sans Unicode" pitchFamily="34" charset="0"/>
              </a:rPr>
              <a:t>.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COLORREF color = </a:t>
            </a:r>
            <a:r>
              <a:rPr lang="en-US" altLang="ko-KR" sz="2000" dirty="0" err="1">
                <a:latin typeface="Lucida Sans Unicode" pitchFamily="34" charset="0"/>
              </a:rPr>
              <a:t>dlg.</a:t>
            </a:r>
            <a:r>
              <a:rPr lang="en-US" altLang="ko-KR" sz="2000" dirty="0" err="1">
                <a:solidFill>
                  <a:srgbClr val="CC3300"/>
                </a:solidFill>
                <a:latin typeface="Lucida Sans Unicode" pitchFamily="34" charset="0"/>
              </a:rPr>
              <a:t>GetColor</a:t>
            </a:r>
            <a:r>
              <a:rPr lang="en-US" altLang="ko-KR" sz="2000" dirty="0">
                <a:latin typeface="Lucida Sans Unicode" pitchFamily="34" charset="0"/>
              </a:rPr>
              <a:t>();</a:t>
            </a:r>
          </a:p>
          <a:p>
            <a:pPr eaLnBrk="1" hangingPunct="1"/>
            <a:r>
              <a:rPr lang="en-US" altLang="ko-KR" sz="2000" dirty="0">
                <a:latin typeface="Lucida Sans Unicode" pitchFamily="34" charset="0"/>
              </a:rPr>
              <a:t>    </a:t>
            </a:r>
            <a:r>
              <a:rPr lang="en-US" altLang="ko-KR" sz="2000" dirty="0" err="1">
                <a:latin typeface="Lucida Sans Unicode" pitchFamily="34" charset="0"/>
              </a:rPr>
              <a:t>dc.SetTextColor</a:t>
            </a:r>
            <a:r>
              <a:rPr lang="en-US" altLang="ko-KR" sz="2000" dirty="0">
                <a:latin typeface="Lucida Sans Unicode" pitchFamily="34" charset="0"/>
              </a:rPr>
              <a:t>(color);</a:t>
            </a:r>
          </a:p>
        </p:txBody>
      </p:sp>
    </p:spTree>
    <p:extLst>
      <p:ext uri="{BB962C8B-B14F-4D97-AF65-F5344CB8AC3E}">
        <p14:creationId xmlns:p14="http://schemas.microsoft.com/office/powerpoint/2010/main" val="2562995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CFontDialog (cont'd)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1E01F435-BD84-41A8-A6D4-9CF09AFDFC93}" type="slidenum">
              <a:rPr lang="en-US" altLang="ko-KR"/>
              <a:pPr>
                <a:defRPr/>
              </a:pPr>
              <a:t>92</a:t>
            </a:fld>
            <a:endParaRPr lang="en-US" altLang="ko-KR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81" y="1"/>
            <a:ext cx="8572500" cy="476672"/>
          </a:xfrm>
        </p:spPr>
        <p:txBody>
          <a:bodyPr/>
          <a:lstStyle/>
          <a:p>
            <a:r>
              <a:rPr lang="ko-KR" altLang="en-US" dirty="0"/>
              <a:t>공통 대화상자 </a:t>
            </a:r>
            <a:r>
              <a:rPr lang="en-US" altLang="ko-KR" dirty="0"/>
              <a:t>(7/10)</a:t>
            </a:r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>
            <a:off x="6081" y="1700808"/>
            <a:ext cx="8382000" cy="33528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</a:t>
            </a:r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선택된 폰트를 알아낸다</a:t>
            </a:r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.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LOGFONT lf;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dlg.</a:t>
            </a:r>
            <a:r>
              <a:rPr lang="en-US" altLang="ko-KR" sz="2000">
                <a:solidFill>
                  <a:srgbClr val="CC3300"/>
                </a:solidFill>
                <a:latin typeface="Lucida Sans Unicode" pitchFamily="34" charset="0"/>
              </a:rPr>
              <a:t>GetCurrentFont</a:t>
            </a:r>
            <a:r>
              <a:rPr lang="en-US" altLang="ko-KR" sz="2000">
                <a:latin typeface="Lucida Sans Unicode" pitchFamily="34" charset="0"/>
              </a:rPr>
              <a:t>(&amp;lf);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CFont font;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font.CreateFontIndirect(&amp;lf);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dc.SelectObject(&amp;font);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</a:t>
            </a:r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텍스트를 출력한다</a:t>
            </a:r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.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dc.TextOut(10, 10, 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        CString("</a:t>
            </a:r>
            <a:r>
              <a:rPr lang="ko-KR" altLang="en-US" sz="2000">
                <a:latin typeface="Lucida Sans Unicode" pitchFamily="34" charset="0"/>
              </a:rPr>
              <a:t>한글 </a:t>
            </a:r>
            <a:r>
              <a:rPr lang="en-US" altLang="ko-KR" sz="2000">
                <a:latin typeface="Lucida Sans Unicode" pitchFamily="34" charset="0"/>
              </a:rPr>
              <a:t>&amp; English"));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}</a:t>
            </a:r>
          </a:p>
        </p:txBody>
      </p:sp>
      <p:pic>
        <p:nvPicPr>
          <p:cNvPr id="25606" name="Picture 6" descr="D:\집필(1)\Chapter09\Fig9-5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2" y="963043"/>
            <a:ext cx="4198938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0377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CPageSetupDialog</a:t>
            </a:r>
          </a:p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9B47DBE2-B45F-4420-8752-F65B463ADCA2}" type="slidenum">
              <a:rPr lang="en-US" altLang="ko-KR"/>
              <a:pPr>
                <a:defRPr/>
              </a:pPr>
              <a:t>93</a:t>
            </a:fld>
            <a:endParaRPr lang="en-US" altLang="ko-K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572500" cy="476672"/>
          </a:xfrm>
        </p:spPr>
        <p:txBody>
          <a:bodyPr/>
          <a:lstStyle/>
          <a:p>
            <a:r>
              <a:rPr lang="ko-KR" altLang="en-US" dirty="0"/>
              <a:t>공통 대화상자 </a:t>
            </a:r>
            <a:r>
              <a:rPr lang="en-US" altLang="ko-KR" dirty="0"/>
              <a:t>(8/10)</a:t>
            </a:r>
          </a:p>
        </p:txBody>
      </p:sp>
      <p:sp>
        <p:nvSpPr>
          <p:cNvPr id="26629" name="AutoShape 4"/>
          <p:cNvSpPr>
            <a:spLocks noChangeArrowheads="1"/>
          </p:cNvSpPr>
          <p:nvPr/>
        </p:nvSpPr>
        <p:spPr bwMode="auto">
          <a:xfrm>
            <a:off x="13980" y="1736785"/>
            <a:ext cx="8382000" cy="9144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CPageSetupDialog dlg;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dlg.DoModal();</a:t>
            </a:r>
          </a:p>
        </p:txBody>
      </p:sp>
      <p:pic>
        <p:nvPicPr>
          <p:cNvPr id="26630" name="Picture 5" descr="D:\집필(1)\Chapter09\Fig9-5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980728"/>
            <a:ext cx="4525963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18447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-27610" y="764704"/>
            <a:ext cx="8572500" cy="5429250"/>
          </a:xfrm>
        </p:spPr>
        <p:txBody>
          <a:bodyPr/>
          <a:lstStyle/>
          <a:p>
            <a:r>
              <a:rPr lang="en-US" altLang="ko-KR" dirty="0" err="1"/>
              <a:t>CPrintDialog</a:t>
            </a:r>
            <a:endParaRPr lang="en-US" altLang="ko-KR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B3A91F4E-A65F-4DF9-B391-B3B982A0D3C8}" type="slidenum">
              <a:rPr lang="en-US" altLang="ko-KR"/>
              <a:pPr>
                <a:defRPr/>
              </a:pPr>
              <a:t>94</a:t>
            </a:fld>
            <a:endParaRPr lang="en-US" altLang="ko-KR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572500" cy="481608"/>
          </a:xfrm>
        </p:spPr>
        <p:txBody>
          <a:bodyPr/>
          <a:lstStyle/>
          <a:p>
            <a:r>
              <a:rPr lang="ko-KR" altLang="en-US" dirty="0"/>
              <a:t>공통 대화상자 </a:t>
            </a:r>
            <a:r>
              <a:rPr lang="en-US" altLang="ko-KR" dirty="0"/>
              <a:t>(9/10)</a:t>
            </a: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0" y="1295400"/>
            <a:ext cx="8382000" cy="9144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CPrintDialog dlg(</a:t>
            </a:r>
            <a:r>
              <a:rPr lang="en-US" altLang="ko-KR" sz="2000">
                <a:solidFill>
                  <a:srgbClr val="0000CC"/>
                </a:solidFill>
                <a:latin typeface="Lucida Sans Unicode" pitchFamily="34" charset="0"/>
              </a:rPr>
              <a:t>TRUE</a:t>
            </a:r>
            <a:r>
              <a:rPr lang="en-US" altLang="ko-KR" sz="2000">
                <a:latin typeface="Lucida Sans Unicode" pitchFamily="34" charset="0"/>
              </a:rPr>
              <a:t>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dlg.DoModal();</a:t>
            </a:r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auto">
          <a:xfrm>
            <a:off x="0" y="2492896"/>
            <a:ext cx="8382000" cy="9144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Lucida Sans Unicode" pitchFamily="34" charset="0"/>
              </a:rPr>
              <a:t>CPrintDialog dlg(</a:t>
            </a:r>
            <a:r>
              <a:rPr lang="en-US" altLang="ko-KR" sz="2000">
                <a:solidFill>
                  <a:srgbClr val="0000CC"/>
                </a:solidFill>
                <a:latin typeface="Lucida Sans Unicode" pitchFamily="34" charset="0"/>
              </a:rPr>
              <a:t>FALSE</a:t>
            </a:r>
            <a:r>
              <a:rPr lang="en-US" altLang="ko-KR" sz="2000">
                <a:latin typeface="Lucida Sans Unicode" pitchFamily="34" charset="0"/>
              </a:rPr>
              <a:t>);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dlg.DoModal();</a:t>
            </a:r>
          </a:p>
        </p:txBody>
      </p:sp>
      <p:pic>
        <p:nvPicPr>
          <p:cNvPr id="27655" name="Picture 6" descr="D:\집필(1)\Chapter09\Fig9-5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23" y="829444"/>
            <a:ext cx="3314700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7" descr="D:\집필(1)\Chapter09\Fig9-6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96952"/>
            <a:ext cx="331787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255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/>
              <a:t>CPrintDialogEx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C0AD5550-8410-4237-B6C4-BEBAEC7C5F95}" type="slidenum">
              <a:rPr lang="en-US" altLang="ko-KR"/>
              <a:pPr>
                <a:defRPr/>
              </a:pPr>
              <a:t>95</a:t>
            </a:fld>
            <a:endParaRPr lang="en-US" altLang="ko-K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4"/>
            <a:ext cx="8572500" cy="494734"/>
          </a:xfrm>
        </p:spPr>
        <p:txBody>
          <a:bodyPr/>
          <a:lstStyle/>
          <a:p>
            <a:r>
              <a:rPr lang="ko-KR" altLang="en-US" dirty="0"/>
              <a:t>공통 대화상자 </a:t>
            </a:r>
            <a:r>
              <a:rPr lang="en-US" altLang="ko-KR" dirty="0"/>
              <a:t>(10/10)</a:t>
            </a:r>
          </a:p>
        </p:txBody>
      </p:sp>
      <p:sp>
        <p:nvSpPr>
          <p:cNvPr id="28677" name="AutoShape 4"/>
          <p:cNvSpPr>
            <a:spLocks noChangeArrowheads="1"/>
          </p:cNvSpPr>
          <p:nvPr/>
        </p:nvSpPr>
        <p:spPr bwMode="auto">
          <a:xfrm>
            <a:off x="381000" y="2209800"/>
            <a:ext cx="8382000" cy="1828800"/>
          </a:xfrm>
          <a:prstGeom prst="flowChartAlternateProcess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// stdafx.h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파일에서 </a:t>
            </a:r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WINVER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상수값을 </a:t>
            </a:r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0x0500 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이상으로 정의한다</a:t>
            </a:r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.</a:t>
            </a:r>
          </a:p>
          <a:p>
            <a:pPr eaLnBrk="1" hangingPunct="1"/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// (</a:t>
            </a:r>
            <a:r>
              <a:rPr lang="ko-KR" altLang="en-US" sz="2000">
                <a:solidFill>
                  <a:srgbClr val="009900"/>
                </a:solidFill>
                <a:latin typeface="Lucida Sans Unicode" pitchFamily="34" charset="0"/>
              </a:rPr>
              <a:t>예</a:t>
            </a:r>
            <a:r>
              <a:rPr lang="en-US" altLang="ko-KR" sz="2000">
                <a:solidFill>
                  <a:srgbClr val="009900"/>
                </a:solidFill>
                <a:latin typeface="Lucida Sans Unicode" pitchFamily="34" charset="0"/>
              </a:rPr>
              <a:t>) #define WINVER 0x0500</a:t>
            </a:r>
          </a:p>
          <a:p>
            <a:pPr eaLnBrk="1" hangingPunct="1"/>
            <a:endParaRPr lang="en-US" altLang="ko-KR" sz="2000">
              <a:latin typeface="Lucida Sans Unicode" pitchFamily="34" charset="0"/>
            </a:endParaRP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CPrintDialogEx dlg;</a:t>
            </a:r>
          </a:p>
          <a:p>
            <a:pPr eaLnBrk="1" hangingPunct="1"/>
            <a:r>
              <a:rPr lang="en-US" altLang="ko-KR" sz="2000">
                <a:latin typeface="Lucida Sans Unicode" pitchFamily="34" charset="0"/>
              </a:rPr>
              <a:t>dlg.DoModal();</a:t>
            </a:r>
          </a:p>
        </p:txBody>
      </p:sp>
      <p:pic>
        <p:nvPicPr>
          <p:cNvPr id="28678" name="Picture 5" descr="D:\집필(1)\Chapter09\Fig9-6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84500"/>
            <a:ext cx="4330700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7138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ko-KR" altLang="en-US"/>
          </a:p>
        </p:txBody>
      </p:sp>
      <p:sp>
        <p:nvSpPr>
          <p:cNvPr id="26626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948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컨트롤</a:t>
            </a:r>
          </a:p>
          <a:p>
            <a:pPr lvl="1"/>
            <a:r>
              <a:rPr lang="ko-KR" altLang="en-US"/>
              <a:t>표준화된 형태와 특성을 가진 윈도우</a:t>
            </a:r>
          </a:p>
          <a:p>
            <a:pPr lvl="1"/>
            <a:r>
              <a:rPr lang="ko-KR" altLang="en-US"/>
              <a:t>사용자에게 입력을 받거나 정보를 보여줌</a:t>
            </a:r>
          </a:p>
          <a:p>
            <a:endParaRPr lang="en-US" altLang="ko-KR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7F3AE542-4393-498D-9251-F27DD924A97C}" type="slidenum">
              <a:rPr lang="en-US" altLang="ko-KR"/>
              <a:pPr>
                <a:defRPr/>
              </a:pPr>
              <a:t>97</a:t>
            </a:fld>
            <a:endParaRPr lang="en-US" altLang="ko-KR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572500" cy="476672"/>
          </a:xfrm>
        </p:spPr>
        <p:txBody>
          <a:bodyPr/>
          <a:lstStyle/>
          <a:p>
            <a:r>
              <a:rPr lang="ko-KR" altLang="en-US" dirty="0"/>
              <a:t>개요 </a:t>
            </a:r>
            <a:r>
              <a:rPr lang="en-US" altLang="ko-KR" dirty="0"/>
              <a:t>(1/4)</a:t>
            </a:r>
          </a:p>
        </p:txBody>
      </p:sp>
      <p:pic>
        <p:nvPicPr>
          <p:cNvPr id="27653" name="Picture 4" descr="D:\집필(1)\Chapter08\Fig8-1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4904"/>
            <a:ext cx="46482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6718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1771"/>
            <a:ext cx="8572500" cy="5429250"/>
          </a:xfrm>
        </p:spPr>
        <p:txBody>
          <a:bodyPr/>
          <a:lstStyle/>
          <a:p>
            <a:r>
              <a:rPr lang="ko-KR" altLang="en-US" dirty="0"/>
              <a:t>컨트롤과 부모 윈도우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통지 메시지 </a:t>
            </a:r>
            <a:r>
              <a:rPr lang="en-US" altLang="ko-KR" dirty="0"/>
              <a:t>(Notification Message)</a:t>
            </a:r>
            <a:endParaRPr lang="ko-KR" altLang="en-US" dirty="0"/>
          </a:p>
          <a:p>
            <a:pPr lvl="2"/>
            <a:r>
              <a:rPr lang="ko-KR" altLang="en-US" dirty="0"/>
              <a:t>컨트롤의 상태가 변화되었음을 알림</a:t>
            </a:r>
          </a:p>
          <a:p>
            <a:pPr lvl="2"/>
            <a:r>
              <a:rPr lang="ko-KR" altLang="en-US" dirty="0"/>
              <a:t>메모리 부족 등으로 인한 오류를 알림</a:t>
            </a:r>
          </a:p>
          <a:p>
            <a:pPr lvl="1"/>
            <a:r>
              <a:rPr lang="ko-KR" altLang="en-US" dirty="0"/>
              <a:t>컨트롤 메시지 </a:t>
            </a:r>
            <a:r>
              <a:rPr lang="en-US" altLang="ko-KR" dirty="0"/>
              <a:t>(Control Message)</a:t>
            </a:r>
            <a:endParaRPr lang="ko-KR" altLang="en-US" dirty="0"/>
          </a:p>
          <a:p>
            <a:pPr lvl="2"/>
            <a:r>
              <a:rPr lang="ko-KR" altLang="en-US" dirty="0"/>
              <a:t>컨트롤의 상태를 알아내거나 변경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9968FE5A-0CA5-4C4A-89B1-D11CD8814CAC}" type="slidenum">
              <a:rPr lang="en-US" altLang="ko-KR"/>
              <a:pPr>
                <a:defRPr/>
              </a:pPr>
              <a:t>98</a:t>
            </a:fld>
            <a:endParaRPr lang="en-US" altLang="ko-K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3"/>
            <a:ext cx="8572500" cy="466770"/>
          </a:xfrm>
        </p:spPr>
        <p:txBody>
          <a:bodyPr/>
          <a:lstStyle/>
          <a:p>
            <a:r>
              <a:rPr lang="ko-KR" altLang="en-US" dirty="0"/>
              <a:t>개요 </a:t>
            </a:r>
            <a:r>
              <a:rPr lang="en-US" altLang="ko-KR" dirty="0"/>
              <a:t>(2/4)</a:t>
            </a:r>
          </a:p>
        </p:txBody>
      </p:sp>
      <p:grpSp>
        <p:nvGrpSpPr>
          <p:cNvPr id="28677" name="Group 10"/>
          <p:cNvGrpSpPr>
            <a:grpSpLocks/>
          </p:cNvGrpSpPr>
          <p:nvPr/>
        </p:nvGrpSpPr>
        <p:grpSpPr bwMode="auto">
          <a:xfrm>
            <a:off x="838200" y="1928813"/>
            <a:ext cx="6858000" cy="1295400"/>
            <a:chOff x="528" y="1488"/>
            <a:chExt cx="4320" cy="816"/>
          </a:xfrm>
        </p:grpSpPr>
        <p:sp>
          <p:nvSpPr>
            <p:cNvPr id="28678" name="Rectangle 4"/>
            <p:cNvSpPr>
              <a:spLocks noChangeArrowheads="1"/>
            </p:cNvSpPr>
            <p:nvPr/>
          </p:nvSpPr>
          <p:spPr bwMode="auto">
            <a:xfrm>
              <a:off x="528" y="1632"/>
              <a:ext cx="1440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/>
                <a:t>컨트롤</a:t>
              </a:r>
            </a:p>
            <a:p>
              <a:pPr algn="ctr" eaLnBrk="1" hangingPunct="1"/>
              <a:r>
                <a:rPr lang="en-US" altLang="ko-KR" sz="2200"/>
                <a:t>(</a:t>
              </a:r>
              <a:r>
                <a:rPr lang="ko-KR" altLang="en-US" sz="2200"/>
                <a:t>자식 윈도우</a:t>
              </a:r>
              <a:r>
                <a:rPr lang="en-US" altLang="ko-KR" sz="2200"/>
                <a:t>)</a:t>
              </a:r>
            </a:p>
          </p:txBody>
        </p:sp>
        <p:sp>
          <p:nvSpPr>
            <p:cNvPr id="28679" name="Rectangle 5"/>
            <p:cNvSpPr>
              <a:spLocks noChangeArrowheads="1"/>
            </p:cNvSpPr>
            <p:nvPr/>
          </p:nvSpPr>
          <p:spPr bwMode="auto">
            <a:xfrm>
              <a:off x="3408" y="1632"/>
              <a:ext cx="1440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2200"/>
                <a:t>부모 윈도우</a:t>
              </a:r>
            </a:p>
          </p:txBody>
        </p:sp>
        <p:sp>
          <p:nvSpPr>
            <p:cNvPr id="28680" name="Line 6"/>
            <p:cNvSpPr>
              <a:spLocks noChangeShapeType="1"/>
            </p:cNvSpPr>
            <p:nvPr/>
          </p:nvSpPr>
          <p:spPr bwMode="auto">
            <a:xfrm>
              <a:off x="1968" y="177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 flipH="1">
              <a:off x="1968" y="201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2" name="Rectangle 8"/>
            <p:cNvSpPr>
              <a:spLocks noChangeArrowheads="1"/>
            </p:cNvSpPr>
            <p:nvPr/>
          </p:nvSpPr>
          <p:spPr bwMode="auto">
            <a:xfrm>
              <a:off x="1968" y="1488"/>
              <a:ext cx="13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200"/>
                <a:t>① </a:t>
              </a:r>
              <a:r>
                <a:rPr lang="ko-KR" altLang="en-US" sz="2200"/>
                <a:t>통지 메시지</a:t>
              </a:r>
            </a:p>
          </p:txBody>
        </p:sp>
        <p:sp>
          <p:nvSpPr>
            <p:cNvPr id="28683" name="Rectangle 9"/>
            <p:cNvSpPr>
              <a:spLocks noChangeArrowheads="1"/>
            </p:cNvSpPr>
            <p:nvPr/>
          </p:nvSpPr>
          <p:spPr bwMode="auto">
            <a:xfrm>
              <a:off x="1968" y="2064"/>
              <a:ext cx="13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200"/>
                <a:t>② </a:t>
              </a:r>
              <a:r>
                <a:rPr lang="ko-KR" altLang="en-US" sz="2200"/>
                <a:t>컨트롤 메시지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9811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0" y="541337"/>
            <a:ext cx="8572500" cy="5429250"/>
          </a:xfrm>
        </p:spPr>
        <p:txBody>
          <a:bodyPr/>
          <a:lstStyle/>
          <a:p>
            <a:r>
              <a:rPr lang="en-US" altLang="ko-KR" dirty="0"/>
              <a:t>MFC </a:t>
            </a:r>
            <a:r>
              <a:rPr lang="ko-KR" altLang="en-US" dirty="0"/>
              <a:t>컨트롤 클래스</a:t>
            </a:r>
          </a:p>
        </p:txBody>
      </p:sp>
      <p:sp>
        <p:nvSpPr>
          <p:cNvPr id="4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744" y="5237161"/>
            <a:ext cx="1905000" cy="304800"/>
          </a:xfrm>
        </p:spPr>
        <p:txBody>
          <a:bodyPr>
            <a:normAutofit/>
          </a:bodyPr>
          <a:lstStyle/>
          <a:p>
            <a:pPr>
              <a:defRPr/>
            </a:pPr>
            <a:fld id="{E2D4C1BA-30C6-4679-A870-7AD44F77B15D}" type="slidenum">
              <a:rPr lang="en-US" altLang="ko-KR"/>
              <a:pPr>
                <a:defRPr/>
              </a:pPr>
              <a:t>99</a:t>
            </a:fld>
            <a:endParaRPr lang="en-US" altLang="ko-KR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-27910" y="-34926"/>
            <a:ext cx="8572500" cy="576263"/>
          </a:xfrm>
        </p:spPr>
        <p:txBody>
          <a:bodyPr/>
          <a:lstStyle/>
          <a:p>
            <a:r>
              <a:rPr lang="ko-KR" altLang="en-US" dirty="0"/>
              <a:t>개요 </a:t>
            </a:r>
            <a:r>
              <a:rPr lang="en-US" altLang="ko-KR" dirty="0"/>
              <a:t>(3/4)</a:t>
            </a:r>
          </a:p>
        </p:txBody>
      </p:sp>
      <p:graphicFrame>
        <p:nvGraphicFramePr>
          <p:cNvPr id="33695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23097"/>
              </p:ext>
            </p:extLst>
          </p:nvPr>
        </p:nvGraphicFramePr>
        <p:xfrm>
          <a:off x="467544" y="1122361"/>
          <a:ext cx="8382000" cy="4064001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컨트롤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MFC </a:t>
                      </a:r>
                      <a:r>
                        <a:rPr kumimoji="1" lang="ko-KR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클래스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컨트롤 버튼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 컨트롤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CButton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정적 컨트롤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CStatic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편집 컨트롤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CEdit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 박스 컨트롤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CListBox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콤보 박스 컨트롤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CComboBox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스크롤 바 컨트롤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CScrollBar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9735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44" y="1808161"/>
            <a:ext cx="4143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36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44" y="1808161"/>
            <a:ext cx="4143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37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744" y="1808161"/>
            <a:ext cx="420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38" name="Picture 5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44" y="1808161"/>
            <a:ext cx="420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39" name="Picture 5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44" y="2417761"/>
            <a:ext cx="420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40" name="Picture 5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44" y="2417761"/>
            <a:ext cx="420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41" name="Picture 5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44" y="2989261"/>
            <a:ext cx="420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42" name="Picture 5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44" y="3560761"/>
            <a:ext cx="420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43" name="Picture 5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44" y="4144961"/>
            <a:ext cx="420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44" name="Picture 5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44" y="4703761"/>
            <a:ext cx="420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45" name="Picture 6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44" y="4703761"/>
            <a:ext cx="420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246677"/>
      </p:ext>
    </p:extLst>
  </p:cSld>
  <p:clrMapOvr>
    <a:masterClrMapping/>
  </p:clrMapOvr>
</p:sld>
</file>

<file path=ppt/theme/theme1.xml><?xml version="1.0" encoding="utf-8"?>
<a:theme xmlns:a="http://schemas.openxmlformats.org/drawingml/2006/main" name="kgca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psh_6(일반적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CEB1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3E3D5"/>
        </a:accent5>
        <a:accent6>
          <a:srgbClr val="2D5C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B727"/>
        </a:accent1>
        <a:accent2>
          <a:srgbClr val="4678BA"/>
        </a:accent2>
        <a:accent3>
          <a:srgbClr val="FFFFFF"/>
        </a:accent3>
        <a:accent4>
          <a:srgbClr val="000000"/>
        </a:accent4>
        <a:accent5>
          <a:srgbClr val="FFD8AC"/>
        </a:accent5>
        <a:accent6>
          <a:srgbClr val="3F6CA8"/>
        </a:accent6>
        <a:hlink>
          <a:srgbClr val="93CE4C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3DDD7"/>
        </a:accent1>
        <a:accent2>
          <a:srgbClr val="4454CE"/>
        </a:accent2>
        <a:accent3>
          <a:srgbClr val="FFFFFF"/>
        </a:accent3>
        <a:accent4>
          <a:srgbClr val="000000"/>
        </a:accent4>
        <a:accent5>
          <a:srgbClr val="B7EBE8"/>
        </a:accent5>
        <a:accent6>
          <a:srgbClr val="3D4BBA"/>
        </a:accent6>
        <a:hlink>
          <a:srgbClr val="9999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DD77"/>
        </a:accent1>
        <a:accent2>
          <a:srgbClr val="BE3EA0"/>
        </a:accent2>
        <a:accent3>
          <a:srgbClr val="FFFFFF"/>
        </a:accent3>
        <a:accent4>
          <a:srgbClr val="000000"/>
        </a:accent4>
        <a:accent5>
          <a:srgbClr val="F3EBBD"/>
        </a:accent5>
        <a:accent6>
          <a:srgbClr val="AC3791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gca" id="{2B58719C-034E-48A4-91AA-A28263584552}" vid="{157147FB-E424-4D8A-AFD6-945D190999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kgca</Template>
  <TotalTime>868</TotalTime>
  <Pages>200</Pages>
  <Words>10377</Words>
  <Characters>0</Characters>
  <Application>Microsoft Office PowerPoint</Application>
  <DocSecurity>0</DocSecurity>
  <PresentationFormat>화면 슬라이드 쇼(4:3)</PresentationFormat>
  <Lines>0</Lines>
  <Paragraphs>2220</Paragraphs>
  <Slides>220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220</vt:i4>
      </vt:variant>
    </vt:vector>
  </HeadingPairs>
  <TitlesOfParts>
    <vt:vector size="236" baseType="lpstr">
      <vt:lpstr>HY견고딕</vt:lpstr>
      <vt:lpstr>HY중고딕</vt:lpstr>
      <vt:lpstr>굴림</vt:lpstr>
      <vt:lpstr>굴림체</vt:lpstr>
      <vt:lpstr>맑은 고딕</vt:lpstr>
      <vt:lpstr>바탕</vt:lpstr>
      <vt:lpstr>제목돋움체</vt:lpstr>
      <vt:lpstr>Arial</vt:lpstr>
      <vt:lpstr>Arial Narrow</vt:lpstr>
      <vt:lpstr>Century Schoolbook</vt:lpstr>
      <vt:lpstr>Franklin Gothic Book</vt:lpstr>
      <vt:lpstr>Lucida Sans Unicode</vt:lpstr>
      <vt:lpstr>Times New Roman</vt:lpstr>
      <vt:lpstr>Wingdings</vt:lpstr>
      <vt:lpstr>Wingdings 2</vt:lpstr>
      <vt:lpstr>kgca</vt:lpstr>
      <vt:lpstr>Microsoft Foundation Class</vt:lpstr>
      <vt:lpstr>MFC의 계층도</vt:lpstr>
      <vt:lpstr>MFC의 구조-1-</vt:lpstr>
      <vt:lpstr>MFC의 주요클래스-1-</vt:lpstr>
      <vt:lpstr>MFC의 주요클래스-1-</vt:lpstr>
      <vt:lpstr>MFC의 주요 클래스-2-</vt:lpstr>
      <vt:lpstr>MFC의 MFC의 주요 클래스-3-</vt:lpstr>
      <vt:lpstr>MFC의 실행 구조</vt:lpstr>
      <vt:lpstr>MFC의 메시지 구조</vt:lpstr>
      <vt:lpstr>MFC의 메시지 구조</vt:lpstr>
      <vt:lpstr>MENU</vt:lpstr>
      <vt:lpstr>메뉴 용어 (1/6)</vt:lpstr>
      <vt:lpstr>메뉴 용어 (2/6)</vt:lpstr>
      <vt:lpstr>메뉴 용어 (3/6)</vt:lpstr>
      <vt:lpstr>메뉴 용어 (4/6)</vt:lpstr>
      <vt:lpstr>메뉴 용어 (5/6)</vt:lpstr>
      <vt:lpstr>메뉴 용어 (6/6)</vt:lpstr>
      <vt:lpstr>메뉴 클래스</vt:lpstr>
      <vt:lpstr>메뉴 생성 (1/6)</vt:lpstr>
      <vt:lpstr>메뉴 생성 (2/6)</vt:lpstr>
      <vt:lpstr>메뉴 생성 실습 (3/6)</vt:lpstr>
      <vt:lpstr>메뉴 생성 (4/6)</vt:lpstr>
      <vt:lpstr>메뉴 생성 (5/6)</vt:lpstr>
      <vt:lpstr>메뉴 생성 (6/6)</vt:lpstr>
      <vt:lpstr>메뉴 명령 처리 (1/4)</vt:lpstr>
      <vt:lpstr>메뉴 명령 처리 (2/4)</vt:lpstr>
      <vt:lpstr>메뉴 명령 처리 (3/4)</vt:lpstr>
      <vt:lpstr>메뉴 명령 처리 (4/4)</vt:lpstr>
      <vt:lpstr>메뉴 항목 갱신 (1/5)</vt:lpstr>
      <vt:lpstr>메뉴 항목 갱신 (2/5)</vt:lpstr>
      <vt:lpstr>메뉴 항목 갱신 (3/5)</vt:lpstr>
      <vt:lpstr>메뉴 항목 갱신 (4/5)</vt:lpstr>
      <vt:lpstr>메뉴 항목 갱신 (5/5)</vt:lpstr>
      <vt:lpstr>Review: 메뉴 생성 실습</vt:lpstr>
      <vt:lpstr>Review: 메뉴 생성</vt:lpstr>
      <vt:lpstr>Review: 메뉴 생성</vt:lpstr>
      <vt:lpstr>Review: 메뉴 명령 처리 </vt:lpstr>
      <vt:lpstr>Review: 메뉴 명령 처리 </vt:lpstr>
      <vt:lpstr>Review: 메뉴 항목 갱신</vt:lpstr>
      <vt:lpstr>Review: 메뉴 항목 갱신</vt:lpstr>
      <vt:lpstr>Review: 메뉴 항목 갱신</vt:lpstr>
      <vt:lpstr>Review: 메뉴 항목 갱신</vt:lpstr>
      <vt:lpstr>툴바 (1/4)</vt:lpstr>
      <vt:lpstr>툴바 (2/4)</vt:lpstr>
      <vt:lpstr>툴바 (3/4)</vt:lpstr>
      <vt:lpstr>툴바 (4/4)</vt:lpstr>
      <vt:lpstr>Menu 만들기의 2가지 방법</vt:lpstr>
      <vt:lpstr>CMenu를 이용하여 Menu 만들기</vt:lpstr>
      <vt:lpstr>CMenu를 이용하여 Menu 만들기</vt:lpstr>
      <vt:lpstr>실습: Menu 만들어 붙이기</vt:lpstr>
      <vt:lpstr>정리</vt:lpstr>
      <vt:lpstr>컨텍스트 메뉴</vt:lpstr>
      <vt:lpstr>컨텍스트 메뉴 동작 순서</vt:lpstr>
      <vt:lpstr>컨텍스트 메뉴 (1/6)</vt:lpstr>
      <vt:lpstr>컨텍스트 메뉴 (2/6)</vt:lpstr>
      <vt:lpstr>컨텍스트 메뉴 핸들러 연습</vt:lpstr>
      <vt:lpstr>컨텍스트 메뉴 (3/6)</vt:lpstr>
      <vt:lpstr>컨텍스트 메뉴 (4/6)</vt:lpstr>
      <vt:lpstr>컨텍스트 메뉴 (5/6)</vt:lpstr>
      <vt:lpstr>컨텍스트 메뉴 (6/6)</vt:lpstr>
      <vt:lpstr>Review: Menu 만들기의 2가지 방법</vt:lpstr>
      <vt:lpstr>Review: Cmenu기반 Menu 만들기</vt:lpstr>
      <vt:lpstr>Review: Cmenu 기반 Menu 만들기</vt:lpstr>
      <vt:lpstr>상태바 (Status Bar)</vt:lpstr>
      <vt:lpstr>상태바 (1/4)</vt:lpstr>
      <vt:lpstr>상태바 (2/4)</vt:lpstr>
      <vt:lpstr>상태바 (3/4)</vt:lpstr>
      <vt:lpstr>상태바 (4/4)</vt:lpstr>
      <vt:lpstr>상태바에 정보 표시하기</vt:lpstr>
      <vt:lpstr>코딩 연습</vt:lpstr>
      <vt:lpstr>Menu</vt:lpstr>
      <vt:lpstr>Dialog Box</vt:lpstr>
      <vt:lpstr>모드형 대화상자 (1/4)</vt:lpstr>
      <vt:lpstr>모드형 대화상자 (2/4)</vt:lpstr>
      <vt:lpstr>모드형 대화상자 (3/4)</vt:lpstr>
      <vt:lpstr>모드형 대화상자 (4/4)</vt:lpstr>
      <vt:lpstr>DDX/DDV (1/8)</vt:lpstr>
      <vt:lpstr>DDX/DDV (2/8)</vt:lpstr>
      <vt:lpstr>DDX/DDV (3/8)</vt:lpstr>
      <vt:lpstr>DDX/DDV (4/8)</vt:lpstr>
      <vt:lpstr>DDX/DDV (5/8)</vt:lpstr>
      <vt:lpstr>DDX/DDV (6/8)</vt:lpstr>
      <vt:lpstr>비 모드형 대화상자</vt:lpstr>
      <vt:lpstr>대화상자 기반 응용 프로그램 (1/2)</vt:lpstr>
      <vt:lpstr>대화상자 기반 응용 프로그램 (2/2)</vt:lpstr>
      <vt:lpstr>공통 대화상자 (1/10)</vt:lpstr>
      <vt:lpstr>공통 대화상자 (2/10)</vt:lpstr>
      <vt:lpstr>공통 대화상자 (3/10)</vt:lpstr>
      <vt:lpstr>공통 대화상자 (4/10)</vt:lpstr>
      <vt:lpstr>공통 대화상자 (5/10)</vt:lpstr>
      <vt:lpstr>공통 대화상자 (6/10)</vt:lpstr>
      <vt:lpstr>공통 대화상자 (7/10)</vt:lpstr>
      <vt:lpstr>공통 대화상자 (8/10)</vt:lpstr>
      <vt:lpstr>공통 대화상자 (9/10)</vt:lpstr>
      <vt:lpstr>공통 대화상자 (10/10)</vt:lpstr>
      <vt:lpstr>Controls</vt:lpstr>
      <vt:lpstr>개요 (1/4)</vt:lpstr>
      <vt:lpstr>개요 (2/4)</vt:lpstr>
      <vt:lpstr>개요 (3/4)</vt:lpstr>
      <vt:lpstr>개요 (4/4)</vt:lpstr>
      <vt:lpstr>Button Control (1/8)</vt:lpstr>
      <vt:lpstr>버튼 컨트롤 (2/8)</vt:lpstr>
      <vt:lpstr>버튼 컨트롤 (2/8) – 객체를 만들어 붙임</vt:lpstr>
      <vt:lpstr>버튼 컨트롤 (3/8)</vt:lpstr>
      <vt:lpstr>버튼 컨트롤 (4/8)</vt:lpstr>
      <vt:lpstr>버튼 컨트롤 (5/8)</vt:lpstr>
      <vt:lpstr>버튼 컨트롤 (5/8)</vt:lpstr>
      <vt:lpstr>버튼 컨트롤 (5/8)</vt:lpstr>
      <vt:lpstr>버튼 컨트롤 (5/8)</vt:lpstr>
      <vt:lpstr>버튼 컨트롤 (6/8)</vt:lpstr>
      <vt:lpstr>버튼 컨트롤 (7/8)</vt:lpstr>
      <vt:lpstr>버튼 컨트롤 (8/8)</vt:lpstr>
      <vt:lpstr>코딩연습</vt:lpstr>
      <vt:lpstr>More Controls</vt:lpstr>
      <vt:lpstr>정적 컨트롤 (1/3)</vt:lpstr>
      <vt:lpstr>정적 컨트롤 (2/3)</vt:lpstr>
      <vt:lpstr>정적 컨트롤 (3/3)</vt:lpstr>
      <vt:lpstr>편집 컨트롤 (1/6)</vt:lpstr>
      <vt:lpstr>편집 컨트롤 (1/6)</vt:lpstr>
      <vt:lpstr>편집 컨트롤 (2/6)</vt:lpstr>
      <vt:lpstr>편집 컨트롤 (3/6)</vt:lpstr>
      <vt:lpstr>편집 컨트롤 (4/6)</vt:lpstr>
      <vt:lpstr>편집 콘트롤을 제어하려면?</vt:lpstr>
      <vt:lpstr>편집 콘트롤을 제어하려면?</vt:lpstr>
      <vt:lpstr>편집 컨트롤 (5/6)</vt:lpstr>
      <vt:lpstr>편집 컨트롤 (6/6)</vt:lpstr>
      <vt:lpstr>리스트 박스 컨트롤 (1/8)</vt:lpstr>
      <vt:lpstr>리스트 박스 컨트롤 (2/8)</vt:lpstr>
      <vt:lpstr>리스트 박스 컨트롤 (3/8)</vt:lpstr>
      <vt:lpstr>리스트 박스 컨트롤 (4/8)</vt:lpstr>
      <vt:lpstr>리스트 박스 컨트롤 (5/8)</vt:lpstr>
      <vt:lpstr>리스트 박스 컨트롤 (6/8)</vt:lpstr>
      <vt:lpstr>리스트 박스 컨트롤 (7/8)</vt:lpstr>
      <vt:lpstr>리스트 박스 컨트롤 (8/8)</vt:lpstr>
      <vt:lpstr>리스트 컨트롤 (1/3)</vt:lpstr>
      <vt:lpstr>리스트 컨트롤 (2/3)</vt:lpstr>
      <vt:lpstr>리스트 컨트롤 (3/3)</vt:lpstr>
      <vt:lpstr>리스트 컨트롤 클래스 (1/17)</vt:lpstr>
      <vt:lpstr>리스트 컨트롤 클래스 (2/17)</vt:lpstr>
      <vt:lpstr>리스트 컨트롤 클래스 (4/17)</vt:lpstr>
      <vt:lpstr>리스트 컨트롤 클래스 (5/17)</vt:lpstr>
      <vt:lpstr>리스트 컨트롤 클래스 (7/17)</vt:lpstr>
      <vt:lpstr>리스트 컨트롤 클래스 (8/17)</vt:lpstr>
      <vt:lpstr>리스트 컨트롤 클래스 (9/17)</vt:lpstr>
      <vt:lpstr>리스트 컨트롤 클래스 (10/17)</vt:lpstr>
      <vt:lpstr>리스트 컨트롤 클래스 (11/17)</vt:lpstr>
      <vt:lpstr>리스트 컨트롤 클래스 (12/17)</vt:lpstr>
      <vt:lpstr>리스트 컨트롤 클래스 (14/17)</vt:lpstr>
      <vt:lpstr>리스트 컨트롤 클래스 (13/17)</vt:lpstr>
      <vt:lpstr>리스트 컨트롤 클래스 (16/17)</vt:lpstr>
      <vt:lpstr>리스트 컨트롤 클래스 (17/17)</vt:lpstr>
      <vt:lpstr>리스트 뷰 (1/3)</vt:lpstr>
      <vt:lpstr>리스트 뷰 (2/3)</vt:lpstr>
      <vt:lpstr>리스트 뷰 (3/3)</vt:lpstr>
      <vt:lpstr>CImageList</vt:lpstr>
      <vt:lpstr>이미지 리스트 (1/9)</vt:lpstr>
      <vt:lpstr>이미지 리스트 (2/9)</vt:lpstr>
      <vt:lpstr>이미지 리스트 (3/9)</vt:lpstr>
      <vt:lpstr>이미지 리스트 (4/9)</vt:lpstr>
      <vt:lpstr>이미지 리스트 (5/9)</vt:lpstr>
      <vt:lpstr>이미지 리스트 (6/9)</vt:lpstr>
      <vt:lpstr>이미지 리스트 (7/9)</vt:lpstr>
      <vt:lpstr>이미지 리스트 (8/9)</vt:lpstr>
      <vt:lpstr>이미지 리스트 (9/9)</vt:lpstr>
      <vt:lpstr>이미지 리스트와 리스트 컨트롤</vt:lpstr>
      <vt:lpstr>이미지 리스트와 리스트 컨트롤</vt:lpstr>
      <vt:lpstr>이미지 리스트와 리스트 컨트롤</vt:lpstr>
      <vt:lpstr>Tree Control</vt:lpstr>
      <vt:lpstr>트리 컨트롤 (1/2)</vt:lpstr>
      <vt:lpstr>트리 컨트롤 (2/2)</vt:lpstr>
      <vt:lpstr>트리 컨트롤 클래스 (1/11)</vt:lpstr>
      <vt:lpstr>트리 컨트롤 클래스 (2/11)</vt:lpstr>
      <vt:lpstr>트리 컨트롤 클래스 (3/11)</vt:lpstr>
      <vt:lpstr>트리 컨트롤 클래스 (4/11)</vt:lpstr>
      <vt:lpstr>트리 컨트롤 클래스 (5/11)</vt:lpstr>
      <vt:lpstr>트리 컨트롤 클래스 (6/11)</vt:lpstr>
      <vt:lpstr>트리 컨트롤 클래스 (7/11)</vt:lpstr>
      <vt:lpstr>트리 컨트롤 클래스 (8/11)</vt:lpstr>
      <vt:lpstr>트리 컨트롤 클래스 (9/11)</vt:lpstr>
      <vt:lpstr>트리 컨트롤 클래스 (10/11)</vt:lpstr>
      <vt:lpstr>트리 컨트롤 클래스 (11/11)</vt:lpstr>
      <vt:lpstr>Common Controls</vt:lpstr>
      <vt:lpstr>공통 컨트롤 기초 (1/5)</vt:lpstr>
      <vt:lpstr>공통 컨트롤 기초 (2/5)</vt:lpstr>
      <vt:lpstr>공통 컨트롤 기초 (3/5)</vt:lpstr>
      <vt:lpstr>공통 컨트롤 기초 (4/5)</vt:lpstr>
      <vt:lpstr>공통 컨트롤 기초 (5/5)</vt:lpstr>
      <vt:lpstr>스핀 버튼 컨트롤 (1/2)</vt:lpstr>
      <vt:lpstr>스핀 버튼 컨트롤 (2/2)</vt:lpstr>
      <vt:lpstr>스핀 버튼 컨트롤 클래스 (1/2)</vt:lpstr>
      <vt:lpstr>스핀 버튼 컨트롤 클래스 (2/2)</vt:lpstr>
      <vt:lpstr>탭 컨트롤 (1/3)</vt:lpstr>
      <vt:lpstr>탭 컨트롤 (2/3)</vt:lpstr>
      <vt:lpstr>탭 컨트롤 (3/3)</vt:lpstr>
      <vt:lpstr>탭 컨트롤 클래스 (1/3)</vt:lpstr>
      <vt:lpstr>탭 컨트롤 클래스 (2/3)</vt:lpstr>
      <vt:lpstr>탭 컨트롤 클래스 (3/3)</vt:lpstr>
      <vt:lpstr>프로그레스 컨트롤 (1/2)</vt:lpstr>
      <vt:lpstr>프로그레스 컨트롤 (2/2)</vt:lpstr>
      <vt:lpstr>프로그레스 컨트롤 클래스</vt:lpstr>
      <vt:lpstr>CDockablePane Class</vt:lpstr>
      <vt:lpstr>TTileForm* TTileForm::CreateOne</vt:lpstr>
      <vt:lpstr>int TTileControl::OnCreate</vt:lpstr>
      <vt:lpstr>TTileControl::OnSize</vt:lpstr>
      <vt:lpstr>int CMainFrame::OnCreate()</vt:lpstr>
      <vt:lpstr>TTileControl::OnMouseActivate</vt:lpstr>
      <vt:lpstr>WM_MOUSEACTIVATE</vt:lpstr>
      <vt:lpstr>파일 Drag &amp; Drop</vt:lpstr>
      <vt:lpstr>OnDropFiles</vt:lpstr>
      <vt:lpstr>폴더 검색</vt:lpstr>
      <vt:lpstr>CDockablePane 윈도우 생성</vt:lpstr>
      <vt:lpstr>TEffectControlForm::CreateOne</vt:lpstr>
      <vt:lpstr>PowerPoint 프레젠테이션</vt:lpstr>
      <vt:lpstr>CMainFrame::CreatePaneWindow</vt:lpstr>
      <vt:lpstr>CMainFrame::OnCreate 코드 추가</vt:lpstr>
      <vt:lpstr>CDockablePane 메시지 함수  선언</vt:lpstr>
      <vt:lpstr>OnCreate</vt:lpstr>
      <vt:lpstr>OnSize</vt:lpstr>
      <vt:lpstr>OnMouseActivate</vt:lpstr>
      <vt:lpstr>MainFrm::OnCreate() 탭패인 추가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Foun</dc:title>
  <dc:creator>김명균</dc:creator>
  <cp:lastModifiedBy>Administrator</cp:lastModifiedBy>
  <cp:revision>32</cp:revision>
  <dcterms:modified xsi:type="dcterms:W3CDTF">2018-06-19T03:13:37Z</dcterms:modified>
</cp:coreProperties>
</file>