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slides/slide515.xml" ContentType="application/vnd.openxmlformats-officedocument.presentationml.slide+xml"/>
  <Override PartName="/ppt/slides/slide516.xml" ContentType="application/vnd.openxmlformats-officedocument.presentationml.slide+xml"/>
  <Override PartName="/ppt/slides/slide517.xml" ContentType="application/vnd.openxmlformats-officedocument.presentationml.slide+xml"/>
  <Override PartName="/ppt/slides/slide518.xml" ContentType="application/vnd.openxmlformats-officedocument.presentationml.slide+xml"/>
  <Override PartName="/ppt/slides/slide519.xml" ContentType="application/vnd.openxmlformats-officedocument.presentationml.slide+xml"/>
  <Override PartName="/ppt/slides/slide520.xml" ContentType="application/vnd.openxmlformats-officedocument.presentationml.slide+xml"/>
  <Override PartName="/ppt/slides/slide521.xml" ContentType="application/vnd.openxmlformats-officedocument.presentationml.slide+xml"/>
  <Override PartName="/ppt/slides/slide522.xml" ContentType="application/vnd.openxmlformats-officedocument.presentationml.slide+xml"/>
  <Override PartName="/ppt/slides/slide523.xml" ContentType="application/vnd.openxmlformats-officedocument.presentationml.slide+xml"/>
  <Override PartName="/ppt/slides/slide524.xml" ContentType="application/vnd.openxmlformats-officedocument.presentationml.slide+xml"/>
  <Override PartName="/ppt/slides/slide525.xml" ContentType="application/vnd.openxmlformats-officedocument.presentationml.slide+xml"/>
  <Override PartName="/ppt/slides/slide526.xml" ContentType="application/vnd.openxmlformats-officedocument.presentationml.slide+xml"/>
  <Override PartName="/ppt/slides/slide527.xml" ContentType="application/vnd.openxmlformats-officedocument.presentationml.slide+xml"/>
  <Override PartName="/ppt/slides/slide528.xml" ContentType="application/vnd.openxmlformats-officedocument.presentationml.slide+xml"/>
  <Override PartName="/ppt/slides/slide529.xml" ContentType="application/vnd.openxmlformats-officedocument.presentationml.slide+xml"/>
  <Override PartName="/ppt/slides/slide530.xml" ContentType="application/vnd.openxmlformats-officedocument.presentationml.slide+xml"/>
  <Override PartName="/ppt/slides/slide531.xml" ContentType="application/vnd.openxmlformats-officedocument.presentationml.slide+xml"/>
  <Override PartName="/ppt/slides/slide532.xml" ContentType="application/vnd.openxmlformats-officedocument.presentationml.slide+xml"/>
  <Override PartName="/ppt/slides/slide533.xml" ContentType="application/vnd.openxmlformats-officedocument.presentationml.slide+xml"/>
  <Override PartName="/ppt/slides/slide534.xml" ContentType="application/vnd.openxmlformats-officedocument.presentationml.slide+xml"/>
  <Override PartName="/ppt/slides/slide535.xml" ContentType="application/vnd.openxmlformats-officedocument.presentationml.slide+xml"/>
  <Override PartName="/ppt/slides/slide536.xml" ContentType="application/vnd.openxmlformats-officedocument.presentationml.slide+xml"/>
  <Override PartName="/ppt/slides/slide537.xml" ContentType="application/vnd.openxmlformats-officedocument.presentationml.slide+xml"/>
  <Override PartName="/ppt/slides/slide538.xml" ContentType="application/vnd.openxmlformats-officedocument.presentationml.slide+xml"/>
  <Override PartName="/ppt/slides/slide539.xml" ContentType="application/vnd.openxmlformats-officedocument.presentationml.slide+xml"/>
  <Override PartName="/ppt/slides/slide540.xml" ContentType="application/vnd.openxmlformats-officedocument.presentationml.slide+xml"/>
  <Override PartName="/ppt/slides/slide541.xml" ContentType="application/vnd.openxmlformats-officedocument.presentationml.slide+xml"/>
  <Override PartName="/ppt/slides/slide542.xml" ContentType="application/vnd.openxmlformats-officedocument.presentationml.slide+xml"/>
  <Override PartName="/ppt/slides/slide543.xml" ContentType="application/vnd.openxmlformats-officedocument.presentationml.slide+xml"/>
  <Override PartName="/ppt/slides/slide544.xml" ContentType="application/vnd.openxmlformats-officedocument.presentationml.slide+xml"/>
  <Override PartName="/ppt/slides/slide545.xml" ContentType="application/vnd.openxmlformats-officedocument.presentationml.slide+xml"/>
  <Override PartName="/ppt/slides/slide546.xml" ContentType="application/vnd.openxmlformats-officedocument.presentationml.slide+xml"/>
  <Override PartName="/ppt/slides/slide547.xml" ContentType="application/vnd.openxmlformats-officedocument.presentationml.slide+xml"/>
  <Override PartName="/ppt/slides/slide548.xml" ContentType="application/vnd.openxmlformats-officedocument.presentationml.slide+xml"/>
  <Override PartName="/ppt/slides/slide549.xml" ContentType="application/vnd.openxmlformats-officedocument.presentationml.slide+xml"/>
  <Override PartName="/ppt/slides/slide550.xml" ContentType="application/vnd.openxmlformats-officedocument.presentationml.slide+xml"/>
  <Override PartName="/ppt/slides/slide551.xml" ContentType="application/vnd.openxmlformats-officedocument.presentationml.slide+xml"/>
  <Override PartName="/ppt/slides/slide552.xml" ContentType="application/vnd.openxmlformats-officedocument.presentationml.slide+xml"/>
  <Override PartName="/ppt/slides/slide553.xml" ContentType="application/vnd.openxmlformats-officedocument.presentationml.slide+xml"/>
  <Override PartName="/ppt/slides/slide554.xml" ContentType="application/vnd.openxmlformats-officedocument.presentationml.slide+xml"/>
  <Override PartName="/ppt/slides/slide555.xml" ContentType="application/vnd.openxmlformats-officedocument.presentationml.slide+xml"/>
  <Override PartName="/ppt/slides/slide556.xml" ContentType="application/vnd.openxmlformats-officedocument.presentationml.slide+xml"/>
  <Override PartName="/ppt/slides/slide557.xml" ContentType="application/vnd.openxmlformats-officedocument.presentationml.slide+xml"/>
  <Override PartName="/ppt/slides/slide558.xml" ContentType="application/vnd.openxmlformats-officedocument.presentationml.slide+xml"/>
  <Override PartName="/ppt/slides/slide559.xml" ContentType="application/vnd.openxmlformats-officedocument.presentationml.slide+xml"/>
  <Override PartName="/ppt/slides/slide560.xml" ContentType="application/vnd.openxmlformats-officedocument.presentationml.slide+xml"/>
  <Override PartName="/ppt/slides/slide561.xml" ContentType="application/vnd.openxmlformats-officedocument.presentationml.slide+xml"/>
  <Override PartName="/ppt/slides/slide562.xml" ContentType="application/vnd.openxmlformats-officedocument.presentationml.slide+xml"/>
  <Override PartName="/ppt/slides/slide563.xml" ContentType="application/vnd.openxmlformats-officedocument.presentationml.slide+xml"/>
  <Override PartName="/ppt/slides/slide564.xml" ContentType="application/vnd.openxmlformats-officedocument.presentationml.slide+xml"/>
  <Override PartName="/ppt/slides/slide565.xml" ContentType="application/vnd.openxmlformats-officedocument.presentationml.slide+xml"/>
  <Override PartName="/ppt/slides/slide566.xml" ContentType="application/vnd.openxmlformats-officedocument.presentationml.slide+xml"/>
  <Override PartName="/ppt/slides/slide567.xml" ContentType="application/vnd.openxmlformats-officedocument.presentationml.slide+xml"/>
  <Override PartName="/ppt/slides/slide568.xml" ContentType="application/vnd.openxmlformats-officedocument.presentationml.slide+xml"/>
  <Override PartName="/ppt/slides/slide569.xml" ContentType="application/vnd.openxmlformats-officedocument.presentationml.slide+xml"/>
  <Override PartName="/ppt/slides/slide5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572"/>
  </p:notes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6" r:id="rId24"/>
    <p:sldId id="278" r:id="rId25"/>
    <p:sldId id="279" r:id="rId26"/>
    <p:sldId id="280" r:id="rId27"/>
    <p:sldId id="281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472" r:id="rId39"/>
    <p:sldId id="293" r:id="rId40"/>
    <p:sldId id="294" r:id="rId41"/>
    <p:sldId id="295" r:id="rId42"/>
    <p:sldId id="296" r:id="rId43"/>
    <p:sldId id="297" r:id="rId44"/>
    <p:sldId id="455" r:id="rId45"/>
    <p:sldId id="298" r:id="rId46"/>
    <p:sldId id="299" r:id="rId47"/>
    <p:sldId id="300" r:id="rId48"/>
    <p:sldId id="456" r:id="rId49"/>
    <p:sldId id="458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45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461" r:id="rId84"/>
    <p:sldId id="462" r:id="rId85"/>
    <p:sldId id="333" r:id="rId86"/>
    <p:sldId id="334" r:id="rId87"/>
    <p:sldId id="335" r:id="rId88"/>
    <p:sldId id="460" r:id="rId89"/>
    <p:sldId id="336" r:id="rId90"/>
    <p:sldId id="337" r:id="rId91"/>
    <p:sldId id="684" r:id="rId92"/>
    <p:sldId id="459" r:id="rId93"/>
    <p:sldId id="338" r:id="rId94"/>
    <p:sldId id="339" r:id="rId95"/>
    <p:sldId id="463" r:id="rId96"/>
    <p:sldId id="464" r:id="rId97"/>
    <p:sldId id="465" r:id="rId98"/>
    <p:sldId id="466" r:id="rId99"/>
    <p:sldId id="340" r:id="rId100"/>
    <p:sldId id="341" r:id="rId101"/>
    <p:sldId id="342" r:id="rId102"/>
    <p:sldId id="343" r:id="rId103"/>
    <p:sldId id="344" r:id="rId104"/>
    <p:sldId id="345" r:id="rId105"/>
    <p:sldId id="346" r:id="rId106"/>
    <p:sldId id="467" r:id="rId107"/>
    <p:sldId id="468" r:id="rId108"/>
    <p:sldId id="469" r:id="rId109"/>
    <p:sldId id="470" r:id="rId110"/>
    <p:sldId id="347" r:id="rId111"/>
    <p:sldId id="348" r:id="rId112"/>
    <p:sldId id="349" r:id="rId113"/>
    <p:sldId id="350" r:id="rId114"/>
    <p:sldId id="351" r:id="rId115"/>
    <p:sldId id="352" r:id="rId116"/>
    <p:sldId id="353" r:id="rId117"/>
    <p:sldId id="354" r:id="rId118"/>
    <p:sldId id="355" r:id="rId119"/>
    <p:sldId id="356" r:id="rId120"/>
    <p:sldId id="357" r:id="rId121"/>
    <p:sldId id="358" r:id="rId122"/>
    <p:sldId id="359" r:id="rId123"/>
    <p:sldId id="360" r:id="rId124"/>
    <p:sldId id="361" r:id="rId125"/>
    <p:sldId id="362" r:id="rId126"/>
    <p:sldId id="363" r:id="rId127"/>
    <p:sldId id="364" r:id="rId128"/>
    <p:sldId id="365" r:id="rId129"/>
    <p:sldId id="366" r:id="rId130"/>
    <p:sldId id="367" r:id="rId131"/>
    <p:sldId id="473" r:id="rId132"/>
    <p:sldId id="475" r:id="rId133"/>
    <p:sldId id="474" r:id="rId134"/>
    <p:sldId id="476" r:id="rId135"/>
    <p:sldId id="368" r:id="rId136"/>
    <p:sldId id="369" r:id="rId137"/>
    <p:sldId id="370" r:id="rId138"/>
    <p:sldId id="371" r:id="rId139"/>
    <p:sldId id="372" r:id="rId140"/>
    <p:sldId id="373" r:id="rId141"/>
    <p:sldId id="374" r:id="rId142"/>
    <p:sldId id="477" r:id="rId143"/>
    <p:sldId id="478" r:id="rId144"/>
    <p:sldId id="479" r:id="rId145"/>
    <p:sldId id="480" r:id="rId146"/>
    <p:sldId id="481" r:id="rId147"/>
    <p:sldId id="482" r:id="rId148"/>
    <p:sldId id="483" r:id="rId149"/>
    <p:sldId id="484" r:id="rId150"/>
    <p:sldId id="485" r:id="rId151"/>
    <p:sldId id="486" r:id="rId152"/>
    <p:sldId id="487" r:id="rId153"/>
    <p:sldId id="488" r:id="rId154"/>
    <p:sldId id="571" r:id="rId155"/>
    <p:sldId id="572" r:id="rId156"/>
    <p:sldId id="573" r:id="rId157"/>
    <p:sldId id="574" r:id="rId158"/>
    <p:sldId id="575" r:id="rId159"/>
    <p:sldId id="576" r:id="rId160"/>
    <p:sldId id="577" r:id="rId161"/>
    <p:sldId id="578" r:id="rId162"/>
    <p:sldId id="579" r:id="rId163"/>
    <p:sldId id="580" r:id="rId164"/>
    <p:sldId id="581" r:id="rId165"/>
    <p:sldId id="582" r:id="rId166"/>
    <p:sldId id="583" r:id="rId167"/>
    <p:sldId id="584" r:id="rId168"/>
    <p:sldId id="585" r:id="rId169"/>
    <p:sldId id="586" r:id="rId170"/>
    <p:sldId id="587" r:id="rId171"/>
    <p:sldId id="767" r:id="rId172"/>
    <p:sldId id="766" r:id="rId173"/>
    <p:sldId id="762" r:id="rId174"/>
    <p:sldId id="763" r:id="rId175"/>
    <p:sldId id="764" r:id="rId176"/>
    <p:sldId id="765" r:id="rId177"/>
    <p:sldId id="768" r:id="rId178"/>
    <p:sldId id="775" r:id="rId179"/>
    <p:sldId id="769" r:id="rId180"/>
    <p:sldId id="770" r:id="rId181"/>
    <p:sldId id="771" r:id="rId182"/>
    <p:sldId id="772" r:id="rId183"/>
    <p:sldId id="774" r:id="rId184"/>
    <p:sldId id="773" r:id="rId185"/>
    <p:sldId id="776" r:id="rId186"/>
    <p:sldId id="375" r:id="rId187"/>
    <p:sldId id="376" r:id="rId188"/>
    <p:sldId id="377" r:id="rId189"/>
    <p:sldId id="378" r:id="rId190"/>
    <p:sldId id="379" r:id="rId191"/>
    <p:sldId id="380" r:id="rId192"/>
    <p:sldId id="381" r:id="rId193"/>
    <p:sldId id="382" r:id="rId194"/>
    <p:sldId id="383" r:id="rId195"/>
    <p:sldId id="384" r:id="rId196"/>
    <p:sldId id="385" r:id="rId197"/>
    <p:sldId id="386" r:id="rId198"/>
    <p:sldId id="387" r:id="rId199"/>
    <p:sldId id="388" r:id="rId200"/>
    <p:sldId id="389" r:id="rId201"/>
    <p:sldId id="390" r:id="rId202"/>
    <p:sldId id="391" r:id="rId203"/>
    <p:sldId id="392" r:id="rId204"/>
    <p:sldId id="393" r:id="rId205"/>
    <p:sldId id="394" r:id="rId206"/>
    <p:sldId id="395" r:id="rId207"/>
    <p:sldId id="396" r:id="rId208"/>
    <p:sldId id="397" r:id="rId209"/>
    <p:sldId id="398" r:id="rId210"/>
    <p:sldId id="399" r:id="rId211"/>
    <p:sldId id="400" r:id="rId212"/>
    <p:sldId id="401" r:id="rId213"/>
    <p:sldId id="402" r:id="rId214"/>
    <p:sldId id="403" r:id="rId215"/>
    <p:sldId id="404" r:id="rId216"/>
    <p:sldId id="405" r:id="rId217"/>
    <p:sldId id="406" r:id="rId218"/>
    <p:sldId id="471" r:id="rId219"/>
    <p:sldId id="500" r:id="rId220"/>
    <p:sldId id="501" r:id="rId221"/>
    <p:sldId id="407" r:id="rId222"/>
    <p:sldId id="408" r:id="rId223"/>
    <p:sldId id="409" r:id="rId224"/>
    <p:sldId id="410" r:id="rId225"/>
    <p:sldId id="411" r:id="rId226"/>
    <p:sldId id="412" r:id="rId227"/>
    <p:sldId id="413" r:id="rId228"/>
    <p:sldId id="414" r:id="rId229"/>
    <p:sldId id="415" r:id="rId230"/>
    <p:sldId id="416" r:id="rId231"/>
    <p:sldId id="502" r:id="rId232"/>
    <p:sldId id="503" r:id="rId233"/>
    <p:sldId id="504" r:id="rId234"/>
    <p:sldId id="505" r:id="rId235"/>
    <p:sldId id="506" r:id="rId236"/>
    <p:sldId id="417" r:id="rId237"/>
    <p:sldId id="418" r:id="rId238"/>
    <p:sldId id="419" r:id="rId239"/>
    <p:sldId id="420" r:id="rId240"/>
    <p:sldId id="421" r:id="rId241"/>
    <p:sldId id="422" r:id="rId242"/>
    <p:sldId id="423" r:id="rId243"/>
    <p:sldId id="424" r:id="rId244"/>
    <p:sldId id="425" r:id="rId245"/>
    <p:sldId id="426" r:id="rId246"/>
    <p:sldId id="427" r:id="rId247"/>
    <p:sldId id="428" r:id="rId248"/>
    <p:sldId id="429" r:id="rId249"/>
    <p:sldId id="430" r:id="rId250"/>
    <p:sldId id="431" r:id="rId251"/>
    <p:sldId id="432" r:id="rId252"/>
    <p:sldId id="433" r:id="rId253"/>
    <p:sldId id="434" r:id="rId254"/>
    <p:sldId id="435" r:id="rId255"/>
    <p:sldId id="436" r:id="rId256"/>
    <p:sldId id="489" r:id="rId257"/>
    <p:sldId id="437" r:id="rId258"/>
    <p:sldId id="438" r:id="rId259"/>
    <p:sldId id="439" r:id="rId260"/>
    <p:sldId id="440" r:id="rId261"/>
    <p:sldId id="441" r:id="rId262"/>
    <p:sldId id="442" r:id="rId263"/>
    <p:sldId id="443" r:id="rId264"/>
    <p:sldId id="444" r:id="rId265"/>
    <p:sldId id="445" r:id="rId266"/>
    <p:sldId id="446" r:id="rId267"/>
    <p:sldId id="494" r:id="rId268"/>
    <p:sldId id="490" r:id="rId269"/>
    <p:sldId id="491" r:id="rId270"/>
    <p:sldId id="492" r:id="rId271"/>
    <p:sldId id="493" r:id="rId272"/>
    <p:sldId id="495" r:id="rId273"/>
    <p:sldId id="496" r:id="rId274"/>
    <p:sldId id="448" r:id="rId275"/>
    <p:sldId id="497" r:id="rId276"/>
    <p:sldId id="498" r:id="rId277"/>
    <p:sldId id="499" r:id="rId278"/>
    <p:sldId id="507" r:id="rId279"/>
    <p:sldId id="508" r:id="rId280"/>
    <p:sldId id="509" r:id="rId281"/>
    <p:sldId id="510" r:id="rId282"/>
    <p:sldId id="511" r:id="rId283"/>
    <p:sldId id="512" r:id="rId284"/>
    <p:sldId id="513" r:id="rId285"/>
    <p:sldId id="514" r:id="rId286"/>
    <p:sldId id="515" r:id="rId287"/>
    <p:sldId id="516" r:id="rId288"/>
    <p:sldId id="517" r:id="rId289"/>
    <p:sldId id="518" r:id="rId290"/>
    <p:sldId id="519" r:id="rId291"/>
    <p:sldId id="520" r:id="rId292"/>
    <p:sldId id="521" r:id="rId293"/>
    <p:sldId id="522" r:id="rId294"/>
    <p:sldId id="523" r:id="rId295"/>
    <p:sldId id="524" r:id="rId296"/>
    <p:sldId id="525" r:id="rId297"/>
    <p:sldId id="526" r:id="rId298"/>
    <p:sldId id="527" r:id="rId299"/>
    <p:sldId id="528" r:id="rId300"/>
    <p:sldId id="529" r:id="rId301"/>
    <p:sldId id="530" r:id="rId302"/>
    <p:sldId id="531" r:id="rId303"/>
    <p:sldId id="532" r:id="rId304"/>
    <p:sldId id="533" r:id="rId305"/>
    <p:sldId id="534" r:id="rId306"/>
    <p:sldId id="535" r:id="rId307"/>
    <p:sldId id="536" r:id="rId308"/>
    <p:sldId id="537" r:id="rId309"/>
    <p:sldId id="538" r:id="rId310"/>
    <p:sldId id="539" r:id="rId311"/>
    <p:sldId id="540" r:id="rId312"/>
    <p:sldId id="541" r:id="rId313"/>
    <p:sldId id="542" r:id="rId314"/>
    <p:sldId id="543" r:id="rId315"/>
    <p:sldId id="544" r:id="rId316"/>
    <p:sldId id="545" r:id="rId317"/>
    <p:sldId id="546" r:id="rId318"/>
    <p:sldId id="547" r:id="rId319"/>
    <p:sldId id="548" r:id="rId320"/>
    <p:sldId id="549" r:id="rId321"/>
    <p:sldId id="550" r:id="rId322"/>
    <p:sldId id="551" r:id="rId323"/>
    <p:sldId id="552" r:id="rId324"/>
    <p:sldId id="553" r:id="rId325"/>
    <p:sldId id="554" r:id="rId326"/>
    <p:sldId id="555" r:id="rId327"/>
    <p:sldId id="556" r:id="rId328"/>
    <p:sldId id="557" r:id="rId329"/>
    <p:sldId id="558" r:id="rId330"/>
    <p:sldId id="559" r:id="rId331"/>
    <p:sldId id="560" r:id="rId332"/>
    <p:sldId id="561" r:id="rId333"/>
    <p:sldId id="562" r:id="rId334"/>
    <p:sldId id="563" r:id="rId335"/>
    <p:sldId id="564" r:id="rId336"/>
    <p:sldId id="565" r:id="rId337"/>
    <p:sldId id="566" r:id="rId338"/>
    <p:sldId id="567" r:id="rId339"/>
    <p:sldId id="568" r:id="rId340"/>
    <p:sldId id="569" r:id="rId341"/>
    <p:sldId id="570" r:id="rId342"/>
    <p:sldId id="685" r:id="rId343"/>
    <p:sldId id="686" r:id="rId344"/>
    <p:sldId id="687" r:id="rId345"/>
    <p:sldId id="688" r:id="rId346"/>
    <p:sldId id="689" r:id="rId347"/>
    <p:sldId id="690" r:id="rId348"/>
    <p:sldId id="691" r:id="rId349"/>
    <p:sldId id="692" r:id="rId350"/>
    <p:sldId id="693" r:id="rId351"/>
    <p:sldId id="694" r:id="rId352"/>
    <p:sldId id="695" r:id="rId353"/>
    <p:sldId id="696" r:id="rId354"/>
    <p:sldId id="697" r:id="rId355"/>
    <p:sldId id="698" r:id="rId356"/>
    <p:sldId id="699" r:id="rId357"/>
    <p:sldId id="700" r:id="rId358"/>
    <p:sldId id="701" r:id="rId359"/>
    <p:sldId id="702" r:id="rId360"/>
    <p:sldId id="703" r:id="rId361"/>
    <p:sldId id="704" r:id="rId362"/>
    <p:sldId id="705" r:id="rId363"/>
    <p:sldId id="706" r:id="rId364"/>
    <p:sldId id="707" r:id="rId365"/>
    <p:sldId id="708" r:id="rId366"/>
    <p:sldId id="709" r:id="rId367"/>
    <p:sldId id="710" r:id="rId368"/>
    <p:sldId id="711" r:id="rId369"/>
    <p:sldId id="712" r:id="rId370"/>
    <p:sldId id="713" r:id="rId371"/>
    <p:sldId id="714" r:id="rId372"/>
    <p:sldId id="717" r:id="rId373"/>
    <p:sldId id="718" r:id="rId374"/>
    <p:sldId id="719" r:id="rId375"/>
    <p:sldId id="720" r:id="rId376"/>
    <p:sldId id="721" r:id="rId377"/>
    <p:sldId id="722" r:id="rId378"/>
    <p:sldId id="723" r:id="rId379"/>
    <p:sldId id="724" r:id="rId380"/>
    <p:sldId id="725" r:id="rId381"/>
    <p:sldId id="726" r:id="rId382"/>
    <p:sldId id="727" r:id="rId383"/>
    <p:sldId id="728" r:id="rId384"/>
    <p:sldId id="729" r:id="rId385"/>
    <p:sldId id="588" r:id="rId386"/>
    <p:sldId id="589" r:id="rId387"/>
    <p:sldId id="590" r:id="rId388"/>
    <p:sldId id="591" r:id="rId389"/>
    <p:sldId id="592" r:id="rId390"/>
    <p:sldId id="593" r:id="rId391"/>
    <p:sldId id="594" r:id="rId392"/>
    <p:sldId id="595" r:id="rId393"/>
    <p:sldId id="596" r:id="rId394"/>
    <p:sldId id="597" r:id="rId395"/>
    <p:sldId id="598" r:id="rId396"/>
    <p:sldId id="730" r:id="rId397"/>
    <p:sldId id="731" r:id="rId398"/>
    <p:sldId id="732" r:id="rId399"/>
    <p:sldId id="733" r:id="rId400"/>
    <p:sldId id="734" r:id="rId401"/>
    <p:sldId id="735" r:id="rId402"/>
    <p:sldId id="736" r:id="rId403"/>
    <p:sldId id="737" r:id="rId404"/>
    <p:sldId id="738" r:id="rId405"/>
    <p:sldId id="739" r:id="rId406"/>
    <p:sldId id="740" r:id="rId407"/>
    <p:sldId id="741" r:id="rId408"/>
    <p:sldId id="742" r:id="rId409"/>
    <p:sldId id="743" r:id="rId410"/>
    <p:sldId id="744" r:id="rId411"/>
    <p:sldId id="745" r:id="rId412"/>
    <p:sldId id="746" r:id="rId413"/>
    <p:sldId id="747" r:id="rId414"/>
    <p:sldId id="748" r:id="rId415"/>
    <p:sldId id="749" r:id="rId416"/>
    <p:sldId id="750" r:id="rId417"/>
    <p:sldId id="751" r:id="rId418"/>
    <p:sldId id="752" r:id="rId419"/>
    <p:sldId id="753" r:id="rId420"/>
    <p:sldId id="754" r:id="rId421"/>
    <p:sldId id="755" r:id="rId422"/>
    <p:sldId id="756" r:id="rId423"/>
    <p:sldId id="757" r:id="rId424"/>
    <p:sldId id="758" r:id="rId425"/>
    <p:sldId id="759" r:id="rId426"/>
    <p:sldId id="760" r:id="rId427"/>
    <p:sldId id="761" r:id="rId428"/>
    <p:sldId id="599" r:id="rId429"/>
    <p:sldId id="600" r:id="rId430"/>
    <p:sldId id="601" r:id="rId431"/>
    <p:sldId id="602" r:id="rId432"/>
    <p:sldId id="603" r:id="rId433"/>
    <p:sldId id="604" r:id="rId434"/>
    <p:sldId id="605" r:id="rId435"/>
    <p:sldId id="606" r:id="rId436"/>
    <p:sldId id="607" r:id="rId437"/>
    <p:sldId id="608" r:id="rId438"/>
    <p:sldId id="609" r:id="rId439"/>
    <p:sldId id="610" r:id="rId440"/>
    <p:sldId id="611" r:id="rId441"/>
    <p:sldId id="612" r:id="rId442"/>
    <p:sldId id="613" r:id="rId443"/>
    <p:sldId id="614" r:id="rId444"/>
    <p:sldId id="619" r:id="rId445"/>
    <p:sldId id="620" r:id="rId446"/>
    <p:sldId id="615" r:id="rId447"/>
    <p:sldId id="616" r:id="rId448"/>
    <p:sldId id="617" r:id="rId449"/>
    <p:sldId id="618" r:id="rId450"/>
    <p:sldId id="621" r:id="rId451"/>
    <p:sldId id="622" r:id="rId452"/>
    <p:sldId id="623" r:id="rId453"/>
    <p:sldId id="624" r:id="rId454"/>
    <p:sldId id="625" r:id="rId455"/>
    <p:sldId id="626" r:id="rId456"/>
    <p:sldId id="627" r:id="rId457"/>
    <p:sldId id="628" r:id="rId458"/>
    <p:sldId id="629" r:id="rId459"/>
    <p:sldId id="630" r:id="rId460"/>
    <p:sldId id="631" r:id="rId461"/>
    <p:sldId id="632" r:id="rId462"/>
    <p:sldId id="633" r:id="rId463"/>
    <p:sldId id="634" r:id="rId464"/>
    <p:sldId id="635" r:id="rId465"/>
    <p:sldId id="636" r:id="rId466"/>
    <p:sldId id="637" r:id="rId467"/>
    <p:sldId id="638" r:id="rId468"/>
    <p:sldId id="639" r:id="rId469"/>
    <p:sldId id="640" r:id="rId470"/>
    <p:sldId id="641" r:id="rId471"/>
    <p:sldId id="642" r:id="rId472"/>
    <p:sldId id="643" r:id="rId473"/>
    <p:sldId id="644" r:id="rId474"/>
    <p:sldId id="645" r:id="rId475"/>
    <p:sldId id="452" r:id="rId476"/>
    <p:sldId id="453" r:id="rId477"/>
    <p:sldId id="454" r:id="rId478"/>
    <p:sldId id="646" r:id="rId479"/>
    <p:sldId id="647" r:id="rId480"/>
    <p:sldId id="648" r:id="rId481"/>
    <p:sldId id="649" r:id="rId482"/>
    <p:sldId id="650" r:id="rId483"/>
    <p:sldId id="651" r:id="rId484"/>
    <p:sldId id="652" r:id="rId485"/>
    <p:sldId id="653" r:id="rId486"/>
    <p:sldId id="654" r:id="rId487"/>
    <p:sldId id="655" r:id="rId488"/>
    <p:sldId id="656" r:id="rId489"/>
    <p:sldId id="657" r:id="rId490"/>
    <p:sldId id="658" r:id="rId491"/>
    <p:sldId id="659" r:id="rId492"/>
    <p:sldId id="660" r:id="rId493"/>
    <p:sldId id="661" r:id="rId494"/>
    <p:sldId id="662" r:id="rId495"/>
    <p:sldId id="663" r:id="rId496"/>
    <p:sldId id="664" r:id="rId497"/>
    <p:sldId id="665" r:id="rId498"/>
    <p:sldId id="666" r:id="rId499"/>
    <p:sldId id="667" r:id="rId500"/>
    <p:sldId id="777" r:id="rId501"/>
    <p:sldId id="778" r:id="rId502"/>
    <p:sldId id="779" r:id="rId503"/>
    <p:sldId id="780" r:id="rId504"/>
    <p:sldId id="781" r:id="rId505"/>
    <p:sldId id="782" r:id="rId506"/>
    <p:sldId id="783" r:id="rId507"/>
    <p:sldId id="784" r:id="rId508"/>
    <p:sldId id="785" r:id="rId509"/>
    <p:sldId id="786" r:id="rId510"/>
    <p:sldId id="787" r:id="rId511"/>
    <p:sldId id="788" r:id="rId512"/>
    <p:sldId id="789" r:id="rId513"/>
    <p:sldId id="790" r:id="rId514"/>
    <p:sldId id="791" r:id="rId515"/>
    <p:sldId id="792" r:id="rId516"/>
    <p:sldId id="793" r:id="rId517"/>
    <p:sldId id="794" r:id="rId518"/>
    <p:sldId id="795" r:id="rId519"/>
    <p:sldId id="796" r:id="rId520"/>
    <p:sldId id="797" r:id="rId521"/>
    <p:sldId id="798" r:id="rId522"/>
    <p:sldId id="799" r:id="rId523"/>
    <p:sldId id="800" r:id="rId524"/>
    <p:sldId id="801" r:id="rId525"/>
    <p:sldId id="802" r:id="rId526"/>
    <p:sldId id="803" r:id="rId527"/>
    <p:sldId id="804" r:id="rId528"/>
    <p:sldId id="805" r:id="rId529"/>
    <p:sldId id="806" r:id="rId530"/>
    <p:sldId id="807" r:id="rId531"/>
    <p:sldId id="808" r:id="rId532"/>
    <p:sldId id="809" r:id="rId533"/>
    <p:sldId id="810" r:id="rId534"/>
    <p:sldId id="811" r:id="rId535"/>
    <p:sldId id="447" r:id="rId536"/>
    <p:sldId id="812" r:id="rId537"/>
    <p:sldId id="449" r:id="rId538"/>
    <p:sldId id="450" r:id="rId539"/>
    <p:sldId id="451" r:id="rId540"/>
    <p:sldId id="813" r:id="rId541"/>
    <p:sldId id="814" r:id="rId542"/>
    <p:sldId id="815" r:id="rId543"/>
    <p:sldId id="816" r:id="rId544"/>
    <p:sldId id="817" r:id="rId545"/>
    <p:sldId id="818" r:id="rId546"/>
    <p:sldId id="819" r:id="rId547"/>
    <p:sldId id="820" r:id="rId548"/>
    <p:sldId id="821" r:id="rId549"/>
    <p:sldId id="822" r:id="rId550"/>
    <p:sldId id="823" r:id="rId551"/>
    <p:sldId id="824" r:id="rId552"/>
    <p:sldId id="825" r:id="rId553"/>
    <p:sldId id="826" r:id="rId554"/>
    <p:sldId id="827" r:id="rId555"/>
    <p:sldId id="668" r:id="rId556"/>
    <p:sldId id="669" r:id="rId557"/>
    <p:sldId id="670" r:id="rId558"/>
    <p:sldId id="671" r:id="rId559"/>
    <p:sldId id="672" r:id="rId560"/>
    <p:sldId id="673" r:id="rId561"/>
    <p:sldId id="674" r:id="rId562"/>
    <p:sldId id="675" r:id="rId563"/>
    <p:sldId id="676" r:id="rId564"/>
    <p:sldId id="677" r:id="rId565"/>
    <p:sldId id="678" r:id="rId566"/>
    <p:sldId id="679" r:id="rId567"/>
    <p:sldId id="680" r:id="rId568"/>
    <p:sldId id="681" r:id="rId569"/>
    <p:sldId id="682" r:id="rId570"/>
    <p:sldId id="683" r:id="rId571"/>
  </p:sldIdLst>
  <p:sldSz cx="9144000" cy="6858000" type="screen4x3"/>
  <p:notesSz cx="6724650" cy="97742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얕은샘물M" pitchFamily="18" charset="-127"/>
        <a:ea typeface="HY얕은샘물M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얕은샘물M" pitchFamily="18" charset="-127"/>
        <a:ea typeface="HY얕은샘물M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얕은샘물M" pitchFamily="18" charset="-127"/>
        <a:ea typeface="HY얕은샘물M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얕은샘물M" pitchFamily="18" charset="-127"/>
        <a:ea typeface="HY얕은샘물M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얕은샘물M" pitchFamily="18" charset="-127"/>
        <a:ea typeface="HY얕은샘물M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HY얕은샘물M" pitchFamily="18" charset="-127"/>
        <a:ea typeface="HY얕은샘물M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HY얕은샘물M" pitchFamily="18" charset="-127"/>
        <a:ea typeface="HY얕은샘물M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HY얕은샘물M" pitchFamily="18" charset="-127"/>
        <a:ea typeface="HY얕은샘물M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HY얕은샘물M" pitchFamily="18" charset="-127"/>
        <a:ea typeface="HY얕은샘물M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1E73C2F-143F-4C59-9D87-37E0E58C92B7}">
          <p14:sldIdLst>
            <p14:sldId id="256"/>
          </p14:sldIdLst>
        </p14:section>
        <p14:section name="윈도우이해" id="{C1016B3D-4327-430F-86CC-C626697E1DA3}">
          <p14:sldIdLst>
            <p14:sldId id="283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7"/>
            <p14:sldId id="276"/>
            <p14:sldId id="278"/>
            <p14:sldId id="279"/>
            <p14:sldId id="280"/>
            <p14:sldId id="281"/>
          </p14:sldIdLst>
        </p14:section>
        <p14:section name="윈도우와메시지" id="{82C45D19-A555-4B27-A810-A28A97AF4E14}">
          <p14:sldIdLst>
            <p14:sldId id="282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472"/>
            <p14:sldId id="293"/>
            <p14:sldId id="294"/>
            <p14:sldId id="295"/>
            <p14:sldId id="296"/>
            <p14:sldId id="297"/>
            <p14:sldId id="455"/>
            <p14:sldId id="298"/>
            <p14:sldId id="299"/>
            <p14:sldId id="300"/>
            <p14:sldId id="456"/>
            <p14:sldId id="458"/>
            <p14:sldId id="301"/>
            <p14:sldId id="302"/>
          </p14:sldIdLst>
        </p14:section>
        <p14:section name="문자출력" id="{6A8B49CC-D20A-43AB-A2BB-82E6EFBF2E28}">
          <p14:sldIdLst>
            <p14:sldId id="303"/>
            <p14:sldId id="304"/>
            <p14:sldId id="305"/>
            <p14:sldId id="306"/>
            <p14:sldId id="307"/>
            <p14:sldId id="45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</p14:sldIdLst>
        </p14:section>
        <p14:section name="기본적인그리기" id="{37989D82-18CE-4858-AABA-73576E9404D6}">
          <p14:sldIdLst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461"/>
            <p14:sldId id="462"/>
            <p14:sldId id="333"/>
            <p14:sldId id="334"/>
            <p14:sldId id="335"/>
            <p14:sldId id="460"/>
            <p14:sldId id="336"/>
            <p14:sldId id="337"/>
            <p14:sldId id="684"/>
            <p14:sldId id="459"/>
            <p14:sldId id="338"/>
            <p14:sldId id="339"/>
            <p14:sldId id="463"/>
            <p14:sldId id="464"/>
            <p14:sldId id="465"/>
            <p14:sldId id="466"/>
          </p14:sldIdLst>
        </p14:section>
        <p14:section name="키보드" id="{2C5E2B57-22F8-421E-9127-4559C385C67F}">
          <p14:sldIdLst>
            <p14:sldId id="340"/>
            <p14:sldId id="341"/>
            <p14:sldId id="342"/>
            <p14:sldId id="343"/>
            <p14:sldId id="344"/>
            <p14:sldId id="345"/>
            <p14:sldId id="346"/>
            <p14:sldId id="467"/>
            <p14:sldId id="468"/>
            <p14:sldId id="469"/>
            <p14:sldId id="470"/>
            <p14:sldId id="347"/>
            <p14:sldId id="348"/>
            <p14:sldId id="349"/>
            <p14:sldId id="350"/>
            <p14:sldId id="351"/>
          </p14:sldIdLst>
        </p14:section>
        <p14:section name="마우스" id="{7483B12F-7781-499C-B222-5A8BDE9BEF0A}">
          <p14:sldIdLst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473"/>
            <p14:sldId id="475"/>
            <p14:sldId id="474"/>
            <p14:sldId id="476"/>
            <p14:sldId id="368"/>
          </p14:sldIdLst>
        </p14:section>
        <p14:section name="타이머" id="{DFB58557-BF35-4A3B-ACE2-A030433FEF45}">
          <p14:sldIdLst>
            <p14:sldId id="369"/>
            <p14:sldId id="370"/>
            <p14:sldId id="371"/>
            <p14:sldId id="372"/>
            <p14:sldId id="373"/>
            <p14:sldId id="374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</p14:sldIdLst>
        </p14:section>
        <p14:section name="비트맵" id="{7F2AE313-B698-4543-9D5D-73D60DBBEB94}">
          <p14:sldIdLst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</p14:sldIdLst>
        </p14:section>
        <p14:section name="비트맵로드" id="{730DE844-DE9E-4219-9CC7-182978961A35}">
          <p14:sldIdLst>
            <p14:sldId id="767"/>
            <p14:sldId id="766"/>
          </p14:sldIdLst>
        </p14:section>
        <p14:section name="더블버퍼링" id="{B010A43F-F188-442B-B6A6-2190F23994CE}">
          <p14:sldIdLst>
            <p14:sldId id="762"/>
            <p14:sldId id="763"/>
            <p14:sldId id="764"/>
            <p14:sldId id="765"/>
            <p14:sldId id="768"/>
            <p14:sldId id="775"/>
            <p14:sldId id="769"/>
            <p14:sldId id="770"/>
            <p14:sldId id="771"/>
            <p14:sldId id="772"/>
            <p14:sldId id="774"/>
            <p14:sldId id="773"/>
          </p14:sldIdLst>
        </p14:section>
        <p14:section name="GIMP알파맵생성" id="{4371E04B-E0A6-46AC-BB3F-89DEE7CED3D9}">
          <p14:sldIdLst>
            <p14:sldId id="776"/>
          </p14:sldIdLst>
        </p14:section>
        <p14:section name="자식윈도우제어" id="{2EF99657-14A1-494F-B741-0779B61DEBB8}">
          <p14:sldIdLst>
            <p14:sldId id="375"/>
            <p14:sldId id="376"/>
            <p14:sldId id="377"/>
            <p14:sldId id="378"/>
            <p14:sldId id="379"/>
          </p14:sldIdLst>
        </p14:section>
        <p14:section name="Button" id="{6B11F841-94FE-4D21-A911-A57BD4541EE1}">
          <p14:sldIdLst>
            <p14:sldId id="380"/>
            <p14:sldId id="381"/>
            <p14:sldId id="382"/>
            <p14:sldId id="383"/>
          </p14:sldIdLst>
        </p14:section>
        <p14:section name="CheckBox" id="{ABDD6E9A-25FA-4734-B340-B61105B7E954}">
          <p14:sldIdLst>
            <p14:sldId id="384"/>
          </p14:sldIdLst>
        </p14:section>
        <p14:section name="RadioButton" id="{77DF4766-ADA0-43AF-AFF5-6681CD95DCD2}">
          <p14:sldIdLst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</p14:sldIdLst>
        </p14:section>
        <p14:section name="Edit" id="{C0668DBE-DF6B-4D9D-8425-049DD260A562}">
          <p14:sldIdLst>
            <p14:sldId id="404"/>
            <p14:sldId id="405"/>
          </p14:sldIdLst>
        </p14:section>
        <p14:section name="ListBox" id="{F18EC4AF-4D6C-433E-9A8E-E39FF88B3F08}">
          <p14:sldIdLst>
            <p14:sldId id="406"/>
            <p14:sldId id="471"/>
            <p14:sldId id="500"/>
            <p14:sldId id="501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502"/>
            <p14:sldId id="503"/>
            <p14:sldId id="504"/>
            <p14:sldId id="505"/>
            <p14:sldId id="506"/>
          </p14:sldIdLst>
        </p14:section>
        <p14:section name="메뉴와기타자원" id="{37393A0E-E22A-4D00-99BA-3FD8F6558EA7}">
          <p14:sldIdLst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</p14:sldIdLst>
        </p14:section>
        <p14:section name="대화상자" id="{ECB50CB5-108F-4A02-9A26-6F409DD4604C}">
          <p14:sldIdLst>
            <p14:sldId id="435"/>
            <p14:sldId id="436"/>
            <p14:sldId id="489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94"/>
            <p14:sldId id="490"/>
            <p14:sldId id="491"/>
            <p14:sldId id="492"/>
            <p14:sldId id="493"/>
            <p14:sldId id="495"/>
            <p14:sldId id="496"/>
            <p14:sldId id="448"/>
            <p14:sldId id="497"/>
            <p14:sldId id="498"/>
            <p14:sldId id="499"/>
          </p14:sldIdLst>
        </p14:section>
        <p14:section name="공통컨트롤" id="{4F1AC366-54C3-4F49-89E9-5AFA38872878}">
          <p14:sldIdLst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</p14:sldIdLst>
        </p14:section>
        <p14:section name="Drawing" id="{4C2CC53C-D1C0-41D8-9DE3-0EEBC0F7B719}">
          <p14:sldIdLst>
            <p14:sldId id="685"/>
            <p14:sldId id="686"/>
            <p14:sldId id="687"/>
            <p14:sldId id="688"/>
            <p14:sldId id="689"/>
            <p14:sldId id="690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  <p14:sldId id="701"/>
            <p14:sldId id="702"/>
            <p14:sldId id="703"/>
            <p14:sldId id="704"/>
            <p14:sldId id="705"/>
            <p14:sldId id="706"/>
            <p14:sldId id="707"/>
            <p14:sldId id="708"/>
            <p14:sldId id="709"/>
            <p14:sldId id="710"/>
            <p14:sldId id="711"/>
            <p14:sldId id="712"/>
            <p14:sldId id="713"/>
            <p14:sldId id="714"/>
            <p14:sldId id="717"/>
            <p14:sldId id="718"/>
            <p14:sldId id="719"/>
            <p14:sldId id="720"/>
            <p14:sldId id="721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</p14:sldIdLst>
        </p14:section>
        <p14:section name="가상메모리" id="{21FFC38B-137D-4FC3-9575-95FD670957D7}">
          <p14:sldIdLst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</p14:sldIdLst>
        </p14:section>
        <p14:section name="Memory" id="{EF6D2357-11EE-4EF2-AFBB-C50B7566F44B}">
          <p14:sldIdLst>
            <p14:sldId id="730"/>
            <p14:sldId id="731"/>
            <p14:sldId id="732"/>
            <p14:sldId id="733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  <p14:sldId id="742"/>
            <p14:sldId id="743"/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1"/>
          </p14:sldIdLst>
        </p14:section>
        <p14:section name="프로세스" id="{02648AD7-0036-4B51-B6F7-F2480C88D121}">
          <p14:sldIdLst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9"/>
            <p14:sldId id="620"/>
            <p14:sldId id="615"/>
            <p14:sldId id="616"/>
            <p14:sldId id="617"/>
            <p14:sldId id="618"/>
            <p14:sldId id="621"/>
            <p14:sldId id="622"/>
            <p14:sldId id="623"/>
            <p14:sldId id="624"/>
            <p14:sldId id="625"/>
            <p14:sldId id="626"/>
          </p14:sldIdLst>
        </p14:section>
        <p14:section name="파일입출력" id="{F9EB7122-4DFE-4D11-A1EF-0BAE1436414D}">
          <p14:sldIdLst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  <p14:sldId id="640"/>
            <p14:sldId id="641"/>
            <p14:sldId id="642"/>
            <p14:sldId id="643"/>
            <p14:sldId id="644"/>
            <p14:sldId id="645"/>
          </p14:sldIdLst>
        </p14:section>
        <p14:section name="DLL" id="{275C4E41-1A3E-4345-BFE2-64E738E68900}">
          <p14:sldIdLst>
            <p14:sldId id="452"/>
            <p14:sldId id="453"/>
            <p14:sldId id="454"/>
            <p14:sldId id="646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59"/>
            <p14:sldId id="660"/>
            <p14:sldId id="661"/>
            <p14:sldId id="662"/>
          </p14:sldIdLst>
        </p14:section>
        <p14:section name="소켓초기화" id="{549A29B6-C092-40CE-8044-10762DE04B75}">
          <p14:sldIdLst>
            <p14:sldId id="663"/>
            <p14:sldId id="664"/>
            <p14:sldId id="665"/>
            <p14:sldId id="666"/>
            <p14:sldId id="667"/>
          </p14:sldIdLst>
        </p14:section>
        <p14:section name="문자집합" id="{881F32B3-1466-4D3C-A838-EEA8B67E50C3}">
          <p14:sldIdLst>
            <p14:sldId id="777"/>
            <p14:sldId id="778"/>
            <p14:sldId id="779"/>
            <p14:sldId id="780"/>
            <p14:sldId id="781"/>
            <p14:sldId id="782"/>
            <p14:sldId id="783"/>
            <p14:sldId id="784"/>
            <p14:sldId id="785"/>
            <p14:sldId id="786"/>
            <p14:sldId id="787"/>
            <p14:sldId id="788"/>
            <p14:sldId id="789"/>
            <p14:sldId id="790"/>
            <p14:sldId id="791"/>
            <p14:sldId id="792"/>
          </p14:sldIdLst>
        </p14:section>
        <p14:section name="폰트" id="{0977BD0B-9844-4777-94CA-859F2484BD1A}">
          <p14:sldIdLst>
            <p14:sldId id="793"/>
            <p14:sldId id="794"/>
            <p14:sldId id="795"/>
            <p14:sldId id="796"/>
            <p14:sldId id="797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08"/>
          </p14:sldIdLst>
        </p14:section>
        <p14:section name="UTF" id="{1FF4B611-0795-4C58-8C96-B69575120424}">
          <p14:sldIdLst>
            <p14:sldId id="809"/>
            <p14:sldId id="810"/>
            <p14:sldId id="811"/>
            <p14:sldId id="447"/>
            <p14:sldId id="812"/>
            <p14:sldId id="449"/>
            <p14:sldId id="450"/>
            <p14:sldId id="451"/>
            <p14:sldId id="813"/>
            <p14:sldId id="814"/>
            <p14:sldId id="815"/>
            <p14:sldId id="816"/>
            <p14:sldId id="817"/>
            <p14:sldId id="818"/>
            <p14:sldId id="819"/>
            <p14:sldId id="820"/>
            <p14:sldId id="821"/>
            <p14:sldId id="822"/>
            <p14:sldId id="823"/>
            <p14:sldId id="824"/>
            <p14:sldId id="825"/>
            <p14:sldId id="826"/>
            <p14:sldId id="827"/>
          </p14:sldIdLst>
        </p14:section>
        <p14:section name="파일전송" id="{B71192B8-F1C9-4BEE-BC6E-B2934699DFA0}">
          <p14:sldIdLst>
            <p14:sldId id="668"/>
            <p14:sldId id="669"/>
            <p14:sldId id="670"/>
            <p14:sldId id="671"/>
            <p14:sldId id="672"/>
            <p14:sldId id="673"/>
            <p14:sldId id="674"/>
            <p14:sldId id="675"/>
            <p14:sldId id="676"/>
            <p14:sldId id="677"/>
          </p14:sldIdLst>
        </p14:section>
        <p14:section name="채팅" id="{2F361A1F-CAD4-45A0-AF1E-BCC6DB24E1A3}">
          <p14:sldIdLst>
            <p14:sldId id="678"/>
            <p14:sldId id="679"/>
            <p14:sldId id="680"/>
            <p14:sldId id="681"/>
            <p14:sldId id="682"/>
            <p14:sldId id="6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84" autoAdjust="0"/>
    <p:restoredTop sz="94660"/>
  </p:normalViewPr>
  <p:slideViewPr>
    <p:cSldViewPr>
      <p:cViewPr varScale="1">
        <p:scale>
          <a:sx n="56" d="100"/>
          <a:sy n="56" d="100"/>
        </p:scale>
        <p:origin x="61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531" Type="http://schemas.openxmlformats.org/officeDocument/2006/relationships/slide" Target="slides/slide530.xml"/><Relationship Id="rId573" Type="http://schemas.openxmlformats.org/officeDocument/2006/relationships/presProps" Target="presProps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433" Type="http://schemas.openxmlformats.org/officeDocument/2006/relationships/slide" Target="slides/slide432.xml"/><Relationship Id="rId268" Type="http://schemas.openxmlformats.org/officeDocument/2006/relationships/slide" Target="slides/slide267.xml"/><Relationship Id="rId475" Type="http://schemas.openxmlformats.org/officeDocument/2006/relationships/slide" Target="slides/slide474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00" Type="http://schemas.openxmlformats.org/officeDocument/2006/relationships/slide" Target="slides/slide499.xml"/><Relationship Id="rId542" Type="http://schemas.openxmlformats.org/officeDocument/2006/relationships/slide" Target="slides/slide541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44" Type="http://schemas.openxmlformats.org/officeDocument/2006/relationships/slide" Target="slides/slide443.xml"/><Relationship Id="rId486" Type="http://schemas.openxmlformats.org/officeDocument/2006/relationships/slide" Target="slides/slide485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388" Type="http://schemas.openxmlformats.org/officeDocument/2006/relationships/slide" Target="slides/slide387.xml"/><Relationship Id="rId511" Type="http://schemas.openxmlformats.org/officeDocument/2006/relationships/slide" Target="slides/slide510.xml"/><Relationship Id="rId553" Type="http://schemas.openxmlformats.org/officeDocument/2006/relationships/slide" Target="slides/slide552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248" Type="http://schemas.openxmlformats.org/officeDocument/2006/relationships/slide" Target="slides/slide247.xml"/><Relationship Id="rId455" Type="http://schemas.openxmlformats.org/officeDocument/2006/relationships/slide" Target="slides/slide454.xml"/><Relationship Id="rId497" Type="http://schemas.openxmlformats.org/officeDocument/2006/relationships/slide" Target="slides/slide496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357" Type="http://schemas.openxmlformats.org/officeDocument/2006/relationships/slide" Target="slides/slide356.xml"/><Relationship Id="rId522" Type="http://schemas.openxmlformats.org/officeDocument/2006/relationships/slide" Target="slides/slide521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399" Type="http://schemas.openxmlformats.org/officeDocument/2006/relationships/slide" Target="slides/slide398.xml"/><Relationship Id="rId564" Type="http://schemas.openxmlformats.org/officeDocument/2006/relationships/slide" Target="slides/slide563.xml"/><Relationship Id="rId259" Type="http://schemas.openxmlformats.org/officeDocument/2006/relationships/slide" Target="slides/slide258.xml"/><Relationship Id="rId424" Type="http://schemas.openxmlformats.org/officeDocument/2006/relationships/slide" Target="slides/slide423.xml"/><Relationship Id="rId466" Type="http://schemas.openxmlformats.org/officeDocument/2006/relationships/slide" Target="slides/slide46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533" Type="http://schemas.openxmlformats.org/officeDocument/2006/relationships/slide" Target="slides/slide532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slide" Target="slides/slide367.xml"/><Relationship Id="rId575" Type="http://schemas.openxmlformats.org/officeDocument/2006/relationships/theme" Target="theme/theme1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435" Type="http://schemas.openxmlformats.org/officeDocument/2006/relationships/slide" Target="slides/slide434.xml"/><Relationship Id="rId477" Type="http://schemas.openxmlformats.org/officeDocument/2006/relationships/slide" Target="slides/slide476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502" Type="http://schemas.openxmlformats.org/officeDocument/2006/relationships/slide" Target="slides/slide501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379" Type="http://schemas.openxmlformats.org/officeDocument/2006/relationships/slide" Target="slides/slide378.xml"/><Relationship Id="rId544" Type="http://schemas.openxmlformats.org/officeDocument/2006/relationships/slide" Target="slides/slide543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446" Type="http://schemas.openxmlformats.org/officeDocument/2006/relationships/slide" Target="slides/slide445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88" Type="http://schemas.openxmlformats.org/officeDocument/2006/relationships/slide" Target="slides/slide487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513" Type="http://schemas.openxmlformats.org/officeDocument/2006/relationships/slide" Target="slides/slide512.xml"/><Relationship Id="rId555" Type="http://schemas.openxmlformats.org/officeDocument/2006/relationships/slide" Target="slides/slide554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415" Type="http://schemas.openxmlformats.org/officeDocument/2006/relationships/slide" Target="slides/slide414.xml"/><Relationship Id="rId457" Type="http://schemas.openxmlformats.org/officeDocument/2006/relationships/slide" Target="slides/slide456.xml"/><Relationship Id="rId261" Type="http://schemas.openxmlformats.org/officeDocument/2006/relationships/slide" Target="slides/slide260.xml"/><Relationship Id="rId499" Type="http://schemas.openxmlformats.org/officeDocument/2006/relationships/slide" Target="slides/slide498.xml"/><Relationship Id="rId14" Type="http://schemas.openxmlformats.org/officeDocument/2006/relationships/slide" Target="slides/slide13.xml"/><Relationship Id="rId56" Type="http://schemas.openxmlformats.org/officeDocument/2006/relationships/slide" Target="slides/slide55.xml"/><Relationship Id="rId317" Type="http://schemas.openxmlformats.org/officeDocument/2006/relationships/slide" Target="slides/slide316.xml"/><Relationship Id="rId359" Type="http://schemas.openxmlformats.org/officeDocument/2006/relationships/slide" Target="slides/slide358.xml"/><Relationship Id="rId524" Type="http://schemas.openxmlformats.org/officeDocument/2006/relationships/slide" Target="slides/slide523.xml"/><Relationship Id="rId566" Type="http://schemas.openxmlformats.org/officeDocument/2006/relationships/slide" Target="slides/slide565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63" Type="http://schemas.openxmlformats.org/officeDocument/2006/relationships/slide" Target="slides/slide162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426" Type="http://schemas.openxmlformats.org/officeDocument/2006/relationships/slide" Target="slides/slide425.xml"/><Relationship Id="rId230" Type="http://schemas.openxmlformats.org/officeDocument/2006/relationships/slide" Target="slides/slide229.xml"/><Relationship Id="rId468" Type="http://schemas.openxmlformats.org/officeDocument/2006/relationships/slide" Target="slides/slide467.xml"/><Relationship Id="rId25" Type="http://schemas.openxmlformats.org/officeDocument/2006/relationships/slide" Target="slides/slide24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328" Type="http://schemas.openxmlformats.org/officeDocument/2006/relationships/slide" Target="slides/slide327.xml"/><Relationship Id="rId535" Type="http://schemas.openxmlformats.org/officeDocument/2006/relationships/slide" Target="slides/slide534.xml"/><Relationship Id="rId132" Type="http://schemas.openxmlformats.org/officeDocument/2006/relationships/slide" Target="slides/slide131.xml"/><Relationship Id="rId174" Type="http://schemas.openxmlformats.org/officeDocument/2006/relationships/slide" Target="slides/slide173.xml"/><Relationship Id="rId381" Type="http://schemas.openxmlformats.org/officeDocument/2006/relationships/slide" Target="slides/slide380.xml"/><Relationship Id="rId241" Type="http://schemas.openxmlformats.org/officeDocument/2006/relationships/slide" Target="slides/slide240.xml"/><Relationship Id="rId437" Type="http://schemas.openxmlformats.org/officeDocument/2006/relationships/slide" Target="slides/slide436.xml"/><Relationship Id="rId479" Type="http://schemas.openxmlformats.org/officeDocument/2006/relationships/slide" Target="slides/slide478.xml"/><Relationship Id="rId36" Type="http://schemas.openxmlformats.org/officeDocument/2006/relationships/slide" Target="slides/slide35.xml"/><Relationship Id="rId283" Type="http://schemas.openxmlformats.org/officeDocument/2006/relationships/slide" Target="slides/slide282.xml"/><Relationship Id="rId339" Type="http://schemas.openxmlformats.org/officeDocument/2006/relationships/slide" Target="slides/slide338.xml"/><Relationship Id="rId490" Type="http://schemas.openxmlformats.org/officeDocument/2006/relationships/slide" Target="slides/slide489.xml"/><Relationship Id="rId504" Type="http://schemas.openxmlformats.org/officeDocument/2006/relationships/slide" Target="slides/slide503.xml"/><Relationship Id="rId546" Type="http://schemas.openxmlformats.org/officeDocument/2006/relationships/slide" Target="slides/slide545.xml"/><Relationship Id="rId78" Type="http://schemas.openxmlformats.org/officeDocument/2006/relationships/slide" Target="slides/slide77.xml"/><Relationship Id="rId101" Type="http://schemas.openxmlformats.org/officeDocument/2006/relationships/slide" Target="slides/slide100.xml"/><Relationship Id="rId143" Type="http://schemas.openxmlformats.org/officeDocument/2006/relationships/slide" Target="slides/slide142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406" Type="http://schemas.openxmlformats.org/officeDocument/2006/relationships/slide" Target="slides/slide405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448" Type="http://schemas.openxmlformats.org/officeDocument/2006/relationships/slide" Target="slides/slide44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80" Type="http://schemas.openxmlformats.org/officeDocument/2006/relationships/slide" Target="slides/slide479.xml"/><Relationship Id="rId515" Type="http://schemas.openxmlformats.org/officeDocument/2006/relationships/slide" Target="slides/slide514.xml"/><Relationship Id="rId536" Type="http://schemas.openxmlformats.org/officeDocument/2006/relationships/slide" Target="slides/slide53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557" Type="http://schemas.openxmlformats.org/officeDocument/2006/relationships/slide" Target="slides/slide556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17" Type="http://schemas.openxmlformats.org/officeDocument/2006/relationships/slide" Target="slides/slide416.xml"/><Relationship Id="rId438" Type="http://schemas.openxmlformats.org/officeDocument/2006/relationships/slide" Target="slides/slide437.xml"/><Relationship Id="rId459" Type="http://schemas.openxmlformats.org/officeDocument/2006/relationships/slide" Target="slides/slide458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470" Type="http://schemas.openxmlformats.org/officeDocument/2006/relationships/slide" Target="slides/slide469.xml"/><Relationship Id="rId491" Type="http://schemas.openxmlformats.org/officeDocument/2006/relationships/slide" Target="slides/slide490.xml"/><Relationship Id="rId505" Type="http://schemas.openxmlformats.org/officeDocument/2006/relationships/slide" Target="slides/slide504.xml"/><Relationship Id="rId526" Type="http://schemas.openxmlformats.org/officeDocument/2006/relationships/slide" Target="slides/slide52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547" Type="http://schemas.openxmlformats.org/officeDocument/2006/relationships/slide" Target="slides/slide546.xml"/><Relationship Id="rId568" Type="http://schemas.openxmlformats.org/officeDocument/2006/relationships/slide" Target="slides/slide567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28" Type="http://schemas.openxmlformats.org/officeDocument/2006/relationships/slide" Target="slides/slide427.xml"/><Relationship Id="rId449" Type="http://schemas.openxmlformats.org/officeDocument/2006/relationships/slide" Target="slides/slide448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460" Type="http://schemas.openxmlformats.org/officeDocument/2006/relationships/slide" Target="slides/slide459.xml"/><Relationship Id="rId481" Type="http://schemas.openxmlformats.org/officeDocument/2006/relationships/slide" Target="slides/slide480.xml"/><Relationship Id="rId516" Type="http://schemas.openxmlformats.org/officeDocument/2006/relationships/slide" Target="slides/slide51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537" Type="http://schemas.openxmlformats.org/officeDocument/2006/relationships/slide" Target="slides/slide536.xml"/><Relationship Id="rId558" Type="http://schemas.openxmlformats.org/officeDocument/2006/relationships/slide" Target="slides/slide557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418" Type="http://schemas.openxmlformats.org/officeDocument/2006/relationships/slide" Target="slides/slide417.xml"/><Relationship Id="rId439" Type="http://schemas.openxmlformats.org/officeDocument/2006/relationships/slide" Target="slides/slide438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450" Type="http://schemas.openxmlformats.org/officeDocument/2006/relationships/slide" Target="slides/slide449.xml"/><Relationship Id="rId471" Type="http://schemas.openxmlformats.org/officeDocument/2006/relationships/slide" Target="slides/slide470.xml"/><Relationship Id="rId506" Type="http://schemas.openxmlformats.org/officeDocument/2006/relationships/slide" Target="slides/slide50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492" Type="http://schemas.openxmlformats.org/officeDocument/2006/relationships/slide" Target="slides/slide491.xml"/><Relationship Id="rId527" Type="http://schemas.openxmlformats.org/officeDocument/2006/relationships/slide" Target="slides/slide526.xml"/><Relationship Id="rId548" Type="http://schemas.openxmlformats.org/officeDocument/2006/relationships/slide" Target="slides/slide547.xml"/><Relationship Id="rId569" Type="http://schemas.openxmlformats.org/officeDocument/2006/relationships/slide" Target="slides/slide568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429" Type="http://schemas.openxmlformats.org/officeDocument/2006/relationships/slide" Target="slides/slide428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440" Type="http://schemas.openxmlformats.org/officeDocument/2006/relationships/slide" Target="slides/slide439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461" Type="http://schemas.openxmlformats.org/officeDocument/2006/relationships/slide" Target="slides/slide460.xml"/><Relationship Id="rId482" Type="http://schemas.openxmlformats.org/officeDocument/2006/relationships/slide" Target="slides/slide481.xml"/><Relationship Id="rId517" Type="http://schemas.openxmlformats.org/officeDocument/2006/relationships/slide" Target="slides/slide516.xml"/><Relationship Id="rId538" Type="http://schemas.openxmlformats.org/officeDocument/2006/relationships/slide" Target="slides/slide537.xml"/><Relationship Id="rId559" Type="http://schemas.openxmlformats.org/officeDocument/2006/relationships/slide" Target="slides/slide558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419" Type="http://schemas.openxmlformats.org/officeDocument/2006/relationships/slide" Target="slides/slide418.xml"/><Relationship Id="rId570" Type="http://schemas.openxmlformats.org/officeDocument/2006/relationships/slide" Target="slides/slide569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430" Type="http://schemas.openxmlformats.org/officeDocument/2006/relationships/slide" Target="slides/slide429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451" Type="http://schemas.openxmlformats.org/officeDocument/2006/relationships/slide" Target="slides/slide450.xml"/><Relationship Id="rId472" Type="http://schemas.openxmlformats.org/officeDocument/2006/relationships/slide" Target="slides/slide471.xml"/><Relationship Id="rId493" Type="http://schemas.openxmlformats.org/officeDocument/2006/relationships/slide" Target="slides/slide492.xml"/><Relationship Id="rId507" Type="http://schemas.openxmlformats.org/officeDocument/2006/relationships/slide" Target="slides/slide506.xml"/><Relationship Id="rId528" Type="http://schemas.openxmlformats.org/officeDocument/2006/relationships/slide" Target="slides/slide527.xml"/><Relationship Id="rId549" Type="http://schemas.openxmlformats.org/officeDocument/2006/relationships/slide" Target="slides/slide54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560" Type="http://schemas.openxmlformats.org/officeDocument/2006/relationships/slide" Target="slides/slide559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420" Type="http://schemas.openxmlformats.org/officeDocument/2006/relationships/slide" Target="slides/slide419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41" Type="http://schemas.openxmlformats.org/officeDocument/2006/relationships/slide" Target="slides/slide440.xml"/><Relationship Id="rId462" Type="http://schemas.openxmlformats.org/officeDocument/2006/relationships/slide" Target="slides/slide461.xml"/><Relationship Id="rId483" Type="http://schemas.openxmlformats.org/officeDocument/2006/relationships/slide" Target="slides/slide482.xml"/><Relationship Id="rId518" Type="http://schemas.openxmlformats.org/officeDocument/2006/relationships/slide" Target="slides/slide517.xml"/><Relationship Id="rId539" Type="http://schemas.openxmlformats.org/officeDocument/2006/relationships/slide" Target="slides/slide53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550" Type="http://schemas.openxmlformats.org/officeDocument/2006/relationships/slide" Target="slides/slide549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571" Type="http://schemas.openxmlformats.org/officeDocument/2006/relationships/slide" Target="slides/slide570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431" Type="http://schemas.openxmlformats.org/officeDocument/2006/relationships/slide" Target="slides/slide430.xml"/><Relationship Id="rId452" Type="http://schemas.openxmlformats.org/officeDocument/2006/relationships/slide" Target="slides/slide451.xml"/><Relationship Id="rId473" Type="http://schemas.openxmlformats.org/officeDocument/2006/relationships/slide" Target="slides/slide472.xml"/><Relationship Id="rId494" Type="http://schemas.openxmlformats.org/officeDocument/2006/relationships/slide" Target="slides/slide493.xml"/><Relationship Id="rId508" Type="http://schemas.openxmlformats.org/officeDocument/2006/relationships/slide" Target="slides/slide507.xml"/><Relationship Id="rId529" Type="http://schemas.openxmlformats.org/officeDocument/2006/relationships/slide" Target="slides/slide528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40" Type="http://schemas.openxmlformats.org/officeDocument/2006/relationships/slide" Target="slides/slide539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561" Type="http://schemas.openxmlformats.org/officeDocument/2006/relationships/slide" Target="slides/slide560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slide" Target="slides/slide399.xml"/><Relationship Id="rId421" Type="http://schemas.openxmlformats.org/officeDocument/2006/relationships/slide" Target="slides/slide420.xml"/><Relationship Id="rId442" Type="http://schemas.openxmlformats.org/officeDocument/2006/relationships/slide" Target="slides/slide441.xml"/><Relationship Id="rId463" Type="http://schemas.openxmlformats.org/officeDocument/2006/relationships/slide" Target="slides/slide462.xml"/><Relationship Id="rId484" Type="http://schemas.openxmlformats.org/officeDocument/2006/relationships/slide" Target="slides/slide483.xml"/><Relationship Id="rId519" Type="http://schemas.openxmlformats.org/officeDocument/2006/relationships/slide" Target="slides/slide518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530" Type="http://schemas.openxmlformats.org/officeDocument/2006/relationships/slide" Target="slides/slide529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551" Type="http://schemas.openxmlformats.org/officeDocument/2006/relationships/slide" Target="slides/slide550.xml"/><Relationship Id="rId572" Type="http://schemas.openxmlformats.org/officeDocument/2006/relationships/notesMaster" Target="notesMasters/notesMaster1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432" Type="http://schemas.openxmlformats.org/officeDocument/2006/relationships/slide" Target="slides/slide431.xml"/><Relationship Id="rId453" Type="http://schemas.openxmlformats.org/officeDocument/2006/relationships/slide" Target="slides/slide452.xml"/><Relationship Id="rId474" Type="http://schemas.openxmlformats.org/officeDocument/2006/relationships/slide" Target="slides/slide473.xml"/><Relationship Id="rId509" Type="http://schemas.openxmlformats.org/officeDocument/2006/relationships/slide" Target="slides/slide508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495" Type="http://schemas.openxmlformats.org/officeDocument/2006/relationships/slide" Target="slides/slide494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slide" Target="slides/slide396.xml"/><Relationship Id="rId520" Type="http://schemas.openxmlformats.org/officeDocument/2006/relationships/slide" Target="slides/slide519.xml"/><Relationship Id="rId541" Type="http://schemas.openxmlformats.org/officeDocument/2006/relationships/slide" Target="slides/slide540.xml"/><Relationship Id="rId562" Type="http://schemas.openxmlformats.org/officeDocument/2006/relationships/slide" Target="slides/slide561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22" Type="http://schemas.openxmlformats.org/officeDocument/2006/relationships/slide" Target="slides/slide421.xml"/><Relationship Id="rId443" Type="http://schemas.openxmlformats.org/officeDocument/2006/relationships/slide" Target="slides/slide442.xml"/><Relationship Id="rId464" Type="http://schemas.openxmlformats.org/officeDocument/2006/relationships/slide" Target="slides/slide463.xml"/><Relationship Id="rId303" Type="http://schemas.openxmlformats.org/officeDocument/2006/relationships/slide" Target="slides/slide302.xml"/><Relationship Id="rId485" Type="http://schemas.openxmlformats.org/officeDocument/2006/relationships/slide" Target="slides/slide484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510" Type="http://schemas.openxmlformats.org/officeDocument/2006/relationships/slide" Target="slides/slide509.xml"/><Relationship Id="rId552" Type="http://schemas.openxmlformats.org/officeDocument/2006/relationships/slide" Target="slides/slide551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454" Type="http://schemas.openxmlformats.org/officeDocument/2006/relationships/slide" Target="slides/slide453.xml"/><Relationship Id="rId496" Type="http://schemas.openxmlformats.org/officeDocument/2006/relationships/slide" Target="slides/slide495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521" Type="http://schemas.openxmlformats.org/officeDocument/2006/relationships/slide" Target="slides/slide520.xml"/><Relationship Id="rId563" Type="http://schemas.openxmlformats.org/officeDocument/2006/relationships/slide" Target="slides/slide562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258" Type="http://schemas.openxmlformats.org/officeDocument/2006/relationships/slide" Target="slides/slide257.xml"/><Relationship Id="rId465" Type="http://schemas.openxmlformats.org/officeDocument/2006/relationships/slide" Target="slides/slide464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532" Type="http://schemas.openxmlformats.org/officeDocument/2006/relationships/slide" Target="slides/slide531.xml"/><Relationship Id="rId574" Type="http://schemas.openxmlformats.org/officeDocument/2006/relationships/viewProps" Target="viewProps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434" Type="http://schemas.openxmlformats.org/officeDocument/2006/relationships/slide" Target="slides/slide433.xml"/><Relationship Id="rId476" Type="http://schemas.openxmlformats.org/officeDocument/2006/relationships/slide" Target="slides/slide475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501" Type="http://schemas.openxmlformats.org/officeDocument/2006/relationships/slide" Target="slides/slide500.xml"/><Relationship Id="rId543" Type="http://schemas.openxmlformats.org/officeDocument/2006/relationships/slide" Target="slides/slide542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378" Type="http://schemas.openxmlformats.org/officeDocument/2006/relationships/slide" Target="slides/slide377.xml"/><Relationship Id="rId403" Type="http://schemas.openxmlformats.org/officeDocument/2006/relationships/slide" Target="slides/slide402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445" Type="http://schemas.openxmlformats.org/officeDocument/2006/relationships/slide" Target="slides/slide444.xml"/><Relationship Id="rId487" Type="http://schemas.openxmlformats.org/officeDocument/2006/relationships/slide" Target="slides/slide486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512" Type="http://schemas.openxmlformats.org/officeDocument/2006/relationships/slide" Target="slides/slide511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389" Type="http://schemas.openxmlformats.org/officeDocument/2006/relationships/slide" Target="slides/slide388.xml"/><Relationship Id="rId554" Type="http://schemas.openxmlformats.org/officeDocument/2006/relationships/slide" Target="slides/slide553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456" Type="http://schemas.openxmlformats.org/officeDocument/2006/relationships/slide" Target="slides/slide455.xml"/><Relationship Id="rId498" Type="http://schemas.openxmlformats.org/officeDocument/2006/relationships/slide" Target="slides/slide49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23" Type="http://schemas.openxmlformats.org/officeDocument/2006/relationships/slide" Target="slides/slide522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565" Type="http://schemas.openxmlformats.org/officeDocument/2006/relationships/slide" Target="slides/slide564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425" Type="http://schemas.openxmlformats.org/officeDocument/2006/relationships/slide" Target="slides/slide424.xml"/><Relationship Id="rId467" Type="http://schemas.openxmlformats.org/officeDocument/2006/relationships/slide" Target="slides/slide466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69" Type="http://schemas.openxmlformats.org/officeDocument/2006/relationships/slide" Target="slides/slide368.xml"/><Relationship Id="rId534" Type="http://schemas.openxmlformats.org/officeDocument/2006/relationships/slide" Target="slides/slide533.xml"/><Relationship Id="rId576" Type="http://schemas.openxmlformats.org/officeDocument/2006/relationships/tableStyles" Target="tableStyles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36" Type="http://schemas.openxmlformats.org/officeDocument/2006/relationships/slide" Target="slides/slide435.xml"/><Relationship Id="rId240" Type="http://schemas.openxmlformats.org/officeDocument/2006/relationships/slide" Target="slides/slide239.xml"/><Relationship Id="rId478" Type="http://schemas.openxmlformats.org/officeDocument/2006/relationships/slide" Target="slides/slide477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503" Type="http://schemas.openxmlformats.org/officeDocument/2006/relationships/slide" Target="slides/slide502.xml"/><Relationship Id="rId545" Type="http://schemas.openxmlformats.org/officeDocument/2006/relationships/slide" Target="slides/slide544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47" Type="http://schemas.openxmlformats.org/officeDocument/2006/relationships/slide" Target="slides/slide446.xml"/><Relationship Id="rId251" Type="http://schemas.openxmlformats.org/officeDocument/2006/relationships/slide" Target="slides/slide250.xml"/><Relationship Id="rId489" Type="http://schemas.openxmlformats.org/officeDocument/2006/relationships/slide" Target="slides/slide488.xml"/><Relationship Id="rId46" Type="http://schemas.openxmlformats.org/officeDocument/2006/relationships/slide" Target="slides/slide45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49" Type="http://schemas.openxmlformats.org/officeDocument/2006/relationships/slide" Target="slides/slide348.xml"/><Relationship Id="rId514" Type="http://schemas.openxmlformats.org/officeDocument/2006/relationships/slide" Target="slides/slide513.xml"/><Relationship Id="rId556" Type="http://schemas.openxmlformats.org/officeDocument/2006/relationships/slide" Target="slides/slide555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3" Type="http://schemas.openxmlformats.org/officeDocument/2006/relationships/slide" Target="slides/slide152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416" Type="http://schemas.openxmlformats.org/officeDocument/2006/relationships/slide" Target="slides/slide415.xml"/><Relationship Id="rId220" Type="http://schemas.openxmlformats.org/officeDocument/2006/relationships/slide" Target="slides/slide219.xml"/><Relationship Id="rId458" Type="http://schemas.openxmlformats.org/officeDocument/2006/relationships/slide" Target="slides/slide457.xml"/><Relationship Id="rId15" Type="http://schemas.openxmlformats.org/officeDocument/2006/relationships/slide" Target="slides/slide14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318" Type="http://schemas.openxmlformats.org/officeDocument/2006/relationships/slide" Target="slides/slide317.xml"/><Relationship Id="rId525" Type="http://schemas.openxmlformats.org/officeDocument/2006/relationships/slide" Target="slides/slide524.xml"/><Relationship Id="rId567" Type="http://schemas.openxmlformats.org/officeDocument/2006/relationships/slide" Target="slides/slide566.xml"/><Relationship Id="rId99" Type="http://schemas.openxmlformats.org/officeDocument/2006/relationships/slide" Target="slides/slide98.xml"/><Relationship Id="rId122" Type="http://schemas.openxmlformats.org/officeDocument/2006/relationships/slide" Target="slides/slide121.xml"/><Relationship Id="rId164" Type="http://schemas.openxmlformats.org/officeDocument/2006/relationships/slide" Target="slides/slide163.xml"/><Relationship Id="rId371" Type="http://schemas.openxmlformats.org/officeDocument/2006/relationships/slide" Target="slides/slide370.xml"/><Relationship Id="rId427" Type="http://schemas.openxmlformats.org/officeDocument/2006/relationships/slide" Target="slides/slide426.xml"/><Relationship Id="rId469" Type="http://schemas.openxmlformats.org/officeDocument/2006/relationships/slide" Target="slides/slide46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46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08413" y="0"/>
            <a:ext cx="29146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24941-8C9A-4723-BF4C-6B045B8628D5}" type="datetimeFigureOut">
              <a:rPr lang="ko-KR" altLang="en-US" smtClean="0"/>
              <a:t>21-08-18(Wed)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22375"/>
            <a:ext cx="4397375" cy="3298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703763"/>
            <a:ext cx="5378450" cy="3848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283700"/>
            <a:ext cx="291465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08413" y="9283700"/>
            <a:ext cx="291465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7D5BE-18D6-46F3-8D9B-B0A167B2B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877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7D5BE-18D6-46F3-8D9B-B0A167B2BD89}" type="slidenum">
              <a:rPr lang="ko-KR" altLang="en-US" smtClean="0"/>
              <a:t>400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389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906626-49C0-4AD2-9E08-9331A25E37FD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89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3D0327-31FA-4913-81E3-91E5E02A3BDB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99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BC905B-6E48-4A96-A6E7-B22491F752AB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409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7FB0C9-C215-489B-A61A-78227CF86D65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419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1CA12A-8C44-4E02-8A6F-5936B19B2CCB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430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9CCEA8-9505-430E-9AC8-51183B690384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450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0E0D3C-15C3-4953-928C-FFAE20FDE07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78CCCC-73FB-4D37-808E-4F6389366E93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78CCCC-73FB-4D37-808E-4F6389366E93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17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25D5E1-9BD8-4CE0-9B9A-7C6134801175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C70705-9BEF-4BD9-8730-F7BF4EB40BE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37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EAC90C-84DE-4440-990A-DF1E6D0C673F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EE1198-433F-4B80-8AF0-205DF01826B7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956DAA-CD04-4D30-87D6-29D999AE5C69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AFD532-B4CF-4233-A4CF-BECD30EA36DD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1214438"/>
          </a:xfrm>
          <a:prstGeom prst="rect">
            <a:avLst/>
          </a:prstGeom>
          <a:gradFill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KGCA GAME ACADEMY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152400"/>
            <a:ext cx="2209800" cy="1066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Oval 11" descr="80%"/>
          <p:cNvSpPr>
            <a:spLocks noChangeArrowheads="1"/>
          </p:cNvSpPr>
          <p:nvPr/>
        </p:nvSpPr>
        <p:spPr bwMode="auto">
          <a:xfrm>
            <a:off x="152400" y="0"/>
            <a:ext cx="1981200" cy="1214438"/>
          </a:xfrm>
          <a:prstGeom prst="ellipse">
            <a:avLst/>
          </a:prstGeom>
          <a:pattFill prst="pct80">
            <a:fgClr>
              <a:schemeClr val="accent2"/>
            </a:fgClr>
            <a:bgClr>
              <a:schemeClr val="tx2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Oval 12" descr="75%"/>
          <p:cNvSpPr>
            <a:spLocks noChangeArrowheads="1"/>
          </p:cNvSpPr>
          <p:nvPr/>
        </p:nvSpPr>
        <p:spPr bwMode="auto">
          <a:xfrm>
            <a:off x="457200" y="165100"/>
            <a:ext cx="1295400" cy="1066800"/>
          </a:xfrm>
          <a:prstGeom prst="ellipse">
            <a:avLst/>
          </a:prstGeom>
          <a:pattFill prst="pct75">
            <a:fgClr>
              <a:schemeClr val="accent2"/>
            </a:fgClr>
            <a:bgClr>
              <a:schemeClr val="tx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Oval 13" descr="80%"/>
          <p:cNvSpPr>
            <a:spLocks noChangeArrowheads="1"/>
          </p:cNvSpPr>
          <p:nvPr/>
        </p:nvSpPr>
        <p:spPr bwMode="auto">
          <a:xfrm>
            <a:off x="698500" y="393700"/>
            <a:ext cx="762000" cy="609600"/>
          </a:xfrm>
          <a:prstGeom prst="ellipse">
            <a:avLst/>
          </a:prstGeom>
          <a:pattFill prst="pct80">
            <a:fgClr>
              <a:schemeClr val="accent2"/>
            </a:fgClr>
            <a:bgClr>
              <a:schemeClr val="tx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white">
          <a:xfrm>
            <a:off x="0" y="0"/>
            <a:ext cx="2209800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2057400" y="6629400"/>
            <a:ext cx="7086600" cy="228600"/>
          </a:xfrm>
          <a:prstGeom prst="rect">
            <a:avLst/>
          </a:prstGeom>
          <a:gradFill rotWithShape="0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2" name="Group 18"/>
          <p:cNvGrpSpPr>
            <a:grpSpLocks/>
          </p:cNvGrpSpPr>
          <p:nvPr/>
        </p:nvGrpSpPr>
        <p:grpSpPr bwMode="auto">
          <a:xfrm>
            <a:off x="0" y="6629400"/>
            <a:ext cx="2590800" cy="228600"/>
            <a:chOff x="0" y="4080"/>
            <a:chExt cx="2400" cy="144"/>
          </a:xfrm>
          <a:solidFill>
            <a:schemeClr val="accent1"/>
          </a:solidFill>
        </p:grpSpPr>
        <p:sp>
          <p:nvSpPr>
            <p:cNvPr id="13" name="Rectangle 19"/>
            <p:cNvSpPr>
              <a:spLocks noChangeArrowheads="1"/>
            </p:cNvSpPr>
            <p:nvPr/>
          </p:nvSpPr>
          <p:spPr bwMode="auto">
            <a:xfrm>
              <a:off x="0" y="4080"/>
              <a:ext cx="2208" cy="14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4" name="Freeform 20"/>
            <p:cNvSpPr>
              <a:spLocks/>
            </p:cNvSpPr>
            <p:nvPr/>
          </p:nvSpPr>
          <p:spPr bwMode="auto">
            <a:xfrm>
              <a:off x="2208" y="4080"/>
              <a:ext cx="192" cy="144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0" y="192"/>
                </a:cxn>
                <a:cxn ang="0">
                  <a:pos x="192" y="0"/>
                </a:cxn>
              </a:cxnLst>
              <a:rect l="0" t="0" r="r" b="b"/>
              <a:pathLst>
                <a:path w="192" h="192">
                  <a:moveTo>
                    <a:pt x="192" y="0"/>
                  </a:moveTo>
                  <a:lnTo>
                    <a:pt x="0" y="0"/>
                  </a:lnTo>
                  <a:lnTo>
                    <a:pt x="0" y="192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5" name="Rectangle 24"/>
          <p:cNvSpPr>
            <a:spLocks noChangeArrowheads="1"/>
          </p:cNvSpPr>
          <p:nvPr/>
        </p:nvSpPr>
        <p:spPr bwMode="white">
          <a:xfrm>
            <a:off x="0" y="142875"/>
            <a:ext cx="2214563" cy="10715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endParaRPr lang="en-US" altLang="ko-KR" sz="3200">
              <a:solidFill>
                <a:schemeClr val="bg1"/>
              </a:solidFill>
              <a:latin typeface="Arial" pitchFamily="34" charset="0"/>
              <a:ea typeface="제목돋움체"/>
              <a:cs typeface="제목돋움체"/>
            </a:endParaRPr>
          </a:p>
        </p:txBody>
      </p:sp>
      <p:sp>
        <p:nvSpPr>
          <p:cNvPr id="16" name="Line 25"/>
          <p:cNvSpPr>
            <a:spLocks noChangeShapeType="1"/>
          </p:cNvSpPr>
          <p:nvPr/>
        </p:nvSpPr>
        <p:spPr bwMode="auto">
          <a:xfrm flipH="1">
            <a:off x="0" y="12192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27"/>
          <p:cNvSpPr txBox="1">
            <a:spLocks noChangeArrowheads="1"/>
          </p:cNvSpPr>
          <p:nvPr/>
        </p:nvSpPr>
        <p:spPr bwMode="auto">
          <a:xfrm>
            <a:off x="0" y="6519863"/>
            <a:ext cx="25003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9pPr>
          </a:lstStyle>
          <a:p>
            <a:pPr eaLnBrk="1" hangingPunct="1"/>
            <a:r>
              <a:rPr lang="en-US" altLang="ko-KR" sz="1600" i="1">
                <a:solidFill>
                  <a:srgbClr val="FCFCFA"/>
                </a:solidFill>
                <a:latin typeface="Times New Roman" pitchFamily="18" charset="0"/>
                <a:cs typeface="Times New Roman" pitchFamily="18" charset="0"/>
              </a:rPr>
              <a:t>www.kgcaschool.com</a:t>
            </a:r>
            <a:endParaRPr lang="ko-KR" altLang="en-US" sz="1600" i="1">
              <a:solidFill>
                <a:srgbClr val="FCFCF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5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962400"/>
            <a:ext cx="68580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ko-KR" altLang="en-US"/>
              <a:t>마스터 부제목 스타일 편집</a:t>
            </a:r>
            <a:endParaRPr lang="en-US" altLang="ko-KR" dirty="0"/>
          </a:p>
        </p:txBody>
      </p:sp>
      <p:sp>
        <p:nvSpPr>
          <p:cNvPr id="24" name="제목 23"/>
          <p:cNvSpPr>
            <a:spLocks noGrp="1"/>
          </p:cNvSpPr>
          <p:nvPr>
            <p:ph type="title"/>
          </p:nvPr>
        </p:nvSpPr>
        <p:spPr>
          <a:xfrm>
            <a:off x="2500298" y="500042"/>
            <a:ext cx="5786446" cy="561975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8" name="날짜 개체 틀 24"/>
          <p:cNvSpPr>
            <a:spLocks noGrp="1"/>
          </p:cNvSpPr>
          <p:nvPr>
            <p:ph type="dt" sz="half" idx="10"/>
          </p:nvPr>
        </p:nvSpPr>
        <p:spPr>
          <a:xfrm>
            <a:off x="5786438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" name="슬라이드 번호 개체 틀 25"/>
          <p:cNvSpPr>
            <a:spLocks noGrp="1"/>
          </p:cNvSpPr>
          <p:nvPr>
            <p:ph type="sldNum" sz="quarter" idx="11"/>
          </p:nvPr>
        </p:nvSpPr>
        <p:spPr>
          <a:xfrm>
            <a:off x="8001000" y="6572250"/>
            <a:ext cx="609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1B0D3-3F7A-411B-81B4-D644D2DE62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" name="바닥글 개체 틀 26"/>
          <p:cNvSpPr>
            <a:spLocks noGrp="1"/>
          </p:cNvSpPr>
          <p:nvPr>
            <p:ph type="ftr" sz="quarter" idx="12"/>
          </p:nvPr>
        </p:nvSpPr>
        <p:spPr>
          <a:xfrm>
            <a:off x="2895600" y="6553200"/>
            <a:ext cx="25908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356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5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428B3-2C3E-4C5C-9D60-06FFC0BE52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203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2738" y="352426"/>
            <a:ext cx="1947863" cy="59721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9151" y="352426"/>
            <a:ext cx="5691188" cy="59721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997D7-51CA-4BAE-B652-7442429271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1381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825" y="1"/>
            <a:ext cx="7791451" cy="4766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1520" y="836712"/>
            <a:ext cx="3810000" cy="4953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716016" y="836712"/>
            <a:ext cx="3810000" cy="4953000"/>
          </a:xfrm>
        </p:spPr>
        <p:txBody>
          <a:bodyPr/>
          <a:lstStyle/>
          <a:p>
            <a:pPr lvl="0"/>
            <a:r>
              <a:rPr lang="ko-KR" altLang="en-US" noProof="0"/>
              <a:t>차트를 추가하려면 아이콘을 클릭하십시오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4770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895600" y="6477000"/>
            <a:ext cx="25908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001000" y="6477000"/>
            <a:ext cx="609600" cy="3048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9E324C-9662-4E3B-83C4-6FBB58498F0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4733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0" y="608013"/>
            <a:ext cx="8229600" cy="58213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제목 1"/>
          <p:cNvSpPr>
            <a:spLocks noGrp="1"/>
          </p:cNvSpPr>
          <p:nvPr>
            <p:ph type="title" idx="10"/>
          </p:nvPr>
        </p:nvSpPr>
        <p:spPr>
          <a:xfrm>
            <a:off x="0" y="1"/>
            <a:ext cx="5786446" cy="50004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56806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4766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23528" y="836712"/>
            <a:ext cx="8229600" cy="4525963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DD085-1171-4318-8F81-FAB661A41F4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5713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4766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1520" y="836712"/>
            <a:ext cx="4038600" cy="452596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16016" y="836712"/>
            <a:ext cx="4038600" cy="452596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43773-386F-45DB-8217-CCEBB634F5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5246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1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251520" y="548680"/>
            <a:ext cx="8229600" cy="5851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A743-FCF0-4A5E-AB0C-FFA0B85E0B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8821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4766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79512" y="692696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370512" y="692696"/>
            <a:ext cx="4038600" cy="21859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370512" y="3031084"/>
            <a:ext cx="4038600" cy="2187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885A52-68DE-4F69-9E78-AB76A9625E7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667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E27D0-FF3F-4316-AC0E-99E29E9C679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194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79F34-61BF-4379-B91A-E3A4F02816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511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3716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AC33B-BB04-4F2F-A1C3-3A3A34752E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461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476672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7730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51520" y="14127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39345" y="7730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439345" y="14127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C4A94-6A10-4749-A81D-857D419FE8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002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E3D8EB-4E04-4C31-9930-9281CE3B8F2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096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FBEAF-5C9A-4FA7-A8A3-A235362415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33018"/>
            <a:ext cx="7956376" cy="5096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692696"/>
            <a:ext cx="5111751" cy="54334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8220A6-2AE2-4309-8107-238C05AAE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484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75D45-122C-4734-8A3E-E2106A01EC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287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500063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1"/>
            <a:ext cx="9144000" cy="500041"/>
          </a:xfrm>
          <a:prstGeom prst="rect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844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8688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8938" y="6553200"/>
            <a:ext cx="259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4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532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smtClean="0"/>
            </a:lvl1pPr>
          </a:lstStyle>
          <a:p>
            <a:pPr>
              <a:defRPr/>
            </a:pPr>
            <a:fld id="{5C6B4159-5A66-48FE-A088-FADF4D8E5C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3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00063"/>
            <a:ext cx="9144000" cy="592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grpSp>
        <p:nvGrpSpPr>
          <p:cNvPr id="1034" name="Group 17"/>
          <p:cNvGrpSpPr>
            <a:grpSpLocks/>
          </p:cNvGrpSpPr>
          <p:nvPr/>
        </p:nvGrpSpPr>
        <p:grpSpPr bwMode="auto">
          <a:xfrm>
            <a:off x="0" y="6638925"/>
            <a:ext cx="9144000" cy="219075"/>
            <a:chOff x="0" y="576"/>
            <a:chExt cx="5760" cy="138"/>
          </a:xfrm>
        </p:grpSpPr>
        <p:sp>
          <p:nvSpPr>
            <p:cNvPr id="1038" name="Rectangle 18"/>
            <p:cNvSpPr>
              <a:spLocks noChangeArrowheads="1"/>
            </p:cNvSpPr>
            <p:nvPr/>
          </p:nvSpPr>
          <p:spPr bwMode="auto">
            <a:xfrm flipH="1" flipV="1">
              <a:off x="0" y="666"/>
              <a:ext cx="5760" cy="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9" name="Rectangle 19"/>
            <p:cNvSpPr>
              <a:spLocks noChangeArrowheads="1"/>
            </p:cNvSpPr>
            <p:nvPr/>
          </p:nvSpPr>
          <p:spPr bwMode="auto">
            <a:xfrm flipH="1" flipV="1">
              <a:off x="4656" y="576"/>
              <a:ext cx="1104" cy="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0" name="Freeform 20"/>
            <p:cNvSpPr>
              <a:spLocks/>
            </p:cNvSpPr>
            <p:nvPr/>
          </p:nvSpPr>
          <p:spPr bwMode="auto">
            <a:xfrm flipH="1" flipV="1">
              <a:off x="4560" y="576"/>
              <a:ext cx="96" cy="96"/>
            </a:xfrm>
            <a:custGeom>
              <a:avLst/>
              <a:gdLst>
                <a:gd name="T0" fmla="*/ 192 w 192"/>
                <a:gd name="T1" fmla="*/ 0 h 192"/>
                <a:gd name="T2" fmla="*/ 0 w 192"/>
                <a:gd name="T3" fmla="*/ 0 h 192"/>
                <a:gd name="T4" fmla="*/ 0 w 192"/>
                <a:gd name="T5" fmla="*/ 192 h 192"/>
                <a:gd name="T6" fmla="*/ 192 w 192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192">
                  <a:moveTo>
                    <a:pt x="192" y="0"/>
                  </a:moveTo>
                  <a:lnTo>
                    <a:pt x="0" y="0"/>
                  </a:lnTo>
                  <a:lnTo>
                    <a:pt x="0" y="192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35" name="Rectangle 23"/>
          <p:cNvSpPr>
            <a:spLocks noChangeArrowheads="1"/>
          </p:cNvSpPr>
          <p:nvPr/>
        </p:nvSpPr>
        <p:spPr bwMode="auto">
          <a:xfrm>
            <a:off x="8501063" y="0"/>
            <a:ext cx="642937" cy="500063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spcBef>
                <a:spcPct val="20000"/>
              </a:spcBef>
            </a:pPr>
            <a:endParaRPr lang="en-US" altLang="ko-KR" sz="1400">
              <a:solidFill>
                <a:schemeClr val="bg1"/>
              </a:solidFill>
              <a:latin typeface="Arial" pitchFamily="34" charset="0"/>
              <a:ea typeface="제목돋움체"/>
              <a:cs typeface="제목돋움체"/>
            </a:endParaRPr>
          </a:p>
        </p:txBody>
      </p:sp>
      <p:sp>
        <p:nvSpPr>
          <p:cNvPr id="1036" name="Rectangle 24"/>
          <p:cNvSpPr>
            <a:spLocks noChangeArrowheads="1"/>
          </p:cNvSpPr>
          <p:nvPr/>
        </p:nvSpPr>
        <p:spPr bwMode="auto">
          <a:xfrm>
            <a:off x="7391400" y="6629400"/>
            <a:ext cx="1752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z="1000" i="1">
                <a:latin typeface="Century Schoolbook" pitchFamily="18" charset="0"/>
              </a:rPr>
              <a:t>www.KGCASchool.com</a:t>
            </a:r>
          </a:p>
        </p:txBody>
      </p:sp>
      <p:sp>
        <p:nvSpPr>
          <p:cNvPr id="1037" name="Rectangle 16"/>
          <p:cNvSpPr>
            <a:spLocks noGrp="1" noChangeArrowheads="1"/>
          </p:cNvSpPr>
          <p:nvPr>
            <p:ph type="title"/>
          </p:nvPr>
        </p:nvSpPr>
        <p:spPr bwMode="white">
          <a:xfrm>
            <a:off x="0" y="0"/>
            <a:ext cx="578643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700" r:id="rId12"/>
    <p:sldLayoutId id="2147483701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Times New Roman" pitchFamily="18" charset="0"/>
          <a:ea typeface="HY견고딕" pitchFamily="18" charset="-127"/>
          <a:cs typeface="Times New Roman" pitchFamily="18" charset="0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Times New Roman" pitchFamily="18" charset="0"/>
          <a:ea typeface="HY견고딕" pitchFamily="18" charset="-127"/>
          <a:cs typeface="Times New Roman" pitchFamily="18" charset="0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Times New Roman" pitchFamily="18" charset="0"/>
          <a:ea typeface="HY견고딕" pitchFamily="18" charset="-127"/>
          <a:cs typeface="Times New Roman" pitchFamily="18" charset="0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Times New Roman" pitchFamily="18" charset="0"/>
          <a:ea typeface="HY견고딕" pitchFamily="18" charset="-127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3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8.wmf"/><Relationship Id="rId7" Type="http://schemas.openxmlformats.org/officeDocument/2006/relationships/oleObject" Target="../embeddings/oleObject8.bin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10.bin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5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>
              <a:latin typeface="휴먼옛체" pitchFamily="2" charset="-127"/>
              <a:ea typeface="휴먼옛체" pitchFamily="2" charset="-127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557338"/>
            <a:ext cx="7772400" cy="1470025"/>
          </a:xfrm>
        </p:spPr>
        <p:txBody>
          <a:bodyPr/>
          <a:lstStyle/>
          <a:p>
            <a:r>
              <a:rPr lang="en-US" altLang="ko-KR" sz="6600">
                <a:solidFill>
                  <a:schemeClr val="tx1"/>
                </a:solidFill>
                <a:latin typeface="휴먼옛체" pitchFamily="2" charset="-127"/>
                <a:ea typeface="휴먼옛체" pitchFamily="2" charset="-127"/>
              </a:rPr>
              <a:t>Win32 API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3813"/>
            <a:ext cx="8229600" cy="490537"/>
          </a:xfrm>
          <a:noFill/>
        </p:spPr>
        <p:txBody>
          <a:bodyPr/>
          <a:lstStyle/>
          <a:p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4. </a:t>
            </a:r>
            <a:r>
              <a:rPr lang="ko-KR" altLang="en-US" sz="3200">
                <a:latin typeface="휴먼옛체" pitchFamily="2" charset="-127"/>
                <a:ea typeface="휴먼옛체" pitchFamily="2" charset="-127"/>
              </a:rPr>
              <a:t>사고의 전환을 위하여</a:t>
            </a:r>
          </a:p>
        </p:txBody>
      </p:sp>
      <p:graphicFrame>
        <p:nvGraphicFramePr>
          <p:cNvPr id="10301" name="Group 61"/>
          <p:cNvGraphicFramePr>
            <a:graphicFrameLocks noGrp="1"/>
          </p:cNvGraphicFramePr>
          <p:nvPr>
            <p:ph type="tbl" idx="1"/>
          </p:nvPr>
        </p:nvGraphicFramePr>
        <p:xfrm>
          <a:off x="457200" y="947738"/>
          <a:ext cx="8229600" cy="283845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4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도스 프로그래밍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윈도우 프로그래밍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100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프로그래머가 제어하는 데로  순차적</a:t>
                      </a:r>
                    </a:p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으로  실행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프로그램의 실행 흐름을 윈도우시스템</a:t>
                      </a:r>
                    </a:p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과 일을 분담하여 처리한다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2872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프로그래머가 외부에서  어떤 일이 </a:t>
                      </a:r>
                    </a:p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발생했는지를 알아내야 하고 이에 </a:t>
                      </a:r>
                    </a:p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따른 처리까지 맡아서 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외부에서 발생하는 모든 일을 윈도우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시스템이 감지하여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Message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전달하여 알려 준다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프로그램은 이에 대한 처리만 해주면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된다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836613"/>
            <a:ext cx="8229600" cy="5688012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altLang="ko-KR" sz="2000"/>
              <a:t>Windows</a:t>
            </a:r>
            <a:r>
              <a:rPr lang="ko-KR" altLang="en-US" sz="2000"/>
              <a:t>는 많은 키보드 함수들을 자체적으로 처리한다</a:t>
            </a:r>
            <a:r>
              <a:rPr lang="en-US" altLang="ko-KR" sz="2000"/>
              <a:t>.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시스템 함수에 관계되는 키스트로크는 보통 무시할 수 있다</a:t>
            </a:r>
            <a:r>
              <a:rPr lang="en-US" altLang="ko-KR" sz="1800"/>
              <a:t>.   (</a:t>
            </a:r>
            <a:r>
              <a:rPr lang="ko-KR" altLang="en-US" sz="1800"/>
              <a:t>보통 </a:t>
            </a:r>
            <a:r>
              <a:rPr lang="en-US" altLang="ko-KR" sz="1800"/>
              <a:t>Alt</a:t>
            </a:r>
            <a:r>
              <a:rPr lang="ko-KR" altLang="en-US" sz="1800"/>
              <a:t>키를 포함한다</a:t>
            </a:r>
            <a:r>
              <a:rPr lang="en-US" altLang="ko-KR" sz="1800"/>
              <a:t>.)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프로그램의 메뉴를 불러내는 키스트로크는 윈도우프로시저에 오지만 보통 </a:t>
            </a:r>
            <a:r>
              <a:rPr lang="en-US" altLang="ko-KR" sz="1800"/>
              <a:t>DefWindowProc</a:t>
            </a:r>
            <a:r>
              <a:rPr lang="ko-KR" altLang="en-US" sz="1800"/>
              <a:t>에 전달되어 디폴트 처리된다</a:t>
            </a:r>
            <a:r>
              <a:rPr lang="en-US" altLang="ko-KR" sz="180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특정한 키보드 이벤트를 수신하게 되는 윈도우는 입력 포커스를 가지고 있는 윈도우이다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윈도우 프로시저는 </a:t>
            </a:r>
            <a:r>
              <a:rPr lang="en-US" altLang="ko-KR" sz="2000"/>
              <a:t>WM_SETFOCUS</a:t>
            </a:r>
            <a:r>
              <a:rPr lang="ko-KR" altLang="en-US" sz="2000"/>
              <a:t>와 </a:t>
            </a:r>
            <a:r>
              <a:rPr lang="en-US" altLang="ko-KR" sz="2000"/>
              <a:t>WM_KILLFOCUS</a:t>
            </a:r>
            <a:r>
              <a:rPr lang="ko-KR" altLang="en-US" sz="2000"/>
              <a:t>메시지를 가로채어 자신의 윈도우가 언제 입력 포커스를 가지게 되는 지를 알 수 있다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키보드 메시지는 메시지 큐에 저장된다</a:t>
            </a:r>
            <a:r>
              <a:rPr lang="en-US" altLang="ko-KR" sz="2000"/>
              <a:t>.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동기화 때문에</a:t>
            </a:r>
            <a:r>
              <a:rPr lang="en-US" altLang="ko-KR" sz="1800"/>
              <a:t>.</a:t>
            </a:r>
          </a:p>
        </p:txBody>
      </p:sp>
      <p:sp>
        <p:nvSpPr>
          <p:cNvPr id="106499" name="Rectangle 5"/>
          <p:cNvSpPr>
            <a:spLocks noGrp="1" noChangeArrowheads="1"/>
          </p:cNvSpPr>
          <p:nvPr>
            <p:ph type="title"/>
          </p:nvPr>
        </p:nvSpPr>
        <p:spPr>
          <a:xfrm>
            <a:off x="20638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키보드 무시하기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836613"/>
            <a:ext cx="8229600" cy="5688012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ko-KR" altLang="en-US" sz="2000"/>
              <a:t>키를 누르면 </a:t>
            </a:r>
            <a:r>
              <a:rPr lang="en-US" altLang="ko-KR" sz="2000"/>
              <a:t>Windows</a:t>
            </a:r>
            <a:r>
              <a:rPr lang="ko-KR" altLang="en-US" sz="2000"/>
              <a:t>는 </a:t>
            </a:r>
            <a:r>
              <a:rPr lang="en-US" altLang="ko-KR" sz="2000"/>
              <a:t>WM_KEYDOWN</a:t>
            </a:r>
            <a:r>
              <a:rPr lang="ko-KR" altLang="en-US" sz="2000"/>
              <a:t>이나 </a:t>
            </a:r>
            <a:r>
              <a:rPr lang="en-US" altLang="ko-KR" sz="2000"/>
              <a:t>WM_SYSKEYDOWN</a:t>
            </a:r>
            <a:r>
              <a:rPr lang="ko-KR" altLang="en-US" sz="2000"/>
              <a:t>을 윈도우의 메시지 큐에 전달한다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키에서 손을 때면 </a:t>
            </a:r>
            <a:r>
              <a:rPr lang="en-US" altLang="ko-KR" sz="2000"/>
              <a:t>Windows</a:t>
            </a:r>
            <a:r>
              <a:rPr lang="ko-KR" altLang="en-US" sz="2000"/>
              <a:t>는 </a:t>
            </a:r>
            <a:r>
              <a:rPr lang="en-US" altLang="ko-KR" sz="2000"/>
              <a:t>WM_KEYUP</a:t>
            </a:r>
            <a:r>
              <a:rPr lang="ko-KR" altLang="en-US" sz="2000"/>
              <a:t>이나 </a:t>
            </a:r>
            <a:r>
              <a:rPr lang="en-US" altLang="ko-KR" sz="2000"/>
              <a:t>WM_SYSKEYUP</a:t>
            </a:r>
            <a:r>
              <a:rPr lang="ko-KR" altLang="en-US" sz="2000"/>
              <a:t>메시지를 메시지 큐에 전달한다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WM_SYSKEYUP</a:t>
            </a:r>
            <a:r>
              <a:rPr lang="ko-KR" altLang="en-US" sz="2000"/>
              <a:t>과 </a:t>
            </a:r>
            <a:r>
              <a:rPr lang="en-US" altLang="ko-KR" sz="2000"/>
              <a:t>WM_SYSKEYDOWN</a:t>
            </a:r>
            <a:r>
              <a:rPr lang="ko-KR" altLang="en-US" sz="2000"/>
              <a:t>은 보통 </a:t>
            </a:r>
            <a:r>
              <a:rPr lang="en-US" altLang="ko-KR" sz="2000"/>
              <a:t>ALT</a:t>
            </a:r>
            <a:r>
              <a:rPr lang="ko-KR" altLang="en-US" sz="2000"/>
              <a:t>키와 같이 눌려진 키에 의해 생성된다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보통 </a:t>
            </a:r>
            <a:r>
              <a:rPr lang="en-US" altLang="ko-KR" sz="2000"/>
              <a:t>WM_SYSKEYUP</a:t>
            </a:r>
            <a:r>
              <a:rPr lang="ko-KR" altLang="en-US" sz="2000"/>
              <a:t>과 </a:t>
            </a:r>
            <a:r>
              <a:rPr lang="en-US" altLang="ko-KR" sz="2000"/>
              <a:t>WM_SYSKEYDOWN</a:t>
            </a:r>
            <a:r>
              <a:rPr lang="ko-KR" altLang="en-US" sz="2000"/>
              <a:t>메시지를 무시하고 </a:t>
            </a:r>
            <a:r>
              <a:rPr lang="en-US" altLang="ko-KR" sz="2000"/>
              <a:t>DefWindowProc</a:t>
            </a:r>
            <a:r>
              <a:rPr lang="ko-KR" altLang="en-US" sz="2000"/>
              <a:t>에 전달해 준다</a:t>
            </a:r>
            <a:r>
              <a:rPr lang="en-US" altLang="ko-KR" sz="20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 case WM_SYSKEYDOWN:	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 case WM_SYSKEYUP: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 case WM_SYSCHAR: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 return 0;   -&gt; </a:t>
            </a:r>
            <a:r>
              <a:rPr lang="ko-KR" altLang="en-US" sz="1800"/>
              <a:t>모든 </a:t>
            </a:r>
            <a:r>
              <a:rPr lang="en-US" altLang="ko-KR" sz="1800"/>
              <a:t>Alt</a:t>
            </a:r>
            <a:r>
              <a:rPr lang="ko-KR" altLang="en-US" sz="1800"/>
              <a:t>키 동작을 무시하게 한다</a:t>
            </a:r>
            <a:r>
              <a:rPr lang="en-US" altLang="ko-KR" sz="180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가상 키 코드는 </a:t>
            </a:r>
            <a:r>
              <a:rPr lang="en-US" altLang="ko-KR" sz="2000"/>
              <a:t>WM_KEYDOWN,WM_KEYUP, WM_SYSKEYDOWN ,</a:t>
            </a:r>
            <a:r>
              <a:rPr lang="ko-KR" altLang="en-US" sz="2000"/>
              <a:t>그리고 </a:t>
            </a:r>
            <a:r>
              <a:rPr lang="en-US" altLang="ko-KR" sz="2000"/>
              <a:t>WM_SYSKEYUP</a:t>
            </a:r>
            <a:r>
              <a:rPr lang="ko-KR" altLang="en-US" sz="2000"/>
              <a:t>메시지의 </a:t>
            </a:r>
            <a:r>
              <a:rPr lang="en-US" altLang="ko-KR" sz="2000"/>
              <a:t>wParam</a:t>
            </a:r>
            <a:r>
              <a:rPr lang="ko-KR" altLang="en-US" sz="2000"/>
              <a:t>매개 변수에 저장된다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가상 키 코드는 </a:t>
            </a:r>
            <a:r>
              <a:rPr lang="en-US" altLang="ko-KR" sz="2000"/>
              <a:t>VK_</a:t>
            </a:r>
            <a:r>
              <a:rPr lang="ko-KR" altLang="en-US" sz="2000"/>
              <a:t>로 시작하는 이름을 가진다</a:t>
            </a:r>
            <a:r>
              <a:rPr lang="en-US" altLang="ko-KR" sz="20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WINUSER.H</a:t>
            </a:r>
            <a:r>
              <a:rPr lang="ko-KR" altLang="en-US" sz="1800"/>
              <a:t>에 선언 되어있다</a:t>
            </a:r>
            <a:r>
              <a:rPr lang="en-US" altLang="ko-KR" sz="18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VK_LBUTTON,VK_RBUTTON,VK_CANCEL,VK_MBUTTON,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VK_BACK,VK_TAB</a:t>
            </a:r>
            <a:r>
              <a:rPr lang="en-US" altLang="ko-KR" sz="1800">
                <a:latin typeface="Arial" pitchFamily="34" charset="0"/>
              </a:rPr>
              <a:t>…</a:t>
            </a:r>
            <a:endParaRPr lang="en-US" altLang="ko-KR" sz="1800"/>
          </a:p>
        </p:txBody>
      </p:sp>
      <p:sp>
        <p:nvSpPr>
          <p:cNvPr id="107523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1113"/>
            <a:ext cx="8229600" cy="417512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2.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키스트로크 메시지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836613"/>
            <a:ext cx="8229600" cy="3168650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altLang="ko-KR" sz="2000"/>
              <a:t>Shift,Ctrl</a:t>
            </a:r>
            <a:r>
              <a:rPr lang="ko-KR" altLang="en-US" sz="2000"/>
              <a:t>그리고 </a:t>
            </a:r>
            <a:r>
              <a:rPr lang="en-US" altLang="ko-KR" sz="2000"/>
              <a:t>Alt</a:t>
            </a:r>
            <a:r>
              <a:rPr lang="ko-KR" altLang="en-US" sz="2000"/>
              <a:t>키나 </a:t>
            </a:r>
            <a:r>
              <a:rPr lang="en-US" altLang="ko-KR" sz="2000"/>
              <a:t>Caps Lock,Num Lock, Scroll Lock</a:t>
            </a:r>
            <a:r>
              <a:rPr lang="ko-KR" altLang="en-US" sz="2000"/>
              <a:t>이 눌렸는지를 알고 싶을 때는 </a:t>
            </a:r>
            <a:r>
              <a:rPr lang="en-US" altLang="ko-KR" sz="2000"/>
              <a:t>GetKeyStat</a:t>
            </a:r>
            <a:r>
              <a:rPr lang="ko-KR" altLang="en-US" sz="2000"/>
              <a:t>함수를 이용하여 알 수 있다</a:t>
            </a:r>
            <a:r>
              <a:rPr lang="en-US" altLang="ko-KR" sz="20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iState = GetKeyState(VK_SHIFT);   </a:t>
            </a:r>
          </a:p>
          <a:p>
            <a:pPr lvl="3">
              <a:lnSpc>
                <a:spcPct val="80000"/>
              </a:lnSpc>
            </a:pPr>
            <a:r>
              <a:rPr lang="ko-KR" altLang="en-US" sz="1600"/>
              <a:t>만약에 </a:t>
            </a:r>
            <a:r>
              <a:rPr lang="en-US" altLang="ko-KR" sz="1600"/>
              <a:t>Shift</a:t>
            </a:r>
            <a:r>
              <a:rPr lang="ko-KR" altLang="en-US" sz="1600"/>
              <a:t>키가 눌려졌을 때는 상위비트가 </a:t>
            </a:r>
            <a:r>
              <a:rPr lang="en-US" altLang="ko-KR" sz="1600"/>
              <a:t>Setting</a:t>
            </a:r>
            <a:r>
              <a:rPr lang="ko-KR" altLang="en-US" sz="1600"/>
              <a:t>된다</a:t>
            </a:r>
            <a:r>
              <a:rPr lang="en-US" altLang="ko-KR" sz="16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iState = GetKeyState(VK_CAPITAL);   </a:t>
            </a:r>
          </a:p>
          <a:p>
            <a:pPr lvl="3">
              <a:lnSpc>
                <a:spcPct val="80000"/>
              </a:lnSpc>
            </a:pPr>
            <a:r>
              <a:rPr lang="ko-KR" altLang="en-US" sz="1600"/>
              <a:t>만약에 </a:t>
            </a:r>
            <a:r>
              <a:rPr lang="en-US" altLang="ko-KR" sz="1600"/>
              <a:t>Caps Lock</a:t>
            </a:r>
            <a:r>
              <a:rPr lang="ko-KR" altLang="en-US" sz="1600"/>
              <a:t>키가 켜져 있을 때는 하위 </a:t>
            </a:r>
            <a:r>
              <a:rPr lang="en-US" altLang="ko-KR" sz="1600"/>
              <a:t>bit</a:t>
            </a:r>
            <a:r>
              <a:rPr lang="ko-KR" altLang="en-US" sz="1600"/>
              <a:t>가 </a:t>
            </a:r>
            <a:r>
              <a:rPr lang="en-US" altLang="ko-KR" sz="1600"/>
              <a:t>Setting </a:t>
            </a:r>
            <a:r>
              <a:rPr lang="ko-KR" altLang="en-US" sz="1600"/>
              <a:t>된다</a:t>
            </a:r>
            <a:r>
              <a:rPr lang="en-US" altLang="ko-KR" sz="1600"/>
              <a:t>.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만약 사용자가 </a:t>
            </a:r>
            <a:r>
              <a:rPr lang="en-US" altLang="ko-KR" sz="1800"/>
              <a:t>Shift-Tab</a:t>
            </a:r>
            <a:r>
              <a:rPr lang="ko-KR" altLang="en-US" sz="1800"/>
              <a:t>을 입력했는지 알고 싶다면 </a:t>
            </a:r>
            <a:r>
              <a:rPr lang="en-US" altLang="ko-KR" sz="1800"/>
              <a:t>WM_KEYDOWN</a:t>
            </a:r>
            <a:r>
              <a:rPr lang="ko-KR" altLang="en-US" sz="1800"/>
              <a:t>메시지를 처리할 때</a:t>
            </a:r>
          </a:p>
          <a:p>
            <a:pPr lvl="3">
              <a:lnSpc>
                <a:spcPct val="80000"/>
              </a:lnSpc>
            </a:pPr>
            <a:r>
              <a:rPr lang="en-US" altLang="ko-KR" sz="1600"/>
              <a:t>GetKeyState(VK_SHIFT)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SendMessage(hwnd,message,wParam,lParam);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윈도우 프로시저에 메시지를 강제로 전달한다</a:t>
            </a:r>
            <a:r>
              <a:rPr lang="en-US" altLang="ko-KR" sz="1800"/>
              <a:t>.</a:t>
            </a:r>
          </a:p>
        </p:txBody>
      </p:sp>
      <p:sp>
        <p:nvSpPr>
          <p:cNvPr id="108547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3. Shift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상태</a:t>
            </a:r>
          </a:p>
        </p:txBody>
      </p:sp>
      <p:sp>
        <p:nvSpPr>
          <p:cNvPr id="108548" name="Rectangle 6"/>
          <p:cNvSpPr>
            <a:spLocks noChangeArrowheads="1"/>
          </p:cNvSpPr>
          <p:nvPr/>
        </p:nvSpPr>
        <p:spPr bwMode="auto">
          <a:xfrm>
            <a:off x="611188" y="4076700"/>
            <a:ext cx="8304212" cy="2716213"/>
          </a:xfrm>
          <a:prstGeom prst="rect">
            <a:avLst/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ko-KR" sz="1600">
                <a:latin typeface="굴림" pitchFamily="50" charset="-127"/>
                <a:ea typeface="굴림" pitchFamily="50" charset="-127"/>
              </a:rPr>
              <a:t> case WM_KEYDOWN:</a:t>
            </a:r>
          </a:p>
          <a:p>
            <a:r>
              <a:rPr lang="ko-KR" altLang="ko-KR" sz="1600">
                <a:latin typeface="굴림" pitchFamily="50" charset="-127"/>
                <a:ea typeface="굴림" pitchFamily="50" charset="-127"/>
              </a:rPr>
              <a:t>	switch(wParam)</a:t>
            </a:r>
          </a:p>
          <a:p>
            <a:r>
              <a:rPr lang="ko-KR" altLang="ko-KR" sz="16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ko-KR" altLang="ko-KR" sz="1600">
                <a:latin typeface="굴림" pitchFamily="50" charset="-127"/>
                <a:ea typeface="굴림" pitchFamily="50" charset="-127"/>
              </a:rPr>
              <a:t>	    case VK_HOME:</a:t>
            </a:r>
          </a:p>
          <a:p>
            <a:r>
              <a:rPr lang="ko-KR" altLang="ko-KR" sz="1600">
                <a:latin typeface="굴림" pitchFamily="50" charset="-127"/>
                <a:ea typeface="굴림" pitchFamily="50" charset="-127"/>
              </a:rPr>
              <a:t>		SendMessage(hwnd,WM_VSCROLL,SB_TOP,0);</a:t>
            </a:r>
            <a:r>
              <a:rPr lang="en-US" altLang="ko-KR" sz="160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ko-KR" sz="1600">
                <a:latin typeface="굴림" pitchFamily="50" charset="-127"/>
                <a:ea typeface="굴림" pitchFamily="50" charset="-127"/>
              </a:rPr>
              <a:t>break;</a:t>
            </a:r>
          </a:p>
          <a:p>
            <a:r>
              <a:rPr lang="ko-KR" altLang="ko-KR" sz="1600">
                <a:latin typeface="굴림" pitchFamily="50" charset="-127"/>
                <a:ea typeface="굴림" pitchFamily="50" charset="-127"/>
              </a:rPr>
              <a:t>	    case VK_END:</a:t>
            </a:r>
          </a:p>
          <a:p>
            <a:r>
              <a:rPr lang="ko-KR" altLang="ko-KR" sz="1600">
                <a:latin typeface="굴림" pitchFamily="50" charset="-127"/>
                <a:ea typeface="굴림" pitchFamily="50" charset="-127"/>
              </a:rPr>
              <a:t>		SendMessage(hwnd,WM_VSCROLL,SB_BOTTOM,0);</a:t>
            </a:r>
            <a:r>
              <a:rPr lang="en-US" altLang="ko-KR" sz="160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ko-KR" sz="1600">
                <a:latin typeface="굴림" pitchFamily="50" charset="-127"/>
                <a:ea typeface="굴림" pitchFamily="50" charset="-127"/>
              </a:rPr>
              <a:t>break;</a:t>
            </a:r>
          </a:p>
          <a:p>
            <a:r>
              <a:rPr lang="ko-KR" altLang="ko-KR" sz="1600">
                <a:latin typeface="굴림" pitchFamily="50" charset="-127"/>
                <a:ea typeface="굴림" pitchFamily="50" charset="-127"/>
              </a:rPr>
              <a:t>	    case VK_PRIOR:</a:t>
            </a:r>
          </a:p>
          <a:p>
            <a:r>
              <a:rPr lang="ko-KR" altLang="ko-KR" sz="1600">
                <a:latin typeface="굴림" pitchFamily="50" charset="-127"/>
                <a:ea typeface="굴림" pitchFamily="50" charset="-127"/>
              </a:rPr>
              <a:t>		SendMessage(hwnd,WM_VSCROLL,SB_PAGEUP,0);break;</a:t>
            </a:r>
          </a:p>
          <a:p>
            <a:r>
              <a:rPr lang="ko-KR" altLang="ko-KR" sz="1600">
                <a:latin typeface="굴림" pitchFamily="50" charset="-127"/>
                <a:ea typeface="굴림" pitchFamily="50" charset="-127"/>
              </a:rPr>
              <a:t>	}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836613"/>
            <a:ext cx="8229600" cy="5688012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altLang="ko-KR" sz="2000"/>
              <a:t>TranslateMessage()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키스트로크 메시지를 문자 메시지로 변환한다</a:t>
            </a:r>
            <a:r>
              <a:rPr lang="en-US" altLang="ko-KR" sz="180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wParam</a:t>
            </a:r>
            <a:r>
              <a:rPr lang="ko-KR" altLang="en-US" sz="2000"/>
              <a:t>에 들어 있는 값은 </a:t>
            </a:r>
            <a:r>
              <a:rPr lang="en-US" altLang="ko-KR" sz="2000"/>
              <a:t>ANSI</a:t>
            </a:r>
            <a:r>
              <a:rPr lang="ko-KR" altLang="en-US" sz="2000"/>
              <a:t>코드이다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메시지 순서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WM_KEYDOWN    </a:t>
            </a:r>
            <a:r>
              <a:rPr lang="en-US" altLang="ko-KR" sz="1800">
                <a:latin typeface="Arial" pitchFamily="34" charset="0"/>
              </a:rPr>
              <a:t>‘</a:t>
            </a:r>
            <a:r>
              <a:rPr lang="en-US" altLang="ko-KR" sz="1800"/>
              <a:t>A</a:t>
            </a:r>
            <a:r>
              <a:rPr lang="en-US" altLang="ko-KR" sz="1800">
                <a:latin typeface="Arial" pitchFamily="34" charset="0"/>
              </a:rPr>
              <a:t>’</a:t>
            </a:r>
            <a:r>
              <a:rPr lang="ko-KR" altLang="en-US" sz="1800"/>
              <a:t>에 대한 가상 키 코드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WM_CHAR           </a:t>
            </a:r>
            <a:r>
              <a:rPr lang="en-US" altLang="ko-KR" sz="1800">
                <a:latin typeface="Arial" pitchFamily="34" charset="0"/>
              </a:rPr>
              <a:t>‘</a:t>
            </a:r>
            <a:r>
              <a:rPr lang="en-US" altLang="ko-KR" sz="1800"/>
              <a:t>a</a:t>
            </a:r>
            <a:r>
              <a:rPr lang="en-US" altLang="ko-KR" sz="1800">
                <a:latin typeface="Arial" pitchFamily="34" charset="0"/>
              </a:rPr>
              <a:t>’</a:t>
            </a:r>
            <a:r>
              <a:rPr lang="ko-KR" altLang="en-US" sz="1800"/>
              <a:t>에 대한 문자 코드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WM_KEYUP          </a:t>
            </a:r>
            <a:r>
              <a:rPr lang="en-US" altLang="ko-KR" sz="1800">
                <a:latin typeface="Arial" pitchFamily="34" charset="0"/>
              </a:rPr>
              <a:t>‘</a:t>
            </a:r>
            <a:r>
              <a:rPr lang="en-US" altLang="ko-KR" sz="1800"/>
              <a:t>A</a:t>
            </a:r>
            <a:r>
              <a:rPr lang="en-US" altLang="ko-KR" sz="1800">
                <a:latin typeface="Arial" pitchFamily="34" charset="0"/>
              </a:rPr>
              <a:t>’</a:t>
            </a:r>
            <a:r>
              <a:rPr lang="ko-KR" altLang="en-US" sz="1800"/>
              <a:t>에 대한 가상 키 코드</a:t>
            </a:r>
          </a:p>
          <a:p>
            <a:pPr lvl="1">
              <a:lnSpc>
                <a:spcPct val="80000"/>
              </a:lnSpc>
            </a:pPr>
            <a:endParaRPr lang="ko-KR" altLang="en-US" sz="2000"/>
          </a:p>
          <a:p>
            <a:pPr lvl="2">
              <a:lnSpc>
                <a:spcPct val="80000"/>
              </a:lnSpc>
            </a:pPr>
            <a:r>
              <a:rPr lang="en-US" altLang="ko-KR" sz="1800"/>
              <a:t>WM_KEYDOWN    VK_SHIFT </a:t>
            </a:r>
            <a:r>
              <a:rPr lang="ko-KR" altLang="en-US" sz="1800"/>
              <a:t>가상 키 코드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WM_KEYDOWN    </a:t>
            </a:r>
            <a:r>
              <a:rPr lang="en-US" altLang="ko-KR" sz="1800">
                <a:latin typeface="Arial" pitchFamily="34" charset="0"/>
              </a:rPr>
              <a:t>‘</a:t>
            </a:r>
            <a:r>
              <a:rPr lang="en-US" altLang="ko-KR" sz="1800"/>
              <a:t>A</a:t>
            </a:r>
            <a:r>
              <a:rPr lang="en-US" altLang="ko-KR" sz="1800">
                <a:latin typeface="Arial" pitchFamily="34" charset="0"/>
              </a:rPr>
              <a:t>’</a:t>
            </a:r>
            <a:r>
              <a:rPr lang="ko-KR" altLang="en-US" sz="1800"/>
              <a:t>에 대한 가상 키 코드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WM_CHAR           </a:t>
            </a:r>
            <a:r>
              <a:rPr lang="en-US" altLang="ko-KR" sz="1800">
                <a:latin typeface="Arial" pitchFamily="34" charset="0"/>
              </a:rPr>
              <a:t>‘</a:t>
            </a:r>
            <a:r>
              <a:rPr lang="en-US" altLang="ko-KR" sz="1800"/>
              <a:t>A</a:t>
            </a:r>
            <a:r>
              <a:rPr lang="en-US" altLang="ko-KR" sz="1800">
                <a:latin typeface="Arial" pitchFamily="34" charset="0"/>
              </a:rPr>
              <a:t>’</a:t>
            </a:r>
            <a:r>
              <a:rPr lang="ko-KR" altLang="en-US" sz="1800"/>
              <a:t>에 대한 문자 코드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WM_KEYUP          </a:t>
            </a:r>
            <a:r>
              <a:rPr lang="en-US" altLang="ko-KR" sz="1800">
                <a:latin typeface="Arial" pitchFamily="34" charset="0"/>
              </a:rPr>
              <a:t>‘</a:t>
            </a:r>
            <a:r>
              <a:rPr lang="en-US" altLang="ko-KR" sz="1800"/>
              <a:t>A</a:t>
            </a:r>
            <a:r>
              <a:rPr lang="en-US" altLang="ko-KR" sz="1800">
                <a:latin typeface="Arial" pitchFamily="34" charset="0"/>
              </a:rPr>
              <a:t>’</a:t>
            </a:r>
            <a:r>
              <a:rPr lang="ko-KR" altLang="en-US" sz="1800"/>
              <a:t>에 대한 가상 키 코드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WM_KEYUP          VK_SHIFT </a:t>
            </a:r>
            <a:r>
              <a:rPr lang="ko-KR" altLang="en-US" sz="1800"/>
              <a:t>가상 키 코드</a:t>
            </a:r>
          </a:p>
          <a:p>
            <a:pPr>
              <a:lnSpc>
                <a:spcPct val="80000"/>
              </a:lnSpc>
            </a:pPr>
            <a:endParaRPr lang="en-US" altLang="ko-KR" sz="2000"/>
          </a:p>
        </p:txBody>
      </p:sp>
      <p:sp>
        <p:nvSpPr>
          <p:cNvPr id="109571" name="Rectangle 5"/>
          <p:cNvSpPr>
            <a:spLocks noGrp="1" noChangeArrowheads="1"/>
          </p:cNvSpPr>
          <p:nvPr>
            <p:ph type="title"/>
          </p:nvPr>
        </p:nvSpPr>
        <p:spPr>
          <a:xfrm>
            <a:off x="19050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4.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문자 메시지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836613"/>
            <a:ext cx="8229600" cy="2305050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ko-KR" altLang="en-US" sz="2000"/>
              <a:t>윈도우에서 키보드 문자 입력을 읽고 싶은 경우는 </a:t>
            </a:r>
            <a:r>
              <a:rPr lang="en-US" altLang="ko-KR" sz="2000"/>
              <a:t>WM_CHAR</a:t>
            </a:r>
            <a:r>
              <a:rPr lang="ko-KR" altLang="en-US" sz="2000"/>
              <a:t>메시지를 처리한다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WM_CHAR </a:t>
            </a:r>
            <a:r>
              <a:rPr lang="ko-KR" altLang="en-US" sz="2000"/>
              <a:t>메시지는 문자만을 입력하는 메시지이므로 문자 이외의 키는 입력 받을 수 없다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커서 키</a:t>
            </a:r>
            <a:r>
              <a:rPr lang="en-US" altLang="ko-KR" sz="2000"/>
              <a:t>,</a:t>
            </a:r>
            <a:r>
              <a:rPr lang="ko-KR" altLang="en-US" sz="2000"/>
              <a:t>함수 키</a:t>
            </a:r>
            <a:r>
              <a:rPr lang="en-US" altLang="ko-KR" sz="2000"/>
              <a:t>,Delete, Insert, Ctrl</a:t>
            </a:r>
            <a:r>
              <a:rPr lang="ko-KR" altLang="en-US" sz="2000"/>
              <a:t>그리고 </a:t>
            </a:r>
            <a:r>
              <a:rPr lang="en-US" altLang="ko-KR" sz="2000"/>
              <a:t>Alt</a:t>
            </a:r>
            <a:r>
              <a:rPr lang="ko-KR" altLang="en-US" sz="2000"/>
              <a:t>는 </a:t>
            </a:r>
            <a:r>
              <a:rPr lang="en-US" altLang="ko-KR" sz="2000"/>
              <a:t>WM_CHAR</a:t>
            </a:r>
            <a:r>
              <a:rPr lang="ko-KR" altLang="en-US" sz="2000"/>
              <a:t>메시지가 전달되지 않는다</a:t>
            </a:r>
            <a:r>
              <a:rPr lang="en-US" altLang="ko-KR" sz="2000"/>
              <a:t>. </a:t>
            </a:r>
            <a:r>
              <a:rPr lang="ko-KR" altLang="en-US" sz="2000"/>
              <a:t>위의 키는 </a:t>
            </a:r>
            <a:r>
              <a:rPr lang="en-US" altLang="ko-KR" sz="2000"/>
              <a:t>KEYDOWN</a:t>
            </a:r>
            <a:r>
              <a:rPr lang="ko-KR" altLang="en-US" sz="2000"/>
              <a:t>에서 다룬다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Tab, Enter, Backspace, Escape</a:t>
            </a:r>
            <a:r>
              <a:rPr lang="ko-KR" altLang="en-US" sz="2000"/>
              <a:t>는 </a:t>
            </a:r>
            <a:r>
              <a:rPr lang="en-US" altLang="ko-KR" sz="2000"/>
              <a:t>WM_CHAR</a:t>
            </a:r>
            <a:r>
              <a:rPr lang="ko-KR" altLang="en-US" sz="2000"/>
              <a:t>에서 다루는 것이 더 좋다</a:t>
            </a:r>
            <a:r>
              <a:rPr lang="en-US" altLang="ko-KR" sz="2000"/>
              <a:t>.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2540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5.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제어문자 처리</a:t>
            </a:r>
          </a:p>
        </p:txBody>
      </p:sp>
      <p:sp>
        <p:nvSpPr>
          <p:cNvPr id="110596" name="Rectangle 6"/>
          <p:cNvSpPr>
            <a:spLocks noChangeArrowheads="1"/>
          </p:cNvSpPr>
          <p:nvPr/>
        </p:nvSpPr>
        <p:spPr bwMode="auto">
          <a:xfrm>
            <a:off x="900113" y="3073400"/>
            <a:ext cx="7696200" cy="3595688"/>
          </a:xfrm>
          <a:prstGeom prst="rect">
            <a:avLst/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ko-KR" sz="1600">
                <a:latin typeface="굴림" pitchFamily="50" charset="-127"/>
                <a:ea typeface="굴림" pitchFamily="50" charset="-127"/>
              </a:rPr>
              <a:t>case WM_CHAR 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ko-KR" sz="1600">
                <a:latin typeface="굴림" pitchFamily="50" charset="-127"/>
                <a:ea typeface="굴림" pitchFamily="50" charset="-127"/>
              </a:rPr>
              <a:t>    switch(wParam)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ko-KR" sz="1600">
                <a:latin typeface="굴림" pitchFamily="50" charset="-127"/>
                <a:ea typeface="굴림" pitchFamily="50" charset="-127"/>
              </a:rPr>
              <a:t>   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ko-KR" sz="1600">
                <a:latin typeface="굴림" pitchFamily="50" charset="-127"/>
                <a:ea typeface="굴림" pitchFamily="50" charset="-127"/>
              </a:rPr>
              <a:t>        case </a:t>
            </a:r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‘</a:t>
            </a:r>
            <a:r>
              <a:rPr lang="en-US" altLang="ko-KR" sz="1600">
                <a:latin typeface="굴림" pitchFamily="50" charset="-127"/>
                <a:ea typeface="굴림" pitchFamily="50" charset="-127"/>
              </a:rPr>
              <a:t>\b</a:t>
            </a:r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’</a:t>
            </a:r>
            <a:r>
              <a:rPr lang="en-US" altLang="ko-KR" sz="1600">
                <a:latin typeface="굴림" pitchFamily="50" charset="-127"/>
                <a:ea typeface="굴림" pitchFamily="50" charset="-127"/>
              </a:rPr>
              <a:t>;         //backspace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ko-KR" sz="1600">
                <a:latin typeface="굴림" pitchFamily="50" charset="-127"/>
                <a:ea typeface="굴림" pitchFamily="50" charset="-127"/>
              </a:rPr>
              <a:t>        break;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ko-KR" sz="1600">
                <a:latin typeface="굴림" pitchFamily="50" charset="-127"/>
                <a:ea typeface="굴림" pitchFamily="50" charset="-127"/>
              </a:rPr>
              <a:t>        case </a:t>
            </a:r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‘</a:t>
            </a:r>
            <a:r>
              <a:rPr lang="en-US" altLang="ko-KR" sz="1600">
                <a:latin typeface="굴림" pitchFamily="50" charset="-127"/>
                <a:ea typeface="굴림" pitchFamily="50" charset="-127"/>
              </a:rPr>
              <a:t>\t</a:t>
            </a:r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’</a:t>
            </a:r>
            <a:r>
              <a:rPr lang="en-US" altLang="ko-KR" sz="1600">
                <a:latin typeface="굴림" pitchFamily="50" charset="-127"/>
                <a:ea typeface="굴림" pitchFamily="50" charset="-127"/>
              </a:rPr>
              <a:t>:          //tab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ko-KR" sz="1600">
                <a:latin typeface="굴림" pitchFamily="50" charset="-127"/>
                <a:ea typeface="굴림" pitchFamily="50" charset="-127"/>
              </a:rPr>
              <a:t>        break;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ko-KR" sz="1600">
                <a:latin typeface="굴림" pitchFamily="50" charset="-127"/>
                <a:ea typeface="굴림" pitchFamily="50" charset="-127"/>
              </a:rPr>
              <a:t>        case </a:t>
            </a:r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‘</a:t>
            </a:r>
            <a:r>
              <a:rPr lang="en-US" altLang="ko-KR" sz="1600">
                <a:latin typeface="굴림" pitchFamily="50" charset="-127"/>
                <a:ea typeface="굴림" pitchFamily="50" charset="-127"/>
              </a:rPr>
              <a:t>\n</a:t>
            </a:r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’</a:t>
            </a:r>
            <a:r>
              <a:rPr lang="en-US" altLang="ko-KR" sz="1600">
                <a:latin typeface="굴림" pitchFamily="50" charset="-127"/>
                <a:ea typeface="굴림" pitchFamily="50" charset="-127"/>
              </a:rPr>
              <a:t>:         //</a:t>
            </a:r>
            <a:r>
              <a:rPr lang="ko-KR" altLang="en-US" sz="1600">
                <a:latin typeface="굴림" pitchFamily="50" charset="-127"/>
                <a:ea typeface="굴림" pitchFamily="50" charset="-127"/>
              </a:rPr>
              <a:t>줄 바꿈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ko-KR" altLang="en-US" sz="1600">
                <a:latin typeface="굴림" pitchFamily="50" charset="-127"/>
                <a:ea typeface="굴림" pitchFamily="50" charset="-127"/>
              </a:rPr>
              <a:t>        </a:t>
            </a:r>
            <a:r>
              <a:rPr lang="en-US" altLang="ko-KR" sz="1600">
                <a:latin typeface="굴림" pitchFamily="50" charset="-127"/>
                <a:ea typeface="굴림" pitchFamily="50" charset="-127"/>
              </a:rPr>
              <a:t>break;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ko-KR" sz="1600">
                <a:latin typeface="굴림" pitchFamily="50" charset="-127"/>
                <a:ea typeface="굴림" pitchFamily="50" charset="-127"/>
              </a:rPr>
              <a:t>        case </a:t>
            </a:r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‘</a:t>
            </a:r>
            <a:r>
              <a:rPr lang="en-US" altLang="ko-KR" sz="1600">
                <a:latin typeface="굴림" pitchFamily="50" charset="-127"/>
                <a:ea typeface="굴림" pitchFamily="50" charset="-127"/>
              </a:rPr>
              <a:t>\r</a:t>
            </a:r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’</a:t>
            </a:r>
            <a:r>
              <a:rPr lang="en-US" altLang="ko-KR" sz="1600">
                <a:latin typeface="굴림" pitchFamily="50" charset="-127"/>
                <a:ea typeface="굴림" pitchFamily="50" charset="-127"/>
              </a:rPr>
              <a:t>:          //</a:t>
            </a:r>
            <a:r>
              <a:rPr lang="ko-KR" altLang="en-US" sz="1600">
                <a:latin typeface="굴림" pitchFamily="50" charset="-127"/>
                <a:ea typeface="굴림" pitchFamily="50" charset="-127"/>
              </a:rPr>
              <a:t>캐리지 리턴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ko-KR" altLang="en-US" sz="1600">
                <a:latin typeface="굴림" pitchFamily="50" charset="-127"/>
                <a:ea typeface="굴림" pitchFamily="50" charset="-127"/>
              </a:rPr>
              <a:t>        </a:t>
            </a:r>
            <a:r>
              <a:rPr lang="en-US" altLang="ko-KR" sz="1600">
                <a:latin typeface="굴림" pitchFamily="50" charset="-127"/>
                <a:ea typeface="굴림" pitchFamily="50" charset="-127"/>
              </a:rPr>
              <a:t>break;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ko-KR" sz="1600">
                <a:latin typeface="굴림" pitchFamily="50" charset="-127"/>
                <a:ea typeface="굴림" pitchFamily="50" charset="-127"/>
              </a:rPr>
              <a:t>        defaule :            //</a:t>
            </a:r>
            <a:r>
              <a:rPr lang="ko-KR" altLang="en-US" sz="1600">
                <a:latin typeface="굴림" pitchFamily="50" charset="-127"/>
                <a:ea typeface="굴림" pitchFamily="50" charset="-127"/>
              </a:rPr>
              <a:t>문자 코드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ko-KR" altLang="en-US" sz="1600">
                <a:latin typeface="굴림" pitchFamily="50" charset="-127"/>
                <a:ea typeface="굴림" pitchFamily="50" charset="-127"/>
              </a:rPr>
              <a:t>    </a:t>
            </a:r>
            <a:r>
              <a:rPr lang="en-US" altLang="ko-KR" sz="1600">
                <a:latin typeface="굴림" pitchFamily="50" charset="-127"/>
                <a:ea typeface="굴림" pitchFamily="50" charset="-127"/>
              </a:rPr>
              <a:t>}</a:t>
            </a:r>
            <a:endParaRPr lang="en-US" altLang="ko-KR" sz="1600">
              <a:latin typeface="Times New Roman" pitchFamily="18" charset="0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836613"/>
            <a:ext cx="8229600" cy="5832475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altLang="ko-KR" sz="2000"/>
              <a:t>Caret</a:t>
            </a:r>
            <a:r>
              <a:rPr lang="ko-KR" altLang="en-US" sz="2000"/>
              <a:t>함수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CreateCaret	</a:t>
            </a:r>
            <a:r>
              <a:rPr lang="ko-KR" altLang="en-US" sz="1800"/>
              <a:t>윈도우와 연결된 캐럿을 생성</a:t>
            </a:r>
            <a:r>
              <a:rPr lang="en-US" altLang="ko-KR" sz="18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SetCaretPos	</a:t>
            </a:r>
            <a:r>
              <a:rPr lang="ko-KR" altLang="en-US" sz="1800"/>
              <a:t>윈도우 내에서 캐럿의 위치를 설정</a:t>
            </a:r>
            <a:r>
              <a:rPr lang="en-US" altLang="ko-KR" sz="18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ShowCaret	</a:t>
            </a:r>
            <a:r>
              <a:rPr lang="ko-KR" altLang="en-US" sz="1800"/>
              <a:t>캐럿을 보여줌</a:t>
            </a:r>
            <a:r>
              <a:rPr lang="en-US" altLang="ko-KR" sz="18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HideCaret	</a:t>
            </a:r>
            <a:r>
              <a:rPr lang="ko-KR" altLang="en-US" sz="1800"/>
              <a:t>캐럿을 숨김</a:t>
            </a:r>
            <a:r>
              <a:rPr lang="en-US" altLang="ko-KR" sz="18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DestoryCaret	</a:t>
            </a:r>
            <a:r>
              <a:rPr lang="ko-KR" altLang="en-US" sz="1800"/>
              <a:t>캐럿을 소멸시킴</a:t>
            </a:r>
            <a:r>
              <a:rPr lang="en-US" altLang="ko-KR" sz="1800"/>
              <a:t>.</a:t>
            </a:r>
          </a:p>
          <a:p>
            <a:pPr lvl="1">
              <a:lnSpc>
                <a:spcPct val="80000"/>
              </a:lnSpc>
            </a:pPr>
            <a:endParaRPr lang="en-US" altLang="ko-KR" sz="2000"/>
          </a:p>
          <a:p>
            <a:pPr lvl="1">
              <a:lnSpc>
                <a:spcPct val="80000"/>
              </a:lnSpc>
            </a:pPr>
            <a:r>
              <a:rPr lang="en-US" altLang="ko-KR" sz="2000"/>
              <a:t>WM_SETFOCUS</a:t>
            </a:r>
            <a:r>
              <a:rPr lang="ko-KR" altLang="en-US" sz="2000"/>
              <a:t>메시지에서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CreateCaret</a:t>
            </a:r>
          </a:p>
          <a:p>
            <a:pPr lvl="1">
              <a:lnSpc>
                <a:spcPct val="80000"/>
              </a:lnSpc>
            </a:pPr>
            <a:endParaRPr lang="en-US" altLang="ko-KR" sz="2000"/>
          </a:p>
          <a:p>
            <a:pPr lvl="1">
              <a:lnSpc>
                <a:spcPct val="80000"/>
              </a:lnSpc>
            </a:pPr>
            <a:r>
              <a:rPr lang="en-US" altLang="ko-KR" sz="2000"/>
              <a:t>WM_KILLFOCUS</a:t>
            </a:r>
            <a:r>
              <a:rPr lang="ko-KR" altLang="en-US" sz="2000"/>
              <a:t>메시지에서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DestroyCaret</a:t>
            </a:r>
          </a:p>
          <a:p>
            <a:pPr>
              <a:lnSpc>
                <a:spcPct val="80000"/>
              </a:lnSpc>
            </a:pPr>
            <a:endParaRPr lang="en-US" altLang="ko-KR" sz="2000"/>
          </a:p>
        </p:txBody>
      </p:sp>
      <p:sp>
        <p:nvSpPr>
          <p:cNvPr id="111619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2540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6.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캐럿</a:t>
            </a:r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커서가 아님</a:t>
            </a:r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)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17513"/>
          </a:xfrm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7.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폰트</a:t>
            </a:r>
          </a:p>
        </p:txBody>
      </p:sp>
      <p:graphicFrame>
        <p:nvGraphicFramePr>
          <p:cNvPr id="243789" name="Group 77"/>
          <p:cNvGraphicFramePr>
            <a:graphicFrameLocks noGrp="1"/>
          </p:cNvGraphicFramePr>
          <p:nvPr>
            <p:ph type="tbl" idx="1"/>
          </p:nvPr>
        </p:nvGraphicFramePr>
        <p:xfrm>
          <a:off x="446088" y="2443163"/>
          <a:ext cx="8229600" cy="4151348"/>
        </p:xfrm>
        <a:graphic>
          <a:graphicData uri="http://schemas.openxmlformats.org/drawingml/2006/table">
            <a:tbl>
              <a:tblPr/>
              <a:tblGrid>
                <a:gridCol w="1655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3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인수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nHeight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폰트의 높이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 값이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일 경우에는 디폴트 크기가 사용된다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nWidth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폰트의 폭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 값이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이면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nHeight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에서 지정한 높이에 따라 폭을 자동으로 결정한다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nEscapement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폰트의 각도를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0.1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도 단위로 설정한다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 각도는 문자가 출력될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축과 문자열과의 각도이다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nOrientation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글자 한 자와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축과의 각도를 지정한다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nEscapement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는 전체 문자열의 기울기를 지정하는데 비해 이 인수는 개별 문자의 기울기를 설정한다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fnWeight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폰트의 무게를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–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1000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까지의 값으로 지정한다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폰트의 두께를 설정한다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보통 굵기는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FW_NORMAL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400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04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fdwItalic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fdwUnderline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fdwStrkieOut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기울임체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밑줄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관통선 속성을 설정한다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DWORD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이지만 불린형처럼 사용한다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2669" name="Rectangle 4"/>
          <p:cNvSpPr>
            <a:spLocks noChangeArrowheads="1"/>
          </p:cNvSpPr>
          <p:nvPr/>
        </p:nvSpPr>
        <p:spPr bwMode="auto">
          <a:xfrm>
            <a:off x="323850" y="692150"/>
            <a:ext cx="8642350" cy="158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HFONT CreateFont(int nHeight, int nWidth, int nEscapement,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	int nOrientation, int iWeight, DWORD fdwItalic,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	DWORD fdwUnderline, DWORD fdwStrikeOut, DWORD fdwCharSet,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	DWORD fdwOutputPrecision, DWORD fdwClipPrecision,DWORD fdwQuality,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	DWORD fdwPitchAndFamily, LPCTSTR lpszFace);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4"/>
          <p:cNvSpPr>
            <a:spLocks noGrp="1" noChangeArrowheads="1"/>
          </p:cNvSpPr>
          <p:nvPr>
            <p:ph type="title"/>
          </p:nvPr>
        </p:nvSpPr>
        <p:spPr>
          <a:xfrm>
            <a:off x="7938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7.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폰트</a:t>
            </a:r>
          </a:p>
        </p:txBody>
      </p:sp>
      <p:graphicFrame>
        <p:nvGraphicFramePr>
          <p:cNvPr id="245825" name="Group 65"/>
          <p:cNvGraphicFramePr>
            <a:graphicFrameLocks noGrp="1"/>
          </p:cNvGraphicFramePr>
          <p:nvPr/>
        </p:nvGraphicFramePr>
        <p:xfrm>
          <a:off x="468313" y="836613"/>
          <a:ext cx="8229600" cy="3932237"/>
        </p:xfrm>
        <a:graphic>
          <a:graphicData uri="http://schemas.openxmlformats.org/drawingml/2006/table">
            <a:tbl>
              <a:tblPr/>
              <a:tblGrid>
                <a:gridCol w="1655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3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인수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fdwCharSet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문자 셋을 설정한다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실제 사용할 수 있는 옵션은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ANSI_CHARSET(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윈도우에서 사용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),OEM_CHARSET(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도스에서 사용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과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HANGEUL_CHARSET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 있다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fdwOutputPrecision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출력 정확도를 설정한다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fdwClipPrecision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클리핑 정확도를 설정한다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fdwQuality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논리적 폰트를 물리적 폰트에 얼마나 근접시킬 것인가를 지정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1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fdwPitchAndFamily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폰트의 피치와 그룹을 설정한다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lpszFace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글꼴의 이름을 나타내는 문자열을 설정한다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836613"/>
            <a:ext cx="8229600" cy="5832475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altLang="ko-KR" sz="2000"/>
              <a:t>COLORREF SetTextColor( HDC hdc, COLORREF crColor);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Text</a:t>
            </a:r>
            <a:r>
              <a:rPr lang="ko-KR" altLang="en-US" sz="1800"/>
              <a:t>의 컬러를 </a:t>
            </a:r>
            <a:r>
              <a:rPr lang="en-US" altLang="ko-KR" sz="1800"/>
              <a:t>Setting</a:t>
            </a:r>
            <a:r>
              <a:rPr lang="ko-KR" altLang="en-US" sz="1800"/>
              <a:t>하는 함수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COLORREF SetBkColor( HDC hdc, COLORREF crColor);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글자의 배경색을 설정하는 함수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int SetBkMode( HDC hdc, int iBkMode );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배경색상을 사용할 방법을 설정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OPAQUE : </a:t>
            </a:r>
            <a:r>
              <a:rPr lang="ko-KR" altLang="en-US" sz="1800"/>
              <a:t>불투명한 배경을 사용한다</a:t>
            </a:r>
            <a:r>
              <a:rPr lang="en-US" altLang="ko-KR" sz="1800"/>
              <a:t>. (</a:t>
            </a:r>
            <a:r>
              <a:rPr lang="ko-KR" altLang="en-US" sz="1800"/>
              <a:t>디폴트</a:t>
            </a:r>
            <a:r>
              <a:rPr lang="en-US" altLang="ko-KR" sz="1800"/>
              <a:t>)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TRANSPARENT : </a:t>
            </a:r>
            <a:r>
              <a:rPr lang="ko-KR" altLang="en-US" sz="1800"/>
              <a:t>문자 사이의 여백에 있는 원래 배경이 지워지지 않는다</a:t>
            </a:r>
            <a:r>
              <a:rPr lang="en-US" altLang="ko-KR" sz="1800"/>
              <a:t>.</a:t>
            </a:r>
          </a:p>
          <a:p>
            <a:pPr lvl="1">
              <a:lnSpc>
                <a:spcPct val="80000"/>
              </a:lnSpc>
            </a:pPr>
            <a:endParaRPr lang="en-US" altLang="ko-KR" sz="2000"/>
          </a:p>
        </p:txBody>
      </p:sp>
      <p:sp>
        <p:nvSpPr>
          <p:cNvPr id="114691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7.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폰트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4"/>
          <p:cNvSpPr>
            <a:spLocks noChangeArrowheads="1"/>
          </p:cNvSpPr>
          <p:nvPr/>
        </p:nvSpPr>
        <p:spPr bwMode="auto">
          <a:xfrm>
            <a:off x="395288" y="620713"/>
            <a:ext cx="8353425" cy="4824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체" pitchFamily="49" charset="-127"/>
                <a:ea typeface="굴림체" pitchFamily="49" charset="-127"/>
              </a:rPr>
              <a:t>LRESULT CALLBACK WndProc (HWND hwnd, UINT message, WPARAM wParam, LPARAM lParam)</a:t>
            </a:r>
          </a:p>
          <a:p>
            <a:r>
              <a:rPr lang="en-US" altLang="ko-KR" sz="1000">
                <a:latin typeface="굴림체" pitchFamily="49" charset="-127"/>
                <a:ea typeface="굴림체" pitchFamily="49" charset="-127"/>
              </a:rPr>
              <a:t>{</a:t>
            </a:r>
          </a:p>
          <a:p>
            <a:r>
              <a:rPr lang="en-US" altLang="ko-KR" sz="1000">
                <a:latin typeface="굴림체" pitchFamily="49" charset="-127"/>
                <a:ea typeface="굴림체" pitchFamily="49" charset="-127"/>
              </a:rPr>
              <a:t>	switch (message)</a:t>
            </a:r>
          </a:p>
          <a:p>
            <a:r>
              <a:rPr lang="en-US" altLang="ko-KR" sz="1000">
                <a:latin typeface="굴림체" pitchFamily="49" charset="-127"/>
                <a:ea typeface="굴림체" pitchFamily="49" charset="-127"/>
              </a:rPr>
              <a:t>	{</a:t>
            </a:r>
          </a:p>
          <a:p>
            <a:r>
              <a:rPr lang="en-US" altLang="ko-KR" sz="1000">
                <a:latin typeface="굴림체" pitchFamily="49" charset="-127"/>
                <a:ea typeface="굴림체" pitchFamily="49" charset="-127"/>
              </a:rPr>
              <a:t>	case WM_PAINT:</a:t>
            </a:r>
          </a:p>
          <a:p>
            <a:r>
              <a:rPr lang="en-US" altLang="ko-KR" sz="1000">
                <a:latin typeface="굴림체" pitchFamily="49" charset="-127"/>
                <a:ea typeface="굴림체" pitchFamily="49" charset="-127"/>
              </a:rPr>
              <a:t>		{</a:t>
            </a:r>
          </a:p>
          <a:p>
            <a:r>
              <a:rPr lang="en-US" altLang="ko-KR" sz="1000">
                <a:latin typeface="굴림체" pitchFamily="49" charset="-127"/>
                <a:ea typeface="굴림체" pitchFamily="49" charset="-127"/>
              </a:rPr>
              <a:t>			HDC			hdc;</a:t>
            </a:r>
          </a:p>
          <a:p>
            <a:r>
              <a:rPr lang="en-US" altLang="ko-KR" sz="1000">
                <a:latin typeface="굴림체" pitchFamily="49" charset="-127"/>
                <a:ea typeface="굴림체" pitchFamily="49" charset="-127"/>
              </a:rPr>
              <a:t>			PAINTSTRUCT ps;</a:t>
            </a:r>
          </a:p>
          <a:p>
            <a:r>
              <a:rPr lang="en-US" altLang="ko-KR" sz="1000">
                <a:latin typeface="굴림체" pitchFamily="49" charset="-127"/>
                <a:ea typeface="굴림체" pitchFamily="49" charset="-127"/>
              </a:rPr>
              <a:t>			hdc = BeginPaint(hwnd,&amp;ps);</a:t>
            </a:r>
          </a:p>
          <a:p>
            <a:r>
              <a:rPr lang="en-US" altLang="ko-KR" sz="1000">
                <a:latin typeface="굴림체" pitchFamily="49" charset="-127"/>
                <a:ea typeface="굴림체" pitchFamily="49" charset="-127"/>
              </a:rPr>
              <a:t>			for(int i = 0;i &lt; 900;i+=100)</a:t>
            </a:r>
          </a:p>
          <a:p>
            <a:r>
              <a:rPr lang="en-US" altLang="ko-KR" sz="1000">
                <a:latin typeface="굴림체" pitchFamily="49" charset="-127"/>
                <a:ea typeface="굴림체" pitchFamily="49" charset="-127"/>
              </a:rPr>
              <a:t>			{</a:t>
            </a:r>
          </a:p>
          <a:p>
            <a:r>
              <a:rPr lang="en-US" altLang="ko-KR" sz="1000">
                <a:latin typeface="굴림체" pitchFamily="49" charset="-127"/>
                <a:ea typeface="굴림체" pitchFamily="49" charset="-127"/>
              </a:rPr>
              <a:t>				HFONT hMyFont = CreateFont(50,0,i,0,FW_NORMAL,FALSE,FALSE,FALSE,</a:t>
            </a:r>
          </a:p>
          <a:p>
            <a:r>
              <a:rPr lang="en-US" altLang="ko-KR" sz="1000">
                <a:latin typeface="굴림체" pitchFamily="49" charset="-127"/>
                <a:ea typeface="굴림체" pitchFamily="49" charset="-127"/>
              </a:rPr>
              <a:t>					HANGEUL_CHARSET,OUT_DEFAULT_PRECIS,CLIP_DEFAULT_PRECIS,</a:t>
            </a:r>
          </a:p>
          <a:p>
            <a:r>
              <a:rPr lang="en-US" altLang="ko-KR" sz="1000">
                <a:latin typeface="굴림체" pitchFamily="49" charset="-127"/>
                <a:ea typeface="굴림체" pitchFamily="49" charset="-127"/>
              </a:rPr>
              <a:t>					DEFAULT_QUALITY,VARIABLE_PITCH|FF_SWISS,"</a:t>
            </a:r>
            <a:r>
              <a:rPr lang="ko-KR" altLang="en-US" sz="1000">
                <a:latin typeface="굴림체" pitchFamily="49" charset="-127"/>
                <a:ea typeface="굴림체" pitchFamily="49" charset="-127"/>
              </a:rPr>
              <a:t>굴림</a:t>
            </a:r>
            <a:r>
              <a:rPr lang="en-US" altLang="ko-KR" sz="1000">
                <a:latin typeface="굴림체" pitchFamily="49" charset="-127"/>
                <a:ea typeface="굴림체" pitchFamily="49" charset="-127"/>
              </a:rPr>
              <a:t>");</a:t>
            </a:r>
          </a:p>
          <a:p>
            <a:r>
              <a:rPr lang="en-US" altLang="ko-KR" sz="1000">
                <a:latin typeface="굴림체" pitchFamily="49" charset="-127"/>
                <a:ea typeface="굴림체" pitchFamily="49" charset="-127"/>
              </a:rPr>
              <a:t>				HFONT hOldFont = (HFONT)SelectObject(hdc,hMyFont);</a:t>
            </a:r>
          </a:p>
          <a:p>
            <a:r>
              <a:rPr lang="en-US" altLang="ko-KR" sz="1000">
                <a:latin typeface="굴림체" pitchFamily="49" charset="-127"/>
                <a:ea typeface="굴림체" pitchFamily="49" charset="-127"/>
              </a:rPr>
              <a:t>				TextOut(hdc,0,300,"</a:t>
            </a:r>
            <a:r>
              <a:rPr lang="ko-KR" altLang="en-US" sz="1000">
                <a:latin typeface="굴림체" pitchFamily="49" charset="-127"/>
                <a:ea typeface="굴림체" pitchFamily="49" charset="-127"/>
              </a:rPr>
              <a:t>강원대학교</a:t>
            </a:r>
            <a:r>
              <a:rPr lang="en-US" altLang="ko-KR" sz="1000">
                <a:latin typeface="굴림체" pitchFamily="49" charset="-127"/>
                <a:ea typeface="굴림체" pitchFamily="49" charset="-127"/>
              </a:rPr>
              <a:t>",10);</a:t>
            </a:r>
          </a:p>
          <a:p>
            <a:r>
              <a:rPr lang="en-US" altLang="ko-KR" sz="1000">
                <a:latin typeface="굴림체" pitchFamily="49" charset="-127"/>
                <a:ea typeface="굴림체" pitchFamily="49" charset="-127"/>
              </a:rPr>
              <a:t>				SelectObject(hdc,hOldFont);</a:t>
            </a:r>
          </a:p>
          <a:p>
            <a:r>
              <a:rPr lang="en-US" altLang="ko-KR" sz="1000">
                <a:latin typeface="굴림체" pitchFamily="49" charset="-127"/>
                <a:ea typeface="굴림체" pitchFamily="49" charset="-127"/>
              </a:rPr>
              <a:t>				DeleteObject(hMyFont);</a:t>
            </a:r>
          </a:p>
          <a:p>
            <a:r>
              <a:rPr lang="en-US" altLang="ko-KR" sz="1000">
                <a:latin typeface="굴림체" pitchFamily="49" charset="-127"/>
                <a:ea typeface="굴림체" pitchFamily="49" charset="-127"/>
              </a:rPr>
              <a:t>			}</a:t>
            </a:r>
          </a:p>
          <a:p>
            <a:r>
              <a:rPr lang="en-US" altLang="ko-KR" sz="1000">
                <a:latin typeface="굴림체" pitchFamily="49" charset="-127"/>
                <a:ea typeface="굴림체" pitchFamily="49" charset="-127"/>
              </a:rPr>
              <a:t>			EndPaint(hwnd,&amp;ps);</a:t>
            </a:r>
          </a:p>
          <a:p>
            <a:r>
              <a:rPr lang="en-US" altLang="ko-KR" sz="1000">
                <a:latin typeface="굴림체" pitchFamily="49" charset="-127"/>
                <a:ea typeface="굴림체" pitchFamily="49" charset="-127"/>
              </a:rPr>
              <a:t>		}</a:t>
            </a:r>
          </a:p>
          <a:p>
            <a:r>
              <a:rPr lang="en-US" altLang="ko-KR" sz="1000">
                <a:latin typeface="굴림체" pitchFamily="49" charset="-127"/>
                <a:ea typeface="굴림체" pitchFamily="49" charset="-127"/>
              </a:rPr>
              <a:t>		return 0;</a:t>
            </a:r>
          </a:p>
          <a:p>
            <a:r>
              <a:rPr lang="en-US" altLang="ko-KR" sz="1000">
                <a:latin typeface="굴림체" pitchFamily="49" charset="-127"/>
                <a:ea typeface="굴림체" pitchFamily="49" charset="-127"/>
              </a:rPr>
              <a:t>	case WM_DESTROY:</a:t>
            </a:r>
          </a:p>
          <a:p>
            <a:r>
              <a:rPr lang="en-US" altLang="ko-KR" sz="1000">
                <a:latin typeface="굴림체" pitchFamily="49" charset="-127"/>
                <a:ea typeface="굴림체" pitchFamily="49" charset="-127"/>
              </a:rPr>
              <a:t>		PostQuitMessage (0) ;</a:t>
            </a:r>
          </a:p>
          <a:p>
            <a:r>
              <a:rPr lang="en-US" altLang="ko-KR" sz="1000">
                <a:latin typeface="굴림체" pitchFamily="49" charset="-127"/>
                <a:ea typeface="굴림체" pitchFamily="49" charset="-127"/>
              </a:rPr>
              <a:t>		return 0 ;</a:t>
            </a:r>
          </a:p>
          <a:p>
            <a:r>
              <a:rPr lang="en-US" altLang="ko-KR" sz="1000">
                <a:latin typeface="굴림체" pitchFamily="49" charset="-127"/>
                <a:ea typeface="굴림체" pitchFamily="49" charset="-127"/>
              </a:rPr>
              <a:t>	}</a:t>
            </a:r>
          </a:p>
          <a:p>
            <a:r>
              <a:rPr lang="en-US" altLang="ko-KR" sz="1000">
                <a:latin typeface="굴림체" pitchFamily="49" charset="-127"/>
                <a:ea typeface="굴림체" pitchFamily="49" charset="-127"/>
              </a:rPr>
              <a:t>	return DefWindowProc (hwnd, message, wParam, lParam) ;</a:t>
            </a:r>
          </a:p>
          <a:p>
            <a:r>
              <a:rPr lang="en-US" altLang="ko-KR" sz="1000">
                <a:latin typeface="굴림체" pitchFamily="49" charset="-127"/>
                <a:ea typeface="굴림체" pitchFamily="49" charset="-127"/>
              </a:rPr>
              <a:t>}</a:t>
            </a:r>
          </a:p>
          <a:p>
            <a:endParaRPr lang="en-US" altLang="ko-KR" sz="1000"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90538"/>
          </a:xfrm>
          <a:noFill/>
        </p:spPr>
        <p:txBody>
          <a:bodyPr/>
          <a:lstStyle/>
          <a:p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5. </a:t>
            </a:r>
            <a:r>
              <a:rPr lang="ko-KR" altLang="en-US" sz="3200">
                <a:latin typeface="휴먼옛체" pitchFamily="2" charset="-127"/>
                <a:ea typeface="휴먼옛체" pitchFamily="2" charset="-127"/>
              </a:rPr>
              <a:t>윈도우 프로그래밍과 친해지자</a:t>
            </a:r>
          </a:p>
        </p:txBody>
      </p:sp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539750" y="908050"/>
            <a:ext cx="7848600" cy="2881313"/>
          </a:xfrm>
          <a:prstGeom prst="rect">
            <a:avLst/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>
                <a:latin typeface="Times New Roman" pitchFamily="18" charset="0"/>
                <a:ea typeface="굴림" pitchFamily="50" charset="-127"/>
              </a:rPr>
              <a:t>이벤트</a:t>
            </a:r>
            <a:r>
              <a:rPr lang="en-US" altLang="ko-KR">
                <a:latin typeface="Times New Roman" pitchFamily="18" charset="0"/>
                <a:ea typeface="굴림" pitchFamily="50" charset="-127"/>
              </a:rPr>
              <a:t>(Event)</a:t>
            </a:r>
            <a:r>
              <a:rPr lang="ko-KR" altLang="en-US">
                <a:latin typeface="Times New Roman" pitchFamily="18" charset="0"/>
                <a:ea typeface="굴림" pitchFamily="50" charset="-127"/>
              </a:rPr>
              <a:t>와 메시지</a:t>
            </a:r>
            <a:r>
              <a:rPr lang="en-US" altLang="ko-KR">
                <a:latin typeface="Times New Roman" pitchFamily="18" charset="0"/>
                <a:ea typeface="굴림" pitchFamily="50" charset="-127"/>
              </a:rPr>
              <a:t>(Message)           </a:t>
            </a:r>
            <a:r>
              <a:rPr lang="ko-KR" altLang="en-US">
                <a:latin typeface="Times New Roman" pitchFamily="18" charset="0"/>
                <a:ea typeface="굴림" pitchFamily="50" charset="-127"/>
              </a:rPr>
              <a:t>메시지 루프</a:t>
            </a:r>
            <a:r>
              <a:rPr lang="en-US" altLang="ko-KR">
                <a:latin typeface="Times New Roman" pitchFamily="18" charset="0"/>
                <a:ea typeface="굴림" pitchFamily="50" charset="-127"/>
              </a:rPr>
              <a:t>(Message Loop) </a:t>
            </a:r>
          </a:p>
          <a:p>
            <a:endParaRPr lang="en-US" altLang="ko-KR">
              <a:latin typeface="Times New Roman" pitchFamily="18" charset="0"/>
              <a:ea typeface="굴림" pitchFamily="50" charset="-127"/>
            </a:endParaRPr>
          </a:p>
          <a:p>
            <a:r>
              <a:rPr lang="ko-KR" altLang="en-US">
                <a:latin typeface="Times New Roman" pitchFamily="18" charset="0"/>
                <a:ea typeface="굴림" pitchFamily="50" charset="-127"/>
              </a:rPr>
              <a:t>메시지 큐 </a:t>
            </a:r>
            <a:r>
              <a:rPr lang="en-US" altLang="ko-KR">
                <a:latin typeface="Times New Roman" pitchFamily="18" charset="0"/>
                <a:ea typeface="굴림" pitchFamily="50" charset="-127"/>
              </a:rPr>
              <a:t>(Queue)                                      </a:t>
            </a:r>
            <a:r>
              <a:rPr lang="ko-KR" altLang="en-US">
                <a:latin typeface="Times New Roman" pitchFamily="18" charset="0"/>
                <a:ea typeface="굴림" pitchFamily="50" charset="-127"/>
              </a:rPr>
              <a:t>핸들</a:t>
            </a:r>
            <a:r>
              <a:rPr lang="en-US" altLang="ko-KR">
                <a:latin typeface="Times New Roman" pitchFamily="18" charset="0"/>
                <a:ea typeface="굴림" pitchFamily="50" charset="-127"/>
              </a:rPr>
              <a:t>(Handle)  </a:t>
            </a:r>
          </a:p>
          <a:p>
            <a:endParaRPr lang="en-US" altLang="ko-KR">
              <a:latin typeface="Times New Roman" pitchFamily="18" charset="0"/>
              <a:ea typeface="굴림" pitchFamily="50" charset="-127"/>
            </a:endParaRPr>
          </a:p>
          <a:p>
            <a:r>
              <a:rPr lang="ko-KR" altLang="en-US">
                <a:latin typeface="Times New Roman" pitchFamily="18" charset="0"/>
                <a:ea typeface="굴림" pitchFamily="50" charset="-127"/>
              </a:rPr>
              <a:t>윈도우 프로시져                                         리소스</a:t>
            </a:r>
            <a:r>
              <a:rPr lang="en-US" altLang="ko-KR">
                <a:latin typeface="Times New Roman" pitchFamily="18" charset="0"/>
                <a:ea typeface="굴림" pitchFamily="50" charset="-127"/>
              </a:rPr>
              <a:t>(Resource)  </a:t>
            </a:r>
          </a:p>
          <a:p>
            <a:endParaRPr lang="en-US" altLang="ko-KR">
              <a:latin typeface="Times New Roman" pitchFamily="18" charset="0"/>
              <a:ea typeface="굴림" pitchFamily="50" charset="-127"/>
            </a:endParaRPr>
          </a:p>
          <a:p>
            <a:r>
              <a:rPr lang="ko-KR" altLang="en-US">
                <a:latin typeface="Times New Roman" pitchFamily="18" charset="0"/>
                <a:ea typeface="굴림" pitchFamily="50" charset="-127"/>
              </a:rPr>
              <a:t>인스턴스</a:t>
            </a:r>
            <a:r>
              <a:rPr lang="en-US" altLang="ko-KR">
                <a:latin typeface="Times New Roman" pitchFamily="18" charset="0"/>
                <a:ea typeface="굴림" pitchFamily="50" charset="-127"/>
              </a:rPr>
              <a:t>(Instance)</a:t>
            </a:r>
          </a:p>
          <a:p>
            <a:endParaRPr lang="en-US" altLang="ko-KR">
              <a:latin typeface="Times New Roman" pitchFamily="18" charset="0"/>
              <a:ea typeface="굴림" pitchFamily="50" charset="-127"/>
            </a:endParaRPr>
          </a:p>
          <a:p>
            <a:r>
              <a:rPr lang="ko-KR" altLang="en-US">
                <a:latin typeface="Times New Roman" pitchFamily="18" charset="0"/>
                <a:ea typeface="굴림" pitchFamily="50" charset="-127"/>
              </a:rPr>
              <a:t>하드웨어 운용 방식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4"/>
          <p:cNvSpPr>
            <a:spLocks noChangeArrowheads="1"/>
          </p:cNvSpPr>
          <p:nvPr/>
        </p:nvSpPr>
        <p:spPr bwMode="auto">
          <a:xfrm>
            <a:off x="395288" y="188913"/>
            <a:ext cx="8353425" cy="6557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/*--------------------------------------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TYPER.C -- Typing Program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         (c) Charles Petzold, 1998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--------------------------------------*/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#include &lt;windows.h&gt;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#define BUFFER(x,y) *(pBuffer + y * cxBuffer + x)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LRESULT CALLBACK WndProc (HWND, UINT, WPARAM, 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int WINAPI WinMain (HINSTANCE hInstance, HINSTANCE hPrevInstance,PSTR szCmdLine, int iCmdShow)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static TCHAR szAppName[] = TEXT ("Typer")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HWND         hwnd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MSG          msg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WNDCLASS     wndclass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wndclass.style         = CS_HREDRAW | CS_VREDRAW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wndclass.lpfnWndProc   = WndProc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wndclass.cbClsExtra    =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wndclass.cbWndExtra    =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wndclass.hInstance     = hInstance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wndclass.hIcon         = LoadIcon (NULL, IDI_APPLICATION)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wndclass.hCursor       = LoadCursor (NULL, IDC_ARROW)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wndclass.hbrBackground = (HBRUSH) GetStockObject (WHITE_BRUSH)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wndclass.lpszMenuName  = NULL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wndclass.lpszClassName = szAppName ;    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if (!RegisterClass (&amp;wndclass))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MessageBox (NULL, TEXT ("This program requires Windows NT!"),szAppName, MB_ICONERROR)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hwnd = CreateWindow (szAppName, TEXT ("Typing Program"),WS_OVERLAPPEDWINDOW,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CW_USEDEFAULT, CW_USEDEFAULT, CW_USEDEFAULT, CW_USEDEFAULT,NULL, NULL, 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hInstance, NULL) 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ShowWindow (hwnd, iCmdShow)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UpdateWindow (hwnd)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while (GetMessage (&amp;msg, NULL, 0, 0))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TranslateMessage (&amp;msg)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DispatchMessage (&amp;msg)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msg.wParam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4"/>
          <p:cNvSpPr>
            <a:spLocks noChangeArrowheads="1"/>
          </p:cNvSpPr>
          <p:nvPr/>
        </p:nvSpPr>
        <p:spPr bwMode="auto">
          <a:xfrm>
            <a:off x="323850" y="53975"/>
            <a:ext cx="8515350" cy="6761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LRESULT CALLBACK WndProc (HWND hwnd, UINT message, WPARAM wParam, LPARAM lParam)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{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static DWORD   dwCharSet = DEFAULT_CHARSET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static int     cxChar, cyChar, cxClient, cyClient, cxBuffer, cyBuffer,xCaret, yCaret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static TCHAR * pBuffer = NULL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HDC            hdc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int            x, y, i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PAINTSTRUCT    ps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TEXTMETRIC     tm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switch (message)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{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case WM_INPUTLANGCHANGE: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dwCharSet = wParam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case WM_CREATE: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hdc = GetDC (hwnd)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SelectObject (hdc, CreateFont (0, 0, 0, 0, 0, 0, 0, 0,dwCharSet, 0, 0, 0, FIXED_PITCH, NULL))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GetTextMetrics (hdc, &amp;tm)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cxChar = tm.tmAveCharWidth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cyChar = tm.tmHeight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DeleteObject (SelectObject (hdc, GetStockObject (SYSTEM_FONT)))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ReleaseDC (hwnd, hdc)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case WM_SIZE: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if (message == WM_SIZE)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{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cxClient = LOWORD (lParam)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cyClient = HIWORD (lParam)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}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cxBuffer = max (1, cxClient / cxChar)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cyBuffer = max (1, cyClient / cyChar)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if (pBuffer != NULL)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free (pBuffer)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pBuffer = (TCHAR *) malloc (cxBuffer * cyBuffer * sizeof (TCHAR))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for (y = 0 ; y &lt; cyBuffer ; y++)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for (x = 0 ; x &lt; cxBuffer ; x++)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	BUFFER(x,y) = ' '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xCaret = 0;yCaret = 0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if (hwnd == GetFocus ())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SetCaretPos (xCaret * cxChar, yCaret * cyChar)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InvalidateRect (hwnd, NULL, TRUE)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return 0 ;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152400"/>
            <a:ext cx="8550275" cy="6615113"/>
          </a:xfrm>
          <a:ln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195"/>
                  </a:schemeClr>
                </a:solidFill>
              </a14:hiddenFill>
            </a:ext>
          </a:extLst>
        </p:spPr>
        <p:txBody>
          <a:bodyPr/>
          <a:lstStyle/>
          <a:p>
            <a:r>
              <a:rPr lang="en-US" altLang="ko-KR" sz="1000">
                <a:solidFill>
                  <a:schemeClr val="tx1"/>
                </a:solidFill>
              </a:rPr>
              <a:t>	case WM_SETFOCUS:</a:t>
            </a:r>
            <a:br>
              <a:rPr lang="en-US" altLang="ko-KR" sz="1000">
                <a:solidFill>
                  <a:schemeClr val="tx1"/>
                </a:solidFill>
              </a:rPr>
            </a:br>
            <a:r>
              <a:rPr lang="en-US" altLang="ko-KR" sz="1000">
                <a:solidFill>
                  <a:schemeClr val="tx1"/>
                </a:solidFill>
              </a:rPr>
              <a:t>		CreateCaret (hwnd, NULL, cxChar, cyChar) ;</a:t>
            </a:r>
            <a:br>
              <a:rPr lang="en-US" altLang="ko-KR" sz="1000">
                <a:solidFill>
                  <a:schemeClr val="tx1"/>
                </a:solidFill>
              </a:rPr>
            </a:br>
            <a:r>
              <a:rPr lang="en-US" altLang="ko-KR" sz="1000">
                <a:solidFill>
                  <a:schemeClr val="tx1"/>
                </a:solidFill>
              </a:rPr>
              <a:t>		SetCaretPos (xCaret * cxChar, yCaret * cyChar) ;</a:t>
            </a:r>
            <a:br>
              <a:rPr lang="en-US" altLang="ko-KR" sz="1000">
                <a:solidFill>
                  <a:schemeClr val="tx1"/>
                </a:solidFill>
              </a:rPr>
            </a:br>
            <a:r>
              <a:rPr lang="en-US" altLang="ko-KR" sz="1000">
                <a:solidFill>
                  <a:schemeClr val="tx1"/>
                </a:solidFill>
              </a:rPr>
              <a:t>		ShowCaret (hwnd) ;</a:t>
            </a:r>
            <a:br>
              <a:rPr lang="en-US" altLang="ko-KR" sz="1000">
                <a:solidFill>
                  <a:schemeClr val="tx1"/>
                </a:solidFill>
              </a:rPr>
            </a:br>
            <a:r>
              <a:rPr lang="en-US" altLang="ko-KR" sz="1000">
                <a:solidFill>
                  <a:schemeClr val="tx1"/>
                </a:solidFill>
              </a:rPr>
              <a:t>		return 0 ;</a:t>
            </a:r>
            <a:br>
              <a:rPr lang="en-US" altLang="ko-KR" sz="1000">
                <a:solidFill>
                  <a:schemeClr val="tx1"/>
                </a:solidFill>
              </a:rPr>
            </a:br>
            <a:r>
              <a:rPr lang="en-US" altLang="ko-KR" sz="1000"/>
              <a:t>	</a:t>
            </a:r>
            <a:r>
              <a:rPr lang="ko-KR" altLang="ko-KR" sz="1000">
                <a:solidFill>
                  <a:schemeClr val="tx1"/>
                </a:solidFill>
              </a:rPr>
              <a:t>case WM_KILLFOCUS:</a:t>
            </a:r>
            <a:br>
              <a:rPr lang="ko-KR" altLang="ko-KR" sz="1000">
                <a:solidFill>
                  <a:schemeClr val="tx1"/>
                </a:solidFill>
              </a:rPr>
            </a:br>
            <a:r>
              <a:rPr lang="ko-KR" altLang="ko-KR" sz="1000">
                <a:solidFill>
                  <a:schemeClr val="tx1"/>
                </a:solidFill>
              </a:rPr>
              <a:t>		HideCaret (hwnd) ;</a:t>
            </a:r>
            <a:br>
              <a:rPr lang="ko-KR" altLang="ko-KR" sz="1000">
                <a:solidFill>
                  <a:schemeClr val="tx1"/>
                </a:solidFill>
              </a:rPr>
            </a:br>
            <a:r>
              <a:rPr lang="ko-KR" altLang="ko-KR" sz="1000">
                <a:solidFill>
                  <a:schemeClr val="tx1"/>
                </a:solidFill>
              </a:rPr>
              <a:t>		DestroyCaret () ;</a:t>
            </a:r>
            <a:br>
              <a:rPr lang="ko-KR" altLang="ko-KR" sz="1000">
                <a:solidFill>
                  <a:schemeClr val="tx1"/>
                </a:solidFill>
              </a:rPr>
            </a:br>
            <a:r>
              <a:rPr lang="ko-KR" altLang="ko-KR" sz="1000">
                <a:solidFill>
                  <a:schemeClr val="tx1"/>
                </a:solidFill>
              </a:rPr>
              <a:t>		return 0 ;</a:t>
            </a:r>
            <a:br>
              <a:rPr lang="ko-KR" altLang="ko-KR" sz="1000">
                <a:solidFill>
                  <a:schemeClr val="tx1"/>
                </a:solidFill>
              </a:rPr>
            </a:br>
            <a:r>
              <a:rPr lang="ko-KR" altLang="ko-KR" sz="1000">
                <a:solidFill>
                  <a:schemeClr val="tx1"/>
                </a:solidFill>
              </a:rPr>
              <a:t>	case WM_KEYDOWN:</a:t>
            </a:r>
            <a:br>
              <a:rPr lang="ko-KR" altLang="ko-KR" sz="1000">
                <a:solidFill>
                  <a:schemeClr val="tx1"/>
                </a:solidFill>
              </a:rPr>
            </a:br>
            <a:r>
              <a:rPr lang="ko-KR" altLang="ko-KR" sz="1000">
                <a:solidFill>
                  <a:schemeClr val="tx1"/>
                </a:solidFill>
              </a:rPr>
              <a:t>		switch (wParam)</a:t>
            </a:r>
            <a:br>
              <a:rPr lang="ko-KR" altLang="ko-KR" sz="1000">
                <a:solidFill>
                  <a:schemeClr val="tx1"/>
                </a:solidFill>
              </a:rPr>
            </a:br>
            <a:r>
              <a:rPr lang="ko-KR" altLang="ko-KR" sz="1000">
                <a:solidFill>
                  <a:schemeClr val="tx1"/>
                </a:solidFill>
              </a:rPr>
              <a:t>		{</a:t>
            </a:r>
            <a:br>
              <a:rPr lang="ko-KR" altLang="ko-KR" sz="1000">
                <a:solidFill>
                  <a:schemeClr val="tx1"/>
                </a:solidFill>
              </a:rPr>
            </a:br>
            <a:r>
              <a:rPr lang="ko-KR" altLang="ko-KR" sz="1000">
                <a:solidFill>
                  <a:schemeClr val="tx1"/>
                </a:solidFill>
              </a:rPr>
              <a:t>			case VK_HOME:</a:t>
            </a:r>
            <a:br>
              <a:rPr lang="ko-KR" altLang="ko-KR" sz="1000">
                <a:solidFill>
                  <a:schemeClr val="tx1"/>
                </a:solidFill>
              </a:rPr>
            </a:br>
            <a:r>
              <a:rPr lang="ko-KR" altLang="ko-KR" sz="1000">
                <a:solidFill>
                  <a:schemeClr val="tx1"/>
                </a:solidFill>
              </a:rPr>
              <a:t>				xCaret = 0 ;	</a:t>
            </a:r>
            <a:r>
              <a:rPr lang="en-US" altLang="ko-KR" sz="1000">
                <a:solidFill>
                  <a:schemeClr val="tx1"/>
                </a:solidFill>
              </a:rPr>
              <a:t>		</a:t>
            </a:r>
            <a:r>
              <a:rPr lang="ko-KR" altLang="ko-KR" sz="1000">
                <a:solidFill>
                  <a:schemeClr val="tx1"/>
                </a:solidFill>
              </a:rPr>
              <a:t>break ;</a:t>
            </a:r>
            <a:br>
              <a:rPr lang="ko-KR" altLang="ko-KR" sz="1000">
                <a:solidFill>
                  <a:schemeClr val="tx1"/>
                </a:solidFill>
              </a:rPr>
            </a:br>
            <a:r>
              <a:rPr lang="ko-KR" altLang="ko-KR" sz="1000">
                <a:solidFill>
                  <a:schemeClr val="tx1"/>
                </a:solidFill>
              </a:rPr>
              <a:t>			case VK_END:</a:t>
            </a:r>
            <a:br>
              <a:rPr lang="ko-KR" altLang="ko-KR" sz="1000">
                <a:solidFill>
                  <a:schemeClr val="tx1"/>
                </a:solidFill>
              </a:rPr>
            </a:br>
            <a:r>
              <a:rPr lang="ko-KR" altLang="ko-KR" sz="1000">
                <a:solidFill>
                  <a:schemeClr val="tx1"/>
                </a:solidFill>
              </a:rPr>
              <a:t>				xCaret = cxBuffer - 1 ;</a:t>
            </a:r>
            <a:r>
              <a:rPr lang="en-US" altLang="ko-KR" sz="1000">
                <a:solidFill>
                  <a:schemeClr val="tx1"/>
                </a:solidFill>
              </a:rPr>
              <a:t>		</a:t>
            </a:r>
            <a:r>
              <a:rPr lang="ko-KR" altLang="ko-KR" sz="1000">
                <a:solidFill>
                  <a:schemeClr val="tx1"/>
                </a:solidFill>
              </a:rPr>
              <a:t>break ;</a:t>
            </a:r>
            <a:br>
              <a:rPr lang="ko-KR" altLang="ko-KR" sz="1000">
                <a:solidFill>
                  <a:schemeClr val="tx1"/>
                </a:solidFill>
              </a:rPr>
            </a:br>
            <a:r>
              <a:rPr lang="ko-KR" altLang="ko-KR" sz="1000">
                <a:solidFill>
                  <a:schemeClr val="tx1"/>
                </a:solidFill>
              </a:rPr>
              <a:t>			case VK_PRIOR:</a:t>
            </a:r>
            <a:br>
              <a:rPr lang="ko-KR" altLang="ko-KR" sz="1000">
                <a:solidFill>
                  <a:schemeClr val="tx1"/>
                </a:solidFill>
              </a:rPr>
            </a:br>
            <a:r>
              <a:rPr lang="ko-KR" altLang="ko-KR" sz="1000">
                <a:solidFill>
                  <a:schemeClr val="tx1"/>
                </a:solidFill>
              </a:rPr>
              <a:t>				yCaret = 0 ;</a:t>
            </a:r>
            <a:r>
              <a:rPr lang="en-US" altLang="ko-KR" sz="1000">
                <a:solidFill>
                  <a:schemeClr val="tx1"/>
                </a:solidFill>
              </a:rPr>
              <a:t>			</a:t>
            </a:r>
            <a:r>
              <a:rPr lang="ko-KR" altLang="ko-KR" sz="1000">
                <a:solidFill>
                  <a:schemeClr val="tx1"/>
                </a:solidFill>
              </a:rPr>
              <a:t>break ;</a:t>
            </a:r>
            <a:br>
              <a:rPr lang="ko-KR" altLang="ko-KR" sz="1000">
                <a:solidFill>
                  <a:schemeClr val="tx1"/>
                </a:solidFill>
              </a:rPr>
            </a:br>
            <a:r>
              <a:rPr lang="ko-KR" altLang="ko-KR" sz="1000">
                <a:solidFill>
                  <a:schemeClr val="tx1"/>
                </a:solidFill>
              </a:rPr>
              <a:t>			case VK_NEXT:</a:t>
            </a:r>
            <a:br>
              <a:rPr lang="ko-KR" altLang="ko-KR" sz="1000">
                <a:solidFill>
                  <a:schemeClr val="tx1"/>
                </a:solidFill>
              </a:rPr>
            </a:br>
            <a:r>
              <a:rPr lang="ko-KR" altLang="ko-KR" sz="1000">
                <a:solidFill>
                  <a:schemeClr val="tx1"/>
                </a:solidFill>
              </a:rPr>
              <a:t>				yCaret = cyBuffer - 1 ;</a:t>
            </a:r>
            <a:r>
              <a:rPr lang="en-US" altLang="ko-KR" sz="1000">
                <a:solidFill>
                  <a:schemeClr val="tx1"/>
                </a:solidFill>
              </a:rPr>
              <a:t>		</a:t>
            </a:r>
            <a:r>
              <a:rPr lang="ko-KR" altLang="ko-KR" sz="1000">
                <a:solidFill>
                  <a:schemeClr val="tx1"/>
                </a:solidFill>
              </a:rPr>
              <a:t>break ;</a:t>
            </a:r>
            <a:br>
              <a:rPr lang="ko-KR" altLang="ko-KR" sz="1000">
                <a:solidFill>
                  <a:schemeClr val="tx1"/>
                </a:solidFill>
              </a:rPr>
            </a:br>
            <a:r>
              <a:rPr lang="ko-KR" altLang="ko-KR" sz="1000">
                <a:solidFill>
                  <a:schemeClr val="tx1"/>
                </a:solidFill>
              </a:rPr>
              <a:t>			case VK_LEFT:</a:t>
            </a:r>
            <a:br>
              <a:rPr lang="ko-KR" altLang="ko-KR" sz="1000">
                <a:solidFill>
                  <a:schemeClr val="tx1"/>
                </a:solidFill>
              </a:rPr>
            </a:br>
            <a:r>
              <a:rPr lang="ko-KR" altLang="ko-KR" sz="1000">
                <a:solidFill>
                  <a:schemeClr val="tx1"/>
                </a:solidFill>
              </a:rPr>
              <a:t>				xCaret = max (xCaret - 1, 0) ;</a:t>
            </a:r>
            <a:r>
              <a:rPr lang="en-US" altLang="ko-KR" sz="1000">
                <a:solidFill>
                  <a:schemeClr val="tx1"/>
                </a:solidFill>
              </a:rPr>
              <a:t>		</a:t>
            </a:r>
            <a:r>
              <a:rPr lang="ko-KR" altLang="ko-KR" sz="1000">
                <a:solidFill>
                  <a:schemeClr val="tx1"/>
                </a:solidFill>
              </a:rPr>
              <a:t>break ;</a:t>
            </a:r>
            <a:br>
              <a:rPr lang="ko-KR" altLang="ko-KR" sz="1000">
                <a:solidFill>
                  <a:schemeClr val="tx1"/>
                </a:solidFill>
              </a:rPr>
            </a:br>
            <a:r>
              <a:rPr lang="ko-KR" altLang="ko-KR" sz="1000">
                <a:solidFill>
                  <a:schemeClr val="tx1"/>
                </a:solidFill>
              </a:rPr>
              <a:t>			case VK_RIGHT:</a:t>
            </a:r>
            <a:br>
              <a:rPr lang="ko-KR" altLang="ko-KR" sz="1000">
                <a:solidFill>
                  <a:schemeClr val="tx1"/>
                </a:solidFill>
              </a:rPr>
            </a:br>
            <a:r>
              <a:rPr lang="ko-KR" altLang="ko-KR" sz="1000">
                <a:solidFill>
                  <a:schemeClr val="tx1"/>
                </a:solidFill>
              </a:rPr>
              <a:t>				xCaret = min (xCaret + 1, cxBuffer - 1) ;</a:t>
            </a:r>
            <a:r>
              <a:rPr lang="en-US" altLang="ko-KR" sz="1000">
                <a:solidFill>
                  <a:schemeClr val="tx1"/>
                </a:solidFill>
              </a:rPr>
              <a:t>	</a:t>
            </a:r>
            <a:r>
              <a:rPr lang="ko-KR" altLang="ko-KR" sz="1000">
                <a:solidFill>
                  <a:schemeClr val="tx1"/>
                </a:solidFill>
              </a:rPr>
              <a:t>break ;             </a:t>
            </a:r>
            <a:br>
              <a:rPr lang="ko-KR" altLang="ko-KR" sz="1000">
                <a:solidFill>
                  <a:schemeClr val="tx1"/>
                </a:solidFill>
              </a:rPr>
            </a:br>
            <a:r>
              <a:rPr lang="ko-KR" altLang="ko-KR" sz="1000">
                <a:solidFill>
                  <a:schemeClr val="tx1"/>
                </a:solidFill>
              </a:rPr>
              <a:t>			case VK_UP:</a:t>
            </a:r>
            <a:br>
              <a:rPr lang="ko-KR" altLang="ko-KR" sz="1000">
                <a:solidFill>
                  <a:schemeClr val="tx1"/>
                </a:solidFill>
              </a:rPr>
            </a:br>
            <a:r>
              <a:rPr lang="ko-KR" altLang="ko-KR" sz="1000">
                <a:solidFill>
                  <a:schemeClr val="tx1"/>
                </a:solidFill>
              </a:rPr>
              <a:t>				yCaret = max (yCaret - 1, 0) ;</a:t>
            </a:r>
            <a:r>
              <a:rPr lang="en-US" altLang="ko-KR" sz="1000">
                <a:solidFill>
                  <a:schemeClr val="tx1"/>
                </a:solidFill>
              </a:rPr>
              <a:t>	</a:t>
            </a:r>
            <a:r>
              <a:rPr lang="ko-KR" altLang="ko-KR" sz="1000">
                <a:solidFill>
                  <a:schemeClr val="tx1"/>
                </a:solidFill>
              </a:rPr>
              <a:t>	break ;</a:t>
            </a:r>
            <a:br>
              <a:rPr lang="ko-KR" altLang="ko-KR" sz="1000">
                <a:solidFill>
                  <a:schemeClr val="tx1"/>
                </a:solidFill>
              </a:rPr>
            </a:br>
            <a:r>
              <a:rPr lang="ko-KR" altLang="ko-KR" sz="1000">
                <a:solidFill>
                  <a:schemeClr val="tx1"/>
                </a:solidFill>
              </a:rPr>
              <a:t>			case VK_DOWN:</a:t>
            </a:r>
            <a:br>
              <a:rPr lang="ko-KR" altLang="ko-KR" sz="1000">
                <a:solidFill>
                  <a:schemeClr val="tx1"/>
                </a:solidFill>
              </a:rPr>
            </a:br>
            <a:r>
              <a:rPr lang="ko-KR" altLang="ko-KR" sz="1000">
                <a:solidFill>
                  <a:schemeClr val="tx1"/>
                </a:solidFill>
              </a:rPr>
              <a:t>				yCaret = min (yCaret + 1, cyBuffer - 1) ;	break ;</a:t>
            </a:r>
            <a:br>
              <a:rPr lang="ko-KR" altLang="ko-KR" sz="1000">
                <a:solidFill>
                  <a:schemeClr val="tx1"/>
                </a:solidFill>
              </a:rPr>
            </a:br>
            <a:r>
              <a:rPr lang="ko-KR" altLang="ko-KR" sz="1000">
                <a:solidFill>
                  <a:schemeClr val="tx1"/>
                </a:solidFill>
              </a:rPr>
              <a:t>			case VK_DELETE:</a:t>
            </a:r>
            <a:br>
              <a:rPr lang="ko-KR" altLang="ko-KR" sz="1000">
                <a:solidFill>
                  <a:schemeClr val="tx1"/>
                </a:solidFill>
              </a:rPr>
            </a:br>
            <a:r>
              <a:rPr lang="ko-KR" altLang="ko-KR" sz="1000">
                <a:solidFill>
                  <a:schemeClr val="tx1"/>
                </a:solidFill>
              </a:rPr>
              <a:t>				for (x = xCaret ; x &lt; cxBuffer - 1 ; x++)</a:t>
            </a:r>
            <a:br>
              <a:rPr lang="ko-KR" altLang="ko-KR" sz="1000">
                <a:solidFill>
                  <a:schemeClr val="tx1"/>
                </a:solidFill>
              </a:rPr>
            </a:br>
            <a:r>
              <a:rPr lang="ko-KR" altLang="ko-KR" sz="1000">
                <a:solidFill>
                  <a:schemeClr val="tx1"/>
                </a:solidFill>
              </a:rPr>
              <a:t>					BUFFER (x, yCaret) = BUFFER (x + 1, yCaret) ;</a:t>
            </a:r>
            <a:br>
              <a:rPr lang="en-US" altLang="ko-KR" sz="1000">
                <a:solidFill>
                  <a:schemeClr val="tx1"/>
                </a:solidFill>
              </a:rPr>
            </a:br>
            <a:r>
              <a:rPr lang="en-US" altLang="ko-KR" sz="1000">
                <a:solidFill>
                  <a:schemeClr val="tx1"/>
                </a:solidFill>
              </a:rPr>
              <a:t>	</a:t>
            </a:r>
            <a:r>
              <a:rPr lang="ko-KR" altLang="ko-KR" sz="1000">
                <a:solidFill>
                  <a:schemeClr val="tx1"/>
                </a:solidFill>
              </a:rPr>
              <a:t>			BUFFER (cxBuffer - 1, yCaret) = ' ' ;</a:t>
            </a:r>
            <a:br>
              <a:rPr lang="ko-KR" altLang="ko-KR" sz="1000">
                <a:solidFill>
                  <a:schemeClr val="tx1"/>
                </a:solidFill>
              </a:rPr>
            </a:br>
            <a:r>
              <a:rPr lang="ko-KR" altLang="ko-KR" sz="1000">
                <a:solidFill>
                  <a:schemeClr val="tx1"/>
                </a:solidFill>
              </a:rPr>
              <a:t>				HideCaret (hwnd) ;</a:t>
            </a:r>
            <a:br>
              <a:rPr lang="ko-KR" altLang="ko-KR" sz="1000">
                <a:solidFill>
                  <a:schemeClr val="tx1"/>
                </a:solidFill>
              </a:rPr>
            </a:br>
            <a:r>
              <a:rPr lang="ko-KR" altLang="ko-KR" sz="1000">
                <a:solidFill>
                  <a:schemeClr val="tx1"/>
                </a:solidFill>
              </a:rPr>
              <a:t>				hdc = GetDC (hwnd) ;</a:t>
            </a:r>
            <a:br>
              <a:rPr lang="ko-KR" altLang="ko-KR" sz="1000">
                <a:solidFill>
                  <a:schemeClr val="tx1"/>
                </a:solidFill>
              </a:rPr>
            </a:br>
            <a:r>
              <a:rPr lang="ko-KR" altLang="ko-KR" sz="1000">
                <a:solidFill>
                  <a:schemeClr val="tx1"/>
                </a:solidFill>
              </a:rPr>
              <a:t>		SelectObject (hdc, CreateFont (0, 0, 0, 0, 0, 0, 0, 0,dwCharSet, 0, 0, 0, FIXED_PITCH, NULL)) ;</a:t>
            </a:r>
            <a:br>
              <a:rPr lang="ko-KR" altLang="ko-KR" sz="1000">
                <a:solidFill>
                  <a:schemeClr val="tx1"/>
                </a:solidFill>
              </a:rPr>
            </a:br>
            <a:r>
              <a:rPr lang="ko-KR" altLang="ko-KR" sz="1000">
                <a:solidFill>
                  <a:schemeClr val="tx1"/>
                </a:solidFill>
              </a:rPr>
              <a:t>		TextOut (hdc, xCaret * cxChar, yCaret * cyChar,&amp;BUFFER (xCaret, yCaret),cxBuffer - xCaret) ;</a:t>
            </a:r>
            <a:br>
              <a:rPr lang="ko-KR" altLang="ko-KR" sz="1000">
                <a:solidFill>
                  <a:schemeClr val="tx1"/>
                </a:solidFill>
              </a:rPr>
            </a:br>
            <a:r>
              <a:rPr lang="ko-KR" altLang="ko-KR" sz="1000">
                <a:solidFill>
                  <a:schemeClr val="tx1"/>
                </a:solidFill>
              </a:rPr>
              <a:t>				DeleteObject (SelectObject (hdc, GetStockObject (SYSTEM_FONT))) ;</a:t>
            </a:r>
            <a:br>
              <a:rPr lang="ko-KR" altLang="ko-KR" sz="1000">
                <a:solidFill>
                  <a:schemeClr val="tx1"/>
                </a:solidFill>
              </a:rPr>
            </a:br>
            <a:r>
              <a:rPr lang="ko-KR" altLang="ko-KR" sz="1000">
                <a:solidFill>
                  <a:schemeClr val="tx1"/>
                </a:solidFill>
              </a:rPr>
              <a:t>				ReleaseDC (hwnd, hdc) ;</a:t>
            </a:r>
            <a:br>
              <a:rPr lang="ko-KR" altLang="ko-KR" sz="1000">
                <a:solidFill>
                  <a:schemeClr val="tx1"/>
                </a:solidFill>
              </a:rPr>
            </a:br>
            <a:r>
              <a:rPr lang="ko-KR" altLang="ko-KR" sz="1000">
                <a:solidFill>
                  <a:schemeClr val="tx1"/>
                </a:solidFill>
              </a:rPr>
              <a:t>				ShowCaret (hwnd) ;</a:t>
            </a:r>
            <a:br>
              <a:rPr lang="ko-KR" altLang="ko-KR" sz="1000">
                <a:solidFill>
                  <a:schemeClr val="tx1"/>
                </a:solidFill>
              </a:rPr>
            </a:br>
            <a:r>
              <a:rPr lang="ko-KR" altLang="ko-KR" sz="1000">
                <a:solidFill>
                  <a:schemeClr val="tx1"/>
                </a:solidFill>
              </a:rPr>
              <a:t>				break ;</a:t>
            </a:r>
            <a:br>
              <a:rPr lang="ko-KR" altLang="ko-KR" sz="1000">
                <a:solidFill>
                  <a:schemeClr val="tx1"/>
                </a:solidFill>
              </a:rPr>
            </a:br>
            <a:r>
              <a:rPr lang="ko-KR" altLang="ko-KR" sz="1000">
                <a:solidFill>
                  <a:schemeClr val="tx1"/>
                </a:solidFill>
              </a:rPr>
              <a:t>		}</a:t>
            </a:r>
            <a:br>
              <a:rPr lang="ko-KR" altLang="ko-KR" sz="1000">
                <a:solidFill>
                  <a:schemeClr val="tx1"/>
                </a:solidFill>
              </a:rPr>
            </a:br>
            <a:r>
              <a:rPr lang="ko-KR" altLang="ko-KR" sz="1000">
                <a:solidFill>
                  <a:schemeClr val="tx1"/>
                </a:solidFill>
              </a:rPr>
              <a:t>		SetCaretPos (xCaret * cxChar, yCaret * cyChar) ;</a:t>
            </a:r>
            <a:br>
              <a:rPr lang="ko-KR" altLang="ko-KR" sz="1000">
                <a:solidFill>
                  <a:schemeClr val="tx1"/>
                </a:solidFill>
              </a:rPr>
            </a:br>
            <a:r>
              <a:rPr lang="ko-KR" altLang="ko-KR" sz="1000">
                <a:solidFill>
                  <a:schemeClr val="tx1"/>
                </a:solidFill>
              </a:rPr>
              <a:t>		return 0 ;</a:t>
            </a:r>
            <a:endParaRPr lang="en-US" altLang="ko-KR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4"/>
          <p:cNvSpPr>
            <a:spLocks noChangeArrowheads="1"/>
          </p:cNvSpPr>
          <p:nvPr/>
        </p:nvSpPr>
        <p:spPr bwMode="auto">
          <a:xfrm>
            <a:off x="323850" y="71438"/>
            <a:ext cx="8569325" cy="659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case WM_CHAR: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for (i = 0 ; i &lt; (int) LOWORD (lParam) ; i++)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{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switch (wParam)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{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case '\b':                    // backspace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if (xCaret &gt; 0)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{	xCaret--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	SendMessage (hwnd, WM_KEYDOWN, VK_DELETE, 1)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}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break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case '\t':                    // tab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do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{	SendMessage (hwnd, WM_CHAR, ' ', 1)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}while (xCaret % 8 != 0)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break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case '\n':                    // line feed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if (++yCaret == cyBuffer)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	yCaret = 0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break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case '\r':                    // carriage return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xCaret = 0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if (++yCaret == cyBuffer)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	yCaret = 0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break ;                    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case '\x1B':                  // escape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for (y = 0 ; y &lt; cyBuffer ; y++)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	for (x = 0 ; x &lt; cxBuffer ; x++)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		BUFFER (x, y) = ' '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xCaret = 0 ;	yCaret = 0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InvalidateRect (hwnd, NULL, FALSE)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break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default:                      // character codes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BUFFER (xCaret, yCaret) = (TCHAR) wParam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HideCaret (hwnd)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hdc = GetDC (hwnd)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SelectObject (hdc, CreateFont (0, 0, 0, 0, 0, 0, 0, 0,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dwCharSet, 0, 0, 0, FIXED_PITCH, NULL))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TextOut (hdc, xCaret * cxChar, yCaret * cyChar,&amp;BUFFER (xCaret, yCaret), 1)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DeleteObject (SelectObject (hdc, GetStockObject (SYSTEM_FONT)));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ReleaseDC (hwnd, hdc)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ShowCaret (hwnd)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if (++xCaret == cxBuffer)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{	xCaret = 0 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4"/>
          <p:cNvSpPr>
            <a:spLocks noChangeArrowheads="1"/>
          </p:cNvSpPr>
          <p:nvPr/>
        </p:nvSpPr>
        <p:spPr bwMode="auto">
          <a:xfrm>
            <a:off x="323850" y="115888"/>
            <a:ext cx="8640763" cy="6669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		if (++yCaret == cyBuffer)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			yCaret = 0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	}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	break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}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}</a:t>
            </a:r>
          </a:p>
          <a:p>
            <a:endParaRPr lang="en-US" altLang="ko-KR" sz="1000">
              <a:latin typeface="휴먼모음T" pitchFamily="18" charset="-127"/>
              <a:ea typeface="휴먼모음T" pitchFamily="18" charset="-127"/>
            </a:endParaRP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SetCaretPos (xCaret * cxChar, yCaret * cyChar)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return 0 ;</a:t>
            </a:r>
          </a:p>
          <a:p>
            <a:endParaRPr lang="en-US" altLang="ko-KR" sz="1000">
              <a:latin typeface="휴먼모음T" pitchFamily="18" charset="-127"/>
              <a:ea typeface="휴먼모음T" pitchFamily="18" charset="-127"/>
            </a:endParaRP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case WM_PAINT: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hdc = BeginPaint (hwnd, &amp;ps)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SelectObject (hdc, CreateFont (0, 0, 0, 0, 0, 0, 0, 0, dwCharSet, 0, 0, 0, FIXED_PITCH, NULL))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for (y = 0 ; y &lt; cyBuffer ; y++)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TextOut (hdc, 0, y * cyChar, &amp; BUFFER(0,y), cxBuffer)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DeleteObject (SelectObject (hdc, GetStockObject (SYSTEM_FONT)))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EndPaint (hwnd, &amp;ps)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return 0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case WM_DESTROY: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PostQuitMessage (0)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return 0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}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return DefWindowProc (hwnd, message, wParam, lParam)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}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r">
              <a:spcBef>
                <a:spcPct val="0"/>
              </a:spcBef>
              <a:buFontTx/>
              <a:buNone/>
              <a:defRPr/>
            </a:pPr>
            <a:r>
              <a:rPr lang="ko-KR" altLang="en-US" sz="6600" b="1">
                <a:effectLst>
                  <a:outerShdw blurRad="38100" dist="38100" dir="2700000" algn="tl">
                    <a:srgbClr val="C0C0C0"/>
                  </a:outerShdw>
                </a:effectLst>
                <a:latin typeface="휴먼모음T" pitchFamily="18" charset="-127"/>
                <a:ea typeface="휴먼모음T" pitchFamily="18" charset="-127"/>
              </a:rPr>
              <a:t>마우스</a:t>
            </a:r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altLang="ko-KR" sz="4400" dirty="0">
                <a:effectLst>
                  <a:outerShdw blurRad="38100" dist="38100" dir="2700000" algn="tl">
                    <a:srgbClr val="C0C0C0"/>
                  </a:outerShdw>
                </a:effectLst>
                <a:latin typeface="휴먼모음T" pitchFamily="18" charset="-127"/>
                <a:ea typeface="휴먼모음T" pitchFamily="18" charset="-127"/>
              </a:rPr>
              <a:t>6.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836613"/>
            <a:ext cx="8229600" cy="5832475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ko-KR" altLang="en-US" sz="2000"/>
              <a:t>마우스의 존재여부 확인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fMouse = GetSystemMetrics(SM_MOUSEPRESENT);</a:t>
            </a:r>
          </a:p>
          <a:p>
            <a:pPr lvl="3">
              <a:lnSpc>
                <a:spcPct val="80000"/>
              </a:lnSpc>
            </a:pPr>
            <a:r>
              <a:rPr lang="ko-KR" altLang="en-US" sz="1600"/>
              <a:t>마우스가 설치되어 있다면 </a:t>
            </a:r>
            <a:r>
              <a:rPr lang="en-US" altLang="ko-KR" sz="1600"/>
              <a:t>TRUE, </a:t>
            </a:r>
          </a:p>
          <a:p>
            <a:pPr lvl="3">
              <a:lnSpc>
                <a:spcPct val="80000"/>
              </a:lnSpc>
            </a:pPr>
            <a:r>
              <a:rPr lang="ko-KR" altLang="en-US" sz="1600"/>
              <a:t>설치되어 있지 않다면 </a:t>
            </a:r>
            <a:r>
              <a:rPr lang="en-US" altLang="ko-KR" sz="1600"/>
              <a:t>FALSE</a:t>
            </a:r>
          </a:p>
          <a:p>
            <a:pPr lvl="3">
              <a:lnSpc>
                <a:spcPct val="80000"/>
              </a:lnSpc>
            </a:pPr>
            <a:endParaRPr lang="en-US" altLang="ko-KR"/>
          </a:p>
          <a:p>
            <a:pPr lvl="1">
              <a:lnSpc>
                <a:spcPct val="80000"/>
              </a:lnSpc>
            </a:pPr>
            <a:r>
              <a:rPr lang="ko-KR" altLang="en-US" sz="2000"/>
              <a:t>마우스 단추의 개수 알아내기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cButtons = GetSystemMetrics(SM_CMOUSEBUTTONS);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마우스가 설치되어 있지 않다면 </a:t>
            </a:r>
            <a:r>
              <a:rPr lang="en-US" altLang="ko-KR" sz="1800"/>
              <a:t>0</a:t>
            </a:r>
            <a:r>
              <a:rPr lang="ko-KR" altLang="en-US" sz="1800"/>
              <a:t>을 </a:t>
            </a:r>
            <a:r>
              <a:rPr lang="en-US" altLang="ko-KR" sz="1800"/>
              <a:t>Return</a:t>
            </a:r>
            <a:r>
              <a:rPr lang="ko-KR" altLang="en-US" sz="1800"/>
              <a:t>한다</a:t>
            </a:r>
            <a:r>
              <a:rPr lang="en-US" altLang="ko-KR" sz="1800"/>
              <a:t>.</a:t>
            </a:r>
          </a:p>
          <a:p>
            <a:pPr lvl="1">
              <a:lnSpc>
                <a:spcPct val="80000"/>
              </a:lnSpc>
            </a:pPr>
            <a:endParaRPr lang="en-US" altLang="ko-KR" sz="2000"/>
          </a:p>
          <a:p>
            <a:pPr lvl="1">
              <a:lnSpc>
                <a:spcPct val="80000"/>
              </a:lnSpc>
            </a:pPr>
            <a:r>
              <a:rPr lang="en-US" altLang="ko-KR" sz="2000"/>
              <a:t>Windows</a:t>
            </a:r>
            <a:r>
              <a:rPr lang="ko-KR" altLang="en-US" sz="2000"/>
              <a:t>는 몇 가지의 미리 정의된 마우스 커서를 가지고 있다</a:t>
            </a:r>
            <a:r>
              <a:rPr lang="en-US" altLang="ko-KR" sz="20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IDC_ARROW,IDC_CROSS,IDC_WAIT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wndclass.hCursor = LoadCursor(NULL,IDC_ARROW);</a:t>
            </a:r>
          </a:p>
          <a:p>
            <a:pPr>
              <a:lnSpc>
                <a:spcPct val="80000"/>
              </a:lnSpc>
            </a:pPr>
            <a:endParaRPr lang="en-US" altLang="ko-KR" sz="2000"/>
          </a:p>
        </p:txBody>
      </p:sp>
      <p:sp>
        <p:nvSpPr>
          <p:cNvPr id="122883" name="Rectangle 5"/>
          <p:cNvSpPr>
            <a:spLocks noGrp="1" noChangeArrowheads="1"/>
          </p:cNvSpPr>
          <p:nvPr>
            <p:ph type="title"/>
          </p:nvPr>
        </p:nvSpPr>
        <p:spPr>
          <a:xfrm>
            <a:off x="-20638" y="25400"/>
            <a:ext cx="8229601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마우스의 기본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765175"/>
            <a:ext cx="8435975" cy="5832475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ko-KR" altLang="en-US" sz="2000"/>
              <a:t>윈도우 프로시저는 윈도우 클래스에 더블 클릭 메시지를 받도록 미리 정의된 경우만 </a:t>
            </a:r>
            <a:r>
              <a:rPr lang="en-US" altLang="ko-KR" sz="2000"/>
              <a:t>DBCLICK</a:t>
            </a:r>
            <a:r>
              <a:rPr lang="ko-KR" altLang="en-US" sz="2000"/>
              <a:t>메시지를 받는다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마우스의 모든 메시지에는 </a:t>
            </a:r>
            <a:r>
              <a:rPr lang="en-US" altLang="ko-KR" sz="2000"/>
              <a:t>lParam</a:t>
            </a:r>
            <a:r>
              <a:rPr lang="ko-KR" altLang="en-US" sz="2000"/>
              <a:t>값에 마우스의 위치를 담고 있다</a:t>
            </a:r>
            <a:r>
              <a:rPr lang="en-US" altLang="ko-KR" sz="20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x = LOWORD(lParam);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y = HIWORD(lParam);</a:t>
            </a:r>
            <a:endParaRPr lang="en-US" altLang="ko-KR" sz="2000"/>
          </a:p>
          <a:p>
            <a:pPr lvl="1">
              <a:lnSpc>
                <a:spcPct val="80000"/>
              </a:lnSpc>
            </a:pPr>
            <a:r>
              <a:rPr lang="en-US" altLang="ko-KR" sz="2000"/>
              <a:t>wParam</a:t>
            </a:r>
            <a:r>
              <a:rPr lang="ko-KR" altLang="en-US" sz="2000"/>
              <a:t>에는 마우스 단추와 </a:t>
            </a:r>
            <a:r>
              <a:rPr lang="en-US" altLang="ko-KR" sz="2000"/>
              <a:t>Shift</a:t>
            </a:r>
            <a:r>
              <a:rPr lang="ko-KR" altLang="en-US" sz="2000"/>
              <a:t>키 및 </a:t>
            </a:r>
            <a:r>
              <a:rPr lang="en-US" altLang="ko-KR" sz="2000"/>
              <a:t>Ctrl</a:t>
            </a:r>
            <a:r>
              <a:rPr lang="ko-KR" altLang="en-US" sz="2000"/>
              <a:t>키의 상태를 나타낸다</a:t>
            </a:r>
            <a:r>
              <a:rPr lang="en-US" altLang="ko-KR" sz="20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MK_LBUTTON		</a:t>
            </a:r>
            <a:r>
              <a:rPr lang="ko-KR" altLang="en-US" sz="1800"/>
              <a:t>왼쪽 단추가 눌린 상태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MK_MBUTTON		</a:t>
            </a:r>
            <a:r>
              <a:rPr lang="ko-KR" altLang="en-US" sz="1800"/>
              <a:t>중간 단추가 눌린 상태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MK_RBUTTON		</a:t>
            </a:r>
            <a:r>
              <a:rPr lang="ko-KR" altLang="en-US" sz="1800"/>
              <a:t>오른쪽 단추가 눌린 상태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MK_SHIFT		Shift</a:t>
            </a:r>
            <a:r>
              <a:rPr lang="ko-KR" altLang="en-US" sz="1800"/>
              <a:t>가 눌린 상태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MK_CONTROL		Control</a:t>
            </a:r>
            <a:r>
              <a:rPr lang="ko-KR" altLang="en-US" sz="1800"/>
              <a:t>키가 눌린 상태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wParam &amp; MK_SHIFT</a:t>
            </a:r>
            <a:r>
              <a:rPr lang="ko-KR" altLang="en-US" sz="2000"/>
              <a:t>값이 </a:t>
            </a:r>
            <a:r>
              <a:rPr lang="en-US" altLang="ko-KR" sz="2000"/>
              <a:t>TRUE</a:t>
            </a:r>
            <a:r>
              <a:rPr lang="ko-KR" altLang="en-US" sz="2000"/>
              <a:t>이면 </a:t>
            </a:r>
            <a:r>
              <a:rPr lang="en-US" altLang="ko-KR" sz="2000"/>
              <a:t>SHIFT</a:t>
            </a:r>
            <a:r>
              <a:rPr lang="ko-KR" altLang="en-US" sz="2000"/>
              <a:t>키가 눌린 상태를 나타냄 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MK_LBUTTON		</a:t>
            </a:r>
            <a:r>
              <a:rPr lang="ko-KR" altLang="en-US" sz="1800"/>
              <a:t>왼쪽 단추를 누른 상태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MK_MBUTTON		</a:t>
            </a:r>
            <a:r>
              <a:rPr lang="ko-KR" altLang="en-US" sz="1800"/>
              <a:t>중간 단추를 누른 상태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MK_RBUTTON		</a:t>
            </a:r>
            <a:r>
              <a:rPr lang="ko-KR" altLang="en-US" sz="1800"/>
              <a:t>오른쪽 단추를 누른 상태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MK_SHIFT		SHIFT</a:t>
            </a:r>
            <a:r>
              <a:rPr lang="ko-KR" altLang="en-US" sz="1800"/>
              <a:t>키를 누른 상태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MK_CONTROL		Control</a:t>
            </a:r>
            <a:r>
              <a:rPr lang="ko-KR" altLang="en-US" sz="1800"/>
              <a:t>키를 누른 상태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윈도우의 클라이언트 영역 밖에 있을 때에도 계속 마우스의  메시지를 받을 수 있다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만약 시스템 메시지 상자나 대화상자가 나타나 있으면</a:t>
            </a:r>
            <a:r>
              <a:rPr lang="en-US" altLang="ko-KR" sz="2000"/>
              <a:t>, </a:t>
            </a:r>
            <a:r>
              <a:rPr lang="ko-KR" altLang="en-US" sz="2000"/>
              <a:t>다른 어떤 프로그램도 마우스 메시지를 받을 수 없다</a:t>
            </a:r>
            <a:r>
              <a:rPr lang="en-US" altLang="ko-KR" sz="2000"/>
              <a:t>.</a:t>
            </a:r>
          </a:p>
        </p:txBody>
      </p:sp>
      <p:sp>
        <p:nvSpPr>
          <p:cNvPr id="123907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23813"/>
            <a:ext cx="8229600" cy="417512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2.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클라이언트 영역 마우스 메시지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4"/>
          <p:cNvSpPr>
            <a:spLocks noChangeArrowheads="1"/>
          </p:cNvSpPr>
          <p:nvPr/>
        </p:nvSpPr>
        <p:spPr bwMode="auto">
          <a:xfrm>
            <a:off x="323850" y="260350"/>
            <a:ext cx="8640763" cy="633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/*--------------------------------------------------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CONNECT.C -- Connect-the-Dots Mouse Demo Program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(c) Charles Petzold, 1998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--------------------------------------------------*/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#include &lt;windows.h&gt;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#define MAXPOINTS 1000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LRESULT CALLBACK WndProc (HWND, UINT, WPARAM, 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int WINAPI WinMain (HINSTANCE hInstance, HINSTANCE hPrevInstance,PSTR szCmdLine, int iCmdShow)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TCHAR szAppName[] = TEXT ("Connect")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HWND         hwnd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MSG          msg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     wndclass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wndclass.style         = CS_HREDRAW | CS_VREDRAW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wndclass.lpfnWndProc   = WndProc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wndclass.cbClsExtra    =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wndclass.cbWndExtra    =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wndclass.hInstance     = hInstance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wndclass.hIcon         = LoadIcon (NULL, IDI_APPLICATION)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wndclass.hCursor       = LoadCursor (NULL, IDC_ARROW)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wndclass.hbrBackground = (HBRUSH) GetStockObject (WHITE_BRUSH)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wndclass.lpszMenuName  = NULL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wndclass.lpszClassName = szAppName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if (!RegisterClass (&amp;wndclass))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MessageBox (NULL, TEXT ("Program requires Windows NT!"), szAppName, MB_ICONERROR)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hwnd = CreateWindow (szAppName, TEXT ("Connect-the-Points Mouse Demo"),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WS_OVERLAPPEDWINDOW,CW_USEDEFAULT, CW_USEDEFAULT,CW_USEDEFAULT, CW_USEDEFAULT,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NULL, NULL, hInstance, NULL)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ShowWindow (hwnd, iCmdShow)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UpdateWindow (hwnd)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while (GetMessage (&amp;msg, NULL, 0, 0))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TranslateMessage (&amp;msg)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DispatchMessage (&amp;msg)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msg.wParam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4"/>
          <p:cNvSpPr>
            <a:spLocks noChangeArrowheads="1"/>
          </p:cNvSpPr>
          <p:nvPr/>
        </p:nvSpPr>
        <p:spPr bwMode="auto">
          <a:xfrm>
            <a:off x="395288" y="115888"/>
            <a:ext cx="8424862" cy="6627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LRESULT CALLBACK WndProc (HWND hwnd, UINT message, WPARAM wParam, LPARAM lParam)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POINT pt[MAXPOINTS]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int   iCount ;	HDC          hdc ;	int          i, j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PAINTSTRUCT  ps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switch (message)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WM_LBUTTONDOWN: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iCount =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InvalidateRect (hwnd, NULL, TRUE)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         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WM_MOUSEMOVE: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if (wParam &amp; MK_LBUTTON &amp;&amp; iCount &lt; 1000)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pt[iCount  ].x = LOWORD (lParam)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pt[iCount++].y = HIWORD (lParam)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hdc = GetDC (hwnd)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SetPixel (hdc, LOWORD (lParam), HIWORD (lParam), 0)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ReleaseDC (hwnd, hdc)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WM_LBUTTONUP: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InvalidateRect (hwnd, NULL, FALSE)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WM_PAINT: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hdc = BeginPaint (hwnd, &amp;ps)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SetCursor (LoadCursor (NULL, IDC_WAIT))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ShowCursor (TRUE)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for (i = 0 ; i &lt; iCount - 1 ; i++)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for (j = i + 1 ; j &lt; iCount ; j++)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MoveToEx (hdc, pt[i].x, pt[i].y, NULL)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LineTo   (hdc, pt[j].x, pt[j].y)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ShowCursor (FALSE)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SetCursor (LoadCursor (NULL, IDC_ARROW))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EndPaint (hwnd, &amp;ps)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WM_DESTROY: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PostQuitMessage (0)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DefWindowProc (hwnd, message, wParam, 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idx="1"/>
          </p:nvPr>
        </p:nvSpPr>
        <p:spPr>
          <a:xfrm>
            <a:off x="539750" y="909638"/>
            <a:ext cx="8135938" cy="2590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/>
              <a:t>이벤트</a:t>
            </a:r>
            <a:r>
              <a:rPr lang="en-US" altLang="ko-KR"/>
              <a:t>(Event)</a:t>
            </a:r>
            <a:r>
              <a:rPr lang="ko-KR" altLang="en-US"/>
              <a:t>와 메시지</a:t>
            </a:r>
            <a:r>
              <a:rPr lang="en-US" altLang="ko-KR"/>
              <a:t>(Message)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사용자가 키보드의 특정 키를 누르거나 마우스의 좌측 버튼을 클릭하는 등의 일을 할 때 이벤트가 발생한다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이벤트가 발생하면 윈도우 </a:t>
            </a:r>
            <a:r>
              <a:rPr lang="en-US" altLang="ko-KR" sz="2000"/>
              <a:t>OS</a:t>
            </a:r>
            <a:r>
              <a:rPr lang="ko-KR" altLang="en-US" sz="2000"/>
              <a:t>는 이름 감지하여  해당 프로그램으로 메시지를 전달한다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메시지에는 마우스의 좌측 버튼을 눌렀을 때 커서의 위치등과 같은 부가 정보가 함께 포함되어 있다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WinUser.h</a:t>
            </a:r>
          </a:p>
        </p:txBody>
      </p:sp>
      <p:sp>
        <p:nvSpPr>
          <p:cNvPr id="16387" name="Rectangle 8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90538"/>
          </a:xfrm>
          <a:noFill/>
        </p:spPr>
        <p:txBody>
          <a:bodyPr/>
          <a:lstStyle/>
          <a:p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5. </a:t>
            </a:r>
            <a:r>
              <a:rPr lang="ko-KR" altLang="en-US" sz="3200">
                <a:latin typeface="휴먼옛체" pitchFamily="2" charset="-127"/>
                <a:ea typeface="휴먼옛체" pitchFamily="2" charset="-127"/>
              </a:rPr>
              <a:t>윈도우 프로그래밍과 친해지자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1258888" y="4076700"/>
            <a:ext cx="6400800" cy="2209800"/>
          </a:xfrm>
          <a:prstGeom prst="rect">
            <a:avLst/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>
                <a:latin typeface="Times New Roman" pitchFamily="18" charset="0"/>
                <a:ea typeface="굴림" pitchFamily="50" charset="-127"/>
              </a:rPr>
              <a:t>#define WM_MOUSEMOVE                 0x0200</a:t>
            </a:r>
          </a:p>
          <a:p>
            <a:r>
              <a:rPr lang="en-US" altLang="ko-KR">
                <a:latin typeface="Times New Roman" pitchFamily="18" charset="0"/>
                <a:ea typeface="굴림" pitchFamily="50" charset="-127"/>
              </a:rPr>
              <a:t>#define WM_LBUTTONDOWN            0x0201</a:t>
            </a:r>
          </a:p>
          <a:p>
            <a:r>
              <a:rPr lang="en-US" altLang="ko-KR">
                <a:latin typeface="Times New Roman" pitchFamily="18" charset="0"/>
                <a:ea typeface="굴림" pitchFamily="50" charset="-127"/>
              </a:rPr>
              <a:t>#define WM_LBUTTONUP                    0x0202</a:t>
            </a:r>
          </a:p>
          <a:p>
            <a:r>
              <a:rPr lang="en-US" altLang="ko-KR">
                <a:latin typeface="Times New Roman" pitchFamily="18" charset="0"/>
                <a:ea typeface="굴림" pitchFamily="50" charset="-127"/>
              </a:rPr>
              <a:t>#define WM_LBUTTONDBLCLK         0x0203</a:t>
            </a:r>
          </a:p>
          <a:p>
            <a:r>
              <a:rPr lang="en-US" altLang="ko-KR">
                <a:latin typeface="Times New Roman" pitchFamily="18" charset="0"/>
                <a:ea typeface="굴림" pitchFamily="50" charset="-127"/>
              </a:rPr>
              <a:t>#define WM_RBUTTONDOWN            0x0204</a:t>
            </a:r>
          </a:p>
          <a:p>
            <a:r>
              <a:rPr lang="en-US" altLang="ko-KR">
                <a:latin typeface="Times New Roman" pitchFamily="18" charset="0"/>
                <a:ea typeface="굴림" pitchFamily="50" charset="-127"/>
              </a:rPr>
              <a:t>#define WM_RBUTTONUP                    0x0205</a:t>
            </a:r>
          </a:p>
        </p:txBody>
      </p: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1158875" y="3738563"/>
            <a:ext cx="306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9pPr>
          </a:lstStyle>
          <a:p>
            <a:pPr eaLnBrk="1" hangingPunct="1"/>
            <a:r>
              <a:rPr lang="en-US" altLang="ko-KR" b="1">
                <a:latin typeface="Times New Roman" pitchFamily="18" charset="0"/>
                <a:ea typeface="굴림" pitchFamily="50" charset="-127"/>
              </a:rPr>
              <a:t>[</a:t>
            </a:r>
            <a:r>
              <a:rPr lang="ko-KR" altLang="en-US" b="1">
                <a:latin typeface="Times New Roman" pitchFamily="18" charset="0"/>
                <a:ea typeface="굴림" pitchFamily="50" charset="-127"/>
              </a:rPr>
              <a:t>마우스에 관련된 </a:t>
            </a:r>
            <a:r>
              <a:rPr lang="en-US" altLang="ko-KR" b="1">
                <a:latin typeface="Times New Roman" pitchFamily="18" charset="0"/>
                <a:ea typeface="굴림" pitchFamily="50" charset="-127"/>
              </a:rPr>
              <a:t>Message</a:t>
            </a:r>
            <a:r>
              <a:rPr lang="ko-KR" altLang="en-US" b="1">
                <a:latin typeface="Times New Roman" pitchFamily="18" charset="0"/>
                <a:ea typeface="굴림" pitchFamily="50" charset="-127"/>
              </a:rPr>
              <a:t>들</a:t>
            </a:r>
            <a:r>
              <a:rPr lang="en-US" altLang="ko-KR" b="1">
                <a:latin typeface="Times New Roman" pitchFamily="18" charset="0"/>
                <a:ea typeface="굴림" pitchFamily="50" charset="-127"/>
              </a:rPr>
              <a:t>]</a:t>
            </a:r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6402388" y="6245225"/>
            <a:ext cx="1339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9pPr>
          </a:lstStyle>
          <a:p>
            <a:pPr eaLnBrk="1" hangingPunct="1"/>
            <a:r>
              <a:rPr lang="en-US" altLang="ko-KR">
                <a:latin typeface="Times New Roman" pitchFamily="18" charset="0"/>
                <a:ea typeface="굴림" pitchFamily="50" charset="-127"/>
              </a:rPr>
              <a:t>( Winuser.h)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5"/>
          <p:cNvSpPr>
            <a:spLocks noGrp="1" noChangeArrowheads="1"/>
          </p:cNvSpPr>
          <p:nvPr>
            <p:ph type="title"/>
          </p:nvPr>
        </p:nvSpPr>
        <p:spPr>
          <a:xfrm>
            <a:off x="-33338" y="25400"/>
            <a:ext cx="8229601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2. Shift Key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처리</a:t>
            </a:r>
          </a:p>
        </p:txBody>
      </p:sp>
      <p:sp>
        <p:nvSpPr>
          <p:cNvPr id="126979" name="Rectangle 6"/>
          <p:cNvSpPr>
            <a:spLocks noChangeArrowheads="1"/>
          </p:cNvSpPr>
          <p:nvPr/>
        </p:nvSpPr>
        <p:spPr bwMode="auto">
          <a:xfrm>
            <a:off x="468313" y="835025"/>
            <a:ext cx="7772400" cy="547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1"/>
            <a:r>
              <a:rPr lang="en-US" altLang="ko-KR" sz="1600">
                <a:latin typeface="굴림" pitchFamily="50" charset="-127"/>
                <a:ea typeface="굴림" pitchFamily="50" charset="-127"/>
              </a:rPr>
              <a:t>	if (wParam &amp; MK_SHIFT)</a:t>
            </a:r>
          </a:p>
          <a:p>
            <a:pPr lvl="1"/>
            <a:r>
              <a:rPr lang="en-US" altLang="ko-KR" sz="1600">
                <a:latin typeface="굴림" pitchFamily="50" charset="-127"/>
                <a:ea typeface="굴림" pitchFamily="50" charset="-127"/>
              </a:rPr>
              <a:t>	{</a:t>
            </a:r>
          </a:p>
          <a:p>
            <a:pPr lvl="1"/>
            <a:r>
              <a:rPr lang="en-US" altLang="ko-KR" sz="1600">
                <a:latin typeface="굴림" pitchFamily="50" charset="-127"/>
                <a:ea typeface="굴림" pitchFamily="50" charset="-127"/>
              </a:rPr>
              <a:t>		if (wParam &amp; MK_CONTROL)</a:t>
            </a:r>
          </a:p>
          <a:p>
            <a:pPr lvl="1"/>
            <a:r>
              <a:rPr lang="en-US" altLang="ko-KR" sz="1600">
                <a:latin typeface="굴림" pitchFamily="50" charset="-127"/>
                <a:ea typeface="굴림" pitchFamily="50" charset="-127"/>
              </a:rPr>
              <a:t>		{   </a:t>
            </a:r>
          </a:p>
          <a:p>
            <a:pPr lvl="1"/>
            <a:r>
              <a:rPr lang="en-US" altLang="ko-KR" sz="1600">
                <a:latin typeface="굴림" pitchFamily="50" charset="-127"/>
                <a:ea typeface="굴림" pitchFamily="50" charset="-127"/>
              </a:rPr>
              <a:t>			[Shift</a:t>
            </a:r>
            <a:r>
              <a:rPr lang="ko-KR" altLang="en-US" sz="1600">
                <a:latin typeface="굴림" pitchFamily="50" charset="-127"/>
                <a:ea typeface="굴림" pitchFamily="50" charset="-127"/>
              </a:rPr>
              <a:t>와 </a:t>
            </a:r>
            <a:r>
              <a:rPr lang="en-US" altLang="ko-KR" sz="1600">
                <a:latin typeface="굴림" pitchFamily="50" charset="-127"/>
                <a:ea typeface="굴림" pitchFamily="50" charset="-127"/>
              </a:rPr>
              <a:t>Ctrl </a:t>
            </a:r>
            <a:r>
              <a:rPr lang="ko-KR" altLang="en-US" sz="1600">
                <a:latin typeface="굴림" pitchFamily="50" charset="-127"/>
                <a:ea typeface="굴림" pitchFamily="50" charset="-127"/>
              </a:rPr>
              <a:t>키 눌린 상태</a:t>
            </a:r>
            <a:r>
              <a:rPr lang="en-US" altLang="ko-KR" sz="1600">
                <a:latin typeface="굴림" pitchFamily="50" charset="-127"/>
                <a:ea typeface="굴림" pitchFamily="50" charset="-127"/>
              </a:rPr>
              <a:t>]</a:t>
            </a:r>
          </a:p>
          <a:p>
            <a:pPr lvl="1"/>
            <a:r>
              <a:rPr lang="en-US" altLang="ko-KR" sz="1600">
                <a:latin typeface="굴림" pitchFamily="50" charset="-127"/>
                <a:ea typeface="굴림" pitchFamily="50" charset="-127"/>
              </a:rPr>
              <a:t>		}</a:t>
            </a:r>
          </a:p>
          <a:p>
            <a:pPr lvl="1"/>
            <a:r>
              <a:rPr lang="en-US" altLang="ko-KR" sz="1600">
                <a:latin typeface="굴림" pitchFamily="50" charset="-127"/>
                <a:ea typeface="굴림" pitchFamily="50" charset="-127"/>
              </a:rPr>
              <a:t>		else</a:t>
            </a:r>
          </a:p>
          <a:p>
            <a:pPr lvl="1"/>
            <a:r>
              <a:rPr lang="en-US" altLang="ko-KR" sz="1600">
                <a:latin typeface="굴림" pitchFamily="50" charset="-127"/>
                <a:ea typeface="굴림" pitchFamily="50" charset="-127"/>
              </a:rPr>
              <a:t>		{</a:t>
            </a:r>
          </a:p>
          <a:p>
            <a:pPr lvl="1"/>
            <a:r>
              <a:rPr lang="en-US" altLang="ko-KR" sz="1600">
                <a:latin typeface="굴림" pitchFamily="50" charset="-127"/>
                <a:ea typeface="굴림" pitchFamily="50" charset="-127"/>
              </a:rPr>
              <a:t>			[Shift </a:t>
            </a:r>
            <a:r>
              <a:rPr lang="ko-KR" altLang="en-US" sz="1600">
                <a:latin typeface="굴림" pitchFamily="50" charset="-127"/>
                <a:ea typeface="굴림" pitchFamily="50" charset="-127"/>
              </a:rPr>
              <a:t>키 눌린 상태</a:t>
            </a:r>
            <a:r>
              <a:rPr lang="en-US" altLang="ko-KR" sz="1600">
                <a:latin typeface="굴림" pitchFamily="50" charset="-127"/>
                <a:ea typeface="굴림" pitchFamily="50" charset="-127"/>
              </a:rPr>
              <a:t>]</a:t>
            </a:r>
          </a:p>
          <a:p>
            <a:pPr lvl="1"/>
            <a:r>
              <a:rPr lang="en-US" altLang="ko-KR" sz="1600">
                <a:latin typeface="굴림" pitchFamily="50" charset="-127"/>
                <a:ea typeface="굴림" pitchFamily="50" charset="-127"/>
              </a:rPr>
              <a:t>		}	</a:t>
            </a:r>
          </a:p>
          <a:p>
            <a:pPr lvl="1"/>
            <a:r>
              <a:rPr lang="en-US" altLang="ko-KR" sz="1600">
                <a:latin typeface="굴림" pitchFamily="50" charset="-127"/>
                <a:ea typeface="굴림" pitchFamily="50" charset="-127"/>
              </a:rPr>
              <a:t>	}</a:t>
            </a:r>
          </a:p>
          <a:p>
            <a:pPr lvl="1"/>
            <a:r>
              <a:rPr lang="en-US" altLang="ko-KR" sz="1600">
                <a:latin typeface="굴림" pitchFamily="50" charset="-127"/>
                <a:ea typeface="굴림" pitchFamily="50" charset="-127"/>
              </a:rPr>
              <a:t>    	else</a:t>
            </a:r>
          </a:p>
          <a:p>
            <a:pPr lvl="1"/>
            <a:r>
              <a:rPr lang="en-US" altLang="ko-KR" sz="1600">
                <a:latin typeface="굴림" pitchFamily="50" charset="-127"/>
                <a:ea typeface="굴림" pitchFamily="50" charset="-127"/>
              </a:rPr>
              <a:t>    	{</a:t>
            </a:r>
          </a:p>
          <a:p>
            <a:pPr lvl="1"/>
            <a:r>
              <a:rPr lang="en-US" altLang="ko-KR" sz="1600">
                <a:latin typeface="굴림" pitchFamily="50" charset="-127"/>
                <a:ea typeface="굴림" pitchFamily="50" charset="-127"/>
              </a:rPr>
              <a:t>		if (wParam &amp; MK_CONTROL)</a:t>
            </a:r>
          </a:p>
          <a:p>
            <a:pPr lvl="1"/>
            <a:r>
              <a:rPr lang="en-US" altLang="ko-KR" sz="1600">
                <a:latin typeface="굴림" pitchFamily="50" charset="-127"/>
                <a:ea typeface="굴림" pitchFamily="50" charset="-127"/>
              </a:rPr>
              <a:t>		{   </a:t>
            </a:r>
          </a:p>
          <a:p>
            <a:pPr lvl="1"/>
            <a:r>
              <a:rPr lang="en-US" altLang="ko-KR" sz="1600">
                <a:latin typeface="굴림" pitchFamily="50" charset="-127"/>
                <a:ea typeface="굴림" pitchFamily="50" charset="-127"/>
              </a:rPr>
              <a:t>			[Ctrl key </a:t>
            </a:r>
            <a:r>
              <a:rPr lang="ko-KR" altLang="en-US" sz="1600">
                <a:latin typeface="굴림" pitchFamily="50" charset="-127"/>
                <a:ea typeface="굴림" pitchFamily="50" charset="-127"/>
              </a:rPr>
              <a:t>눌린 상태</a:t>
            </a:r>
            <a:r>
              <a:rPr lang="en-US" altLang="ko-KR" sz="1600">
                <a:latin typeface="굴림" pitchFamily="50" charset="-127"/>
                <a:ea typeface="굴림" pitchFamily="50" charset="-127"/>
              </a:rPr>
              <a:t>]</a:t>
            </a:r>
          </a:p>
          <a:p>
            <a:pPr lvl="1"/>
            <a:r>
              <a:rPr lang="en-US" altLang="ko-KR" sz="1600">
                <a:latin typeface="굴림" pitchFamily="50" charset="-127"/>
                <a:ea typeface="굴림" pitchFamily="50" charset="-127"/>
              </a:rPr>
              <a:t>		}</a:t>
            </a:r>
          </a:p>
          <a:p>
            <a:pPr lvl="1"/>
            <a:r>
              <a:rPr lang="en-US" altLang="ko-KR" sz="1600">
                <a:latin typeface="굴림" pitchFamily="50" charset="-127"/>
                <a:ea typeface="굴림" pitchFamily="50" charset="-127"/>
              </a:rPr>
              <a:t>	  	else</a:t>
            </a:r>
          </a:p>
          <a:p>
            <a:pPr lvl="1"/>
            <a:r>
              <a:rPr lang="en-US" altLang="ko-KR" sz="1600">
                <a:latin typeface="굴림" pitchFamily="50" charset="-127"/>
                <a:ea typeface="굴림" pitchFamily="50" charset="-127"/>
              </a:rPr>
              <a:t>		{ </a:t>
            </a:r>
          </a:p>
          <a:p>
            <a:pPr lvl="1"/>
            <a:r>
              <a:rPr lang="en-US" altLang="ko-KR" sz="1600">
                <a:latin typeface="굴림" pitchFamily="50" charset="-127"/>
                <a:ea typeface="굴림" pitchFamily="50" charset="-127"/>
              </a:rPr>
              <a:t>			[ Shift key</a:t>
            </a:r>
            <a:r>
              <a:rPr lang="ko-KR" altLang="en-US" sz="1600">
                <a:latin typeface="굴림" pitchFamily="50" charset="-127"/>
                <a:ea typeface="굴림" pitchFamily="50" charset="-127"/>
              </a:rPr>
              <a:t>와 </a:t>
            </a:r>
            <a:r>
              <a:rPr lang="en-US" altLang="ko-KR" sz="1600">
                <a:latin typeface="굴림" pitchFamily="50" charset="-127"/>
                <a:ea typeface="굴림" pitchFamily="50" charset="-127"/>
              </a:rPr>
              <a:t>Ctrl</a:t>
            </a:r>
            <a:r>
              <a:rPr lang="ko-KR" altLang="en-US" sz="1600">
                <a:latin typeface="굴림" pitchFamily="50" charset="-127"/>
                <a:ea typeface="굴림" pitchFamily="50" charset="-127"/>
              </a:rPr>
              <a:t>키가 눌리지 않음</a:t>
            </a:r>
            <a:r>
              <a:rPr lang="en-US" altLang="ko-KR" sz="1600">
                <a:latin typeface="굴림" pitchFamily="50" charset="-127"/>
                <a:ea typeface="굴림" pitchFamily="50" charset="-127"/>
              </a:rPr>
              <a:t>]</a:t>
            </a:r>
          </a:p>
          <a:p>
            <a:pPr lvl="1"/>
            <a:r>
              <a:rPr lang="en-US" altLang="ko-KR" sz="1600">
                <a:latin typeface="굴림" pitchFamily="50" charset="-127"/>
                <a:ea typeface="굴림" pitchFamily="50" charset="-127"/>
              </a:rPr>
              <a:t>		}</a:t>
            </a:r>
          </a:p>
          <a:p>
            <a:pPr lvl="1"/>
            <a:r>
              <a:rPr lang="en-US" altLang="ko-KR" sz="1600">
                <a:latin typeface="굴림" pitchFamily="50" charset="-127"/>
                <a:ea typeface="굴림" pitchFamily="50" charset="-127"/>
              </a:rPr>
              <a:t>	}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836613"/>
            <a:ext cx="8229600" cy="5832475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ko-KR" altLang="en-US" sz="2000"/>
              <a:t>윈도우가 더블 클릭을 받기를 원하면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wndclass.style=CS_HREDRAW|CS_VREDRAW|CS_DBCLKS;</a:t>
            </a:r>
          </a:p>
          <a:p>
            <a:pPr lvl="1">
              <a:lnSpc>
                <a:spcPct val="80000"/>
              </a:lnSpc>
            </a:pPr>
            <a:endParaRPr lang="en-US" altLang="ko-KR" sz="2000"/>
          </a:p>
          <a:p>
            <a:pPr lvl="1">
              <a:lnSpc>
                <a:spcPct val="80000"/>
              </a:lnSpc>
            </a:pPr>
            <a:r>
              <a:rPr lang="en-US" altLang="ko-KR" sz="2000"/>
              <a:t>CS_DBCLKS</a:t>
            </a:r>
            <a:r>
              <a:rPr lang="ko-KR" altLang="en-US" sz="2000"/>
              <a:t>를 지정하지 않으면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WM_LBUTTONDOWN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WM_LBUTTONUP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WM_LBUTTONDOWN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WM_LBUTTONUP</a:t>
            </a:r>
          </a:p>
          <a:p>
            <a:pPr lvl="1">
              <a:lnSpc>
                <a:spcPct val="80000"/>
              </a:lnSpc>
            </a:pPr>
            <a:endParaRPr lang="en-US" altLang="ko-KR" sz="2000"/>
          </a:p>
          <a:p>
            <a:pPr lvl="1">
              <a:lnSpc>
                <a:spcPct val="80000"/>
              </a:lnSpc>
            </a:pPr>
            <a:r>
              <a:rPr lang="en-US" altLang="ko-KR" sz="2000"/>
              <a:t>CS_DBCLKS</a:t>
            </a:r>
            <a:r>
              <a:rPr lang="ko-KR" altLang="en-US" sz="2000"/>
              <a:t>를 지정하면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WM_LBUTTONDOWN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WM_LBUTTONUP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WM_LBUTTONDBCLK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WM_LBUTTONUP</a:t>
            </a:r>
          </a:p>
          <a:p>
            <a:pPr>
              <a:lnSpc>
                <a:spcPct val="80000"/>
              </a:lnSpc>
            </a:pPr>
            <a:endParaRPr lang="en-US" altLang="ko-KR" sz="2000"/>
          </a:p>
        </p:txBody>
      </p:sp>
      <p:sp>
        <p:nvSpPr>
          <p:cNvPr id="128003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8229600" cy="417512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3.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마우스 더블 클릭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836613"/>
            <a:ext cx="8229600" cy="5832475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ko-KR" altLang="en-US" sz="2000"/>
              <a:t>윈도우에서 비클라이언트 영역은 제목표시줄</a:t>
            </a:r>
            <a:r>
              <a:rPr lang="en-US" altLang="ko-KR" sz="2000"/>
              <a:t>, </a:t>
            </a:r>
            <a:r>
              <a:rPr lang="ko-KR" altLang="en-US" sz="2000"/>
              <a:t>메뉴</a:t>
            </a:r>
            <a:r>
              <a:rPr lang="en-US" altLang="ko-KR" sz="2000"/>
              <a:t>, </a:t>
            </a:r>
            <a:r>
              <a:rPr lang="ko-KR" altLang="en-US" sz="2000"/>
              <a:t>윈도우 스크롤바를 포함한다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비클라이언트 영역을 표시하기 위하여 </a:t>
            </a:r>
            <a:r>
              <a:rPr lang="ko-KR" altLang="en-US" sz="2000">
                <a:latin typeface="Arial" pitchFamily="34" charset="0"/>
              </a:rPr>
              <a:t>‘</a:t>
            </a:r>
            <a:r>
              <a:rPr lang="en-US" altLang="ko-KR" sz="2000"/>
              <a:t>NC</a:t>
            </a:r>
            <a:r>
              <a:rPr lang="en-US" altLang="ko-KR" sz="2000">
                <a:latin typeface="Arial" pitchFamily="34" charset="0"/>
              </a:rPr>
              <a:t>’</a:t>
            </a:r>
            <a:r>
              <a:rPr lang="ko-KR" altLang="en-US" sz="2000"/>
              <a:t>를 포함하고 있다</a:t>
            </a:r>
            <a:r>
              <a:rPr lang="en-US" altLang="ko-KR" sz="20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WM_NCLBUTTONDOWN,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WM_NCRBUTTONDOWN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wParam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마우스가 움직이거나 클릭된 비클라이언트 영역을 나타낸다</a:t>
            </a:r>
            <a:r>
              <a:rPr lang="en-US" altLang="ko-KR" sz="180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lParam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화면상의 좌표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화면상의 좌표를 클라이언트 좌표로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ScreenToClient(hwnd,&amp;pt);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클라이언트 좌표를 화면상의 좌표로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ClientToScreen(hwnd,&amp;pt);</a:t>
            </a:r>
          </a:p>
          <a:p>
            <a:pPr>
              <a:lnSpc>
                <a:spcPct val="80000"/>
              </a:lnSpc>
            </a:pPr>
            <a:endParaRPr lang="en-US" altLang="ko-KR" sz="2000"/>
          </a:p>
        </p:txBody>
      </p:sp>
      <p:sp>
        <p:nvSpPr>
          <p:cNvPr id="129027" name="Rectangle 5"/>
          <p:cNvSpPr>
            <a:spLocks noGrp="1" noChangeArrowheads="1"/>
          </p:cNvSpPr>
          <p:nvPr>
            <p:ph type="title"/>
          </p:nvPr>
        </p:nvSpPr>
        <p:spPr>
          <a:xfrm>
            <a:off x="17463" y="2540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4.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비 클라이언트 영역 마우스 메시지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836613"/>
            <a:ext cx="8229600" cy="5832475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ko-KR" altLang="en-US" sz="2000"/>
              <a:t>비클라이언트 </a:t>
            </a:r>
            <a:r>
              <a:rPr lang="ko-KR" altLang="en-US" sz="2000">
                <a:latin typeface="Arial" pitchFamily="34" charset="0"/>
              </a:rPr>
              <a:t>‘</a:t>
            </a:r>
            <a:r>
              <a:rPr lang="en-US" altLang="ko-KR" sz="2000"/>
              <a:t>hit-test</a:t>
            </a:r>
            <a:r>
              <a:rPr lang="en-US" altLang="ko-KR" sz="2000">
                <a:latin typeface="Arial" pitchFamily="34" charset="0"/>
              </a:rPr>
              <a:t>’</a:t>
            </a:r>
            <a:r>
              <a:rPr lang="ko-KR" altLang="en-US" sz="2000"/>
              <a:t>를 나타내는 </a:t>
            </a:r>
            <a:r>
              <a:rPr lang="en-US" altLang="ko-KR" sz="2000"/>
              <a:t>WM_NCHITTEST </a:t>
            </a:r>
            <a:r>
              <a:rPr lang="ko-KR" altLang="en-US" sz="2000"/>
              <a:t>메시지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이 메시지는 다른 모든 클라이언트 영역과 비 클라이언트 영역 마우스 메시지에 우선한다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lParam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마우스의 화면좌표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wParam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사용하지 않는다</a:t>
            </a:r>
            <a:r>
              <a:rPr lang="en-US" altLang="ko-KR" sz="180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일반적으로 </a:t>
            </a:r>
            <a:r>
              <a:rPr lang="en-US" altLang="ko-KR" sz="2000"/>
              <a:t>Windows</a:t>
            </a:r>
            <a:r>
              <a:rPr lang="ko-KR" altLang="en-US" sz="2000"/>
              <a:t>응용 프로그램은 이 메시지를 </a:t>
            </a:r>
            <a:r>
              <a:rPr lang="en-US" altLang="ko-KR" sz="2000"/>
              <a:t>DefWindowProc</a:t>
            </a:r>
            <a:r>
              <a:rPr lang="ko-KR" altLang="en-US" sz="2000"/>
              <a:t>에 전달한다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윈도우는 이것을 바탕으로 다른 모든 마우스 메시지를 생성한다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WM_NCHITTEST</a:t>
            </a:r>
            <a:r>
              <a:rPr lang="ko-KR" altLang="en-US" sz="2000"/>
              <a:t>가 처리 될 때 </a:t>
            </a:r>
            <a:r>
              <a:rPr lang="en-US" altLang="ko-KR" sz="2000"/>
              <a:t>DefWindowProc</a:t>
            </a:r>
            <a:r>
              <a:rPr lang="ko-KR" altLang="en-US" sz="2000"/>
              <a:t>에서 반환된 값은 마우스 메시지의 </a:t>
            </a:r>
            <a:r>
              <a:rPr lang="en-US" altLang="ko-KR" sz="2000"/>
              <a:t>wParam</a:t>
            </a:r>
            <a:r>
              <a:rPr lang="ko-KR" altLang="en-US" sz="2000"/>
              <a:t>매개 변수가 된다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DefWindowProc</a:t>
            </a:r>
            <a:r>
              <a:rPr lang="ko-KR" altLang="en-US" sz="2000"/>
              <a:t>이 </a:t>
            </a:r>
            <a:r>
              <a:rPr lang="en-US" altLang="ko-KR" sz="2000"/>
              <a:t>WM_NCHITTEST</a:t>
            </a:r>
            <a:r>
              <a:rPr lang="ko-KR" altLang="en-US" sz="2000"/>
              <a:t>를 처리한 후 </a:t>
            </a:r>
            <a:r>
              <a:rPr lang="en-US" altLang="ko-KR" sz="2000"/>
              <a:t>HTCLIENT</a:t>
            </a:r>
            <a:r>
              <a:rPr lang="ko-KR" altLang="en-US" sz="2000"/>
              <a:t>를 반환하면 </a:t>
            </a:r>
            <a:r>
              <a:rPr lang="en-US" altLang="ko-KR" sz="2000"/>
              <a:t>Windows</a:t>
            </a:r>
            <a:r>
              <a:rPr lang="ko-KR" altLang="en-US" sz="2000"/>
              <a:t>는 화면 좌표를 클라이언트 영역 좌표로 변환하고 클라이언트 영역 마우스 메시지를 생성한다</a:t>
            </a:r>
            <a:r>
              <a:rPr lang="en-US" altLang="ko-KR" sz="20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HTCLIENT		</a:t>
            </a:r>
            <a:r>
              <a:rPr lang="ko-KR" altLang="en-US" sz="1800"/>
              <a:t>클라이언트 영역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HTNOWHERE		</a:t>
            </a:r>
            <a:r>
              <a:rPr lang="ko-KR" altLang="en-US" sz="1800"/>
              <a:t>창에서 눌리지 않음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HTTRANSPARENT	</a:t>
            </a:r>
            <a:r>
              <a:rPr lang="ko-KR" altLang="en-US" sz="1800"/>
              <a:t>다른 윈도우에 의해 덮여있는 윈도우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HTERROR	      	DefWindowProc</a:t>
            </a:r>
            <a:r>
              <a:rPr lang="ko-KR" altLang="en-US" sz="1800"/>
              <a:t>에 의해 소리 발생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case   WM_NCHITTEST: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          return (LRESULT)HTCAPTION;</a:t>
            </a:r>
          </a:p>
        </p:txBody>
      </p:sp>
      <p:sp>
        <p:nvSpPr>
          <p:cNvPr id="13005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5. Hit-Test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메시지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836613"/>
            <a:ext cx="8229600" cy="5832475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ko-KR" altLang="en-US" sz="2000"/>
              <a:t>시스템 메뉴 아이콘 더블 클릭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WM_HITTEST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DefWindowProc</a:t>
            </a:r>
            <a:r>
              <a:rPr lang="ko-KR" altLang="en-US" sz="1800"/>
              <a:t>은 </a:t>
            </a:r>
            <a:r>
              <a:rPr lang="en-US" altLang="ko-KR" sz="1800"/>
              <a:t>HTSYSMENU</a:t>
            </a:r>
            <a:r>
              <a:rPr lang="ko-KR" altLang="en-US" sz="1800"/>
              <a:t>의 값을 반환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WM_NCLBUTTONDBLCLK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wParam =&gt; HTSYSMENU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DefWindowProc</a:t>
            </a:r>
            <a:r>
              <a:rPr lang="ko-KR" altLang="en-US" sz="1800"/>
              <a:t>에 전달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DefWindowProc</a:t>
            </a:r>
            <a:r>
              <a:rPr lang="ko-KR" altLang="en-US" sz="1800"/>
              <a:t>이 받으면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WM_SYSCOMMAND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wParam =&gt;SC_CLOSE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DefWindowProc</a:t>
            </a:r>
            <a:r>
              <a:rPr lang="ko-KR" altLang="en-US" sz="1800"/>
              <a:t>에 전달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DefWindowProc</a:t>
            </a:r>
            <a:r>
              <a:rPr lang="ko-KR" altLang="en-US" sz="1800"/>
              <a:t>이 받으면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WM_CLOSE</a:t>
            </a:r>
            <a:r>
              <a:rPr lang="ko-KR" altLang="en-US" sz="2000"/>
              <a:t>메시지를 발생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DefWindowProc</a:t>
            </a:r>
            <a:r>
              <a:rPr lang="ko-KR" altLang="en-US" sz="1800"/>
              <a:t>이 받으면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DestroyWindow()</a:t>
            </a:r>
            <a:r>
              <a:rPr lang="ko-KR" altLang="en-US" sz="1800"/>
              <a:t>함수 호출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WM_DESTROY</a:t>
            </a:r>
            <a:r>
              <a:rPr lang="ko-KR" altLang="en-US" sz="2000"/>
              <a:t>메시지 발생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PostQuitMessage(0)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WM_QUIT</a:t>
            </a:r>
            <a:r>
              <a:rPr lang="ko-KR" altLang="en-US" sz="2000"/>
              <a:t>메시지 발생</a:t>
            </a:r>
          </a:p>
          <a:p>
            <a:pPr lvl="1">
              <a:lnSpc>
                <a:spcPct val="80000"/>
              </a:lnSpc>
            </a:pPr>
            <a:endParaRPr lang="en-US" altLang="ko-KR" sz="2000"/>
          </a:p>
        </p:txBody>
      </p:sp>
      <p:sp>
        <p:nvSpPr>
          <p:cNvPr id="131075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6.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메시지를 생성하는 메시지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4"/>
          <p:cNvSpPr>
            <a:spLocks noChangeArrowheads="1"/>
          </p:cNvSpPr>
          <p:nvPr/>
        </p:nvSpPr>
        <p:spPr bwMode="auto">
          <a:xfrm>
            <a:off x="395288" y="260350"/>
            <a:ext cx="8424862" cy="6462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#include &lt;windows.h&gt;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#define DIVISIONS 5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LRESULT CALLBACK WndProc (HWND, UINT, WPARAM, LPARAM) 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int WINAPI WinMain (HINSTANCE hInstance, HINSTANCE hPrevInstance,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               PSTR szCmdLine, int iCmdShow)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TCHAR szAppName[] = TEXT ("Checker2")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HWND         hwnd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MSG          msg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     wndclass 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wndclass.style         = CS_HREDRAW | CS_VREDRAW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wndclass.lpfnWndProc   = WndProc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wndclass.cbClsExtra    =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wndclass.cbWndExtra    =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wndclass.hInstance     = hInstance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wndclass.hIcon         = LoadIcon (NULL, IDI_APPLICATION)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wndclass.hCursor       = LoadCursor (NULL, IDC_ARROW)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wndclass.hbrBackground = (HBRUSH) GetStockObject (WHITE_BRUSH)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wndclass.lpszMenuName  = NULL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wndclass.lpszClassName = szAppName 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if (!RegisterClass (&amp;wndclass))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MessageBox (NULL, TEXT ("Program requires Windows NT!"),szAppName, MB_ICONERROR)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    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hwnd = CreateWindow (szAppName, TEXT ("Checker2 Mouse Hit-Test Demo"),WS_OVERLAPPEDWINDOW,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CW_USEDEFAULT, CW_USEDEFAULT, CW_USEDEFAULT, CW_USEDEFAULT,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NULL, NULL, hInstance, NULL)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ShowWindow (hwnd, iCmdShow)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UpdateWindow (hwnd) 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while (GetMessage (&amp;msg, NULL, 0, 0))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TranslateMessage (&amp;msg)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DispatchMessage (&amp;msg)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msg.wParam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4"/>
          <p:cNvSpPr>
            <a:spLocks noChangeArrowheads="1"/>
          </p:cNvSpPr>
          <p:nvPr/>
        </p:nvSpPr>
        <p:spPr bwMode="auto">
          <a:xfrm>
            <a:off x="323850" y="217488"/>
            <a:ext cx="8640763" cy="6524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LRESULT CALLBACK WndProc (HWND hwnd, UINT message, WPARAM wParam, LPARAM lParam)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{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static BOOL fState[DIVISIONS][DIVISIONS]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static int  cxBlock, cyBlock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HDC         hdc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int         x, y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PAINTSTRUCT ps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POINT       point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RECT        rect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switch (message)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{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case WM_SIZE :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cxBlock = LOWORD (lParam) / DIVISIONS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cyBlock = HIWORD (lParam) / DIVISIONS ;		return 0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case WM_SETFOCUS :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ShowCursor (TRUE) ;		return 0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case WM_KILLFOCUS :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ShowCursor (FALSE)		return 0 ;          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case WM_KEYDOWN :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GetCursorPos (&amp;point)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ScreenToClient (hwnd, &amp;point)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x = max (0, min (DIVISIONS - 1, point.x / cxBlock))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y = max (0, min (DIVISIONS - 1, point.y / cyBlock))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switch (wParam)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{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case VK_UP :		y-- ;		break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case VK_DOWN :	y++ ;		break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case VK_LEFT :		x-- ;		break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case VK_RIGHT :	x++ ;		break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case VK_HOME :	x = y = 0 ;		break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case VK_END :		x = y = DIVISIONS - 1 ;	break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case VK_RETURN :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case VK_SPACE :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SendMessage (hwnd, WM_LBUTTONDOWN, MK_LBUTTON,MAKELONG (x * cxBlock, y * cyBlock))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break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}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x = (x + DIVISIONS) % DIVISIONS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y = (y + DIVISIONS) % DIVISIONS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point.x = x * cxBlock + cxBlock / 2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point.y = y * cyBlock + cyBlock / 2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ClientToScreen (hwnd, &amp;point)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SetCursorPos (point.x, point.y)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return 0 ;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4"/>
          <p:cNvSpPr>
            <a:spLocks noChangeArrowheads="1"/>
          </p:cNvSpPr>
          <p:nvPr/>
        </p:nvSpPr>
        <p:spPr bwMode="auto">
          <a:xfrm>
            <a:off x="250825" y="333375"/>
            <a:ext cx="8713788" cy="6264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WM_LBUTTONDOWN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x = LOWORD (lParam) / cxBlock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y = HIWORD (lParam) / cyBlock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if (x &lt; DIVISIONS &amp;&amp; y &lt; DIVISIONS)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fState[x][y] ^= 1 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rect.left   = x * cxBlock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rect.top    = y * cyBlock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rect.right  = (x + 1) * cxBlock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rect.bottom = (y + 1) * cyBlock 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InvalidateRect (hwnd, &amp;rect, FALSE)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else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MessageBeep (0)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WM_PAINT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hdc = BeginPaint (hwnd, &amp;ps) 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for (x = 0 ; x &lt; DIVISIONS ; x++)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for (y = 0 ; y &lt; DIVISIONS ; y++)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Rectangle (hdc, x * cxBlock, y * cyBlock,(x + 1) * cxBlock, (y + 1) * cyBlock)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if (fState [x][y])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MoveToEx (hdc,  x   *cxBlock,  y   *cyBlock, NULL)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LineTo   (hdc, (x+1)*cxBlock, (y+1)*cyBlock)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MoveToEx (hdc,  x   *cxBlock, (y+1)*cyBlock, NULL)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LineTo   (hdc, (x+1)*cxBlock,  y   *cyBlock)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EndPaint (hwnd, &amp;ps)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WM_DESTROY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PostQuitMessage (0)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DefWindowProc (hwnd, message, wParam, 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4"/>
          <p:cNvSpPr>
            <a:spLocks noChangeArrowheads="1"/>
          </p:cNvSpPr>
          <p:nvPr/>
        </p:nvSpPr>
        <p:spPr bwMode="auto">
          <a:xfrm>
            <a:off x="323850" y="188913"/>
            <a:ext cx="8496300" cy="6408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/*-------------------------------------------------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CHECKER3.C -- Mouse Hit-Test Demo Program No. 3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            (c) Charles Petzold, 1998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-------------------------------------------------*/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#include &lt;windows.h&gt;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#define DIVISIONS 5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LRESULT CALLBACK WndProc   (HWND, UINT, WPARAM, 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LRESULT CALLBACK ChildWndProc (HWND, UINT, WPARAM, 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TCHAR szChildClass[] = TEXT ("Checker3_Child")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int WINAPI WinMain (HINSTANCE hInstance, HINSTANCE hPrevInstance,PSTR szCmdLine, int iCmdShow)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TCHAR szAppName[] = TEXT ("Checker3")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HWND         hwnd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MSG          msg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     wndclass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wndclass.style         = CS_HREDRAW | CS_VREDRAW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wndclass.lpfnWndProc   = WndProc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wndclass.cbClsExtra    =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wndclass.cbWndExtra    =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wndclass.hInstance     = hInstance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wndclass.hIcon         = LoadIcon (NULL, IDI_APPLICATION)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wndclass.hCursor       = LoadCursor (NULL, IDC_ARROW)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wndclass.hbrBackground = (HBRUSH) GetStockObject (WHITE_BRUSH)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wndclass.lpszMenuName  = NULL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wndclass.lpszClassName = szAppName ;   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if (!RegisterClass (&amp;wndclass))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MessageBox (NULL, TEXT ("Program requires Windows NT!"),szAppName, MB_ICONERROR)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wndclass.lpfnWndProc   = ChildWndProc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wndclass.cbWndExtra    = sizeof (long)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wndclass.hIcon         = NULL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wndclass.lpszClassName = szChildClass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RegisterClass (&amp;wndclass)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hwnd = CreateWindow (szAppName, TEXT ("Checker3 Mouse Hit-Test Demo"),WS_OVERLAPPEDWINDOW,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CW_USEDEFAULT, CW_USEDEFAULT, CW_USEDEFAULT, CW_USEDEFAULT,NULL, NULL, hInstance, NULL);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ShowWindow (hwnd, iCmdShow)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UpdateWindow (hwnd)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while (GetMessage (&amp;msg, NULL, 0, 0))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TranslateMessage (&amp;msg)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DispatchMessage (&amp;msg)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msg.wParam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4"/>
          <p:cNvSpPr>
            <a:spLocks noChangeArrowheads="1"/>
          </p:cNvSpPr>
          <p:nvPr/>
        </p:nvSpPr>
        <p:spPr bwMode="auto">
          <a:xfrm>
            <a:off x="250825" y="144463"/>
            <a:ext cx="8642350" cy="659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LRESULT CALLBACK WndProc (HWND hwnd, UINT message, WPARAM wParam, LPARAM lParam)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{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static HWND hwndChild[DIVISIONS][DIVISIONS]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int         cxBlock, cyBlock, x, y ;     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switch (message)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{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case WM_CREATE :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for (x = 0 ; x &lt; DIVISIONS ; x++)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for (y = 0 ; y &lt; DIVISIONS ; y++)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hwndChild[x][y] = CreateWindow (szChildClass, NULL,WS_CHILDWINDOW | WS_VISIBLE,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		0, 0, 0, 0,	hwnd, (HMENU) (y &lt;&lt; 8 | x),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		(HINSTANCE) GetWindowLong (hwnd, GWL_HINSTANCE), NULL)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return 0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case WM_SIZE :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cxBlock = LOWORD (lParam) / DIVISIONS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cyBlock = HIWORD (lParam) / DIVISIONS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for (x = 0 ; x &lt; DIVISIONS ; x++)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for (y = 0 ; y &lt; DIVISIONS ; y++)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MoveWindow (hwndChild[x][y],x * cxBlock, y * cyBlock,cxBlock, cyBlock, TRUE)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return 0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case WM_LBUTTONDOWN :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MessageBeep (0)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return 0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case WM_DESTROY :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PostQuitMessage (0)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return 0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}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return DefWindowProc (hwnd, message, wParam, lParam)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>
          <a:xfrm>
            <a:off x="7938" y="0"/>
            <a:ext cx="8229600" cy="490538"/>
          </a:xfrm>
          <a:noFill/>
        </p:spPr>
        <p:txBody>
          <a:bodyPr/>
          <a:lstStyle/>
          <a:p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5. </a:t>
            </a:r>
            <a:r>
              <a:rPr lang="ko-KR" altLang="en-US" sz="3200">
                <a:latin typeface="휴먼옛체" pitchFamily="2" charset="-127"/>
                <a:ea typeface="휴먼옛체" pitchFamily="2" charset="-127"/>
              </a:rPr>
              <a:t>윈도우 프로그래밍과 친해지자</a:t>
            </a:r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539750" y="908050"/>
            <a:ext cx="7924800" cy="2592388"/>
          </a:xfrm>
          <a:prstGeom prst="rect">
            <a:avLst/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>
                <a:latin typeface="Times New Roman" pitchFamily="18" charset="0"/>
                <a:ea typeface="굴림" pitchFamily="50" charset="-127"/>
              </a:rPr>
              <a:t>typedef struct tagMSG </a:t>
            </a:r>
          </a:p>
          <a:p>
            <a:r>
              <a:rPr lang="en-US" altLang="ko-KR">
                <a:latin typeface="Times New Roman" pitchFamily="18" charset="0"/>
                <a:ea typeface="굴림" pitchFamily="50" charset="-127"/>
              </a:rPr>
              <a:t>{</a:t>
            </a:r>
          </a:p>
          <a:p>
            <a:r>
              <a:rPr lang="en-US" altLang="ko-KR">
                <a:latin typeface="Times New Roman" pitchFamily="18" charset="0"/>
                <a:ea typeface="굴림" pitchFamily="50" charset="-127"/>
              </a:rPr>
              <a:t>	HWND		hwnd;	// </a:t>
            </a:r>
            <a:r>
              <a:rPr lang="ko-KR" altLang="en-US">
                <a:latin typeface="Times New Roman" pitchFamily="18" charset="0"/>
                <a:ea typeface="굴림" pitchFamily="50" charset="-127"/>
              </a:rPr>
              <a:t>메시지를 받을 윈도우의 핸들</a:t>
            </a:r>
          </a:p>
          <a:p>
            <a:r>
              <a:rPr lang="ko-KR" altLang="en-US">
                <a:latin typeface="Times New Roman" pitchFamily="18" charset="0"/>
                <a:ea typeface="굴림" pitchFamily="50" charset="-127"/>
              </a:rPr>
              <a:t>	</a:t>
            </a:r>
            <a:r>
              <a:rPr lang="en-US" altLang="ko-KR">
                <a:latin typeface="Times New Roman" pitchFamily="18" charset="0"/>
                <a:ea typeface="굴림" pitchFamily="50" charset="-127"/>
              </a:rPr>
              <a:t>UINT		message;	//</a:t>
            </a:r>
            <a:r>
              <a:rPr lang="ko-KR" altLang="en-US">
                <a:latin typeface="Times New Roman" pitchFamily="18" charset="0"/>
                <a:ea typeface="굴림" pitchFamily="50" charset="-127"/>
              </a:rPr>
              <a:t>전달되는 메시지 유형</a:t>
            </a:r>
          </a:p>
          <a:p>
            <a:r>
              <a:rPr lang="ko-KR" altLang="en-US">
                <a:latin typeface="Times New Roman" pitchFamily="18" charset="0"/>
                <a:ea typeface="굴림" pitchFamily="50" charset="-127"/>
              </a:rPr>
              <a:t>	</a:t>
            </a:r>
            <a:r>
              <a:rPr lang="en-US" altLang="ko-KR">
                <a:latin typeface="Times New Roman" pitchFamily="18" charset="0"/>
                <a:ea typeface="굴림" pitchFamily="50" charset="-127"/>
              </a:rPr>
              <a:t>WPARAM	wParam;	//</a:t>
            </a:r>
            <a:r>
              <a:rPr lang="ko-KR" altLang="en-US">
                <a:latin typeface="Times New Roman" pitchFamily="18" charset="0"/>
                <a:ea typeface="굴림" pitchFamily="50" charset="-127"/>
              </a:rPr>
              <a:t>메시지와 관련된 부가적인 정보</a:t>
            </a:r>
          </a:p>
          <a:p>
            <a:r>
              <a:rPr lang="ko-KR" altLang="en-US">
                <a:latin typeface="Times New Roman" pitchFamily="18" charset="0"/>
                <a:ea typeface="굴림" pitchFamily="50" charset="-127"/>
              </a:rPr>
              <a:t>	</a:t>
            </a:r>
            <a:r>
              <a:rPr lang="en-US" altLang="ko-KR">
                <a:latin typeface="Times New Roman" pitchFamily="18" charset="0"/>
                <a:ea typeface="굴림" pitchFamily="50" charset="-127"/>
              </a:rPr>
              <a:t>LPARAM	lParam;	//</a:t>
            </a:r>
            <a:r>
              <a:rPr lang="ko-KR" altLang="en-US">
                <a:latin typeface="Times New Roman" pitchFamily="18" charset="0"/>
                <a:ea typeface="굴림" pitchFamily="50" charset="-127"/>
              </a:rPr>
              <a:t>메시지와 관련된 부가적인 정보</a:t>
            </a:r>
          </a:p>
          <a:p>
            <a:r>
              <a:rPr lang="ko-KR" altLang="en-US">
                <a:latin typeface="Times New Roman" pitchFamily="18" charset="0"/>
                <a:ea typeface="굴림" pitchFamily="50" charset="-127"/>
              </a:rPr>
              <a:t>	</a:t>
            </a:r>
            <a:r>
              <a:rPr lang="en-US" altLang="ko-KR">
                <a:latin typeface="Times New Roman" pitchFamily="18" charset="0"/>
                <a:ea typeface="굴림" pitchFamily="50" charset="-127"/>
              </a:rPr>
              <a:t>DWORD		time;	// </a:t>
            </a:r>
            <a:r>
              <a:rPr lang="ko-KR" altLang="en-US">
                <a:latin typeface="Times New Roman" pitchFamily="18" charset="0"/>
                <a:ea typeface="굴림" pitchFamily="50" charset="-127"/>
              </a:rPr>
              <a:t>메시지가 전달된 시간</a:t>
            </a:r>
          </a:p>
          <a:p>
            <a:r>
              <a:rPr lang="ko-KR" altLang="en-US">
                <a:latin typeface="Times New Roman" pitchFamily="18" charset="0"/>
                <a:ea typeface="굴림" pitchFamily="50" charset="-127"/>
              </a:rPr>
              <a:t>	</a:t>
            </a:r>
            <a:r>
              <a:rPr lang="en-US" altLang="ko-KR">
                <a:latin typeface="Times New Roman" pitchFamily="18" charset="0"/>
                <a:ea typeface="굴림" pitchFamily="50" charset="-127"/>
              </a:rPr>
              <a:t>POINT		pt;	//</a:t>
            </a:r>
            <a:r>
              <a:rPr lang="ko-KR" altLang="en-US">
                <a:latin typeface="Times New Roman" pitchFamily="18" charset="0"/>
                <a:ea typeface="굴림" pitchFamily="50" charset="-127"/>
              </a:rPr>
              <a:t>메시지가 큐에 저장될 때의 마우스 위치</a:t>
            </a:r>
          </a:p>
          <a:p>
            <a:r>
              <a:rPr lang="en-US" altLang="ko-KR">
                <a:latin typeface="Times New Roman" pitchFamily="18" charset="0"/>
                <a:ea typeface="굴림" pitchFamily="50" charset="-127"/>
              </a:rPr>
              <a:t>} MSG;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539750" y="3644900"/>
            <a:ext cx="6019800" cy="2952750"/>
          </a:xfrm>
          <a:prstGeom prst="rect">
            <a:avLst/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>
                <a:latin typeface="Times New Roman" pitchFamily="18" charset="0"/>
                <a:ea typeface="굴림" pitchFamily="50" charset="-127"/>
              </a:rPr>
              <a:t>typedef struct  tagMSG</a:t>
            </a:r>
          </a:p>
          <a:p>
            <a:r>
              <a:rPr lang="en-US" altLang="ko-KR">
                <a:latin typeface="Times New Roman" pitchFamily="18" charset="0"/>
                <a:ea typeface="굴림" pitchFamily="50" charset="-127"/>
              </a:rPr>
              <a:t>{</a:t>
            </a:r>
          </a:p>
          <a:p>
            <a:r>
              <a:rPr lang="en-US" altLang="ko-KR">
                <a:latin typeface="Times New Roman" pitchFamily="18" charset="0"/>
                <a:ea typeface="굴림" pitchFamily="50" charset="-127"/>
              </a:rPr>
              <a:t>	HWND		hwnd;</a:t>
            </a:r>
          </a:p>
          <a:p>
            <a:r>
              <a:rPr lang="en-US" altLang="ko-KR">
                <a:latin typeface="Times New Roman" pitchFamily="18" charset="0"/>
                <a:ea typeface="굴림" pitchFamily="50" charset="-127"/>
              </a:rPr>
              <a:t>	UINT		message;</a:t>
            </a:r>
          </a:p>
          <a:p>
            <a:r>
              <a:rPr lang="en-US" altLang="ko-KR">
                <a:latin typeface="Times New Roman" pitchFamily="18" charset="0"/>
                <a:ea typeface="굴림" pitchFamily="50" charset="-127"/>
              </a:rPr>
              <a:t>	WPARAM	wParam;</a:t>
            </a:r>
          </a:p>
          <a:p>
            <a:r>
              <a:rPr lang="en-US" altLang="ko-KR">
                <a:latin typeface="Times New Roman" pitchFamily="18" charset="0"/>
                <a:ea typeface="굴림" pitchFamily="50" charset="-127"/>
              </a:rPr>
              <a:t>	LPARAM	lParam;</a:t>
            </a:r>
          </a:p>
          <a:p>
            <a:r>
              <a:rPr lang="en-US" altLang="ko-KR">
                <a:latin typeface="Times New Roman" pitchFamily="18" charset="0"/>
                <a:ea typeface="굴림" pitchFamily="50" charset="-127"/>
              </a:rPr>
              <a:t>	DWORD		time;</a:t>
            </a:r>
          </a:p>
          <a:p>
            <a:r>
              <a:rPr lang="en-US" altLang="ko-KR">
                <a:latin typeface="Times New Roman" pitchFamily="18" charset="0"/>
                <a:ea typeface="굴림" pitchFamily="50" charset="-127"/>
              </a:rPr>
              <a:t>	POINT		pt;</a:t>
            </a:r>
          </a:p>
          <a:p>
            <a:r>
              <a:rPr lang="en-US" altLang="ko-KR">
                <a:latin typeface="Times New Roman" pitchFamily="18" charset="0"/>
                <a:ea typeface="굴림" pitchFamily="50" charset="-127"/>
              </a:rPr>
              <a:t>}MSG;</a:t>
            </a:r>
          </a:p>
        </p:txBody>
      </p:sp>
      <p:sp>
        <p:nvSpPr>
          <p:cNvPr id="17413" name="Line 7"/>
          <p:cNvSpPr>
            <a:spLocks noChangeShapeType="1"/>
          </p:cNvSpPr>
          <p:nvPr/>
        </p:nvSpPr>
        <p:spPr bwMode="auto">
          <a:xfrm flipV="1">
            <a:off x="4284663" y="4652963"/>
            <a:ext cx="1524000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14" name="Text Box 8"/>
          <p:cNvSpPr txBox="1">
            <a:spLocks noChangeArrowheads="1"/>
          </p:cNvSpPr>
          <p:nvPr/>
        </p:nvSpPr>
        <p:spPr bwMode="auto">
          <a:xfrm>
            <a:off x="5867400" y="4437063"/>
            <a:ext cx="2495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9pPr>
          </a:lstStyle>
          <a:p>
            <a:pPr eaLnBrk="1" hangingPunct="1"/>
            <a:r>
              <a:rPr lang="en-US" altLang="ko-KR">
                <a:latin typeface="Times New Roman" pitchFamily="18" charset="0"/>
                <a:ea typeface="굴림" pitchFamily="50" charset="-127"/>
              </a:rPr>
              <a:t>WM_LBUTTONDOWN</a:t>
            </a:r>
          </a:p>
        </p:txBody>
      </p:sp>
      <p:sp>
        <p:nvSpPr>
          <p:cNvPr id="17415" name="Line 9"/>
          <p:cNvSpPr>
            <a:spLocks noChangeShapeType="1"/>
          </p:cNvSpPr>
          <p:nvPr/>
        </p:nvSpPr>
        <p:spPr bwMode="auto">
          <a:xfrm flipV="1">
            <a:off x="4284663" y="5084763"/>
            <a:ext cx="151130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16" name="Text Box 10"/>
          <p:cNvSpPr txBox="1">
            <a:spLocks noChangeArrowheads="1"/>
          </p:cNvSpPr>
          <p:nvPr/>
        </p:nvSpPr>
        <p:spPr bwMode="auto">
          <a:xfrm>
            <a:off x="5940425" y="4868863"/>
            <a:ext cx="1028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9pPr>
          </a:lstStyle>
          <a:p>
            <a:pPr eaLnBrk="1" hangingPunct="1"/>
            <a:r>
              <a:rPr lang="en-US" altLang="ko-KR">
                <a:latin typeface="Times New Roman" pitchFamily="18" charset="0"/>
                <a:ea typeface="굴림" pitchFamily="50" charset="-127"/>
              </a:rPr>
              <a:t>Key Flag</a:t>
            </a:r>
          </a:p>
        </p:txBody>
      </p:sp>
      <p:sp>
        <p:nvSpPr>
          <p:cNvPr id="17417" name="Line 11"/>
          <p:cNvSpPr>
            <a:spLocks noChangeShapeType="1"/>
          </p:cNvSpPr>
          <p:nvPr/>
        </p:nvSpPr>
        <p:spPr bwMode="auto">
          <a:xfrm>
            <a:off x="4284663" y="5445125"/>
            <a:ext cx="1582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18" name="Text Box 12"/>
          <p:cNvSpPr txBox="1">
            <a:spLocks noChangeArrowheads="1"/>
          </p:cNvSpPr>
          <p:nvPr/>
        </p:nvSpPr>
        <p:spPr bwMode="auto">
          <a:xfrm>
            <a:off x="6011863" y="5300663"/>
            <a:ext cx="198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9pPr>
          </a:lstStyle>
          <a:p>
            <a:pPr eaLnBrk="1" hangingPunct="1"/>
            <a:r>
              <a:rPr lang="en-US" altLang="ko-KR">
                <a:latin typeface="Times New Roman" pitchFamily="18" charset="0"/>
                <a:ea typeface="굴림" pitchFamily="50" charset="-127"/>
              </a:rPr>
              <a:t>LOWORD(lParam)</a:t>
            </a:r>
          </a:p>
        </p:txBody>
      </p:sp>
      <p:sp>
        <p:nvSpPr>
          <p:cNvPr id="17419" name="Text Box 13"/>
          <p:cNvSpPr txBox="1">
            <a:spLocks noChangeArrowheads="1"/>
          </p:cNvSpPr>
          <p:nvPr/>
        </p:nvSpPr>
        <p:spPr bwMode="auto">
          <a:xfrm>
            <a:off x="6032500" y="5661025"/>
            <a:ext cx="192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9pPr>
          </a:lstStyle>
          <a:p>
            <a:pPr eaLnBrk="1" hangingPunct="1"/>
            <a:r>
              <a:rPr lang="en-US" altLang="ko-KR">
                <a:latin typeface="Times New Roman" pitchFamily="18" charset="0"/>
                <a:ea typeface="굴림" pitchFamily="50" charset="-127"/>
              </a:rPr>
              <a:t>HIWORD(lParam)</a:t>
            </a:r>
          </a:p>
        </p:txBody>
      </p:sp>
      <p:sp>
        <p:nvSpPr>
          <p:cNvPr id="17420" name="Text Box 14"/>
          <p:cNvSpPr txBox="1">
            <a:spLocks noChangeArrowheads="1"/>
          </p:cNvSpPr>
          <p:nvPr/>
        </p:nvSpPr>
        <p:spPr bwMode="auto">
          <a:xfrm>
            <a:off x="3348038" y="1125538"/>
            <a:ext cx="15509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9pPr>
          </a:lstStyle>
          <a:p>
            <a:pPr eaLnBrk="1" hangingPunct="1"/>
            <a:r>
              <a:rPr lang="ko-KR" altLang="en-US">
                <a:solidFill>
                  <a:schemeClr val="accent2"/>
                </a:solidFill>
              </a:rPr>
              <a:t>윈도우 번호를 나타냄</a:t>
            </a:r>
            <a:r>
              <a:rPr lang="en-US" altLang="ko-KR">
                <a:solidFill>
                  <a:schemeClr val="accent2"/>
                </a:solidFill>
              </a:rPr>
              <a:t>!!</a:t>
            </a:r>
          </a:p>
        </p:txBody>
      </p:sp>
      <p:sp>
        <p:nvSpPr>
          <p:cNvPr id="17421" name="Rectangle 15"/>
          <p:cNvSpPr>
            <a:spLocks noChangeArrowheads="1"/>
          </p:cNvSpPr>
          <p:nvPr/>
        </p:nvSpPr>
        <p:spPr bwMode="auto">
          <a:xfrm>
            <a:off x="3276600" y="1557338"/>
            <a:ext cx="719138" cy="28733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22" name="Line 16"/>
          <p:cNvSpPr>
            <a:spLocks noChangeShapeType="1"/>
          </p:cNvSpPr>
          <p:nvPr/>
        </p:nvSpPr>
        <p:spPr bwMode="auto">
          <a:xfrm flipH="1">
            <a:off x="3635375" y="1412875"/>
            <a:ext cx="215900" cy="1444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23" name="Text Box 17"/>
          <p:cNvSpPr txBox="1">
            <a:spLocks noChangeArrowheads="1"/>
          </p:cNvSpPr>
          <p:nvPr/>
        </p:nvSpPr>
        <p:spPr bwMode="auto">
          <a:xfrm>
            <a:off x="7956550" y="5373688"/>
            <a:ext cx="11001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9pPr>
          </a:lstStyle>
          <a:p>
            <a:pPr eaLnBrk="1" hangingPunct="1"/>
            <a:r>
              <a:rPr lang="en-US" altLang="ko-KR"/>
              <a:t>X</a:t>
            </a:r>
            <a:r>
              <a:rPr lang="ko-KR" altLang="en-US"/>
              <a:t>좌표</a:t>
            </a:r>
            <a:r>
              <a:rPr lang="en-US" altLang="ko-KR"/>
              <a:t>(16</a:t>
            </a:r>
            <a:r>
              <a:rPr lang="ko-KR" altLang="en-US"/>
              <a:t>비트</a:t>
            </a:r>
            <a:r>
              <a:rPr lang="en-US" altLang="ko-KR"/>
              <a:t>)</a:t>
            </a:r>
          </a:p>
          <a:p>
            <a:pPr eaLnBrk="1" hangingPunct="1"/>
            <a:r>
              <a:rPr lang="en-US" altLang="ko-KR"/>
              <a:t>Y</a:t>
            </a:r>
            <a:r>
              <a:rPr lang="ko-KR" altLang="en-US"/>
              <a:t>좌표</a:t>
            </a:r>
            <a:r>
              <a:rPr lang="en-US" altLang="ko-KR"/>
              <a:t>(16</a:t>
            </a:r>
            <a:r>
              <a:rPr lang="ko-KR" altLang="en-US"/>
              <a:t>비트</a:t>
            </a:r>
            <a:r>
              <a:rPr lang="en-US" altLang="ko-KR"/>
              <a:t>) </a:t>
            </a:r>
          </a:p>
        </p:txBody>
      </p:sp>
      <p:sp>
        <p:nvSpPr>
          <p:cNvPr id="17424" name="Rectangle 18"/>
          <p:cNvSpPr>
            <a:spLocks noChangeArrowheads="1"/>
          </p:cNvSpPr>
          <p:nvPr/>
        </p:nvSpPr>
        <p:spPr bwMode="auto">
          <a:xfrm>
            <a:off x="2700338" y="5300663"/>
            <a:ext cx="647700" cy="288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32</a:t>
            </a:r>
            <a:r>
              <a:rPr lang="ko-KR" altLang="en-US"/>
              <a:t>비트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4"/>
          <p:cNvSpPr>
            <a:spLocks noChangeArrowheads="1"/>
          </p:cNvSpPr>
          <p:nvPr/>
        </p:nvSpPr>
        <p:spPr bwMode="auto">
          <a:xfrm>
            <a:off x="395288" y="260350"/>
            <a:ext cx="8424862" cy="633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LRESULT CALLBACK ChildWndProc (HWND hwnd, UINT message,WPARAM wParam, LPARAM lParam)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{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     HDC         hdc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     PAINTSTRUCT ps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     RECT        rect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     switch (message)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     {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     case WM_CREATE :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          SetWindowLong (hwnd, 0, 0) ;       // on/off flag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          return 0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     case WM_LBUTTONDOWN :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          SetWindowLong (hwnd, 0, 1 ^ GetWindowLong (hwnd, 0))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          InvalidateRect (hwnd, NULL, FALSE)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          return 0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     case WM_PAINT :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          hdc = BeginPaint (hwnd, &amp;ps)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          GetClientRect (hwnd, &amp;rect)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          Rectangle (hdc, 0, 0, rect.right, rect.bottom)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          if (GetWindowLong (hwnd, 0))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          {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               MoveToEx (hdc, 0,          0, NULL)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               LineTo   (hdc, rect.right, rect.bottom)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               MoveToEx (hdc, 0,          rect.bottom, NULL)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               LineTo   (hdc, rect.right, 0)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          }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          EndPaint (hwnd, &amp;ps)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          return 0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     }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     return DefWindowProc (hwnd, message, wParam, lParam)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}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836613"/>
            <a:ext cx="8229600" cy="58324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/>
              <a:t>WS_CHILD, WS_POPUP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오버랜드가 아닌 윈도우는 차일드나 팝업 윈도우 둘 중 하나가 된다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이 두 스타일은 상호 배치되는 성질이 있기 때문에 동시에 같이 사용할 수는 없다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endParaRPr lang="en-US" altLang="ko-KR" sz="2000"/>
          </a:p>
          <a:p>
            <a:pPr lvl="1">
              <a:lnSpc>
                <a:spcPct val="80000"/>
              </a:lnSpc>
            </a:pPr>
            <a:r>
              <a:rPr lang="en-US" altLang="ko-KR" sz="2000"/>
              <a:t>WS_CHILD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다른 윈도우의 차일드 윈도우가 된다</a:t>
            </a:r>
            <a:r>
              <a:rPr lang="en-US" altLang="ko-KR" sz="18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CreateWindow</a:t>
            </a:r>
            <a:r>
              <a:rPr lang="ko-KR" altLang="en-US" sz="1800"/>
              <a:t>의 </a:t>
            </a:r>
            <a:r>
              <a:rPr lang="en-US" altLang="ko-KR" sz="1800"/>
              <a:t>hParent</a:t>
            </a:r>
            <a:r>
              <a:rPr lang="ko-KR" altLang="en-US" sz="1800"/>
              <a:t>인수에 부모 윈도우의 핸들을 대입해 주어 어떤 윈도우의 차일드가 될 것인가를 지정해 주어야 한다</a:t>
            </a:r>
            <a:r>
              <a:rPr lang="en-US" altLang="ko-KR" sz="1800"/>
              <a:t>.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차일드 윈도우는 부모 윈도우의 작업영역 밖을 벗어날 수 없다</a:t>
            </a:r>
            <a:r>
              <a:rPr lang="en-US" altLang="ko-KR" sz="1800"/>
              <a:t>.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메인 윈도우의 작업영역 내부에서 사용되는 컨트롤이 이 스타일을 사용한다</a:t>
            </a:r>
            <a:r>
              <a:rPr lang="en-US" altLang="ko-KR" sz="180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WS_POPUP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만든 윈도우는 대화상자나 메시지 박스처럼 부모 윈도우의 작업 영역밖으로 이동할 수 있다</a:t>
            </a:r>
            <a:r>
              <a:rPr lang="en-US" altLang="ko-KR" sz="1800"/>
              <a:t>.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항상 부모 윈도우보다 수직적으로 위에 위치</a:t>
            </a:r>
            <a:r>
              <a:rPr lang="en-US" altLang="ko-KR" sz="1800"/>
              <a:t>(Z </a:t>
            </a:r>
            <a:r>
              <a:rPr lang="ko-KR" altLang="en-US" sz="1800"/>
              <a:t>순서</a:t>
            </a:r>
            <a:r>
              <a:rPr lang="en-US" altLang="ko-KR" sz="1800"/>
              <a:t>)</a:t>
            </a:r>
            <a:r>
              <a:rPr lang="ko-KR" altLang="en-US" sz="1800"/>
              <a:t>하므로 부모에 의해 가려지지 않는다</a:t>
            </a:r>
            <a:r>
              <a:rPr lang="en-US" altLang="ko-KR" sz="1800"/>
              <a:t>.</a:t>
            </a:r>
          </a:p>
        </p:txBody>
      </p:sp>
      <p:sp>
        <p:nvSpPr>
          <p:cNvPr id="138243" name="Rectangle 6"/>
          <p:cNvSpPr>
            <a:spLocks noChangeArrowheads="1"/>
          </p:cNvSpPr>
          <p:nvPr/>
        </p:nvSpPr>
        <p:spPr bwMode="auto">
          <a:xfrm>
            <a:off x="23813" y="61913"/>
            <a:ext cx="8229600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ko-KR" sz="320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6. </a:t>
            </a:r>
            <a:r>
              <a:rPr lang="ko-KR" altLang="en-US" sz="320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윈도우의 종류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4"/>
          <p:cNvSpPr>
            <a:spLocks noChangeArrowheads="1"/>
          </p:cNvSpPr>
          <p:nvPr/>
        </p:nvSpPr>
        <p:spPr bwMode="auto">
          <a:xfrm>
            <a:off x="323850" y="188913"/>
            <a:ext cx="8640763" cy="648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#include &lt;windows.h&gt;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LRESULT CALLBACK WndProc (HWND, UINT, WPARAM, LPARAM)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int WINAPI WinMain (HINSTANCE hInstance, HINSTANCE hPrevInstance,PSTR szCmdLine, int iCmdShow)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{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static TCHAR szAppName[] = TEXT ("HelloWin")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HWND		hwnd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MSG         msg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WNDCLASS    wndclass ;</a:t>
            </a:r>
          </a:p>
          <a:p>
            <a:endParaRPr lang="en-US" altLang="ko-KR" sz="1000">
              <a:latin typeface="휴먼모음T" pitchFamily="18" charset="-127"/>
              <a:ea typeface="휴먼모음T" pitchFamily="18" charset="-127"/>
            </a:endParaRP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wndclass.style			= CS_HREDRAW | CS_VREDRAW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wndclass.lpfnWndProc  	= WndProc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wndclass.cbClsExtra     = 0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wndclass.cbWndExtra   	= 0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wndclass.hInstance      = hInstance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wndclass.hIcon          = LoadIcon (NULL, IDI_APPLICATION)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wndclass.hCursor       	= LoadCursor (NULL, IDC_ARROW)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wndclass.hbrBackground 	= (HBRUSH) GetStockObject (WHITE_BRUSH)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wndclass.lpszMenuName  	= NULL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wndclass.lpszClassName 	= szAppName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if (!RegisterClass (&amp;wndclass))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{   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MessageBox (NULL, TEXT ("This program requires Windows NT!"),szAppName,MB_ICONERROR)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return 0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}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hwnd = CreateWindow (szAppName,          		// window class name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"The Hello Program", 		// window caption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WS_POPUPWINDOW,        // window style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10, 		// initial x position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10,		// initial y position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200,		// initial x size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100,		// initial y size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NULL,			// parent window handle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NULL,			// window menu handle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hInstance,			// program instance handle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NULL) ;			// creation parameters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ShowWindow (hwnd, iCmdShow)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UpdateWindow (hwnd)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while (GetMessage (&amp;msg, NULL, 0, 0))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{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TranslateMessage (&amp;msg)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DispatchMessage (&amp;msg)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}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return msg.wParam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}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765175"/>
            <a:ext cx="8362950" cy="1079500"/>
          </a:xfrm>
          <a:noFill/>
        </p:spPr>
        <p:txBody>
          <a:bodyPr/>
          <a:lstStyle/>
          <a:p>
            <a:pPr lvl="1"/>
            <a:r>
              <a:rPr lang="en-US" altLang="ko-KR" sz="2000"/>
              <a:t>HWND CreateWindowEx( DWORD dwExStyle, LPCTSTR lpClassName)</a:t>
            </a:r>
          </a:p>
          <a:p>
            <a:pPr lvl="2"/>
            <a:r>
              <a:rPr lang="en-US" altLang="ko-KR" sz="1800"/>
              <a:t>CreateWindow</a:t>
            </a:r>
            <a:r>
              <a:rPr lang="ko-KR" altLang="en-US" sz="1800"/>
              <a:t>에 </a:t>
            </a:r>
            <a:r>
              <a:rPr lang="en-US" altLang="ko-KR" sz="1800"/>
              <a:t>dwExStyle</a:t>
            </a:r>
            <a:r>
              <a:rPr lang="ko-KR" altLang="en-US" sz="1800"/>
              <a:t>이 추가되었다</a:t>
            </a:r>
            <a:r>
              <a:rPr lang="en-US" altLang="ko-KR" sz="1800"/>
              <a:t>.</a:t>
            </a:r>
          </a:p>
        </p:txBody>
      </p:sp>
      <p:graphicFrame>
        <p:nvGraphicFramePr>
          <p:cNvPr id="256041" name="Group 41"/>
          <p:cNvGraphicFramePr>
            <a:graphicFrameLocks noGrp="1"/>
          </p:cNvGraphicFramePr>
          <p:nvPr>
            <p:ph sz="half" idx="2"/>
          </p:nvPr>
        </p:nvGraphicFramePr>
        <p:xfrm>
          <a:off x="611188" y="1916113"/>
          <a:ext cx="8137525" cy="4573589"/>
        </p:xfrm>
        <a:graphic>
          <a:graphicData uri="http://schemas.openxmlformats.org/drawingml/2006/table">
            <a:tbl>
              <a:tblPr/>
              <a:tblGrid>
                <a:gridCol w="216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6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5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WS_EX_TOPMOST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모든 윈도우보다 수직적으로 위에 있는 윈도우를 만든다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활성화된 상태에서도 다른 윈도우에 가려지지 않는다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5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WS_EX_TRANSPARENT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형제 윈도우가 다 그려지기 전에 그려지지 않아 투명하게 보이는 윈도우를 만든다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WS_EX_CLIENTEDGE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작업영역이 쑥 들어간 음각 모양으로 만든다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1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WS_EX_LAYERD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2000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에서 추가된 속성이며 레이어드 윈도우를 생성한다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7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5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77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0317" name="Rectangle 5"/>
          <p:cNvSpPr>
            <a:spLocks noChangeArrowheads="1"/>
          </p:cNvSpPr>
          <p:nvPr/>
        </p:nvSpPr>
        <p:spPr bwMode="auto">
          <a:xfrm>
            <a:off x="107950" y="61913"/>
            <a:ext cx="8229600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ko-KR" sz="320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6. </a:t>
            </a:r>
            <a:r>
              <a:rPr lang="ko-KR" altLang="en-US" sz="320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확장 윈도우 스타일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4"/>
          <p:cNvSpPr>
            <a:spLocks noGrp="1" noChangeArrowheads="1"/>
          </p:cNvSpPr>
          <p:nvPr>
            <p:ph idx="1"/>
          </p:nvPr>
        </p:nvSpPr>
        <p:spPr>
          <a:xfrm>
            <a:off x="468313" y="765175"/>
            <a:ext cx="8362950" cy="2735263"/>
          </a:xfrm>
        </p:spPr>
        <p:txBody>
          <a:bodyPr/>
          <a:lstStyle/>
          <a:p>
            <a:r>
              <a:rPr lang="ko-KR" altLang="en-US"/>
              <a:t>작업영역 크기 설정</a:t>
            </a:r>
          </a:p>
          <a:p>
            <a:pPr lvl="1"/>
            <a:r>
              <a:rPr lang="en-US" altLang="ko-KR" sz="2000"/>
              <a:t>BOOL AdjustWindowRect( LPRECT lpRect, DWORD dwStyle, BOOL bMenu);</a:t>
            </a:r>
          </a:p>
          <a:p>
            <a:pPr lvl="2"/>
            <a:r>
              <a:rPr lang="ko-KR" altLang="en-US" sz="1800"/>
              <a:t>이 함수는 원하는 작업영역의 크기를 주면 작업영역 크기에 맞는 윈도우 크기를 계산해 준다</a:t>
            </a:r>
            <a:r>
              <a:rPr lang="en-US" altLang="ko-KR" sz="1800"/>
              <a:t>.</a:t>
            </a:r>
          </a:p>
          <a:p>
            <a:pPr lvl="2"/>
            <a:r>
              <a:rPr lang="en-US" altLang="ko-KR" sz="1800"/>
              <a:t>lpRect : </a:t>
            </a:r>
            <a:r>
              <a:rPr lang="ko-KR" altLang="en-US" sz="1800"/>
              <a:t>작업영역의 크기</a:t>
            </a:r>
          </a:p>
          <a:p>
            <a:pPr lvl="2"/>
            <a:r>
              <a:rPr lang="en-US" altLang="ko-KR" sz="1800"/>
              <a:t>dwStyle : </a:t>
            </a:r>
            <a:r>
              <a:rPr lang="ko-KR" altLang="en-US" sz="1800"/>
              <a:t>윈도우의 스타일</a:t>
            </a:r>
          </a:p>
          <a:p>
            <a:pPr lvl="2"/>
            <a:r>
              <a:rPr lang="en-US" altLang="ko-KR" sz="1800"/>
              <a:t>bMenu : </a:t>
            </a:r>
            <a:r>
              <a:rPr lang="ko-KR" altLang="en-US" sz="1800"/>
              <a:t>메뉴의 존재 여부를 전달</a:t>
            </a:r>
          </a:p>
          <a:p>
            <a:pPr lvl="2"/>
            <a:endParaRPr lang="en-US" altLang="ko-KR" sz="1800"/>
          </a:p>
        </p:txBody>
      </p:sp>
      <p:sp>
        <p:nvSpPr>
          <p:cNvPr id="141315" name="Rectangle 5"/>
          <p:cNvSpPr>
            <a:spLocks noChangeArrowheads="1"/>
          </p:cNvSpPr>
          <p:nvPr/>
        </p:nvSpPr>
        <p:spPr bwMode="auto">
          <a:xfrm>
            <a:off x="25400" y="61913"/>
            <a:ext cx="8229600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ko-KR" sz="320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6. </a:t>
            </a:r>
            <a:r>
              <a:rPr lang="ko-KR" altLang="en-US" sz="320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확장 윈도우 스타일</a:t>
            </a:r>
          </a:p>
        </p:txBody>
      </p:sp>
      <p:sp>
        <p:nvSpPr>
          <p:cNvPr id="141316" name="Rectangle 6"/>
          <p:cNvSpPr>
            <a:spLocks noChangeArrowheads="1"/>
          </p:cNvSpPr>
          <p:nvPr/>
        </p:nvSpPr>
        <p:spPr bwMode="auto">
          <a:xfrm>
            <a:off x="323850" y="3502025"/>
            <a:ext cx="8569325" cy="3240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LRESULT CALLBACK WndProc (HWND hwnd, UINT message, WPARAM wParam, LPARAM lParam)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switch (message)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case WM_CREATE: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RECT rect = {0,0,300,300};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AdjustWindowRect(&amp;rect,WS_OVERLAPPEDWINDOW,FALSE);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MoveWindow(hwnd,100,100,rect.right-rect.left,rect.bottom-rect.top,FALSE);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return 0;</a:t>
            </a:r>
          </a:p>
          <a:p>
            <a:endParaRPr lang="en-US" altLang="ko-KR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836613"/>
            <a:ext cx="8229600" cy="5832475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ko-KR" altLang="en-US" sz="2000"/>
              <a:t>마우스 캡처하기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윈도우의 클라이언트나 비클라이언트 영역 위에 있을 때 마우스 메시지를 받을 수 있다</a:t>
            </a:r>
            <a:r>
              <a:rPr lang="en-US" altLang="ko-KR" sz="1800"/>
              <a:t>. 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마우스가 윈도우 밖에 있을 때 마우스 메시지를 받고 싶으면 마우스를 캡처해야 한다</a:t>
            </a:r>
            <a:r>
              <a:rPr lang="en-US" altLang="ko-KR" sz="1800"/>
              <a:t>.</a:t>
            </a:r>
            <a:endParaRPr lang="en-US" altLang="ko-KR" sz="1600"/>
          </a:p>
          <a:p>
            <a:pPr lvl="1">
              <a:lnSpc>
                <a:spcPct val="80000"/>
              </a:lnSpc>
            </a:pPr>
            <a:r>
              <a:rPr lang="en-US" altLang="ko-KR" sz="2000"/>
              <a:t>SetCapture(hwnd);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ReleaseCapture();</a:t>
            </a:r>
          </a:p>
          <a:p>
            <a:pPr lvl="1">
              <a:lnSpc>
                <a:spcPct val="80000"/>
              </a:lnSpc>
            </a:pPr>
            <a:endParaRPr lang="en-US" altLang="ko-KR" sz="2000"/>
          </a:p>
        </p:txBody>
      </p:sp>
      <p:sp>
        <p:nvSpPr>
          <p:cNvPr id="142339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1113"/>
            <a:ext cx="8229600" cy="417512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7.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마우스 캡쳐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r">
              <a:spcBef>
                <a:spcPct val="0"/>
              </a:spcBef>
              <a:buFontTx/>
              <a:buNone/>
              <a:defRPr/>
            </a:pPr>
            <a:r>
              <a:rPr lang="ko-KR" altLang="en-US" sz="6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휴먼모음T" pitchFamily="18" charset="-127"/>
                <a:ea typeface="휴먼모음T" pitchFamily="18" charset="-127"/>
              </a:rPr>
              <a:t>타이머</a:t>
            </a:r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latin typeface="휴먼모음T" pitchFamily="18" charset="-127"/>
                <a:ea typeface="휴먼모음T" pitchFamily="18" charset="-127"/>
              </a:rPr>
              <a:t>7.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765175"/>
            <a:ext cx="8229600" cy="5911850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altLang="ko-KR" sz="2000"/>
              <a:t>SetTimer</a:t>
            </a:r>
            <a:r>
              <a:rPr lang="ko-KR" altLang="en-US" sz="2000"/>
              <a:t>를 호출하면 </a:t>
            </a:r>
            <a:r>
              <a:rPr lang="en-US" altLang="ko-KR" sz="2000"/>
              <a:t>Windows</a:t>
            </a:r>
            <a:r>
              <a:rPr lang="ko-KR" altLang="en-US" sz="2000"/>
              <a:t>는 프로그램에 타이머를 할당한다</a:t>
            </a:r>
            <a:r>
              <a:rPr lang="en-US" altLang="ko-KR" sz="20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WM_TIMER</a:t>
            </a:r>
            <a:r>
              <a:rPr lang="ko-KR" altLang="en-US" sz="1800"/>
              <a:t>메시지가 발생한다</a:t>
            </a:r>
            <a:r>
              <a:rPr lang="en-US" altLang="ko-KR" sz="180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KillTimer</a:t>
            </a:r>
            <a:r>
              <a:rPr lang="ko-KR" altLang="en-US" sz="2000"/>
              <a:t>함수를 발생시켜 타이머 메시지가 전송되는 것을 중지시킬 수 있다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Windows</a:t>
            </a:r>
            <a:r>
              <a:rPr lang="ko-KR" altLang="en-US" sz="2000"/>
              <a:t>는 </a:t>
            </a:r>
            <a:r>
              <a:rPr lang="en-US" altLang="ko-KR" sz="2000"/>
              <a:t>WM_TIMER</a:t>
            </a:r>
            <a:r>
              <a:rPr lang="ko-KR" altLang="en-US" sz="2000"/>
              <a:t>메시지를 </a:t>
            </a:r>
            <a:r>
              <a:rPr lang="en-US" altLang="ko-KR" sz="2000"/>
              <a:t>WM_PAINT</a:t>
            </a:r>
            <a:r>
              <a:rPr lang="ko-KR" altLang="en-US" sz="2000"/>
              <a:t>메시지와 동등하게 취급한다</a:t>
            </a:r>
            <a:r>
              <a:rPr lang="en-US" altLang="ko-KR" sz="2000"/>
              <a:t>.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두 메시지 모두 우선순위가 낮으며 메시지 큐에 다른 메시지가 없을 때만 이 메시지가 프로그램에 전달된다</a:t>
            </a:r>
            <a:r>
              <a:rPr lang="en-US" altLang="ko-KR" sz="1800"/>
              <a:t>.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메시지 큐에 </a:t>
            </a:r>
            <a:r>
              <a:rPr lang="en-US" altLang="ko-KR" sz="1800"/>
              <a:t>WM_TIMER</a:t>
            </a:r>
            <a:r>
              <a:rPr lang="ko-KR" altLang="en-US" sz="1800"/>
              <a:t>메시지가 있는 상태에서 다른 </a:t>
            </a:r>
            <a:r>
              <a:rPr lang="en-US" altLang="ko-KR" sz="1800"/>
              <a:t>WM_TIMER</a:t>
            </a:r>
            <a:r>
              <a:rPr lang="ko-KR" altLang="en-US" sz="1800"/>
              <a:t>메시지가 들어오면 두 메시지는 하나로 결합한다</a:t>
            </a:r>
            <a:r>
              <a:rPr lang="en-US" altLang="ko-KR" sz="180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SetTimer(hwnd,1,interval,NULL);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WM_TIMER</a:t>
            </a:r>
            <a:r>
              <a:rPr lang="ko-KR" altLang="en-US" sz="1800"/>
              <a:t>를 받게 될 윈도우의 핸들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타이머의 </a:t>
            </a:r>
            <a:r>
              <a:rPr lang="en-US" altLang="ko-KR" sz="1800"/>
              <a:t>ID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1/1000</a:t>
            </a:r>
            <a:r>
              <a:rPr lang="ko-KR" altLang="en-US" sz="1800"/>
              <a:t>초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KillTimer(hwnd,1);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윈도우 핸들</a:t>
            </a:r>
            <a:r>
              <a:rPr lang="en-US" altLang="ko-KR" sz="1800"/>
              <a:t>, </a:t>
            </a:r>
            <a:r>
              <a:rPr lang="ko-KR" altLang="en-US" sz="1800"/>
              <a:t>삭제할 타이머의 </a:t>
            </a:r>
            <a:r>
              <a:rPr lang="en-US" altLang="ko-KR" sz="1800"/>
              <a:t>ID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SetTimer(hwnd,TimerID,interval,TimerProc);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WM_TIMER</a:t>
            </a:r>
            <a:r>
              <a:rPr lang="ko-KR" altLang="en-US" sz="1800"/>
              <a:t>를 받게 될 윈도우의 핸들</a:t>
            </a:r>
            <a:r>
              <a:rPr lang="en-US" altLang="ko-KR" sz="1800"/>
              <a:t>, 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타이머의 </a:t>
            </a:r>
            <a:r>
              <a:rPr lang="en-US" altLang="ko-KR" sz="1800"/>
              <a:t>ID, 1/1000</a:t>
            </a:r>
            <a:r>
              <a:rPr lang="ko-KR" altLang="en-US" sz="1800"/>
              <a:t>초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Timer CallBack</a:t>
            </a:r>
            <a:r>
              <a:rPr lang="ko-KR" altLang="en-US" sz="1800"/>
              <a:t>함수</a:t>
            </a:r>
            <a:endParaRPr lang="ko-KR" altLang="en-US"/>
          </a:p>
        </p:txBody>
      </p:sp>
      <p:sp>
        <p:nvSpPr>
          <p:cNvPr id="144387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2540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타이머의 기초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4"/>
          <p:cNvSpPr>
            <a:spLocks noChangeArrowheads="1"/>
          </p:cNvSpPr>
          <p:nvPr/>
        </p:nvSpPr>
        <p:spPr bwMode="auto">
          <a:xfrm>
            <a:off x="323850" y="188913"/>
            <a:ext cx="8569325" cy="648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/*-----------------------------------------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BEEPER1.C  -- Timer Demo Program No. 1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            (c) Charles Petzold, 1998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-----------------------------------------*/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#include &lt;windows.h&gt;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#define ID_TIMER    1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LRESULT CALLBACK WndProc (HWND, UINT, WPARAM, 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int WINAPI WinMain (HINSTANCE hInstance, HINSTANCE hPrevInstance,PSTR szCmdLine, int iCmdShow)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TCHAR szAppName[] = TEXT ("Beeper1")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HWND         hwnd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MSG          msg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     wndclass 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wndclass.style         = CS_HREDRAW | CS_VREDRAW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wndclass.lpfnWndProc   = WndProc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wndclass.cbClsExtra    =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wndclass.cbWndExtra    =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wndclass.hInstance     = hInstance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wndclass.hIcon         = LoadIcon (NULL, IDI_APPLICATION)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wndclass.hCursor       = LoadCursor (NULL, IDC_ARROW)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wndclass.hbrBackground = (HBRUSH) GetStockObject (WHITE_BRUSH)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wndclass.lpszMenuName  = NULL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wndclass.lpszClassName = szAppName 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if (!RegisterClass (&amp;wndclass))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MessageBox (NULL, TEXT ("Program requires Windows NT!"),szAppName, MB_ICONERROR);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hwnd = CreateWindow (szAppName, TEXT ("Beeper1 Timer Demo"),WS_OVERLAPPEDWINDOW,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CW_USEDEFAULT, CW_USEDEFAULT,CW_USEDEFAULT, CW_USEDEFAULT,NULL, NULL, hInstance, NULL);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ShowWindow (hwnd, iCmdShow)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UpdateWindow (hwnd) 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while (GetMessage (&amp;msg, NULL, 0, 0))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TranslateMessage (&amp;msg)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DispatchMessage (&amp;msg)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msg.wParam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4"/>
          <p:cNvSpPr>
            <a:spLocks noChangeArrowheads="1"/>
          </p:cNvSpPr>
          <p:nvPr/>
        </p:nvSpPr>
        <p:spPr bwMode="auto">
          <a:xfrm>
            <a:off x="250825" y="144463"/>
            <a:ext cx="8642350" cy="659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LRESULT CALLBACK WndProc (HWND hwnd, UINT message, WPARAM wParam, LPARAM lParam)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BOOL fFlipFlop = FALSE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HBRUSH      hBrush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HDC         hdc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PAINTSTRUCT ps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RECT        rc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switch (message)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WM_CREATE: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SetTimer (hwnd, ID_TIMER, 1000, NULL)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WM_TIMER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MessageBeep (-1) ;          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fFlipFlop = !fFlipFlop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InvalidateRect (hwnd, NULL, FALSE)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WM_PAINT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hdc = BeginPaint (hwnd, &amp;ps)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GetClientRect (hwnd, &amp;rc)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hBrush = CreateSolidBrush (fFlipFlop ? RGB(255,0,0) : RGB(0,0,255))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FillRect (hdc, &amp;rc, hBrush)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EndPaint (hwnd, &amp;ps)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DeleteObject (hBrush)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WM_DESTROY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KillTimer (hwnd, ID_TIMER)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PostQuitMessage (0)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DefWindowProc (hwnd, message, wParam, 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208962" cy="1943100"/>
          </a:xfrm>
        </p:spPr>
        <p:txBody>
          <a:bodyPr/>
          <a:lstStyle/>
          <a:p>
            <a:r>
              <a:rPr lang="ko-KR" altLang="en-US"/>
              <a:t>메시지 큐</a:t>
            </a:r>
            <a:r>
              <a:rPr lang="en-US" altLang="ko-KR"/>
              <a:t>(Message Queue)</a:t>
            </a:r>
          </a:p>
          <a:p>
            <a:pPr lvl="1"/>
            <a:r>
              <a:rPr lang="ko-KR" altLang="en-US" sz="2000"/>
              <a:t>사용자의 컴퓨터 조작에 의해 발생한 이벤트는 메시지형태로 만들어져 윈도우 </a:t>
            </a:r>
            <a:r>
              <a:rPr lang="en-US" altLang="ko-KR" sz="2000"/>
              <a:t>OS</a:t>
            </a:r>
            <a:r>
              <a:rPr lang="ko-KR" altLang="en-US" sz="2000"/>
              <a:t>가 관리하는 </a:t>
            </a:r>
            <a:r>
              <a:rPr lang="ko-KR" altLang="en-US" sz="2000">
                <a:latin typeface="Arial" pitchFamily="34" charset="0"/>
              </a:rPr>
              <a:t>“</a:t>
            </a:r>
            <a:r>
              <a:rPr lang="ko-KR" altLang="en-US" sz="2000"/>
              <a:t>메시지 큐</a:t>
            </a:r>
            <a:r>
              <a:rPr lang="ko-KR" altLang="en-US" sz="2000">
                <a:latin typeface="Arial" pitchFamily="34" charset="0"/>
              </a:rPr>
              <a:t>”</a:t>
            </a:r>
            <a:r>
              <a:rPr lang="ko-KR" altLang="en-US" sz="2000"/>
              <a:t>에 저장된다</a:t>
            </a:r>
            <a:r>
              <a:rPr lang="en-US" altLang="ko-KR" sz="2000"/>
              <a:t>.</a:t>
            </a:r>
          </a:p>
          <a:p>
            <a:pPr lvl="1"/>
            <a:r>
              <a:rPr lang="ko-KR" altLang="en-US" sz="2000"/>
              <a:t>윈도우 시스템 전체를 관리하기 위한 </a:t>
            </a:r>
            <a:r>
              <a:rPr lang="en-US" altLang="ko-KR" sz="2000"/>
              <a:t>[</a:t>
            </a:r>
            <a:r>
              <a:rPr lang="ko-KR" altLang="en-US" sz="2000"/>
              <a:t>시스템 메시지 큐</a:t>
            </a:r>
            <a:r>
              <a:rPr lang="en-US" altLang="ko-KR" sz="2000"/>
              <a:t>]</a:t>
            </a:r>
            <a:r>
              <a:rPr lang="ko-KR" altLang="en-US" sz="2000"/>
              <a:t>와 응용 프로그램마다 별도 갖고 있는 </a:t>
            </a:r>
            <a:r>
              <a:rPr lang="en-US" altLang="ko-KR" sz="2000"/>
              <a:t>[</a:t>
            </a:r>
            <a:r>
              <a:rPr lang="ko-KR" altLang="en-US" sz="2000"/>
              <a:t>프로그램 메시지 큐</a:t>
            </a:r>
            <a:r>
              <a:rPr lang="en-US" altLang="ko-KR" sz="2000"/>
              <a:t>]</a:t>
            </a:r>
            <a:r>
              <a:rPr lang="ko-KR" altLang="en-US" sz="2000"/>
              <a:t>가 있다</a:t>
            </a:r>
            <a:r>
              <a:rPr lang="en-US" altLang="ko-KR" sz="2000"/>
              <a:t>.</a:t>
            </a:r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90538"/>
          </a:xfrm>
          <a:noFill/>
        </p:spPr>
        <p:txBody>
          <a:bodyPr/>
          <a:lstStyle/>
          <a:p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5. </a:t>
            </a:r>
            <a:r>
              <a:rPr lang="ko-KR" altLang="en-US" sz="3200">
                <a:latin typeface="휴먼옛체" pitchFamily="2" charset="-127"/>
                <a:ea typeface="휴먼옛체" pitchFamily="2" charset="-127"/>
              </a:rPr>
              <a:t>윈도우 프로그래밍과 친해지자</a:t>
            </a:r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2247900" y="3074988"/>
            <a:ext cx="2062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9pPr>
          </a:lstStyle>
          <a:p>
            <a:pPr eaLnBrk="1" hangingPunct="1"/>
            <a:r>
              <a:rPr lang="ko-KR" altLang="en-US">
                <a:solidFill>
                  <a:schemeClr val="accent2"/>
                </a:solidFill>
              </a:rPr>
              <a:t>자료구조를 저장하고 이를 처리 </a:t>
            </a:r>
          </a:p>
        </p:txBody>
      </p:sp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2268538" y="3573463"/>
            <a:ext cx="2117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accent2"/>
                </a:solidFill>
              </a:rPr>
              <a:t>System Message Queue</a:t>
            </a:r>
          </a:p>
          <a:p>
            <a:pPr eaLnBrk="1" hangingPunct="1"/>
            <a:r>
              <a:rPr lang="en-US" altLang="ko-KR">
                <a:solidFill>
                  <a:schemeClr val="accent2"/>
                </a:solidFill>
              </a:rPr>
              <a:t>program Message Queue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4"/>
          <p:cNvSpPr>
            <a:spLocks noChangeArrowheads="1"/>
          </p:cNvSpPr>
          <p:nvPr/>
        </p:nvSpPr>
        <p:spPr bwMode="auto">
          <a:xfrm>
            <a:off x="179388" y="144463"/>
            <a:ext cx="8785225" cy="6524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/*----------------------------------------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BEEPER2.C -- Timer Demo Program No. 2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(c) Charles Petzold, 1998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----------------------------------------*/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#include &lt;windows.h&gt;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#define ID_TIMER    1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LRESULT CALLBACK WndProc   (HWND, UINT, WPARAM, 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VOID    CALLBACK TimerProc (HWND, UINT, UINT,   DWORD 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int WINAPI WinMain (HINSTANCE hInstance, HINSTANCE hPrevInstance,PSTR szCmdLine, int iCmdShow)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TCHAR szAppName[] = TEXT ("Beeper2")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HWND         hwnd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MSG          msg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     wndclass 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wndclass.style         = CS_HREDRAW | CS_VREDRAW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wndclass.lpfnWndProc   = WndProc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wndclass.cbClsExtra    =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wndclass.cbWndExtra    =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wndclass.hInstance     = hInstance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wndclass.hIcon         = LoadIcon (NULL, IDI_APPLICATION)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wndclass.hCursor       = LoadCursor (NULL, IDC_ARROW)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wndclass.hbrBackground = (HBRUSH) GetStockObject (WHITE_BRUSH)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wndclass.lpszMenuName  = NULL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wndclass.lpszClassName = szAppName 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if (!RegisterClass (&amp;wndclass))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MessageBox (NULL, TEXT ("Program requires Windows NT!"), szAppName, MB_ICONERROR)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hwnd = CreateWindow (szAppName, TEXT ("Beeper2 Timer Demo"), WS_OVERLAPPEDWINDOW,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CW_USEDEFAULT, CW_USEDEFAULT,CW_USEDEFAULT, CW_USEDEFAULT,NULL, NULL, hInstance, NULL) 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ShowWindow (hwnd, iCmdShow)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UpdateWindow (hwnd) 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while (GetMessage (&amp;msg, NULL, 0, 0))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TranslateMessage (&amp;msg)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DispatchMessage (&amp;msg)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msg.wParam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4"/>
          <p:cNvSpPr>
            <a:spLocks noChangeArrowheads="1"/>
          </p:cNvSpPr>
          <p:nvPr/>
        </p:nvSpPr>
        <p:spPr bwMode="auto">
          <a:xfrm>
            <a:off x="323850" y="144463"/>
            <a:ext cx="8640763" cy="659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LRESULT CALLBACK WndProc (HWND hwnd, UINT message, WPARAM wParam, LPARAM lParam)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switch (message)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WM_CREATE: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SetTimer (hwnd, ID_TIMER, 1000, TimerProc)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WM_DESTROY: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KillTimer (hwnd, ID_TIMER)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PostQuitMessage (0)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DefWindowProc (hwnd, message, wParam, 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VOID CALLBACK TimerProc (HWND hwnd, UINT message, UINT iTimerID, DWORD dwTime)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BOOL fFlipFlop = FALSE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HBRUSH      hBrush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HDC         hdc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RECT        rc 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MessageBeep (-1)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fFlipFlop = !fFlipFlop 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GetClientRect (hwnd, &amp;rc) 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hdc = GetDC (hwnd)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hBrush = CreateSolidBrush (fFlipFlop ? RGB(255,0,0) : RGB(0,0,255)) 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FillRect (hdc, &amp;rc, hBrush)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ReleaseDC (hwnd, hdc)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DeleteObject (hBrush)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765175"/>
            <a:ext cx="8229600" cy="5911850"/>
          </a:xfrm>
        </p:spPr>
        <p:txBody>
          <a:bodyPr/>
          <a:lstStyle/>
          <a:p>
            <a:pPr lvl="1"/>
            <a:r>
              <a:rPr lang="en-US" altLang="ko-KR" sz="2000"/>
              <a:t>HWND FindWindow( LPCTSTR lpClassName, LPCTSTR lpWindowName);</a:t>
            </a:r>
          </a:p>
          <a:p>
            <a:pPr lvl="2"/>
            <a:r>
              <a:rPr lang="en-US" altLang="ko-KR" sz="1800"/>
              <a:t>lpClassName, lpWindowName</a:t>
            </a:r>
            <a:r>
              <a:rPr lang="ko-KR" altLang="en-US" sz="1800"/>
              <a:t>에 캡션을 전달해주되 둘 중 하나만 지정해 줄 수도 있다</a:t>
            </a:r>
            <a:r>
              <a:rPr lang="en-US" altLang="ko-KR" sz="1800"/>
              <a:t>.</a:t>
            </a:r>
          </a:p>
          <a:p>
            <a:pPr lvl="2"/>
            <a:r>
              <a:rPr lang="ko-KR" altLang="en-US" sz="1800"/>
              <a:t>대소문자는 구분하지 않는다</a:t>
            </a:r>
            <a:r>
              <a:rPr lang="en-US" altLang="ko-KR" sz="1800"/>
              <a:t>.</a:t>
            </a:r>
          </a:p>
          <a:p>
            <a:pPr lvl="2"/>
            <a:r>
              <a:rPr lang="ko-KR" altLang="en-US" sz="1800"/>
              <a:t>조건에 맞는 윈도우를 찾으면 그 핸들을 리턴해 준다</a:t>
            </a:r>
            <a:r>
              <a:rPr lang="en-US" altLang="ko-KR" sz="1800"/>
              <a:t>. </a:t>
            </a:r>
            <a:r>
              <a:rPr lang="ko-KR" altLang="en-US" sz="1800"/>
              <a:t>찾지 못할 경우에는 </a:t>
            </a:r>
            <a:r>
              <a:rPr lang="en-US" altLang="ko-KR" sz="1800"/>
              <a:t>NULL</a:t>
            </a:r>
            <a:r>
              <a:rPr lang="ko-KR" altLang="en-US" sz="1800"/>
              <a:t>을 리턴한다</a:t>
            </a:r>
            <a:r>
              <a:rPr lang="en-US" altLang="ko-KR" sz="1800"/>
              <a:t>.</a:t>
            </a:r>
          </a:p>
          <a:p>
            <a:pPr lvl="2"/>
            <a:r>
              <a:rPr lang="ko-KR" altLang="en-US" sz="1800"/>
              <a:t>자신이 만든 윈도우에만 제한적으로 사용한다</a:t>
            </a:r>
            <a:r>
              <a:rPr lang="en-US" altLang="ko-KR" sz="1800"/>
              <a:t>. ( </a:t>
            </a:r>
            <a:r>
              <a:rPr lang="ko-KR" altLang="en-US" sz="1800"/>
              <a:t>캡션을 변경하지 말아야 한다</a:t>
            </a:r>
            <a:r>
              <a:rPr lang="en-US" altLang="ko-KR" sz="1800"/>
              <a:t>.)</a:t>
            </a:r>
          </a:p>
          <a:p>
            <a:pPr lvl="1"/>
            <a:endParaRPr lang="en-US" altLang="ko-KR" sz="2000"/>
          </a:p>
          <a:p>
            <a:pPr lvl="1"/>
            <a:r>
              <a:rPr lang="en-US" altLang="ko-KR" sz="2000"/>
              <a:t>HWND WindowFromPoint(POINT Point);</a:t>
            </a:r>
          </a:p>
          <a:p>
            <a:pPr lvl="2"/>
            <a:r>
              <a:rPr lang="ko-KR" altLang="en-US" sz="1800"/>
              <a:t>이 함수는 </a:t>
            </a:r>
            <a:r>
              <a:rPr lang="en-US" altLang="ko-KR" sz="1800"/>
              <a:t>Point</a:t>
            </a:r>
            <a:r>
              <a:rPr lang="ko-KR" altLang="en-US" sz="1800"/>
              <a:t>화면 좌표 아래에 있는 윈도우를 조사해서 그 핸들을 리턴해 준다</a:t>
            </a:r>
            <a:r>
              <a:rPr lang="en-US" altLang="ko-KR" sz="1800"/>
              <a:t>.</a:t>
            </a:r>
          </a:p>
        </p:txBody>
      </p:sp>
      <p:sp>
        <p:nvSpPr>
          <p:cNvPr id="149507" name="Rectangle 5"/>
          <p:cNvSpPr>
            <a:spLocks noGrp="1" noChangeArrowheads="1"/>
          </p:cNvSpPr>
          <p:nvPr>
            <p:ph type="title"/>
          </p:nvPr>
        </p:nvSpPr>
        <p:spPr>
          <a:xfrm>
            <a:off x="-3175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2. FindWindow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4"/>
          <p:cNvSpPr>
            <a:spLocks noChangeArrowheads="1"/>
          </p:cNvSpPr>
          <p:nvPr/>
        </p:nvSpPr>
        <p:spPr bwMode="auto">
          <a:xfrm>
            <a:off x="395288" y="188913"/>
            <a:ext cx="8424862" cy="648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VOID CALLBACK TimerProc (HWND hwnd, UINT message, UINT iTimerID, DWORD dwTime)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POINT pt;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GetCursorPos(&amp;pt);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HWND hFindhwnd = WindowFromPoint(pt);</a:t>
            </a:r>
          </a:p>
          <a:p>
            <a:endParaRPr lang="en-US" altLang="ko-KR" sz="14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InvalidateRect(hwnd,NULL,TRUE);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UpdateWindow(hwnd);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if (hFindhwnd == NULL)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HDC hdc = GetDC(hwnd);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TextOut(hdc,0,0,"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윈도우 없음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",11);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ReleaseDC(hwnd,hdc);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else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HDC hdc = GetDC(hwnd);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char Temp[256];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GetWindowText(hFindhwnd,Temp,256);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TextOut(hdc,0,0,Temp,strlen(Temp));</a:t>
            </a:r>
          </a:p>
          <a:p>
            <a:endParaRPr lang="en-US" altLang="ko-KR" sz="14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GetClassName(hFindhwnd,Temp,256);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TextOut(hdc,0,20,Temp,strlen(Temp));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ReleaseDC(hwnd,hdc);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}</a:t>
            </a:r>
          </a:p>
          <a:p>
            <a:endParaRPr lang="en-US" altLang="ko-KR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765175"/>
            <a:ext cx="8229600" cy="5911850"/>
          </a:xfrm>
        </p:spPr>
        <p:txBody>
          <a:bodyPr/>
          <a:lstStyle/>
          <a:p>
            <a:pPr lvl="1"/>
            <a:r>
              <a:rPr lang="en-US" altLang="ko-KR" sz="2000"/>
              <a:t>BOOL EnumWindows(WNDENUMPROC lpEnumFunc, LPARAM lParam);</a:t>
            </a:r>
          </a:p>
          <a:p>
            <a:pPr lvl="2"/>
            <a:r>
              <a:rPr lang="ko-KR" altLang="en-US" sz="1800"/>
              <a:t>현재 실행중인 모든 최상위 윈도우들을 열거하여 첫 번째 인수로 지정된 콜백함수를 호출해 준다</a:t>
            </a:r>
            <a:r>
              <a:rPr lang="en-US" altLang="ko-KR" sz="1800"/>
              <a:t>.</a:t>
            </a:r>
          </a:p>
          <a:p>
            <a:pPr lvl="2"/>
            <a:r>
              <a:rPr lang="en-US" altLang="ko-KR" sz="1800"/>
              <a:t>BOOL CALLBACK EnumWindowProc(HWND hwnd, LPARAM lParam);</a:t>
            </a:r>
          </a:p>
          <a:p>
            <a:pPr lvl="2"/>
            <a:r>
              <a:rPr lang="en-US" altLang="ko-KR" sz="1800"/>
              <a:t>EnumWindows</a:t>
            </a:r>
            <a:r>
              <a:rPr lang="ko-KR" altLang="en-US" sz="1800"/>
              <a:t>함수는 모든 최상위 윈도우를 검색하여 그 핸들을 콜백함수로 전달해 주되 모든 윈도우를 다 찾거나 콜백함수가 </a:t>
            </a:r>
            <a:r>
              <a:rPr lang="en-US" altLang="ko-KR" sz="1800"/>
              <a:t>FALSE</a:t>
            </a:r>
            <a:r>
              <a:rPr lang="ko-KR" altLang="en-US" sz="1800"/>
              <a:t>를 리턴할 때까지 검색을 계속한다</a:t>
            </a:r>
            <a:r>
              <a:rPr lang="en-US" altLang="ko-KR" sz="1800"/>
              <a:t>.</a:t>
            </a:r>
          </a:p>
          <a:p>
            <a:pPr lvl="1"/>
            <a:endParaRPr lang="en-US" altLang="ko-KR" sz="2000"/>
          </a:p>
          <a:p>
            <a:pPr lvl="1"/>
            <a:r>
              <a:rPr lang="en-US" altLang="ko-KR" sz="2000"/>
              <a:t>BOOL EnumChildWindows( HWND hWndParent, WNDENUMPROC lpEnumFunc, LPARAM lParam);</a:t>
            </a:r>
          </a:p>
          <a:p>
            <a:pPr lvl="2"/>
            <a:r>
              <a:rPr lang="ko-KR" altLang="en-US" sz="1800"/>
              <a:t>특정 부모 윈도우의 차일드만 검색</a:t>
            </a:r>
          </a:p>
          <a:p>
            <a:pPr lvl="1"/>
            <a:r>
              <a:rPr lang="en-US" altLang="ko-KR" sz="2000"/>
              <a:t>BOOL EnumThreadWindows(DWORD dwThreadId, WNDENUMPROC lpfn, LPARAM lParam);</a:t>
            </a:r>
          </a:p>
          <a:p>
            <a:pPr lvl="2"/>
            <a:r>
              <a:rPr lang="ko-KR" altLang="en-US" sz="1800"/>
              <a:t>스레드에 속한 윈도우의 목록을 조사</a:t>
            </a:r>
          </a:p>
        </p:txBody>
      </p:sp>
      <p:sp>
        <p:nvSpPr>
          <p:cNvPr id="151555" name="Rectangle 5"/>
          <p:cNvSpPr>
            <a:spLocks noGrp="1" noChangeArrowheads="1"/>
          </p:cNvSpPr>
          <p:nvPr>
            <p:ph type="title"/>
          </p:nvPr>
        </p:nvSpPr>
        <p:spPr>
          <a:xfrm>
            <a:off x="28575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3.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윈도우 열거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4"/>
          <p:cNvSpPr>
            <a:spLocks noChangeArrowheads="1"/>
          </p:cNvSpPr>
          <p:nvPr/>
        </p:nvSpPr>
        <p:spPr bwMode="auto">
          <a:xfrm>
            <a:off x="323850" y="333375"/>
            <a:ext cx="8569325" cy="6264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static int yPos;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BOOL CALLBACK MyEnumProc (HWND hwnd, LPARAM lParam);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LRESULT CALLBACK WndProc (HWND hwnd, UINT message, WPARAM wParam, LPARAM lParam)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switch (message)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case WM_LBUTTONDOWN: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yPos = 0;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EnumWindows(MyEnumProc,(LPARAM)hwnd);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return 0;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case WM_DESTROY: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PostQuitMessage (0) 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return DefWindowProc (hwnd, message, wParam, lParam) 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}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BOOL CALLBACK MyEnumProc (HWND hwnd, LPARAM lParam)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HWND myhwnd = (HWND)lParam;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HDC hdc = GetDC(myhwnd);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char Temp[256];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GetWindowText(hwnd,Temp,256);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TextOut(hdc,0,yPos,Temp,strlen(Temp));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ReleaseDC(myhwnd,hdc);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yPos += 14;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return TRUE;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}</a:t>
            </a:r>
          </a:p>
          <a:p>
            <a:endParaRPr lang="en-US" altLang="ko-KR" sz="1200">
              <a:latin typeface="굴림" pitchFamily="50" charset="-127"/>
              <a:ea typeface="굴림" pitchFamily="50" charset="-127"/>
            </a:endParaRPr>
          </a:p>
          <a:p>
            <a:endParaRPr lang="en-US" altLang="ko-KR" sz="1200">
              <a:latin typeface="굴림" pitchFamily="50" charset="-127"/>
              <a:ea typeface="굴림" pitchFamily="50" charset="-127"/>
            </a:endParaRPr>
          </a:p>
          <a:p>
            <a:endParaRPr lang="en-US" altLang="ko-KR" sz="12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765175"/>
            <a:ext cx="8229600" cy="2519363"/>
          </a:xfrm>
        </p:spPr>
        <p:txBody>
          <a:bodyPr/>
          <a:lstStyle/>
          <a:p>
            <a:pPr lvl="1"/>
            <a:r>
              <a:rPr lang="en-US" altLang="ko-KR" sz="2000"/>
              <a:t>WM_SIZING</a:t>
            </a:r>
          </a:p>
          <a:p>
            <a:pPr lvl="2"/>
            <a:r>
              <a:rPr lang="ko-KR" altLang="en-US" sz="1800"/>
              <a:t>사용자가 윈도우 크기를 변경하고 있을 때 보내진다</a:t>
            </a:r>
            <a:r>
              <a:rPr lang="en-US" altLang="ko-KR" sz="1800"/>
              <a:t>.</a:t>
            </a:r>
          </a:p>
          <a:p>
            <a:pPr lvl="2"/>
            <a:r>
              <a:rPr lang="en-US" altLang="ko-KR" sz="1800"/>
              <a:t>wParam : </a:t>
            </a:r>
            <a:r>
              <a:rPr lang="ko-KR" altLang="en-US" sz="1800"/>
              <a:t>사용자가 드래그하고 있는 윈도우의 경계선이 어느쪽인가를 지정하는 </a:t>
            </a:r>
            <a:r>
              <a:rPr lang="en-US" altLang="ko-KR" sz="1800"/>
              <a:t>WMSZ_BOTTOM, WMSZ_LEFT, WMSZ_TOP</a:t>
            </a:r>
            <a:r>
              <a:rPr lang="ko-KR" altLang="en-US" sz="1800"/>
              <a:t>등의 값이 전달된다</a:t>
            </a:r>
            <a:r>
              <a:rPr lang="en-US" altLang="ko-KR" sz="1800"/>
              <a:t>.</a:t>
            </a:r>
          </a:p>
          <a:p>
            <a:pPr lvl="2"/>
            <a:r>
              <a:rPr lang="en-US" altLang="ko-KR" sz="1800"/>
              <a:t>lParam : </a:t>
            </a:r>
            <a:r>
              <a:rPr lang="ko-KR" altLang="en-US" sz="1800"/>
              <a:t>현재 윈도우의 영역을 화면 좌표로 가지는 </a:t>
            </a:r>
            <a:r>
              <a:rPr lang="en-US" altLang="ko-KR" sz="1800"/>
              <a:t>RECT</a:t>
            </a:r>
            <a:r>
              <a:rPr lang="ko-KR" altLang="en-US" sz="1800"/>
              <a:t>구조체의 포인터가 전달된다</a:t>
            </a:r>
            <a:r>
              <a:rPr lang="en-US" altLang="ko-KR" sz="1800"/>
              <a:t>.</a:t>
            </a:r>
          </a:p>
          <a:p>
            <a:pPr lvl="2"/>
            <a:r>
              <a:rPr lang="ko-KR" altLang="en-US" sz="1800"/>
              <a:t>이메시지에서 좌표를 변경했으면 반드시 </a:t>
            </a:r>
            <a:r>
              <a:rPr lang="en-US" altLang="ko-KR" sz="1800"/>
              <a:t>TRUE</a:t>
            </a:r>
            <a:r>
              <a:rPr lang="ko-KR" altLang="en-US" sz="1800"/>
              <a:t>를 리턴 해야 한다</a:t>
            </a:r>
            <a:r>
              <a:rPr lang="en-US" altLang="ko-KR" sz="1800"/>
              <a:t>.</a:t>
            </a:r>
          </a:p>
        </p:txBody>
      </p:sp>
      <p:sp>
        <p:nvSpPr>
          <p:cNvPr id="153603" name="Rectangle 5"/>
          <p:cNvSpPr>
            <a:spLocks noGrp="1" noChangeArrowheads="1"/>
          </p:cNvSpPr>
          <p:nvPr>
            <p:ph type="title"/>
          </p:nvPr>
        </p:nvSpPr>
        <p:spPr>
          <a:xfrm>
            <a:off x="36513" y="71438"/>
            <a:ext cx="8229600" cy="417512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3.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윈도우 크기 변경</a:t>
            </a:r>
          </a:p>
        </p:txBody>
      </p:sp>
      <p:sp>
        <p:nvSpPr>
          <p:cNvPr id="153604" name="Rectangle 6"/>
          <p:cNvSpPr>
            <a:spLocks noChangeArrowheads="1"/>
          </p:cNvSpPr>
          <p:nvPr/>
        </p:nvSpPr>
        <p:spPr bwMode="auto">
          <a:xfrm>
            <a:off x="395288" y="3357563"/>
            <a:ext cx="8424862" cy="3167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LRESULT CALLBACK WndProc (HWND hwnd, UINT message, WPARAM wParam, LPARAM lParam)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switch (message)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case WM_SIZING: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((RECT *)lParam)-&gt;left = ((RECT *)lParam)-&gt;left / 50 * 50;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((RECT *)lParam)-&gt;top = ((RECT *)lParam)-&gt;top / 50 * 50;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((RECT *)lParam)-&gt;right = ((RECT *)lParam)-&gt;right / 50 * 50;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((RECT *)lParam)-&gt;bottom = ((RECT *)lParam)-&gt;bottom / 50 * 50;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return TRUE;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case WM_DESTROY: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PostQuitMessage (0) 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return DefWindowProc (hwnd, message, wParam, lParam) 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765175"/>
            <a:ext cx="8229600" cy="1223963"/>
          </a:xfrm>
        </p:spPr>
        <p:txBody>
          <a:bodyPr/>
          <a:lstStyle/>
          <a:p>
            <a:pPr lvl="1"/>
            <a:r>
              <a:rPr lang="en-US" altLang="ko-KR" sz="2000"/>
              <a:t>WM_GETMINMAXINFO</a:t>
            </a:r>
          </a:p>
          <a:p>
            <a:pPr lvl="2"/>
            <a:r>
              <a:rPr lang="ko-KR" altLang="en-US" sz="1800"/>
              <a:t>운영체제는 윈도우의 크기나 위치를 바꾸기 전에 이 메시지를 응용 프로그램으로 보내어 위치와 크기에 대해 제한을 할 수 있도록 기회를 준다</a:t>
            </a:r>
            <a:r>
              <a:rPr lang="en-US" altLang="ko-KR" sz="1800"/>
              <a:t>.</a:t>
            </a:r>
          </a:p>
        </p:txBody>
      </p:sp>
      <p:sp>
        <p:nvSpPr>
          <p:cNvPr id="154627" name="Rectangle 5"/>
          <p:cNvSpPr>
            <a:spLocks noGrp="1" noChangeArrowheads="1"/>
          </p:cNvSpPr>
          <p:nvPr>
            <p:ph type="title"/>
          </p:nvPr>
        </p:nvSpPr>
        <p:spPr>
          <a:xfrm>
            <a:off x="-31750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3.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윈도우 크기 변경</a:t>
            </a:r>
          </a:p>
        </p:txBody>
      </p:sp>
      <p:sp>
        <p:nvSpPr>
          <p:cNvPr id="154628" name="Rectangle 6"/>
          <p:cNvSpPr>
            <a:spLocks noChangeArrowheads="1"/>
          </p:cNvSpPr>
          <p:nvPr/>
        </p:nvSpPr>
        <p:spPr bwMode="auto">
          <a:xfrm>
            <a:off x="323850" y="2060575"/>
            <a:ext cx="8569325" cy="4608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LRESULT CALLBACK WndProc (HWND hwnd, UINT message, WPARAM wParam, LPARAM lParam)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switch (message)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case WM_GETMINMAXINFO: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MINMAXINFO * lpMinMaxInfo = (LPMINMAXINFO)lParam;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lpMinMaxInfo-&gt;ptMaxTrackSize.x = 300;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lpMinMaxInfo-&gt;ptMaxTrackSize.y = 300;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lpMinMaxInfo-&gt;ptMinTrackSize.x = 100;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lpMinMaxInfo-&gt;ptMinTrackSize.x = 100;</a:t>
            </a:r>
          </a:p>
          <a:p>
            <a:endParaRPr lang="en-US" altLang="ko-KR" sz="12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lpMinMaxInfo-&gt;ptMaxSize.x = 200;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lpMinMaxInfo-&gt;ptMaxSize.y = 200;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lpMinMaxInfo-&gt;ptMaxPosition.x = 100;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lpMinMaxInfo-&gt;ptMaxPosition.y = 100;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return 0;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case WM_DESTROY: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PostQuitMessage (0) 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return DefWindowProc (hwnd, message, wParam, lParam) 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765175"/>
            <a:ext cx="8229600" cy="3311525"/>
          </a:xfrm>
        </p:spPr>
        <p:txBody>
          <a:bodyPr/>
          <a:lstStyle/>
          <a:p>
            <a:pPr lvl="1"/>
            <a:r>
              <a:rPr lang="en-US" altLang="ko-KR" sz="2000"/>
              <a:t>WM_MOVING</a:t>
            </a:r>
          </a:p>
          <a:p>
            <a:pPr lvl="2"/>
            <a:r>
              <a:rPr lang="ko-KR" altLang="en-US" sz="1800"/>
              <a:t>윈도우가 이동 중일 때 발생한다</a:t>
            </a:r>
            <a:r>
              <a:rPr lang="en-US" altLang="ko-KR" sz="1800"/>
              <a:t>.</a:t>
            </a:r>
          </a:p>
          <a:p>
            <a:pPr lvl="2"/>
            <a:r>
              <a:rPr lang="ko-KR" altLang="en-US" sz="1800"/>
              <a:t>윈도우 이동이 완료되었을 때는 </a:t>
            </a:r>
            <a:r>
              <a:rPr lang="en-US" altLang="ko-KR" sz="1800"/>
              <a:t>WM_MOVE</a:t>
            </a:r>
            <a:r>
              <a:rPr lang="ko-KR" altLang="en-US" sz="1800"/>
              <a:t>메시지가 전달된다</a:t>
            </a:r>
            <a:r>
              <a:rPr lang="en-US" altLang="ko-KR" sz="1800"/>
              <a:t>.</a:t>
            </a:r>
          </a:p>
          <a:p>
            <a:pPr lvl="1"/>
            <a:r>
              <a:rPr lang="en-US" altLang="ko-KR" sz="2000"/>
              <a:t>WM_WINDOWPOSCHNAGING</a:t>
            </a:r>
          </a:p>
          <a:p>
            <a:pPr lvl="2"/>
            <a:r>
              <a:rPr lang="ko-KR" altLang="en-US" sz="1800"/>
              <a:t>윈도우의 위치 뿐만 아니라 </a:t>
            </a:r>
            <a:r>
              <a:rPr lang="en-US" altLang="ko-KR" sz="1800"/>
              <a:t>Z</a:t>
            </a:r>
            <a:r>
              <a:rPr lang="ko-KR" altLang="en-US" sz="1800"/>
              <a:t>순서가 변해도 전달된다</a:t>
            </a:r>
            <a:r>
              <a:rPr lang="en-US" altLang="ko-KR" sz="1800"/>
              <a:t>.</a:t>
            </a:r>
          </a:p>
          <a:p>
            <a:pPr lvl="2"/>
            <a:r>
              <a:rPr lang="ko-KR" altLang="en-US" sz="1800"/>
              <a:t>이동 중일 때 발생한다</a:t>
            </a:r>
            <a:r>
              <a:rPr lang="en-US" altLang="ko-KR" sz="1800"/>
              <a:t>.</a:t>
            </a:r>
          </a:p>
          <a:p>
            <a:pPr lvl="2"/>
            <a:r>
              <a:rPr lang="ko-KR" altLang="en-US" sz="1800"/>
              <a:t>이동이 완료되면 </a:t>
            </a:r>
            <a:r>
              <a:rPr lang="en-US" altLang="ko-KR" sz="1800"/>
              <a:t>WM_WINDOWPOSCHANGED </a:t>
            </a:r>
            <a:r>
              <a:rPr lang="ko-KR" altLang="en-US" sz="1800"/>
              <a:t>메시지가 전달된다</a:t>
            </a:r>
            <a:r>
              <a:rPr lang="en-US" altLang="ko-KR" sz="1800"/>
              <a:t>.</a:t>
            </a:r>
          </a:p>
          <a:p>
            <a:pPr lvl="2"/>
            <a:r>
              <a:rPr lang="en-US" altLang="ko-KR" sz="1800"/>
              <a:t>lParam</a:t>
            </a:r>
            <a:r>
              <a:rPr lang="ko-KR" altLang="en-US" sz="1800"/>
              <a:t>에 </a:t>
            </a:r>
            <a:r>
              <a:rPr lang="en-US" altLang="ko-KR" sz="1800"/>
              <a:t>WINDOWPOS</a:t>
            </a:r>
            <a:r>
              <a:rPr lang="ko-KR" altLang="en-US" sz="1800"/>
              <a:t>구조체의 주소가 전달된다</a:t>
            </a:r>
            <a:r>
              <a:rPr lang="en-US" altLang="ko-KR" sz="1800"/>
              <a:t>.</a:t>
            </a:r>
          </a:p>
          <a:p>
            <a:pPr lvl="2"/>
            <a:r>
              <a:rPr lang="ko-KR" altLang="en-US" sz="1800"/>
              <a:t>이 구조체의 값들을 참고하여 현재 위치와 크기를 알 수 있으며</a:t>
            </a:r>
            <a:r>
              <a:rPr lang="en-US" altLang="ko-KR" sz="1800"/>
              <a:t>, </a:t>
            </a:r>
            <a:r>
              <a:rPr lang="ko-KR" altLang="en-US" sz="1800"/>
              <a:t>강제로 값을 변경하여 위치를 조정할 수도 있다</a:t>
            </a:r>
            <a:r>
              <a:rPr lang="en-US" altLang="ko-KR" sz="1800"/>
              <a:t>.</a:t>
            </a:r>
          </a:p>
        </p:txBody>
      </p:sp>
      <p:sp>
        <p:nvSpPr>
          <p:cNvPr id="155651" name="Rectangle 5"/>
          <p:cNvSpPr>
            <a:spLocks noGrp="1" noChangeArrowheads="1"/>
          </p:cNvSpPr>
          <p:nvPr>
            <p:ph type="title"/>
          </p:nvPr>
        </p:nvSpPr>
        <p:spPr>
          <a:xfrm>
            <a:off x="107950" y="0"/>
            <a:ext cx="8229600" cy="346075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4.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윈도우 이동</a:t>
            </a:r>
          </a:p>
        </p:txBody>
      </p:sp>
      <p:sp>
        <p:nvSpPr>
          <p:cNvPr id="155652" name="Rectangle 6"/>
          <p:cNvSpPr>
            <a:spLocks noChangeArrowheads="1"/>
          </p:cNvSpPr>
          <p:nvPr/>
        </p:nvSpPr>
        <p:spPr bwMode="auto">
          <a:xfrm>
            <a:off x="323850" y="4144963"/>
            <a:ext cx="8496300" cy="2597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LRESULT CALLBACK WndProc (HWND hwnd, UINT message, WPARAM wParam, LPARAM lParam)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{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switch (message)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{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case WM_WINDOWPOSCHANGING: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{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int t = ((LPWINDOWPOS)lParam)-&gt;x;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if (t &lt; 30) ((LPWINDOWPOS)lParam)-&gt;x = 0;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}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return 0;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case WM_DESTROY: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PostQuitMessage (0)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return 0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}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return DefWindowProc (hwnd, message, wParam, lParam)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}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765175"/>
            <a:ext cx="8229600" cy="5832475"/>
          </a:xfrm>
        </p:spPr>
        <p:txBody>
          <a:bodyPr/>
          <a:lstStyle/>
          <a:p>
            <a:pPr lvl="1"/>
            <a:r>
              <a:rPr lang="ko-KR" altLang="en-US" sz="2000"/>
              <a:t>레이어드 윈도우를 만들려면 </a:t>
            </a:r>
            <a:r>
              <a:rPr lang="en-US" altLang="ko-KR" sz="2000"/>
              <a:t>WS_EX_LAYERD </a:t>
            </a:r>
            <a:r>
              <a:rPr lang="ko-KR" altLang="en-US" sz="2000"/>
              <a:t>확장 스타일을 준다</a:t>
            </a:r>
            <a:r>
              <a:rPr lang="en-US" altLang="ko-KR" sz="2000"/>
              <a:t>.</a:t>
            </a:r>
          </a:p>
          <a:p>
            <a:pPr lvl="1"/>
            <a:r>
              <a:rPr lang="ko-KR" altLang="en-US" sz="2000"/>
              <a:t>레이어드 윈도우가 되면 이 윈도우는 다음 함수를 호출하기 전에는 화면에 보이지 않는다</a:t>
            </a:r>
            <a:r>
              <a:rPr lang="en-US" altLang="ko-KR" sz="2000"/>
              <a:t>.</a:t>
            </a:r>
          </a:p>
          <a:p>
            <a:pPr lvl="2"/>
            <a:r>
              <a:rPr lang="en-US" altLang="ko-KR" sz="1800"/>
              <a:t>BOOL SetLayeredWindowAttributes( HWND hwnd, COLORREF crKey, BYTE bAlpha, DWORD dwFlags);</a:t>
            </a:r>
          </a:p>
          <a:p>
            <a:pPr lvl="2"/>
            <a:r>
              <a:rPr lang="ko-KR" altLang="en-US" sz="1800"/>
              <a:t>레이어드 윈도우의 투명 및 반투명 속성을 설정한다</a:t>
            </a:r>
            <a:r>
              <a:rPr lang="en-US" altLang="ko-KR" sz="1800"/>
              <a:t>.</a:t>
            </a:r>
          </a:p>
          <a:p>
            <a:pPr lvl="2"/>
            <a:r>
              <a:rPr lang="en-US" altLang="ko-KR" sz="1800"/>
              <a:t>crKey</a:t>
            </a:r>
            <a:r>
              <a:rPr lang="ko-KR" altLang="en-US" sz="1800"/>
              <a:t>는 투명으로 처리할 색상을 지정한다</a:t>
            </a:r>
            <a:r>
              <a:rPr lang="en-US" altLang="ko-KR" sz="1800"/>
              <a:t>.</a:t>
            </a:r>
          </a:p>
          <a:p>
            <a:pPr lvl="2"/>
            <a:r>
              <a:rPr lang="ko-KR" altLang="en-US" sz="1800"/>
              <a:t>투명으로 지정된 색상 부분은 윈도우에서 보이지 않는 투명 영역으로 처리된다</a:t>
            </a:r>
            <a:r>
              <a:rPr lang="en-US" altLang="ko-KR" sz="1800"/>
              <a:t>.</a:t>
            </a:r>
          </a:p>
          <a:p>
            <a:pPr lvl="2"/>
            <a:r>
              <a:rPr lang="en-US" altLang="ko-KR" sz="1800"/>
              <a:t>bAlpha</a:t>
            </a:r>
            <a:r>
              <a:rPr lang="ko-KR" altLang="en-US" sz="1800"/>
              <a:t>는 윈도우 전체의 반투명 정도를 지정하는데 </a:t>
            </a:r>
            <a:r>
              <a:rPr lang="en-US" altLang="ko-KR" sz="1800"/>
              <a:t>0</a:t>
            </a:r>
            <a:r>
              <a:rPr lang="ko-KR" altLang="en-US" sz="1800"/>
              <a:t>이면 완전 투명이며 </a:t>
            </a:r>
            <a:r>
              <a:rPr lang="en-US" altLang="ko-KR" sz="1800"/>
              <a:t>255</a:t>
            </a:r>
            <a:r>
              <a:rPr lang="ko-KR" altLang="en-US" sz="1800"/>
              <a:t>는 불투명이고</a:t>
            </a:r>
            <a:r>
              <a:rPr lang="en-US" altLang="ko-KR" sz="1800"/>
              <a:t>, 128</a:t>
            </a:r>
            <a:r>
              <a:rPr lang="ko-KR" altLang="en-US" sz="1800"/>
              <a:t>이면 반쯤 투명하다</a:t>
            </a:r>
            <a:r>
              <a:rPr lang="en-US" altLang="ko-KR" sz="1800"/>
              <a:t>.</a:t>
            </a:r>
          </a:p>
          <a:p>
            <a:pPr lvl="2"/>
            <a:r>
              <a:rPr lang="en-US" altLang="ko-KR" sz="1800"/>
              <a:t>dwFlags</a:t>
            </a:r>
            <a:r>
              <a:rPr lang="ko-KR" altLang="en-US" sz="1800"/>
              <a:t>는 두 효과중 어떤 효과를 줄 것인가를 지정하는데 </a:t>
            </a:r>
            <a:r>
              <a:rPr lang="en-US" altLang="ko-KR" sz="1800"/>
              <a:t>LWA_COLORKEY </a:t>
            </a:r>
            <a:r>
              <a:rPr lang="ko-KR" altLang="en-US" sz="1800"/>
              <a:t>플래그는 투명 색상 지정을</a:t>
            </a:r>
            <a:r>
              <a:rPr lang="en-US" altLang="ko-KR" sz="1800"/>
              <a:t>, LWA_ALPHA</a:t>
            </a:r>
            <a:r>
              <a:rPr lang="ko-KR" altLang="en-US" sz="1800"/>
              <a:t>는 반투명정도를지정하며 두 플래그를 동시에 줄 수도 있다</a:t>
            </a:r>
            <a:r>
              <a:rPr lang="en-US" altLang="ko-KR" sz="1800"/>
              <a:t>.</a:t>
            </a:r>
          </a:p>
        </p:txBody>
      </p:sp>
      <p:sp>
        <p:nvSpPr>
          <p:cNvPr id="156675" name="Rectangle 5"/>
          <p:cNvSpPr>
            <a:spLocks noGrp="1" noChangeArrowheads="1"/>
          </p:cNvSpPr>
          <p:nvPr>
            <p:ph type="title"/>
          </p:nvPr>
        </p:nvSpPr>
        <p:spPr>
          <a:xfrm>
            <a:off x="11113" y="11113"/>
            <a:ext cx="8229600" cy="346075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5.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반투명한 윈도우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8229600" cy="490538"/>
          </a:xfrm>
          <a:noFill/>
        </p:spPr>
        <p:txBody>
          <a:bodyPr/>
          <a:lstStyle/>
          <a:p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5. </a:t>
            </a:r>
            <a:r>
              <a:rPr lang="ko-KR" altLang="en-US" sz="3200">
                <a:latin typeface="휴먼옛체" pitchFamily="2" charset="-127"/>
                <a:ea typeface="휴먼옛체" pitchFamily="2" charset="-127"/>
              </a:rPr>
              <a:t>윈도우 프로그래밍과 친해지자</a:t>
            </a:r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611188" y="908050"/>
            <a:ext cx="7010400" cy="3124200"/>
          </a:xfrm>
          <a:prstGeom prst="rect">
            <a:avLst/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460" name="Rectangle 6"/>
          <p:cNvSpPr>
            <a:spLocks noChangeArrowheads="1"/>
          </p:cNvSpPr>
          <p:nvPr/>
        </p:nvSpPr>
        <p:spPr bwMode="auto">
          <a:xfrm>
            <a:off x="2439988" y="1136650"/>
            <a:ext cx="20574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2000">
                <a:latin typeface="Times New Roman" pitchFamily="18" charset="0"/>
                <a:ea typeface="굴림" pitchFamily="50" charset="-127"/>
              </a:rPr>
              <a:t>시스템 메시지 큐</a:t>
            </a:r>
            <a:endParaRPr lang="ko-KR" altLang="en-US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5259388" y="121285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2400">
                <a:latin typeface="Times New Roman" pitchFamily="18" charset="0"/>
                <a:ea typeface="굴림" pitchFamily="50" charset="-127"/>
              </a:rPr>
              <a:t>윈도우 </a:t>
            </a:r>
            <a:r>
              <a:rPr lang="en-US" altLang="ko-KR" sz="2400">
                <a:latin typeface="Times New Roman" pitchFamily="18" charset="0"/>
                <a:ea typeface="굴림" pitchFamily="50" charset="-127"/>
              </a:rPr>
              <a:t>OS</a:t>
            </a:r>
          </a:p>
        </p:txBody>
      </p:sp>
      <p:sp>
        <p:nvSpPr>
          <p:cNvPr id="19462" name="Oval 8"/>
          <p:cNvSpPr>
            <a:spLocks noChangeArrowheads="1"/>
          </p:cNvSpPr>
          <p:nvPr/>
        </p:nvSpPr>
        <p:spPr bwMode="auto">
          <a:xfrm>
            <a:off x="2287588" y="1974850"/>
            <a:ext cx="2514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>
                <a:latin typeface="Times New Roman" pitchFamily="18" charset="0"/>
                <a:ea typeface="굴림" pitchFamily="50" charset="-127"/>
              </a:rPr>
              <a:t>시스템 분배기</a:t>
            </a:r>
            <a:endParaRPr lang="ko-KR" altLang="en-US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463" name="Rectangle 9"/>
          <p:cNvSpPr>
            <a:spLocks noChangeArrowheads="1"/>
          </p:cNvSpPr>
          <p:nvPr/>
        </p:nvSpPr>
        <p:spPr bwMode="auto">
          <a:xfrm>
            <a:off x="763588" y="3194050"/>
            <a:ext cx="2438400" cy="762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2000">
                <a:latin typeface="Times New Roman" pitchFamily="18" charset="0"/>
                <a:ea typeface="굴림" pitchFamily="50" charset="-127"/>
              </a:rPr>
              <a:t>프로그램 메시지 큐</a:t>
            </a:r>
            <a:endParaRPr lang="ko-KR" altLang="en-US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464" name="Rectangle 10"/>
          <p:cNvSpPr>
            <a:spLocks noChangeArrowheads="1"/>
          </p:cNvSpPr>
          <p:nvPr/>
        </p:nvSpPr>
        <p:spPr bwMode="auto">
          <a:xfrm>
            <a:off x="3887788" y="3194050"/>
            <a:ext cx="2362200" cy="762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2000">
                <a:latin typeface="Times New Roman" pitchFamily="18" charset="0"/>
                <a:ea typeface="굴림" pitchFamily="50" charset="-127"/>
              </a:rPr>
              <a:t>프로그램 메시지 큐</a:t>
            </a:r>
          </a:p>
        </p:txBody>
      </p:sp>
      <p:sp>
        <p:nvSpPr>
          <p:cNvPr id="19465" name="Line 11"/>
          <p:cNvSpPr>
            <a:spLocks noChangeShapeType="1"/>
          </p:cNvSpPr>
          <p:nvPr/>
        </p:nvSpPr>
        <p:spPr bwMode="auto">
          <a:xfrm flipH="1">
            <a:off x="2287588" y="258445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6" name="Line 12"/>
          <p:cNvSpPr>
            <a:spLocks noChangeShapeType="1"/>
          </p:cNvSpPr>
          <p:nvPr/>
        </p:nvSpPr>
        <p:spPr bwMode="auto">
          <a:xfrm>
            <a:off x="4192588" y="250825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7" name="Line 13"/>
          <p:cNvSpPr>
            <a:spLocks noChangeShapeType="1"/>
          </p:cNvSpPr>
          <p:nvPr/>
        </p:nvSpPr>
        <p:spPr bwMode="auto">
          <a:xfrm>
            <a:off x="3430588" y="16700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8" name="Rectangle 14"/>
          <p:cNvSpPr>
            <a:spLocks noChangeArrowheads="1"/>
          </p:cNvSpPr>
          <p:nvPr/>
        </p:nvSpPr>
        <p:spPr bwMode="auto">
          <a:xfrm>
            <a:off x="992188" y="4641850"/>
            <a:ext cx="2209800" cy="1371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2400">
                <a:latin typeface="Times New Roman" pitchFamily="18" charset="0"/>
                <a:ea typeface="굴림" pitchFamily="50" charset="-127"/>
              </a:rPr>
              <a:t>프로그램 </a:t>
            </a:r>
            <a:r>
              <a:rPr lang="en-US" altLang="ko-KR" sz="2400">
                <a:latin typeface="Times New Roman" pitchFamily="18" charset="0"/>
                <a:ea typeface="굴림" pitchFamily="50" charset="-127"/>
              </a:rPr>
              <a:t>A</a:t>
            </a:r>
          </a:p>
        </p:txBody>
      </p:sp>
      <p:sp>
        <p:nvSpPr>
          <p:cNvPr id="19469" name="Rectangle 15"/>
          <p:cNvSpPr>
            <a:spLocks noChangeArrowheads="1"/>
          </p:cNvSpPr>
          <p:nvPr/>
        </p:nvSpPr>
        <p:spPr bwMode="auto">
          <a:xfrm>
            <a:off x="4192588" y="4718050"/>
            <a:ext cx="2133600" cy="1219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2400">
                <a:latin typeface="Times New Roman" pitchFamily="18" charset="0"/>
                <a:ea typeface="굴림" pitchFamily="50" charset="-127"/>
              </a:rPr>
              <a:t>프로그램 </a:t>
            </a:r>
            <a:r>
              <a:rPr lang="en-US" altLang="ko-KR" sz="2400">
                <a:latin typeface="Times New Roman" pitchFamily="18" charset="0"/>
                <a:ea typeface="굴림" pitchFamily="50" charset="-127"/>
              </a:rPr>
              <a:t>B</a:t>
            </a:r>
          </a:p>
        </p:txBody>
      </p:sp>
      <p:sp>
        <p:nvSpPr>
          <p:cNvPr id="19470" name="Line 16"/>
          <p:cNvSpPr>
            <a:spLocks noChangeShapeType="1"/>
          </p:cNvSpPr>
          <p:nvPr/>
        </p:nvSpPr>
        <p:spPr bwMode="auto">
          <a:xfrm>
            <a:off x="2135188" y="380365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71" name="Line 17"/>
          <p:cNvSpPr>
            <a:spLocks noChangeShapeType="1"/>
          </p:cNvSpPr>
          <p:nvPr/>
        </p:nvSpPr>
        <p:spPr bwMode="auto">
          <a:xfrm>
            <a:off x="5106988" y="380365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72" name="Line 18"/>
          <p:cNvSpPr>
            <a:spLocks noChangeShapeType="1"/>
          </p:cNvSpPr>
          <p:nvPr/>
        </p:nvSpPr>
        <p:spPr bwMode="auto">
          <a:xfrm>
            <a:off x="4497388" y="227965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73" name="Text Box 19"/>
          <p:cNvSpPr txBox="1">
            <a:spLocks noChangeArrowheads="1"/>
          </p:cNvSpPr>
          <p:nvPr/>
        </p:nvSpPr>
        <p:spPr bwMode="auto">
          <a:xfrm>
            <a:off x="5106988" y="2432050"/>
            <a:ext cx="2432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9pPr>
          </a:lstStyle>
          <a:p>
            <a:pPr eaLnBrk="1" hangingPunct="1"/>
            <a:r>
              <a:rPr lang="en-US" altLang="ko-KR">
                <a:latin typeface="Times New Roman" pitchFamily="18" charset="0"/>
                <a:ea typeface="굴림" pitchFamily="50" charset="-127"/>
              </a:rPr>
              <a:t>(RIT:Raw Input Thread)</a:t>
            </a:r>
            <a:endParaRPr lang="en-US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474" name="Text Box 20"/>
          <p:cNvSpPr txBox="1">
            <a:spLocks noChangeArrowheads="1"/>
          </p:cNvSpPr>
          <p:nvPr/>
        </p:nvSpPr>
        <p:spPr bwMode="auto">
          <a:xfrm>
            <a:off x="5559425" y="2138363"/>
            <a:ext cx="1427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accent2"/>
                </a:solidFill>
              </a:rPr>
              <a:t>Dispatch Thread</a:t>
            </a:r>
          </a:p>
        </p:txBody>
      </p:sp>
      <p:sp>
        <p:nvSpPr>
          <p:cNvPr id="19475" name="Line 21"/>
          <p:cNvSpPr>
            <a:spLocks noChangeShapeType="1"/>
          </p:cNvSpPr>
          <p:nvPr/>
        </p:nvSpPr>
        <p:spPr bwMode="auto">
          <a:xfrm>
            <a:off x="6300788" y="2422525"/>
            <a:ext cx="0" cy="1428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765175"/>
            <a:ext cx="8229600" cy="5832475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ko-KR" altLang="en-US" sz="2000"/>
              <a:t>훅이란 메시지가 목표 윈도우에 전달되기 전에 메시지를 가로채는 프로시저이다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응용 프로그램이 훅 프로시저를 설치하면 메시지가 윈도우로 보내지기 전에 훅 프로시저에 먼저 보내진다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훅 프로시저가 어떤 메시지를 받을 것인가는 훅 타입과 훅의 범위에 따라 달라진다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시스템 전역 훅 프로시저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모든 스레드에서 발생하는 메시지를 가로챈다</a:t>
            </a:r>
            <a:r>
              <a:rPr lang="en-US" altLang="ko-KR" sz="180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스레드 한정적 훅 프로시저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특정 스레드에서 발생하는 메시지만 가로챈다</a:t>
            </a:r>
            <a:r>
              <a:rPr lang="en-US" altLang="ko-KR" sz="1800"/>
              <a:t>.</a:t>
            </a:r>
          </a:p>
          <a:p>
            <a:pPr lvl="1">
              <a:lnSpc>
                <a:spcPct val="80000"/>
              </a:lnSpc>
            </a:pPr>
            <a:endParaRPr lang="en-US" altLang="ko-KR" sz="2000"/>
          </a:p>
          <a:p>
            <a:pPr lvl="1">
              <a:lnSpc>
                <a:spcPct val="80000"/>
              </a:lnSpc>
            </a:pPr>
            <a:r>
              <a:rPr lang="ko-KR" altLang="en-US" sz="2000"/>
              <a:t>운영체제는 설치된 훅 프로시저들을 훅 체인으로 관리한다</a:t>
            </a:r>
            <a:r>
              <a:rPr lang="en-US" altLang="ko-KR" sz="2000"/>
              <a:t>.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훅 체인이란 훅 프로시저 함수들의 번지를 담고 있는 일종의 함수 포인터 배열이라고 할 수 있다</a:t>
            </a:r>
            <a:r>
              <a:rPr lang="en-US" altLang="ko-KR" sz="180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응용 프로그램이 훅 프로시저를 설치하면 운영체제는 훅 체인의 선두에 이 프로시저를 등록한다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훅 프로시저가 감시하는 메시지가 발생하면 운영체제는 훅 체인의 선두에 등록된 훅 프로시저에게 이 메시지를 전달하고 훅 프로시저는 체인을 따라 다음 훅 프로시저에게 메시지를 반복적으로 전달하며 끝으로 그 메시지를 받을 윈도우에게 전달된다</a:t>
            </a:r>
            <a:r>
              <a:rPr lang="en-US" altLang="ko-KR" sz="2000"/>
              <a:t>.</a:t>
            </a:r>
          </a:p>
        </p:txBody>
      </p:sp>
      <p:sp>
        <p:nvSpPr>
          <p:cNvPr id="157699" name="Rectangle 5"/>
          <p:cNvSpPr>
            <a:spLocks noGrp="1" noChangeArrowheads="1"/>
          </p:cNvSpPr>
          <p:nvPr>
            <p:ph type="title"/>
          </p:nvPr>
        </p:nvSpPr>
        <p:spPr>
          <a:xfrm>
            <a:off x="17463" y="0"/>
            <a:ext cx="8229600" cy="476250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6.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훅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765175"/>
            <a:ext cx="8229600" cy="5832475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ko-KR" sz="2000"/>
              <a:t>LRESULT CALLBACK KeyboardProcc(int code, WPARAM wParam, LPARAM lParam);</a:t>
            </a:r>
          </a:p>
          <a:p>
            <a:pPr lvl="2">
              <a:lnSpc>
                <a:spcPct val="90000"/>
              </a:lnSpc>
            </a:pPr>
            <a:r>
              <a:rPr lang="en-US" altLang="ko-KR" sz="1800"/>
              <a:t>code : </a:t>
            </a:r>
            <a:r>
              <a:rPr lang="ko-KR" altLang="en-US" sz="1800"/>
              <a:t>훅 프로시저에서 이 메시지를 어떻게 처리할 것인가를 알려준다</a:t>
            </a:r>
            <a:r>
              <a:rPr lang="en-US" altLang="ko-KR" sz="1800"/>
              <a:t>.</a:t>
            </a:r>
          </a:p>
          <a:p>
            <a:pPr lvl="1">
              <a:lnSpc>
                <a:spcPct val="90000"/>
              </a:lnSpc>
            </a:pPr>
            <a:endParaRPr lang="en-US" altLang="ko-KR" sz="2000"/>
          </a:p>
          <a:p>
            <a:pPr lvl="1">
              <a:lnSpc>
                <a:spcPct val="90000"/>
              </a:lnSpc>
            </a:pPr>
            <a:r>
              <a:rPr lang="en-US" altLang="ko-KR" sz="2000"/>
              <a:t>HHOOK SetWindowHookEx(int idHook, HOOKPROC lpfn, HINSTANCE hMod, DWORD dwThreadId);</a:t>
            </a:r>
          </a:p>
          <a:p>
            <a:pPr lvl="2">
              <a:lnSpc>
                <a:spcPct val="90000"/>
              </a:lnSpc>
            </a:pPr>
            <a:r>
              <a:rPr lang="en-US" altLang="ko-KR" sz="1800"/>
              <a:t>idHook : </a:t>
            </a:r>
            <a:r>
              <a:rPr lang="ko-KR" altLang="en-US" sz="1800"/>
              <a:t>설치하고자 하는 훅의 타입</a:t>
            </a:r>
          </a:p>
          <a:p>
            <a:pPr lvl="2">
              <a:lnSpc>
                <a:spcPct val="90000"/>
              </a:lnSpc>
            </a:pPr>
            <a:r>
              <a:rPr lang="en-US" altLang="ko-KR" sz="1800"/>
              <a:t>lpfn : </a:t>
            </a:r>
            <a:r>
              <a:rPr lang="ko-KR" altLang="en-US" sz="1800"/>
              <a:t>훅 프로시저의 번지</a:t>
            </a:r>
          </a:p>
          <a:p>
            <a:pPr lvl="2">
              <a:lnSpc>
                <a:spcPct val="90000"/>
              </a:lnSpc>
            </a:pPr>
            <a:r>
              <a:rPr lang="en-US" altLang="ko-KR" sz="1800"/>
              <a:t>hMod : </a:t>
            </a:r>
            <a:r>
              <a:rPr lang="ko-KR" altLang="en-US" sz="1800"/>
              <a:t>훅 프로시저를 가진 인스턴스 핸들</a:t>
            </a:r>
          </a:p>
          <a:p>
            <a:pPr lvl="2">
              <a:lnSpc>
                <a:spcPct val="90000"/>
              </a:lnSpc>
            </a:pPr>
            <a:r>
              <a:rPr lang="en-US" altLang="ko-KR" sz="1800"/>
              <a:t>dwThradId : </a:t>
            </a:r>
            <a:r>
              <a:rPr lang="ko-KR" altLang="en-US" sz="1800"/>
              <a:t>훅 프로시저가 감시할 스레드의 </a:t>
            </a:r>
            <a:r>
              <a:rPr lang="en-US" altLang="ko-KR" sz="1800"/>
              <a:t>ID</a:t>
            </a:r>
            <a:r>
              <a:rPr lang="ko-KR" altLang="en-US" sz="1800"/>
              <a:t>이되 이 값이 </a:t>
            </a:r>
            <a:r>
              <a:rPr lang="en-US" altLang="ko-KR" sz="1800"/>
              <a:t>0</a:t>
            </a:r>
            <a:r>
              <a:rPr lang="ko-KR" altLang="en-US" sz="1800"/>
              <a:t>이면 시스템의 모든 스레드에서 발생하는 메시지가 훅 프로시저로 전달된다</a:t>
            </a:r>
            <a:r>
              <a:rPr lang="en-US" altLang="ko-KR" sz="1800"/>
              <a:t>.</a:t>
            </a:r>
          </a:p>
          <a:p>
            <a:pPr lvl="2">
              <a:lnSpc>
                <a:spcPct val="90000"/>
              </a:lnSpc>
            </a:pPr>
            <a:r>
              <a:rPr lang="ko-KR" altLang="en-US" sz="1800"/>
              <a:t>시스템의 모든 메시지를 감시하고자 한다거나 다른 프로그램의 메시지를 감시하고자 할 경우 </a:t>
            </a:r>
            <a:r>
              <a:rPr lang="en-US" altLang="ko-KR" sz="1800"/>
              <a:t>lpfn</a:t>
            </a:r>
            <a:r>
              <a:rPr lang="ko-KR" altLang="en-US" sz="1800"/>
              <a:t>은 반드시 	분리된 </a:t>
            </a:r>
            <a:r>
              <a:rPr lang="en-US" altLang="ko-KR" sz="1800"/>
              <a:t>DLL</a:t>
            </a:r>
            <a:r>
              <a:rPr lang="ko-KR" altLang="en-US" sz="1800"/>
              <a:t>에 있어야 하며 </a:t>
            </a:r>
            <a:r>
              <a:rPr lang="en-US" altLang="ko-KR" sz="1800"/>
              <a:t>hMod</a:t>
            </a:r>
            <a:r>
              <a:rPr lang="ko-KR" altLang="en-US" sz="1800"/>
              <a:t>는 이 </a:t>
            </a:r>
            <a:r>
              <a:rPr lang="en-US" altLang="ko-KR" sz="1800"/>
              <a:t>DLL</a:t>
            </a:r>
            <a:r>
              <a:rPr lang="ko-KR" altLang="en-US" sz="1800"/>
              <a:t>의 핸들이어야 한다</a:t>
            </a:r>
            <a:r>
              <a:rPr lang="en-US" altLang="ko-KR" sz="180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ko-KR" sz="2000"/>
              <a:t>BOOL UnhookWindowsHookEx( HHOOK hhk );</a:t>
            </a:r>
          </a:p>
          <a:p>
            <a:pPr lvl="1">
              <a:lnSpc>
                <a:spcPct val="90000"/>
              </a:lnSpc>
            </a:pPr>
            <a:r>
              <a:rPr lang="en-US" altLang="ko-KR" sz="2000"/>
              <a:t>LRESULT CallNextHookEx(HHOOK hhk, int nCode, WPARAM wParam, LPARAM lParam);</a:t>
            </a:r>
          </a:p>
        </p:txBody>
      </p:sp>
      <p:sp>
        <p:nvSpPr>
          <p:cNvPr id="158723" name="Rectangle 5"/>
          <p:cNvSpPr>
            <a:spLocks noGrp="1" noChangeArrowheads="1"/>
          </p:cNvSpPr>
          <p:nvPr>
            <p:ph type="title"/>
          </p:nvPr>
        </p:nvSpPr>
        <p:spPr>
          <a:xfrm>
            <a:off x="3175" y="11113"/>
            <a:ext cx="8229600" cy="465137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6.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훅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4"/>
          <p:cNvSpPr>
            <a:spLocks noChangeArrowheads="1"/>
          </p:cNvSpPr>
          <p:nvPr/>
        </p:nvSpPr>
        <p:spPr bwMode="auto">
          <a:xfrm>
            <a:off x="250825" y="188913"/>
            <a:ext cx="8642350" cy="648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#define WINVER 0x500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#define _WIN32_WINNT 0x500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#include &lt;windows.h&gt;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LRESULT CALLBACK WndProc   (HWND, UINT, WPARAM, 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HWND g_hMainWnd;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int WINAPI WinMain (HINSTANCE hInstance, HINSTANCE hPrevInstance,PSTR szCmdLine, int iCmdShow)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TCHAR szAppName[] = TEXT ("Beeper2")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MSG          msg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     wndclass 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wndclass.style         = CS_HREDRAW | CS_VREDRAW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wndclass.lpfnWndProc   = WndProc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wndclass.cbClsExtra    =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wndclass.cbWndExtra    =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wndclass.hInstance     = hInstance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wndclass.hIcon         = LoadIcon (NULL, IDI_APPLICATION)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wndclass.hCursor       = LoadCursor (NULL, IDC_ARROW)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wndclass.hbrBackground = (HBRUSH) GetStockObject (WHITE_BRUSH)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wndclass.lpszMenuName  = NULL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wndclass.lpszClassName = szAppName 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if (!RegisterClass (&amp;wndclass))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MessageBox (NULL, TEXT ("Program requires Windows NT!"), szAppName, MB_ICONERROR)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g_hMainWnd = CreateWindow (szAppName, TEXT ("Beeper2 Timer Demo"), WS_OVERLAPPEDWINDOW,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CW_USEDEFAULT, CW_USEDEFAULT,CW_USEDEFAULT, CW_USEDEFAULT,NULL, NULL, hInstance, NULL) 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ShowWindow (g_hMainWnd, iCmdShow)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UpdateWindow (g_hMainWnd) 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while (GetMessage (&amp;msg, NULL, 0, 0))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TranslateMessage (&amp;msg)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DispatchMessage (&amp;msg)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msg.wParam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4"/>
          <p:cNvSpPr>
            <a:spLocks noChangeArrowheads="1"/>
          </p:cNvSpPr>
          <p:nvPr/>
        </p:nvSpPr>
        <p:spPr bwMode="auto">
          <a:xfrm>
            <a:off x="323850" y="188913"/>
            <a:ext cx="8496300" cy="648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HHOOK hKeyHook;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LRESULT CALLBACK KeyHookProc(int nCode, WPARAM wParam, LPARAM lParam)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HDC hdc;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char str[256];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RECT rect = {100,120,500,150};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int iCount = 0;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if (nCode &lt; 0)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CallNextHookEx(hKeyHook,nCode,wParam,lParam);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wsprintf(str,"nCode=%d, wParam=%d, lParam=%x, iCount=%d", nCode, wParam, lParam,iCount++);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hdc = GetDC(g_hMainWnd);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InvalidateRect(g_hMainWnd,&amp;rect,TRUE);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UpdateWindow(g_hMainWnd);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TextOut(hdc,100,120,str,strlen(str));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ReleaseDC(g_hMainWnd,hdc);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if (wParam == 'A')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1;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CallNextHookEx(hKeyHook,nCode,wParam,lParam);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LRESULT CALLBACK WndProc (HWND hwnd, UINT message, WPARAM wParam, LPARAM lParam)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switch (message)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WM_CREATE: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hKeyHook = SetWindowsHookEx(WH_KEYBOARD,KeyHookProc,NULL,GetCurrentThreadId());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WM_CHAR: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static int xPos = 0;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char c = (char)wParam;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HDC hdc = GetDC(hwnd);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TextOut(hdc,xPos,0,&amp;c,1);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ReleaseDC(hwnd,hdc);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xPos+= 10;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WM_DESTROY: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PostQuitMessage (0)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DefWindowProc (hwnd, message, wParam, 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r">
              <a:buFontTx/>
              <a:buNone/>
              <a:defRPr/>
            </a:pPr>
            <a:r>
              <a:rPr lang="ko-KR" altLang="en-US" sz="6600">
                <a:effectLst>
                  <a:outerShdw blurRad="38100" dist="38100" dir="2700000" algn="tl">
                    <a:srgbClr val="C0C0C0"/>
                  </a:outerShdw>
                </a:effectLst>
                <a:latin typeface="휴먼모음T" pitchFamily="18" charset="-127"/>
                <a:ea typeface="휴먼모음T" pitchFamily="18" charset="-127"/>
              </a:rPr>
              <a:t>비트맵</a:t>
            </a:r>
          </a:p>
        </p:txBody>
      </p:sp>
      <p:sp>
        <p:nvSpPr>
          <p:cNvPr id="3747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latin typeface="휴먼모음T" pitchFamily="18" charset="-127"/>
                <a:ea typeface="휴먼모음T" pitchFamily="18" charset="-127"/>
              </a:rPr>
              <a:t>12.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400"/>
            <a:ext cx="8229600" cy="450850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비트맵의 종류</a:t>
            </a:r>
          </a:p>
        </p:txBody>
      </p:sp>
      <p:sp>
        <p:nvSpPr>
          <p:cNvPr id="322563" name="Rectangle 5"/>
          <p:cNvSpPr>
            <a:spLocks noChangeArrowheads="1"/>
          </p:cNvSpPr>
          <p:nvPr/>
        </p:nvSpPr>
        <p:spPr bwMode="auto">
          <a:xfrm>
            <a:off x="395288" y="836613"/>
            <a:ext cx="8424862" cy="568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DDB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윈도우가 지원하는 비트맵 포맷은 두 가지 종류가 있다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1. DDB (Device Dependent Bitmap)</a:t>
            </a:r>
          </a:p>
          <a:p>
            <a:pPr marL="1600200" lvl="3" indent="-228600">
              <a:spcBef>
                <a:spcPct val="20000"/>
              </a:spcBef>
              <a:buFontTx/>
              <a:buChar char="–"/>
            </a:pPr>
            <a:r>
              <a:rPr lang="ko-KR" altLang="en-US" sz="1600">
                <a:latin typeface="굴림" pitchFamily="50" charset="-127"/>
                <a:ea typeface="굴림" pitchFamily="50" charset="-127"/>
              </a:rPr>
              <a:t>출력장치에 의존된다</a:t>
            </a:r>
            <a:r>
              <a:rPr lang="en-US" altLang="ko-KR" sz="16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600200" lvl="3" indent="-228600">
              <a:spcBef>
                <a:spcPct val="20000"/>
              </a:spcBef>
              <a:buFontTx/>
              <a:buChar char="–"/>
            </a:pPr>
            <a:r>
              <a:rPr lang="ko-KR" altLang="en-US" sz="1600">
                <a:latin typeface="굴림" pitchFamily="50" charset="-127"/>
                <a:ea typeface="굴림" pitchFamily="50" charset="-127"/>
              </a:rPr>
              <a:t>이미지의 크기와 색상에 관한 기본적인 정보와 이미지 데이터로만 구성되어 있다</a:t>
            </a:r>
            <a:r>
              <a:rPr lang="en-US" altLang="ko-KR" sz="16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600200" lvl="3" indent="-228600">
              <a:spcBef>
                <a:spcPct val="20000"/>
              </a:spcBef>
              <a:buFontTx/>
              <a:buChar char="–"/>
            </a:pPr>
            <a:r>
              <a:rPr lang="ko-KR" altLang="en-US" sz="1600">
                <a:latin typeface="굴림" pitchFamily="50" charset="-127"/>
                <a:ea typeface="굴림" pitchFamily="50" charset="-127"/>
              </a:rPr>
              <a:t>다양한 해상도의 장치에 광범위하게 사용되지 못하며 만들어진 장치 외의 다른 장치에서 출력하면 제대로 출력되지 못한다</a:t>
            </a:r>
            <a:r>
              <a:rPr lang="en-US" altLang="ko-KR" sz="16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2. DIB (Device Independent Bitmap)</a:t>
            </a:r>
          </a:p>
          <a:p>
            <a:pPr marL="1600200" lvl="3" indent="-228600">
              <a:spcBef>
                <a:spcPct val="20000"/>
              </a:spcBef>
              <a:buFontTx/>
              <a:buChar char="–"/>
            </a:pPr>
            <a:r>
              <a:rPr lang="ko-KR" altLang="en-US" sz="1600">
                <a:latin typeface="굴림" pitchFamily="50" charset="-127"/>
                <a:ea typeface="굴림" pitchFamily="50" charset="-127"/>
              </a:rPr>
              <a:t>비트맵은 장치에 독립적이기 때문에 제 모양대로 출력될 수 있다</a:t>
            </a:r>
            <a:r>
              <a:rPr lang="en-US" altLang="ko-KR" sz="16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600200" lvl="3" indent="-228600">
              <a:spcBef>
                <a:spcPct val="20000"/>
              </a:spcBef>
              <a:buFontTx/>
              <a:buChar char="–"/>
            </a:pPr>
            <a:r>
              <a:rPr lang="en-US" altLang="ko-KR" sz="1600">
                <a:latin typeface="굴림" pitchFamily="50" charset="-127"/>
                <a:ea typeface="굴림" pitchFamily="50" charset="-127"/>
              </a:rPr>
              <a:t>DIB</a:t>
            </a:r>
            <a:r>
              <a:rPr lang="ko-KR" altLang="en-US" sz="1600">
                <a:latin typeface="굴림" pitchFamily="50" charset="-127"/>
                <a:ea typeface="굴림" pitchFamily="50" charset="-127"/>
              </a:rPr>
              <a:t>는 </a:t>
            </a:r>
            <a:r>
              <a:rPr lang="en-US" altLang="ko-KR" sz="1600">
                <a:latin typeface="굴림" pitchFamily="50" charset="-127"/>
                <a:ea typeface="굴림" pitchFamily="50" charset="-127"/>
              </a:rPr>
              <a:t>DDB</a:t>
            </a:r>
            <a:r>
              <a:rPr lang="ko-KR" altLang="en-US" sz="1600">
                <a:latin typeface="굴림" pitchFamily="50" charset="-127"/>
                <a:ea typeface="굴림" pitchFamily="50" charset="-127"/>
              </a:rPr>
              <a:t>에 비해 색상 테이블과 해상도 정보 등의 추가 정보를 가지므로 장치에 종속되지 않으며 활용 용도가 훨씬 광범위 하다</a:t>
            </a:r>
            <a:r>
              <a:rPr lang="en-US" altLang="ko-KR" sz="16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600200" lvl="3" indent="-228600">
              <a:spcBef>
                <a:spcPct val="20000"/>
              </a:spcBef>
              <a:buFontTx/>
              <a:buChar char="–"/>
            </a:pPr>
            <a:r>
              <a:rPr lang="ko-KR" altLang="en-US" sz="1600">
                <a:latin typeface="굴림" pitchFamily="50" charset="-127"/>
                <a:ea typeface="굴림" pitchFamily="50" charset="-127"/>
              </a:rPr>
              <a:t>확장자가 </a:t>
            </a:r>
            <a:r>
              <a:rPr lang="en-US" altLang="ko-KR" sz="1600">
                <a:latin typeface="굴림" pitchFamily="50" charset="-127"/>
                <a:ea typeface="굴림" pitchFamily="50" charset="-127"/>
              </a:rPr>
              <a:t>bmp</a:t>
            </a:r>
            <a:r>
              <a:rPr lang="ko-KR" altLang="en-US" sz="1600">
                <a:latin typeface="굴림" pitchFamily="50" charset="-127"/>
                <a:ea typeface="굴림" pitchFamily="50" charset="-127"/>
              </a:rPr>
              <a:t>를 가지는 비트맵 파일들은 모두 </a:t>
            </a:r>
            <a:r>
              <a:rPr lang="en-US" altLang="ko-KR" sz="1600">
                <a:latin typeface="굴림" pitchFamily="50" charset="-127"/>
                <a:ea typeface="굴림" pitchFamily="50" charset="-127"/>
              </a:rPr>
              <a:t>DIB </a:t>
            </a:r>
            <a:r>
              <a:rPr lang="ko-KR" altLang="en-US" sz="1600">
                <a:latin typeface="굴림" pitchFamily="50" charset="-127"/>
                <a:ea typeface="굴림" pitchFamily="50" charset="-127"/>
              </a:rPr>
              <a:t>포맷으로 저장된 파일이며 리소스 에디터에서 만들어주는 비트맵들도 모두 </a:t>
            </a:r>
            <a:r>
              <a:rPr lang="en-US" altLang="ko-KR" sz="1600">
                <a:latin typeface="굴림" pitchFamily="50" charset="-127"/>
                <a:ea typeface="굴림" pitchFamily="50" charset="-127"/>
              </a:rPr>
              <a:t>DIB</a:t>
            </a:r>
            <a:r>
              <a:rPr lang="ko-KR" altLang="en-US" sz="1600">
                <a:latin typeface="굴림" pitchFamily="50" charset="-127"/>
                <a:ea typeface="굴림" pitchFamily="50" charset="-127"/>
              </a:rPr>
              <a:t>이다</a:t>
            </a:r>
            <a:r>
              <a:rPr lang="en-US" altLang="ko-KR" sz="16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dc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에서 선택할 수 있는 비트맵은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DDB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이다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DIB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는 직접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DC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에 선택될 수 없기 때문에 프로그램에서 곧바로 사용하기가 어렵다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1113"/>
            <a:ext cx="8229600" cy="465137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비트맵의 종류</a:t>
            </a:r>
          </a:p>
        </p:txBody>
      </p:sp>
      <p:sp>
        <p:nvSpPr>
          <p:cNvPr id="323587" name="Rectangle 5"/>
          <p:cNvSpPr>
            <a:spLocks noChangeArrowheads="1"/>
          </p:cNvSpPr>
          <p:nvPr/>
        </p:nvSpPr>
        <p:spPr bwMode="auto">
          <a:xfrm>
            <a:off x="395288" y="836613"/>
            <a:ext cx="8424862" cy="194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wind32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에서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HBITMAP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으로 지칭되는 비트맵 오브젝트는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DDB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를 말한다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DDB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만이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DC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에 선택될 수 있다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리소스 에디터에서 만들어지는 비트맵 리소스들은 모두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DIB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이지만 이 리소스는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LoadBitmap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함수에 의해 읽혀지면서 현재 비디오 모드와 호환되는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DDB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로 변경된다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sp>
        <p:nvSpPr>
          <p:cNvPr id="323588" name="Rectangle 6"/>
          <p:cNvSpPr>
            <a:spLocks noChangeArrowheads="1"/>
          </p:cNvSpPr>
          <p:nvPr/>
        </p:nvSpPr>
        <p:spPr bwMode="auto">
          <a:xfrm>
            <a:off x="611188" y="2924175"/>
            <a:ext cx="8353425" cy="3313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typedef struct tagBITMAP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{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LONG 		bmType;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LONG 		bmWidth;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LONG 		bmHeight;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LONG 		bmWidthBytes;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WORD 		bmPlanes;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WORD 		bmBitsPixel;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LPVOID 		bmBits;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} BITMAP, *PBITMAP;  (DDB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포맷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76250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비트맵의 종류</a:t>
            </a:r>
          </a:p>
        </p:txBody>
      </p:sp>
      <p:sp>
        <p:nvSpPr>
          <p:cNvPr id="324611" name="Rectangle 5"/>
          <p:cNvSpPr>
            <a:spLocks noChangeArrowheads="1"/>
          </p:cNvSpPr>
          <p:nvPr/>
        </p:nvSpPr>
        <p:spPr bwMode="auto">
          <a:xfrm>
            <a:off x="395288" y="836613"/>
            <a:ext cx="8424862" cy="194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BITMAP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구조체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bmType 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비트맵의 타입을 지정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( 0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으로 고정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)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bmWidth, bmHeight 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비트맵의 폭과 높이를 픽셀 단위로 지정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bmWidthBytes 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한 줄의 바이트 수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비트맵은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WORD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단위로 정렬되기 때문에 반드시 짝수여야만 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bmPlanes 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색상수면의 수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보통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1)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bmBitsPixel 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한 픽셀을 표현하기 위해 필요한 비트 수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( 1: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흑백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, 4:16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색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, 8:256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색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, 256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이면 트루컬러 비트맵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)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bmBits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멤버는 비트맵의 실제 데이터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즉 	비트맵의 이미지 모양을 가지는 레스터 데이터에 대한 포인터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HBITMAP CreateBitmap(int nWidth, int nHeight, UINT cPlanes, UNIT cBitsPerPel, CONST VOID * lpvBits);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HBITMAP CreateBitmapIndirect( CONST BITMAP * lpbm);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endParaRPr lang="en-US" altLang="ko-KR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4"/>
          <p:cNvSpPr>
            <a:spLocks noChangeArrowheads="1"/>
          </p:cNvSpPr>
          <p:nvPr/>
        </p:nvSpPr>
        <p:spPr bwMode="auto">
          <a:xfrm>
            <a:off x="250825" y="144463"/>
            <a:ext cx="8642350" cy="659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LRESULT CALLBACK </a:t>
            </a:r>
            <a:r>
              <a:rPr lang="en-US" altLang="ko-KR" sz="1400" dirty="0" err="1">
                <a:latin typeface="굴림" pitchFamily="50" charset="-127"/>
                <a:ea typeface="굴림" pitchFamily="50" charset="-127"/>
              </a:rPr>
              <a:t>WndProc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 (HWND </a:t>
            </a:r>
            <a:r>
              <a:rPr lang="en-US" altLang="ko-KR" sz="1400" dirty="0" err="1">
                <a:latin typeface="굴림" pitchFamily="50" charset="-127"/>
                <a:ea typeface="굴림" pitchFamily="50" charset="-127"/>
              </a:rPr>
              <a:t>hwnd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, UINT message, WPARAM </a:t>
            </a:r>
            <a:r>
              <a:rPr lang="en-US" altLang="ko-KR" sz="1400" dirty="0" err="1">
                <a:latin typeface="굴림" pitchFamily="50" charset="-127"/>
                <a:ea typeface="굴림" pitchFamily="50" charset="-127"/>
              </a:rPr>
              <a:t>wParam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, LPARAM </a:t>
            </a:r>
            <a:r>
              <a:rPr lang="en-US" altLang="ko-KR" sz="1400" dirty="0" err="1">
                <a:latin typeface="굴림" pitchFamily="50" charset="-127"/>
                <a:ea typeface="굴림" pitchFamily="50" charset="-127"/>
              </a:rPr>
              <a:t>lParam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)</a:t>
            </a:r>
          </a:p>
          <a:p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	HDC				</a:t>
            </a:r>
            <a:r>
              <a:rPr lang="en-US" altLang="ko-KR" sz="1400" dirty="0" err="1">
                <a:latin typeface="굴림" pitchFamily="50" charset="-127"/>
                <a:ea typeface="굴림" pitchFamily="50" charset="-127"/>
              </a:rPr>
              <a:t>hdc,hMemDC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;</a:t>
            </a:r>
          </a:p>
          <a:p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	PAINTSTRUCT 	</a:t>
            </a:r>
            <a:r>
              <a:rPr lang="en-US" altLang="ko-KR" sz="1400" dirty="0" err="1">
                <a:latin typeface="굴림" pitchFamily="50" charset="-127"/>
                <a:ea typeface="굴림" pitchFamily="50" charset="-127"/>
              </a:rPr>
              <a:t>ps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 ;</a:t>
            </a:r>
          </a:p>
          <a:p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	RECT        	</a:t>
            </a:r>
            <a:r>
              <a:rPr lang="en-US" altLang="ko-KR" sz="1400" dirty="0" err="1">
                <a:latin typeface="굴림" pitchFamily="50" charset="-127"/>
                <a:ea typeface="굴림" pitchFamily="50" charset="-127"/>
              </a:rPr>
              <a:t>rect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 ;</a:t>
            </a:r>
          </a:p>
          <a:p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	BYTE Bits[] = {0xc3,0xff,0xbd,0xff,0x66,0xff,0x5a,0xff,0x5a,0xff,0x66,0xff,0xbd,0xff,0xc3,0xff};</a:t>
            </a:r>
          </a:p>
          <a:p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	HBITMAP			</a:t>
            </a:r>
            <a:r>
              <a:rPr lang="en-US" altLang="ko-KR" sz="1400" dirty="0" err="1">
                <a:latin typeface="굴림" pitchFamily="50" charset="-127"/>
                <a:ea typeface="굴림" pitchFamily="50" charset="-127"/>
              </a:rPr>
              <a:t>hBitmap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 sz="1400" dirty="0" err="1">
                <a:latin typeface="굴림" pitchFamily="50" charset="-127"/>
                <a:ea typeface="굴림" pitchFamily="50" charset="-127"/>
              </a:rPr>
              <a:t>hOldBitmap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;</a:t>
            </a:r>
          </a:p>
          <a:p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	switch (message)</a:t>
            </a:r>
          </a:p>
          <a:p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	case WM_CREATE:</a:t>
            </a:r>
          </a:p>
          <a:p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	case WM_PAINT:</a:t>
            </a:r>
          </a:p>
          <a:p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		</a:t>
            </a:r>
            <a:r>
              <a:rPr lang="en-US" altLang="ko-KR" sz="1400" dirty="0" err="1">
                <a:latin typeface="굴림" pitchFamily="50" charset="-127"/>
                <a:ea typeface="굴림" pitchFamily="50" charset="-127"/>
              </a:rPr>
              <a:t>hdc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 = </a:t>
            </a:r>
            <a:r>
              <a:rPr lang="en-US" altLang="ko-KR" sz="1400" dirty="0" err="1">
                <a:latin typeface="굴림" pitchFamily="50" charset="-127"/>
                <a:ea typeface="굴림" pitchFamily="50" charset="-127"/>
              </a:rPr>
              <a:t>BeginPaint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 (</a:t>
            </a:r>
            <a:r>
              <a:rPr lang="en-US" altLang="ko-KR" sz="1400" dirty="0" err="1">
                <a:latin typeface="굴림" pitchFamily="50" charset="-127"/>
                <a:ea typeface="굴림" pitchFamily="50" charset="-127"/>
              </a:rPr>
              <a:t>hwnd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, &amp;</a:t>
            </a:r>
            <a:r>
              <a:rPr lang="en-US" altLang="ko-KR" sz="1400" dirty="0" err="1">
                <a:latin typeface="굴림" pitchFamily="50" charset="-127"/>
                <a:ea typeface="굴림" pitchFamily="50" charset="-127"/>
              </a:rPr>
              <a:t>ps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) ;</a:t>
            </a:r>
          </a:p>
          <a:p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		</a:t>
            </a:r>
            <a:r>
              <a:rPr lang="en-US" altLang="ko-KR" sz="1400" dirty="0" err="1">
                <a:latin typeface="굴림" pitchFamily="50" charset="-127"/>
                <a:ea typeface="굴림" pitchFamily="50" charset="-127"/>
              </a:rPr>
              <a:t>hMemDC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 = </a:t>
            </a:r>
            <a:r>
              <a:rPr lang="en-US" altLang="ko-KR" sz="1400" dirty="0" err="1">
                <a:latin typeface="굴림" pitchFamily="50" charset="-127"/>
                <a:ea typeface="굴림" pitchFamily="50" charset="-127"/>
              </a:rPr>
              <a:t>CreateCompatibleDC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400" dirty="0" err="1">
                <a:latin typeface="굴림" pitchFamily="50" charset="-127"/>
                <a:ea typeface="굴림" pitchFamily="50" charset="-127"/>
              </a:rPr>
              <a:t>hdc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);</a:t>
            </a:r>
          </a:p>
          <a:p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		</a:t>
            </a:r>
            <a:r>
              <a:rPr lang="en-US" altLang="ko-KR" sz="1400" dirty="0" err="1">
                <a:latin typeface="굴림" pitchFamily="50" charset="-127"/>
                <a:ea typeface="굴림" pitchFamily="50" charset="-127"/>
              </a:rPr>
              <a:t>hBitmap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 = </a:t>
            </a:r>
            <a:r>
              <a:rPr lang="en-US" altLang="ko-KR" sz="1400" dirty="0" err="1">
                <a:latin typeface="굴림" pitchFamily="50" charset="-127"/>
                <a:ea typeface="굴림" pitchFamily="50" charset="-127"/>
              </a:rPr>
              <a:t>CreateBitmap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(8,8,1,1,Bits);</a:t>
            </a:r>
          </a:p>
          <a:p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		</a:t>
            </a:r>
            <a:r>
              <a:rPr lang="en-US" altLang="ko-KR" sz="1400" dirty="0" err="1">
                <a:latin typeface="굴림" pitchFamily="50" charset="-127"/>
                <a:ea typeface="굴림" pitchFamily="50" charset="-127"/>
              </a:rPr>
              <a:t>hOldBitmap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 = (HBITMAP)</a:t>
            </a:r>
            <a:r>
              <a:rPr lang="en-US" altLang="ko-KR" sz="1400" dirty="0" err="1">
                <a:latin typeface="굴림" pitchFamily="50" charset="-127"/>
                <a:ea typeface="굴림" pitchFamily="50" charset="-127"/>
              </a:rPr>
              <a:t>SelectObject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400" dirty="0" err="1">
                <a:latin typeface="굴림" pitchFamily="50" charset="-127"/>
                <a:ea typeface="굴림" pitchFamily="50" charset="-127"/>
              </a:rPr>
              <a:t>hMemDC,hBitmap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);</a:t>
            </a:r>
          </a:p>
          <a:p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		</a:t>
            </a:r>
            <a:r>
              <a:rPr lang="en-US" altLang="ko-KR" sz="1400" dirty="0" err="1">
                <a:latin typeface="굴림" pitchFamily="50" charset="-127"/>
                <a:ea typeface="굴림" pitchFamily="50" charset="-127"/>
              </a:rPr>
              <a:t>BitBlt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(hdc,2,2,8,8,hMemDC,0,0,SRCCOPY);</a:t>
            </a:r>
          </a:p>
          <a:p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		</a:t>
            </a:r>
            <a:r>
              <a:rPr lang="en-US" altLang="ko-KR" sz="1400" dirty="0" err="1">
                <a:latin typeface="굴림" pitchFamily="50" charset="-127"/>
                <a:ea typeface="굴림" pitchFamily="50" charset="-127"/>
              </a:rPr>
              <a:t>SelectObject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400" dirty="0" err="1">
                <a:latin typeface="굴림" pitchFamily="50" charset="-127"/>
                <a:ea typeface="굴림" pitchFamily="50" charset="-127"/>
              </a:rPr>
              <a:t>hMemDC,hOldBitmap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);</a:t>
            </a:r>
          </a:p>
          <a:p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		</a:t>
            </a:r>
            <a:r>
              <a:rPr lang="en-US" altLang="ko-KR" sz="1400" dirty="0" err="1">
                <a:latin typeface="굴림" pitchFamily="50" charset="-127"/>
                <a:ea typeface="굴림" pitchFamily="50" charset="-127"/>
              </a:rPr>
              <a:t>DeleteDC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400" dirty="0" err="1">
                <a:latin typeface="굴림" pitchFamily="50" charset="-127"/>
                <a:ea typeface="굴림" pitchFamily="50" charset="-127"/>
              </a:rPr>
              <a:t>hMemDC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);</a:t>
            </a:r>
          </a:p>
          <a:p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		</a:t>
            </a:r>
            <a:r>
              <a:rPr lang="en-US" altLang="ko-KR" sz="1400" dirty="0" err="1">
                <a:latin typeface="굴림" pitchFamily="50" charset="-127"/>
                <a:ea typeface="굴림" pitchFamily="50" charset="-127"/>
              </a:rPr>
              <a:t>DeleteObject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400" dirty="0" err="1">
                <a:latin typeface="굴림" pitchFamily="50" charset="-127"/>
                <a:ea typeface="굴림" pitchFamily="50" charset="-127"/>
              </a:rPr>
              <a:t>hBitmap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);</a:t>
            </a:r>
          </a:p>
          <a:p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		</a:t>
            </a:r>
            <a:r>
              <a:rPr lang="en-US" altLang="ko-KR" sz="1400" dirty="0" err="1">
                <a:latin typeface="굴림" pitchFamily="50" charset="-127"/>
                <a:ea typeface="굴림" pitchFamily="50" charset="-127"/>
              </a:rPr>
              <a:t>EndPaint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 (</a:t>
            </a:r>
            <a:r>
              <a:rPr lang="en-US" altLang="ko-KR" sz="1400" dirty="0" err="1">
                <a:latin typeface="굴림" pitchFamily="50" charset="-127"/>
                <a:ea typeface="굴림" pitchFamily="50" charset="-127"/>
              </a:rPr>
              <a:t>hwnd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, &amp;</a:t>
            </a:r>
            <a:r>
              <a:rPr lang="en-US" altLang="ko-KR" sz="1400" dirty="0" err="1">
                <a:latin typeface="굴림" pitchFamily="50" charset="-127"/>
                <a:ea typeface="굴림" pitchFamily="50" charset="-127"/>
              </a:rPr>
              <a:t>ps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) ;</a:t>
            </a:r>
          </a:p>
          <a:p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	case WM_DESTROY:</a:t>
            </a:r>
          </a:p>
          <a:p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		</a:t>
            </a:r>
            <a:r>
              <a:rPr lang="en-US" altLang="ko-KR" sz="1400" dirty="0" err="1">
                <a:latin typeface="굴림" pitchFamily="50" charset="-127"/>
                <a:ea typeface="굴림" pitchFamily="50" charset="-127"/>
              </a:rPr>
              <a:t>PostQuitMessage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 (0) ;</a:t>
            </a:r>
          </a:p>
          <a:p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	return </a:t>
            </a:r>
            <a:r>
              <a:rPr lang="en-US" altLang="ko-KR" sz="1400" dirty="0" err="1">
                <a:latin typeface="굴림" pitchFamily="50" charset="-127"/>
                <a:ea typeface="굴림" pitchFamily="50" charset="-127"/>
              </a:rPr>
              <a:t>DefWindowProc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 (</a:t>
            </a:r>
            <a:r>
              <a:rPr lang="en-US" altLang="ko-KR" sz="1400" dirty="0" err="1">
                <a:latin typeface="굴림" pitchFamily="50" charset="-127"/>
                <a:ea typeface="굴림" pitchFamily="50" charset="-127"/>
              </a:rPr>
              <a:t>hwnd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, message, </a:t>
            </a:r>
            <a:r>
              <a:rPr lang="en-US" altLang="ko-KR" sz="1400" dirty="0" err="1">
                <a:latin typeface="굴림" pitchFamily="50" charset="-127"/>
                <a:ea typeface="굴림" pitchFamily="50" charset="-127"/>
              </a:rPr>
              <a:t>wParam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 sz="1400" dirty="0" err="1">
                <a:latin typeface="굴림" pitchFamily="50" charset="-127"/>
                <a:ea typeface="굴림" pitchFamily="50" charset="-127"/>
              </a:rPr>
              <a:t>lParam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) ;</a:t>
            </a:r>
          </a:p>
          <a:p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}</a:t>
            </a:r>
          </a:p>
          <a:p>
            <a:endParaRPr lang="en-US" altLang="ko-KR" sz="1400" dirty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4"/>
          <p:cNvSpPr>
            <a:spLocks noGrp="1" noChangeArrowheads="1"/>
          </p:cNvSpPr>
          <p:nvPr>
            <p:ph type="title"/>
          </p:nvPr>
        </p:nvSpPr>
        <p:spPr>
          <a:xfrm>
            <a:off x="9525" y="25400"/>
            <a:ext cx="8229600" cy="450850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비트맵의 종류</a:t>
            </a:r>
          </a:p>
        </p:txBody>
      </p:sp>
      <p:graphicFrame>
        <p:nvGraphicFramePr>
          <p:cNvPr id="380001" name="Group 97"/>
          <p:cNvGraphicFramePr>
            <a:graphicFrameLocks noGrp="1"/>
          </p:cNvGraphicFramePr>
          <p:nvPr>
            <p:ph type="tbl" idx="1"/>
          </p:nvPr>
        </p:nvGraphicFramePr>
        <p:xfrm>
          <a:off x="457200" y="1192213"/>
          <a:ext cx="8362950" cy="5486400"/>
        </p:xfrm>
        <a:graphic>
          <a:graphicData uri="http://schemas.openxmlformats.org/drawingml/2006/table">
            <a:tbl>
              <a:tblPr/>
              <a:tblGrid>
                <a:gridCol w="1912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5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BLACKNESS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무조건 검정색으로 칠한다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DSTINVERT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~D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 색을 반전시킨다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MERGECOPY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S&amp;P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브러시와 비트맵 색을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AND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연산한다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MERGEPAINT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~S|D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비트맵을 반전한 후 화면 색과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OR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연산을 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NOTSRCCOPY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~S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비트맵을 반전시킨다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NOTSRCERASE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~(S|D)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 색과 비트맵 색을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OR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연산한 후 반전시킨다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PATCOPY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현재 선택된 브러시로 칠한다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PATINVERT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P^D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브러시와 화면 색을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XOR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연산한다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PATPAINT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P|~(S|D)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NOTSRCERASE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 결과를 브러시와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OR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연산한다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SRCAND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S&amp;D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비트맵과 화면 색을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AND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연산한다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SRCCOPY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비트맵을 그래도 화면에 출력한다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SRCERASE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S&amp;~D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비트맵과 화면의 반전 색을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AND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연산한다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SRCINVERT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S^D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비트맵과 화면을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XOR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연산한다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SRCPAINT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S|D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비트맵과 화면을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OR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연산한다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WHITENESS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무조건 흰색으로 칠한다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26725" name="Rectangle 5"/>
          <p:cNvSpPr>
            <a:spLocks noChangeArrowheads="1"/>
          </p:cNvSpPr>
          <p:nvPr/>
        </p:nvSpPr>
        <p:spPr bwMode="auto">
          <a:xfrm>
            <a:off x="395288" y="620713"/>
            <a:ext cx="8424862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ROP 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모드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idx="1"/>
          </p:nvPr>
        </p:nvSpPr>
        <p:spPr>
          <a:xfrm>
            <a:off x="539750" y="836613"/>
            <a:ext cx="8135938" cy="10080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/>
              <a:t>메시지 루프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OS</a:t>
            </a:r>
            <a:r>
              <a:rPr lang="ko-KR" altLang="en-US" sz="2000"/>
              <a:t>로부터 전달된 메시지를 보관하는 큐에 어떤 메시지가 들어왔는지를 지속적으로 감시하고 분석해주는 부분이 필요하다</a:t>
            </a:r>
            <a:r>
              <a:rPr lang="en-US" altLang="ko-KR" sz="2000"/>
              <a:t>.</a:t>
            </a:r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>
          <a:xfrm>
            <a:off x="-20638" y="-33338"/>
            <a:ext cx="8229601" cy="490538"/>
          </a:xfrm>
          <a:noFill/>
        </p:spPr>
        <p:txBody>
          <a:bodyPr/>
          <a:lstStyle/>
          <a:p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5. </a:t>
            </a:r>
            <a:r>
              <a:rPr lang="ko-KR" altLang="en-US" sz="3200">
                <a:latin typeface="휴먼옛체" pitchFamily="2" charset="-127"/>
                <a:ea typeface="휴먼옛체" pitchFamily="2" charset="-127"/>
              </a:rPr>
              <a:t>윈도우 프로그래밍과 친해지자</a:t>
            </a:r>
          </a:p>
        </p:txBody>
      </p:sp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611188" y="1844675"/>
            <a:ext cx="7848600" cy="1512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While( GetMessage( &amp;msg,NULL,0,0) )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TranslateMessage( &amp;msg );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DispatchMessage( &amp;msg );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}</a:t>
            </a:r>
          </a:p>
        </p:txBody>
      </p:sp>
      <p:sp>
        <p:nvSpPr>
          <p:cNvPr id="20485" name="Text Box 7"/>
          <p:cNvSpPr txBox="1">
            <a:spLocks noChangeArrowheads="1"/>
          </p:cNvSpPr>
          <p:nvPr/>
        </p:nvSpPr>
        <p:spPr bwMode="auto">
          <a:xfrm>
            <a:off x="4859338" y="1900238"/>
            <a:ext cx="3378200" cy="3762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9pPr>
          </a:lstStyle>
          <a:p>
            <a:pPr eaLnBrk="1" hangingPunct="1"/>
            <a:r>
              <a:rPr lang="ko-KR" altLang="en-US">
                <a:solidFill>
                  <a:schemeClr val="accent2"/>
                </a:solidFill>
              </a:rPr>
              <a:t>값을 바꾸기 위해 </a:t>
            </a:r>
            <a:r>
              <a:rPr lang="en-US" altLang="ko-KR">
                <a:solidFill>
                  <a:schemeClr val="accent2"/>
                </a:solidFill>
              </a:rPr>
              <a:t>Message  </a:t>
            </a:r>
            <a:r>
              <a:rPr lang="ko-KR" altLang="en-US">
                <a:solidFill>
                  <a:schemeClr val="accent2"/>
                </a:solidFill>
              </a:rPr>
              <a:t>구조체의 주소를 보냄</a:t>
            </a:r>
          </a:p>
        </p:txBody>
      </p:sp>
      <p:sp>
        <p:nvSpPr>
          <p:cNvPr id="20486" name="Text Box 8"/>
          <p:cNvSpPr txBox="1">
            <a:spLocks noChangeArrowheads="1"/>
          </p:cNvSpPr>
          <p:nvPr/>
        </p:nvSpPr>
        <p:spPr bwMode="auto">
          <a:xfrm>
            <a:off x="1547813" y="3573463"/>
            <a:ext cx="52022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accent2"/>
                </a:solidFill>
              </a:rPr>
              <a:t>wm_quit message    x </a:t>
            </a:r>
            <a:r>
              <a:rPr lang="ko-KR" altLang="en-US">
                <a:solidFill>
                  <a:schemeClr val="accent2"/>
                </a:solidFill>
              </a:rPr>
              <a:t>를 누르면은 </a:t>
            </a:r>
            <a:r>
              <a:rPr lang="en-US" altLang="ko-KR">
                <a:solidFill>
                  <a:schemeClr val="accent2"/>
                </a:solidFill>
              </a:rPr>
              <a:t>GetMessage</a:t>
            </a:r>
            <a:r>
              <a:rPr lang="ko-KR" altLang="en-US">
                <a:solidFill>
                  <a:schemeClr val="accent2"/>
                </a:solidFill>
              </a:rPr>
              <a:t>의 리턴값이 </a:t>
            </a:r>
            <a:r>
              <a:rPr lang="en-US" altLang="ko-KR">
                <a:solidFill>
                  <a:schemeClr val="accent2"/>
                </a:solidFill>
              </a:rPr>
              <a:t>0</a:t>
            </a:r>
            <a:r>
              <a:rPr lang="ko-KR" altLang="en-US">
                <a:solidFill>
                  <a:schemeClr val="accent2"/>
                </a:solidFill>
              </a:rPr>
              <a:t>이 된다</a:t>
            </a:r>
            <a:r>
              <a:rPr lang="en-US" altLang="ko-KR">
                <a:solidFill>
                  <a:schemeClr val="accent2"/>
                </a:solidFill>
              </a:rPr>
              <a:t>!!</a:t>
            </a:r>
          </a:p>
        </p:txBody>
      </p:sp>
      <p:sp>
        <p:nvSpPr>
          <p:cNvPr id="20487" name="Line 9"/>
          <p:cNvSpPr>
            <a:spLocks noChangeShapeType="1"/>
          </p:cNvSpPr>
          <p:nvPr/>
        </p:nvSpPr>
        <p:spPr bwMode="auto">
          <a:xfrm>
            <a:off x="1619250" y="3068638"/>
            <a:ext cx="2808288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4"/>
          <p:cNvSpPr>
            <a:spLocks noChangeArrowheads="1"/>
          </p:cNvSpPr>
          <p:nvPr/>
        </p:nvSpPr>
        <p:spPr bwMode="auto">
          <a:xfrm>
            <a:off x="250825" y="188913"/>
            <a:ext cx="8713788" cy="648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LRESULT CALLBACK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WndProc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(HWND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hwnd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, UINT message, WPARAM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wParam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, LPARAM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lParam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HDC			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hdc,hMemDC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PAINTSTRUCT 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ps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RECT        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rect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HBITMAP		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hBitmap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hOldBitmap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static HINSTANCE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hInst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switch (message)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case WM_CREATE: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hInst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= ((LPCREATESTRUCT)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lParam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)-&gt;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hInstance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return 0;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case WM_PAINT: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hdc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=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BeginPaint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hwnd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, &amp;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ps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 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hMemDC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=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CreateCompatibleDC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hdc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hBitmap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=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LoadBitmap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hInst,MAKEINTRESOURCE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(IDB_BITMAP1));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hOldBitmap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= (HBITMAP)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SelectObject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hMemDC,hBitmap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);</a:t>
            </a:r>
          </a:p>
          <a:p>
            <a:endParaRPr lang="en-US" altLang="ko-KR" sz="1000" dirty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	HBRUSH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hBrush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= (HBRUSH)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GetStockObject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(BLACK_BRUSH);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	HBRUSH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hOldBrush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= (HBRUSH)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SelectObject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hdc,hBrush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	Ellipse(hdc,100,100,200,200);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SelectObject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hdc,hOldBrush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	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	BITMAP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bm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GetObject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hBitmap,sizeof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(BITMAP),&amp;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bm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BitBlt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(hdc,100,100,bm.bmWidth,bm.bmHeight,hMemDC,0,0,SRCPAINT);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SelectObject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hMemDC,hOldBitmap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DeleteDC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hMemDC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DeleteObject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hBitmap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EndPaint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hwnd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, &amp;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ps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 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case WM_DESTROY: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PostQuitMessage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(0) 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return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DefWindowProc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hwnd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, message,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wParam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lParam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 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4"/>
          <p:cNvSpPr>
            <a:spLocks noGrp="1" noChangeArrowheads="1"/>
          </p:cNvSpPr>
          <p:nvPr>
            <p:ph type="title"/>
          </p:nvPr>
        </p:nvSpPr>
        <p:spPr>
          <a:xfrm>
            <a:off x="9525" y="25400"/>
            <a:ext cx="8229600" cy="450850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비트맵의 종류</a:t>
            </a:r>
          </a:p>
        </p:txBody>
      </p:sp>
      <p:sp>
        <p:nvSpPr>
          <p:cNvPr id="328707" name="Rectangle 5"/>
          <p:cNvSpPr>
            <a:spLocks noChangeArrowheads="1"/>
          </p:cNvSpPr>
          <p:nvPr/>
        </p:nvSpPr>
        <p:spPr bwMode="auto">
          <a:xfrm>
            <a:off x="395288" y="620713"/>
            <a:ext cx="84248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확대 및 축소</a:t>
            </a:r>
          </a:p>
        </p:txBody>
      </p:sp>
      <p:sp>
        <p:nvSpPr>
          <p:cNvPr id="328708" name="Rectangle 6"/>
          <p:cNvSpPr>
            <a:spLocks noChangeArrowheads="1"/>
          </p:cNvSpPr>
          <p:nvPr/>
        </p:nvSpPr>
        <p:spPr bwMode="auto">
          <a:xfrm>
            <a:off x="395288" y="1125538"/>
            <a:ext cx="8424862" cy="3887787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2"/>
            <a:r>
              <a:rPr lang="en-US" altLang="ko-KR" b="1" dirty="0">
                <a:latin typeface="굴림" pitchFamily="50" charset="-127"/>
                <a:ea typeface="굴림" pitchFamily="50" charset="-127"/>
              </a:rPr>
              <a:t>BOOL </a:t>
            </a:r>
            <a:r>
              <a:rPr lang="en-US" altLang="ko-KR" b="1" dirty="0" err="1">
                <a:latin typeface="굴림" pitchFamily="50" charset="-127"/>
                <a:ea typeface="굴림" pitchFamily="50" charset="-127"/>
              </a:rPr>
              <a:t>StretchBlt</a:t>
            </a:r>
            <a:r>
              <a:rPr lang="en-US" altLang="ko-KR" b="1" dirty="0">
                <a:latin typeface="굴림" pitchFamily="50" charset="-127"/>
                <a:ea typeface="굴림" pitchFamily="50" charset="-127"/>
              </a:rPr>
              <a:t>( </a:t>
            </a:r>
          </a:p>
          <a:p>
            <a:pPr lvl="2"/>
            <a:r>
              <a:rPr lang="en-US" altLang="ko-KR" b="1" dirty="0">
                <a:latin typeface="굴림" pitchFamily="50" charset="-127"/>
                <a:ea typeface="굴림" pitchFamily="50" charset="-127"/>
              </a:rPr>
              <a:t>HDC</a:t>
            </a:r>
            <a:r>
              <a:rPr lang="en-US" altLang="ko-KR" i="1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i="1" dirty="0" err="1">
                <a:latin typeface="굴림" pitchFamily="50" charset="-127"/>
                <a:ea typeface="굴림" pitchFamily="50" charset="-127"/>
              </a:rPr>
              <a:t>hdcDest</a:t>
            </a:r>
            <a:r>
              <a:rPr lang="en-US" altLang="ko-KR" b="1" dirty="0">
                <a:latin typeface="굴림" pitchFamily="50" charset="-127"/>
                <a:ea typeface="굴림" pitchFamily="50" charset="-127"/>
              </a:rPr>
              <a:t>, 	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// handle to destination DC </a:t>
            </a:r>
          </a:p>
          <a:p>
            <a:pPr lvl="2"/>
            <a:r>
              <a:rPr lang="en-US" altLang="ko-KR" b="1" dirty="0" err="1">
                <a:latin typeface="굴림" pitchFamily="50" charset="-127"/>
                <a:ea typeface="굴림" pitchFamily="50" charset="-127"/>
              </a:rPr>
              <a:t>int</a:t>
            </a:r>
            <a:r>
              <a:rPr lang="en-US" altLang="ko-KR" i="1" dirty="0">
                <a:latin typeface="굴림" pitchFamily="50" charset="-127"/>
                <a:ea typeface="굴림" pitchFamily="50" charset="-127"/>
              </a:rPr>
              <a:t> 	</a:t>
            </a:r>
            <a:r>
              <a:rPr lang="en-US" altLang="ko-KR" i="1" dirty="0" err="1">
                <a:latin typeface="굴림" pitchFamily="50" charset="-127"/>
                <a:ea typeface="굴림" pitchFamily="50" charset="-127"/>
              </a:rPr>
              <a:t>nXOriginDest</a:t>
            </a:r>
            <a:r>
              <a:rPr lang="en-US" altLang="ko-KR" b="1" dirty="0">
                <a:latin typeface="굴림" pitchFamily="50" charset="-127"/>
                <a:ea typeface="굴림" pitchFamily="50" charset="-127"/>
              </a:rPr>
              <a:t>, 	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// x-</a:t>
            </a:r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coord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 of destination upper-left corner </a:t>
            </a:r>
          </a:p>
          <a:p>
            <a:pPr lvl="2"/>
            <a:r>
              <a:rPr lang="en-US" altLang="ko-KR" b="1" dirty="0" err="1">
                <a:latin typeface="굴림" pitchFamily="50" charset="-127"/>
                <a:ea typeface="굴림" pitchFamily="50" charset="-127"/>
              </a:rPr>
              <a:t>int</a:t>
            </a:r>
            <a:r>
              <a:rPr lang="en-US" altLang="ko-KR" i="1" dirty="0">
                <a:latin typeface="굴림" pitchFamily="50" charset="-127"/>
                <a:ea typeface="굴림" pitchFamily="50" charset="-127"/>
              </a:rPr>
              <a:t> 	</a:t>
            </a:r>
            <a:r>
              <a:rPr lang="en-US" altLang="ko-KR" i="1" dirty="0" err="1">
                <a:latin typeface="굴림" pitchFamily="50" charset="-127"/>
                <a:ea typeface="굴림" pitchFamily="50" charset="-127"/>
              </a:rPr>
              <a:t>nYOriginDest</a:t>
            </a:r>
            <a:r>
              <a:rPr lang="en-US" altLang="ko-KR" b="1" dirty="0">
                <a:latin typeface="굴림" pitchFamily="50" charset="-127"/>
                <a:ea typeface="굴림" pitchFamily="50" charset="-127"/>
              </a:rPr>
              <a:t>, 	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// y-</a:t>
            </a:r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coord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 of destination upper-left corner </a:t>
            </a:r>
          </a:p>
          <a:p>
            <a:pPr lvl="2"/>
            <a:r>
              <a:rPr lang="en-US" altLang="ko-KR" b="1" dirty="0" err="1">
                <a:latin typeface="굴림" pitchFamily="50" charset="-127"/>
                <a:ea typeface="굴림" pitchFamily="50" charset="-127"/>
              </a:rPr>
              <a:t>int</a:t>
            </a:r>
            <a:r>
              <a:rPr lang="en-US" altLang="ko-KR" i="1" dirty="0">
                <a:latin typeface="굴림" pitchFamily="50" charset="-127"/>
                <a:ea typeface="굴림" pitchFamily="50" charset="-127"/>
              </a:rPr>
              <a:t> 	</a:t>
            </a:r>
            <a:r>
              <a:rPr lang="en-US" altLang="ko-KR" i="1" dirty="0" err="1">
                <a:latin typeface="굴림" pitchFamily="50" charset="-127"/>
                <a:ea typeface="굴림" pitchFamily="50" charset="-127"/>
              </a:rPr>
              <a:t>nWidthDest</a:t>
            </a:r>
            <a:r>
              <a:rPr lang="en-US" altLang="ko-KR" b="1" dirty="0">
                <a:latin typeface="굴림" pitchFamily="50" charset="-127"/>
                <a:ea typeface="굴림" pitchFamily="50" charset="-127"/>
              </a:rPr>
              <a:t>, 	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// width of destination rectangle </a:t>
            </a:r>
          </a:p>
          <a:p>
            <a:pPr lvl="2"/>
            <a:r>
              <a:rPr lang="en-US" altLang="ko-KR" b="1" dirty="0" err="1">
                <a:latin typeface="굴림" pitchFamily="50" charset="-127"/>
                <a:ea typeface="굴림" pitchFamily="50" charset="-127"/>
              </a:rPr>
              <a:t>int</a:t>
            </a:r>
            <a:r>
              <a:rPr lang="en-US" altLang="ko-KR" i="1" dirty="0">
                <a:latin typeface="굴림" pitchFamily="50" charset="-127"/>
                <a:ea typeface="굴림" pitchFamily="50" charset="-127"/>
              </a:rPr>
              <a:t> 	</a:t>
            </a:r>
            <a:r>
              <a:rPr lang="en-US" altLang="ko-KR" i="1" dirty="0" err="1">
                <a:latin typeface="굴림" pitchFamily="50" charset="-127"/>
                <a:ea typeface="굴림" pitchFamily="50" charset="-127"/>
              </a:rPr>
              <a:t>nHeightDest</a:t>
            </a:r>
            <a:r>
              <a:rPr lang="en-US" altLang="ko-KR" b="1" dirty="0">
                <a:latin typeface="굴림" pitchFamily="50" charset="-127"/>
                <a:ea typeface="굴림" pitchFamily="50" charset="-127"/>
              </a:rPr>
              <a:t>, 	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// height of destination rectangle </a:t>
            </a:r>
          </a:p>
          <a:p>
            <a:pPr lvl="2"/>
            <a:r>
              <a:rPr lang="en-US" altLang="ko-KR" b="1" dirty="0">
                <a:latin typeface="굴림" pitchFamily="50" charset="-127"/>
                <a:ea typeface="굴림" pitchFamily="50" charset="-127"/>
              </a:rPr>
              <a:t>HDC</a:t>
            </a:r>
            <a:r>
              <a:rPr lang="en-US" altLang="ko-KR" i="1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i="1" dirty="0" err="1">
                <a:latin typeface="굴림" pitchFamily="50" charset="-127"/>
                <a:ea typeface="굴림" pitchFamily="50" charset="-127"/>
              </a:rPr>
              <a:t>hdcSrc</a:t>
            </a:r>
            <a:r>
              <a:rPr lang="en-US" altLang="ko-KR" b="1" dirty="0">
                <a:latin typeface="굴림" pitchFamily="50" charset="-127"/>
                <a:ea typeface="굴림" pitchFamily="50" charset="-127"/>
              </a:rPr>
              <a:t>, 		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// handle to source DC </a:t>
            </a:r>
          </a:p>
          <a:p>
            <a:pPr lvl="2"/>
            <a:r>
              <a:rPr lang="en-US" altLang="ko-KR" b="1" dirty="0" err="1">
                <a:latin typeface="굴림" pitchFamily="50" charset="-127"/>
                <a:ea typeface="굴림" pitchFamily="50" charset="-127"/>
              </a:rPr>
              <a:t>int</a:t>
            </a:r>
            <a:r>
              <a:rPr lang="en-US" altLang="ko-KR" i="1" dirty="0">
                <a:latin typeface="굴림" pitchFamily="50" charset="-127"/>
                <a:ea typeface="굴림" pitchFamily="50" charset="-127"/>
              </a:rPr>
              <a:t> 	</a:t>
            </a:r>
            <a:r>
              <a:rPr lang="en-US" altLang="ko-KR" i="1" dirty="0" err="1">
                <a:latin typeface="굴림" pitchFamily="50" charset="-127"/>
                <a:ea typeface="굴림" pitchFamily="50" charset="-127"/>
              </a:rPr>
              <a:t>nXOriginSrc</a:t>
            </a:r>
            <a:r>
              <a:rPr lang="en-US" altLang="ko-KR" b="1" dirty="0">
                <a:latin typeface="굴림" pitchFamily="50" charset="-127"/>
                <a:ea typeface="굴림" pitchFamily="50" charset="-127"/>
              </a:rPr>
              <a:t>, 	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// x-</a:t>
            </a:r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coord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 of source upper-left corner </a:t>
            </a:r>
          </a:p>
          <a:p>
            <a:pPr lvl="2"/>
            <a:r>
              <a:rPr lang="en-US" altLang="ko-KR" b="1" dirty="0" err="1">
                <a:latin typeface="굴림" pitchFamily="50" charset="-127"/>
                <a:ea typeface="굴림" pitchFamily="50" charset="-127"/>
              </a:rPr>
              <a:t>int</a:t>
            </a:r>
            <a:r>
              <a:rPr lang="en-US" altLang="ko-KR" i="1" dirty="0">
                <a:latin typeface="굴림" pitchFamily="50" charset="-127"/>
                <a:ea typeface="굴림" pitchFamily="50" charset="-127"/>
              </a:rPr>
              <a:t> 	</a:t>
            </a:r>
            <a:r>
              <a:rPr lang="en-US" altLang="ko-KR" i="1" dirty="0" err="1">
                <a:latin typeface="굴림" pitchFamily="50" charset="-127"/>
                <a:ea typeface="굴림" pitchFamily="50" charset="-127"/>
              </a:rPr>
              <a:t>nYOriginSrc</a:t>
            </a:r>
            <a:r>
              <a:rPr lang="en-US" altLang="ko-KR" b="1" dirty="0">
                <a:latin typeface="굴림" pitchFamily="50" charset="-127"/>
                <a:ea typeface="굴림" pitchFamily="50" charset="-127"/>
              </a:rPr>
              <a:t>, 	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// y-</a:t>
            </a:r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coord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 of source upper-left corner </a:t>
            </a:r>
          </a:p>
          <a:p>
            <a:pPr lvl="2"/>
            <a:r>
              <a:rPr lang="en-US" altLang="ko-KR" b="1" dirty="0" err="1">
                <a:latin typeface="굴림" pitchFamily="50" charset="-127"/>
                <a:ea typeface="굴림" pitchFamily="50" charset="-127"/>
              </a:rPr>
              <a:t>int</a:t>
            </a:r>
            <a:r>
              <a:rPr lang="en-US" altLang="ko-KR" i="1" dirty="0">
                <a:latin typeface="굴림" pitchFamily="50" charset="-127"/>
                <a:ea typeface="굴림" pitchFamily="50" charset="-127"/>
              </a:rPr>
              <a:t> 	</a:t>
            </a:r>
            <a:r>
              <a:rPr lang="en-US" altLang="ko-KR" i="1" dirty="0" err="1">
                <a:latin typeface="굴림" pitchFamily="50" charset="-127"/>
                <a:ea typeface="굴림" pitchFamily="50" charset="-127"/>
              </a:rPr>
              <a:t>nWidthSrc</a:t>
            </a:r>
            <a:r>
              <a:rPr lang="en-US" altLang="ko-KR" b="1" dirty="0">
                <a:latin typeface="굴림" pitchFamily="50" charset="-127"/>
                <a:ea typeface="굴림" pitchFamily="50" charset="-127"/>
              </a:rPr>
              <a:t>, 	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// width of source rectangle </a:t>
            </a:r>
          </a:p>
          <a:p>
            <a:pPr lvl="2"/>
            <a:r>
              <a:rPr lang="en-US" altLang="ko-KR" b="1" dirty="0" err="1">
                <a:latin typeface="굴림" pitchFamily="50" charset="-127"/>
                <a:ea typeface="굴림" pitchFamily="50" charset="-127"/>
              </a:rPr>
              <a:t>int</a:t>
            </a:r>
            <a:r>
              <a:rPr lang="en-US" altLang="ko-KR" i="1" dirty="0">
                <a:latin typeface="굴림" pitchFamily="50" charset="-127"/>
                <a:ea typeface="굴림" pitchFamily="50" charset="-127"/>
              </a:rPr>
              <a:t> 	</a:t>
            </a:r>
            <a:r>
              <a:rPr lang="en-US" altLang="ko-KR" i="1" dirty="0" err="1">
                <a:latin typeface="굴림" pitchFamily="50" charset="-127"/>
                <a:ea typeface="굴림" pitchFamily="50" charset="-127"/>
              </a:rPr>
              <a:t>nHeightSrc</a:t>
            </a:r>
            <a:r>
              <a:rPr lang="en-US" altLang="ko-KR" b="1" dirty="0">
                <a:latin typeface="굴림" pitchFamily="50" charset="-127"/>
                <a:ea typeface="굴림" pitchFamily="50" charset="-127"/>
              </a:rPr>
              <a:t>, 	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// height of source rectangle </a:t>
            </a:r>
          </a:p>
          <a:p>
            <a:pPr lvl="2"/>
            <a:r>
              <a:rPr lang="en-US" altLang="ko-KR" b="1" dirty="0">
                <a:latin typeface="굴림" pitchFamily="50" charset="-127"/>
                <a:ea typeface="굴림" pitchFamily="50" charset="-127"/>
              </a:rPr>
              <a:t>DWORD</a:t>
            </a:r>
            <a:r>
              <a:rPr lang="en-US" altLang="ko-KR" i="1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i="1" dirty="0" err="1">
                <a:latin typeface="굴림" pitchFamily="50" charset="-127"/>
                <a:ea typeface="굴림" pitchFamily="50" charset="-127"/>
              </a:rPr>
              <a:t>dwRop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 		// raster operation code </a:t>
            </a:r>
          </a:p>
          <a:p>
            <a:pPr lvl="2"/>
            <a:r>
              <a:rPr lang="en-US" altLang="ko-KR" b="1" dirty="0">
                <a:latin typeface="굴림" pitchFamily="50" charset="-127"/>
                <a:ea typeface="굴림" pitchFamily="50" charset="-127"/>
              </a:rPr>
              <a:t>);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4"/>
          <p:cNvSpPr>
            <a:spLocks noChangeArrowheads="1"/>
          </p:cNvSpPr>
          <p:nvPr/>
        </p:nvSpPr>
        <p:spPr bwMode="auto">
          <a:xfrm>
            <a:off x="323850" y="144463"/>
            <a:ext cx="8424863" cy="6524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LRESULT CALLBACK WndProc (HWND hwnd, UINT message, WPARAM wParam, LPARAM lParam)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HDC				hdc,hMemDC;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PAINTSTRUCT 	ps 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HBITMAP			hBitmap, hOldBitmap;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static HINSTANCE hInst;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switch (message)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case WM_CREATE: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hInst = ((LPCREATESTRUCT)lParam)-&gt;hInstance;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return 0;</a:t>
            </a:r>
          </a:p>
          <a:p>
            <a:endParaRPr lang="en-US" altLang="ko-KR" sz="12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case WM_PAINT: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hdc = BeginPaint (hwnd, &amp;ps) 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hMemDC = CreateCompatibleDC(hdc);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hBitmap = LoadBitmap(hInst,MAKEINTRESOURCE(IDB_BITMAP1));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hOldBitmap = (HBITMAP)SelectObject(hMemDC,hBitmap);</a:t>
            </a:r>
          </a:p>
          <a:p>
            <a:endParaRPr lang="en-US" altLang="ko-KR" sz="12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BITMAP bm;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GetObject(hBitmap,sizeof(BITMAP),&amp;bm);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StretchBlt(hdc,100,100,bm.bmWidth*2,bm.bmHeight*2,hMemDC,0,0,bm.bmWidth,bm.bmHeight,SRCCOPY);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SelectObject(hMemDC,hOldBitmap);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DeleteDC(hMemDC);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DeleteObject(hBitmap);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EndPaint (hwnd, &amp;ps) 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case WM_DESTROY: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PostQuitMessage (0) 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return DefWindowProc (hwnd, message, wParam, lParam) 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76250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비트맵의 종류</a:t>
            </a:r>
          </a:p>
        </p:txBody>
      </p:sp>
      <p:sp>
        <p:nvSpPr>
          <p:cNvPr id="330755" name="Rectangle 5"/>
          <p:cNvSpPr>
            <a:spLocks noChangeArrowheads="1"/>
          </p:cNvSpPr>
          <p:nvPr/>
        </p:nvSpPr>
        <p:spPr bwMode="auto">
          <a:xfrm>
            <a:off x="395288" y="620713"/>
            <a:ext cx="8424862" cy="230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BOOL TransparentBlt(</a:t>
            </a:r>
            <a:r>
              <a:rPr lang="en-US" altLang="ko-KR" sz="2000">
                <a:latin typeface="Arial" pitchFamily="34" charset="0"/>
                <a:ea typeface="굴림" pitchFamily="50" charset="-127"/>
              </a:rPr>
              <a:t>…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 , UINT crTransparent);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마지막 인수로 지정한 컬러를 투명하게 처리한다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DIB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DIB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는 다양한 장치에 사용할 수 있도록 하기 위해 비트맵 출력에 대한 상세 정보를 포함하고 있다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sp>
        <p:nvSpPr>
          <p:cNvPr id="330756" name="Rectangle 6"/>
          <p:cNvSpPr>
            <a:spLocks noChangeArrowheads="1"/>
          </p:cNvSpPr>
          <p:nvPr/>
        </p:nvSpPr>
        <p:spPr bwMode="auto">
          <a:xfrm>
            <a:off x="1116013" y="3068638"/>
            <a:ext cx="6408737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000" b="1">
                <a:latin typeface="굴림" pitchFamily="50" charset="-127"/>
                <a:ea typeface="굴림" pitchFamily="50" charset="-127"/>
              </a:rPr>
              <a:t>BITMAPFILEHEADER </a:t>
            </a:r>
            <a:r>
              <a:rPr lang="ko-KR" altLang="en-US" sz="2000" b="1">
                <a:latin typeface="굴림" pitchFamily="50" charset="-127"/>
                <a:ea typeface="굴림" pitchFamily="50" charset="-127"/>
              </a:rPr>
              <a:t>구조체</a:t>
            </a:r>
          </a:p>
        </p:txBody>
      </p:sp>
      <p:sp>
        <p:nvSpPr>
          <p:cNvPr id="330757" name="Rectangle 7"/>
          <p:cNvSpPr>
            <a:spLocks noChangeArrowheads="1"/>
          </p:cNvSpPr>
          <p:nvPr/>
        </p:nvSpPr>
        <p:spPr bwMode="auto">
          <a:xfrm>
            <a:off x="1116013" y="3789363"/>
            <a:ext cx="6408737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000" b="1">
                <a:latin typeface="굴림" pitchFamily="50" charset="-127"/>
                <a:ea typeface="굴림" pitchFamily="50" charset="-127"/>
              </a:rPr>
              <a:t>BITMAPINFOHEADER </a:t>
            </a:r>
            <a:r>
              <a:rPr lang="ko-KR" altLang="en-US" sz="2000" b="1">
                <a:latin typeface="굴림" pitchFamily="50" charset="-127"/>
                <a:ea typeface="굴림" pitchFamily="50" charset="-127"/>
              </a:rPr>
              <a:t>구조체</a:t>
            </a:r>
          </a:p>
        </p:txBody>
      </p:sp>
      <p:sp>
        <p:nvSpPr>
          <p:cNvPr id="330758" name="Rectangle 8"/>
          <p:cNvSpPr>
            <a:spLocks noChangeArrowheads="1"/>
          </p:cNvSpPr>
          <p:nvPr/>
        </p:nvSpPr>
        <p:spPr bwMode="auto">
          <a:xfrm>
            <a:off x="1116013" y="4508500"/>
            <a:ext cx="6408737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000" b="1">
                <a:latin typeface="굴림" pitchFamily="50" charset="-127"/>
                <a:ea typeface="굴림" pitchFamily="50" charset="-127"/>
              </a:rPr>
              <a:t>RGBQUAD </a:t>
            </a:r>
            <a:r>
              <a:rPr lang="ko-KR" altLang="en-US" sz="2000" b="1">
                <a:latin typeface="굴림" pitchFamily="50" charset="-127"/>
                <a:ea typeface="굴림" pitchFamily="50" charset="-127"/>
              </a:rPr>
              <a:t>구조체 배열</a:t>
            </a:r>
          </a:p>
        </p:txBody>
      </p:sp>
      <p:sp>
        <p:nvSpPr>
          <p:cNvPr id="330759" name="Rectangle 9"/>
          <p:cNvSpPr>
            <a:spLocks noChangeArrowheads="1"/>
          </p:cNvSpPr>
          <p:nvPr/>
        </p:nvSpPr>
        <p:spPr bwMode="auto">
          <a:xfrm>
            <a:off x="1116013" y="5229225"/>
            <a:ext cx="6408737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2000" b="1">
                <a:latin typeface="굴림" pitchFamily="50" charset="-127"/>
                <a:ea typeface="굴림" pitchFamily="50" charset="-127"/>
              </a:rPr>
              <a:t>비트 정보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4"/>
          <p:cNvSpPr>
            <a:spLocks noGrp="1" noChangeArrowheads="1"/>
          </p:cNvSpPr>
          <p:nvPr>
            <p:ph type="title"/>
          </p:nvPr>
        </p:nvSpPr>
        <p:spPr>
          <a:xfrm>
            <a:off x="22225" y="0"/>
            <a:ext cx="8229600" cy="476250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비트맵의 종류</a:t>
            </a:r>
          </a:p>
        </p:txBody>
      </p:sp>
      <p:graphicFrame>
        <p:nvGraphicFramePr>
          <p:cNvPr id="386082" name="Group 34"/>
          <p:cNvGraphicFramePr>
            <a:graphicFrameLocks noGrp="1"/>
          </p:cNvGraphicFramePr>
          <p:nvPr>
            <p:ph type="tbl" idx="1"/>
          </p:nvPr>
        </p:nvGraphicFramePr>
        <p:xfrm>
          <a:off x="395288" y="3860800"/>
          <a:ext cx="8229600" cy="2432214"/>
        </p:xfrm>
        <a:graphic>
          <a:graphicData uri="http://schemas.openxmlformats.org/drawingml/2006/table">
            <a:tbl>
              <a:tblPr/>
              <a:tblGrid>
                <a:gridCol w="1655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3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bfType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파일의 형태를 지정하되 반드시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이어야 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(0x42,0x4d)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bfSize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비트맵 파일의 크기를 바이트 단위로 지정한다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bfReserved1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예약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0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으로 설정한다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bfReserved2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예약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0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으로 설정한다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91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bfOffBits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 구조체와 실제 비트맵 데이터와의 오프셋 값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 값은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BITMAPFILEHEADER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 크기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+ BITMAPINFOHEADER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 크기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+ RGBQUAD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구조체 배열의 크기이다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1799" name="Rectangle 5"/>
          <p:cNvSpPr>
            <a:spLocks noChangeArrowheads="1"/>
          </p:cNvSpPr>
          <p:nvPr/>
        </p:nvSpPr>
        <p:spPr bwMode="auto">
          <a:xfrm>
            <a:off x="395288" y="765175"/>
            <a:ext cx="8424862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BITMAPFILEHEADER 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구조체</a:t>
            </a:r>
          </a:p>
        </p:txBody>
      </p:sp>
      <p:sp>
        <p:nvSpPr>
          <p:cNvPr id="331800" name="Rectangle 6"/>
          <p:cNvSpPr>
            <a:spLocks noChangeArrowheads="1"/>
          </p:cNvSpPr>
          <p:nvPr/>
        </p:nvSpPr>
        <p:spPr bwMode="auto">
          <a:xfrm>
            <a:off x="395288" y="1341438"/>
            <a:ext cx="8424862" cy="2374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typedef struct tagBITMAPFILEHEADER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WORD 		bfType;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DWORD 	bfSize;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WORD 		bfReserved1;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WORD 		bfReserved2;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DWORD 	bfOffBits;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} BITMAPFILEHEADER, *PBITMAPFILEHEADER;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76250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비트맵의 종류</a:t>
            </a:r>
          </a:p>
        </p:txBody>
      </p:sp>
      <p:sp>
        <p:nvSpPr>
          <p:cNvPr id="332803" name="Rectangle 5"/>
          <p:cNvSpPr>
            <a:spLocks noChangeArrowheads="1"/>
          </p:cNvSpPr>
          <p:nvPr/>
        </p:nvSpPr>
        <p:spPr bwMode="auto">
          <a:xfrm>
            <a:off x="395288" y="765175"/>
            <a:ext cx="8424862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이 구조체는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DIB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가 디스크의 파일로 저장될 때만 사용되며 비트맵을 출력할 때는 사용되지 않는다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파일로 저장된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BMP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파일에만 이 구조체가 있고 메모리상의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DIB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에는 이 구조체가 없다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2804" name="Rectangle 6"/>
          <p:cNvSpPr>
            <a:spLocks noChangeArrowheads="1"/>
          </p:cNvSpPr>
          <p:nvPr/>
        </p:nvSpPr>
        <p:spPr bwMode="auto">
          <a:xfrm>
            <a:off x="250825" y="2133600"/>
            <a:ext cx="8642350" cy="4464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typedef struct tagBITMAPINFOHEADER{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DWORD 	biSize;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LONG 		biWidth;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LONG 		biHeight;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WORD 		biPlanes;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WORD 		biBitCount;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DWORD 	biCompression;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DWORD 	biSizeImage;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LONG 		biXPelsPerMeter;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LONG 		biYPelsPerMeter;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DWORD 	biClrUsed;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DWORD 	biClrImportant;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} BITMAPINFOHEADER, *PBITMAPINFOHEADER; 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86" name="Group 66"/>
          <p:cNvGraphicFramePr>
            <a:graphicFrameLocks noGrp="1"/>
          </p:cNvGraphicFramePr>
          <p:nvPr>
            <p:ph/>
          </p:nvPr>
        </p:nvGraphicFramePr>
        <p:xfrm>
          <a:off x="457200" y="274638"/>
          <a:ext cx="8229600" cy="6035673"/>
        </p:xfrm>
        <a:graphic>
          <a:graphicData uri="http://schemas.openxmlformats.org/drawingml/2006/table">
            <a:tbl>
              <a:tblPr/>
              <a:tblGrid>
                <a:gridCol w="1306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3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biSize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 구조체의 크기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 구조체의 시작 번지에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biSize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더하면 색상 테이블의 위치를 구할 수 있다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biWidth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비트맵의 가로 픽셀 수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biHeight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비트맵의 세로 픽셀 수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 값이 양수이면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DIB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는 아래에서 위로 구성되며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원점은 아래 왼쪽이 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 값이 음수이면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DIB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는 위에서 아래로 구성되며 원점은 위왼쪽이 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biPlanes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플레인 개수를 나타내는 멤버이되 이 값은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 고정되어 있다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biBitCount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한 픽셀이 몇 개의 비트로 이루어지는가를 나타내며 이 값에 따라 픽셀이 가질 수 있는 색상수가 결정된다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88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biCompression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압축 방법을 지정한다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아래에서 위로 비트맵일 경우만 압축이 가능하며 위에서 아래로 비트맵은 압축할 수 없다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 값이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BI_RGB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이면 압축되지 않은 비트맵이며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bi_RLE8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이면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비트 압축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BI_RLE4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이면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비트 압축 방법으로 압축되어 있는 것이다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biSizeImage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이미지의 크기를 바이트 단위로 나타내며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BI_RGB(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압축되지 않음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에서는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biXPelsPerMeter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미터당 가로 픽셀수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즉 가로 해상도를 지정한다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biYPelsPerMeter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세로 해상도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1231" name="Group 63"/>
          <p:cNvGraphicFramePr>
            <a:graphicFrameLocks noGrp="1"/>
          </p:cNvGraphicFramePr>
          <p:nvPr>
            <p:ph/>
          </p:nvPr>
        </p:nvGraphicFramePr>
        <p:xfrm>
          <a:off x="395288" y="836613"/>
          <a:ext cx="8229600" cy="1828800"/>
        </p:xfrm>
        <a:graphic>
          <a:graphicData uri="http://schemas.openxmlformats.org/drawingml/2006/table">
            <a:tbl>
              <a:tblPr/>
              <a:tblGrid>
                <a:gridCol w="1306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3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biClrUsed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색상테이블의 색상 중 실제로 비트맵에서 사용되는 색상수를 나타낸다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 값이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이면 비트맵은 사용 가능한 모든 색상을 다 사용한다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 값이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 아닐 경우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RGBQUAD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구조체 배열의 크기는 이 멤버 값 만큼이 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biClrImportant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비트맵을 출력하는데 필수적인 색상수를 나타내며 이 값이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이면 모든 색상이 다 사용되어야 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4861" name="Rectangle 64"/>
          <p:cNvSpPr>
            <a:spLocks noChangeArrowheads="1"/>
          </p:cNvSpPr>
          <p:nvPr/>
        </p:nvSpPr>
        <p:spPr bwMode="auto">
          <a:xfrm>
            <a:off x="7938" y="0"/>
            <a:ext cx="8229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ko-KR" sz="320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1. </a:t>
            </a:r>
            <a:r>
              <a:rPr lang="ko-KR" altLang="en-US" sz="320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비트맵의 종류</a:t>
            </a:r>
          </a:p>
        </p:txBody>
      </p:sp>
      <p:sp>
        <p:nvSpPr>
          <p:cNvPr id="334862" name="Rectangle 66"/>
          <p:cNvSpPr>
            <a:spLocks noChangeArrowheads="1"/>
          </p:cNvSpPr>
          <p:nvPr/>
        </p:nvSpPr>
        <p:spPr bwMode="auto">
          <a:xfrm>
            <a:off x="395288" y="2849563"/>
            <a:ext cx="8280400" cy="3727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int SetDIBitsToDevice(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HDC</a:t>
            </a:r>
            <a:r>
              <a:rPr lang="en-US" altLang="ko-KR" i="1">
                <a:latin typeface="굴림" pitchFamily="50" charset="-127"/>
                <a:ea typeface="굴림" pitchFamily="50" charset="-127"/>
              </a:rPr>
              <a:t> 	hdc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// handle to DC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int</a:t>
            </a:r>
            <a:r>
              <a:rPr lang="en-US" altLang="ko-KR" i="1">
                <a:latin typeface="굴림" pitchFamily="50" charset="-127"/>
                <a:ea typeface="굴림" pitchFamily="50" charset="-127"/>
              </a:rPr>
              <a:t> 	XDest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// x-coord of destination upper-left corner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int</a:t>
            </a:r>
            <a:r>
              <a:rPr lang="en-US" altLang="ko-KR" i="1">
                <a:latin typeface="굴림" pitchFamily="50" charset="-127"/>
                <a:ea typeface="굴림" pitchFamily="50" charset="-127"/>
              </a:rPr>
              <a:t> 	YDest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// y-coord of destination upper-left corner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DWORD</a:t>
            </a:r>
            <a:r>
              <a:rPr lang="en-US" altLang="ko-KR" i="1">
                <a:latin typeface="굴림" pitchFamily="50" charset="-127"/>
                <a:ea typeface="굴림" pitchFamily="50" charset="-127"/>
              </a:rPr>
              <a:t> dwWidth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// source rectangle width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DWORD</a:t>
            </a:r>
            <a:r>
              <a:rPr lang="en-US" altLang="ko-KR" i="1">
                <a:latin typeface="굴림" pitchFamily="50" charset="-127"/>
                <a:ea typeface="굴림" pitchFamily="50" charset="-127"/>
              </a:rPr>
              <a:t> dwHeight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// source rectangle height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int</a:t>
            </a:r>
            <a:r>
              <a:rPr lang="en-US" altLang="ko-KR" i="1">
                <a:latin typeface="굴림" pitchFamily="50" charset="-127"/>
                <a:ea typeface="굴림" pitchFamily="50" charset="-127"/>
              </a:rPr>
              <a:t> 	XSrc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// x-coord of source lower-left corner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int</a:t>
            </a:r>
            <a:r>
              <a:rPr lang="en-US" altLang="ko-KR" i="1">
                <a:latin typeface="굴림" pitchFamily="50" charset="-127"/>
                <a:ea typeface="굴림" pitchFamily="50" charset="-127"/>
              </a:rPr>
              <a:t> 	YSrc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// y-coord of source lower-left corner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UINT</a:t>
            </a:r>
            <a:r>
              <a:rPr lang="en-US" altLang="ko-KR" i="1">
                <a:latin typeface="굴림" pitchFamily="50" charset="-127"/>
                <a:ea typeface="굴림" pitchFamily="50" charset="-127"/>
              </a:rPr>
              <a:t> 	uStartScan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// first scan line in array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UINT</a:t>
            </a:r>
            <a:r>
              <a:rPr lang="en-US" altLang="ko-KR" i="1">
                <a:latin typeface="굴림" pitchFamily="50" charset="-127"/>
                <a:ea typeface="굴림" pitchFamily="50" charset="-127"/>
              </a:rPr>
              <a:t> 	cScanLines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// number of scan lines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CONST VOID</a:t>
            </a:r>
            <a:r>
              <a:rPr lang="en-US" altLang="ko-KR" i="1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*</a:t>
            </a:r>
            <a:r>
              <a:rPr lang="en-US" altLang="ko-KR" i="1">
                <a:latin typeface="굴림" pitchFamily="50" charset="-127"/>
                <a:ea typeface="굴림" pitchFamily="50" charset="-127"/>
              </a:rPr>
              <a:t>lpvBits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// array of DIB bits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CONST BITMAPINFO</a:t>
            </a:r>
            <a:r>
              <a:rPr lang="en-US" altLang="ko-KR" i="1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*</a:t>
            </a:r>
            <a:r>
              <a:rPr lang="en-US" altLang="ko-KR" i="1">
                <a:latin typeface="굴림" pitchFamily="50" charset="-127"/>
                <a:ea typeface="굴림" pitchFamily="50" charset="-127"/>
              </a:rPr>
              <a:t>lpbmi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// bitmap information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UINT</a:t>
            </a:r>
            <a:r>
              <a:rPr lang="en-US" altLang="ko-KR" i="1">
                <a:latin typeface="굴림" pitchFamily="50" charset="-127"/>
                <a:ea typeface="굴림" pitchFamily="50" charset="-127"/>
              </a:rPr>
              <a:t> fuColorUse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// RGB or palette indexes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);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4"/>
          <p:cNvSpPr>
            <a:spLocks noChangeArrowheads="1"/>
          </p:cNvSpPr>
          <p:nvPr/>
        </p:nvSpPr>
        <p:spPr bwMode="auto">
          <a:xfrm>
            <a:off x="179388" y="144463"/>
            <a:ext cx="8713787" cy="659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LRESULT CALLBACK WndProc (HWND hwnd, UINT message, WPARAM wParam, LPARAM lParam)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HDC				hdc,hMemDC;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PAINTSTRUCT 	ps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HBITMAP			hBitmap, hOldBitmap;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BITMAPFILEHEADER * fh;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BITMAPINFOHEADER * ih;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int bx;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int by;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BYTE * pRaster;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HINSTANCE hInst;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switch (message)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WM_CREATE: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hInst = ((LPCREATESTRUCT)lParam)-&gt;hInstance;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WM_LBUTTONDOWN: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OPENFILENAME OFN;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char lpstrFile[256]="";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memset(&amp;OFN,0,sizeof(OPENFILENAME));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OFN.lStructSize = sizeof(OPENFILENAME);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OFN.hwndOwner = hwnd;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OFN.lpstrFile = lpstrFile;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OFN.lpstrFilter="Bitmap File(*.bmp)\0*.bmp\0";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OFN.nMaxFile = 256;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if (GetOpenFileName(&amp;OFN) != 0)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HANDLE hFile;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DWORD FileSize, dwRead;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hFile = CreateFile(lpstrFile,GENERIC_READ,0,NULL,OPEN_EXISTING,FILE_ATTRIBUTE_NORMAL,NULL);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if (hFile == INVALID_HANDLE_VALUE)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return 0;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}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FileSize = GetFileSize(hFile,NULL);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4"/>
          <p:cNvSpPr>
            <a:spLocks noChangeArrowheads="1"/>
          </p:cNvSpPr>
          <p:nvPr/>
        </p:nvSpPr>
        <p:spPr bwMode="auto">
          <a:xfrm>
            <a:off x="179388" y="144463"/>
            <a:ext cx="8713787" cy="659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if (fh)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free(fh);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fh = (BITMAPFILEHEADER *)malloc(FileSize);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ReadFile(hFile,fh,FileSize,&amp;dwRead,NULL);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CloseHandle(hFile);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pRaster = (PBYTE)fh + fh-&gt;bfOffBits;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ih = (BITMAPINFOHEADER *)((PBYTE)fh + sizeof(BITMAPFILEHEADER));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bx = ih-&gt;biWidth;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by = ih-&gt;biHeight;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InvalidateRect(hwnd,NULL,TRUE);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WM_PAINT: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hdc = BeginPaint (hwnd, &amp;ps)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if (fh)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SetDIBitsToDevice(hdc,0,0,bx,by,0,0,0,by,pRaster,(BITMAPINFO *)ih, DIB_RGB_COLORS);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EndPaint (hwnd, &amp;ps)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WM_DESTROY: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PostQuitMessage (0)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DefWindowProc (hwnd, message, wParam, 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Grp="1" noChangeArrowheads="1"/>
          </p:cNvSpPr>
          <p:nvPr>
            <p:ph idx="1"/>
          </p:nvPr>
        </p:nvSpPr>
        <p:spPr>
          <a:xfrm>
            <a:off x="539750" y="765175"/>
            <a:ext cx="8353425" cy="36734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/>
              <a:t>윈도우 프로시저</a:t>
            </a:r>
            <a:r>
              <a:rPr lang="en-US" altLang="ko-KR"/>
              <a:t>(Window procedure)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자신이 만든 함수이지만 자신이 직접 호출하지 않고 운영체제에서 호출하는 함수를 </a:t>
            </a:r>
            <a:r>
              <a:rPr lang="ko-KR" altLang="en-US" sz="2000" b="1"/>
              <a:t>콜백함수</a:t>
            </a:r>
            <a:r>
              <a:rPr lang="ko-KR" altLang="en-US" sz="2000"/>
              <a:t>라고 한다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함수 앞에 </a:t>
            </a:r>
            <a:r>
              <a:rPr lang="en-US" altLang="ko-KR" sz="2000" b="1"/>
              <a:t>CALLBACK</a:t>
            </a:r>
            <a:r>
              <a:rPr lang="ko-KR" altLang="en-US" sz="2000"/>
              <a:t>으로 선언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윈도우 프로시저는 콜백함수이다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모든 윈도우는 해당 윈도우 프로시저를 갖고 있다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메시지 루프에서 해석한 메시지를 구체적으로 처리하는 기능을 수행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Call Back </a:t>
            </a:r>
            <a:r>
              <a:rPr lang="ko-KR" altLang="en-US" sz="2000"/>
              <a:t>함수는 윈도우에서 자동으로 불려지는 함수이다</a:t>
            </a:r>
            <a:r>
              <a:rPr lang="en-US" altLang="ko-KR" sz="2000"/>
              <a:t>.</a:t>
            </a:r>
            <a:r>
              <a:rPr lang="ko-KR" altLang="en-US" sz="2000"/>
              <a:t>그러므로 </a:t>
            </a:r>
            <a:r>
              <a:rPr lang="en-US" altLang="ko-KR" sz="2000"/>
              <a:t>Language independent </a:t>
            </a:r>
            <a:r>
              <a:rPr lang="ko-KR" altLang="en-US" sz="2000"/>
              <a:t>해야 한다</a:t>
            </a:r>
            <a:r>
              <a:rPr lang="en-US" altLang="ko-KR" sz="20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(</a:t>
            </a:r>
            <a:r>
              <a:rPr lang="ko-KR" altLang="en-US" sz="1800"/>
              <a:t>호출형식을 통일해야 한다</a:t>
            </a:r>
            <a:r>
              <a:rPr lang="en-US" altLang="ko-KR" sz="180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windef.h</a:t>
            </a: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>
          <a:xfrm>
            <a:off x="19050" y="0"/>
            <a:ext cx="8229600" cy="490538"/>
          </a:xfrm>
          <a:noFill/>
        </p:spPr>
        <p:txBody>
          <a:bodyPr/>
          <a:lstStyle/>
          <a:p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5. </a:t>
            </a:r>
            <a:r>
              <a:rPr lang="ko-KR" altLang="en-US" sz="3200">
                <a:latin typeface="휴먼옛체" pitchFamily="2" charset="-127"/>
                <a:ea typeface="휴먼옛체" pitchFamily="2" charset="-127"/>
              </a:rPr>
              <a:t>윈도우 프로그래밍과 친해지자</a:t>
            </a:r>
          </a:p>
        </p:txBody>
      </p:sp>
      <p:sp>
        <p:nvSpPr>
          <p:cNvPr id="21508" name="Rectangle 6"/>
          <p:cNvSpPr>
            <a:spLocks noChangeArrowheads="1"/>
          </p:cNvSpPr>
          <p:nvPr/>
        </p:nvSpPr>
        <p:spPr bwMode="auto">
          <a:xfrm>
            <a:off x="468313" y="4435475"/>
            <a:ext cx="8280400" cy="86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altLang="ko-KR" b="1">
                <a:latin typeface="굴림" pitchFamily="50" charset="-127"/>
                <a:ea typeface="굴림" pitchFamily="50" charset="-127"/>
              </a:rPr>
              <a:t>LRESULT CALLBACK WndProc( HWND hWnd, UNIT uMgs,</a:t>
            </a:r>
          </a:p>
          <a:p>
            <a:pPr>
              <a:spcBef>
                <a:spcPct val="50000"/>
              </a:spcBef>
            </a:pPr>
            <a:r>
              <a:rPr lang="en-US" altLang="ko-KR" b="1">
                <a:latin typeface="굴림" pitchFamily="50" charset="-127"/>
                <a:ea typeface="굴림" pitchFamily="50" charset="-127"/>
              </a:rPr>
              <a:t>				WPARAM wParam,LPARAM lParam);</a:t>
            </a:r>
          </a:p>
        </p:txBody>
      </p:sp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468313" y="5372100"/>
            <a:ext cx="82804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b="1">
                <a:latin typeface="Times New Roman" pitchFamily="18" charset="0"/>
                <a:ea typeface="굴림" pitchFamily="50" charset="-127"/>
              </a:rPr>
              <a:t>#define CALLBACK    __stdcall</a:t>
            </a:r>
          </a:p>
          <a:p>
            <a:r>
              <a:rPr lang="en-US" altLang="ko-KR" b="1">
                <a:latin typeface="Times New Roman" pitchFamily="18" charset="0"/>
                <a:ea typeface="굴림" pitchFamily="50" charset="-127"/>
              </a:rPr>
              <a:t>#define WINAPI      __stdcall</a:t>
            </a:r>
          </a:p>
        </p:txBody>
      </p:sp>
      <p:sp>
        <p:nvSpPr>
          <p:cNvPr id="21510" name="Text Box 9"/>
          <p:cNvSpPr txBox="1">
            <a:spLocks noChangeArrowheads="1"/>
          </p:cNvSpPr>
          <p:nvPr/>
        </p:nvSpPr>
        <p:spPr bwMode="auto">
          <a:xfrm>
            <a:off x="2124075" y="6165850"/>
            <a:ext cx="4302125" cy="3952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accent2"/>
                </a:solidFill>
              </a:rPr>
              <a:t>WinMain</a:t>
            </a:r>
            <a:r>
              <a:rPr lang="ko-KR" altLang="en-US">
                <a:solidFill>
                  <a:schemeClr val="accent2"/>
                </a:solidFill>
              </a:rPr>
              <a:t>에서 </a:t>
            </a:r>
            <a:r>
              <a:rPr lang="en-US" altLang="ko-KR">
                <a:solidFill>
                  <a:schemeClr val="accent2"/>
                </a:solidFill>
              </a:rPr>
              <a:t>Message</a:t>
            </a:r>
            <a:r>
              <a:rPr lang="ko-KR" altLang="en-US">
                <a:solidFill>
                  <a:schemeClr val="accent2"/>
                </a:solidFill>
              </a:rPr>
              <a:t>를 얻어와서 </a:t>
            </a:r>
            <a:r>
              <a:rPr lang="en-US" altLang="ko-KR">
                <a:solidFill>
                  <a:schemeClr val="accent2"/>
                </a:solidFill>
              </a:rPr>
              <a:t>WndProc</a:t>
            </a:r>
            <a:r>
              <a:rPr lang="ko-KR" altLang="en-US">
                <a:solidFill>
                  <a:schemeClr val="accent2"/>
                </a:solidFill>
              </a:rPr>
              <a:t>를 실행해준다</a:t>
            </a:r>
            <a:r>
              <a:rPr lang="en-US" altLang="ko-KR">
                <a:solidFill>
                  <a:schemeClr val="accent2"/>
                </a:solidFill>
              </a:rPr>
              <a:t>!!</a:t>
            </a:r>
          </a:p>
        </p:txBody>
      </p:sp>
      <p:sp>
        <p:nvSpPr>
          <p:cNvPr id="21511" name="Line 10"/>
          <p:cNvSpPr>
            <a:spLocks noChangeShapeType="1"/>
          </p:cNvSpPr>
          <p:nvPr/>
        </p:nvSpPr>
        <p:spPr bwMode="auto">
          <a:xfrm>
            <a:off x="539750" y="4797425"/>
            <a:ext cx="3240088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12" name="Rectangle 11"/>
          <p:cNvSpPr>
            <a:spLocks noChangeArrowheads="1"/>
          </p:cNvSpPr>
          <p:nvPr/>
        </p:nvSpPr>
        <p:spPr bwMode="auto">
          <a:xfrm>
            <a:off x="1331913" y="1125538"/>
            <a:ext cx="7272337" cy="57467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3" name="Text Box 12"/>
          <p:cNvSpPr txBox="1">
            <a:spLocks noChangeArrowheads="1"/>
          </p:cNvSpPr>
          <p:nvPr/>
        </p:nvSpPr>
        <p:spPr bwMode="auto">
          <a:xfrm>
            <a:off x="7308850" y="2205038"/>
            <a:ext cx="187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9pPr>
          </a:lstStyle>
          <a:p>
            <a:pPr eaLnBrk="1" hangingPunct="1"/>
            <a:r>
              <a:rPr lang="ko-KR" altLang="en-US">
                <a:solidFill>
                  <a:schemeClr val="accent2"/>
                </a:solidFill>
              </a:rPr>
              <a:t>윈도우의 특징을 규정 짓는다</a:t>
            </a:r>
            <a:r>
              <a:rPr lang="en-US" altLang="ko-KR">
                <a:solidFill>
                  <a:schemeClr val="accent2"/>
                </a:solidFill>
              </a:rPr>
              <a:t>!</a:t>
            </a:r>
          </a:p>
        </p:txBody>
      </p:sp>
      <p:sp>
        <p:nvSpPr>
          <p:cNvPr id="21514" name="Line 14"/>
          <p:cNvSpPr>
            <a:spLocks noChangeShapeType="1"/>
          </p:cNvSpPr>
          <p:nvPr/>
        </p:nvSpPr>
        <p:spPr bwMode="auto">
          <a:xfrm>
            <a:off x="7019925" y="2420938"/>
            <a:ext cx="3603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15" name="Rectangle 15"/>
          <p:cNvSpPr>
            <a:spLocks noChangeArrowheads="1"/>
          </p:cNvSpPr>
          <p:nvPr/>
        </p:nvSpPr>
        <p:spPr bwMode="auto">
          <a:xfrm>
            <a:off x="1331913" y="3141663"/>
            <a:ext cx="7343775" cy="792162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4"/>
          <p:cNvSpPr>
            <a:spLocks noGrp="1" noChangeArrowheads="1"/>
          </p:cNvSpPr>
          <p:nvPr>
            <p:ph type="title"/>
          </p:nvPr>
        </p:nvSpPr>
        <p:spPr>
          <a:xfrm>
            <a:off x="-4763" y="0"/>
            <a:ext cx="8229601" cy="476250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비트맵의 종류</a:t>
            </a:r>
          </a:p>
        </p:txBody>
      </p:sp>
      <p:sp>
        <p:nvSpPr>
          <p:cNvPr id="337923" name="Rectangle 5"/>
          <p:cNvSpPr>
            <a:spLocks noChangeArrowheads="1"/>
          </p:cNvSpPr>
          <p:nvPr/>
        </p:nvSpPr>
        <p:spPr bwMode="auto">
          <a:xfrm>
            <a:off x="395288" y="765175"/>
            <a:ext cx="8424862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DIB</a:t>
            </a:r>
            <a:r>
              <a:rPr lang="ko-KR" altLang="en-US" sz="2400">
                <a:latin typeface="굴림" pitchFamily="50" charset="-127"/>
                <a:ea typeface="굴림" pitchFamily="50" charset="-127"/>
              </a:rPr>
              <a:t>로 변환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DDB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는 주로 프로그램 실행 중에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CreateBitmap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나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CreateCompatibleBitmap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함수로 만들어 진다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이 포맷을 파일로 저장하려면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DIB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로 변환해 주어야 한다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A4AFA14-EA0A-4672-8305-F69611347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err="1"/>
              <a:t>HBITMAPm_hBitmap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 err="1"/>
              <a:t>HDCm_hMemDC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 err="1"/>
              <a:t>HBITMAPm_hOldBitmap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 err="1"/>
              <a:t>BITMAPm_BmpInfo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 err="1"/>
              <a:t>HDCm_hScreenDC</a:t>
            </a:r>
            <a:r>
              <a:rPr lang="en-US" altLang="ko-KR" sz="2000" dirty="0"/>
              <a:t>;</a:t>
            </a:r>
          </a:p>
          <a:p>
            <a:endParaRPr lang="en-US" altLang="ko-KR" sz="2000" dirty="0"/>
          </a:p>
          <a:p>
            <a:r>
              <a:rPr lang="en-US" altLang="ko-KR" sz="1800" dirty="0"/>
              <a:t>bool </a:t>
            </a:r>
            <a:r>
              <a:rPr lang="en-US" altLang="ko-KR" sz="1800" dirty="0" err="1"/>
              <a:t>TBitmap</a:t>
            </a:r>
            <a:r>
              <a:rPr lang="en-US" altLang="ko-KR" sz="1800" dirty="0"/>
              <a:t>::Load(DWORD bitmap) {</a:t>
            </a:r>
          </a:p>
          <a:p>
            <a:pPr lvl="1"/>
            <a:r>
              <a:rPr lang="en-US" altLang="ko-KR" sz="1800" dirty="0" err="1"/>
              <a:t>m_hBitmap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LoadBitmap</a:t>
            </a:r>
            <a:r>
              <a:rPr lang="en-US" altLang="ko-KR" sz="1800" dirty="0"/>
              <a:t>(</a:t>
            </a:r>
            <a:r>
              <a:rPr lang="en-US" altLang="ko-KR" sz="1800" dirty="0" err="1"/>
              <a:t>g_hInstance</a:t>
            </a:r>
            <a:r>
              <a:rPr lang="en-US" altLang="ko-KR" sz="1800" dirty="0"/>
              <a:t>,</a:t>
            </a:r>
          </a:p>
          <a:p>
            <a:pPr lvl="1"/>
            <a:r>
              <a:rPr lang="en-US" altLang="ko-KR" sz="1800" dirty="0"/>
              <a:t>MAKEINTRESOURCE(bitmap));</a:t>
            </a:r>
          </a:p>
          <a:p>
            <a:pPr lvl="1"/>
            <a:r>
              <a:rPr lang="en-US" altLang="ko-KR" sz="1800" dirty="0" err="1"/>
              <a:t>GetObject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m_hBitmap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(BITMAP), &amp;</a:t>
            </a:r>
            <a:r>
              <a:rPr lang="en-US" altLang="ko-KR" sz="1800" dirty="0" err="1"/>
              <a:t>m_BmpInfo</a:t>
            </a:r>
            <a:r>
              <a:rPr lang="en-US" altLang="ko-KR" sz="1800" dirty="0"/>
              <a:t>);</a:t>
            </a:r>
          </a:p>
          <a:p>
            <a:pPr lvl="1"/>
            <a:r>
              <a:rPr lang="en-US" altLang="ko-KR" sz="1800" dirty="0" err="1"/>
              <a:t>m_hMemDC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CreateCompatibleDC</a:t>
            </a:r>
            <a:r>
              <a:rPr lang="en-US" altLang="ko-KR" sz="1800" dirty="0"/>
              <a:t>(</a:t>
            </a:r>
            <a:r>
              <a:rPr lang="en-US" altLang="ko-KR" sz="1800" dirty="0" err="1"/>
              <a:t>m_hScreenDC</a:t>
            </a:r>
            <a:r>
              <a:rPr lang="en-US" altLang="ko-KR" sz="1800" dirty="0"/>
              <a:t>);</a:t>
            </a:r>
          </a:p>
          <a:p>
            <a:pPr lvl="1"/>
            <a:r>
              <a:rPr lang="en-US" altLang="ko-KR" sz="1800" dirty="0"/>
              <a:t>// </a:t>
            </a:r>
            <a:r>
              <a:rPr lang="ko-KR" altLang="en-US" sz="1800" dirty="0"/>
              <a:t>생성된 메모리에 비트맵 적용</a:t>
            </a:r>
          </a:p>
          <a:p>
            <a:pPr lvl="1"/>
            <a:r>
              <a:rPr lang="en-US" altLang="ko-KR" sz="1800" dirty="0" err="1"/>
              <a:t>m_hOldBitmap</a:t>
            </a:r>
            <a:r>
              <a:rPr lang="en-US" altLang="ko-KR" sz="1800" dirty="0"/>
              <a:t> = (HBITMAP)</a:t>
            </a:r>
            <a:r>
              <a:rPr lang="en-US" altLang="ko-KR" sz="1800" dirty="0" err="1"/>
              <a:t>SelectObject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m_hMemDC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m_hBitmap</a:t>
            </a:r>
            <a:r>
              <a:rPr lang="en-US" altLang="ko-KR" sz="1800" dirty="0"/>
              <a:t>);</a:t>
            </a:r>
          </a:p>
          <a:p>
            <a:pPr lvl="1"/>
            <a:r>
              <a:rPr lang="en-US" altLang="ko-KR" sz="1800" dirty="0"/>
              <a:t>return true;</a:t>
            </a:r>
          </a:p>
          <a:p>
            <a:r>
              <a:rPr lang="en-US" altLang="ko-KR" sz="1800" dirty="0"/>
              <a:t>};</a:t>
            </a:r>
            <a:endParaRPr lang="ko-KR" altLang="en-US" sz="18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9FFD1F1-22E4-43B0-ACEE-E6CB9D69F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72400" cy="500063"/>
          </a:xfrm>
        </p:spPr>
        <p:txBody>
          <a:bodyPr/>
          <a:lstStyle/>
          <a:p>
            <a:r>
              <a:rPr lang="ko-KR" altLang="en-US" dirty="0" err="1"/>
              <a:t>리소스에디터를</a:t>
            </a:r>
            <a:r>
              <a:rPr lang="ko-KR" altLang="en-US" dirty="0"/>
              <a:t> 사용한 비트맵 로드</a:t>
            </a:r>
          </a:p>
        </p:txBody>
      </p:sp>
    </p:spTree>
    <p:extLst>
      <p:ext uri="{BB962C8B-B14F-4D97-AF65-F5344CB8AC3E}">
        <p14:creationId xmlns:p14="http://schemas.microsoft.com/office/powerpoint/2010/main" val="2667353316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3CC256D-F0BD-4F29-86C1-3203ECA7A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bool </a:t>
            </a:r>
            <a:r>
              <a:rPr lang="en-US" altLang="ko-KR" sz="2000" dirty="0" err="1"/>
              <a:t>TBitmap</a:t>
            </a:r>
            <a:r>
              <a:rPr lang="en-US" altLang="ko-KR" sz="2000" dirty="0"/>
              <a:t>::Load(TCHAR* </a:t>
            </a:r>
            <a:r>
              <a:rPr lang="en-US" altLang="ko-KR" sz="2000" dirty="0" err="1"/>
              <a:t>pszLoadFile</a:t>
            </a:r>
            <a:r>
              <a:rPr lang="en-US" altLang="ko-KR" sz="2000" dirty="0"/>
              <a:t>) {</a:t>
            </a:r>
          </a:p>
          <a:p>
            <a:pPr lvl="1"/>
            <a:r>
              <a:rPr lang="en-US" altLang="ko-KR" sz="2000" dirty="0" err="1"/>
              <a:t>m_hBitmap</a:t>
            </a:r>
            <a:r>
              <a:rPr lang="en-US" altLang="ko-KR" sz="2000" dirty="0"/>
              <a:t> = (HBITMAP)</a:t>
            </a:r>
            <a:r>
              <a:rPr lang="en-US" altLang="ko-KR" sz="2000" dirty="0" err="1"/>
              <a:t>LoadImage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g_hInstance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pszLoadFile</a:t>
            </a:r>
            <a:r>
              <a:rPr lang="en-US" altLang="ko-KR" sz="2000" dirty="0"/>
              <a:t>, IMAGE_BITMAP, 0, 0, LR_DEFAULTSIZE | LR_LOADFROMFILE);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if (</a:t>
            </a:r>
            <a:r>
              <a:rPr lang="en-US" altLang="ko-KR" sz="2000" dirty="0" err="1"/>
              <a:t>m_hBitmap</a:t>
            </a:r>
            <a:r>
              <a:rPr lang="en-US" altLang="ko-KR" sz="2000" dirty="0"/>
              <a:t> != NULL)</a:t>
            </a:r>
          </a:p>
          <a:p>
            <a:pPr lvl="1"/>
            <a:r>
              <a:rPr lang="en-US" altLang="ko-KR" sz="2000" dirty="0"/>
              <a:t>{</a:t>
            </a:r>
          </a:p>
          <a:p>
            <a:pPr lvl="2"/>
            <a:r>
              <a:rPr lang="en-US" altLang="ko-KR" sz="2000" dirty="0"/>
              <a:t>// </a:t>
            </a:r>
            <a:r>
              <a:rPr lang="ko-KR" altLang="en-US" sz="2000" dirty="0"/>
              <a:t>비트맵 정보 조회</a:t>
            </a:r>
            <a:endParaRPr lang="en-US" altLang="ko-KR" sz="2000" dirty="0"/>
          </a:p>
          <a:p>
            <a:pPr lvl="2"/>
            <a:r>
              <a:rPr lang="en-US" altLang="ko-KR" sz="2000" dirty="0" err="1"/>
              <a:t>GetObject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m_hBitmap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sizeof</a:t>
            </a:r>
            <a:r>
              <a:rPr lang="en-US" altLang="ko-KR" sz="2000" dirty="0"/>
              <a:t>(BITMAP), &amp;</a:t>
            </a:r>
            <a:r>
              <a:rPr lang="en-US" altLang="ko-KR" sz="2000" dirty="0" err="1"/>
              <a:t>m_BmpInfo</a:t>
            </a:r>
            <a:r>
              <a:rPr lang="en-US" altLang="ko-KR" sz="2000" dirty="0"/>
              <a:t>);</a:t>
            </a:r>
          </a:p>
          <a:p>
            <a:pPr lvl="2"/>
            <a:r>
              <a:rPr lang="en-US" altLang="ko-KR" sz="2000" dirty="0" err="1"/>
              <a:t>m_hMemDC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CreateCompatibleDC</a:t>
            </a:r>
            <a:r>
              <a:rPr lang="en-US" altLang="ko-KR" sz="2000" dirty="0"/>
              <a:t>(</a:t>
            </a:r>
            <a:r>
              <a:rPr lang="en-US" altLang="ko-KR" sz="2000" dirty="0" err="1"/>
              <a:t>m_hScreenDC</a:t>
            </a:r>
            <a:r>
              <a:rPr lang="en-US" altLang="ko-KR" sz="2000" dirty="0"/>
              <a:t>);</a:t>
            </a:r>
          </a:p>
          <a:p>
            <a:pPr lvl="2"/>
            <a:r>
              <a:rPr lang="en-US" altLang="ko-KR" sz="2000" dirty="0"/>
              <a:t>// </a:t>
            </a:r>
            <a:r>
              <a:rPr lang="ko-KR" altLang="en-US" sz="2000" dirty="0"/>
              <a:t>생성된 메모리에 비트맵 적용</a:t>
            </a:r>
          </a:p>
          <a:p>
            <a:pPr lvl="2"/>
            <a:r>
              <a:rPr lang="en-US" altLang="ko-KR" sz="2000" dirty="0" err="1"/>
              <a:t>m_hOldBitmap</a:t>
            </a:r>
            <a:r>
              <a:rPr lang="en-US" altLang="ko-KR" sz="2000" dirty="0"/>
              <a:t> = (HBITMAP)</a:t>
            </a:r>
            <a:r>
              <a:rPr lang="en-US" altLang="ko-KR" sz="2000" dirty="0" err="1"/>
              <a:t>SelectObject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m_hMemDC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m_hBitmap</a:t>
            </a:r>
            <a:r>
              <a:rPr lang="en-US" altLang="ko-KR" sz="2000" dirty="0"/>
              <a:t>);</a:t>
            </a:r>
          </a:p>
          <a:p>
            <a:pPr lvl="1"/>
            <a:r>
              <a:rPr lang="en-US" altLang="ko-KR" sz="2000" dirty="0"/>
              <a:t>}</a:t>
            </a:r>
            <a:endParaRPr lang="ko-KR" altLang="en-US" sz="2000" dirty="0"/>
          </a:p>
          <a:p>
            <a:pPr lvl="1"/>
            <a:r>
              <a:rPr lang="en-US" altLang="ko-KR" sz="2000" dirty="0"/>
              <a:t>return true;</a:t>
            </a:r>
          </a:p>
          <a:p>
            <a:r>
              <a:rPr lang="en-US" altLang="ko-KR" sz="2000" dirty="0"/>
              <a:t>};</a:t>
            </a:r>
            <a:endParaRPr lang="ko-KR" altLang="en-US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0366F52-6FFF-4E0C-857D-59CE0E2E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72400" cy="500063"/>
          </a:xfrm>
        </p:spPr>
        <p:txBody>
          <a:bodyPr/>
          <a:lstStyle/>
          <a:p>
            <a:r>
              <a:rPr lang="ko-KR" altLang="en-US" dirty="0"/>
              <a:t>파일명으로 비트맵 로드</a:t>
            </a:r>
          </a:p>
        </p:txBody>
      </p:sp>
    </p:spTree>
    <p:extLst>
      <p:ext uri="{BB962C8B-B14F-4D97-AF65-F5344CB8AC3E}">
        <p14:creationId xmlns:p14="http://schemas.microsoft.com/office/powerpoint/2010/main" val="325433588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B5A3838-AC57-459B-8745-F53A84851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72" y="959294"/>
            <a:ext cx="8811855" cy="501084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48AF2D2-4875-430D-AD48-65130938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72400" cy="500063"/>
          </a:xfrm>
        </p:spPr>
        <p:txBody>
          <a:bodyPr/>
          <a:lstStyle/>
          <a:p>
            <a:r>
              <a:rPr lang="ko-KR" altLang="en-US" dirty="0" err="1"/>
              <a:t>더블버퍼링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F2331B-2073-4DA8-9797-A4F713A71CC9}"/>
              </a:ext>
            </a:extLst>
          </p:cNvPr>
          <p:cNvSpPr txBox="1"/>
          <p:nvPr/>
        </p:nvSpPr>
        <p:spPr>
          <a:xfrm>
            <a:off x="1331640" y="2132856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화면</a:t>
            </a:r>
            <a:r>
              <a:rPr lang="en-US" altLang="ko-KR" sz="4400" dirty="0"/>
              <a:t>DC</a:t>
            </a:r>
            <a:endParaRPr lang="ko-KR" alt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C7E6B-33D5-42DE-8D21-499ACAF6581A}"/>
              </a:ext>
            </a:extLst>
          </p:cNvPr>
          <p:cNvSpPr txBox="1"/>
          <p:nvPr/>
        </p:nvSpPr>
        <p:spPr>
          <a:xfrm>
            <a:off x="6012161" y="2132855"/>
            <a:ext cx="29657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/>
              <a:t>OffScrrnDC</a:t>
            </a:r>
            <a:endParaRPr lang="ko-KR" altLang="en-US" sz="4400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A692584-14BC-41E9-B97A-0B57756C8D0F}"/>
              </a:ext>
            </a:extLst>
          </p:cNvPr>
          <p:cNvSpPr/>
          <p:nvPr/>
        </p:nvSpPr>
        <p:spPr bwMode="auto">
          <a:xfrm rot="10800000">
            <a:off x="4081191" y="1601604"/>
            <a:ext cx="936104" cy="50006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FB7253-4FEE-4A5E-A5D7-88CC80608013}"/>
              </a:ext>
            </a:extLst>
          </p:cNvPr>
          <p:cNvSpPr txBox="1"/>
          <p:nvPr/>
        </p:nvSpPr>
        <p:spPr>
          <a:xfrm>
            <a:off x="4009376" y="2113353"/>
            <a:ext cx="14828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/>
              <a:t>BitBlt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7712581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10E1D87-D41F-4F4B-AA7F-E816EF38E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HDC          </a:t>
            </a:r>
            <a:r>
              <a:rPr lang="en-US" altLang="ko-KR" sz="2000" dirty="0" err="1"/>
              <a:t>m_hOffScreenDC</a:t>
            </a:r>
            <a:r>
              <a:rPr lang="en-US" altLang="ko-KR" sz="2000" dirty="0"/>
              <a:t>;// </a:t>
            </a:r>
            <a:r>
              <a:rPr lang="ko-KR" altLang="en-US" sz="2000" dirty="0"/>
              <a:t>후면 버퍼</a:t>
            </a:r>
            <a:endParaRPr lang="en-US" altLang="ko-KR" sz="2000" dirty="0"/>
          </a:p>
          <a:p>
            <a:r>
              <a:rPr lang="en-US" altLang="ko-KR" sz="2000" dirty="0"/>
              <a:t>HDC          </a:t>
            </a:r>
            <a:r>
              <a:rPr lang="en-US" altLang="ko-KR" sz="2000" dirty="0" err="1"/>
              <a:t>m_hScreenDC</a:t>
            </a:r>
            <a:r>
              <a:rPr lang="en-US" altLang="ko-KR" sz="2000" dirty="0"/>
              <a:t>;   // </a:t>
            </a:r>
            <a:r>
              <a:rPr lang="ko-KR" altLang="en-US" sz="2000" dirty="0"/>
              <a:t>전면 버퍼</a:t>
            </a:r>
          </a:p>
          <a:p>
            <a:r>
              <a:rPr lang="en-US" altLang="ko-KR" sz="2000" dirty="0"/>
              <a:t>HBITMAP </a:t>
            </a:r>
            <a:r>
              <a:rPr lang="en-US" altLang="ko-KR" sz="2000" dirty="0" err="1"/>
              <a:t>m_hOldBitmap</a:t>
            </a:r>
            <a:r>
              <a:rPr lang="en-US" altLang="ko-KR" sz="2000" dirty="0"/>
              <a:t>; // </a:t>
            </a:r>
            <a:r>
              <a:rPr lang="ko-KR" altLang="en-US" sz="2000" dirty="0" err="1"/>
              <a:t>후면버퍼의</a:t>
            </a:r>
            <a:r>
              <a:rPr lang="ko-KR" altLang="en-US" sz="2000" dirty="0"/>
              <a:t> 이미지</a:t>
            </a:r>
          </a:p>
          <a:p>
            <a:r>
              <a:rPr lang="en-US" altLang="ko-KR" sz="2000" dirty="0"/>
              <a:t>HBITMAP </a:t>
            </a:r>
            <a:r>
              <a:rPr lang="en-US" altLang="ko-KR" sz="2000" dirty="0" err="1"/>
              <a:t>m_hOffScreenBitmap</a:t>
            </a:r>
            <a:r>
              <a:rPr lang="en-US" altLang="ko-KR" sz="2000" dirty="0"/>
              <a:t>; // </a:t>
            </a:r>
            <a:r>
              <a:rPr lang="ko-KR" altLang="en-US" sz="2000" dirty="0" err="1"/>
              <a:t>후면버퍼의</a:t>
            </a:r>
            <a:r>
              <a:rPr lang="ko-KR" altLang="en-US" sz="2000" dirty="0"/>
              <a:t> 이미지</a:t>
            </a:r>
            <a:endParaRPr lang="en-US" altLang="ko-KR" sz="2000" dirty="0"/>
          </a:p>
          <a:p>
            <a:endParaRPr lang="en-US" altLang="ko-KR" dirty="0"/>
          </a:p>
          <a:p>
            <a:r>
              <a:rPr lang="en-US" altLang="ko-KR" sz="1800" dirty="0"/>
              <a:t>// </a:t>
            </a:r>
            <a:r>
              <a:rPr lang="ko-KR" altLang="en-US" sz="1800" dirty="0"/>
              <a:t>제 </a:t>
            </a:r>
            <a:r>
              <a:rPr lang="en-US" altLang="ko-KR" sz="1800" dirty="0"/>
              <a:t>1</a:t>
            </a:r>
            <a:r>
              <a:rPr lang="ko-KR" altLang="en-US" sz="1800" dirty="0"/>
              <a:t>의 버퍼 </a:t>
            </a:r>
            <a:r>
              <a:rPr lang="ko-KR" altLang="en-US" sz="1800" dirty="0" err="1"/>
              <a:t>전면버퍼</a:t>
            </a:r>
            <a:endParaRPr lang="ko-KR" altLang="en-US" sz="1800" dirty="0"/>
          </a:p>
          <a:p>
            <a:r>
              <a:rPr lang="en-US" altLang="ko-KR" sz="1800" dirty="0" err="1"/>
              <a:t>m_hScreenDC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GetDC</a:t>
            </a:r>
            <a:r>
              <a:rPr lang="en-US" altLang="ko-KR" sz="1800" dirty="0"/>
              <a:t>(</a:t>
            </a:r>
            <a:r>
              <a:rPr lang="en-US" altLang="ko-KR" sz="1800" dirty="0" err="1"/>
              <a:t>m_hWnd</a:t>
            </a:r>
            <a:r>
              <a:rPr lang="en-US" altLang="ko-KR" sz="1800" dirty="0"/>
              <a:t>);</a:t>
            </a:r>
          </a:p>
          <a:p>
            <a:r>
              <a:rPr lang="en-US" altLang="ko-KR" sz="1800" dirty="0"/>
              <a:t>// </a:t>
            </a:r>
            <a:r>
              <a:rPr lang="ko-KR" altLang="en-US" sz="1800" dirty="0"/>
              <a:t>제 </a:t>
            </a:r>
            <a:r>
              <a:rPr lang="en-US" altLang="ko-KR" sz="1800" dirty="0"/>
              <a:t>2</a:t>
            </a:r>
            <a:r>
              <a:rPr lang="ko-KR" altLang="en-US" sz="1800" dirty="0"/>
              <a:t>의 버퍼를 생성한다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r>
              <a:rPr lang="en-US" altLang="ko-KR" sz="1800" dirty="0" err="1"/>
              <a:t>m_hOffScreenDC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CreateCompatibleDC</a:t>
            </a:r>
            <a:r>
              <a:rPr lang="en-US" altLang="ko-KR" sz="1800" dirty="0"/>
              <a:t>(</a:t>
            </a:r>
            <a:r>
              <a:rPr lang="en-US" altLang="ko-KR" sz="1800" dirty="0" err="1"/>
              <a:t>m_hScreenDC</a:t>
            </a:r>
            <a:r>
              <a:rPr lang="en-US" altLang="ko-KR" sz="1800" dirty="0"/>
              <a:t>);</a:t>
            </a:r>
          </a:p>
          <a:p>
            <a:r>
              <a:rPr lang="en-US" altLang="ko-KR" sz="1800" dirty="0"/>
              <a:t>// </a:t>
            </a:r>
            <a:r>
              <a:rPr lang="ko-KR" altLang="en-US" sz="1800" dirty="0"/>
              <a:t>오프스크린 </a:t>
            </a:r>
            <a:r>
              <a:rPr lang="en-US" altLang="ko-KR" sz="1800" dirty="0"/>
              <a:t>DC</a:t>
            </a:r>
            <a:r>
              <a:rPr lang="ko-KR" altLang="en-US" sz="1800" dirty="0"/>
              <a:t>에서 사용할 비트맵 생성</a:t>
            </a:r>
          </a:p>
          <a:p>
            <a:r>
              <a:rPr lang="en-US" altLang="ko-KR" sz="1800" dirty="0" err="1"/>
              <a:t>m_hOffScreenBitmap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CreateCompatibleBitmap</a:t>
            </a:r>
            <a:r>
              <a:rPr lang="en-US" altLang="ko-KR" sz="1800" dirty="0"/>
              <a:t>(</a:t>
            </a:r>
          </a:p>
          <a:p>
            <a:pPr lvl="1"/>
            <a:r>
              <a:rPr lang="en-US" altLang="ko-KR" sz="1800" dirty="0" err="1"/>
              <a:t>m_hScreenDC,m_rtWindow.right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m_rtWindow.bottom</a:t>
            </a:r>
            <a:r>
              <a:rPr lang="en-US" altLang="ko-KR" sz="1800" dirty="0"/>
              <a:t> );</a:t>
            </a:r>
          </a:p>
          <a:p>
            <a:r>
              <a:rPr lang="en-US" altLang="ko-KR" sz="1800" dirty="0"/>
              <a:t>// </a:t>
            </a:r>
            <a:r>
              <a:rPr lang="ko-KR" altLang="en-US" sz="1800" dirty="0" err="1"/>
              <a:t>반환값</a:t>
            </a:r>
            <a:r>
              <a:rPr lang="ko-KR" altLang="en-US" sz="1800" dirty="0"/>
              <a:t> </a:t>
            </a:r>
            <a:r>
              <a:rPr lang="en-US" altLang="ko-KR" sz="1800" dirty="0"/>
              <a:t>= </a:t>
            </a:r>
            <a:r>
              <a:rPr lang="ko-KR" altLang="en-US" sz="1800" dirty="0"/>
              <a:t>이전 선택되어 있던 비트맵</a:t>
            </a:r>
          </a:p>
          <a:p>
            <a:r>
              <a:rPr lang="en-US" altLang="ko-KR" sz="1800" dirty="0" err="1"/>
              <a:t>m_hOldBitmap</a:t>
            </a:r>
            <a:r>
              <a:rPr lang="en-US" altLang="ko-KR" sz="1800" dirty="0"/>
              <a:t> = (HBITMAP)</a:t>
            </a:r>
            <a:r>
              <a:rPr lang="en-US" altLang="ko-KR" sz="1800" dirty="0" err="1"/>
              <a:t>SelectObject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m_hOffScreenDC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m_hOffScreenBitmap</a:t>
            </a:r>
            <a:r>
              <a:rPr lang="en-US" altLang="ko-KR" sz="1800" dirty="0"/>
              <a:t>);</a:t>
            </a:r>
            <a:endParaRPr lang="ko-KR" altLang="en-US" sz="18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D911C57-836F-4606-A7A1-515AC6641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72400" cy="500063"/>
          </a:xfrm>
        </p:spPr>
        <p:txBody>
          <a:bodyPr/>
          <a:lstStyle/>
          <a:p>
            <a:r>
              <a:rPr lang="ko-KR" altLang="en-US" dirty="0"/>
              <a:t>오프스크린 </a:t>
            </a:r>
            <a:r>
              <a:rPr lang="en-US" altLang="ko-KR" dirty="0"/>
              <a:t>DC </a:t>
            </a:r>
            <a:r>
              <a:rPr lang="ko-KR" altLang="en-US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1835558877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8D1DE8B-3591-40C0-8BB3-63EEFED9E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// </a:t>
            </a:r>
            <a:r>
              <a:rPr lang="ko-KR" altLang="en-US" sz="2000" dirty="0" err="1"/>
              <a:t>블러쉬</a:t>
            </a:r>
            <a:endParaRPr lang="en-US" altLang="ko-KR" sz="2000" dirty="0"/>
          </a:p>
          <a:p>
            <a:r>
              <a:rPr lang="en-US" altLang="ko-KR" sz="2000" dirty="0"/>
              <a:t>COLORREF </a:t>
            </a:r>
            <a:r>
              <a:rPr lang="en-US" altLang="ko-KR" sz="2000" dirty="0" err="1"/>
              <a:t>bkColor</a:t>
            </a:r>
            <a:r>
              <a:rPr lang="en-US" altLang="ko-KR" sz="2000" dirty="0"/>
              <a:t> = RGB(255, 255, 255);</a:t>
            </a:r>
          </a:p>
          <a:p>
            <a:r>
              <a:rPr lang="en-US" altLang="ko-KR" sz="2000" dirty="0" err="1"/>
              <a:t>m_hbrBack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CreateSolidBrush</a:t>
            </a:r>
            <a:r>
              <a:rPr lang="en-US" altLang="ko-KR" sz="2000" dirty="0"/>
              <a:t>(</a:t>
            </a:r>
            <a:r>
              <a:rPr lang="en-US" altLang="ko-KR" sz="2000" dirty="0" err="1"/>
              <a:t>bkColor</a:t>
            </a:r>
            <a:r>
              <a:rPr lang="en-US" altLang="ko-KR" sz="2000" dirty="0"/>
              <a:t>);</a:t>
            </a:r>
          </a:p>
          <a:p>
            <a:r>
              <a:rPr lang="en-US" altLang="ko-KR" sz="2000" dirty="0" err="1"/>
              <a:t>m_hbrOld</a:t>
            </a:r>
            <a:r>
              <a:rPr lang="en-US" altLang="ko-KR" sz="2000" dirty="0"/>
              <a:t> = </a:t>
            </a:r>
          </a:p>
          <a:p>
            <a:r>
              <a:rPr lang="en-US" altLang="ko-KR" sz="2000" dirty="0"/>
              <a:t>(HBRUSH)</a:t>
            </a:r>
            <a:r>
              <a:rPr lang="en-US" altLang="ko-KR" sz="2000" dirty="0" err="1"/>
              <a:t>SelectObject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m_hOffScreenDC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m_hbrBack</a:t>
            </a:r>
            <a:r>
              <a:rPr lang="en-US" altLang="ko-KR" sz="2000" dirty="0"/>
              <a:t>);</a:t>
            </a:r>
          </a:p>
          <a:p>
            <a:endParaRPr lang="en-US" altLang="ko-KR" sz="2000" dirty="0"/>
          </a:p>
          <a:p>
            <a:r>
              <a:rPr lang="en-US" altLang="ko-KR" sz="2000" dirty="0"/>
              <a:t>// </a:t>
            </a:r>
            <a:r>
              <a:rPr lang="ko-KR" altLang="en-US" sz="2000" dirty="0"/>
              <a:t>폰트</a:t>
            </a:r>
          </a:p>
          <a:p>
            <a:r>
              <a:rPr lang="en-US" altLang="ko-KR" sz="2000" dirty="0" err="1"/>
              <a:t>m_fontDefault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CreateFont</a:t>
            </a:r>
            <a:r>
              <a:rPr lang="en-US" altLang="ko-KR" sz="2000" dirty="0"/>
              <a:t>( 20, 0, 0, FW_BOLD, 0,0,0,0,</a:t>
            </a:r>
          </a:p>
          <a:p>
            <a:r>
              <a:rPr lang="en-US" altLang="ko-KR" sz="2000" dirty="0"/>
              <a:t>HANGEUL_CHARSET, 3,2,1, VARIABLE_PITCH | FF_ROMAN, _T("</a:t>
            </a:r>
            <a:r>
              <a:rPr lang="ko-KR" altLang="en-US" sz="2000" dirty="0"/>
              <a:t>고딕</a:t>
            </a:r>
            <a:r>
              <a:rPr lang="en-US" altLang="ko-KR" sz="2000" dirty="0"/>
              <a:t>"));</a:t>
            </a:r>
          </a:p>
          <a:p>
            <a:r>
              <a:rPr lang="en-US" altLang="ko-KR" sz="2000" dirty="0" err="1"/>
              <a:t>m_fontDefaultOld</a:t>
            </a:r>
            <a:r>
              <a:rPr lang="en-US" altLang="ko-KR" sz="2000" dirty="0"/>
              <a:t> = (HFONT)</a:t>
            </a:r>
            <a:r>
              <a:rPr lang="en-US" altLang="ko-KR" sz="2000" dirty="0" err="1"/>
              <a:t>SelectObject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m_hOffScreenDC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m_fontDefault</a:t>
            </a:r>
            <a:r>
              <a:rPr lang="en-US" altLang="ko-KR" sz="2000" dirty="0"/>
              <a:t>);</a:t>
            </a:r>
            <a:endParaRPr lang="ko-KR" altLang="en-US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9BDE67D-2E66-4AAA-A7C7-8DE07DC2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16416" cy="500063"/>
          </a:xfrm>
        </p:spPr>
        <p:txBody>
          <a:bodyPr/>
          <a:lstStyle/>
          <a:p>
            <a:r>
              <a:rPr lang="ko-KR" altLang="en-US" dirty="0"/>
              <a:t>오프스크린에서 사용할 리소스 등록</a:t>
            </a:r>
          </a:p>
        </p:txBody>
      </p:sp>
    </p:spTree>
    <p:extLst>
      <p:ext uri="{BB962C8B-B14F-4D97-AF65-F5344CB8AC3E}">
        <p14:creationId xmlns:p14="http://schemas.microsoft.com/office/powerpoint/2010/main" val="3041904213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8B28D59-6416-4A3A-BC91-877CDDA8C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bool </a:t>
            </a:r>
            <a:r>
              <a:rPr lang="en-US" altLang="ko-KR" sz="2000" dirty="0" err="1"/>
              <a:t>TCore</a:t>
            </a:r>
            <a:r>
              <a:rPr lang="en-US" altLang="ko-KR" sz="2000" dirty="0"/>
              <a:t>::</a:t>
            </a:r>
            <a:r>
              <a:rPr lang="en-US" altLang="ko-KR" sz="2000" dirty="0" err="1"/>
              <a:t>PreRender</a:t>
            </a:r>
            <a:r>
              <a:rPr lang="en-US" altLang="ko-KR" sz="2000" dirty="0"/>
              <a:t>() {</a:t>
            </a:r>
          </a:p>
          <a:p>
            <a:pPr lvl="1"/>
            <a:r>
              <a:rPr lang="en-US" altLang="ko-KR" sz="2000" dirty="0" err="1"/>
              <a:t>SelectObject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m_hOffScreenDC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m_hbrBack</a:t>
            </a:r>
            <a:r>
              <a:rPr lang="en-US" altLang="ko-KR" sz="2000" dirty="0"/>
              <a:t>);</a:t>
            </a:r>
          </a:p>
          <a:p>
            <a:pPr lvl="1"/>
            <a:r>
              <a:rPr lang="en-US" altLang="ko-KR" sz="2000" dirty="0" err="1"/>
              <a:t>PatBlt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m_hOffScreenDC</a:t>
            </a:r>
            <a:r>
              <a:rPr lang="en-US" altLang="ko-KR" sz="2000" dirty="0"/>
              <a:t>, 0, 0,m_rtWindow.right, 	</a:t>
            </a:r>
            <a:r>
              <a:rPr lang="en-US" altLang="ko-KR" sz="2000" dirty="0" err="1"/>
              <a:t>m_rtWindow.bottom,PATCOPY</a:t>
            </a:r>
            <a:r>
              <a:rPr lang="en-US" altLang="ko-KR" sz="2000" dirty="0"/>
              <a:t>);</a:t>
            </a:r>
          </a:p>
          <a:p>
            <a:pPr lvl="1"/>
            <a:r>
              <a:rPr lang="en-US" altLang="ko-KR" sz="2000" dirty="0"/>
              <a:t>return true;</a:t>
            </a:r>
          </a:p>
          <a:p>
            <a:r>
              <a:rPr lang="en-US" altLang="ko-KR" sz="2000" dirty="0"/>
              <a:t>}</a:t>
            </a:r>
          </a:p>
          <a:p>
            <a:endParaRPr lang="en-US" altLang="ko-KR" sz="2000" dirty="0"/>
          </a:p>
          <a:p>
            <a:r>
              <a:rPr lang="en-US" altLang="ko-KR" sz="2000" dirty="0"/>
              <a:t>bool </a:t>
            </a:r>
            <a:r>
              <a:rPr lang="en-US" altLang="ko-KR" sz="2000" dirty="0" err="1"/>
              <a:t>TCore</a:t>
            </a:r>
            <a:r>
              <a:rPr lang="en-US" altLang="ko-KR" sz="2000" dirty="0"/>
              <a:t>::</a:t>
            </a:r>
            <a:r>
              <a:rPr lang="en-US" altLang="ko-KR" sz="2000" dirty="0" err="1"/>
              <a:t>PostRender</a:t>
            </a:r>
            <a:r>
              <a:rPr lang="en-US" altLang="ko-KR" sz="2000" dirty="0"/>
              <a:t>() {</a:t>
            </a:r>
          </a:p>
          <a:p>
            <a:pPr lvl="1"/>
            <a:r>
              <a:rPr lang="en-US" altLang="ko-KR" sz="2000" dirty="0"/>
              <a:t>// </a:t>
            </a:r>
            <a:r>
              <a:rPr lang="en-US" altLang="ko-KR" sz="2000" dirty="0" err="1"/>
              <a:t>m_hOffScreenDC</a:t>
            </a:r>
            <a:r>
              <a:rPr lang="en-US" altLang="ko-KR" sz="2000" dirty="0"/>
              <a:t> </a:t>
            </a:r>
            <a:r>
              <a:rPr lang="ko-KR" altLang="en-US" sz="2000" dirty="0"/>
              <a:t>이미지를 </a:t>
            </a:r>
            <a:r>
              <a:rPr lang="en-US" altLang="ko-KR" sz="2000" dirty="0" err="1"/>
              <a:t>m_hScreenDC</a:t>
            </a:r>
            <a:r>
              <a:rPr lang="ko-KR" altLang="en-US" sz="2000" dirty="0"/>
              <a:t>로 복사해라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lvl="1"/>
            <a:r>
              <a:rPr lang="en-US" altLang="ko-KR" sz="2000" dirty="0" err="1"/>
              <a:t>BitBlt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m_hScreenDC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m_rtWindow.left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m_rtWindow.top</a:t>
            </a:r>
            <a:r>
              <a:rPr lang="en-US" altLang="ko-KR" sz="2000" dirty="0"/>
              <a:t>,</a:t>
            </a:r>
          </a:p>
          <a:p>
            <a:pPr lvl="1"/>
            <a:r>
              <a:rPr lang="en-US" altLang="ko-KR" sz="2000" dirty="0" err="1"/>
              <a:t>m_rtWindow.right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m_rtWindow.bottom,m_hOffScreenDC</a:t>
            </a:r>
            <a:r>
              <a:rPr lang="en-US" altLang="ko-KR" sz="2000" dirty="0"/>
              <a:t>, 0, 0, SRCCOPY);</a:t>
            </a:r>
          </a:p>
          <a:p>
            <a:pPr lvl="1"/>
            <a:r>
              <a:rPr lang="en-US" altLang="ko-KR" sz="2000" dirty="0"/>
              <a:t>return true;</a:t>
            </a:r>
          </a:p>
          <a:p>
            <a:r>
              <a:rPr lang="en-US" altLang="ko-KR" sz="2000" dirty="0"/>
              <a:t>}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6976BCC-62DE-4B54-98C9-AF948C326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44408" cy="500063"/>
          </a:xfrm>
        </p:spPr>
        <p:txBody>
          <a:bodyPr/>
          <a:lstStyle/>
          <a:p>
            <a:r>
              <a:rPr lang="ko-KR" altLang="en-US" dirty="0"/>
              <a:t>오프스크린의 컬러 </a:t>
            </a:r>
            <a:r>
              <a:rPr lang="ko-KR" altLang="en-US" dirty="0" err="1"/>
              <a:t>체우기</a:t>
            </a:r>
            <a:r>
              <a:rPr lang="ko-KR" altLang="en-US" dirty="0"/>
              <a:t> 및 복사</a:t>
            </a:r>
          </a:p>
        </p:txBody>
      </p:sp>
    </p:spTree>
    <p:extLst>
      <p:ext uri="{BB962C8B-B14F-4D97-AF65-F5344CB8AC3E}">
        <p14:creationId xmlns:p14="http://schemas.microsoft.com/office/powerpoint/2010/main" val="711482610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EC8DE65-8303-45EF-B940-4636AEDE2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bkcolor</a:t>
            </a:r>
            <a:r>
              <a:rPr lang="en-US" altLang="ko-KR" dirty="0"/>
              <a:t>      </a:t>
            </a:r>
            <a:r>
              <a:rPr lang="en-US" altLang="ko-KR" dirty="0">
                <a:solidFill>
                  <a:srgbClr val="FF0000"/>
                </a:solidFill>
              </a:rPr>
              <a:t>A=0000 0000 1111    </a:t>
            </a:r>
            <a:r>
              <a:rPr lang="en-US" altLang="ko-KR" dirty="0"/>
              <a:t>,   </a:t>
            </a:r>
            <a:r>
              <a:rPr lang="en-US" altLang="ko-KR" dirty="0" err="1"/>
              <a:t>bkcolor</a:t>
            </a:r>
            <a:r>
              <a:rPr lang="en-US" altLang="ko-KR" dirty="0"/>
              <a:t>   B=0000 0000 1111 </a:t>
            </a:r>
          </a:p>
          <a:p>
            <a:r>
              <a:rPr lang="en-US" altLang="ko-KR" dirty="0" err="1"/>
              <a:t>maskcolor</a:t>
            </a:r>
            <a:r>
              <a:rPr lang="en-US" altLang="ko-KR" dirty="0"/>
              <a:t>  A=1111 1111 1111,    </a:t>
            </a:r>
            <a:r>
              <a:rPr lang="en-US" altLang="ko-KR" dirty="0" err="1"/>
              <a:t>maskcolor</a:t>
            </a:r>
            <a:r>
              <a:rPr lang="en-US" altLang="ko-KR" dirty="0"/>
              <a:t> B=0000 0000 0000</a:t>
            </a:r>
          </a:p>
          <a:p>
            <a:r>
              <a:rPr lang="en-US" altLang="ko-KR" dirty="0" err="1"/>
              <a:t>imagecolor</a:t>
            </a:r>
            <a:r>
              <a:rPr lang="en-US" altLang="ko-KR" dirty="0"/>
              <a:t> A=1111 1111 1111,  </a:t>
            </a:r>
            <a:r>
              <a:rPr lang="en-US" altLang="ko-KR" dirty="0" err="1"/>
              <a:t>imagecolor</a:t>
            </a:r>
            <a:r>
              <a:rPr lang="en-US" altLang="ko-KR" dirty="0"/>
              <a:t> B=</a:t>
            </a:r>
            <a:r>
              <a:rPr lang="en-US" altLang="ko-KR" dirty="0">
                <a:solidFill>
                  <a:srgbClr val="FF0000"/>
                </a:solidFill>
              </a:rPr>
              <a:t>1000 1000 1000</a:t>
            </a:r>
          </a:p>
          <a:p>
            <a:endParaRPr lang="en-US" altLang="ko-KR" dirty="0"/>
          </a:p>
          <a:p>
            <a:r>
              <a:rPr lang="en-US" altLang="ko-KR" dirty="0" err="1"/>
              <a:t>bkcolor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AND</a:t>
            </a:r>
            <a:r>
              <a:rPr lang="en-US" altLang="ko-KR" dirty="0"/>
              <a:t> </a:t>
            </a:r>
            <a:r>
              <a:rPr lang="en-US" altLang="ko-KR" dirty="0" err="1"/>
              <a:t>maskcolor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C</a:t>
            </a:r>
            <a:endParaRPr lang="en-US" altLang="ko-KR" dirty="0"/>
          </a:p>
          <a:p>
            <a:r>
              <a:rPr lang="en-US" altLang="ko-KR" dirty="0"/>
              <a:t>A = 0000 0000 1111 AND 1111 1111 1111 </a:t>
            </a:r>
            <a:r>
              <a:rPr lang="en-US" altLang="ko-KR" dirty="0">
                <a:sym typeface="Wingdings" panose="05000000000000000000" pitchFamily="2" charset="2"/>
              </a:rPr>
              <a:t> 0000 0000 1111</a:t>
            </a:r>
          </a:p>
          <a:p>
            <a:r>
              <a:rPr lang="en-US" altLang="ko-KR" dirty="0"/>
              <a:t>B = 0000 0000 1111 AND 0000 0000 0000 </a:t>
            </a:r>
            <a:r>
              <a:rPr lang="en-US" altLang="ko-KR" dirty="0">
                <a:sym typeface="Wingdings" panose="05000000000000000000" pitchFamily="2" charset="2"/>
              </a:rPr>
              <a:t> 0000 0000 0000 </a:t>
            </a:r>
          </a:p>
          <a:p>
            <a:r>
              <a:rPr lang="en-US" altLang="ko-KR" dirty="0"/>
              <a:t>C </a:t>
            </a:r>
            <a:r>
              <a:rPr lang="en-US" altLang="ko-KR" dirty="0">
                <a:solidFill>
                  <a:srgbClr val="FF0000"/>
                </a:solidFill>
              </a:rPr>
              <a:t>XOR</a:t>
            </a:r>
            <a:r>
              <a:rPr lang="en-US" altLang="ko-KR" dirty="0"/>
              <a:t> </a:t>
            </a:r>
            <a:r>
              <a:rPr lang="en-US" altLang="ko-KR" dirty="0" err="1"/>
              <a:t>imagecolor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D</a:t>
            </a:r>
            <a:endParaRPr lang="en-US" altLang="ko-KR" dirty="0"/>
          </a:p>
          <a:p>
            <a:r>
              <a:rPr lang="en-US" altLang="ko-KR" dirty="0"/>
              <a:t>A = </a:t>
            </a:r>
            <a:r>
              <a:rPr lang="en-US" altLang="ko-KR" dirty="0">
                <a:sym typeface="Wingdings" panose="05000000000000000000" pitchFamily="2" charset="2"/>
              </a:rPr>
              <a:t>0000 0000 1111 </a:t>
            </a:r>
            <a:r>
              <a:rPr lang="en-US" altLang="ko-KR" dirty="0"/>
              <a:t>XOR 1111 1111 1111 </a:t>
            </a:r>
            <a:r>
              <a:rPr lang="en-US" altLang="ko-KR" dirty="0">
                <a:sym typeface="Wingdings" panose="05000000000000000000" pitchFamily="2" charset="2"/>
              </a:rPr>
              <a:t> 1111 1111 0000</a:t>
            </a:r>
          </a:p>
          <a:p>
            <a:r>
              <a:rPr lang="en-US" altLang="ko-KR" dirty="0"/>
              <a:t>B = 0000 0000 0000 XOR 1000 1000 1000 </a:t>
            </a:r>
            <a:r>
              <a:rPr lang="en-US" altLang="ko-KR" dirty="0">
                <a:sym typeface="Wingdings" panose="05000000000000000000" pitchFamily="2" charset="2"/>
              </a:rPr>
              <a:t> 1000 1000 1000 </a:t>
            </a:r>
          </a:p>
          <a:p>
            <a:r>
              <a:rPr lang="en-US" altLang="ko-KR" dirty="0"/>
              <a:t>D </a:t>
            </a:r>
            <a:r>
              <a:rPr lang="en-US" altLang="ko-KR" dirty="0">
                <a:solidFill>
                  <a:srgbClr val="FF0000"/>
                </a:solidFill>
              </a:rPr>
              <a:t>XOR</a:t>
            </a:r>
            <a:r>
              <a:rPr lang="en-US" altLang="ko-KR" dirty="0"/>
              <a:t> </a:t>
            </a:r>
            <a:r>
              <a:rPr lang="en-US" altLang="ko-KR" dirty="0" err="1"/>
              <a:t>maskcolor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Final</a:t>
            </a:r>
            <a:endParaRPr lang="en-US" altLang="ko-KR" dirty="0"/>
          </a:p>
          <a:p>
            <a:r>
              <a:rPr lang="en-US" altLang="ko-KR" dirty="0"/>
              <a:t>A = 1111 1111 0000 XOR 1111 1111 1111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0000 0000 1111</a:t>
            </a:r>
          </a:p>
          <a:p>
            <a:r>
              <a:rPr lang="en-US" altLang="ko-KR" dirty="0"/>
              <a:t>B = 1000 1000 1000 XOR 0000 0000 0000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1000 1000 1000 </a:t>
            </a:r>
          </a:p>
          <a:p>
            <a:endParaRPr lang="en-US" altLang="ko-KR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7A032A4-DC60-4B88-9DF6-5C335CF00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028384" cy="500063"/>
          </a:xfrm>
        </p:spPr>
        <p:txBody>
          <a:bodyPr/>
          <a:lstStyle/>
          <a:p>
            <a:r>
              <a:rPr lang="ko-KR" altLang="en-US" dirty="0"/>
              <a:t>비트맵 연산 </a:t>
            </a:r>
          </a:p>
        </p:txBody>
      </p:sp>
    </p:spTree>
    <p:extLst>
      <p:ext uri="{BB962C8B-B14F-4D97-AF65-F5344CB8AC3E}">
        <p14:creationId xmlns:p14="http://schemas.microsoft.com/office/powerpoint/2010/main" val="2904865492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err="1"/>
              <a:t>RECT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rt</a:t>
            </a:r>
            <a:r>
              <a:rPr lang="en-US" altLang="ko-KR" sz="1800" dirty="0"/>
              <a:t> = { 0, 0, 50,50 };</a:t>
            </a:r>
          </a:p>
          <a:p>
            <a:r>
              <a:rPr lang="en-US" altLang="ko-KR" sz="1800" dirty="0" err="1"/>
              <a:t>m_ui</a:t>
            </a:r>
            <a:r>
              <a:rPr lang="en-US" altLang="ko-KR" sz="1800" dirty="0"/>
              <a:t>[0]-&gt;Draw(0, 0, </a:t>
            </a:r>
            <a:r>
              <a:rPr lang="en-US" altLang="ko-KR" sz="1800" dirty="0" err="1"/>
              <a:t>rt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SRCCOPY</a:t>
            </a:r>
            <a:r>
              <a:rPr lang="en-US" altLang="ko-KR" sz="1800" dirty="0"/>
              <a:t>);//source</a:t>
            </a:r>
          </a:p>
          <a:p>
            <a:r>
              <a:rPr lang="en-US" altLang="ko-KR" sz="1800" dirty="0" err="1"/>
              <a:t>m_ui</a:t>
            </a:r>
            <a:r>
              <a:rPr lang="en-US" altLang="ko-KR" sz="1800" dirty="0"/>
              <a:t>[1]-&gt;Draw(50, 0, </a:t>
            </a:r>
            <a:r>
              <a:rPr lang="en-US" altLang="ko-KR" sz="1800" dirty="0" err="1"/>
              <a:t>rt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SRCPAINT</a:t>
            </a:r>
            <a:r>
              <a:rPr lang="en-US" altLang="ko-KR" sz="1800" dirty="0"/>
              <a:t>);//source OR </a:t>
            </a:r>
            <a:r>
              <a:rPr lang="en-US" altLang="ko-KR" sz="1800" dirty="0" err="1"/>
              <a:t>dest</a:t>
            </a:r>
            <a:endParaRPr lang="en-US" altLang="ko-KR" sz="1800" dirty="0"/>
          </a:p>
          <a:p>
            <a:r>
              <a:rPr lang="en-US" altLang="ko-KR" sz="1800" dirty="0" err="1"/>
              <a:t>m_ui</a:t>
            </a:r>
            <a:r>
              <a:rPr lang="en-US" altLang="ko-KR" sz="1800" dirty="0"/>
              <a:t>[2]-&gt;Draw(100, 0, </a:t>
            </a:r>
            <a:r>
              <a:rPr lang="en-US" altLang="ko-KR" sz="1800" dirty="0" err="1"/>
              <a:t>rt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SRCAND</a:t>
            </a:r>
            <a:r>
              <a:rPr lang="en-US" altLang="ko-KR" sz="1800" dirty="0"/>
              <a:t>);//source AND </a:t>
            </a:r>
            <a:r>
              <a:rPr lang="en-US" altLang="ko-KR" sz="1800" dirty="0" err="1"/>
              <a:t>dest</a:t>
            </a:r>
            <a:endParaRPr lang="en-US" altLang="ko-KR" sz="1800" dirty="0"/>
          </a:p>
          <a:p>
            <a:r>
              <a:rPr lang="fr-FR" altLang="ko-KR" sz="1800" dirty="0"/>
              <a:t>m_ui[3]-&gt;Draw(150, 0, rt, SRCINVERT);//source XOR dest</a:t>
            </a:r>
          </a:p>
          <a:p>
            <a:r>
              <a:rPr lang="en-US" altLang="ko-KR" sz="1800" dirty="0" err="1"/>
              <a:t>m_ui</a:t>
            </a:r>
            <a:r>
              <a:rPr lang="en-US" altLang="ko-KR" sz="1800" dirty="0"/>
              <a:t>[4]-&gt;Draw(200, 0, </a:t>
            </a:r>
            <a:r>
              <a:rPr lang="en-US" altLang="ko-KR" sz="1800" dirty="0" err="1"/>
              <a:t>rt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SRCERASE</a:t>
            </a:r>
            <a:r>
              <a:rPr lang="en-US" altLang="ko-KR" sz="1800" dirty="0"/>
              <a:t>);//source AND(NOT </a:t>
            </a:r>
            <a:r>
              <a:rPr lang="en-US" altLang="ko-KR" sz="1800" dirty="0" err="1"/>
              <a:t>dest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 err="1"/>
              <a:t>m_ui</a:t>
            </a:r>
            <a:r>
              <a:rPr lang="en-US" altLang="ko-KR" sz="1800" dirty="0"/>
              <a:t>[5]-&gt;Draw(250, 0, </a:t>
            </a:r>
            <a:r>
              <a:rPr lang="en-US" altLang="ko-KR" sz="1800" dirty="0" err="1"/>
              <a:t>rt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NOTSRCCOPY</a:t>
            </a:r>
            <a:r>
              <a:rPr lang="en-US" altLang="ko-KR" sz="1800" dirty="0"/>
              <a:t>);//(NOT source)</a:t>
            </a:r>
          </a:p>
          <a:p>
            <a:r>
              <a:rPr lang="en-US" altLang="ko-KR" sz="1800" dirty="0" err="1"/>
              <a:t>m_ui</a:t>
            </a:r>
            <a:r>
              <a:rPr lang="en-US" altLang="ko-KR" sz="1800" dirty="0"/>
              <a:t>[6]-&gt;Draw(300, 0, </a:t>
            </a:r>
            <a:r>
              <a:rPr lang="en-US" altLang="ko-KR" sz="1800" dirty="0" err="1"/>
              <a:t>rt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NOTSRCERASE</a:t>
            </a:r>
            <a:r>
              <a:rPr lang="en-US" altLang="ko-KR" sz="1800" dirty="0"/>
              <a:t>);//(NOT </a:t>
            </a:r>
            <a:r>
              <a:rPr lang="en-US" altLang="ko-KR" sz="1800" dirty="0" err="1"/>
              <a:t>src</a:t>
            </a:r>
            <a:r>
              <a:rPr lang="en-US" altLang="ko-KR" sz="1800" dirty="0"/>
              <a:t>) AND(NOT </a:t>
            </a:r>
            <a:r>
              <a:rPr lang="en-US" altLang="ko-KR" sz="1800" dirty="0" err="1"/>
              <a:t>dest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 err="1"/>
              <a:t>m_ui</a:t>
            </a:r>
            <a:r>
              <a:rPr lang="en-US" altLang="ko-KR" sz="1800" dirty="0"/>
              <a:t>[7]-&gt;Draw(350, 0, </a:t>
            </a:r>
            <a:r>
              <a:rPr lang="en-US" altLang="ko-KR" sz="1800" dirty="0" err="1"/>
              <a:t>rt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MERGECOPY</a:t>
            </a:r>
            <a:r>
              <a:rPr lang="en-US" altLang="ko-KR" sz="1800" dirty="0"/>
              <a:t>);//(source AND pattern)</a:t>
            </a:r>
          </a:p>
          <a:p>
            <a:r>
              <a:rPr lang="en-US" altLang="ko-KR" sz="1800" dirty="0" err="1"/>
              <a:t>m_ui</a:t>
            </a:r>
            <a:r>
              <a:rPr lang="en-US" altLang="ko-KR" sz="1800" dirty="0"/>
              <a:t>[8]-&gt;Draw(400, 0, </a:t>
            </a:r>
            <a:r>
              <a:rPr lang="en-US" altLang="ko-KR" sz="1800" dirty="0" err="1"/>
              <a:t>rt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MERGEPAINT</a:t>
            </a:r>
            <a:r>
              <a:rPr lang="en-US" altLang="ko-KR" sz="1800" dirty="0"/>
              <a:t>);//(NOT source) OR </a:t>
            </a:r>
            <a:r>
              <a:rPr lang="en-US" altLang="ko-KR" sz="1800" dirty="0" err="1"/>
              <a:t>dest</a:t>
            </a:r>
            <a:endParaRPr lang="en-US" altLang="ko-KR" sz="1800" dirty="0"/>
          </a:p>
          <a:p>
            <a:r>
              <a:rPr lang="en-US" altLang="ko-KR" sz="1800" dirty="0" err="1"/>
              <a:t>m_ui</a:t>
            </a:r>
            <a:r>
              <a:rPr lang="en-US" altLang="ko-KR" sz="1800" dirty="0"/>
              <a:t>[9]-&gt;Draw(450, 0, </a:t>
            </a:r>
            <a:r>
              <a:rPr lang="en-US" altLang="ko-KR" sz="1800" dirty="0" err="1"/>
              <a:t>rt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PATCOPY</a:t>
            </a:r>
            <a:r>
              <a:rPr lang="en-US" altLang="ko-KR" sz="1800" dirty="0"/>
              <a:t>);//pattern</a:t>
            </a:r>
          </a:p>
          <a:p>
            <a:r>
              <a:rPr lang="en-US" altLang="ko-KR" sz="1800" dirty="0" err="1"/>
              <a:t>m_ui</a:t>
            </a:r>
            <a:r>
              <a:rPr lang="en-US" altLang="ko-KR" sz="1800" dirty="0"/>
              <a:t>[1]-&gt;Draw(500, 0, </a:t>
            </a:r>
            <a:r>
              <a:rPr lang="en-US" altLang="ko-KR" sz="1800" dirty="0" err="1"/>
              <a:t>rt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PATPAINT</a:t>
            </a:r>
            <a:r>
              <a:rPr lang="en-US" altLang="ko-KR" sz="1800" dirty="0"/>
              <a:t>);        //</a:t>
            </a:r>
            <a:r>
              <a:rPr lang="en-US" altLang="ko-KR" sz="1800" dirty="0" err="1"/>
              <a:t>DPSnoo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notsrcerase</a:t>
            </a:r>
            <a:r>
              <a:rPr lang="en-US" altLang="ko-KR" sz="1800" dirty="0"/>
              <a:t> or pattern</a:t>
            </a:r>
          </a:p>
          <a:p>
            <a:r>
              <a:rPr lang="en-US" altLang="ko-KR" sz="1800" dirty="0" err="1"/>
              <a:t>m_ui</a:t>
            </a:r>
            <a:r>
              <a:rPr lang="en-US" altLang="ko-KR" sz="1800" dirty="0"/>
              <a:t>[2]-&gt;Draw(550, 0, </a:t>
            </a:r>
            <a:r>
              <a:rPr lang="en-US" altLang="ko-KR" sz="1800" dirty="0" err="1"/>
              <a:t>rt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PATINVERT</a:t>
            </a:r>
            <a:r>
              <a:rPr lang="en-US" altLang="ko-KR" sz="1800" dirty="0"/>
              <a:t>);//pattern </a:t>
            </a:r>
            <a:r>
              <a:rPr lang="en-US" altLang="ko-KR" sz="1800" dirty="0" err="1"/>
              <a:t>XOR</a:t>
            </a:r>
            <a:r>
              <a:rPr lang="en-US" altLang="ko-KR" sz="1800" dirty="0"/>
              <a:t> </a:t>
            </a:r>
            <a:r>
              <a:rPr lang="en-US" altLang="ko-KR" sz="1800" dirty="0" err="1"/>
              <a:t>dest</a:t>
            </a:r>
            <a:endParaRPr lang="en-US" altLang="ko-KR" sz="1800" dirty="0"/>
          </a:p>
          <a:p>
            <a:r>
              <a:rPr lang="en-US" altLang="ko-KR" sz="1800" dirty="0" err="1"/>
              <a:t>m_ui</a:t>
            </a:r>
            <a:r>
              <a:rPr lang="en-US" altLang="ko-KR" sz="1800" dirty="0"/>
              <a:t>[3]-&gt;Draw(600, 0, </a:t>
            </a:r>
            <a:r>
              <a:rPr lang="en-US" altLang="ko-KR" sz="1800" dirty="0" err="1"/>
              <a:t>rt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DSTINVERT</a:t>
            </a:r>
            <a:r>
              <a:rPr lang="en-US" altLang="ko-KR" sz="1800" dirty="0"/>
              <a:t>);//(NOT </a:t>
            </a:r>
            <a:r>
              <a:rPr lang="en-US" altLang="ko-KR" sz="1800" dirty="0" err="1"/>
              <a:t>dest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 err="1"/>
              <a:t>m_ui</a:t>
            </a:r>
            <a:r>
              <a:rPr lang="en-US" altLang="ko-KR" sz="1800" dirty="0"/>
              <a:t>[4]-&gt;Draw(650, 0, </a:t>
            </a:r>
            <a:r>
              <a:rPr lang="en-US" altLang="ko-KR" sz="1800" dirty="0" err="1"/>
              <a:t>rt</a:t>
            </a:r>
            <a:r>
              <a:rPr lang="en-US" altLang="ko-KR" sz="1800" dirty="0"/>
              <a:t>, BLACKNESS);//BLACK</a:t>
            </a:r>
          </a:p>
          <a:p>
            <a:r>
              <a:rPr lang="en-US" altLang="ko-KR" sz="1800" dirty="0" err="1"/>
              <a:t>m_ui</a:t>
            </a:r>
            <a:r>
              <a:rPr lang="en-US" altLang="ko-KR" sz="1800" dirty="0"/>
              <a:t>[5]-&gt;Draw(700, 0, </a:t>
            </a:r>
            <a:r>
              <a:rPr lang="en-US" altLang="ko-KR" sz="1800" dirty="0" err="1"/>
              <a:t>rt</a:t>
            </a:r>
            <a:r>
              <a:rPr lang="en-US" altLang="ko-KR" sz="1800" dirty="0"/>
              <a:t>, WHITENESS);//WHITE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모드</a:t>
            </a:r>
          </a:p>
        </p:txBody>
      </p:sp>
    </p:spTree>
    <p:extLst>
      <p:ext uri="{BB962C8B-B14F-4D97-AF65-F5344CB8AC3E}">
        <p14:creationId xmlns:p14="http://schemas.microsoft.com/office/powerpoint/2010/main" val="4119947864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err="1"/>
              <a:t>typedef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struct</a:t>
            </a:r>
            <a:r>
              <a:rPr lang="en-US" altLang="ko-KR" sz="2000" dirty="0"/>
              <a:t> _</a:t>
            </a:r>
            <a:r>
              <a:rPr lang="en-US" altLang="ko-KR" sz="2000" dirty="0" err="1"/>
              <a:t>BLENDFUNCTION</a:t>
            </a:r>
            <a:r>
              <a:rPr lang="en-US" altLang="ko-KR" sz="2000" dirty="0"/>
              <a:t> {</a:t>
            </a:r>
          </a:p>
          <a:p>
            <a:pPr lvl="1"/>
            <a:r>
              <a:rPr lang="en-US" altLang="ko-KR" sz="2000" dirty="0"/>
              <a:t>BYTE </a:t>
            </a:r>
            <a:r>
              <a:rPr lang="en-US" altLang="ko-KR" sz="2000" dirty="0" err="1"/>
              <a:t>BlendOp</a:t>
            </a:r>
            <a:r>
              <a:rPr lang="en-US" altLang="ko-KR" sz="2000" dirty="0"/>
              <a:t>;  // </a:t>
            </a:r>
            <a:r>
              <a:rPr lang="en-US" altLang="ko-KR" sz="2000" dirty="0" err="1"/>
              <a:t>AC_SRC_OVER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0x00</a:t>
            </a:r>
            <a:r>
              <a:rPr lang="en-US" altLang="ko-KR" sz="2000" dirty="0"/>
              <a:t> only</a:t>
            </a:r>
          </a:p>
          <a:p>
            <a:pPr lvl="1"/>
            <a:r>
              <a:rPr lang="en-US" altLang="ko-KR" sz="2000" dirty="0"/>
              <a:t>BYTE </a:t>
            </a:r>
            <a:r>
              <a:rPr lang="en-US" altLang="ko-KR" sz="2000" dirty="0" err="1"/>
              <a:t>BlendFlags</a:t>
            </a:r>
            <a:r>
              <a:rPr lang="en-US" altLang="ko-KR" sz="2000" dirty="0"/>
              <a:t>;  // </a:t>
            </a:r>
            <a:r>
              <a:rPr lang="ko-KR" altLang="en-US" sz="2000" dirty="0"/>
              <a:t>무조건 </a:t>
            </a:r>
            <a:r>
              <a:rPr lang="en-US" altLang="ko-KR" sz="2000" dirty="0"/>
              <a:t>0  </a:t>
            </a:r>
            <a:r>
              <a:rPr lang="ko-KR" altLang="en-US" sz="2000" dirty="0"/>
              <a:t>나중을 위해서 존재한다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/>
              <a:t>BYTE </a:t>
            </a:r>
            <a:r>
              <a:rPr lang="en-US" altLang="ko-KR" sz="2000" dirty="0" err="1"/>
              <a:t>SourceConstantAlpha</a:t>
            </a:r>
            <a:r>
              <a:rPr lang="en-US" altLang="ko-KR" sz="2000" dirty="0"/>
              <a:t>; // </a:t>
            </a:r>
            <a:r>
              <a:rPr lang="ko-KR" altLang="en-US" sz="2000" dirty="0"/>
              <a:t>전체비트맵에 대한 투명도 값</a:t>
            </a:r>
            <a:endParaRPr lang="en-US" altLang="ko-KR" sz="2000" dirty="0"/>
          </a:p>
          <a:p>
            <a:pPr lvl="1"/>
            <a:r>
              <a:rPr lang="en-US" altLang="ko-KR" sz="2000" dirty="0"/>
              <a:t>BYTE </a:t>
            </a:r>
            <a:r>
              <a:rPr lang="en-US" altLang="ko-KR" sz="2000" dirty="0" err="1"/>
              <a:t>AlphaFormat</a:t>
            </a:r>
            <a:r>
              <a:rPr lang="en-US" altLang="ko-KR" sz="2000" dirty="0"/>
              <a:t>; // </a:t>
            </a:r>
            <a:r>
              <a:rPr lang="ko-KR" altLang="en-US" sz="2000" dirty="0"/>
              <a:t>비트맵 </a:t>
            </a:r>
            <a:r>
              <a:rPr lang="ko-KR" altLang="en-US" sz="2000" dirty="0" err="1"/>
              <a:t>알파채널이</a:t>
            </a:r>
            <a:r>
              <a:rPr lang="ko-KR" altLang="en-US" sz="2000" dirty="0"/>
              <a:t> 있을 때 사용됨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}</a:t>
            </a:r>
            <a:r>
              <a:rPr lang="en-US" altLang="ko-KR" sz="2000" dirty="0" err="1"/>
              <a:t>BLENDFUNCTION</a:t>
            </a:r>
            <a:r>
              <a:rPr lang="en-US" altLang="ko-KR" sz="2000" dirty="0"/>
              <a:t>, *</a:t>
            </a:r>
            <a:r>
              <a:rPr lang="en-US" altLang="ko-KR" sz="2000" dirty="0" err="1"/>
              <a:t>PBLENDFUNCTION</a:t>
            </a:r>
            <a:r>
              <a:rPr lang="en-US" altLang="ko-KR" sz="2000" dirty="0"/>
              <a:t>;</a:t>
            </a:r>
          </a:p>
          <a:p>
            <a:endParaRPr lang="en-US" altLang="ko-KR" sz="2000" dirty="0"/>
          </a:p>
          <a:p>
            <a:r>
              <a:rPr lang="en-US" altLang="ko-KR" sz="2000" dirty="0"/>
              <a:t>// </a:t>
            </a:r>
            <a:r>
              <a:rPr lang="en-US" altLang="ko-KR" sz="2000" dirty="0" err="1"/>
              <a:t>AlphaFormat</a:t>
            </a:r>
            <a:r>
              <a:rPr lang="ko-KR" altLang="en-US" sz="2000" dirty="0"/>
              <a:t>의 사용은 반드시 </a:t>
            </a:r>
            <a:r>
              <a:rPr lang="en-US" altLang="ko-KR" sz="2000" dirty="0"/>
              <a:t>32</a:t>
            </a:r>
            <a:r>
              <a:rPr lang="ko-KR" altLang="en-US" sz="2000" dirty="0"/>
              <a:t>비트 비트맵이어야 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r>
              <a:rPr lang="en-US" altLang="ko-KR" sz="2000" dirty="0" err="1"/>
              <a:t>currentlly</a:t>
            </a:r>
            <a:r>
              <a:rPr lang="en-US" altLang="ko-KR" sz="2000" dirty="0"/>
              <a:t> defined blend function</a:t>
            </a:r>
          </a:p>
          <a:p>
            <a:pPr lvl="1"/>
            <a:r>
              <a:rPr lang="en-US" altLang="ko-KR" sz="2000" dirty="0"/>
              <a:t>#define </a:t>
            </a:r>
            <a:r>
              <a:rPr lang="en-US" altLang="ko-KR" sz="2000" dirty="0" err="1"/>
              <a:t>AC_SRC_OVER</a:t>
            </a:r>
            <a:r>
              <a:rPr lang="en-US" altLang="ko-KR" sz="2000" dirty="0"/>
              <a:t>                 </a:t>
            </a:r>
            <a:r>
              <a:rPr lang="en-US" altLang="ko-KR" sz="2000" dirty="0" err="1"/>
              <a:t>0x00</a:t>
            </a:r>
            <a:endParaRPr lang="en-US" altLang="ko-KR" sz="2000" dirty="0"/>
          </a:p>
          <a:p>
            <a:r>
              <a:rPr lang="en-US" altLang="ko-KR" sz="2000" dirty="0"/>
              <a:t>// alpha format flags</a:t>
            </a:r>
            <a:endParaRPr lang="ko-KR" altLang="en-US" sz="2000" dirty="0"/>
          </a:p>
          <a:p>
            <a:pPr lvl="1"/>
            <a:r>
              <a:rPr lang="en-US" altLang="ko-KR" sz="2000" dirty="0"/>
              <a:t>#define </a:t>
            </a:r>
            <a:r>
              <a:rPr lang="en-US" altLang="ko-KR" sz="2000" dirty="0" err="1"/>
              <a:t>AC_SRC_ALPHA</a:t>
            </a:r>
            <a:r>
              <a:rPr lang="en-US" altLang="ko-KR" sz="2000" dirty="0"/>
              <a:t>                </a:t>
            </a:r>
            <a:r>
              <a:rPr lang="en-US" altLang="ko-KR" sz="2000" dirty="0" err="1"/>
              <a:t>0x01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알파 </a:t>
            </a:r>
            <a:r>
              <a:rPr lang="ko-KR" altLang="en-US" dirty="0" err="1"/>
              <a:t>브랜딩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060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90538"/>
          </a:xfrm>
          <a:noFill/>
        </p:spPr>
        <p:txBody>
          <a:bodyPr/>
          <a:lstStyle/>
          <a:p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5. </a:t>
            </a:r>
            <a:r>
              <a:rPr lang="ko-KR" altLang="en-US" sz="3200">
                <a:latin typeface="휴먼옛체" pitchFamily="2" charset="-127"/>
                <a:ea typeface="휴먼옛체" pitchFamily="2" charset="-127"/>
              </a:rPr>
              <a:t>윈도우 프로그래밍과 친해지자</a:t>
            </a:r>
          </a:p>
        </p:txBody>
      </p:sp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323850" y="765175"/>
            <a:ext cx="8569325" cy="5429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400">
                <a:latin typeface="Times New Roman" pitchFamily="18" charset="0"/>
                <a:ea typeface="굴림" pitchFamily="50" charset="-127"/>
              </a:rPr>
              <a:t>LRESULT CALLBACK WndProc (HWND hwnd, UINT iMsg, WPARAM wParam, LPARAM lParam)</a:t>
            </a:r>
          </a:p>
          <a:p>
            <a:r>
              <a:rPr lang="en-US" altLang="ko-KR" sz="1400">
                <a:latin typeface="Times New Roman" pitchFamily="18" charset="0"/>
                <a:ea typeface="굴림" pitchFamily="50" charset="-127"/>
              </a:rPr>
              <a:t>{</a:t>
            </a:r>
          </a:p>
          <a:p>
            <a:r>
              <a:rPr lang="en-US" altLang="ko-KR" sz="1400">
                <a:latin typeface="Times New Roman" pitchFamily="18" charset="0"/>
                <a:ea typeface="굴림" pitchFamily="50" charset="-127"/>
              </a:rPr>
              <a:t>     HDC         hdc ;</a:t>
            </a:r>
          </a:p>
          <a:p>
            <a:r>
              <a:rPr lang="en-US" altLang="ko-KR" sz="1400">
                <a:latin typeface="Times New Roman" pitchFamily="18" charset="0"/>
                <a:ea typeface="굴림" pitchFamily="50" charset="-127"/>
              </a:rPr>
              <a:t>     PAINTSTRUCT ps ;</a:t>
            </a:r>
          </a:p>
          <a:p>
            <a:r>
              <a:rPr lang="en-US" altLang="ko-KR" sz="1400">
                <a:latin typeface="Times New Roman" pitchFamily="18" charset="0"/>
                <a:ea typeface="굴림" pitchFamily="50" charset="-127"/>
              </a:rPr>
              <a:t>     RECT        rect ;</a:t>
            </a:r>
          </a:p>
          <a:p>
            <a:endParaRPr lang="en-US" altLang="ko-KR" sz="1400">
              <a:latin typeface="Times New Roman" pitchFamily="18" charset="0"/>
              <a:ea typeface="굴림" pitchFamily="50" charset="-127"/>
            </a:endParaRPr>
          </a:p>
          <a:p>
            <a:r>
              <a:rPr lang="en-US" altLang="ko-KR" sz="1400">
                <a:latin typeface="Times New Roman" pitchFamily="18" charset="0"/>
                <a:ea typeface="굴림" pitchFamily="50" charset="-127"/>
              </a:rPr>
              <a:t>     switch (iMsg)</a:t>
            </a:r>
          </a:p>
          <a:p>
            <a:r>
              <a:rPr lang="en-US" altLang="ko-KR" sz="1400">
                <a:latin typeface="Times New Roman" pitchFamily="18" charset="0"/>
                <a:ea typeface="굴림" pitchFamily="50" charset="-127"/>
              </a:rPr>
              <a:t>          {</a:t>
            </a:r>
          </a:p>
          <a:p>
            <a:r>
              <a:rPr lang="en-US" altLang="ko-KR" sz="1400">
                <a:latin typeface="Times New Roman" pitchFamily="18" charset="0"/>
                <a:ea typeface="굴림" pitchFamily="50" charset="-127"/>
              </a:rPr>
              <a:t>          case WM_CREATE :</a:t>
            </a:r>
          </a:p>
          <a:p>
            <a:r>
              <a:rPr lang="en-US" altLang="ko-KR" sz="1400">
                <a:latin typeface="Times New Roman" pitchFamily="18" charset="0"/>
                <a:ea typeface="굴림" pitchFamily="50" charset="-127"/>
              </a:rPr>
              <a:t>               PlaySound ("hellowin.wav", NULL, SND_FILENAME | SND_ASYNC) ;</a:t>
            </a:r>
          </a:p>
          <a:p>
            <a:r>
              <a:rPr lang="en-US" altLang="ko-KR" sz="1400">
                <a:latin typeface="Times New Roman" pitchFamily="18" charset="0"/>
                <a:ea typeface="굴림" pitchFamily="50" charset="-127"/>
              </a:rPr>
              <a:t>               return 0 ;</a:t>
            </a:r>
          </a:p>
          <a:p>
            <a:r>
              <a:rPr lang="en-US" altLang="ko-KR" sz="1400">
                <a:latin typeface="Times New Roman" pitchFamily="18" charset="0"/>
                <a:ea typeface="굴림" pitchFamily="50" charset="-127"/>
              </a:rPr>
              <a:t>          case WM_PAINT :</a:t>
            </a:r>
          </a:p>
          <a:p>
            <a:r>
              <a:rPr lang="en-US" altLang="ko-KR" sz="1400">
                <a:latin typeface="Times New Roman" pitchFamily="18" charset="0"/>
                <a:ea typeface="굴림" pitchFamily="50" charset="-127"/>
              </a:rPr>
              <a:t>               hdc = BeginPaint (hwnd, &amp;ps) ;</a:t>
            </a:r>
          </a:p>
          <a:p>
            <a:r>
              <a:rPr lang="en-US" altLang="ko-KR" sz="1400">
                <a:latin typeface="Times New Roman" pitchFamily="18" charset="0"/>
                <a:ea typeface="굴림" pitchFamily="50" charset="-127"/>
              </a:rPr>
              <a:t>               GetClientRect (hwnd, &amp;rect) ;</a:t>
            </a:r>
          </a:p>
          <a:p>
            <a:endParaRPr lang="en-US" altLang="ko-KR" sz="1400">
              <a:latin typeface="Times New Roman" pitchFamily="18" charset="0"/>
              <a:ea typeface="굴림" pitchFamily="50" charset="-127"/>
            </a:endParaRPr>
          </a:p>
          <a:p>
            <a:r>
              <a:rPr lang="en-US" altLang="ko-KR" sz="1400">
                <a:latin typeface="Times New Roman" pitchFamily="18" charset="0"/>
                <a:ea typeface="굴림" pitchFamily="50" charset="-127"/>
              </a:rPr>
              <a:t>               DrawText (hdc, "Hello, Windows 95!", -1, &amp;rect,</a:t>
            </a:r>
          </a:p>
          <a:p>
            <a:r>
              <a:rPr lang="en-US" altLang="ko-KR" sz="1400">
                <a:latin typeface="Times New Roman" pitchFamily="18" charset="0"/>
                <a:ea typeface="굴림" pitchFamily="50" charset="-127"/>
              </a:rPr>
              <a:t>			             DT_SINGLELINE | DT_CENTER | DT_VCENTER) ;</a:t>
            </a:r>
          </a:p>
          <a:p>
            <a:r>
              <a:rPr lang="en-US" altLang="ko-KR" sz="1400">
                <a:latin typeface="Times New Roman" pitchFamily="18" charset="0"/>
                <a:ea typeface="굴림" pitchFamily="50" charset="-127"/>
              </a:rPr>
              <a:t>               EndPaint (hwnd, &amp;ps) ;</a:t>
            </a:r>
          </a:p>
          <a:p>
            <a:r>
              <a:rPr lang="en-US" altLang="ko-KR" sz="1400">
                <a:latin typeface="Times New Roman" pitchFamily="18" charset="0"/>
                <a:ea typeface="굴림" pitchFamily="50" charset="-127"/>
              </a:rPr>
              <a:t>               return 0 ;</a:t>
            </a:r>
          </a:p>
          <a:p>
            <a:r>
              <a:rPr lang="en-US" altLang="ko-KR" sz="1400">
                <a:latin typeface="Times New Roman" pitchFamily="18" charset="0"/>
                <a:ea typeface="굴림" pitchFamily="50" charset="-127"/>
              </a:rPr>
              <a:t>          case WM_DESTROY :</a:t>
            </a:r>
          </a:p>
          <a:p>
            <a:r>
              <a:rPr lang="en-US" altLang="ko-KR" sz="1400">
                <a:latin typeface="Times New Roman" pitchFamily="18" charset="0"/>
                <a:ea typeface="굴림" pitchFamily="50" charset="-127"/>
              </a:rPr>
              <a:t>               PostQuitMessage (0) ;</a:t>
            </a:r>
          </a:p>
          <a:p>
            <a:r>
              <a:rPr lang="en-US" altLang="ko-KR" sz="1400">
                <a:latin typeface="Times New Roman" pitchFamily="18" charset="0"/>
                <a:ea typeface="굴림" pitchFamily="50" charset="-127"/>
              </a:rPr>
              <a:t>               return 0 ;</a:t>
            </a:r>
          </a:p>
          <a:p>
            <a:r>
              <a:rPr lang="en-US" altLang="ko-KR" sz="1400">
                <a:latin typeface="Times New Roman" pitchFamily="18" charset="0"/>
                <a:ea typeface="굴림" pitchFamily="50" charset="-127"/>
              </a:rPr>
              <a:t>          }</a:t>
            </a:r>
          </a:p>
          <a:p>
            <a:r>
              <a:rPr lang="en-US" altLang="ko-KR" sz="1400">
                <a:latin typeface="Times New Roman" pitchFamily="18" charset="0"/>
                <a:ea typeface="굴림" pitchFamily="50" charset="-127"/>
              </a:rPr>
              <a:t>      return DefWindowProc (hwnd, iMsg, wParam, lParam) ;</a:t>
            </a:r>
          </a:p>
          <a:p>
            <a:r>
              <a:rPr lang="en-US" altLang="ko-KR" sz="1400">
                <a:latin typeface="Times New Roman" pitchFamily="18" charset="0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9190413"/>
              </p:ext>
            </p:extLst>
          </p:nvPr>
        </p:nvGraphicFramePr>
        <p:xfrm>
          <a:off x="0" y="764704"/>
          <a:ext cx="8953500" cy="1508760"/>
        </p:xfrm>
        <a:graphic>
          <a:graphicData uri="http://schemas.openxmlformats.org/drawingml/2006/table">
            <a:tbl>
              <a:tblPr/>
              <a:tblGrid>
                <a:gridCol w="1452414">
                  <a:extLst>
                    <a:ext uri="{9D8B030D-6E8A-4147-A177-3AD203B41FA5}">
                      <a16:colId xmlns:a16="http://schemas.microsoft.com/office/drawing/2014/main" val="2670572297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3894141398"/>
                    </a:ext>
                  </a:extLst>
                </a:gridCol>
                <a:gridCol w="4188718">
                  <a:extLst>
                    <a:ext uri="{9D8B030D-6E8A-4147-A177-3AD203B41FA5}">
                      <a16:colId xmlns:a16="http://schemas.microsoft.com/office/drawing/2014/main" val="1903981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Dst.Red</a:t>
                      </a:r>
                    </a:p>
                  </a:txBody>
                  <a:tcPr marL="152400" marR="152400" marT="114300" marB="114300">
                    <a:lnL w="12700" cap="flat" cmpd="sng" algn="ctr">
                      <a:solidFill>
                        <a:srgbClr val="F01F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20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1F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24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= Src.Red * (SCA / 255.0)</a:t>
                      </a:r>
                    </a:p>
                  </a:txBody>
                  <a:tcPr marL="152400" marR="152400" marT="114300" marB="114300">
                    <a:lnL w="12700" cap="flat" cmpd="sng" algn="ctr">
                      <a:solidFill>
                        <a:srgbClr val="B020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1E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20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+ Dst.Red * (1.0 - (SCA / 255.0))</a:t>
                      </a:r>
                    </a:p>
                  </a:txBody>
                  <a:tcPr marL="152400" marR="152400" marT="114300" marB="114300">
                    <a:lnL w="12700" cap="flat" cmpd="sng" algn="ctr">
                      <a:solidFill>
                        <a:srgbClr val="D01E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1E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1E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51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Dst.Green</a:t>
                      </a:r>
                    </a:p>
                  </a:txBody>
                  <a:tcPr marL="152400" marR="152400" marT="114300" marB="114300">
                    <a:lnL w="12700" cap="flat" cmpd="sng" algn="ctr">
                      <a:solidFill>
                        <a:srgbClr val="D024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24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1B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= Src.Green * (SCA / 255.0)</a:t>
                      </a:r>
                    </a:p>
                  </a:txBody>
                  <a:tcPr marL="152400" marR="152400" marT="114300" marB="114300">
                    <a:lnL w="12700" cap="flat" cmpd="sng" algn="ctr">
                      <a:solidFill>
                        <a:srgbClr val="002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1E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+ Dst.Green * (1.0 - (SCA / 255.0))</a:t>
                      </a:r>
                    </a:p>
                  </a:txBody>
                  <a:tcPr marL="152400" marR="152400" marT="114300" marB="114300">
                    <a:lnL w="12700" cap="flat" cmpd="sng" algn="ctr">
                      <a:solidFill>
                        <a:srgbClr val="002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2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17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Dst.Blue</a:t>
                      </a:r>
                    </a:p>
                  </a:txBody>
                  <a:tcPr marL="152400" marR="152400" marT="114300" marB="114300">
                    <a:lnL w="12700" cap="flat" cmpd="sng" algn="ctr">
                      <a:solidFill>
                        <a:srgbClr val="101B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1E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1B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1B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= Src.Blue * (SCA / 255.0)</a:t>
                      </a:r>
                    </a:p>
                  </a:txBody>
                  <a:tcPr marL="152400" marR="152400" marT="114300" marB="114300">
                    <a:lnL w="12700" cap="flat" cmpd="sng" algn="ctr">
                      <a:solidFill>
                        <a:srgbClr val="D01E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2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1E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1E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+ </a:t>
                      </a:r>
                      <a:r>
                        <a:rPr lang="en-US" dirty="0" err="1">
                          <a:effectLst/>
                        </a:rPr>
                        <a:t>Dst.Blue</a:t>
                      </a:r>
                      <a:r>
                        <a:rPr lang="en-US" dirty="0">
                          <a:effectLst/>
                        </a:rPr>
                        <a:t> * (1.0 - (</a:t>
                      </a:r>
                      <a:r>
                        <a:rPr lang="en-US" dirty="0" err="1">
                          <a:effectLst/>
                        </a:rPr>
                        <a:t>SCA</a:t>
                      </a:r>
                      <a:r>
                        <a:rPr lang="en-US" dirty="0">
                          <a:effectLst/>
                        </a:rPr>
                        <a:t> / 255.0))</a:t>
                      </a:r>
                    </a:p>
                  </a:txBody>
                  <a:tcPr marL="152400" marR="152400" marT="114300" marB="114300">
                    <a:lnL w="12700" cap="flat" cmpd="sng" algn="ctr">
                      <a:solidFill>
                        <a:srgbClr val="D02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2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2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2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81402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0"/>
            <a:ext cx="8172400" cy="500063"/>
          </a:xfrm>
        </p:spPr>
        <p:txBody>
          <a:bodyPr/>
          <a:lstStyle/>
          <a:p>
            <a:r>
              <a:rPr lang="en-US" altLang="ko-KR" sz="3200" b="0" dirty="0" err="1"/>
              <a:t>AC_SRC_ALPHA</a:t>
            </a:r>
            <a:r>
              <a:rPr lang="ko-KR" altLang="en-US" sz="3200" b="0" dirty="0"/>
              <a:t>가 설정되지 않은 경우</a:t>
            </a:r>
            <a:endParaRPr lang="ko-KR" altLang="en-US" sz="32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597675"/>
              </p:ext>
            </p:extLst>
          </p:nvPr>
        </p:nvGraphicFramePr>
        <p:xfrm>
          <a:off x="23465" y="2273464"/>
          <a:ext cx="8953501" cy="502920"/>
        </p:xfrm>
        <a:graphic>
          <a:graphicData uri="http://schemas.openxmlformats.org/drawingml/2006/table">
            <a:tbl>
              <a:tblPr/>
              <a:tblGrid>
                <a:gridCol w="1405285">
                  <a:extLst>
                    <a:ext uri="{9D8B030D-6E8A-4147-A177-3AD203B41FA5}">
                      <a16:colId xmlns:a16="http://schemas.microsoft.com/office/drawing/2014/main" val="2979911682"/>
                    </a:ext>
                  </a:extLst>
                </a:gridCol>
                <a:gridCol w="3343275">
                  <a:extLst>
                    <a:ext uri="{9D8B030D-6E8A-4147-A177-3AD203B41FA5}">
                      <a16:colId xmlns:a16="http://schemas.microsoft.com/office/drawing/2014/main" val="4224604271"/>
                    </a:ext>
                  </a:extLst>
                </a:gridCol>
                <a:gridCol w="4204941">
                  <a:extLst>
                    <a:ext uri="{9D8B030D-6E8A-4147-A177-3AD203B41FA5}">
                      <a16:colId xmlns:a16="http://schemas.microsoft.com/office/drawing/2014/main" val="30075007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Dst.Alpha</a:t>
                      </a:r>
                    </a:p>
                  </a:txBody>
                  <a:tcPr marL="152400" marR="152400" marT="114300" marB="114300">
                    <a:lnL w="12700" cap="flat" cmpd="sng" algn="ctr">
                      <a:solidFill>
                        <a:srgbClr val="608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8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8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= Src.Alpha * (SCA / 255.0)</a:t>
                      </a:r>
                    </a:p>
                  </a:txBody>
                  <a:tcPr marL="152400" marR="152400" marT="114300" marB="114300">
                    <a:lnL w="12700" cap="flat" cmpd="sng" algn="ctr">
                      <a:solidFill>
                        <a:srgbClr val="008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8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+ </a:t>
                      </a:r>
                      <a:r>
                        <a:rPr lang="en-US" dirty="0" err="1">
                          <a:effectLst/>
                        </a:rPr>
                        <a:t>Dst.Alpha</a:t>
                      </a:r>
                      <a:r>
                        <a:rPr lang="en-US" dirty="0">
                          <a:effectLst/>
                        </a:rPr>
                        <a:t> * (1.0 - (</a:t>
                      </a:r>
                      <a:r>
                        <a:rPr lang="en-US" dirty="0" err="1">
                          <a:effectLst/>
                        </a:rPr>
                        <a:t>SCA</a:t>
                      </a:r>
                      <a:r>
                        <a:rPr lang="en-US" dirty="0">
                          <a:effectLst/>
                        </a:rPr>
                        <a:t> / 255.0))</a:t>
                      </a:r>
                    </a:p>
                  </a:txBody>
                  <a:tcPr marL="152400" marR="152400" marT="114300" marB="114300">
                    <a:lnL w="12700" cap="flat" cmpd="sng" algn="ctr">
                      <a:solidFill>
                        <a:srgbClr val="308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8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8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8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932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978051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0765602"/>
              </p:ext>
            </p:extLst>
          </p:nvPr>
        </p:nvGraphicFramePr>
        <p:xfrm>
          <a:off x="-9153" y="764704"/>
          <a:ext cx="8953502" cy="1508760"/>
        </p:xfrm>
        <a:graphic>
          <a:graphicData uri="http://schemas.openxmlformats.org/drawingml/2006/table">
            <a:tbl>
              <a:tblPr/>
              <a:tblGrid>
                <a:gridCol w="1524422">
                  <a:extLst>
                    <a:ext uri="{9D8B030D-6E8A-4147-A177-3AD203B41FA5}">
                      <a16:colId xmlns:a16="http://schemas.microsoft.com/office/drawing/2014/main" val="1381574684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924185659"/>
                    </a:ext>
                  </a:extLst>
                </a:gridCol>
                <a:gridCol w="5628880">
                  <a:extLst>
                    <a:ext uri="{9D8B030D-6E8A-4147-A177-3AD203B41FA5}">
                      <a16:colId xmlns:a16="http://schemas.microsoft.com/office/drawing/2014/main" val="11353562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Dst.Red</a:t>
                      </a:r>
                    </a:p>
                  </a:txBody>
                  <a:tcPr marL="152400" marR="152400" marT="114300" marB="114300">
                    <a:lnL w="12700" cap="flat" cmpd="sng" algn="ctr">
                      <a:solidFill>
                        <a:srgbClr val="801F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6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1F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1F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= Src.Red</a:t>
                      </a:r>
                    </a:p>
                  </a:txBody>
                  <a:tcPr marL="152400" marR="152400" marT="114300" marB="114300">
                    <a:lnL w="12700" cap="flat" cmpd="sng" algn="ctr">
                      <a:solidFill>
                        <a:srgbClr val="D06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6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6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6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+ (1 - Src.Alpha) * Dst.Red</a:t>
                      </a:r>
                    </a:p>
                  </a:txBody>
                  <a:tcPr marL="152400" marR="152400" marT="114300" marB="114300">
                    <a:lnL w="12700" cap="flat" cmpd="sng" algn="ctr">
                      <a:solidFill>
                        <a:srgbClr val="D06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6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6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6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71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Dst.Green</a:t>
                      </a:r>
                    </a:p>
                  </a:txBody>
                  <a:tcPr marL="152400" marR="152400" marT="114300" marB="114300">
                    <a:lnL w="12700" cap="flat" cmpd="sng" algn="ctr">
                      <a:solidFill>
                        <a:srgbClr val="801F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6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1F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1F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= Src.Green</a:t>
                      </a:r>
                    </a:p>
                  </a:txBody>
                  <a:tcPr marL="152400" marR="152400" marT="114300" marB="114300">
                    <a:lnL w="12700" cap="flat" cmpd="sng" algn="ctr">
                      <a:solidFill>
                        <a:srgbClr val="306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6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6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65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+ (1 - Src.Alpha) * Dst.Green</a:t>
                      </a:r>
                    </a:p>
                  </a:txBody>
                  <a:tcPr marL="152400" marR="152400" marT="114300" marB="114300">
                    <a:lnL w="12700" cap="flat" cmpd="sng" algn="ctr">
                      <a:solidFill>
                        <a:srgbClr val="306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6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6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65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303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Dst.Blue</a:t>
                      </a:r>
                    </a:p>
                  </a:txBody>
                  <a:tcPr marL="152400" marR="152400" marT="114300" marB="114300">
                    <a:lnL w="12700" cap="flat" cmpd="sng" algn="ctr">
                      <a:solidFill>
                        <a:srgbClr val="801F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5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1F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1F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= Src.Blue</a:t>
                      </a:r>
                    </a:p>
                  </a:txBody>
                  <a:tcPr marL="152400" marR="152400" marT="114300" marB="114300">
                    <a:lnL w="12700" cap="flat" cmpd="sng" algn="ctr">
                      <a:solidFill>
                        <a:srgbClr val="2065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5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65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5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+ (1 - </a:t>
                      </a:r>
                      <a:r>
                        <a:rPr lang="en-US" dirty="0" err="1">
                          <a:effectLst/>
                        </a:rPr>
                        <a:t>Src.Alpha</a:t>
                      </a:r>
                      <a:r>
                        <a:rPr lang="en-US" dirty="0">
                          <a:effectLst/>
                        </a:rPr>
                        <a:t>) * </a:t>
                      </a:r>
                      <a:r>
                        <a:rPr lang="en-US" dirty="0" err="1">
                          <a:effectLst/>
                        </a:rPr>
                        <a:t>Dst.Blue</a:t>
                      </a:r>
                      <a:endParaRPr lang="en-US" dirty="0">
                        <a:effectLst/>
                      </a:endParaRPr>
                    </a:p>
                  </a:txBody>
                  <a:tcPr marL="152400" marR="152400" marT="114300" marB="114300">
                    <a:lnL w="12700" cap="flat" cmpd="sng" algn="ctr">
                      <a:solidFill>
                        <a:srgbClr val="2065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65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65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65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3093234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0"/>
            <a:ext cx="8460432" cy="500063"/>
          </a:xfrm>
        </p:spPr>
        <p:txBody>
          <a:bodyPr/>
          <a:lstStyle/>
          <a:p>
            <a:r>
              <a:rPr lang="en-US" altLang="ko-KR" sz="2000" dirty="0" err="1"/>
              <a:t>SourceConstantAlpha</a:t>
            </a:r>
            <a:r>
              <a:rPr lang="ko-KR" altLang="en-US" sz="2000" dirty="0"/>
              <a:t>를</a:t>
            </a:r>
            <a:r>
              <a:rPr lang="ko-KR" altLang="en-US" sz="2000" b="0" dirty="0"/>
              <a:t> 사용하지 않으면 </a:t>
            </a:r>
            <a:r>
              <a:rPr lang="en-US" altLang="ko-KR" sz="2000" b="0" dirty="0"/>
              <a:t>(</a:t>
            </a:r>
            <a:r>
              <a:rPr lang="ko-KR" altLang="en-US" sz="2000" b="0" dirty="0"/>
              <a:t>즉</a:t>
            </a:r>
            <a:r>
              <a:rPr lang="en-US" altLang="ko-KR" sz="2000" b="0" dirty="0"/>
              <a:t>, </a:t>
            </a:r>
            <a:r>
              <a:rPr lang="en-US" altLang="ko-KR" sz="2000" b="0" dirty="0" err="1"/>
              <a:t>0xFF</a:t>
            </a:r>
            <a:r>
              <a:rPr lang="ko-KR" altLang="en-US" sz="2000" b="0" dirty="0"/>
              <a:t>와 같음</a:t>
            </a:r>
            <a:r>
              <a:rPr lang="en-US" altLang="ko-KR" sz="2000" b="0" dirty="0"/>
              <a:t>)</a:t>
            </a:r>
            <a:endParaRPr lang="ko-KR" altLang="en-US" sz="20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001196"/>
              </p:ext>
            </p:extLst>
          </p:nvPr>
        </p:nvGraphicFramePr>
        <p:xfrm>
          <a:off x="-9153" y="2273464"/>
          <a:ext cx="8953502" cy="502920"/>
        </p:xfrm>
        <a:graphic>
          <a:graphicData uri="http://schemas.openxmlformats.org/drawingml/2006/table">
            <a:tbl>
              <a:tblPr/>
              <a:tblGrid>
                <a:gridCol w="1509341">
                  <a:extLst>
                    <a:ext uri="{9D8B030D-6E8A-4147-A177-3AD203B41FA5}">
                      <a16:colId xmlns:a16="http://schemas.microsoft.com/office/drawing/2014/main" val="2243064123"/>
                    </a:ext>
                  </a:extLst>
                </a:gridCol>
                <a:gridCol w="1814512">
                  <a:extLst>
                    <a:ext uri="{9D8B030D-6E8A-4147-A177-3AD203B41FA5}">
                      <a16:colId xmlns:a16="http://schemas.microsoft.com/office/drawing/2014/main" val="656345043"/>
                    </a:ext>
                  </a:extLst>
                </a:gridCol>
                <a:gridCol w="5629649">
                  <a:extLst>
                    <a:ext uri="{9D8B030D-6E8A-4147-A177-3AD203B41FA5}">
                      <a16:colId xmlns:a16="http://schemas.microsoft.com/office/drawing/2014/main" val="40716591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Dest.alpha</a:t>
                      </a:r>
                    </a:p>
                  </a:txBody>
                  <a:tcPr marL="152400" marR="152400" marT="114300" marB="114300">
                    <a:lnL w="12700" cap="flat" cmpd="sng" algn="ctr">
                      <a:solidFill>
                        <a:srgbClr val="6001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FB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01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01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= Src.Alpha</a:t>
                      </a:r>
                    </a:p>
                  </a:txBody>
                  <a:tcPr marL="152400" marR="152400" marT="114300" marB="114300">
                    <a:lnL w="12700" cap="flat" cmpd="sng" algn="ctr">
                      <a:solidFill>
                        <a:srgbClr val="C0FB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FE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FB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FB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+ (1 - </a:t>
                      </a:r>
                      <a:r>
                        <a:rPr lang="en-US" dirty="0" err="1">
                          <a:effectLst/>
                        </a:rPr>
                        <a:t>SrcAlpha</a:t>
                      </a:r>
                      <a:r>
                        <a:rPr lang="en-US" dirty="0">
                          <a:effectLst/>
                        </a:rPr>
                        <a:t>) * </a:t>
                      </a:r>
                      <a:r>
                        <a:rPr lang="en-US" dirty="0" err="1">
                          <a:effectLst/>
                        </a:rPr>
                        <a:t>Dst.Alpha</a:t>
                      </a:r>
                      <a:endParaRPr lang="en-US" dirty="0">
                        <a:effectLst/>
                      </a:endParaRPr>
                    </a:p>
                  </a:txBody>
                  <a:tcPr marL="152400" marR="152400" marT="114300" marB="114300">
                    <a:lnL w="12700" cap="flat" cmpd="sng" algn="ctr">
                      <a:solidFill>
                        <a:srgbClr val="C0FE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FE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FE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FE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360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609113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376825"/>
              </p:ext>
            </p:extLst>
          </p:nvPr>
        </p:nvGraphicFramePr>
        <p:xfrm>
          <a:off x="303040" y="500063"/>
          <a:ext cx="8537920" cy="5929312"/>
        </p:xfrm>
        <a:graphic>
          <a:graphicData uri="http://schemas.openxmlformats.org/drawingml/2006/table">
            <a:tbl>
              <a:tblPr/>
              <a:tblGrid>
                <a:gridCol w="1388640">
                  <a:extLst>
                    <a:ext uri="{9D8B030D-6E8A-4147-A177-3AD203B41FA5}">
                      <a16:colId xmlns:a16="http://schemas.microsoft.com/office/drawing/2014/main" val="1722894079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514733822"/>
                    </a:ext>
                  </a:extLst>
                </a:gridCol>
                <a:gridCol w="5421088">
                  <a:extLst>
                    <a:ext uri="{9D8B030D-6E8A-4147-A177-3AD203B41FA5}">
                      <a16:colId xmlns:a16="http://schemas.microsoft.com/office/drawing/2014/main" val="3498253420"/>
                    </a:ext>
                  </a:extLst>
                </a:gridCol>
              </a:tblGrid>
              <a:tr h="741164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Src.Red</a:t>
                      </a:r>
                    </a:p>
                  </a:txBody>
                  <a:tcPr marL="145326" marR="145326" marT="108995" marB="108995">
                    <a:lnL w="12700" cap="flat" cmpd="sng" algn="ctr">
                      <a:solidFill>
                        <a:srgbClr val="709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97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9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9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= Src.Red</a:t>
                      </a:r>
                    </a:p>
                  </a:txBody>
                  <a:tcPr marL="145326" marR="145326" marT="108995" marB="108995">
                    <a:lnL w="12700" cap="flat" cmpd="sng" algn="ctr">
                      <a:solidFill>
                        <a:srgbClr val="9097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AA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7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A4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* SourceConstantAlpha / 255.0;</a:t>
                      </a:r>
                    </a:p>
                  </a:txBody>
                  <a:tcPr marL="145326" marR="145326" marT="108995" marB="108995">
                    <a:lnL w="12700" cap="flat" cmpd="sng" algn="ctr">
                      <a:solidFill>
                        <a:srgbClr val="B0AA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AA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AA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A1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89211"/>
                  </a:ext>
                </a:extLst>
              </a:tr>
              <a:tr h="741164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Src.Green</a:t>
                      </a:r>
                    </a:p>
                  </a:txBody>
                  <a:tcPr marL="145326" marR="145326" marT="108995" marB="108995">
                    <a:lnL w="12700" cap="flat" cmpd="sng" algn="ctr">
                      <a:solidFill>
                        <a:srgbClr val="E09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A4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9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9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= Src.Green</a:t>
                      </a:r>
                    </a:p>
                  </a:txBody>
                  <a:tcPr marL="145326" marR="145326" marT="108995" marB="108995">
                    <a:lnL w="12700" cap="flat" cmpd="sng" algn="ctr">
                      <a:solidFill>
                        <a:srgbClr val="50A4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A1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A4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AA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* SourceConstantAlpha / 255.0;</a:t>
                      </a:r>
                    </a:p>
                  </a:txBody>
                  <a:tcPr marL="145326" marR="145326" marT="108995" marB="108995">
                    <a:lnL w="12700" cap="flat" cmpd="sng" algn="ctr">
                      <a:solidFill>
                        <a:srgbClr val="50A1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A1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A1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A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431621"/>
                  </a:ext>
                </a:extLst>
              </a:tr>
              <a:tr h="741164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Src.Blue</a:t>
                      </a:r>
                    </a:p>
                  </a:txBody>
                  <a:tcPr marL="145326" marR="145326" marT="108995" marB="108995">
                    <a:lnL w="12700" cap="flat" cmpd="sng" algn="ctr">
                      <a:solidFill>
                        <a:srgbClr val="E09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A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9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9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= Src.Blue</a:t>
                      </a:r>
                    </a:p>
                  </a:txBody>
                  <a:tcPr marL="145326" marR="145326" marT="108995" marB="108995">
                    <a:lnL w="12700" cap="flat" cmpd="sng" algn="ctr">
                      <a:solidFill>
                        <a:srgbClr val="20AA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A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AA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A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* </a:t>
                      </a:r>
                      <a:r>
                        <a:rPr lang="en-US" sz="1700" dirty="0" err="1">
                          <a:effectLst/>
                        </a:rPr>
                        <a:t>SourceConstantAlpha</a:t>
                      </a:r>
                      <a:r>
                        <a:rPr lang="en-US" sz="1700" dirty="0">
                          <a:effectLst/>
                        </a:rPr>
                        <a:t> / 255.0;</a:t>
                      </a:r>
                    </a:p>
                  </a:txBody>
                  <a:tcPr marL="145326" marR="145326" marT="108995" marB="108995">
                    <a:lnL w="12700" cap="flat" cmpd="sng" algn="ctr">
                      <a:solidFill>
                        <a:srgbClr val="30A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A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A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A4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180036"/>
                  </a:ext>
                </a:extLst>
              </a:tr>
              <a:tr h="741164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Src.Alpha</a:t>
                      </a:r>
                    </a:p>
                  </a:txBody>
                  <a:tcPr marL="145326" marR="145326" marT="108995" marB="108995">
                    <a:lnL w="12700" cap="flat" cmpd="sng" algn="ctr">
                      <a:solidFill>
                        <a:srgbClr val="709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A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9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9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= Src.Alpha</a:t>
                      </a:r>
                    </a:p>
                  </a:txBody>
                  <a:tcPr marL="145326" marR="145326" marT="108995" marB="108995">
                    <a:lnL w="12700" cap="flat" cmpd="sng" algn="ctr">
                      <a:solidFill>
                        <a:srgbClr val="C0A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A4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A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* SourceConstantAlpha / 255.0;</a:t>
                      </a:r>
                    </a:p>
                  </a:txBody>
                  <a:tcPr marL="145326" marR="145326" marT="108995" marB="108995">
                    <a:lnL w="12700" cap="flat" cmpd="sng" algn="ctr">
                      <a:solidFill>
                        <a:srgbClr val="50A4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A4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A4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455440"/>
                  </a:ext>
                </a:extLst>
              </a:tr>
              <a:tr h="741164">
                <a:tc>
                  <a:txBody>
                    <a:bodyPr/>
                    <a:lstStyle/>
                    <a:p>
                      <a:pPr fontAlgn="t"/>
                      <a:r>
                        <a:rPr lang="en-US" sz="1700" b="1" dirty="0" err="1">
                          <a:effectLst/>
                        </a:rPr>
                        <a:t>Dst.Red</a:t>
                      </a:r>
                      <a:endParaRPr lang="en-US" sz="1700" b="1" dirty="0">
                        <a:effectLst/>
                      </a:endParaRPr>
                    </a:p>
                  </a:txBody>
                  <a:tcPr marL="145326" marR="145326" marT="108995" marB="108995">
                    <a:lnL w="12700" cap="flat" cmpd="sng" algn="ctr">
                      <a:solidFill>
                        <a:srgbClr val="709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9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9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1" dirty="0">
                          <a:effectLst/>
                        </a:rPr>
                        <a:t>= </a:t>
                      </a:r>
                      <a:r>
                        <a:rPr lang="en-US" sz="1700" b="1" dirty="0" err="1">
                          <a:effectLst/>
                        </a:rPr>
                        <a:t>Src.Red</a:t>
                      </a:r>
                      <a:endParaRPr lang="en-US" sz="1700" b="1" dirty="0">
                        <a:effectLst/>
                      </a:endParaRPr>
                    </a:p>
                  </a:txBody>
                  <a:tcPr marL="145326" marR="145326" marT="108995" marB="108995">
                    <a:lnL w="12700" cap="flat" cmpd="sng" algn="ctr">
                      <a:solidFill>
                        <a:srgbClr val="30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B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1" dirty="0">
                          <a:effectLst/>
                        </a:rPr>
                        <a:t>+ (1 - </a:t>
                      </a:r>
                      <a:r>
                        <a:rPr lang="en-US" sz="1700" b="1" dirty="0" err="1">
                          <a:effectLst/>
                        </a:rPr>
                        <a:t>Src.Alpha</a:t>
                      </a:r>
                      <a:r>
                        <a:rPr lang="en-US" sz="1700" b="1" dirty="0">
                          <a:effectLst/>
                        </a:rPr>
                        <a:t>) * </a:t>
                      </a:r>
                      <a:r>
                        <a:rPr lang="en-US" sz="1700" b="1" dirty="0" err="1">
                          <a:effectLst/>
                        </a:rPr>
                        <a:t>Dst.Red</a:t>
                      </a:r>
                      <a:endParaRPr lang="en-US" sz="1700" b="1" dirty="0">
                        <a:effectLst/>
                      </a:endParaRPr>
                    </a:p>
                  </a:txBody>
                  <a:tcPr marL="145326" marR="145326" marT="108995" marB="108995">
                    <a:lnL w="12700" cap="flat" cmpd="sng" algn="ctr">
                      <a:solidFill>
                        <a:srgbClr val="80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AD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247644"/>
                  </a:ext>
                </a:extLst>
              </a:tr>
              <a:tr h="741164">
                <a:tc>
                  <a:txBody>
                    <a:bodyPr/>
                    <a:lstStyle/>
                    <a:p>
                      <a:pPr fontAlgn="t"/>
                      <a:r>
                        <a:rPr lang="en-US" sz="1700" b="1">
                          <a:effectLst/>
                        </a:rPr>
                        <a:t>Dst.Green</a:t>
                      </a:r>
                    </a:p>
                  </a:txBody>
                  <a:tcPr marL="145326" marR="145326" marT="108995" marB="108995">
                    <a:lnL w="12700" cap="flat" cmpd="sng" algn="ctr">
                      <a:solidFill>
                        <a:srgbClr val="E09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B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9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9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1" dirty="0">
                          <a:effectLst/>
                        </a:rPr>
                        <a:t>= </a:t>
                      </a:r>
                      <a:r>
                        <a:rPr lang="en-US" sz="1700" b="1" dirty="0" err="1">
                          <a:effectLst/>
                        </a:rPr>
                        <a:t>Src.Green</a:t>
                      </a:r>
                      <a:endParaRPr lang="en-US" sz="1700" b="1" dirty="0">
                        <a:effectLst/>
                      </a:endParaRPr>
                    </a:p>
                  </a:txBody>
                  <a:tcPr marL="145326" marR="145326" marT="108995" marB="108995">
                    <a:lnL w="12700" cap="flat" cmpd="sng" algn="ctr">
                      <a:solidFill>
                        <a:srgbClr val="20B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AD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B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B5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1" dirty="0">
                          <a:effectLst/>
                        </a:rPr>
                        <a:t>+ (1 - </a:t>
                      </a:r>
                      <a:r>
                        <a:rPr lang="en-US" sz="1700" b="1" dirty="0" err="1">
                          <a:effectLst/>
                        </a:rPr>
                        <a:t>Src.Alpha</a:t>
                      </a:r>
                      <a:r>
                        <a:rPr lang="en-US" sz="1700" b="1" dirty="0">
                          <a:effectLst/>
                        </a:rPr>
                        <a:t>) * </a:t>
                      </a:r>
                      <a:r>
                        <a:rPr lang="en-US" sz="1700" b="1" dirty="0" err="1">
                          <a:effectLst/>
                        </a:rPr>
                        <a:t>Dst.Green</a:t>
                      </a:r>
                      <a:endParaRPr lang="en-US" sz="1700" b="1" dirty="0">
                        <a:effectLst/>
                      </a:endParaRPr>
                    </a:p>
                  </a:txBody>
                  <a:tcPr marL="145326" marR="145326" marT="108995" marB="108995">
                    <a:lnL w="12700" cap="flat" cmpd="sng" algn="ctr">
                      <a:solidFill>
                        <a:srgbClr val="E0AD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AD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AD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119787"/>
                  </a:ext>
                </a:extLst>
              </a:tr>
              <a:tr h="741164">
                <a:tc>
                  <a:txBody>
                    <a:bodyPr/>
                    <a:lstStyle/>
                    <a:p>
                      <a:pPr fontAlgn="t"/>
                      <a:r>
                        <a:rPr lang="en-US" sz="1700" b="1">
                          <a:effectLst/>
                        </a:rPr>
                        <a:t>Dst.Blue</a:t>
                      </a:r>
                    </a:p>
                  </a:txBody>
                  <a:tcPr marL="145326" marR="145326" marT="108995" marB="108995">
                    <a:lnL w="12700" cap="flat" cmpd="sng" algn="ctr">
                      <a:solidFill>
                        <a:srgbClr val="B09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B5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9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9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1">
                          <a:effectLst/>
                        </a:rPr>
                        <a:t>= Src.Blue</a:t>
                      </a:r>
                    </a:p>
                  </a:txBody>
                  <a:tcPr marL="145326" marR="145326" marT="108995" marB="108995">
                    <a:lnL w="12700" cap="flat" cmpd="sng" algn="ctr">
                      <a:solidFill>
                        <a:srgbClr val="F0B5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B5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B1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1" dirty="0">
                          <a:effectLst/>
                        </a:rPr>
                        <a:t>+ (1 - </a:t>
                      </a:r>
                      <a:r>
                        <a:rPr lang="en-US" sz="1700" b="1" dirty="0" err="1">
                          <a:effectLst/>
                        </a:rPr>
                        <a:t>Src.Alpha</a:t>
                      </a:r>
                      <a:r>
                        <a:rPr lang="en-US" sz="1700" b="1" dirty="0">
                          <a:effectLst/>
                        </a:rPr>
                        <a:t>) * </a:t>
                      </a:r>
                      <a:r>
                        <a:rPr lang="en-US" sz="1700" b="1" dirty="0" err="1">
                          <a:effectLst/>
                        </a:rPr>
                        <a:t>Dst.Blue</a:t>
                      </a:r>
                      <a:endParaRPr lang="en-US" sz="1700" b="1" dirty="0">
                        <a:effectLst/>
                      </a:endParaRPr>
                    </a:p>
                  </a:txBody>
                  <a:tcPr marL="145326" marR="145326" marT="108995" marB="108995">
                    <a:lnL w="12700" cap="flat" cmpd="sng" algn="ctr">
                      <a:solidFill>
                        <a:srgbClr val="E0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A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573149"/>
                  </a:ext>
                </a:extLst>
              </a:tr>
              <a:tr h="741164">
                <a:tc>
                  <a:txBody>
                    <a:bodyPr/>
                    <a:lstStyle/>
                    <a:p>
                      <a:pPr fontAlgn="t"/>
                      <a:r>
                        <a:rPr lang="en-US" sz="1700" b="1">
                          <a:effectLst/>
                        </a:rPr>
                        <a:t>Dst.Alpha</a:t>
                      </a:r>
                    </a:p>
                  </a:txBody>
                  <a:tcPr marL="145326" marR="145326" marT="108995" marB="108995">
                    <a:lnL w="12700" cap="flat" cmpd="sng" algn="ctr">
                      <a:solidFill>
                        <a:srgbClr val="709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B1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9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9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1">
                          <a:effectLst/>
                        </a:rPr>
                        <a:t>= Src.Alpha</a:t>
                      </a:r>
                    </a:p>
                  </a:txBody>
                  <a:tcPr marL="145326" marR="145326" marT="108995" marB="108995">
                    <a:lnL w="12700" cap="flat" cmpd="sng" algn="ctr">
                      <a:solidFill>
                        <a:srgbClr val="A0B1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A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B1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B1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1" dirty="0">
                          <a:effectLst/>
                        </a:rPr>
                        <a:t>+ (1 - </a:t>
                      </a:r>
                      <a:r>
                        <a:rPr lang="en-US" sz="1700" b="1" dirty="0" err="1">
                          <a:effectLst/>
                        </a:rPr>
                        <a:t>Src.Alpha</a:t>
                      </a:r>
                      <a:r>
                        <a:rPr lang="en-US" sz="1700" b="1" dirty="0">
                          <a:effectLst/>
                        </a:rPr>
                        <a:t>) * </a:t>
                      </a:r>
                      <a:r>
                        <a:rPr lang="en-US" sz="1700" b="1" dirty="0" err="1">
                          <a:effectLst/>
                        </a:rPr>
                        <a:t>Dst.Alpha</a:t>
                      </a:r>
                      <a:endParaRPr lang="en-US" sz="1700" b="1" dirty="0">
                        <a:effectLst/>
                      </a:endParaRPr>
                    </a:p>
                  </a:txBody>
                  <a:tcPr marL="145326" marR="145326" marT="108995" marB="108995">
                    <a:lnL w="12700" cap="flat" cmpd="sng" algn="ctr">
                      <a:solidFill>
                        <a:srgbClr val="D0A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A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A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A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099152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모두 있는 경우</a:t>
            </a:r>
          </a:p>
        </p:txBody>
      </p:sp>
    </p:spTree>
    <p:extLst>
      <p:ext uri="{BB962C8B-B14F-4D97-AF65-F5344CB8AC3E}">
        <p14:creationId xmlns:p14="http://schemas.microsoft.com/office/powerpoint/2010/main" val="1399244736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BLENDFUNCTION</a:t>
            </a:r>
            <a:r>
              <a:rPr lang="en-US" altLang="ko-KR" dirty="0"/>
              <a:t> alpha;</a:t>
            </a:r>
          </a:p>
          <a:p>
            <a:r>
              <a:rPr lang="en-US" altLang="ko-KR" dirty="0" err="1"/>
              <a:t>alpha.BlendOp</a:t>
            </a:r>
            <a:r>
              <a:rPr lang="en-US" altLang="ko-KR" dirty="0"/>
              <a:t> = </a:t>
            </a:r>
            <a:r>
              <a:rPr lang="en-US" altLang="ko-KR" dirty="0" err="1"/>
              <a:t>AC_SRC_OVER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alpha.BlendFlags</a:t>
            </a:r>
            <a:r>
              <a:rPr lang="en-US" altLang="ko-KR" dirty="0"/>
              <a:t> = 0;</a:t>
            </a:r>
          </a:p>
          <a:p>
            <a:r>
              <a:rPr lang="en-US" altLang="ko-KR" dirty="0" err="1"/>
              <a:t>alpha.SourceConstantAlpha</a:t>
            </a:r>
            <a:r>
              <a:rPr lang="en-US" altLang="ko-KR" dirty="0"/>
              <a:t> = </a:t>
            </a:r>
            <a:r>
              <a:rPr lang="en-US" altLang="ko-KR" dirty="0" err="1"/>
              <a:t>0xff</a:t>
            </a:r>
            <a:r>
              <a:rPr lang="en-US" altLang="ko-KR" dirty="0"/>
              <a:t>;// </a:t>
            </a:r>
            <a:r>
              <a:rPr lang="en-US" altLang="ko-KR" dirty="0" err="1"/>
              <a:t>m_fAlpha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alpha.AlphaFormat</a:t>
            </a:r>
            <a:r>
              <a:rPr lang="en-US" altLang="ko-KR" dirty="0"/>
              <a:t> = </a:t>
            </a:r>
            <a:r>
              <a:rPr lang="en-US" altLang="ko-KR" dirty="0" err="1"/>
              <a:t>AC_SRC_ALPHA</a:t>
            </a:r>
            <a:r>
              <a:rPr lang="en-US" altLang="ko-KR" dirty="0"/>
              <a:t>;// </a:t>
            </a:r>
            <a:r>
              <a:rPr lang="en-US" altLang="ko-KR" dirty="0" err="1"/>
              <a:t>AC_SRC_OVER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 err="1"/>
              <a:t>AlphaBlend</a:t>
            </a:r>
            <a:r>
              <a:rPr lang="en-US" altLang="ko-KR" dirty="0"/>
              <a:t>(</a:t>
            </a:r>
            <a:r>
              <a:rPr lang="en-US" altLang="ko-KR" dirty="0" err="1"/>
              <a:t>g_hOffScreenDC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0 , 0, </a:t>
            </a:r>
            <a:r>
              <a:rPr lang="en-US" altLang="ko-KR" dirty="0" err="1"/>
              <a:t>iWidth</a:t>
            </a:r>
            <a:r>
              <a:rPr lang="en-US" altLang="ko-KR" dirty="0"/>
              <a:t>, </a:t>
            </a:r>
            <a:r>
              <a:rPr lang="en-US" altLang="ko-KR" dirty="0" err="1"/>
              <a:t>iHeight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dc, //</a:t>
            </a:r>
            <a:r>
              <a:rPr lang="en-US" altLang="ko-KR" dirty="0" err="1"/>
              <a:t>m_bk.GetBitmap</a:t>
            </a:r>
            <a:r>
              <a:rPr lang="en-US" altLang="ko-KR" dirty="0"/>
              <a:t>()-&gt;</a:t>
            </a:r>
            <a:r>
              <a:rPr lang="en-US" altLang="ko-KR" dirty="0" err="1"/>
              <a:t>m_hMemDC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0, 0, </a:t>
            </a:r>
            <a:r>
              <a:rPr lang="en-US" altLang="ko-KR" dirty="0" err="1"/>
              <a:t>iWidth</a:t>
            </a:r>
            <a:r>
              <a:rPr lang="en-US" altLang="ko-KR" dirty="0"/>
              <a:t>, </a:t>
            </a:r>
            <a:r>
              <a:rPr lang="en-US" altLang="ko-KR" dirty="0" err="1"/>
              <a:t>iHeight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alpha);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AlphaBlend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8479971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err="1"/>
              <a:t>원본그대로</a:t>
            </a:r>
            <a:r>
              <a:rPr lang="ko-KR" altLang="en-US" sz="1800" dirty="0"/>
              <a:t> 출력</a:t>
            </a:r>
            <a:endParaRPr lang="en-US" altLang="ko-KR" sz="1800" dirty="0"/>
          </a:p>
          <a:p>
            <a:pPr lvl="1"/>
            <a:r>
              <a:rPr lang="en-US" altLang="ko-KR" sz="1800" i="1" dirty="0" err="1"/>
              <a:t>StretchBlt</a:t>
            </a:r>
            <a:r>
              <a:rPr lang="en-US" altLang="ko-KR" sz="1800" i="1" dirty="0"/>
              <a:t>(</a:t>
            </a:r>
            <a:r>
              <a:rPr lang="en-US" altLang="ko-KR" sz="1800" i="1" dirty="0" err="1"/>
              <a:t>g_hOffScreenDC</a:t>
            </a:r>
            <a:r>
              <a:rPr lang="en-US" altLang="ko-KR" sz="1800" i="1" dirty="0"/>
              <a:t>, </a:t>
            </a:r>
            <a:r>
              <a:rPr lang="en-US" altLang="ko-KR" sz="1800" b="1" dirty="0" err="1"/>
              <a:t>Pox.x</a:t>
            </a:r>
            <a:r>
              <a:rPr lang="en-US" altLang="ko-KR" sz="1800" b="1" dirty="0"/>
              <a:t>, </a:t>
            </a:r>
            <a:r>
              <a:rPr lang="en-US" altLang="ko-KR" sz="1800" b="1" dirty="0" err="1"/>
              <a:t>Pox.y</a:t>
            </a:r>
            <a:r>
              <a:rPr lang="en-US" altLang="ko-KR" sz="1800" b="1" dirty="0"/>
              <a:t>,  </a:t>
            </a:r>
            <a:r>
              <a:rPr lang="en-US" altLang="ko-KR" sz="1800" b="1" dirty="0" err="1"/>
              <a:t>iWidth</a:t>
            </a:r>
            <a:r>
              <a:rPr lang="en-US" altLang="ko-KR" sz="1800" b="1" dirty="0"/>
              <a:t>, </a:t>
            </a:r>
            <a:r>
              <a:rPr lang="en-US" altLang="ko-KR" sz="1800" b="1" dirty="0" err="1"/>
              <a:t>iHeight</a:t>
            </a:r>
            <a:r>
              <a:rPr lang="en-US" altLang="ko-KR" sz="1800" i="1" dirty="0"/>
              <a:t>,</a:t>
            </a:r>
          </a:p>
          <a:p>
            <a:pPr lvl="2"/>
            <a:r>
              <a:rPr lang="en-US" altLang="ko-KR" sz="1800" i="1" dirty="0" err="1"/>
              <a:t>M_bk.GetBitmap</a:t>
            </a:r>
            <a:r>
              <a:rPr lang="en-US" altLang="ko-KR" sz="1800" i="1" dirty="0"/>
              <a:t>()-&gt;</a:t>
            </a:r>
            <a:r>
              <a:rPr lang="en-US" altLang="ko-KR" sz="1800" i="1" dirty="0" err="1"/>
              <a:t>m_hMemDC,0</a:t>
            </a:r>
            <a:r>
              <a:rPr lang="en-US" altLang="ko-KR" sz="1800" i="1" dirty="0"/>
              <a:t>, 0, </a:t>
            </a:r>
            <a:r>
              <a:rPr lang="en-US" altLang="ko-KR" sz="1800" i="1" dirty="0" err="1"/>
              <a:t>iWidth</a:t>
            </a:r>
            <a:r>
              <a:rPr lang="en-US" altLang="ko-KR" sz="1800" i="1" dirty="0"/>
              <a:t>, </a:t>
            </a:r>
            <a:r>
              <a:rPr lang="en-US" altLang="ko-KR" sz="1800" i="1" dirty="0" err="1"/>
              <a:t>iHeight,SRCCOPY</a:t>
            </a:r>
            <a:r>
              <a:rPr lang="en-US" altLang="ko-KR" sz="1800" i="1" dirty="0"/>
              <a:t>);</a:t>
            </a:r>
          </a:p>
          <a:p>
            <a:r>
              <a:rPr lang="ko-KR" altLang="en-US" sz="1800" dirty="0"/>
              <a:t>원본 두배로 확대하여 출력</a:t>
            </a:r>
            <a:endParaRPr lang="en-US" altLang="ko-KR" sz="1800" dirty="0"/>
          </a:p>
          <a:p>
            <a:pPr lvl="1"/>
            <a:r>
              <a:rPr lang="en-US" altLang="ko-KR" sz="1800" i="1" dirty="0" err="1"/>
              <a:t>StretchBlt</a:t>
            </a:r>
            <a:r>
              <a:rPr lang="en-US" altLang="ko-KR" sz="1800" i="1" dirty="0"/>
              <a:t>(</a:t>
            </a:r>
            <a:r>
              <a:rPr lang="en-US" altLang="ko-KR" sz="1800" i="1" dirty="0" err="1"/>
              <a:t>g_hOffScreenDC</a:t>
            </a:r>
            <a:r>
              <a:rPr lang="en-US" altLang="ko-KR" sz="1800" i="1" dirty="0"/>
              <a:t>, </a:t>
            </a:r>
            <a:r>
              <a:rPr lang="en-US" altLang="ko-KR" sz="1800" b="1" dirty="0" err="1"/>
              <a:t>Pox.x</a:t>
            </a:r>
            <a:r>
              <a:rPr lang="en-US" altLang="ko-KR" sz="1800" b="1" dirty="0"/>
              <a:t>, </a:t>
            </a:r>
            <a:r>
              <a:rPr lang="en-US" altLang="ko-KR" sz="1800" b="1" dirty="0" err="1"/>
              <a:t>Pox.y</a:t>
            </a:r>
            <a:r>
              <a:rPr lang="en-US" altLang="ko-KR" sz="1800" b="1" dirty="0"/>
              <a:t>,  </a:t>
            </a:r>
            <a:r>
              <a:rPr lang="en-US" altLang="ko-KR" sz="1800" b="1" dirty="0" err="1"/>
              <a:t>iWidth</a:t>
            </a:r>
            <a:r>
              <a:rPr lang="en-US" altLang="ko-KR" sz="1800" b="1" dirty="0"/>
              <a:t>*2, </a:t>
            </a:r>
            <a:r>
              <a:rPr lang="en-US" altLang="ko-KR" sz="1800" b="1" dirty="0" err="1"/>
              <a:t>iHeight</a:t>
            </a:r>
            <a:r>
              <a:rPr lang="en-US" altLang="ko-KR" sz="1800" b="1" dirty="0"/>
              <a:t>*2</a:t>
            </a:r>
            <a:r>
              <a:rPr lang="en-US" altLang="ko-KR" sz="1800" i="1" dirty="0"/>
              <a:t>,</a:t>
            </a:r>
          </a:p>
          <a:p>
            <a:pPr lvl="2"/>
            <a:r>
              <a:rPr lang="en-US" altLang="ko-KR" sz="1800" i="1" dirty="0" err="1"/>
              <a:t>M_bk.GetBitmap</a:t>
            </a:r>
            <a:r>
              <a:rPr lang="en-US" altLang="ko-KR" sz="1800" i="1" dirty="0"/>
              <a:t>()-&gt;</a:t>
            </a:r>
            <a:r>
              <a:rPr lang="en-US" altLang="ko-KR" sz="1800" i="1" dirty="0" err="1"/>
              <a:t>m_hMemDC,0</a:t>
            </a:r>
            <a:r>
              <a:rPr lang="en-US" altLang="ko-KR" sz="1800" i="1" dirty="0"/>
              <a:t>, 0, </a:t>
            </a:r>
            <a:r>
              <a:rPr lang="en-US" altLang="ko-KR" sz="1800" i="1" dirty="0" err="1"/>
              <a:t>iWidth</a:t>
            </a:r>
            <a:r>
              <a:rPr lang="en-US" altLang="ko-KR" sz="1800" i="1" dirty="0"/>
              <a:t>, </a:t>
            </a:r>
            <a:r>
              <a:rPr lang="en-US" altLang="ko-KR" sz="1800" i="1" dirty="0" err="1"/>
              <a:t>iHeight,SRCCOPY</a:t>
            </a:r>
            <a:r>
              <a:rPr lang="en-US" altLang="ko-KR" sz="1800" i="1" dirty="0"/>
              <a:t>);</a:t>
            </a:r>
          </a:p>
          <a:p>
            <a:r>
              <a:rPr lang="ko-KR" altLang="en-US" sz="1800" dirty="0"/>
              <a:t>원본 반으로 줄여서 출력</a:t>
            </a:r>
            <a:endParaRPr lang="en-US" altLang="ko-KR" sz="1800" dirty="0"/>
          </a:p>
          <a:p>
            <a:pPr lvl="1"/>
            <a:r>
              <a:rPr lang="en-US" altLang="ko-KR" sz="1800" i="1" dirty="0" err="1"/>
              <a:t>StretchBlt</a:t>
            </a:r>
            <a:r>
              <a:rPr lang="en-US" altLang="ko-KR" sz="1800" i="1" dirty="0"/>
              <a:t>(</a:t>
            </a:r>
            <a:r>
              <a:rPr lang="en-US" altLang="ko-KR" sz="1800" i="1" dirty="0" err="1"/>
              <a:t>g_hOffScreenDC</a:t>
            </a:r>
            <a:r>
              <a:rPr lang="en-US" altLang="ko-KR" sz="1800" i="1" dirty="0"/>
              <a:t>, </a:t>
            </a:r>
            <a:r>
              <a:rPr lang="en-US" altLang="ko-KR" sz="1800" b="1" dirty="0" err="1"/>
              <a:t>Pox.x</a:t>
            </a:r>
            <a:r>
              <a:rPr lang="en-US" altLang="ko-KR" sz="1800" b="1" dirty="0"/>
              <a:t>, </a:t>
            </a:r>
            <a:r>
              <a:rPr lang="en-US" altLang="ko-KR" sz="1800" b="1" dirty="0" err="1"/>
              <a:t>Pox.y</a:t>
            </a:r>
            <a:r>
              <a:rPr lang="en-US" altLang="ko-KR" sz="1800" b="1" dirty="0"/>
              <a:t>, </a:t>
            </a:r>
            <a:r>
              <a:rPr lang="en-US" altLang="ko-KR" sz="1800" b="1" dirty="0" err="1"/>
              <a:t>iWidth</a:t>
            </a:r>
            <a:r>
              <a:rPr lang="en-US" altLang="ko-KR" sz="1800" b="1" dirty="0"/>
              <a:t>*</a:t>
            </a:r>
            <a:r>
              <a:rPr lang="en-US" altLang="ko-KR" sz="1800" b="1" dirty="0" err="1"/>
              <a:t>0.5f</a:t>
            </a:r>
            <a:r>
              <a:rPr lang="en-US" altLang="ko-KR" sz="1800" b="1" dirty="0"/>
              <a:t>, </a:t>
            </a:r>
            <a:r>
              <a:rPr lang="en-US" altLang="ko-KR" sz="1800" b="1" dirty="0" err="1"/>
              <a:t>iHeight</a:t>
            </a:r>
            <a:r>
              <a:rPr lang="en-US" altLang="ko-KR" sz="1800" b="1" dirty="0"/>
              <a:t>*</a:t>
            </a:r>
            <a:r>
              <a:rPr lang="en-US" altLang="ko-KR" sz="1800" b="1" dirty="0" err="1"/>
              <a:t>0.5f</a:t>
            </a:r>
            <a:r>
              <a:rPr lang="en-US" altLang="ko-KR" sz="1800" i="1" dirty="0"/>
              <a:t>,</a:t>
            </a:r>
          </a:p>
          <a:p>
            <a:pPr lvl="2"/>
            <a:r>
              <a:rPr lang="en-US" altLang="ko-KR" sz="1800" i="1" dirty="0" err="1"/>
              <a:t>m_bk.GetBitmap</a:t>
            </a:r>
            <a:r>
              <a:rPr lang="en-US" altLang="ko-KR" sz="1800" i="1" dirty="0"/>
              <a:t>()-&gt;</a:t>
            </a:r>
            <a:r>
              <a:rPr lang="en-US" altLang="ko-KR" sz="1800" i="1" dirty="0" err="1"/>
              <a:t>m_hMemDC,0</a:t>
            </a:r>
            <a:r>
              <a:rPr lang="en-US" altLang="ko-KR" sz="1800" i="1" dirty="0"/>
              <a:t>, 0, </a:t>
            </a:r>
            <a:r>
              <a:rPr lang="en-US" altLang="ko-KR" sz="1800" i="1" dirty="0" err="1"/>
              <a:t>iWidth</a:t>
            </a:r>
            <a:r>
              <a:rPr lang="en-US" altLang="ko-KR" sz="1800" i="1" dirty="0"/>
              <a:t>, </a:t>
            </a:r>
            <a:r>
              <a:rPr lang="en-US" altLang="ko-KR" sz="1800" i="1" dirty="0" err="1"/>
              <a:t>iHeight,SRCCOPY</a:t>
            </a:r>
            <a:r>
              <a:rPr lang="en-US" altLang="ko-KR" sz="1800" i="1" dirty="0"/>
              <a:t>);</a:t>
            </a:r>
          </a:p>
          <a:p>
            <a:r>
              <a:rPr lang="ko-KR" altLang="en-US" sz="1800" dirty="0"/>
              <a:t>좌우 뒤집기</a:t>
            </a:r>
          </a:p>
          <a:p>
            <a:pPr lvl="1"/>
            <a:r>
              <a:rPr lang="en-US" altLang="ko-KR" sz="1800" i="1" dirty="0" err="1"/>
              <a:t>StretchBlt</a:t>
            </a:r>
            <a:r>
              <a:rPr lang="en-US" altLang="ko-KR" sz="1800" i="1" dirty="0"/>
              <a:t>(</a:t>
            </a:r>
            <a:r>
              <a:rPr lang="en-US" altLang="ko-KR" sz="1800" i="1" dirty="0" err="1"/>
              <a:t>g_hOffScreenDC</a:t>
            </a:r>
            <a:r>
              <a:rPr lang="en-US" altLang="ko-KR" sz="1800" i="1" dirty="0"/>
              <a:t>, </a:t>
            </a:r>
            <a:r>
              <a:rPr lang="en-US" altLang="ko-KR" sz="1800" b="1" dirty="0" err="1"/>
              <a:t>Pox.x</a:t>
            </a:r>
            <a:r>
              <a:rPr lang="en-US" altLang="ko-KR" sz="1800" b="1" dirty="0"/>
              <a:t>+ </a:t>
            </a:r>
            <a:r>
              <a:rPr lang="en-US" altLang="ko-KR" sz="1800" b="1" dirty="0" err="1"/>
              <a:t>iWidth</a:t>
            </a:r>
            <a:r>
              <a:rPr lang="en-US" altLang="ko-KR" sz="1800" b="1" dirty="0"/>
              <a:t>, </a:t>
            </a:r>
            <a:r>
              <a:rPr lang="en-US" altLang="ko-KR" sz="1800" b="1" dirty="0" err="1"/>
              <a:t>Pox.y</a:t>
            </a:r>
            <a:r>
              <a:rPr lang="en-US" altLang="ko-KR" sz="1800" b="1" dirty="0"/>
              <a:t>, -</a:t>
            </a:r>
            <a:r>
              <a:rPr lang="en-US" altLang="ko-KR" sz="1800" b="1" dirty="0" err="1"/>
              <a:t>iWidth</a:t>
            </a:r>
            <a:r>
              <a:rPr lang="en-US" altLang="ko-KR" sz="1800" b="1" dirty="0"/>
              <a:t>, </a:t>
            </a:r>
            <a:r>
              <a:rPr lang="en-US" altLang="ko-KR" sz="1800" b="1" dirty="0" err="1"/>
              <a:t>iHeight</a:t>
            </a:r>
            <a:r>
              <a:rPr lang="en-US" altLang="ko-KR" sz="1800" i="1" dirty="0"/>
              <a:t>,</a:t>
            </a:r>
          </a:p>
          <a:p>
            <a:pPr lvl="2"/>
            <a:r>
              <a:rPr lang="en-US" altLang="ko-KR" sz="1800" i="1" dirty="0" err="1"/>
              <a:t>m_bk.GetBitmap</a:t>
            </a:r>
            <a:r>
              <a:rPr lang="en-US" altLang="ko-KR" sz="1800" i="1" dirty="0"/>
              <a:t>()-&gt;</a:t>
            </a:r>
            <a:r>
              <a:rPr lang="en-US" altLang="ko-KR" sz="1800" i="1" dirty="0" err="1"/>
              <a:t>m_hMemDC,0</a:t>
            </a:r>
            <a:r>
              <a:rPr lang="en-US" altLang="ko-KR" sz="1800" i="1" dirty="0"/>
              <a:t>, 0, </a:t>
            </a:r>
            <a:r>
              <a:rPr lang="en-US" altLang="ko-KR" sz="1800" i="1" dirty="0" err="1"/>
              <a:t>iWidth</a:t>
            </a:r>
            <a:r>
              <a:rPr lang="en-US" altLang="ko-KR" sz="1800" i="1" dirty="0"/>
              <a:t>, </a:t>
            </a:r>
            <a:r>
              <a:rPr lang="en-US" altLang="ko-KR" sz="1800" i="1" dirty="0" err="1"/>
              <a:t>iHeight,SRCCOPY</a:t>
            </a:r>
            <a:r>
              <a:rPr lang="en-US" altLang="ko-KR" sz="1800" i="1" dirty="0"/>
              <a:t>);</a:t>
            </a:r>
          </a:p>
          <a:p>
            <a:r>
              <a:rPr lang="ko-KR" altLang="en-US" sz="1800" dirty="0"/>
              <a:t>상하 뒤집기</a:t>
            </a:r>
          </a:p>
          <a:p>
            <a:pPr lvl="1"/>
            <a:r>
              <a:rPr lang="en-US" altLang="ko-KR" sz="1800" i="1" dirty="0" err="1"/>
              <a:t>StretchBlt</a:t>
            </a:r>
            <a:r>
              <a:rPr lang="en-US" altLang="ko-KR" sz="1800" i="1" dirty="0"/>
              <a:t>(</a:t>
            </a:r>
            <a:r>
              <a:rPr lang="en-US" altLang="ko-KR" sz="1800" i="1" dirty="0" err="1"/>
              <a:t>g_hOffScreenDC</a:t>
            </a:r>
            <a:r>
              <a:rPr lang="en-US" altLang="ko-KR" sz="1800" i="1" dirty="0"/>
              <a:t>, </a:t>
            </a:r>
            <a:r>
              <a:rPr lang="en-US" altLang="ko-KR" sz="1800" b="1" dirty="0" err="1"/>
              <a:t>Pox.x</a:t>
            </a:r>
            <a:r>
              <a:rPr lang="en-US" altLang="ko-KR" sz="1800" b="1" dirty="0"/>
              <a:t>, </a:t>
            </a:r>
            <a:r>
              <a:rPr lang="en-US" altLang="ko-KR" sz="1800" b="1" dirty="0" err="1"/>
              <a:t>Pox.y</a:t>
            </a:r>
            <a:r>
              <a:rPr lang="en-US" altLang="ko-KR" sz="1800" b="1" dirty="0"/>
              <a:t>+ </a:t>
            </a:r>
            <a:r>
              <a:rPr lang="en-US" altLang="ko-KR" sz="1800" b="1" dirty="0" err="1"/>
              <a:t>iHeight</a:t>
            </a:r>
            <a:r>
              <a:rPr lang="en-US" altLang="ko-KR" sz="1800" b="1" dirty="0"/>
              <a:t>, </a:t>
            </a:r>
            <a:r>
              <a:rPr lang="en-US" altLang="ko-KR" sz="1800" b="1" dirty="0" err="1"/>
              <a:t>iWidth</a:t>
            </a:r>
            <a:r>
              <a:rPr lang="en-US" altLang="ko-KR" sz="1800" b="1" dirty="0"/>
              <a:t>, -</a:t>
            </a:r>
            <a:r>
              <a:rPr lang="en-US" altLang="ko-KR" sz="1800" b="1" dirty="0" err="1"/>
              <a:t>iHeight</a:t>
            </a:r>
            <a:r>
              <a:rPr lang="en-US" altLang="ko-KR" sz="1800" i="1" dirty="0"/>
              <a:t>,</a:t>
            </a:r>
          </a:p>
          <a:p>
            <a:pPr lvl="2"/>
            <a:r>
              <a:rPr lang="en-US" altLang="ko-KR" sz="1800" i="1" dirty="0" err="1"/>
              <a:t>m_bk.GetBitmap</a:t>
            </a:r>
            <a:r>
              <a:rPr lang="en-US" altLang="ko-KR" sz="1800" i="1" dirty="0"/>
              <a:t>()-&gt;</a:t>
            </a:r>
            <a:r>
              <a:rPr lang="en-US" altLang="ko-KR" sz="1800" i="1" dirty="0" err="1"/>
              <a:t>m_hMemDC,0</a:t>
            </a:r>
            <a:r>
              <a:rPr lang="en-US" altLang="ko-KR" sz="1800" i="1" dirty="0"/>
              <a:t>, 0, </a:t>
            </a:r>
            <a:r>
              <a:rPr lang="en-US" altLang="ko-KR" sz="1800" i="1" dirty="0" err="1"/>
              <a:t>iWidth</a:t>
            </a:r>
            <a:r>
              <a:rPr lang="en-US" altLang="ko-KR" sz="1800" i="1" dirty="0"/>
              <a:t>, </a:t>
            </a:r>
            <a:r>
              <a:rPr lang="en-US" altLang="ko-KR" sz="1800" i="1" dirty="0" err="1"/>
              <a:t>iHeight,SRCCOPY</a:t>
            </a:r>
            <a:r>
              <a:rPr lang="en-US" altLang="ko-KR" sz="1800" i="1" dirty="0"/>
              <a:t>);</a:t>
            </a:r>
          </a:p>
          <a:p>
            <a:r>
              <a:rPr lang="ko-KR" altLang="en-US" sz="1800" dirty="0" err="1"/>
              <a:t>좌우상하</a:t>
            </a:r>
            <a:r>
              <a:rPr lang="ko-KR" altLang="en-US" sz="1800" dirty="0"/>
              <a:t> 뒤집기</a:t>
            </a:r>
          </a:p>
          <a:p>
            <a:pPr lvl="1"/>
            <a:r>
              <a:rPr lang="en-US" altLang="ko-KR" sz="1800" i="1" dirty="0" err="1"/>
              <a:t>StretchBlt</a:t>
            </a:r>
            <a:r>
              <a:rPr lang="en-US" altLang="ko-KR" sz="1800" i="1" dirty="0"/>
              <a:t>(</a:t>
            </a:r>
            <a:r>
              <a:rPr lang="en-US" altLang="ko-KR" sz="1800" i="1" dirty="0" err="1"/>
              <a:t>g_hOffScreenDC</a:t>
            </a:r>
            <a:r>
              <a:rPr lang="en-US" altLang="ko-KR" sz="1800" i="1" dirty="0"/>
              <a:t>, </a:t>
            </a:r>
            <a:r>
              <a:rPr lang="en-US" altLang="ko-KR" sz="1800" b="1" dirty="0" err="1"/>
              <a:t>Pox.x</a:t>
            </a:r>
            <a:r>
              <a:rPr lang="en-US" altLang="ko-KR" sz="1800" b="1" dirty="0"/>
              <a:t> + </a:t>
            </a:r>
            <a:r>
              <a:rPr lang="en-US" altLang="ko-KR" sz="1800" b="1" dirty="0" err="1"/>
              <a:t>iWidth</a:t>
            </a:r>
            <a:r>
              <a:rPr lang="en-US" altLang="ko-KR" sz="1800" b="1" dirty="0"/>
              <a:t>, </a:t>
            </a:r>
            <a:r>
              <a:rPr lang="en-US" altLang="ko-KR" sz="1800" b="1" dirty="0" err="1"/>
              <a:t>Pox.y</a:t>
            </a:r>
            <a:r>
              <a:rPr lang="en-US" altLang="ko-KR" sz="1800" b="1" dirty="0"/>
              <a:t> + </a:t>
            </a:r>
            <a:r>
              <a:rPr lang="en-US" altLang="ko-KR" sz="1800" b="1" dirty="0" err="1"/>
              <a:t>iHeight</a:t>
            </a:r>
            <a:r>
              <a:rPr lang="en-US" altLang="ko-KR" sz="1800" b="1" dirty="0"/>
              <a:t>, -</a:t>
            </a:r>
            <a:r>
              <a:rPr lang="en-US" altLang="ko-KR" sz="1800" b="1" dirty="0" err="1"/>
              <a:t>iWidth</a:t>
            </a:r>
            <a:r>
              <a:rPr lang="en-US" altLang="ko-KR" sz="1800" b="1" dirty="0"/>
              <a:t>, -</a:t>
            </a:r>
            <a:r>
              <a:rPr lang="en-US" altLang="ko-KR" sz="1800" b="1" dirty="0" err="1"/>
              <a:t>iHeight</a:t>
            </a:r>
            <a:r>
              <a:rPr lang="en-US" altLang="ko-KR" sz="1800" i="1" dirty="0"/>
              <a:t>,</a:t>
            </a:r>
          </a:p>
          <a:p>
            <a:pPr lvl="2"/>
            <a:r>
              <a:rPr lang="en-US" altLang="ko-KR" sz="1800" i="1" dirty="0" err="1"/>
              <a:t>m_bk.GetBitmap</a:t>
            </a:r>
            <a:r>
              <a:rPr lang="en-US" altLang="ko-KR" sz="1800" i="1" dirty="0"/>
              <a:t>()-&gt;</a:t>
            </a:r>
            <a:r>
              <a:rPr lang="en-US" altLang="ko-KR" sz="1800" i="1" dirty="0" err="1"/>
              <a:t>m_hMemDC,0</a:t>
            </a:r>
            <a:r>
              <a:rPr lang="en-US" altLang="ko-KR" sz="1800" i="1" dirty="0"/>
              <a:t>, 0, </a:t>
            </a:r>
            <a:r>
              <a:rPr lang="en-US" altLang="ko-KR" sz="1800" i="1" dirty="0" err="1"/>
              <a:t>iWidth</a:t>
            </a:r>
            <a:r>
              <a:rPr lang="en-US" altLang="ko-KR" sz="1800" i="1" dirty="0"/>
              <a:t>, </a:t>
            </a:r>
            <a:r>
              <a:rPr lang="en-US" altLang="ko-KR" sz="1800" i="1" dirty="0" err="1"/>
              <a:t>iHeight,SRCCOPY</a:t>
            </a:r>
            <a:r>
              <a:rPr lang="en-US" altLang="ko-KR" sz="1800" i="1" dirty="0"/>
              <a:t>);</a:t>
            </a:r>
            <a:endParaRPr lang="ko-KR" altLang="en-US" sz="1800" i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StretchBlt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8879372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</a:t>
            </a:r>
            <a:r>
              <a:rPr lang="ko-KR" altLang="en-US" dirty="0"/>
              <a:t>마스트 비트맵 로딩 후 </a:t>
            </a:r>
            <a:r>
              <a:rPr lang="en-US" altLang="ko-KR" dirty="0" err="1"/>
              <a:t>Ctrl+C</a:t>
            </a:r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/>
              <a:t>컬러 비트맵 로딩 후 마우스 왼쪽 </a:t>
            </a:r>
            <a:r>
              <a:rPr lang="en-US" altLang="ko-KR" dirty="0"/>
              <a:t>-&gt;Layer-&gt;Mask-&gt;Add </a:t>
            </a:r>
            <a:r>
              <a:rPr lang="en-US" altLang="ko-KR" dirty="0" err="1"/>
              <a:t>LayerMask</a:t>
            </a:r>
            <a:r>
              <a:rPr lang="en-US" altLang="ko-KR" dirty="0"/>
              <a:t> </a:t>
            </a:r>
            <a:r>
              <a:rPr lang="ko-KR" altLang="en-US" dirty="0"/>
              <a:t>선택</a:t>
            </a:r>
            <a:endParaRPr lang="en-US" altLang="ko-KR" dirty="0"/>
          </a:p>
          <a:p>
            <a:r>
              <a:rPr lang="en-US" altLang="ko-KR" dirty="0"/>
              <a:t>3)</a:t>
            </a:r>
            <a:r>
              <a:rPr lang="ko-KR" altLang="en-US" dirty="0" err="1"/>
              <a:t>알파채널</a:t>
            </a:r>
            <a:r>
              <a:rPr lang="ko-KR" altLang="en-US" dirty="0"/>
              <a:t> 추가 레이어 선택 후 </a:t>
            </a:r>
            <a:r>
              <a:rPr lang="en-US" altLang="ko-KR" dirty="0" err="1"/>
              <a:t>Ctrl+V</a:t>
            </a:r>
            <a:endParaRPr lang="en-US" altLang="ko-KR" dirty="0"/>
          </a:p>
          <a:p>
            <a:r>
              <a:rPr lang="en-US" altLang="ko-KR" dirty="0"/>
              <a:t>4)</a:t>
            </a:r>
            <a:r>
              <a:rPr lang="ko-KR" altLang="en-US" dirty="0"/>
              <a:t>메뉴 </a:t>
            </a:r>
            <a:r>
              <a:rPr lang="en-US" altLang="ko-KR" dirty="0"/>
              <a:t>-&gt; Color-&gt;Invert </a:t>
            </a:r>
          </a:p>
          <a:p>
            <a:r>
              <a:rPr lang="en-US" altLang="ko-KR" dirty="0"/>
              <a:t>5)Save </a:t>
            </a:r>
            <a:r>
              <a:rPr lang="ko-KR" altLang="en-US" dirty="0"/>
              <a:t>또는 </a:t>
            </a:r>
            <a:r>
              <a:rPr lang="en-US" altLang="ko-KR" dirty="0"/>
              <a:t>Export(bitmap 32bit)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GIMP</a:t>
            </a:r>
            <a:r>
              <a:rPr lang="ko-KR" altLang="en-US" dirty="0" err="1"/>
              <a:t>알파맵생성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418861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r">
              <a:buFontTx/>
              <a:buNone/>
              <a:defRPr/>
            </a:pPr>
            <a:r>
              <a:rPr lang="ko-KR" altLang="en-US" sz="6600" dirty="0">
                <a:effectLst>
                  <a:outerShdw blurRad="38100" dist="38100" dir="2700000" algn="tl">
                    <a:srgbClr val="C0C0C0"/>
                  </a:outerShdw>
                </a:effectLst>
                <a:latin typeface="휴먼모음T" pitchFamily="18" charset="-127"/>
                <a:ea typeface="휴먼모음T" pitchFamily="18" charset="-127"/>
              </a:rPr>
              <a:t>자식 윈도우 제어</a:t>
            </a:r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latin typeface="휴먼모음T" pitchFamily="18" charset="-127"/>
                <a:ea typeface="휴먼모음T" pitchFamily="18" charset="-127"/>
              </a:rPr>
              <a:t>8.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765175"/>
            <a:ext cx="8229600" cy="5911850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ko-KR" altLang="en-US" sz="2000"/>
              <a:t>부모 윈도우의 </a:t>
            </a:r>
            <a:r>
              <a:rPr lang="en-US" altLang="ko-KR" sz="2000"/>
              <a:t>handle</a:t>
            </a:r>
            <a:r>
              <a:rPr lang="ko-KR" altLang="en-US" sz="2000"/>
              <a:t>을 알아내기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hwndParent = GetParent(hwnd);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부모 윈도우에 메시지 보내기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SendMessage(hwndParent,message,wParam,lParam);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자식 컨트롤 만들기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CreateWindow()</a:t>
            </a:r>
            <a:r>
              <a:rPr lang="ko-KR" altLang="en-US" sz="1800"/>
              <a:t>로 자식 윈도우를 만든다</a:t>
            </a:r>
            <a:r>
              <a:rPr lang="en-US" altLang="ko-KR" sz="18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MoveWindow()</a:t>
            </a:r>
            <a:r>
              <a:rPr lang="ko-KR" altLang="en-US" sz="1800"/>
              <a:t>호출로 자식 윈도우의 위치와 크기를 조절한다</a:t>
            </a:r>
            <a:r>
              <a:rPr lang="en-US" altLang="ko-KR" sz="1800"/>
              <a:t>.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미리 정의된 컨트롤</a:t>
            </a:r>
            <a:r>
              <a:rPr lang="en-US" altLang="ko-KR" sz="1800"/>
              <a:t>(</a:t>
            </a:r>
            <a:r>
              <a:rPr lang="ko-KR" altLang="en-US" sz="1800"/>
              <a:t>단추</a:t>
            </a:r>
            <a:r>
              <a:rPr lang="en-US" altLang="ko-KR" sz="1800"/>
              <a:t>,</a:t>
            </a:r>
            <a:r>
              <a:rPr lang="ko-KR" altLang="en-US" sz="1800"/>
              <a:t>체크 상자</a:t>
            </a:r>
            <a:r>
              <a:rPr lang="en-US" altLang="ko-KR" sz="1800"/>
              <a:t>,</a:t>
            </a:r>
            <a:r>
              <a:rPr lang="ko-KR" altLang="en-US" sz="1800"/>
              <a:t>편집 상자</a:t>
            </a:r>
            <a:r>
              <a:rPr lang="en-US" altLang="ko-KR" sz="1800"/>
              <a:t>,</a:t>
            </a:r>
            <a:r>
              <a:rPr lang="ko-KR" altLang="en-US" sz="1800"/>
              <a:t>목록 상자</a:t>
            </a:r>
            <a:r>
              <a:rPr lang="en-US" altLang="ko-KR" sz="1800">
                <a:latin typeface="Arial" pitchFamily="34" charset="0"/>
              </a:rPr>
              <a:t>…</a:t>
            </a:r>
            <a:r>
              <a:rPr lang="en-US" altLang="ko-KR" sz="1800"/>
              <a:t>) </a:t>
            </a:r>
            <a:r>
              <a:rPr lang="ko-KR" altLang="en-US" sz="1800"/>
              <a:t>중 하나를 만들 때는 자식 윈도우의 클래스가 이미 윈도우에 등록되어 있기 때문에 윈도우 클래스를 등록할 필요가 없다</a:t>
            </a:r>
            <a:r>
              <a:rPr lang="en-US" altLang="ko-KR" sz="180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각각의 단추를 클릭하면자식 윈도우 컨트롤은 자신의 부모 윈도우에게 </a:t>
            </a:r>
            <a:r>
              <a:rPr lang="en-US" altLang="ko-KR" sz="2000"/>
              <a:t>WM_COMMAND</a:t>
            </a:r>
            <a:r>
              <a:rPr lang="ko-KR" altLang="en-US" sz="2000"/>
              <a:t>메시지를 보낸다</a:t>
            </a:r>
            <a:r>
              <a:rPr lang="en-US" altLang="ko-KR" sz="20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LOWORD(wParam) : </a:t>
            </a:r>
            <a:r>
              <a:rPr lang="ko-KR" altLang="en-US" sz="1800"/>
              <a:t>자식윈도우 </a:t>
            </a:r>
            <a:r>
              <a:rPr lang="en-US" altLang="ko-KR" sz="1800"/>
              <a:t>ID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HIWORD(wParam)  : </a:t>
            </a:r>
            <a:r>
              <a:rPr lang="ko-KR" altLang="en-US" sz="1800"/>
              <a:t>알림코드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lParam : </a:t>
            </a:r>
            <a:r>
              <a:rPr lang="ko-KR" altLang="en-US" sz="1800"/>
              <a:t>자식윈도우의 핸들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BS_OWNERDRAW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사용자가 책임지고 버튼을 그려야 한다</a:t>
            </a:r>
            <a:r>
              <a:rPr lang="en-US" altLang="ko-KR" sz="1800"/>
              <a:t>.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버튼이 그려져야 할 경우에 부모에게 </a:t>
            </a:r>
            <a:r>
              <a:rPr lang="en-US" altLang="ko-KR" sz="1800"/>
              <a:t>WM_DRAWITEM</a:t>
            </a:r>
            <a:r>
              <a:rPr lang="ko-KR" altLang="en-US" sz="1800"/>
              <a:t>메시지를 보낸다</a:t>
            </a:r>
            <a:r>
              <a:rPr lang="en-US" altLang="ko-KR" sz="18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lParam : DRAWITEMSTRUCT</a:t>
            </a:r>
            <a:r>
              <a:rPr lang="ko-KR" altLang="en-US" sz="1800"/>
              <a:t>구조체의 포인터가 들어 있다</a:t>
            </a:r>
            <a:r>
              <a:rPr lang="en-US" altLang="ko-KR" sz="1800"/>
              <a:t>.</a:t>
            </a:r>
          </a:p>
        </p:txBody>
      </p:sp>
      <p:sp>
        <p:nvSpPr>
          <p:cNvPr id="162819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자식 윈도우 제어</a:t>
            </a: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4"/>
          <p:cNvSpPr>
            <a:spLocks noChangeArrowheads="1"/>
          </p:cNvSpPr>
          <p:nvPr/>
        </p:nvSpPr>
        <p:spPr bwMode="auto">
          <a:xfrm>
            <a:off x="250825" y="188913"/>
            <a:ext cx="8642350" cy="6524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/*----------------------------------------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BTNLOOK.C -- Button Look Program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(c) Charles Petzold, 1998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----------------------------------------*/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#include &lt;windows.h&gt;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struct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int     iStyle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TCHAR * szText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 button[] = 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BS_PUSHBUTTON,      TEXT ("PUSHBUTTON"),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BS_DEFPUSHBUTTON,   TEXT ("DEFPUSHBUTTON"),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BS_CHECKBOX,        TEXT ("CHECKBOX"), 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BS_AUTOCHECKBOX,    TEXT ("AUTOCHECKBOX"),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BS_RADIOBUTTON,     TEXT ("RADIOBUTTON"),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BS_3STATE,          TEXT ("3STATE"),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BS_AUTO3STATE,      TEXT ("AUTO3STATE"),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BS_GROUPBOX,        TEXT ("GROUPBOX"),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BS_AUTORADIOBUTTON, TEXT ("AUTORADIO"),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BS_OWNERDRAW,       TEXT ("OWNERDRAW")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#define NUM (sizeof button / sizeof button[0])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LRESULT CALLBACK WndProc (HWND, UINT, WPARAM, 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int WINAPI WinMain (HINSTANCE hInstance, HINSTANCE hPrevInstance,PSTR szCmdLine, int iCmdShow)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TCHAR szAppName[] = TEXT ("BtnLook")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HWND         hwnd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MSG          msg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     wndclass ; 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wndclass.style         = CS_HREDRAW | CS_VREDRAW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wndclass.lpfnWndProc   = WndProc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wndclass.cbClsExtra    =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wndclass.cbWndExtra    =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wndclass.hInstance     = hInstance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wndclass.hIcon         = LoadIcon (NULL, IDI_APPLICATION)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wndclass.hCursor       = LoadCursor (NULL, IDC_ARROW)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wndclass.hbrBackground = (HBRUSH) GetStockObject (WHITE_BRUSH)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wndclass.lpszMenuName  = NULL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wndclass.lpszClassName = szAppName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if (!RegisterClass (&amp;wndclass))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MessageBox (NULL, TEXT ("This program requires Windows NT!"),szAppName, MB_ICONERROR)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4"/>
          <p:cNvSpPr>
            <a:spLocks noChangeArrowheads="1"/>
          </p:cNvSpPr>
          <p:nvPr/>
        </p:nvSpPr>
        <p:spPr bwMode="auto">
          <a:xfrm>
            <a:off x="323850" y="115888"/>
            <a:ext cx="8569325" cy="659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hwnd = CreateWindow (szAppName, TEXT ("Button Look"),WS_OVERLAPPEDWINDOW,CW_USEDEFAULT, 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CW_USEDEFAULT,CW_USEDEFAULT, CW_USEDEFAULT,NULL, NULL, hInstance, NULL) 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ShowWindow (hwnd, iCmdShow)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UpdateWindow (hwnd) 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while (GetMessage (&amp;msg, NULL, 0, 0))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TranslateMessage (&amp;msg)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DispatchMessage (&amp;msg)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msg.wParam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LRESULT CALLBACK WndProc (HWND hwnd, UINT message, WPARAM wParam, LPARAM lParam)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HWND  hwndButton[NUM]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RECT  rect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TCHAR szTop[]    = TEXT ("message            wParam       lParam"),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szUnd[]    = TEXT ("_______            ______       ______"),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szFormat[] = TEXT ("%-16s%04X-%04X    %04X-%04X"),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szBuffer[50]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int   cxChar, cyChar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HDC          hdc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PAINTSTRUCT  ps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int          i 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switch (message)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WM_CREATE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cxChar = LOWORD (GetDialogBaseUnits ())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cyChar = HIWORD (GetDialogBaseUnits ())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for (i = 0 ; i &lt; NUM ; i++)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hwndButton[i] = CreateWindow ( TEXT("button"),button[i].szText,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WS_CHILD | WS_VISIBLE | button[i].iStyle,cxChar, cyChar * (1 + 2 * i),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20 * cxChar, 7 * cyChar / 4,hwnd, (HMENU) i,((LPCREATESTRUCT) lParam)-&gt;hInstance, NULL)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WM_SIZE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rect.left   = 24 * cxChar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rect.top    =  2 * cyChar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rect.right  = LOWORD (lParam)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rect.bottom = HIWORD (lParam)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      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idx="1"/>
          </p:nvPr>
        </p:nvSpPr>
        <p:spPr>
          <a:xfrm>
            <a:off x="468313" y="765175"/>
            <a:ext cx="8351837" cy="1511300"/>
          </a:xfrm>
        </p:spPr>
        <p:txBody>
          <a:bodyPr/>
          <a:lstStyle/>
          <a:p>
            <a:r>
              <a:rPr lang="ko-KR" altLang="en-US"/>
              <a:t>핸들 </a:t>
            </a:r>
            <a:r>
              <a:rPr lang="en-US" altLang="ko-KR"/>
              <a:t>(Handle)</a:t>
            </a:r>
          </a:p>
          <a:p>
            <a:pPr lvl="1"/>
            <a:r>
              <a:rPr lang="ko-KR" altLang="en-US" sz="2000"/>
              <a:t>핸들은 프로그램에서 현재 사용중인 객체들을 식별하기 위해 윈도우 </a:t>
            </a:r>
            <a:r>
              <a:rPr lang="en-US" altLang="ko-KR" sz="2000"/>
              <a:t>OS</a:t>
            </a:r>
            <a:r>
              <a:rPr lang="ko-KR" altLang="en-US" sz="2000"/>
              <a:t>가 부여하는 고유 번호이다</a:t>
            </a:r>
            <a:r>
              <a:rPr lang="en-US" altLang="ko-KR" sz="2000"/>
              <a:t>.</a:t>
            </a:r>
          </a:p>
          <a:p>
            <a:pPr lvl="1"/>
            <a:r>
              <a:rPr lang="ko-KR" altLang="en-US" sz="2000"/>
              <a:t>그러면 왜 포인터를 이용하지 않고 핸들을 이용할까</a:t>
            </a:r>
            <a:r>
              <a:rPr lang="en-US" altLang="ko-KR" sz="2000"/>
              <a:t>?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>
          <a:xfrm>
            <a:off x="14288" y="0"/>
            <a:ext cx="8229600" cy="490538"/>
          </a:xfrm>
          <a:noFill/>
        </p:spPr>
        <p:txBody>
          <a:bodyPr/>
          <a:lstStyle/>
          <a:p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5. </a:t>
            </a:r>
            <a:r>
              <a:rPr lang="ko-KR" altLang="en-US" sz="3200">
                <a:latin typeface="휴먼옛체" pitchFamily="2" charset="-127"/>
                <a:ea typeface="휴먼옛체" pitchFamily="2" charset="-127"/>
              </a:rPr>
              <a:t>윈도우 프로그래밍과 친해지자</a:t>
            </a:r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539750" y="2349500"/>
            <a:ext cx="7543800" cy="1474788"/>
          </a:xfrm>
          <a:prstGeom prst="rect">
            <a:avLst/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9pPr>
          </a:lstStyle>
          <a:p>
            <a:pPr eaLnBrk="1" hangingPunct="1"/>
            <a:r>
              <a:rPr lang="en-US" altLang="ko-KR">
                <a:latin typeface="Times New Roman" pitchFamily="18" charset="0"/>
                <a:ea typeface="굴림" pitchFamily="50" charset="-127"/>
              </a:rPr>
              <a:t>Ex)</a:t>
            </a:r>
          </a:p>
          <a:p>
            <a:pPr eaLnBrk="1" hangingPunct="1"/>
            <a:r>
              <a:rPr lang="en-US" altLang="ko-KR">
                <a:latin typeface="Times New Roman" pitchFamily="18" charset="0"/>
                <a:ea typeface="굴림" pitchFamily="50" charset="-127"/>
              </a:rPr>
              <a:t>        HWND           </a:t>
            </a:r>
            <a:r>
              <a:rPr lang="ko-KR" altLang="en-US">
                <a:latin typeface="Times New Roman" pitchFamily="18" charset="0"/>
                <a:ea typeface="굴림" pitchFamily="50" charset="-127"/>
              </a:rPr>
              <a:t>윈도우에 대한 핸들</a:t>
            </a:r>
          </a:p>
          <a:p>
            <a:pPr eaLnBrk="1" hangingPunct="1"/>
            <a:r>
              <a:rPr lang="ko-KR" altLang="en-US">
                <a:latin typeface="Times New Roman" pitchFamily="18" charset="0"/>
                <a:ea typeface="굴림" pitchFamily="50" charset="-127"/>
              </a:rPr>
              <a:t>        </a:t>
            </a:r>
            <a:r>
              <a:rPr lang="en-US" altLang="ko-KR">
                <a:latin typeface="Times New Roman" pitchFamily="18" charset="0"/>
                <a:ea typeface="굴림" pitchFamily="50" charset="-127"/>
              </a:rPr>
              <a:t>HCURSOR     </a:t>
            </a:r>
            <a:r>
              <a:rPr lang="ko-KR" altLang="en-US">
                <a:latin typeface="Times New Roman" pitchFamily="18" charset="0"/>
                <a:ea typeface="굴림" pitchFamily="50" charset="-127"/>
              </a:rPr>
              <a:t>커서에 대한 핸들</a:t>
            </a:r>
          </a:p>
          <a:p>
            <a:pPr eaLnBrk="1" hangingPunct="1"/>
            <a:r>
              <a:rPr lang="ko-KR" altLang="en-US">
                <a:latin typeface="Times New Roman" pitchFamily="18" charset="0"/>
                <a:ea typeface="굴림" pitchFamily="50" charset="-127"/>
              </a:rPr>
              <a:t>        </a:t>
            </a:r>
            <a:r>
              <a:rPr lang="en-US" altLang="ko-KR">
                <a:latin typeface="Times New Roman" pitchFamily="18" charset="0"/>
                <a:ea typeface="굴림" pitchFamily="50" charset="-127"/>
              </a:rPr>
              <a:t>HICON           </a:t>
            </a:r>
            <a:r>
              <a:rPr lang="ko-KR" altLang="en-US">
                <a:latin typeface="Times New Roman" pitchFamily="18" charset="0"/>
                <a:ea typeface="굴림" pitchFamily="50" charset="-127"/>
              </a:rPr>
              <a:t>아이콘에 대한 핸들</a:t>
            </a:r>
          </a:p>
          <a:p>
            <a:pPr eaLnBrk="1" hangingPunct="1"/>
            <a:r>
              <a:rPr lang="ko-KR" altLang="en-US">
                <a:latin typeface="Times New Roman" pitchFamily="18" charset="0"/>
                <a:ea typeface="굴림" pitchFamily="50" charset="-127"/>
              </a:rPr>
              <a:t>        </a:t>
            </a:r>
            <a:r>
              <a:rPr lang="en-US" altLang="ko-KR">
                <a:latin typeface="Times New Roman" pitchFamily="18" charset="0"/>
                <a:ea typeface="굴림" pitchFamily="50" charset="-127"/>
              </a:rPr>
              <a:t>HMENU         </a:t>
            </a:r>
            <a:r>
              <a:rPr lang="ko-KR" altLang="en-US">
                <a:latin typeface="Times New Roman" pitchFamily="18" charset="0"/>
                <a:ea typeface="굴림" pitchFamily="50" charset="-127"/>
              </a:rPr>
              <a:t>메뉴에 대한 핸들</a:t>
            </a:r>
          </a:p>
        </p:txBody>
      </p:sp>
      <p:sp>
        <p:nvSpPr>
          <p:cNvPr id="23557" name="Rectangle 9"/>
          <p:cNvSpPr>
            <a:spLocks noChangeArrowheads="1"/>
          </p:cNvSpPr>
          <p:nvPr/>
        </p:nvSpPr>
        <p:spPr bwMode="auto">
          <a:xfrm>
            <a:off x="684213" y="4687888"/>
            <a:ext cx="1752600" cy="685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2000">
                <a:latin typeface="Times New Roman" pitchFamily="18" charset="0"/>
                <a:ea typeface="굴림" pitchFamily="50" charset="-127"/>
              </a:rPr>
              <a:t>그림판</a:t>
            </a:r>
          </a:p>
          <a:p>
            <a:pPr algn="ctr"/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(30KB)</a:t>
            </a:r>
          </a:p>
        </p:txBody>
      </p:sp>
      <p:sp>
        <p:nvSpPr>
          <p:cNvPr id="23558" name="Rectangle 10"/>
          <p:cNvSpPr>
            <a:spLocks noChangeArrowheads="1"/>
          </p:cNvSpPr>
          <p:nvPr/>
        </p:nvSpPr>
        <p:spPr bwMode="auto">
          <a:xfrm>
            <a:off x="2436813" y="4687888"/>
            <a:ext cx="2895600" cy="685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2000">
                <a:latin typeface="Times New Roman" pitchFamily="18" charset="0"/>
                <a:ea typeface="굴림" pitchFamily="50" charset="-127"/>
              </a:rPr>
              <a:t>비주얼 </a:t>
            </a:r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C++</a:t>
            </a:r>
          </a:p>
          <a:p>
            <a:pPr algn="ctr"/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(40KB)</a:t>
            </a:r>
          </a:p>
        </p:txBody>
      </p:sp>
      <p:sp>
        <p:nvSpPr>
          <p:cNvPr id="23559" name="Rectangle 11"/>
          <p:cNvSpPr>
            <a:spLocks noChangeArrowheads="1"/>
          </p:cNvSpPr>
          <p:nvPr/>
        </p:nvSpPr>
        <p:spPr bwMode="auto">
          <a:xfrm>
            <a:off x="5332413" y="4687888"/>
            <a:ext cx="1066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2000">
                <a:latin typeface="Times New Roman" pitchFamily="18" charset="0"/>
                <a:ea typeface="굴림" pitchFamily="50" charset="-127"/>
              </a:rPr>
              <a:t>여유공간</a:t>
            </a:r>
          </a:p>
          <a:p>
            <a:pPr algn="ctr"/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(10KB)</a:t>
            </a:r>
          </a:p>
        </p:txBody>
      </p:sp>
      <p:sp>
        <p:nvSpPr>
          <p:cNvPr id="23560" name="Text Box 12"/>
          <p:cNvSpPr txBox="1">
            <a:spLocks noChangeArrowheads="1"/>
          </p:cNvSpPr>
          <p:nvPr/>
        </p:nvSpPr>
        <p:spPr bwMode="auto">
          <a:xfrm>
            <a:off x="539750" y="5445125"/>
            <a:ext cx="7015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9pPr>
          </a:lstStyle>
          <a:p>
            <a:pPr eaLnBrk="1" hangingPunct="1"/>
            <a:r>
              <a:rPr lang="ko-KR" altLang="en-US" sz="2000">
                <a:latin typeface="Times New Roman" pitchFamily="18" charset="0"/>
                <a:ea typeface="굴림" pitchFamily="50" charset="-127"/>
              </a:rPr>
              <a:t>그림판을 종료하고 </a:t>
            </a:r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20KB</a:t>
            </a:r>
            <a:r>
              <a:rPr lang="ko-KR" altLang="en-US" sz="2000">
                <a:latin typeface="Times New Roman" pitchFamily="18" charset="0"/>
                <a:ea typeface="굴림" pitchFamily="50" charset="-127"/>
              </a:rPr>
              <a:t>를 필요로 하는 메모장을 실행시키면</a:t>
            </a:r>
          </a:p>
        </p:txBody>
      </p:sp>
      <p:sp>
        <p:nvSpPr>
          <p:cNvPr id="23561" name="Text Box 13"/>
          <p:cNvSpPr txBox="1">
            <a:spLocks noChangeArrowheads="1"/>
          </p:cNvSpPr>
          <p:nvPr/>
        </p:nvSpPr>
        <p:spPr bwMode="auto">
          <a:xfrm>
            <a:off x="539750" y="3933825"/>
            <a:ext cx="77231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9pPr>
          </a:lstStyle>
          <a:p>
            <a:pPr eaLnBrk="1" hangingPunct="1"/>
            <a:r>
              <a:rPr lang="ko-KR" altLang="en-US" sz="2000">
                <a:latin typeface="Times New Roman" pitchFamily="18" charset="0"/>
                <a:ea typeface="굴림" pitchFamily="50" charset="-127"/>
              </a:rPr>
              <a:t>총 메모리가 </a:t>
            </a:r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80KB</a:t>
            </a:r>
            <a:r>
              <a:rPr lang="ko-KR" altLang="en-US" sz="2000">
                <a:latin typeface="Times New Roman" pitchFamily="18" charset="0"/>
                <a:ea typeface="굴림" pitchFamily="50" charset="-127"/>
              </a:rPr>
              <a:t>라고 가정하자</a:t>
            </a:r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. </a:t>
            </a:r>
            <a:r>
              <a:rPr lang="ko-KR" altLang="en-US" sz="2000">
                <a:latin typeface="Times New Roman" pitchFamily="18" charset="0"/>
                <a:ea typeface="굴림" pitchFamily="50" charset="-127"/>
              </a:rPr>
              <a:t>이때 </a:t>
            </a:r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30KB</a:t>
            </a:r>
            <a:r>
              <a:rPr lang="ko-KR" altLang="en-US" sz="2000">
                <a:latin typeface="Times New Roman" pitchFamily="18" charset="0"/>
                <a:ea typeface="굴림" pitchFamily="50" charset="-127"/>
              </a:rPr>
              <a:t>의 그림판</a:t>
            </a:r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, 40KB</a:t>
            </a:r>
            <a:r>
              <a:rPr lang="ko-KR" altLang="en-US" sz="2000">
                <a:latin typeface="Times New Roman" pitchFamily="18" charset="0"/>
                <a:ea typeface="굴림" pitchFamily="50" charset="-127"/>
              </a:rPr>
              <a:t>를 차지</a:t>
            </a:r>
          </a:p>
          <a:p>
            <a:pPr eaLnBrk="1" hangingPunct="1"/>
            <a:r>
              <a:rPr lang="ko-KR" altLang="en-US" sz="2000">
                <a:latin typeface="Times New Roman" pitchFamily="18" charset="0"/>
                <a:ea typeface="굴림" pitchFamily="50" charset="-127"/>
              </a:rPr>
              <a:t>하는 </a:t>
            </a:r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Visual C++</a:t>
            </a:r>
            <a:r>
              <a:rPr lang="ko-KR" altLang="en-US" sz="2000">
                <a:latin typeface="Times New Roman" pitchFamily="18" charset="0"/>
                <a:ea typeface="굴림" pitchFamily="50" charset="-127"/>
              </a:rPr>
              <a:t>을 실행시키면</a:t>
            </a:r>
          </a:p>
        </p:txBody>
      </p:sp>
      <p:sp>
        <p:nvSpPr>
          <p:cNvPr id="23562" name="Rectangle 14"/>
          <p:cNvSpPr>
            <a:spLocks noChangeArrowheads="1"/>
          </p:cNvSpPr>
          <p:nvPr/>
        </p:nvSpPr>
        <p:spPr bwMode="auto">
          <a:xfrm>
            <a:off x="658813" y="5949950"/>
            <a:ext cx="1752600" cy="685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2000">
                <a:latin typeface="Times New Roman" pitchFamily="18" charset="0"/>
                <a:ea typeface="굴림" pitchFamily="50" charset="-127"/>
              </a:rPr>
              <a:t>메모장</a:t>
            </a:r>
          </a:p>
          <a:p>
            <a:pPr algn="ctr"/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(20KB)</a:t>
            </a:r>
          </a:p>
        </p:txBody>
      </p:sp>
      <p:sp>
        <p:nvSpPr>
          <p:cNvPr id="23563" name="Rectangle 15"/>
          <p:cNvSpPr>
            <a:spLocks noChangeArrowheads="1"/>
          </p:cNvSpPr>
          <p:nvPr/>
        </p:nvSpPr>
        <p:spPr bwMode="auto">
          <a:xfrm>
            <a:off x="3478213" y="5949950"/>
            <a:ext cx="2895600" cy="685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2000">
                <a:latin typeface="Times New Roman" pitchFamily="18" charset="0"/>
                <a:ea typeface="굴림" pitchFamily="50" charset="-127"/>
              </a:rPr>
              <a:t>비주얼 </a:t>
            </a:r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C++</a:t>
            </a:r>
          </a:p>
          <a:p>
            <a:pPr algn="ctr"/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(40KB)</a:t>
            </a:r>
          </a:p>
        </p:txBody>
      </p:sp>
      <p:sp>
        <p:nvSpPr>
          <p:cNvPr id="23564" name="Rectangle 16"/>
          <p:cNvSpPr>
            <a:spLocks noChangeArrowheads="1"/>
          </p:cNvSpPr>
          <p:nvPr/>
        </p:nvSpPr>
        <p:spPr bwMode="auto">
          <a:xfrm>
            <a:off x="2411413" y="5949950"/>
            <a:ext cx="1066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2000">
                <a:latin typeface="Times New Roman" pitchFamily="18" charset="0"/>
                <a:ea typeface="굴림" pitchFamily="50" charset="-127"/>
              </a:rPr>
              <a:t>여유공간</a:t>
            </a:r>
          </a:p>
          <a:p>
            <a:pPr algn="ctr"/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(10KB)</a:t>
            </a:r>
          </a:p>
        </p:txBody>
      </p:sp>
      <p:sp>
        <p:nvSpPr>
          <p:cNvPr id="23565" name="Rectangle 17"/>
          <p:cNvSpPr>
            <a:spLocks noChangeArrowheads="1"/>
          </p:cNvSpPr>
          <p:nvPr/>
        </p:nvSpPr>
        <p:spPr bwMode="auto">
          <a:xfrm>
            <a:off x="6373813" y="5949950"/>
            <a:ext cx="1066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2000">
                <a:latin typeface="Times New Roman" pitchFamily="18" charset="0"/>
                <a:ea typeface="굴림" pitchFamily="50" charset="-127"/>
              </a:rPr>
              <a:t>여유공간</a:t>
            </a:r>
          </a:p>
          <a:p>
            <a:pPr algn="ctr"/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(10KB)</a:t>
            </a:r>
          </a:p>
        </p:txBody>
      </p:sp>
      <p:sp>
        <p:nvSpPr>
          <p:cNvPr id="23566" name="Line 18"/>
          <p:cNvSpPr>
            <a:spLocks noChangeShapeType="1"/>
          </p:cNvSpPr>
          <p:nvPr/>
        </p:nvSpPr>
        <p:spPr bwMode="auto">
          <a:xfrm>
            <a:off x="1331913" y="1557338"/>
            <a:ext cx="71278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67" name="Line 19"/>
          <p:cNvSpPr>
            <a:spLocks noChangeShapeType="1"/>
          </p:cNvSpPr>
          <p:nvPr/>
        </p:nvSpPr>
        <p:spPr bwMode="auto">
          <a:xfrm>
            <a:off x="1331913" y="1844675"/>
            <a:ext cx="352742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68" name="Text Box 20"/>
          <p:cNvSpPr txBox="1">
            <a:spLocks noChangeArrowheads="1"/>
          </p:cNvSpPr>
          <p:nvPr/>
        </p:nvSpPr>
        <p:spPr bwMode="auto">
          <a:xfrm>
            <a:off x="6784975" y="4221163"/>
            <a:ext cx="2079625" cy="1219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accent2"/>
                </a:solidFill>
              </a:rPr>
              <a:t>OS</a:t>
            </a:r>
            <a:r>
              <a:rPr lang="ko-KR" altLang="en-US">
                <a:solidFill>
                  <a:schemeClr val="accent2"/>
                </a:solidFill>
              </a:rPr>
              <a:t>자체에서 조각모음을 하므로</a:t>
            </a:r>
          </a:p>
          <a:p>
            <a:pPr eaLnBrk="1" hangingPunct="1"/>
            <a:r>
              <a:rPr lang="ko-KR" altLang="en-US">
                <a:solidFill>
                  <a:schemeClr val="accent2"/>
                </a:solidFill>
              </a:rPr>
              <a:t>핸들을 사용하는 것이 효율적임</a:t>
            </a:r>
            <a:r>
              <a:rPr lang="en-US" altLang="ko-KR">
                <a:solidFill>
                  <a:schemeClr val="accent2"/>
                </a:solidFill>
              </a:rPr>
              <a:t>!</a:t>
            </a:r>
          </a:p>
          <a:p>
            <a:pPr eaLnBrk="1" hangingPunct="1"/>
            <a:r>
              <a:rPr lang="ko-KR" altLang="en-US">
                <a:solidFill>
                  <a:schemeClr val="accent2"/>
                </a:solidFill>
              </a:rPr>
              <a:t>메모리의 주소만 바뀌고 핸들은</a:t>
            </a:r>
          </a:p>
          <a:p>
            <a:pPr eaLnBrk="1" hangingPunct="1"/>
            <a:r>
              <a:rPr lang="ko-KR" altLang="en-US">
                <a:solidFill>
                  <a:schemeClr val="accent2"/>
                </a:solidFill>
              </a:rPr>
              <a:t>바뀌지 않음</a:t>
            </a: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4"/>
          <p:cNvSpPr>
            <a:spLocks noChangeArrowheads="1"/>
          </p:cNvSpPr>
          <p:nvPr/>
        </p:nvSpPr>
        <p:spPr bwMode="auto">
          <a:xfrm>
            <a:off x="250825" y="188913"/>
            <a:ext cx="8642350" cy="6408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WM_PAINT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InvalidateRect (hwnd, &amp;rect, TRUE) 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hdc = BeginPaint (hwnd, &amp;ps)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SelectObject (hdc, GetStockObject (SYSTEM_FIXED_FONT))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SetBkMode (hdc, TRANSPARENT) 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TextOut (hdc, 24 * cxChar, cyChar, szTop, lstrlen (szTop))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TextOut (hdc, 24 * cxChar, cyChar, szUnd, lstrlen (szUnd)) 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EndPaint (hwnd, &amp;ps)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WM_DRAWITEM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WM_COMMAND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ScrollWindow (hwnd, 0, -cyChar, &amp;rect, &amp;rect) 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hdc = GetDC (hwnd)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SelectObject (hdc, GetStockObject (SYSTEM_FIXED_FONT)) 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TextOut (hdc, 24 * cxChar, cyChar * (rect.bottom / cyChar - 1),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szBuffer,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wsprintf (szBuffer, szFormat,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message == WM_DRAWITEM ? TEXT ("WM_DRAWITEM") : 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TEXT ("WM_COMMAND"),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HIWORD (wParam), LOWORD (wParam),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HIWORD (lParam), LOWORD (lParam))) 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ReleaseDC (hwnd, hdc)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ValidateRect (hwnd, &amp;rect)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break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WM_DESTROY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PostQuitMessage (0)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DefWindowProc (hwnd, message, wParam, 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765175"/>
            <a:ext cx="8229600" cy="59118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/>
              <a:t>단추 클래스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class name 	: </a:t>
            </a:r>
            <a:r>
              <a:rPr lang="en-US" altLang="ko-KR" sz="2000">
                <a:latin typeface="Arial" pitchFamily="34" charset="0"/>
              </a:rPr>
              <a:t>“</a:t>
            </a:r>
            <a:r>
              <a:rPr lang="en-US" altLang="ko-KR" sz="2000"/>
              <a:t>button</a:t>
            </a:r>
            <a:r>
              <a:rPr lang="en-US" altLang="ko-KR" sz="2000">
                <a:latin typeface="Arial" pitchFamily="34" charset="0"/>
              </a:rPr>
              <a:t>”</a:t>
            </a:r>
            <a:endParaRPr lang="en-US" altLang="ko-KR" sz="2000"/>
          </a:p>
          <a:p>
            <a:pPr lvl="1">
              <a:lnSpc>
                <a:spcPct val="80000"/>
              </a:lnSpc>
            </a:pPr>
            <a:r>
              <a:rPr lang="en-US" altLang="ko-KR" sz="2000"/>
              <a:t>WindowText 	: button[I].szText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Window Style	: WS_CHILD|WS_VISIBLE|button[I] 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x Position	: cxChar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y  Position	: cyChar * (1 + 2 * I)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Width		: 20 * xChar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Height		: 7 * yChar / 4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Parent Window	: hwnd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Child window ID	: (HMENU) I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Instance handle 	: ((LPCREATSTRUCT) lParam) -&gt;hInstance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Extra parameters : NULL</a:t>
            </a:r>
          </a:p>
          <a:p>
            <a:pPr>
              <a:lnSpc>
                <a:spcPct val="80000"/>
              </a:lnSpc>
            </a:pPr>
            <a:r>
              <a:rPr lang="ko-KR" altLang="en-US" sz="2000"/>
              <a:t>인스턴스 핸들을 얻는 방법 </a:t>
            </a:r>
            <a:r>
              <a:rPr lang="en-US" altLang="ko-KR" sz="2000"/>
              <a:t>3</a:t>
            </a:r>
            <a:r>
              <a:rPr lang="ko-KR" altLang="en-US" sz="2000"/>
              <a:t>가지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WM_CREATE</a:t>
            </a:r>
            <a:r>
              <a:rPr lang="ko-KR" altLang="en-US" sz="2000"/>
              <a:t>시 </a:t>
            </a:r>
            <a:r>
              <a:rPr lang="en-US" altLang="ko-KR" sz="2000"/>
              <a:t>: 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lParam</a:t>
            </a:r>
            <a:r>
              <a:rPr lang="ko-KR" altLang="en-US" sz="1800"/>
              <a:t>에 </a:t>
            </a:r>
            <a:r>
              <a:rPr lang="en-US" altLang="ko-KR" sz="1800"/>
              <a:t>CREATESTRUCT</a:t>
            </a:r>
            <a:r>
              <a:rPr lang="ko-KR" altLang="en-US" sz="1800"/>
              <a:t>형식의 구조체에 대한 포인터가 들어 있다</a:t>
            </a:r>
            <a:r>
              <a:rPr lang="en-US" altLang="ko-KR" sz="180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전역변수를 이용하는 방법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hInst = hInstance;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GetWindowLong(hwnd,GWL_HINSTANCE)</a:t>
            </a:r>
          </a:p>
        </p:txBody>
      </p:sp>
      <p:sp>
        <p:nvSpPr>
          <p:cNvPr id="166915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23813"/>
            <a:ext cx="8229600" cy="417512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자식 윈도우 제어</a:t>
            </a: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765175"/>
            <a:ext cx="8229600" cy="5911850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ko-KR" altLang="en-US" sz="2000"/>
              <a:t>자식 윈도우 컨트롤은 자신의 부모 윈도우에게 </a:t>
            </a:r>
            <a:r>
              <a:rPr lang="en-US" altLang="ko-KR" sz="2000"/>
              <a:t>WM_COMMAND</a:t>
            </a:r>
            <a:r>
              <a:rPr lang="ko-KR" altLang="en-US" sz="2000"/>
              <a:t>메시지를 보낸다</a:t>
            </a:r>
            <a:r>
              <a:rPr lang="en-US" altLang="ko-KR" sz="20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LOWORD(wParam)	: </a:t>
            </a:r>
            <a:r>
              <a:rPr lang="ko-KR" altLang="en-US" sz="1800"/>
              <a:t>자식윈도우 </a:t>
            </a:r>
            <a:r>
              <a:rPr lang="en-US" altLang="ko-KR" sz="1800"/>
              <a:t>ID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HIWORD(wParam)	: </a:t>
            </a:r>
            <a:r>
              <a:rPr lang="ko-KR" altLang="en-US" sz="1800"/>
              <a:t>알림코드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lParam		: </a:t>
            </a:r>
            <a:r>
              <a:rPr lang="ko-KR" altLang="en-US" sz="1800"/>
              <a:t>자식윈도우의 핸들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단추 알림코드의 가능한 값들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BN_CLICKED				: 0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BN_PAINT				: 1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BN_HILITE or BN_PUSHED		: 2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BN_UNHILITE or BN_UNPUSHED	: 3 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BN_DISABLE				: 4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BN_DOUBLECLICKED or BN_DBLCLK	: 5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BN_SETFOCUS			: 6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BN_KILLFOCUS			: 7</a:t>
            </a:r>
            <a:endParaRPr lang="en-US" altLang="ko-KR" sz="1800" b="1"/>
          </a:p>
          <a:p>
            <a:pPr lvl="1">
              <a:lnSpc>
                <a:spcPct val="80000"/>
              </a:lnSpc>
            </a:pPr>
            <a:r>
              <a:rPr lang="ko-KR" altLang="en-US" sz="2000"/>
              <a:t>알림코드 </a:t>
            </a:r>
            <a:r>
              <a:rPr lang="en-US" altLang="ko-KR" sz="2000"/>
              <a:t>6</a:t>
            </a:r>
            <a:r>
              <a:rPr lang="ko-KR" altLang="en-US" sz="2000"/>
              <a:t>과 </a:t>
            </a:r>
            <a:r>
              <a:rPr lang="en-US" altLang="ko-KR" sz="2000"/>
              <a:t>7</a:t>
            </a:r>
            <a:r>
              <a:rPr lang="ko-KR" altLang="en-US" sz="2000"/>
              <a:t>은 단추 스타일이 </a:t>
            </a:r>
            <a:r>
              <a:rPr lang="en-US" altLang="ko-KR" sz="2000"/>
              <a:t>BS_NOTIFY</a:t>
            </a:r>
            <a:r>
              <a:rPr lang="ko-KR" altLang="en-US" sz="2000"/>
              <a:t>를 포함하는 경우에만 전달된다</a:t>
            </a:r>
            <a:r>
              <a:rPr lang="en-US" altLang="ko-KR" sz="2000"/>
              <a:t>.</a:t>
            </a:r>
          </a:p>
        </p:txBody>
      </p:sp>
      <p:sp>
        <p:nvSpPr>
          <p:cNvPr id="167939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2.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자식 윈도우가 부모 윈도우에 메시지 보내기</a:t>
            </a: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765175"/>
            <a:ext cx="8229600" cy="59118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/>
              <a:t>BM : Button Message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BM_GETCHECK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BM_SETCHECK 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체크박스와 라디오 단추의 체크표시를 설정하기 위해서 보낸다</a:t>
            </a:r>
            <a:r>
              <a:rPr lang="en-US" altLang="ko-KR" sz="180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BM_GETSTATE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BM_SETSTATE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한 윈도우를 마우스로 누르거나 </a:t>
            </a:r>
            <a:r>
              <a:rPr lang="en-US" altLang="ko-KR" sz="1800"/>
              <a:t>Space Bar</a:t>
            </a:r>
            <a:r>
              <a:rPr lang="ko-KR" altLang="en-US" sz="1800"/>
              <a:t>를 눌렀을 때의 상태를 의미한다</a:t>
            </a:r>
            <a:r>
              <a:rPr lang="en-US" altLang="ko-KR" sz="180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BM_SETSTYLE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단추가 만들어진 후 단추의 스타일을 변경할 수 있게 한다</a:t>
            </a:r>
            <a:r>
              <a:rPr lang="en-US" altLang="ko-KR" sz="180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BM_CLICK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BM_GETIMAGE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BM_SETIMAGE</a:t>
            </a:r>
          </a:p>
          <a:p>
            <a:pPr>
              <a:lnSpc>
                <a:spcPct val="80000"/>
              </a:lnSpc>
            </a:pPr>
            <a:r>
              <a:rPr lang="ko-KR" altLang="en-US"/>
              <a:t>자식 윈도우의 </a:t>
            </a:r>
            <a:r>
              <a:rPr lang="en-US" altLang="ko-KR"/>
              <a:t>ID</a:t>
            </a:r>
            <a:r>
              <a:rPr lang="ko-KR" altLang="en-US"/>
              <a:t>를 얻기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Id = GetWindowLong(hwndChild,GWL_ID);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Id = GetDlgCtlID(hwndChild);</a:t>
            </a:r>
            <a:endParaRPr lang="en-US" altLang="ko-KR" sz="1800"/>
          </a:p>
          <a:p>
            <a:pPr lvl="1">
              <a:lnSpc>
                <a:spcPct val="80000"/>
              </a:lnSpc>
            </a:pPr>
            <a:endParaRPr lang="en-US" altLang="ko-KR" sz="2000"/>
          </a:p>
          <a:p>
            <a:pPr lvl="1">
              <a:lnSpc>
                <a:spcPct val="80000"/>
              </a:lnSpc>
            </a:pPr>
            <a:r>
              <a:rPr lang="en-US" altLang="ko-KR" sz="2000"/>
              <a:t>ID</a:t>
            </a:r>
            <a:r>
              <a:rPr lang="ko-KR" altLang="en-US" sz="2000"/>
              <a:t>를 아는 상태에서 자식윈도우의 핸들 얻기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hwndChild = GetDlgItem(hwndParent,ID);</a:t>
            </a:r>
            <a:endParaRPr lang="en-US" altLang="ko-KR" sz="2000"/>
          </a:p>
        </p:txBody>
      </p:sp>
      <p:sp>
        <p:nvSpPr>
          <p:cNvPr id="168963" name="Rectangle 5"/>
          <p:cNvSpPr>
            <a:spLocks noGrp="1" noChangeArrowheads="1"/>
          </p:cNvSpPr>
          <p:nvPr>
            <p:ph type="title"/>
          </p:nvPr>
        </p:nvSpPr>
        <p:spPr>
          <a:xfrm>
            <a:off x="31750" y="2540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3.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부모 윈도우가 자식윈도우에게 보내는 메시지</a:t>
            </a: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765175"/>
            <a:ext cx="8229600" cy="5911850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ko-KR" altLang="en-US" sz="2000"/>
              <a:t>마우스로 단추를 누르고 떼면 원래의 모양으로 되돌아오고 부모에게 </a:t>
            </a:r>
            <a:r>
              <a:rPr lang="en-US" altLang="ko-KR" sz="2000"/>
              <a:t>WM_COMMAND</a:t>
            </a:r>
            <a:r>
              <a:rPr lang="ko-KR" altLang="en-US" sz="2000"/>
              <a:t>메시지와 함께 알림코드로  </a:t>
            </a:r>
            <a:r>
              <a:rPr lang="en-US" altLang="ko-KR" sz="2000"/>
              <a:t>BN_CLICKED</a:t>
            </a:r>
            <a:r>
              <a:rPr lang="ko-KR" altLang="en-US" sz="2000"/>
              <a:t>를 보낸다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단추 윈도우에 </a:t>
            </a:r>
            <a:r>
              <a:rPr lang="en-US" altLang="ko-KR" sz="2000"/>
              <a:t>BM_SETSTATE</a:t>
            </a:r>
            <a:r>
              <a:rPr lang="ko-KR" altLang="en-US" sz="2000"/>
              <a:t>메시지를 보냄으로써 단추의 누른 상태를 지정할 수 있다</a:t>
            </a:r>
            <a:r>
              <a:rPr lang="en-US" altLang="ko-KR" sz="20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SendMessage(hwndButton,BM_SETSTATE,1,0);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다음의 호출로 단추는 정상으로 돌아 온다</a:t>
            </a:r>
            <a:r>
              <a:rPr lang="en-US" altLang="ko-KR" sz="20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SendMessage(hwndButton,BM_SETSTATE,0,0);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누르기 단추의 상태를 알려면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SendMessage(hwndButton,BM_GETSTATE,0,0);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단추가 눌려졌으면 </a:t>
            </a:r>
            <a:r>
              <a:rPr lang="en-US" altLang="ko-KR" sz="1800"/>
              <a:t>TRUE</a:t>
            </a:r>
            <a:r>
              <a:rPr lang="ko-KR" altLang="en-US" sz="1800"/>
              <a:t>를</a:t>
            </a:r>
            <a:r>
              <a:rPr lang="en-US" altLang="ko-KR" sz="1800"/>
              <a:t>, </a:t>
            </a:r>
            <a:r>
              <a:rPr lang="ko-KR" altLang="en-US" sz="1800"/>
              <a:t>정상 상태이면 </a:t>
            </a:r>
            <a:r>
              <a:rPr lang="en-US" altLang="ko-KR" sz="1800"/>
              <a:t>FALSE</a:t>
            </a:r>
            <a:r>
              <a:rPr lang="ko-KR" altLang="en-US" sz="1800"/>
              <a:t>를 반환한다</a:t>
            </a:r>
            <a:r>
              <a:rPr lang="en-US" altLang="ko-KR" sz="1800"/>
              <a:t>.</a:t>
            </a:r>
            <a:endParaRPr lang="en-US" altLang="ko-KR" sz="1600"/>
          </a:p>
          <a:p>
            <a:pPr>
              <a:lnSpc>
                <a:spcPct val="80000"/>
              </a:lnSpc>
            </a:pPr>
            <a:endParaRPr lang="en-US" altLang="ko-KR"/>
          </a:p>
        </p:txBody>
      </p:sp>
      <p:sp>
        <p:nvSpPr>
          <p:cNvPr id="169987" name="Rectangle 5"/>
          <p:cNvSpPr>
            <a:spLocks noGrp="1" noChangeArrowheads="1"/>
          </p:cNvSpPr>
          <p:nvPr>
            <p:ph type="title"/>
          </p:nvPr>
        </p:nvSpPr>
        <p:spPr>
          <a:xfrm>
            <a:off x="25400" y="2540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4.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누르기 단추</a:t>
            </a: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765175"/>
            <a:ext cx="8229600" cy="5911850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ko-KR" altLang="en-US" sz="2000"/>
              <a:t>체크 상자의 일반적인 두 가지 유형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BS_CHECKBOX 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컨트롤에 </a:t>
            </a:r>
            <a:r>
              <a:rPr lang="en-US" altLang="ko-KR" sz="1800"/>
              <a:t>BM_SETCHECK</a:t>
            </a:r>
            <a:r>
              <a:rPr lang="ko-KR" altLang="en-US" sz="1800"/>
              <a:t>메시지를 전달한 후 체크 표시를 설정해야 한다</a:t>
            </a:r>
            <a:r>
              <a:rPr lang="en-US" altLang="ko-KR" sz="1800"/>
              <a:t>. 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wParam	: </a:t>
            </a:r>
            <a:r>
              <a:rPr lang="ko-KR" altLang="en-US" sz="1800"/>
              <a:t>체크표시 </a:t>
            </a:r>
            <a:r>
              <a:rPr lang="en-US" altLang="ko-KR" sz="1800"/>
              <a:t>1 , </a:t>
            </a:r>
            <a:r>
              <a:rPr lang="ko-KR" altLang="en-US" sz="1800"/>
              <a:t>제거 </a:t>
            </a:r>
            <a:r>
              <a:rPr lang="en-US" altLang="ko-KR" sz="1800"/>
              <a:t>0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BM_GETCHECK</a:t>
            </a:r>
            <a:r>
              <a:rPr lang="ko-KR" altLang="en-US" sz="1800"/>
              <a:t>메시지를 전달하여 </a:t>
            </a:r>
            <a:r>
              <a:rPr lang="en-US" altLang="ko-KR" sz="1800"/>
              <a:t>Check</a:t>
            </a:r>
            <a:r>
              <a:rPr lang="ko-KR" altLang="en-US" sz="1800"/>
              <a:t>상태를 얻을 수 있다</a:t>
            </a:r>
            <a:r>
              <a:rPr lang="en-US" altLang="ko-KR" sz="18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SendMessage((HWND)lParam,BM_SETCHECK,	(WPARAM)!SendMessage((HWND)lParam,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sz="1800"/>
              <a:t>	   	BM_GETCHECK,0,0),0);</a:t>
            </a:r>
            <a:endParaRPr lang="en-US" altLang="ko-KR" sz="1600"/>
          </a:p>
          <a:p>
            <a:pPr lvl="1">
              <a:lnSpc>
                <a:spcPct val="80000"/>
              </a:lnSpc>
            </a:pPr>
            <a:r>
              <a:rPr lang="en-US" altLang="ko-KR" sz="2000"/>
              <a:t>BS_AUTOCHECKBOX 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자동으로 자신이 </a:t>
            </a:r>
            <a:r>
              <a:rPr lang="en-US" altLang="ko-KR" sz="1800"/>
              <a:t>Check</a:t>
            </a:r>
            <a:r>
              <a:rPr lang="ko-KR" altLang="en-US" sz="1800"/>
              <a:t>표시를 토글 한다</a:t>
            </a:r>
            <a:r>
              <a:rPr lang="en-US" altLang="ko-KR" sz="18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iCheck =(int)SendMessage(hwndButton,BM_GETCHECK,0,0);</a:t>
            </a:r>
          </a:p>
          <a:p>
            <a:pPr lvl="3">
              <a:lnSpc>
                <a:spcPct val="80000"/>
              </a:lnSpc>
            </a:pPr>
            <a:r>
              <a:rPr lang="ko-KR" altLang="en-US" sz="1600"/>
              <a:t>체크되어 있으면 </a:t>
            </a:r>
            <a:r>
              <a:rPr lang="en-US" altLang="ko-KR" sz="1600"/>
              <a:t>: TRUE</a:t>
            </a:r>
          </a:p>
          <a:p>
            <a:pPr lvl="3">
              <a:lnSpc>
                <a:spcPct val="80000"/>
              </a:lnSpc>
            </a:pPr>
            <a:r>
              <a:rPr lang="ko-KR" altLang="en-US" sz="1600"/>
              <a:t>체크되어 있지 않으면 </a:t>
            </a:r>
            <a:r>
              <a:rPr lang="en-US" altLang="ko-KR" sz="1600"/>
              <a:t>: FALSE</a:t>
            </a:r>
          </a:p>
          <a:p>
            <a:pPr>
              <a:lnSpc>
                <a:spcPct val="80000"/>
              </a:lnSpc>
            </a:pPr>
            <a:endParaRPr lang="en-US" altLang="ko-KR"/>
          </a:p>
        </p:txBody>
      </p:sp>
      <p:sp>
        <p:nvSpPr>
          <p:cNvPr id="171011" name="Rectangle 5"/>
          <p:cNvSpPr>
            <a:spLocks noGrp="1" noChangeArrowheads="1"/>
          </p:cNvSpPr>
          <p:nvPr>
            <p:ph type="title"/>
          </p:nvPr>
        </p:nvSpPr>
        <p:spPr>
          <a:xfrm>
            <a:off x="1588" y="11113"/>
            <a:ext cx="8229600" cy="417512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5.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체크 상자</a:t>
            </a: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765175"/>
            <a:ext cx="8229600" cy="5911850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ko-KR" altLang="en-US" sz="2000"/>
              <a:t>라디오 단추에서 </a:t>
            </a:r>
            <a:r>
              <a:rPr lang="en-US" altLang="ko-KR" sz="2000"/>
              <a:t>WM_COMMAND</a:t>
            </a:r>
            <a:r>
              <a:rPr lang="ko-KR" altLang="en-US" sz="2000"/>
              <a:t>를 받을 때는 </a:t>
            </a:r>
            <a:r>
              <a:rPr lang="en-US" altLang="ko-KR" sz="2000"/>
              <a:t>wParam</a:t>
            </a:r>
            <a:r>
              <a:rPr lang="ko-KR" altLang="en-US" sz="2000"/>
              <a:t>이 </a:t>
            </a:r>
            <a:r>
              <a:rPr lang="en-US" altLang="ko-KR" sz="2000"/>
              <a:t>1</a:t>
            </a:r>
            <a:r>
              <a:rPr lang="ko-KR" altLang="en-US" sz="2000"/>
              <a:t>인 </a:t>
            </a:r>
            <a:r>
              <a:rPr lang="en-US" altLang="ko-KR" sz="2000"/>
              <a:t>BM_SETCHECK</a:t>
            </a:r>
            <a:r>
              <a:rPr lang="ko-KR" altLang="en-US" sz="2000"/>
              <a:t>메시지를 보내 체크를 표시한다</a:t>
            </a:r>
            <a:r>
              <a:rPr lang="en-US" altLang="ko-KR" sz="20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SendMessage(hwndButton,BM_SETCHECK,1,0);</a:t>
            </a:r>
            <a:endParaRPr lang="en-US" altLang="ko-KR" sz="1600"/>
          </a:p>
          <a:p>
            <a:pPr lvl="1">
              <a:lnSpc>
                <a:spcPct val="80000"/>
              </a:lnSpc>
            </a:pPr>
            <a:r>
              <a:rPr lang="ko-KR" altLang="en-US" sz="2000"/>
              <a:t>같은 그룹에 있는 모든 라디오 단추에 </a:t>
            </a:r>
            <a:r>
              <a:rPr lang="en-US" altLang="ko-KR" sz="2000"/>
              <a:t>wParam</a:t>
            </a:r>
            <a:r>
              <a:rPr lang="ko-KR" altLang="en-US" sz="2000"/>
              <a:t>이 </a:t>
            </a:r>
            <a:r>
              <a:rPr lang="en-US" altLang="ko-KR" sz="2000"/>
              <a:t>0</a:t>
            </a:r>
            <a:r>
              <a:rPr lang="ko-KR" altLang="en-US" sz="2000"/>
              <a:t>인 </a:t>
            </a:r>
            <a:r>
              <a:rPr lang="en-US" altLang="ko-KR" sz="2000"/>
              <a:t>BM_SETCHECK</a:t>
            </a:r>
            <a:r>
              <a:rPr lang="ko-KR" altLang="en-US" sz="2000"/>
              <a:t>메시지를 전달하여 체크 설정을 취소한다</a:t>
            </a:r>
            <a:r>
              <a:rPr lang="en-US" altLang="ko-KR" sz="20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SendMessage(hwndButton,BM_SETCHECK,0,0);</a:t>
            </a:r>
          </a:p>
          <a:p>
            <a:pPr>
              <a:lnSpc>
                <a:spcPct val="80000"/>
              </a:lnSpc>
            </a:pPr>
            <a:endParaRPr lang="en-US" altLang="ko-KR" sz="2000"/>
          </a:p>
          <a:p>
            <a:pPr>
              <a:lnSpc>
                <a:spcPct val="80000"/>
              </a:lnSpc>
            </a:pPr>
            <a:r>
              <a:rPr lang="ko-KR" altLang="en-US"/>
              <a:t>단추 텍스트 변경하기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SetWindowText</a:t>
            </a:r>
            <a:r>
              <a:rPr lang="ko-KR" altLang="en-US" sz="2000"/>
              <a:t>를 호출하면 텍스트를 변경할 수 있다</a:t>
            </a:r>
            <a:r>
              <a:rPr lang="en-US" altLang="ko-KR" sz="20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SetWindowText(hwnd,pszString);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iLength = GetWindowText(hwnd,pszBuffer,iMaxLength)</a:t>
            </a:r>
          </a:p>
          <a:p>
            <a:pPr lvl="3">
              <a:lnSpc>
                <a:spcPct val="80000"/>
              </a:lnSpc>
            </a:pPr>
            <a:r>
              <a:rPr lang="en-US" altLang="ko-KR" sz="1600"/>
              <a:t>iMaxLength</a:t>
            </a:r>
            <a:r>
              <a:rPr lang="ko-KR" altLang="en-US" sz="1600"/>
              <a:t>는 복사할 문자의 최대 개수를 지정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iLength = GetWindowTextLength(hwnd);</a:t>
            </a:r>
          </a:p>
        </p:txBody>
      </p:sp>
      <p:sp>
        <p:nvSpPr>
          <p:cNvPr id="172035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1113"/>
            <a:ext cx="8229600" cy="417512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6.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라디오 단추</a:t>
            </a: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765175"/>
            <a:ext cx="8229600" cy="5911850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ko-KR" altLang="en-US" sz="2000"/>
              <a:t>자식윈도우를 만들 때 </a:t>
            </a:r>
            <a:r>
              <a:rPr lang="en-US" altLang="ko-KR" sz="2000"/>
              <a:t>WS_VISIBLE</a:t>
            </a:r>
            <a:r>
              <a:rPr lang="ko-KR" altLang="en-US" sz="2000"/>
              <a:t>을 포함하지 않으면 </a:t>
            </a:r>
            <a:r>
              <a:rPr lang="en-US" altLang="ko-KR" sz="2000"/>
              <a:t>ShowWindow</a:t>
            </a:r>
            <a:r>
              <a:rPr lang="ko-KR" altLang="en-US" sz="2000"/>
              <a:t>를 호출할 때까지 자식 윈도우를 표시하지 않는다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윈도우를 보이게 한다</a:t>
            </a:r>
            <a:r>
              <a:rPr lang="en-US" altLang="ko-KR" sz="20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ShowWindow(hwndChild,SW_SHOWNORMAL);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윈도우를 숨긴다</a:t>
            </a:r>
            <a:r>
              <a:rPr lang="en-US" altLang="ko-KR" sz="20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ShowWindow(hwndChild,SW_HIDE);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자식윈도우가 보이는지 보이지 않는지를 알아낸다</a:t>
            </a:r>
            <a:r>
              <a:rPr lang="en-US" altLang="ko-KR" sz="20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IsWindowVisible(hwndChild)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자식윈도우를 사용 가능하게 하거나 불가능하게 한다</a:t>
            </a:r>
            <a:r>
              <a:rPr lang="en-US" altLang="ko-KR" sz="20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EnableWindow(hwndChild,FALSE);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IsWindowEnabled(hwndChild);</a:t>
            </a:r>
            <a:endParaRPr lang="en-US" altLang="ko-KR" sz="1600"/>
          </a:p>
          <a:p>
            <a:pPr lvl="1">
              <a:lnSpc>
                <a:spcPct val="80000"/>
              </a:lnSpc>
            </a:pPr>
            <a:endParaRPr lang="en-US" altLang="ko-KR" sz="200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17513"/>
          </a:xfrm>
          <a:noFill/>
        </p:spPr>
        <p:txBody>
          <a:bodyPr/>
          <a:lstStyle/>
          <a:p>
            <a:r>
              <a:rPr lang="en-US" altLang="ko-KR" sz="3600">
                <a:latin typeface="휴먼모음T" pitchFamily="18" charset="-127"/>
                <a:ea typeface="휴먼모음T" pitchFamily="18" charset="-127"/>
              </a:rPr>
              <a:t>7. </a:t>
            </a:r>
            <a:r>
              <a:rPr lang="ko-KR" altLang="en-US" sz="3600">
                <a:latin typeface="휴먼모음T" pitchFamily="18" charset="-127"/>
                <a:ea typeface="휴먼모음T" pitchFamily="18" charset="-127"/>
              </a:rPr>
              <a:t>보이는 단추와 사용 가능한 단추</a:t>
            </a: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765175"/>
            <a:ext cx="8229600" cy="647700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altLang="ko-KR" sz="2000"/>
              <a:t>WM_KILLFOCUS</a:t>
            </a:r>
            <a:r>
              <a:rPr lang="ko-KR" altLang="en-US" sz="2000"/>
              <a:t>시에 </a:t>
            </a:r>
            <a:r>
              <a:rPr lang="en-US" altLang="ko-KR" sz="2000"/>
              <a:t>wParam </a:t>
            </a:r>
            <a:r>
              <a:rPr lang="ko-KR" altLang="en-US" sz="2000"/>
              <a:t>매개 변수는 입력 포커스를 받는 윈도우의 핸들이다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endParaRPr lang="en-US" altLang="ko-KR" sz="2000"/>
          </a:p>
        </p:txBody>
      </p:sp>
      <p:sp>
        <p:nvSpPr>
          <p:cNvPr id="174083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2540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8.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단추와 입력 포커스</a:t>
            </a:r>
          </a:p>
        </p:txBody>
      </p:sp>
      <p:sp>
        <p:nvSpPr>
          <p:cNvPr id="174084" name="Rectangle 6"/>
          <p:cNvSpPr>
            <a:spLocks noChangeArrowheads="1"/>
          </p:cNvSpPr>
          <p:nvPr/>
        </p:nvSpPr>
        <p:spPr bwMode="auto">
          <a:xfrm>
            <a:off x="827088" y="1341438"/>
            <a:ext cx="7696200" cy="5183187"/>
          </a:xfrm>
          <a:prstGeom prst="rect">
            <a:avLst/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600">
                <a:latin typeface="굴림" pitchFamily="50" charset="-127"/>
                <a:ea typeface="굴림" pitchFamily="50" charset="-127"/>
              </a:rPr>
              <a:t>case WM_KILLFOCUS:</a:t>
            </a:r>
          </a:p>
          <a:p>
            <a:r>
              <a:rPr lang="en-US" altLang="ko-KR" sz="1600">
                <a:latin typeface="굴림" pitchFamily="50" charset="-127"/>
                <a:ea typeface="굴림" pitchFamily="50" charset="-127"/>
              </a:rPr>
              <a:t>	for ( i = 0; i &lt; NUM; i++)</a:t>
            </a:r>
          </a:p>
          <a:p>
            <a:r>
              <a:rPr lang="en-US" altLang="ko-KR" sz="16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600">
                <a:latin typeface="굴림" pitchFamily="50" charset="-127"/>
                <a:ea typeface="굴림" pitchFamily="50" charset="-127"/>
              </a:rPr>
              <a:t>		if (hwndChild[I] == (HWND)wParam)</a:t>
            </a:r>
          </a:p>
          <a:p>
            <a:r>
              <a:rPr lang="en-US" altLang="ko-KR" sz="16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600">
                <a:latin typeface="굴림" pitchFamily="50" charset="-127"/>
                <a:ea typeface="굴림" pitchFamily="50" charset="-127"/>
              </a:rPr>
              <a:t>			SetFocus(hwnd);</a:t>
            </a:r>
          </a:p>
          <a:p>
            <a:r>
              <a:rPr lang="en-US" altLang="ko-KR" sz="1600">
                <a:latin typeface="굴림" pitchFamily="50" charset="-127"/>
                <a:ea typeface="굴림" pitchFamily="50" charset="-127"/>
              </a:rPr>
              <a:t>			break;</a:t>
            </a:r>
          </a:p>
          <a:p>
            <a:r>
              <a:rPr lang="en-US" altLang="ko-KR" sz="16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600">
                <a:latin typeface="굴림" pitchFamily="50" charset="-127"/>
                <a:ea typeface="굴림" pitchFamily="50" charset="-127"/>
              </a:rPr>
              <a:t>	}</a:t>
            </a:r>
          </a:p>
          <a:p>
            <a:endParaRPr lang="en-US" altLang="ko-KR" sz="16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600">
                <a:latin typeface="굴림" pitchFamily="50" charset="-127"/>
                <a:ea typeface="굴림" pitchFamily="50" charset="-127"/>
              </a:rPr>
              <a:t>case WM_KILLFOCUS:</a:t>
            </a:r>
          </a:p>
          <a:p>
            <a:r>
              <a:rPr lang="en-US" altLang="ko-KR" sz="1600">
                <a:latin typeface="굴림" pitchFamily="50" charset="-127"/>
                <a:ea typeface="굴림" pitchFamily="50" charset="-127"/>
              </a:rPr>
              <a:t>	if (hwnd == GetParetn((HWND)wParam)</a:t>
            </a:r>
          </a:p>
          <a:p>
            <a:r>
              <a:rPr lang="en-US" altLang="ko-KR" sz="16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600">
                <a:latin typeface="굴림" pitchFamily="50" charset="-127"/>
                <a:ea typeface="굴림" pitchFamily="50" charset="-127"/>
              </a:rPr>
              <a:t>		SetFocus(hwnd);</a:t>
            </a:r>
          </a:p>
          <a:p>
            <a:r>
              <a:rPr lang="en-US" altLang="ko-KR" sz="1600">
                <a:latin typeface="굴림" pitchFamily="50" charset="-127"/>
                <a:ea typeface="굴림" pitchFamily="50" charset="-127"/>
              </a:rPr>
              <a:t>		break;</a:t>
            </a:r>
          </a:p>
          <a:p>
            <a:r>
              <a:rPr lang="en-US" altLang="ko-KR" sz="1600">
                <a:latin typeface="굴림" pitchFamily="50" charset="-127"/>
                <a:ea typeface="굴림" pitchFamily="50" charset="-127"/>
              </a:rPr>
              <a:t>	}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altLang="ko-KR" sz="16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765175"/>
            <a:ext cx="8229600" cy="5911850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ko-KR" altLang="en-US" sz="2000"/>
              <a:t>이 메시지는 자식 윈도우가 자신의 클라이언트 영역을 표시할 때 단추 컨트롤이 부모 윈도우에게 보내는 메시지이다</a:t>
            </a:r>
            <a:r>
              <a:rPr lang="en-US" altLang="ko-KR" sz="20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wParam	: </a:t>
            </a:r>
            <a:r>
              <a:rPr lang="ko-KR" altLang="en-US" sz="1800"/>
              <a:t>단추의 장치 컨텍스트에 대한 핸들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lParam	: </a:t>
            </a:r>
            <a:r>
              <a:rPr lang="ko-KR" altLang="en-US" sz="1800"/>
              <a:t>단추의 윈도우 핸들</a:t>
            </a:r>
          </a:p>
          <a:p>
            <a:pPr lvl="1">
              <a:lnSpc>
                <a:spcPct val="80000"/>
              </a:lnSpc>
            </a:pPr>
            <a:endParaRPr lang="ko-KR" altLang="en-US" sz="2000"/>
          </a:p>
          <a:p>
            <a:pPr lvl="2">
              <a:lnSpc>
                <a:spcPct val="80000"/>
              </a:lnSpc>
            </a:pPr>
            <a:r>
              <a:rPr lang="en-US" altLang="ko-KR" sz="1800"/>
              <a:t>SetTextColor</a:t>
            </a:r>
            <a:r>
              <a:rPr lang="ko-KR" altLang="en-US" sz="1800"/>
              <a:t>를 사용하여 텍스트 색상을 설정한다</a:t>
            </a:r>
            <a:r>
              <a:rPr lang="en-US" altLang="ko-KR" sz="18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SetBkColor</a:t>
            </a:r>
            <a:r>
              <a:rPr lang="ko-KR" altLang="en-US" sz="1800"/>
              <a:t>를 사용하여 텍스트 배경을 설정한다</a:t>
            </a:r>
            <a:r>
              <a:rPr lang="en-US" altLang="ko-KR" sz="1800"/>
              <a:t>.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자식 윈도우에 브러쉬 핸들을 반환한다</a:t>
            </a:r>
            <a:r>
              <a:rPr lang="en-US" altLang="ko-KR" sz="1800"/>
              <a:t>.</a:t>
            </a:r>
          </a:p>
          <a:p>
            <a:pPr lvl="1">
              <a:lnSpc>
                <a:spcPct val="80000"/>
              </a:lnSpc>
            </a:pPr>
            <a:endParaRPr lang="en-US" altLang="ko-KR" sz="2000"/>
          </a:p>
        </p:txBody>
      </p:sp>
      <p:sp>
        <p:nvSpPr>
          <p:cNvPr id="175107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8. WM_CTLCOLORBTN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메시지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r">
              <a:buFontTx/>
              <a:buNone/>
              <a:defRPr/>
            </a:pPr>
            <a:r>
              <a:rPr lang="ko-KR" altLang="en-US" sz="6600" dirty="0">
                <a:effectLst>
                  <a:outerShdw blurRad="38100" dist="38100" dir="2700000" algn="tl">
                    <a:srgbClr val="C0C0C0"/>
                  </a:outerShdw>
                </a:effectLst>
                <a:latin typeface="휴먼모음T" pitchFamily="18" charset="-127"/>
                <a:ea typeface="휴먼모음T" pitchFamily="18" charset="-127"/>
              </a:rPr>
              <a:t>윈도우 </a:t>
            </a:r>
          </a:p>
          <a:p>
            <a:pPr algn="r">
              <a:buFontTx/>
              <a:buNone/>
              <a:defRPr/>
            </a:pPr>
            <a:r>
              <a:rPr lang="ko-KR" altLang="en-US" sz="6600" dirty="0">
                <a:effectLst>
                  <a:outerShdw blurRad="38100" dist="38100" dir="2700000" algn="tl">
                    <a:srgbClr val="C0C0C0"/>
                  </a:outerShdw>
                </a:effectLst>
                <a:latin typeface="휴먼모음T" pitchFamily="18" charset="-127"/>
                <a:ea typeface="휴먼모음T" pitchFamily="18" charset="-127"/>
              </a:rPr>
              <a:t>프로그래밍의</a:t>
            </a:r>
          </a:p>
          <a:p>
            <a:pPr algn="r">
              <a:buFontTx/>
              <a:buNone/>
              <a:defRPr/>
            </a:pPr>
            <a:r>
              <a:rPr lang="ko-KR" altLang="en-US" sz="6600" dirty="0">
                <a:effectLst>
                  <a:outerShdw blurRad="38100" dist="38100" dir="2700000" algn="tl">
                    <a:srgbClr val="C0C0C0"/>
                  </a:outerShdw>
                </a:effectLst>
                <a:latin typeface="휴먼모음T" pitchFamily="18" charset="-127"/>
                <a:ea typeface="휴먼모음T" pitchFamily="18" charset="-127"/>
              </a:rPr>
              <a:t>이해</a:t>
            </a:r>
            <a:endParaRPr lang="ko-KR" altLang="en-US" sz="6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43888" cy="476250"/>
          </a:xfrm>
        </p:spPr>
        <p:txBody>
          <a:bodyPr/>
          <a:lstStyle/>
          <a:p>
            <a:pPr algn="r">
              <a:defRPr/>
            </a:pPr>
            <a:r>
              <a:rPr lang="en-US" altLang="ko-KR" sz="6600" dirty="0">
                <a:effectLst>
                  <a:outerShdw blurRad="38100" dist="38100" dir="2700000" algn="tl">
                    <a:srgbClr val="C0C0C0"/>
                  </a:outerShdw>
                </a:effectLst>
                <a:latin typeface="휴먼옛체" pitchFamily="18" charset="-127"/>
                <a:ea typeface="휴먼옛체" pitchFamily="18" charset="-127"/>
              </a:rPr>
              <a:t>1.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>
          <a:xfrm>
            <a:off x="-14288" y="0"/>
            <a:ext cx="8229601" cy="490538"/>
          </a:xfrm>
          <a:noFill/>
        </p:spPr>
        <p:txBody>
          <a:bodyPr/>
          <a:lstStyle/>
          <a:p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5. </a:t>
            </a:r>
            <a:r>
              <a:rPr lang="ko-KR" altLang="en-US" sz="3200">
                <a:latin typeface="휴먼옛체" pitchFamily="2" charset="-127"/>
                <a:ea typeface="휴먼옛체" pitchFamily="2" charset="-127"/>
              </a:rPr>
              <a:t>윈도우 프로그래밍과 친해지자</a:t>
            </a:r>
          </a:p>
        </p:txBody>
      </p:sp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468313" y="836613"/>
            <a:ext cx="726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9pPr>
          </a:lstStyle>
          <a:p>
            <a:pPr eaLnBrk="1" hangingPunct="1"/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=&gt; </a:t>
            </a:r>
            <a:r>
              <a:rPr lang="ko-KR" altLang="en-US" sz="2000">
                <a:latin typeface="Times New Roman" pitchFamily="18" charset="0"/>
                <a:ea typeface="굴림" pitchFamily="50" charset="-127"/>
              </a:rPr>
              <a:t>내부적으로 윈도우는 메모리 블록을 이리저리 이동시켜 필요</a:t>
            </a:r>
          </a:p>
          <a:p>
            <a:pPr eaLnBrk="1" hangingPunct="1"/>
            <a:r>
              <a:rPr lang="ko-KR" altLang="en-US" sz="2000">
                <a:latin typeface="Times New Roman" pitchFamily="18" charset="0"/>
                <a:ea typeface="굴림" pitchFamily="50" charset="-127"/>
              </a:rPr>
              <a:t>     공간을 확보한다</a:t>
            </a:r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.  (</a:t>
            </a:r>
            <a:r>
              <a:rPr lang="ko-KR" altLang="en-US" sz="2000">
                <a:latin typeface="Times New Roman" pitchFamily="18" charset="0"/>
                <a:ea typeface="굴림" pitchFamily="50" charset="-127"/>
              </a:rPr>
              <a:t>윈도우</a:t>
            </a:r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OS</a:t>
            </a:r>
            <a:r>
              <a:rPr lang="ko-KR" altLang="en-US" sz="2000">
                <a:latin typeface="Times New Roman" pitchFamily="18" charset="0"/>
                <a:ea typeface="굴림" pitchFamily="50" charset="-127"/>
              </a:rPr>
              <a:t>의 메모리 관리 기법</a:t>
            </a:r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)</a:t>
            </a:r>
          </a:p>
        </p:txBody>
      </p:sp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422275" y="1468438"/>
            <a:ext cx="550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9pPr>
          </a:lstStyle>
          <a:p>
            <a:pPr eaLnBrk="1" hangingPunct="1"/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Ex)</a:t>
            </a:r>
          </a:p>
        </p:txBody>
      </p:sp>
      <p:sp>
        <p:nvSpPr>
          <p:cNvPr id="24581" name="Rectangle 7"/>
          <p:cNvSpPr>
            <a:spLocks noChangeArrowheads="1"/>
          </p:cNvSpPr>
          <p:nvPr/>
        </p:nvSpPr>
        <p:spPr bwMode="auto">
          <a:xfrm>
            <a:off x="438150" y="1911350"/>
            <a:ext cx="7518400" cy="1544638"/>
          </a:xfrm>
          <a:prstGeom prst="rect">
            <a:avLst/>
          </a:prstGeom>
          <a:solidFill>
            <a:schemeClr val="folHlink">
              <a:alpha val="50195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HGLOBAL GlobalAlloc(  UINT uFlags,    // allocation attributes</a:t>
            </a:r>
          </a:p>
          <a:p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  DWORD dwBytes   // number of bytes to allocate);</a:t>
            </a:r>
          </a:p>
          <a:p>
            <a:endParaRPr lang="en-US" altLang="ko-KR">
              <a:latin typeface="Times New Roman" pitchFamily="18" charset="0"/>
              <a:ea typeface="굴림" pitchFamily="50" charset="-127"/>
            </a:endParaRPr>
          </a:p>
          <a:p>
            <a:r>
              <a:rPr lang="en-US" altLang="ko-KR">
                <a:latin typeface="Times New Roman" pitchFamily="18" charset="0"/>
                <a:ea typeface="굴림" pitchFamily="50" charset="-127"/>
              </a:rPr>
              <a:t>GMEM_FIXED             Allocates fixed memory. The return value is a pointer. </a:t>
            </a:r>
          </a:p>
          <a:p>
            <a:r>
              <a:rPr lang="en-US" altLang="ko-KR">
                <a:latin typeface="Times New Roman" pitchFamily="18" charset="0"/>
                <a:ea typeface="굴림" pitchFamily="50" charset="-127"/>
              </a:rPr>
              <a:t>GMEM_MOVEABLE  Allocates movable memory. </a:t>
            </a:r>
          </a:p>
        </p:txBody>
      </p:sp>
      <p:sp>
        <p:nvSpPr>
          <p:cNvPr id="24582" name="Text Box 8"/>
          <p:cNvSpPr txBox="1">
            <a:spLocks noChangeArrowheads="1"/>
          </p:cNvSpPr>
          <p:nvPr/>
        </p:nvSpPr>
        <p:spPr bwMode="auto">
          <a:xfrm>
            <a:off x="395288" y="3644900"/>
            <a:ext cx="8280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9pPr>
          </a:lstStyle>
          <a:p>
            <a:pPr eaLnBrk="1" hangingPunct="1">
              <a:buFont typeface="Symbol" pitchFamily="18" charset="2"/>
              <a:buChar char="Þ"/>
            </a:pPr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 </a:t>
            </a:r>
            <a:r>
              <a:rPr lang="ko-KR" altLang="en-US" sz="2000">
                <a:latin typeface="Times New Roman" pitchFamily="18" charset="0"/>
                <a:ea typeface="굴림" pitchFamily="50" charset="-127"/>
              </a:rPr>
              <a:t>메모리 블록이 이리저리 이동되는 상황에서 도스에서처럼 포인터를 직접 활용한다면 </a:t>
            </a:r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OS</a:t>
            </a:r>
            <a:r>
              <a:rPr lang="ko-KR" altLang="en-US" sz="2000">
                <a:latin typeface="Times New Roman" pitchFamily="18" charset="0"/>
                <a:ea typeface="굴림" pitchFamily="50" charset="-127"/>
              </a:rPr>
              <a:t>가 할당된 메모리 블록을 함부로 이동시킬 수 없게 </a:t>
            </a:r>
          </a:p>
          <a:p>
            <a:pPr eaLnBrk="1" hangingPunct="1">
              <a:buFont typeface="Symbol" pitchFamily="18" charset="2"/>
              <a:buNone/>
            </a:pPr>
            <a:r>
              <a:rPr lang="ko-KR" altLang="en-US" sz="2000">
                <a:latin typeface="Times New Roman" pitchFamily="18" charset="0"/>
                <a:ea typeface="굴림" pitchFamily="50" charset="-127"/>
              </a:rPr>
              <a:t>되고</a:t>
            </a:r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, </a:t>
            </a:r>
            <a:r>
              <a:rPr lang="ko-KR" altLang="en-US" sz="2000">
                <a:latin typeface="Times New Roman" pitchFamily="18" charset="0"/>
                <a:ea typeface="굴림" pitchFamily="50" charset="-127"/>
              </a:rPr>
              <a:t>이동시킨다고 해도 프로그램쪽에서 이동되는 상황을 알 수 없기 </a:t>
            </a:r>
          </a:p>
          <a:p>
            <a:pPr eaLnBrk="1" hangingPunct="1">
              <a:buFont typeface="Symbol" pitchFamily="18" charset="2"/>
              <a:buNone/>
            </a:pPr>
            <a:r>
              <a:rPr lang="ko-KR" altLang="en-US" sz="2000">
                <a:latin typeface="Times New Roman" pitchFamily="18" charset="0"/>
                <a:ea typeface="굴림" pitchFamily="50" charset="-127"/>
              </a:rPr>
              <a:t>때문에 엉뚱한 메모리 주소를 참조하게 될 것이다</a:t>
            </a:r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4"/>
          <p:cNvSpPr>
            <a:spLocks noChangeArrowheads="1"/>
          </p:cNvSpPr>
          <p:nvPr/>
        </p:nvSpPr>
        <p:spPr bwMode="auto">
          <a:xfrm>
            <a:off x="323850" y="188913"/>
            <a:ext cx="8569325" cy="648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#include &lt;windows.h&gt;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#define ID_SMALLER	1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#define ID_LARGER	2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#define BTN_WIDTH	(8 * cxChar)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#define BTN_HEIGHT	(4 * cyChar)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LRESULT CALLBACK WndProc (HWND, UINT, WPARAM, 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HINSTANCE hInst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int WINAPI WinMain (HINSTANCE hInstance, HINSTANCE hPrevInstance,PSTR szCmdLine, int iCmdShow)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TCHAR szAppName[] = TEXT ("OwnDraw")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MSG          msg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HWND         hwnd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     wndclass 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hInst = hInstance 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wndclass.style         = CS_HREDRAW | CS_VREDRAW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wndclass.lpfnWndProc   = WndProc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wndclass.cbClsExtra    =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wndclass.cbWndExtra    =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wndclass.hInstance     = hInstance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wndclass.hIcon         = LoadIcon (NULL, IDI_APPLICATION)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wndclass.hCursor       = LoadCursor (NULL, IDC_ARROW)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wndclass.hbrBackground = (HBRUSH) GetStockObject (WHITE_BRUSH)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wndclass.lpszMenuName  = szAppName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wndclass.lpszClassName = szAppName ;    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if (!RegisterClass (&amp;wndclass))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MessageBox (NULL, TEXT ("This program requires Windows NT!"),szAppName, MB_ICONERROR)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hwnd = CreateWindow (szAppName, TEXT ("Owner-Draw Button Demo"),WS_OVERLAPPEDWINDOW,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CW_USEDEFAULT, CW_USEDEFAULT,CW_USEDEFAULT, CW_USEDEFAULT,NULL, NULL, hInstance, NULL) 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ShowWindow (hwnd, iCmdShow)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UpdateWindow (hwnd) ; 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while (GetMessage (&amp;msg, NULL, 0, 0))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TranslateMessage (&amp;msg)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DispatchMessage (&amp;msg)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msg.wParam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4"/>
          <p:cNvSpPr>
            <a:spLocks noChangeArrowheads="1"/>
          </p:cNvSpPr>
          <p:nvPr/>
        </p:nvSpPr>
        <p:spPr bwMode="auto">
          <a:xfrm>
            <a:off x="395288" y="188913"/>
            <a:ext cx="8424862" cy="648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void Triangle (HDC hdc, POINT pt[])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SelectObject (hdc, GetStockObject (BLACK_BRUSH))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Polygon (hdc, pt, 3)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SelectObject (hdc, GetStockObject (WHITE_BRUSH))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LRESULT CALLBACK WndProc (HWND hwnd, UINT message, WPARAM wParam, LPARAM lParam)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HWND      hwndSmaller, hwndLarger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int       cxClient, cyClient, cxChar, cyChar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int              cx, cy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LPDRAWITEMSTRUCT pdis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POINT            pt[3]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RECT             rc ;    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switch (message)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WM_CREATE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cxChar = LOWORD (GetDialogBaseUnits ())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cyChar = HIWORD (GetDialogBaseUnits ())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// Create the owner-draw pushbuttons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hwndSmaller = CreateWindow (TEXT ("button"), TEXT (""),	WS_CHILD | WS_VISIBLE | BS_OWNERDRAW,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0, 0, BTN_WIDTH, BTN_HEIGHT,hwnd, (HMENU) ID_SMALLER, hInst, NULL)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hwndLarger  = CreateWindow (TEXT ("button"), TEXT (""), WS_CHILD | WS_VISIBLE | BS_OWNERDRAW,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0, 0, BTN_WIDTH, BTN_HEIGHT, hwnd, (HMENU) ID_LARGER, hInst, NULL)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WM_SIZE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cxClient = LOWORD (lParam)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cyClient = HIWORD (lParam)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// Move the buttons to the new center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MoveWindow (hwndSmaller,cxClient/2-3*BTN_WIDTH/2, cyClient/2-BTN_HEIGHT/2,BTN_WIDTH,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BTN_HEIGHT,TRUE);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MoveWindow (hwndLarger,cxClient/2+BTN_WIDTH/2,cyClient/2-BTN_HEIGHT/2,BTN_WIDTH,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BTN_HEIGHT,TRUE);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WM_COMMAND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GetWindowRect (hwnd, &amp;rc)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// Make the window 10% smaller or larger         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switch (wParam)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ID_SMALLER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rc.left   += cxClient / 20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rc.right  -= cxClient / 20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rc.top    += cyClient / 20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rc.bottom -= cyClient / 20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break ;</a:t>
            </a: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4"/>
          <p:cNvSpPr>
            <a:spLocks noChangeArrowheads="1"/>
          </p:cNvSpPr>
          <p:nvPr/>
        </p:nvSpPr>
        <p:spPr bwMode="auto">
          <a:xfrm>
            <a:off x="250825" y="144463"/>
            <a:ext cx="8569325" cy="659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case ID_LARGER :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rc.left   -= cxClient / 20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rc.right  += cxClient / 20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rc.top    -= cyClient / 20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rc.bottom += cyClient / 20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break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}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MoveWindow (hwnd, rc.left, rc.top, rc.right  - rc.left,	rc.bottom - rc.top, TRUE)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return 0 ;</a:t>
            </a:r>
          </a:p>
          <a:p>
            <a:endParaRPr lang="en-US" altLang="ko-KR" sz="1000">
              <a:latin typeface="휴먼모음T" pitchFamily="18" charset="-127"/>
              <a:ea typeface="휴먼모음T" pitchFamily="18" charset="-127"/>
            </a:endParaRP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case WM_DRAWITEM :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pdis = (LPDRAWITEMSTRUCT) lParam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// Fill area with white and frame it black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FillRect (pdis-&gt;hDC, &amp;pdis-&gt;rcItem,(HBRUSH) GetStockObject (WHITE_BRUSH))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FrameRect (pdis-&gt;hDC, &amp;pdis-&gt;rcItem,(HBRUSH) GetStockObject (BLACK_BRUSH))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// Draw inward and outward black triangles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cx = pdis-&gt;rcItem.right  - pdis-&gt;rcItem.left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cy = pdis-&gt;rcItem.bottom - pdis-&gt;rcItem.top  ;        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switch (pdis-&gt;CtlID)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{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case ID_SMALLER :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pt[0].x = 3 * cx / 8 ;  pt[0].y = 1 * cy / 8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pt[1].x = 5 * cx / 8 ;  pt[1].y = 1 * cy / 8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pt[2].x = 4 * cx / 8 ;  pt[2].y = 3 * cy / 8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Triangle (pdis-&gt;hDC, pt)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pt[0].x = 7 * cx / 8 ;  pt[0].y = 3 * cy / 8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pt[1].x = 7 * cx / 8 ;  pt[1].y = 5 * cy / 8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pt[2].x = 5 * cx / 8 ;  pt[2].y = 4 * cy / 8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Triangle (pdis-&gt;hDC, pt)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pt[0].x = 5 * cx / 8 ;  pt[0].y = 7 * cy / 8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pt[1].x = 3 * cx / 8 ;  pt[1].y = 7 * cy / 8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pt[2].x = 4 * cx / 8 ;  pt[2].y = 5 * cy / 8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Triangle (pdis-&gt;hDC, pt)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pt[0].x = 1 * cx / 8 ;  pt[0].y = 5 * cy / 8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pt[1].x = 1 * cx / 8 ;  pt[1].y = 3 * cy / 8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pt[2].x = 3 * cx / 8 ;  pt[2].y = 4 * cy / 8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Triangle (pdis-&gt;hDC, pt)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break ;</a:t>
            </a: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4"/>
          <p:cNvSpPr>
            <a:spLocks noChangeArrowheads="1"/>
          </p:cNvSpPr>
          <p:nvPr/>
        </p:nvSpPr>
        <p:spPr bwMode="auto">
          <a:xfrm>
            <a:off x="468313" y="260350"/>
            <a:ext cx="8424862" cy="633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ID_LARGER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pt[0].x = 5 * cx / 8 ;  pt[0].y = 3 * cy / 8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pt[1].x = 3 * cx / 8 ;  pt[1].y = 3 * cy / 8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pt[2].x = 4 * cx / 8 ;  pt[2].y = 1 * cy / 8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Triangle (pdis-&gt;hDC, pt)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pt[0].x = 5 * cx / 8 ;  pt[0].y = 5 * cy / 8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pt[1].x = 5 * cx / 8 ;  pt[1].y = 3 * cy / 8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pt[2].x = 7 * cx / 8 ;  pt[2].y = 4 * cy / 8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Triangle (pdis-&gt;hDC, pt)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pt[0].x = 3 * cx / 8 ;  pt[0].y = 5 * cy / 8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pt[1].x = 5 * cx / 8 ;  pt[1].y = 5 * cy / 8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pt[2].x = 4 * cx / 8 ;  pt[2].y = 7 * cy / 8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Triangle (pdis-&gt;hDC, pt)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pt[0].x = 3 * cx / 8 ;  pt[0].y = 3 * cy / 8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pt[1].x = 3 * cx / 8 ;  pt[1].y = 5 * cy / 8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pt[2].x = 1 * cx / 8 ;  pt[2].y = 4 * cy / 8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Triangle (pdis-&gt;hDC, pt)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break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// Invert the rectangle if the button is selected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if (pdis-&gt;itemState &amp; ODS_SELECTED)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InvertRect (pdis-&gt;hDC, &amp;pdis-&gt;rcItem)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// Draw a focus rectangle if the button has the focus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if (pdis-&gt;itemState &amp; ODS_FOCUS)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pdis-&gt;rcItem.left   += cx / 16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pdis-&gt;rcItem.top    += cy / 16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pdis-&gt;rcItem.right  -= cx / 16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pdis-&gt;rcItem.bottom -= cy / 16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DrawFocusRect (pdis-&gt;hDC, &amp;pdis-&gt;rcItem)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WM_DESTROY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PostQuitMessage (0)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DefWindowProc (hwnd, message, wParam, 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765175"/>
            <a:ext cx="8229600" cy="5911850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ko-KR" altLang="en-US" sz="2000"/>
              <a:t>단추는 다시 표시되어야 할 때마다 자신의 부모 윈도우에게 </a:t>
            </a:r>
            <a:r>
              <a:rPr lang="en-US" altLang="ko-KR" sz="2000"/>
              <a:t>WM_DRAWITEM</a:t>
            </a:r>
            <a:r>
              <a:rPr lang="ko-KR" altLang="en-US" sz="2000"/>
              <a:t>메시지를 전달한다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WM_DRAWITEM</a:t>
            </a:r>
            <a:r>
              <a:rPr lang="ko-KR" altLang="en-US" sz="2000"/>
              <a:t>메시지를 처리하는 동안 </a:t>
            </a:r>
            <a:r>
              <a:rPr lang="en-US" altLang="ko-KR" sz="2000"/>
              <a:t>lParam</a:t>
            </a:r>
            <a:r>
              <a:rPr lang="ko-KR" altLang="en-US" sz="2000"/>
              <a:t>에는 </a:t>
            </a:r>
            <a:r>
              <a:rPr lang="en-US" altLang="ko-KR" sz="2000"/>
              <a:t>DRAWITEMSTRUCT</a:t>
            </a:r>
            <a:r>
              <a:rPr lang="ko-KR" altLang="en-US" sz="2000"/>
              <a:t>구조체의 포인터를 </a:t>
            </a:r>
            <a:r>
              <a:rPr lang="en-US" altLang="ko-KR" sz="2000"/>
              <a:t>return</a:t>
            </a:r>
            <a:r>
              <a:rPr lang="ko-KR" altLang="en-US" sz="2000"/>
              <a:t>한다</a:t>
            </a:r>
            <a:r>
              <a:rPr lang="en-US" altLang="ko-KR" sz="20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hDC	: </a:t>
            </a:r>
            <a:r>
              <a:rPr lang="ko-KR" altLang="en-US" sz="1800"/>
              <a:t>단추에 대한 </a:t>
            </a:r>
            <a:r>
              <a:rPr lang="en-US" altLang="ko-KR" sz="1800"/>
              <a:t>DC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rcItem	: </a:t>
            </a:r>
            <a:r>
              <a:rPr lang="ko-KR" altLang="en-US" sz="1800"/>
              <a:t>단추 크기를 제공한느 </a:t>
            </a:r>
            <a:r>
              <a:rPr lang="en-US" altLang="ko-KR" sz="1800"/>
              <a:t>RECT</a:t>
            </a:r>
            <a:r>
              <a:rPr lang="ko-KR" altLang="en-US" sz="1800"/>
              <a:t>구조체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CtlID	: </a:t>
            </a:r>
            <a:r>
              <a:rPr lang="ko-KR" altLang="en-US" sz="1800"/>
              <a:t>컨트롤 윈도우</a:t>
            </a:r>
            <a:r>
              <a:rPr lang="en-US" altLang="ko-KR" sz="1800"/>
              <a:t>ID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itemState : </a:t>
            </a:r>
            <a:r>
              <a:rPr lang="ko-KR" altLang="en-US" sz="1800"/>
              <a:t>단추가 눌린 상태인지 또는 입력 포커스를 가지고 있는지를 나타낸다</a:t>
            </a:r>
            <a:r>
              <a:rPr lang="en-US" altLang="ko-KR" sz="1800"/>
              <a:t>.ODS_SELECT,ODS_FOCUS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Progrmming Windows Page 451 </a:t>
            </a:r>
            <a:r>
              <a:rPr lang="ko-KR" altLang="en-US" sz="2000"/>
              <a:t>참조</a:t>
            </a:r>
          </a:p>
          <a:p>
            <a:pPr lvl="1">
              <a:lnSpc>
                <a:spcPct val="80000"/>
              </a:lnSpc>
            </a:pPr>
            <a:endParaRPr lang="en-US" altLang="ko-KR"/>
          </a:p>
        </p:txBody>
      </p:sp>
      <p:sp>
        <p:nvSpPr>
          <p:cNvPr id="180227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9. BS_OWNERDRAW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스타일 단추</a:t>
            </a: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765175"/>
            <a:ext cx="8229600" cy="5911850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ko-KR" altLang="en-US" sz="2000"/>
              <a:t>마우스나 키보드 입력을 받지 않으며</a:t>
            </a:r>
            <a:r>
              <a:rPr lang="en-US" altLang="ko-KR" sz="2000"/>
              <a:t>, </a:t>
            </a:r>
            <a:r>
              <a:rPr lang="ko-KR" altLang="en-US" sz="2000"/>
              <a:t>부모 윈도우에 </a:t>
            </a:r>
            <a:r>
              <a:rPr lang="en-US" altLang="ko-KR" sz="2000"/>
              <a:t>WM_COMMAND</a:t>
            </a:r>
            <a:r>
              <a:rPr lang="ko-KR" altLang="en-US" sz="2000"/>
              <a:t>메시지를 전송하지 않는다</a:t>
            </a:r>
            <a:r>
              <a:rPr lang="en-US" altLang="ko-KR" sz="2000"/>
              <a:t>.</a:t>
            </a:r>
            <a:endParaRPr lang="en-US" altLang="ko-KR" sz="1800"/>
          </a:p>
          <a:p>
            <a:pPr lvl="1">
              <a:lnSpc>
                <a:spcPct val="80000"/>
              </a:lnSpc>
            </a:pPr>
            <a:r>
              <a:rPr lang="ko-KR" altLang="en-US" sz="2000"/>
              <a:t>정적 자식 윈도우 위로 마우스를 옮기거나 클릭 할 때</a:t>
            </a:r>
            <a:r>
              <a:rPr lang="en-US" altLang="ko-KR" sz="2000"/>
              <a:t>, </a:t>
            </a:r>
            <a:r>
              <a:rPr lang="ko-KR" altLang="en-US" sz="2000"/>
              <a:t>자식 윈도우는 </a:t>
            </a:r>
            <a:r>
              <a:rPr lang="en-US" altLang="ko-KR" sz="2000"/>
              <a:t>WM_NCHITTEST</a:t>
            </a:r>
            <a:r>
              <a:rPr lang="ko-KR" altLang="en-US" sz="2000"/>
              <a:t>메시지를 가로채고</a:t>
            </a:r>
            <a:r>
              <a:rPr lang="en-US" altLang="ko-KR" sz="2000"/>
              <a:t>, HTTRANSPARENT</a:t>
            </a:r>
            <a:r>
              <a:rPr lang="ko-KR" altLang="en-US" sz="2000"/>
              <a:t>를 윈도우에 반환한다</a:t>
            </a:r>
            <a:r>
              <a:rPr lang="en-US" altLang="ko-KR" sz="2000"/>
              <a:t>.</a:t>
            </a:r>
            <a:endParaRPr lang="en-US" altLang="ko-KR" sz="1800"/>
          </a:p>
          <a:p>
            <a:pPr lvl="1">
              <a:lnSpc>
                <a:spcPct val="80000"/>
              </a:lnSpc>
            </a:pPr>
            <a:r>
              <a:rPr lang="en-US" altLang="ko-KR" sz="2000"/>
              <a:t>SS_LEFT,SS_RIGHT,SS_CENTER</a:t>
            </a:r>
            <a:r>
              <a:rPr lang="ko-KR" altLang="en-US" sz="2000"/>
              <a:t>를 포함하여 문자열을 정렬</a:t>
            </a:r>
          </a:p>
          <a:p>
            <a:pPr>
              <a:lnSpc>
                <a:spcPct val="80000"/>
              </a:lnSpc>
            </a:pPr>
            <a:endParaRPr lang="ko-KR" altLang="en-US" sz="2000"/>
          </a:p>
          <a:p>
            <a:pPr lvl="1">
              <a:lnSpc>
                <a:spcPct val="80000"/>
              </a:lnSpc>
            </a:pPr>
            <a:endParaRPr lang="en-US" altLang="ko-KR"/>
          </a:p>
        </p:txBody>
      </p:sp>
      <p:sp>
        <p:nvSpPr>
          <p:cNvPr id="181251" name="Rectangle 5"/>
          <p:cNvSpPr>
            <a:spLocks noGrp="1" noChangeArrowheads="1"/>
          </p:cNvSpPr>
          <p:nvPr>
            <p:ph type="title"/>
          </p:nvPr>
        </p:nvSpPr>
        <p:spPr>
          <a:xfrm>
            <a:off x="-33338" y="0"/>
            <a:ext cx="8229601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10.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정적 클래스</a:t>
            </a: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765175"/>
            <a:ext cx="8229600" cy="3959225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ko-KR" altLang="en-US" sz="2000"/>
              <a:t>스크롤 바 컨트롤은 부모 윈도우에</a:t>
            </a:r>
            <a:r>
              <a:rPr lang="en-US" altLang="ko-KR" sz="2000"/>
              <a:t>WM_COMMAND</a:t>
            </a:r>
            <a:r>
              <a:rPr lang="ko-KR" altLang="en-US" sz="2000"/>
              <a:t>를 보내지 않는 대신</a:t>
            </a:r>
            <a:r>
              <a:rPr lang="en-US" altLang="ko-KR" sz="2000"/>
              <a:t>, </a:t>
            </a:r>
            <a:r>
              <a:rPr lang="ko-KR" altLang="en-US" sz="2000"/>
              <a:t>윈도우 스크롤 바처럼 </a:t>
            </a:r>
            <a:r>
              <a:rPr lang="en-US" altLang="ko-KR" sz="2000"/>
              <a:t>WM_VSCROLL</a:t>
            </a:r>
            <a:r>
              <a:rPr lang="ko-KR" altLang="en-US" sz="2000"/>
              <a:t>과</a:t>
            </a:r>
            <a:r>
              <a:rPr lang="en-US" altLang="ko-KR" sz="2000"/>
              <a:t>WM_HSCROLL</a:t>
            </a:r>
            <a:r>
              <a:rPr lang="ko-KR" altLang="en-US" sz="2000"/>
              <a:t>메시지를 보낸다</a:t>
            </a:r>
            <a:r>
              <a:rPr lang="en-US" altLang="ko-KR" sz="2000"/>
              <a:t>.</a:t>
            </a:r>
          </a:p>
          <a:p>
            <a:pPr>
              <a:lnSpc>
                <a:spcPct val="80000"/>
              </a:lnSpc>
            </a:pPr>
            <a:endParaRPr lang="en-US" altLang="ko-KR" sz="2000"/>
          </a:p>
          <a:p>
            <a:pPr lvl="1">
              <a:lnSpc>
                <a:spcPct val="80000"/>
              </a:lnSpc>
            </a:pPr>
            <a:r>
              <a:rPr lang="ko-KR" altLang="en-US" sz="2000"/>
              <a:t>스크롤 바 메시지를 처리할 때</a:t>
            </a:r>
            <a:r>
              <a:rPr lang="en-US" altLang="ko-KR" sz="2000"/>
              <a:t>, 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lParam </a:t>
            </a:r>
            <a:r>
              <a:rPr lang="ko-KR" altLang="en-US" sz="1800"/>
              <a:t>매개 변수로 윈도우 스크롤 바 컨트롤과 컨트롤 스크롤 바 사이를 구별할 수 있다</a:t>
            </a:r>
            <a:r>
              <a:rPr lang="en-US" altLang="ko-KR" sz="1800"/>
              <a:t>. 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컨트롤 스크롤 바 </a:t>
            </a:r>
            <a:r>
              <a:rPr lang="en-US" altLang="ko-KR" sz="1800"/>
              <a:t>: </a:t>
            </a:r>
          </a:p>
          <a:p>
            <a:pPr lvl="3">
              <a:lnSpc>
                <a:spcPct val="80000"/>
              </a:lnSpc>
            </a:pPr>
            <a:r>
              <a:rPr lang="en-US" altLang="ko-KR" sz="1600"/>
              <a:t>lParam </a:t>
            </a:r>
            <a:r>
              <a:rPr lang="ko-KR" altLang="en-US" sz="1600"/>
              <a:t>값 </a:t>
            </a:r>
            <a:r>
              <a:rPr lang="en-US" altLang="ko-KR" sz="1600"/>
              <a:t>: </a:t>
            </a:r>
            <a:r>
              <a:rPr lang="ko-KR" altLang="en-US" sz="1600"/>
              <a:t>윈도우의 핸들</a:t>
            </a:r>
          </a:p>
          <a:p>
            <a:pPr lvl="3">
              <a:lnSpc>
                <a:spcPct val="80000"/>
              </a:lnSpc>
            </a:pPr>
            <a:r>
              <a:rPr lang="en-US" altLang="ko-KR" sz="1600" i="1">
                <a:latin typeface="Arial Unicode MS" pitchFamily="50" charset="-127"/>
              </a:rPr>
              <a:t>hwndScrollBar</a:t>
            </a:r>
            <a:r>
              <a:rPr lang="en-US" altLang="ko-KR" sz="1600">
                <a:latin typeface="Arial Unicode MS" pitchFamily="50" charset="-127"/>
              </a:rPr>
              <a:t> =</a:t>
            </a:r>
            <a:r>
              <a:rPr lang="en-US" altLang="ko-KR" sz="1600" b="1">
                <a:latin typeface="Arial Unicode MS" pitchFamily="50" charset="-127"/>
              </a:rPr>
              <a:t> (HWND)</a:t>
            </a:r>
            <a:r>
              <a:rPr lang="en-US" altLang="ko-KR" sz="1600">
                <a:latin typeface="Arial Unicode MS" pitchFamily="50" charset="-127"/>
              </a:rPr>
              <a:t> </a:t>
            </a:r>
            <a:r>
              <a:rPr lang="en-US" altLang="ko-KR" sz="1600" i="1">
                <a:latin typeface="Arial Unicode MS" pitchFamily="50" charset="-127"/>
              </a:rPr>
              <a:t>lParam</a:t>
            </a:r>
            <a:r>
              <a:rPr lang="en-US" altLang="ko-KR" sz="1600">
                <a:latin typeface="Arial Unicode MS" pitchFamily="50" charset="-127"/>
              </a:rPr>
              <a:t>;</a:t>
            </a:r>
            <a:r>
              <a:rPr lang="en-US" altLang="ko-KR" sz="1600"/>
              <a:t> 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윈도우 스크롤 바 </a:t>
            </a:r>
            <a:r>
              <a:rPr lang="en-US" altLang="ko-KR" sz="1800"/>
              <a:t>: </a:t>
            </a:r>
          </a:p>
          <a:p>
            <a:pPr lvl="3">
              <a:lnSpc>
                <a:spcPct val="80000"/>
              </a:lnSpc>
            </a:pPr>
            <a:r>
              <a:rPr lang="en-US" altLang="ko-KR" sz="1600"/>
              <a:t>lParam </a:t>
            </a:r>
            <a:r>
              <a:rPr lang="ko-KR" altLang="en-US" sz="1600"/>
              <a:t>값 </a:t>
            </a:r>
            <a:r>
              <a:rPr lang="en-US" altLang="ko-KR" sz="1600"/>
              <a:t>: 0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wParam :</a:t>
            </a:r>
          </a:p>
          <a:p>
            <a:pPr lvl="3">
              <a:lnSpc>
                <a:spcPct val="80000"/>
              </a:lnSpc>
            </a:pPr>
            <a:r>
              <a:rPr lang="en-US" altLang="ko-KR" sz="1600" i="1">
                <a:latin typeface="Arial Unicode MS" pitchFamily="50" charset="-127"/>
              </a:rPr>
              <a:t>nScrollCode</a:t>
            </a:r>
            <a:r>
              <a:rPr lang="en-US" altLang="ko-KR" sz="1600">
                <a:latin typeface="Arial Unicode MS" pitchFamily="50" charset="-127"/>
              </a:rPr>
              <a:t> = </a:t>
            </a:r>
            <a:r>
              <a:rPr lang="en-US" altLang="ko-KR" sz="1600" b="1">
                <a:latin typeface="Arial Unicode MS" pitchFamily="50" charset="-127"/>
              </a:rPr>
              <a:t>(int)LOWORD</a:t>
            </a:r>
            <a:r>
              <a:rPr lang="en-US" altLang="ko-KR" sz="1600">
                <a:latin typeface="Arial Unicode MS" pitchFamily="50" charset="-127"/>
              </a:rPr>
              <a:t>(</a:t>
            </a:r>
            <a:r>
              <a:rPr lang="en-US" altLang="ko-KR" sz="1600" i="1">
                <a:latin typeface="Arial Unicode MS" pitchFamily="50" charset="-127"/>
              </a:rPr>
              <a:t>wParam</a:t>
            </a:r>
            <a:r>
              <a:rPr lang="en-US" altLang="ko-KR" sz="1600">
                <a:latin typeface="Arial Unicode MS" pitchFamily="50" charset="-127"/>
              </a:rPr>
              <a:t>); </a:t>
            </a:r>
          </a:p>
          <a:p>
            <a:pPr lvl="3">
              <a:lnSpc>
                <a:spcPct val="80000"/>
              </a:lnSpc>
            </a:pPr>
            <a:r>
              <a:rPr lang="en-US" altLang="ko-KR" sz="1600" i="1">
                <a:latin typeface="Arial Unicode MS" pitchFamily="50" charset="-127"/>
              </a:rPr>
              <a:t>nPos</a:t>
            </a:r>
            <a:r>
              <a:rPr lang="en-US" altLang="ko-KR" sz="1600">
                <a:latin typeface="Arial Unicode MS" pitchFamily="50" charset="-127"/>
              </a:rPr>
              <a:t> =</a:t>
            </a:r>
            <a:r>
              <a:rPr lang="en-US" altLang="ko-KR" sz="1600" b="1">
                <a:latin typeface="Arial Unicode MS" pitchFamily="50" charset="-127"/>
              </a:rPr>
              <a:t> (short int)HIWORD</a:t>
            </a:r>
            <a:r>
              <a:rPr lang="en-US" altLang="ko-KR" sz="1600">
                <a:latin typeface="Arial Unicode MS" pitchFamily="50" charset="-127"/>
              </a:rPr>
              <a:t>(</a:t>
            </a:r>
            <a:r>
              <a:rPr lang="en-US" altLang="ko-KR" sz="1600" i="1">
                <a:latin typeface="Arial Unicode MS" pitchFamily="50" charset="-127"/>
              </a:rPr>
              <a:t>wParam</a:t>
            </a:r>
            <a:r>
              <a:rPr lang="en-US" altLang="ko-KR" sz="1600">
                <a:latin typeface="Arial Unicode MS" pitchFamily="50" charset="-127"/>
              </a:rPr>
              <a:t>); </a:t>
            </a:r>
            <a:endParaRPr lang="en-US" altLang="ko-KR" sz="1800"/>
          </a:p>
        </p:txBody>
      </p:sp>
      <p:sp>
        <p:nvSpPr>
          <p:cNvPr id="182275" name="Rectangle 5"/>
          <p:cNvSpPr>
            <a:spLocks noGrp="1" noChangeArrowheads="1"/>
          </p:cNvSpPr>
          <p:nvPr>
            <p:ph type="title"/>
          </p:nvPr>
        </p:nvSpPr>
        <p:spPr>
          <a:xfrm>
            <a:off x="23813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11.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스크롤 바 클래스</a:t>
            </a: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6"/>
          <p:cNvSpPr>
            <a:spLocks noGrp="1" noChangeArrowheads="1"/>
          </p:cNvSpPr>
          <p:nvPr>
            <p:ph idx="1"/>
          </p:nvPr>
        </p:nvSpPr>
        <p:spPr>
          <a:xfrm>
            <a:off x="395288" y="4775200"/>
            <a:ext cx="8229600" cy="1893888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altLang="ko-KR" sz="2000"/>
              <a:t>SetScrollRange(hwndScroll,SB_CTL,iMin,iMax,bRedraw);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SetScrollPos(hwndScroll,SB_CTL,iPos,bRedraw);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SetScrollInfo(hwndScroll,SB_CTL,&amp;si,bRedraw);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윈도우 스크롤 바는 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첫번째 매개변수로 메인 윈도우의 핸들</a:t>
            </a:r>
            <a:r>
              <a:rPr lang="en-US" altLang="ko-KR" sz="1800"/>
              <a:t>,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두번째 매개변수로 </a:t>
            </a:r>
            <a:r>
              <a:rPr lang="en-US" altLang="ko-KR" sz="1800"/>
              <a:t>SB_VERT,SB_HORZ</a:t>
            </a:r>
            <a:r>
              <a:rPr lang="ko-KR" altLang="en-US" sz="1800"/>
              <a:t>를 사용</a:t>
            </a:r>
            <a:endParaRPr lang="ko-KR" altLang="en-US" sz="1600"/>
          </a:p>
        </p:txBody>
      </p:sp>
      <p:sp>
        <p:nvSpPr>
          <p:cNvPr id="183299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11.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스크롤 바 클래스</a:t>
            </a:r>
          </a:p>
        </p:txBody>
      </p:sp>
      <p:sp>
        <p:nvSpPr>
          <p:cNvPr id="183300" name="Rectangle 5"/>
          <p:cNvSpPr>
            <a:spLocks noChangeArrowheads="1"/>
          </p:cNvSpPr>
          <p:nvPr/>
        </p:nvSpPr>
        <p:spPr bwMode="auto">
          <a:xfrm>
            <a:off x="539750" y="692150"/>
            <a:ext cx="8001000" cy="3960813"/>
          </a:xfrm>
          <a:prstGeom prst="rect">
            <a:avLst/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Value			Description</a:t>
            </a:r>
          </a:p>
          <a:p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SB_BOTTOM		Scrolls to the lower right</a:t>
            </a:r>
          </a:p>
          <a:p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SB_ENDSCROLL		Ends scroll</a:t>
            </a:r>
          </a:p>
          <a:p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SB_LINEDOWN		Scrolls one line down</a:t>
            </a:r>
          </a:p>
          <a:p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SB_LINEUP		Scrolls one line up</a:t>
            </a:r>
          </a:p>
          <a:p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SB_PAGEDOWN		Scrolls one page down</a:t>
            </a:r>
          </a:p>
          <a:p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SB_PAGEUP		Scrolls one page up</a:t>
            </a:r>
          </a:p>
          <a:p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SB_THUMBPOSITION	The user has dragged the scroll box (thumb) and </a:t>
            </a:r>
          </a:p>
          <a:p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			released the mouse button. The nPos parameter </a:t>
            </a:r>
          </a:p>
          <a:p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			indicates the position of the scroll box at the end </a:t>
            </a:r>
          </a:p>
          <a:p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			of the drag operation.</a:t>
            </a:r>
          </a:p>
          <a:p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SB_THUMBTRACK		The user is dragging the scroll box. This message </a:t>
            </a:r>
          </a:p>
          <a:p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			is sent repeatedly until the user releases the mouse </a:t>
            </a:r>
          </a:p>
          <a:p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			button. The nPos parameter indicates the position </a:t>
            </a:r>
          </a:p>
          <a:p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			that the scroll box has been dragged to.</a:t>
            </a:r>
          </a:p>
          <a:p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SB_TOP			Scrolls to the upper left</a:t>
            </a: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4"/>
          <p:cNvSpPr>
            <a:spLocks noChangeArrowheads="1"/>
          </p:cNvSpPr>
          <p:nvPr/>
        </p:nvSpPr>
        <p:spPr bwMode="auto">
          <a:xfrm>
            <a:off x="323850" y="188913"/>
            <a:ext cx="8496300" cy="648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/*----------------------------------------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COLORS1.C -- Colors Using Scroll Bars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           (c) Charles Petzold, 1998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----------------------------------------*/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#include &lt;windows.h&gt;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LRESULT CALLBACK WndProc    (HWND, UINT, WPARAM, 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LRESULT CALLBACK ScrollProc (HWND, UINT, WPARAM, 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int     idFocus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WNDPROC OldScroll[3]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int WINAPI WinMain (HINSTANCE hInstance, HINSTANCE hPrevInstance,PSTR szCmdLine, int iCmdShow)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TCHAR szAppName[] = TEXT ("Colors1")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HWND         hwnd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MSG          msg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     wndclass 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wndclass.style         = CS_HREDRAW | CS_VREDRAW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wndclass.lpfnWndProc   = WndProc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wndclass.cbClsExtra    =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wndclass.cbWndExtra    =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wndclass.hInstance     = hInstance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wndclass.hIcon         = LoadIcon (NULL, IDI_APPLICATION)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wndclass.hCursor       = LoadCursor (NULL, IDC_ARROW)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wndclass.hbrBackground = CreateSolidBrush (0)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wndclass.lpszMenuName  = NULL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wndclass.lpszClassName = szAppName ;   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if (!RegisterClass (&amp;wndclass))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MessageBox (NULL, TEXT ("This program requires Windows NT!"),szAppName, MB_ICONERROR)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hwnd = CreateWindow (szAppName, TEXT ("Color Scroll"),WS_OVERLAPPEDWINDOW,CW_USEDEFAULT, 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CW_USEDEFAULT,CW_USEDEFAULT, CW_USEDEFAULT,NULL, NULL, hInstance, NULL)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ShowWindow (hwnd, iCmdShow)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UpdateWindow (hwnd)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while (GetMessage (&amp;msg, NULL, 0, 0))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TranslateMessage (&amp;msg)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DispatchMessage  (&amp;msg)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msg.wParam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4"/>
          <p:cNvSpPr>
            <a:spLocks noChangeArrowheads="1"/>
          </p:cNvSpPr>
          <p:nvPr/>
        </p:nvSpPr>
        <p:spPr bwMode="auto">
          <a:xfrm>
            <a:off x="250825" y="144463"/>
            <a:ext cx="8569325" cy="659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LRESULT CALLBACK WndProc (HWND hwnd, UINT message, WPARAM wParam, LPARAM lParam)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{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static COLORREF crPrim[3] = { RGB (255, 0, 0), RGB (0, 255, 0),	RGB (0, 0, 255) }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static HBRUSH  hBrush[3], hBrushStatic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static HWND    hwndScroll[3], hwndLabel[3], hwndValue[3], hwndRect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static int     color[3], cyChar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static RECT    rcColor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static TCHAR * szColorLabel[] = { TEXT ("Red"), TEXT ("Green"), TEXT ("Blue") }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HINSTANCE      hInstance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int            i, cxClient, cyClient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TCHAR          szBuffer[10] ;   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switch (message)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{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case WM_CREATE :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hInstance = (HINSTANCE) GetWindowLong (hwnd, GWL_HINSTANCE)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// Create the white-rectangle window against which the 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// scroll bars will be positioned. The child window ID is 9.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hwndRect = CreateWindow (TEXT ("static"), NULL,	WS_CHILD | WS_VISIBLE | SS_WHITERECT,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0, 0, 0, 0,	hwnd, (HMENU) 9, hInstance, NULL)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for (i = 0 ; i &lt; 3 ; i++)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{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// The three scroll bars have IDs 0, 1, and 2, with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// scroll bar ranges from 0 through 255.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hwndScroll[i] = CreateWindow (TEXT ("scrollbar"), NULL,	WS_CHILD | WS_VISIBLE | 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WS_TABSTOP | SBS_VERT, 0, 0, 0, 0, hwnd, (HMENU) i, hInstance, NULL)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SetScrollRange (hwndScroll[i], SB_CTL, 0, 255, FALSE)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SetScrollPos   (hwndScroll[i], SB_CTL, 0, FALSE)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// The three color-name labels have IDs 3, 4, and 5, 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// and text strings "Red", "Green", and "Blue".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hwndLabel [i] = CreateWindow (TEXT ("static"), szColorLabel[i],	WS_CHILD | 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	WS_VISIBLE | SS_CENTER,	0, 0, 0, 0, hwnd, (HMENU) (i + 3), hInstance, NULL)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// The three color-value text fields have IDs 6, 7, 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// and 8, and initial text strings of "0".             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hwndValue [i] = CreateWindow (TEXT ("static"), TEXT ("0"),WS_CHILD | WS_VISIBLE | 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	SS_CENTER, 0, 0, 0, 0,hwnd, (HMENU) (i + 6), hInstance, NULL)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OldScroll[i] = (WNDPROC) SetWindowLong (hwndScroll[i], 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GWL_WNDPROC, (LONG) ScrollProc)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hBrush[i] = CreateSolidBrush (crPrim[i])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}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hBrushStatic = CreateSolidBrush (GetSysColor (COLOR_BTNHIGHLIGHT))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cyChar = HIWORD (GetDialogBaseUnits ())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return 0 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idx="1"/>
          </p:nvPr>
        </p:nvSpPr>
        <p:spPr>
          <a:xfrm>
            <a:off x="468313" y="765175"/>
            <a:ext cx="8280400" cy="43195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인스턴스</a:t>
            </a:r>
          </a:p>
          <a:p>
            <a:pPr lvl="1">
              <a:lnSpc>
                <a:spcPct val="90000"/>
              </a:lnSpc>
            </a:pPr>
            <a:r>
              <a:rPr lang="ko-KR" altLang="en-US" sz="2000"/>
              <a:t>프로그램은 명령들이 나열된 코드 영역</a:t>
            </a:r>
            <a:r>
              <a:rPr lang="en-US" altLang="ko-KR" sz="2000"/>
              <a:t>(Code Segment)</a:t>
            </a:r>
            <a:r>
              <a:rPr lang="ko-KR" altLang="en-US" sz="2000"/>
              <a:t>과 데이터를 보관하는 데이터 영역</a:t>
            </a:r>
            <a:r>
              <a:rPr lang="en-US" altLang="ko-KR" sz="2000"/>
              <a:t>(Data Segment)</a:t>
            </a:r>
            <a:r>
              <a:rPr lang="ko-KR" altLang="en-US" sz="2000"/>
              <a:t>으로 구분</a:t>
            </a:r>
          </a:p>
          <a:p>
            <a:pPr lvl="1">
              <a:lnSpc>
                <a:spcPct val="90000"/>
              </a:lnSpc>
            </a:pPr>
            <a:r>
              <a:rPr lang="ko-KR" altLang="en-US" sz="2000"/>
              <a:t>동일한 프로그램에 코드 영역까지 별도의 메모리를 할당하면 메모리만 낭비하게 된다</a:t>
            </a:r>
            <a:r>
              <a:rPr lang="en-US" altLang="ko-KR" sz="2000"/>
              <a:t>.</a:t>
            </a:r>
          </a:p>
          <a:p>
            <a:pPr lvl="1">
              <a:lnSpc>
                <a:spcPct val="90000"/>
              </a:lnSpc>
            </a:pPr>
            <a:r>
              <a:rPr lang="ko-KR" altLang="en-US" sz="2000"/>
              <a:t>실제 메모리 상에 할당된 객체를 인스턴스</a:t>
            </a:r>
            <a:r>
              <a:rPr lang="en-US" altLang="ko-KR" sz="2000"/>
              <a:t>(Instance)</a:t>
            </a:r>
            <a:r>
              <a:rPr lang="ko-KR" altLang="en-US" sz="2000"/>
              <a:t>라 한다</a:t>
            </a:r>
            <a:r>
              <a:rPr lang="en-US" altLang="ko-KR" sz="2000"/>
              <a:t>.</a:t>
            </a:r>
          </a:p>
          <a:p>
            <a:pPr lvl="1">
              <a:lnSpc>
                <a:spcPct val="90000"/>
              </a:lnSpc>
            </a:pPr>
            <a:r>
              <a:rPr lang="ko-KR" altLang="en-US" sz="2000"/>
              <a:t>코드 영역에 대한 모듈 인스턴스</a:t>
            </a:r>
            <a:r>
              <a:rPr lang="en-US" altLang="ko-KR" sz="2000"/>
              <a:t>(Module Instance)</a:t>
            </a:r>
          </a:p>
          <a:p>
            <a:pPr lvl="1">
              <a:lnSpc>
                <a:spcPct val="90000"/>
              </a:lnSpc>
            </a:pPr>
            <a:r>
              <a:rPr lang="ko-KR" altLang="en-US" sz="2000"/>
              <a:t>데이터 영역에 대한 데이터 인스턴스</a:t>
            </a:r>
            <a:r>
              <a:rPr lang="en-US" altLang="ko-KR" sz="2000"/>
              <a:t>(Data Instance)</a:t>
            </a:r>
            <a:r>
              <a:rPr lang="ko-KR" altLang="en-US" sz="2000"/>
              <a:t>두 개의 인스턴스가 있다</a:t>
            </a:r>
            <a:r>
              <a:rPr lang="en-US" altLang="ko-KR" sz="2000"/>
              <a:t>.</a:t>
            </a: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90538"/>
          </a:xfrm>
          <a:noFill/>
        </p:spPr>
        <p:txBody>
          <a:bodyPr/>
          <a:lstStyle/>
          <a:p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5. </a:t>
            </a:r>
            <a:r>
              <a:rPr lang="ko-KR" altLang="en-US" sz="3200">
                <a:latin typeface="휴먼옛체" pitchFamily="2" charset="-127"/>
                <a:ea typeface="휴먼옛체" pitchFamily="2" charset="-127"/>
              </a:rPr>
              <a:t>윈도우 프로그래밍과 친해지자</a:t>
            </a:r>
          </a:p>
        </p:txBody>
      </p:sp>
      <p:sp>
        <p:nvSpPr>
          <p:cNvPr id="25604" name="Rectangle 6"/>
          <p:cNvSpPr>
            <a:spLocks noChangeArrowheads="1"/>
          </p:cNvSpPr>
          <p:nvPr/>
        </p:nvSpPr>
        <p:spPr bwMode="auto">
          <a:xfrm>
            <a:off x="996950" y="4151313"/>
            <a:ext cx="1219200" cy="1524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2000">
                <a:latin typeface="Times New Roman" pitchFamily="18" charset="0"/>
                <a:ea typeface="굴림" pitchFamily="50" charset="-127"/>
              </a:rPr>
              <a:t>메모장</a:t>
            </a:r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1</a:t>
            </a:r>
          </a:p>
        </p:txBody>
      </p:sp>
      <p:sp>
        <p:nvSpPr>
          <p:cNvPr id="25605" name="Rectangle 7"/>
          <p:cNvSpPr>
            <a:spLocks noChangeArrowheads="1"/>
          </p:cNvSpPr>
          <p:nvPr/>
        </p:nvSpPr>
        <p:spPr bwMode="auto">
          <a:xfrm>
            <a:off x="5873750" y="4151313"/>
            <a:ext cx="1219200" cy="1524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2000">
                <a:latin typeface="Times New Roman" pitchFamily="18" charset="0"/>
                <a:ea typeface="굴림" pitchFamily="50" charset="-127"/>
              </a:rPr>
              <a:t>메모장</a:t>
            </a:r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2</a:t>
            </a:r>
          </a:p>
        </p:txBody>
      </p:sp>
      <p:sp>
        <p:nvSpPr>
          <p:cNvPr id="25606" name="Rectangle 8"/>
          <p:cNvSpPr>
            <a:spLocks noChangeArrowheads="1"/>
          </p:cNvSpPr>
          <p:nvPr/>
        </p:nvSpPr>
        <p:spPr bwMode="auto">
          <a:xfrm>
            <a:off x="3054350" y="3922713"/>
            <a:ext cx="2133600" cy="685800"/>
          </a:xfrm>
          <a:prstGeom prst="rect">
            <a:avLst/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2000">
                <a:latin typeface="Times New Roman" pitchFamily="18" charset="0"/>
                <a:ea typeface="굴림" pitchFamily="50" charset="-127"/>
              </a:rPr>
              <a:t>코드영역</a:t>
            </a:r>
          </a:p>
          <a:p>
            <a:pPr algn="ctr"/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(</a:t>
            </a:r>
            <a:r>
              <a:rPr lang="ko-KR" altLang="en-US" sz="2000">
                <a:latin typeface="Times New Roman" pitchFamily="18" charset="0"/>
                <a:ea typeface="굴림" pitchFamily="50" charset="-127"/>
              </a:rPr>
              <a:t>모듈 인스턴스</a:t>
            </a:r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)</a:t>
            </a:r>
          </a:p>
        </p:txBody>
      </p:sp>
      <p:sp>
        <p:nvSpPr>
          <p:cNvPr id="25607" name="Rectangle 9"/>
          <p:cNvSpPr>
            <a:spLocks noChangeArrowheads="1"/>
          </p:cNvSpPr>
          <p:nvPr/>
        </p:nvSpPr>
        <p:spPr bwMode="auto">
          <a:xfrm>
            <a:off x="3054350" y="4608513"/>
            <a:ext cx="2133600" cy="1066800"/>
          </a:xfrm>
          <a:prstGeom prst="rect">
            <a:avLst/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2000">
                <a:latin typeface="Times New Roman" pitchFamily="18" charset="0"/>
                <a:ea typeface="굴림" pitchFamily="50" charset="-127"/>
              </a:rPr>
              <a:t>데이터 영역</a:t>
            </a:r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_1</a:t>
            </a:r>
          </a:p>
          <a:p>
            <a:pPr algn="ctr"/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(</a:t>
            </a:r>
            <a:r>
              <a:rPr lang="ko-KR" altLang="en-US" sz="2000">
                <a:latin typeface="Times New Roman" pitchFamily="18" charset="0"/>
                <a:ea typeface="굴림" pitchFamily="50" charset="-127"/>
              </a:rPr>
              <a:t>데이터 인스턴스</a:t>
            </a:r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)</a:t>
            </a:r>
          </a:p>
        </p:txBody>
      </p:sp>
      <p:sp>
        <p:nvSpPr>
          <p:cNvPr id="25608" name="Rectangle 10"/>
          <p:cNvSpPr>
            <a:spLocks noChangeArrowheads="1"/>
          </p:cNvSpPr>
          <p:nvPr/>
        </p:nvSpPr>
        <p:spPr bwMode="auto">
          <a:xfrm>
            <a:off x="3054350" y="5675313"/>
            <a:ext cx="2133600" cy="1066800"/>
          </a:xfrm>
          <a:prstGeom prst="rect">
            <a:avLst/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2000">
                <a:latin typeface="Times New Roman" pitchFamily="18" charset="0"/>
                <a:ea typeface="굴림" pitchFamily="50" charset="-127"/>
              </a:rPr>
              <a:t>데이터 영역</a:t>
            </a:r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_2</a:t>
            </a:r>
          </a:p>
          <a:p>
            <a:pPr algn="ctr"/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(</a:t>
            </a:r>
            <a:r>
              <a:rPr lang="ko-KR" altLang="en-US" sz="2000">
                <a:latin typeface="Times New Roman" pitchFamily="18" charset="0"/>
                <a:ea typeface="굴림" pitchFamily="50" charset="-127"/>
              </a:rPr>
              <a:t>데이터 인스턴스</a:t>
            </a:r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)</a:t>
            </a:r>
          </a:p>
        </p:txBody>
      </p:sp>
      <p:sp>
        <p:nvSpPr>
          <p:cNvPr id="25609" name="Line 11"/>
          <p:cNvSpPr>
            <a:spLocks noChangeShapeType="1"/>
          </p:cNvSpPr>
          <p:nvPr/>
        </p:nvSpPr>
        <p:spPr bwMode="auto">
          <a:xfrm flipV="1">
            <a:off x="2195513" y="4221163"/>
            <a:ext cx="86360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10" name="Line 12"/>
          <p:cNvSpPr>
            <a:spLocks noChangeShapeType="1"/>
          </p:cNvSpPr>
          <p:nvPr/>
        </p:nvSpPr>
        <p:spPr bwMode="auto">
          <a:xfrm>
            <a:off x="2195513" y="4941888"/>
            <a:ext cx="8636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11" name="Line 13"/>
          <p:cNvSpPr>
            <a:spLocks noChangeShapeType="1"/>
          </p:cNvSpPr>
          <p:nvPr/>
        </p:nvSpPr>
        <p:spPr bwMode="auto">
          <a:xfrm flipH="1" flipV="1">
            <a:off x="5219700" y="4292600"/>
            <a:ext cx="64770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12" name="Line 14"/>
          <p:cNvSpPr>
            <a:spLocks noChangeShapeType="1"/>
          </p:cNvSpPr>
          <p:nvPr/>
        </p:nvSpPr>
        <p:spPr bwMode="auto">
          <a:xfrm flipH="1">
            <a:off x="5219700" y="4868863"/>
            <a:ext cx="647700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13" name="Text Box 15"/>
          <p:cNvSpPr txBox="1">
            <a:spLocks noChangeArrowheads="1"/>
          </p:cNvSpPr>
          <p:nvPr/>
        </p:nvSpPr>
        <p:spPr bwMode="auto">
          <a:xfrm>
            <a:off x="2916238" y="3344863"/>
            <a:ext cx="2663825" cy="6604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9pPr>
          </a:lstStyle>
          <a:p>
            <a:pPr eaLnBrk="1" hangingPunct="1"/>
            <a:r>
              <a:rPr lang="ko-KR" altLang="en-US">
                <a:solidFill>
                  <a:schemeClr val="accent2"/>
                </a:solidFill>
              </a:rPr>
              <a:t>코드영역 </a:t>
            </a:r>
            <a:r>
              <a:rPr lang="en-US" altLang="ko-KR">
                <a:solidFill>
                  <a:schemeClr val="accent2"/>
                </a:solidFill>
              </a:rPr>
              <a:t>Read Only</a:t>
            </a:r>
          </a:p>
          <a:p>
            <a:pPr eaLnBrk="1" hangingPunct="1"/>
            <a:r>
              <a:rPr lang="ko-KR" altLang="en-US">
                <a:solidFill>
                  <a:schemeClr val="accent2"/>
                </a:solidFill>
              </a:rPr>
              <a:t>코드 영역 공유 </a:t>
            </a:r>
            <a:r>
              <a:rPr lang="en-US" altLang="ko-KR">
                <a:solidFill>
                  <a:schemeClr val="accent2"/>
                </a:solidFill>
              </a:rPr>
              <a:t>-&gt; </a:t>
            </a:r>
            <a:r>
              <a:rPr lang="ko-KR" altLang="en-US">
                <a:solidFill>
                  <a:schemeClr val="accent2"/>
                </a:solidFill>
              </a:rPr>
              <a:t>메모리 아끼기 위해</a:t>
            </a: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4"/>
          <p:cNvSpPr>
            <a:spLocks noChangeArrowheads="1"/>
          </p:cNvSpPr>
          <p:nvPr/>
        </p:nvSpPr>
        <p:spPr bwMode="auto">
          <a:xfrm>
            <a:off x="323850" y="144463"/>
            <a:ext cx="8569325" cy="659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WM_SIZE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cxClient = LOWORD (lParam)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cyClient = HIWORD (lParam)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SetRect (&amp;rcColor, cxClient / 2, 0, cxClient, cyClient)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MoveWindow (hwndRect, 0, 0, cxClient / 2, cyClient, TRUE)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for (i = 0 ; i &lt; 3 ; i++)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MoveWindow (hwndScroll[i],(2 * i + 1) * cxClient / 14, 2 * cyChar,cxClient / 14, cyClient - 4 * cyChar, TRUE)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MoveWindow (hwndLabel[i],(4 * i + 1) * cxClient / 28, cyChar / 2,cxClient / 7, cyChar, TRUE)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MoveWindow (hwndValue[i],(4 * i + 1) * cxClient / 28, cyClient - 3 * cyChar / 2,cxClient / 7, cyChar, TRUE)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SetFocus (hwnd)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WM_SETFOCUS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SetFocus (hwndScroll[idFocus])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WM_VSCROLL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i = GetWindowLong ((HWND) lParam, GWL_ID)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switch (LOWORD (wParam))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SB_PAGEDOWN :color[i] += 15 ;break;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SB_LINEDOWN :color[i] = min (255, color[i] + 1) ;break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SB_PAGEUP :color[i] -= 15 ;; break;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SB_LINEUP :color[i] = max (0, color[i] - 1) ;break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SB_TOP :	color[i] = 0 ;	break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SB_BOTTOM :color[i] = 255 ;break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SB_THUMBPOSITION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SB_THUMBTRACK :color[i] = HIWORD (wParam) ;break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default :break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SetScrollPos  (hwndScroll[i], SB_CTL, color[i], TRUE)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wsprintf (szBuffer, TEXT ("%i"), color[i])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SetWindowText (hwndValue[i], szBuffer)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DeleteObject ((HBRUSH)SetClassLong (hwnd, GCL_HBRBACKGROUND, (LONG) 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CreateSolidBrush (RGB (color[0], color[1], color[2]))))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InvalidateRect (hwnd, &amp;rcColor, TRUE)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WM_CTLCOLORSCROLLBAR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i = GetWindowLong ((HWND) lParam, GWL_ID)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(LRESULT) hBrush[i] ;</a:t>
            </a: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4"/>
          <p:cNvSpPr>
            <a:spLocks noChangeArrowheads="1"/>
          </p:cNvSpPr>
          <p:nvPr/>
        </p:nvSpPr>
        <p:spPr bwMode="auto">
          <a:xfrm>
            <a:off x="395288" y="188913"/>
            <a:ext cx="8496300" cy="6408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WM_CTLCOLORSTATIC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i = GetWindowLong ((HWND) lParam, GWL_ID)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if (i &gt;= 3 &amp;&amp; i &lt;= 8)    // static text controls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SetTextColor ((HDC) wParam, crPrim[i % 3])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SetBkColor ((HDC) wParam, GetSysColor (COLOR_BTNHIGHLIGHT));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return (LRESULT) hBrushStatic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break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WM_SYSCOLORCHANGE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DeleteObject (hBrushStatic)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hBrushStatic = CreateSolidBrush (GetSysColor (COLOR_BTNHIGHLIGHT))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WM_DESTROY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DeleteObject ((HBRUSH)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SetClassLong (hwnd, GCL_HBRBACKGROUND, (LONG)GetStockObject (WHITE_BRUSH))) 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for (i = 0 ; i &lt; 3 ; i++)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DeleteObject (hBrush[i]) 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DeleteObject (hBrushStatic)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PostQuitMessage (0)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DefWindowProc (hwnd, message, wParam, 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LRESULT CALLBACK ScrollProc (HWND hwnd, UINT message, WPARAM wParam, LPARAM lParam)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int id = GetWindowLong (hwnd, GWL_ID)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switch (message)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WM_KEYDOWN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if (wParam == VK_TAB)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SetFocus (GetDlgItem (GetParent (hwnd),(id + (GetKeyState (VK_SHIFT) &lt; 0 ? 2 : 1)) % 3))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break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WM_SETFOCUS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idFocus = id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break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CallWindowProc (OldScroll[id], hwnd, message, wParam, 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5"/>
          <p:cNvSpPr>
            <a:spLocks noGrp="1" noChangeArrowheads="1"/>
          </p:cNvSpPr>
          <p:nvPr>
            <p:ph idx="1"/>
          </p:nvPr>
        </p:nvSpPr>
        <p:spPr>
          <a:xfrm>
            <a:off x="395288" y="765175"/>
            <a:ext cx="8229600" cy="5903913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ko-KR" altLang="en-US" sz="2000"/>
              <a:t>스크롤 바 컨트롤에 대한 윈도우 프로시저는 </a:t>
            </a:r>
            <a:r>
              <a:rPr lang="en-US" altLang="ko-KR" sz="2000"/>
              <a:t>Window</a:t>
            </a:r>
            <a:r>
              <a:rPr lang="ko-KR" altLang="en-US" sz="2000"/>
              <a:t>내부 어느 곳인가에 있다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GWL_WNDPROC</a:t>
            </a:r>
            <a:r>
              <a:rPr lang="ko-KR" altLang="en-US" sz="2000"/>
              <a:t>를 사용하여 </a:t>
            </a:r>
            <a:r>
              <a:rPr lang="en-US" altLang="ko-KR" sz="2000"/>
              <a:t>GetWindowLong</a:t>
            </a:r>
            <a:r>
              <a:rPr lang="ko-KR" altLang="en-US" sz="2000"/>
              <a:t>을 호출하여 윈도우 프로시저에 대한 주소를 얻을 수 있다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SetWindowLong</a:t>
            </a:r>
            <a:r>
              <a:rPr lang="ko-KR" altLang="en-US" sz="2000"/>
              <a:t>을 이용하여 윈도우 프로시저를 설정할 수도 있다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OldScroll[I] = (WNDPROC)SetWindowLong (hwndScroll[I],GWL_WNDPROC,(LONG) ScrollProc));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/>
              <a:t>WM_CTLCOLORSCROLLBAR</a:t>
            </a:r>
            <a:endParaRPr lang="en-US" altLang="ko-KR" sz="1800"/>
          </a:p>
          <a:p>
            <a:pPr lvl="2">
              <a:lnSpc>
                <a:spcPct val="80000"/>
              </a:lnSpc>
            </a:pPr>
            <a:r>
              <a:rPr lang="ko-KR" altLang="en-US" sz="1800"/>
              <a:t>스크롤 바가 자신이 그려져야 할 때 부모 윈도우에게 이 메시지를 보낸다</a:t>
            </a:r>
            <a:r>
              <a:rPr lang="en-US" altLang="ko-KR" sz="18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 i="1">
                <a:latin typeface="Arial Unicode MS" pitchFamily="50" charset="-127"/>
              </a:rPr>
              <a:t>hdcSB</a:t>
            </a:r>
            <a:r>
              <a:rPr lang="en-US" altLang="ko-KR" sz="1800">
                <a:latin typeface="Arial Unicode MS" pitchFamily="50" charset="-127"/>
              </a:rPr>
              <a:t> = </a:t>
            </a:r>
            <a:r>
              <a:rPr lang="en-US" altLang="ko-KR" sz="1800" b="1">
                <a:latin typeface="Arial Unicode MS" pitchFamily="50" charset="-127"/>
              </a:rPr>
              <a:t>(HDC)</a:t>
            </a:r>
            <a:r>
              <a:rPr lang="en-US" altLang="ko-KR" sz="1800">
                <a:latin typeface="Arial Unicode MS" pitchFamily="50" charset="-127"/>
              </a:rPr>
              <a:t> </a:t>
            </a:r>
            <a:r>
              <a:rPr lang="en-US" altLang="ko-KR" sz="1800" i="1">
                <a:latin typeface="Arial Unicode MS" pitchFamily="50" charset="-127"/>
              </a:rPr>
              <a:t>wParam</a:t>
            </a:r>
            <a:r>
              <a:rPr lang="en-US" altLang="ko-KR" sz="1800">
                <a:latin typeface="Arial Unicode MS" pitchFamily="50" charset="-127"/>
              </a:rPr>
              <a:t>; </a:t>
            </a:r>
          </a:p>
          <a:p>
            <a:pPr lvl="2">
              <a:lnSpc>
                <a:spcPct val="80000"/>
              </a:lnSpc>
            </a:pPr>
            <a:r>
              <a:rPr lang="en-US" altLang="ko-KR" sz="1800" i="1">
                <a:latin typeface="Arial Unicode MS" pitchFamily="50" charset="-127"/>
              </a:rPr>
              <a:t>hwndSB</a:t>
            </a:r>
            <a:r>
              <a:rPr lang="en-US" altLang="ko-KR" sz="1800">
                <a:latin typeface="Arial Unicode MS" pitchFamily="50" charset="-127"/>
              </a:rPr>
              <a:t> = </a:t>
            </a:r>
            <a:r>
              <a:rPr lang="en-US" altLang="ko-KR" sz="1800" b="1">
                <a:latin typeface="Arial Unicode MS" pitchFamily="50" charset="-127"/>
              </a:rPr>
              <a:t>(HWND)</a:t>
            </a:r>
            <a:r>
              <a:rPr lang="en-US" altLang="ko-KR" sz="1800">
                <a:latin typeface="Arial Unicode MS" pitchFamily="50" charset="-127"/>
              </a:rPr>
              <a:t> </a:t>
            </a:r>
            <a:r>
              <a:rPr lang="en-US" altLang="ko-KR" sz="1800" i="1">
                <a:latin typeface="Arial Unicode MS" pitchFamily="50" charset="-127"/>
              </a:rPr>
              <a:t>lParam</a:t>
            </a:r>
            <a:r>
              <a:rPr lang="en-US" altLang="ko-KR" sz="1800">
                <a:latin typeface="Arial Unicode MS" pitchFamily="50" charset="-127"/>
              </a:rPr>
              <a:t>;</a:t>
            </a:r>
            <a:r>
              <a:rPr lang="en-US" altLang="ko-KR" sz="1800"/>
              <a:t> 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스크롤 바의 배경을 칠할 브러쉬의 핸들을 리턴한다</a:t>
            </a:r>
            <a:r>
              <a:rPr lang="en-US" altLang="ko-KR" sz="1800"/>
              <a:t>.</a:t>
            </a:r>
          </a:p>
        </p:txBody>
      </p:sp>
      <p:sp>
        <p:nvSpPr>
          <p:cNvPr id="188419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1113"/>
            <a:ext cx="8229600" cy="417512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12.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윈도우 서브클래싱</a:t>
            </a:r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(SubClassing)</a:t>
            </a: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4"/>
          <p:cNvSpPr>
            <a:spLocks noChangeArrowheads="1"/>
          </p:cNvSpPr>
          <p:nvPr/>
        </p:nvSpPr>
        <p:spPr bwMode="auto">
          <a:xfrm>
            <a:off x="323850" y="188913"/>
            <a:ext cx="8496300" cy="648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/*-------------------------------------------------------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POPPAD1.C -- Popup Editor using child window edit box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(c) Charles Petzold, 1998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-------------------------------------------------------*/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#include &lt;windows.h&gt;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#define ID_EDIT     1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LRESULT CALLBACK WndProc (HWND, UINT, WPARAM, LPARAM);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TCHAR szAppName[] = TEXT ("PopPad1")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int WINAPI WinMain (HINSTANCE hInstance, HINSTANCE hPrevInstance,PSTR szCmdLine, int iCmdShow)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HWND     hwnd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MSG      msg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 wndclass 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wndclass.style         = CS_HREDRAW | CS_VREDRAW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wndclass.lpfnWndProc   = WndProc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wndclass.cbClsExtra    =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wndclass.cbWndExtra    =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wndclass.hInstance     = hInstance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wndclass.hIcon         = LoadIcon (NULL, IDI_APPLICATION)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wndclass.hCursor       = LoadCursor (NULL, IDC_ARROW)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wndclass.hbrBackground = (HBRUSH) GetStockObject (WHITE_BRUSH)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wndclass.lpszMenuName  = NULL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wndclass.lpszClassName = szAppName 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if (!RegisterClass (&amp;wndclass))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MessageBox (NULL, TEXT ("This program requires Windows NT!"),szAppName, MB_ICONERROR)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hwnd = CreateWindow (szAppName, szAppName,WS_OVERLAPPEDWINDOW,CW_USEDEFAULT, CW_USEDEFAULT,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CW_USEDEFAULT, CW_USEDEFAULT,NULL, NULL, hInstance, NULL) 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ShowWindow (hwnd, iCmdShow)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UpdateWindow (hwnd) ; 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while (GetMessage (&amp;msg, NULL, 0, 0))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TranslateMessage (&amp;msg)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DispatchMessage (&amp;msg)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msg.wParam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4"/>
          <p:cNvSpPr>
            <a:spLocks noChangeArrowheads="1"/>
          </p:cNvSpPr>
          <p:nvPr/>
        </p:nvSpPr>
        <p:spPr bwMode="auto">
          <a:xfrm>
            <a:off x="323850" y="188913"/>
            <a:ext cx="8685213" cy="648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LRESULT CALLBACK WndProc (HWND hwnd, UINT message, WPARAM wParam, LPARAM lParam)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HWND hwndEdit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switch (message)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WM_CREATE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hwndEdit = CreateWindow (TEXT ("edit"), NULL,WS_CHILD | WS_VISIBLE | WS_HSCROLL | WS_VSCROLL |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WS_BORDER | ES_LEFT | ES_MULTILINE | ES_AUTOHSCROLL | ES_AUTOVSCROLL,0, 0, 0, 0, 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hwnd, (HMENU) ID_EDIT,((LPCREATESTRUCT) lParam) -&gt; hInstance, NULL)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WM_SETFOCUS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SetFocus (hwndEdit)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WM_SIZE : 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MoveWindow (hwndEdit, 0, 0, LOWORD (lParam), HIWORD (lParam), TRUE)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WM_COMMAND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if (LOWORD (wParam) == ID_EDIT)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if (HIWORD (wParam) == EN_ERRSPACE || HIWORD (wParam) == EN_MAXTEXT)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MessageBox (hwnd, TEXT ("Edit control out of space."),szAppName, MB_OK | MB_ICONSTOP)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WM_DESTROY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PostQuitMessage (0)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DefWindowProc (hwnd, message, wParam, 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5"/>
          <p:cNvSpPr>
            <a:spLocks noGrp="1" noChangeArrowheads="1"/>
          </p:cNvSpPr>
          <p:nvPr>
            <p:ph idx="1"/>
          </p:nvPr>
        </p:nvSpPr>
        <p:spPr>
          <a:xfrm>
            <a:off x="395288" y="765175"/>
            <a:ext cx="8229600" cy="5903913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ko-KR" altLang="en-US" sz="2000"/>
              <a:t>에디트 컨트롤은 부모 윈도우에 </a:t>
            </a:r>
            <a:r>
              <a:rPr lang="en-US" altLang="ko-KR" sz="2000"/>
              <a:t>WM_COMMAND</a:t>
            </a:r>
            <a:r>
              <a:rPr lang="ko-KR" altLang="en-US" sz="2000"/>
              <a:t>메시지를 보낸다</a:t>
            </a:r>
            <a:r>
              <a:rPr lang="en-US" altLang="ko-KR" sz="20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LOWORD(wParam) 	</a:t>
            </a:r>
            <a:r>
              <a:rPr lang="ko-KR" altLang="en-US" sz="1800"/>
              <a:t>자식 윈도우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HIWORD(wParam)	</a:t>
            </a:r>
            <a:r>
              <a:rPr lang="ko-KR" altLang="en-US" sz="1800"/>
              <a:t>알림 코드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lParam		</a:t>
            </a:r>
            <a:r>
              <a:rPr lang="ko-KR" altLang="en-US" sz="1800"/>
              <a:t>자식 윈도우 핸들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기본값으로 에디트 컨트롤은 하나의 줄을 갖는다</a:t>
            </a:r>
            <a:r>
              <a:rPr lang="en-US" altLang="ko-KR" sz="2000"/>
              <a:t>.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여러줄 </a:t>
            </a:r>
            <a:r>
              <a:rPr lang="en-US" altLang="ko-KR" sz="1800"/>
              <a:t>: ES_MULTILINE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자동적으로 수평 방향으로 스크롤하려면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ES_AUTOHSCROLL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입력 포커스를 잃은 때에도 계속 하이라이트되게 하려면 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ES_NOHIDESEL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인식 코드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EN_SETFOCUS : </a:t>
            </a:r>
            <a:r>
              <a:rPr lang="ko-KR" altLang="en-US" sz="1800"/>
              <a:t>컨트롤이 입력 포커스를 얻었다</a:t>
            </a:r>
            <a:r>
              <a:rPr lang="en-US" altLang="ko-KR" sz="18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EN_KILLFOCUS : </a:t>
            </a:r>
            <a:r>
              <a:rPr lang="ko-KR" altLang="en-US" sz="1800"/>
              <a:t>컨트롤이 입력 포커스를 잃었다</a:t>
            </a:r>
            <a:r>
              <a:rPr lang="en-US" altLang="ko-KR" sz="18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EN_CHANGE : </a:t>
            </a:r>
            <a:r>
              <a:rPr lang="ko-KR" altLang="en-US" sz="1800"/>
              <a:t>컨트롤의 내용이 변경될 것이다</a:t>
            </a:r>
            <a:r>
              <a:rPr lang="en-US" altLang="ko-KR" sz="18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EN_UPDATE : </a:t>
            </a:r>
            <a:r>
              <a:rPr lang="ko-KR" altLang="en-US" sz="1800"/>
              <a:t>컨트롤의 내용이 변경되었다</a:t>
            </a:r>
            <a:r>
              <a:rPr lang="en-US" altLang="ko-KR" sz="18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EN_ERRSPACE : </a:t>
            </a:r>
            <a:r>
              <a:rPr lang="ko-KR" altLang="en-US" sz="1800"/>
              <a:t>컨트롤의 여백이 없다</a:t>
            </a:r>
            <a:r>
              <a:rPr lang="en-US" altLang="ko-KR" sz="18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EN_MAXTEXT : </a:t>
            </a:r>
            <a:r>
              <a:rPr lang="ko-KR" altLang="en-US" sz="1800"/>
              <a:t>컨트롤에 삽입할 공간이 없다</a:t>
            </a:r>
            <a:r>
              <a:rPr lang="en-US" altLang="ko-KR" sz="18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EN_HSCROLL : </a:t>
            </a:r>
            <a:r>
              <a:rPr lang="ko-KR" altLang="en-US" sz="1800"/>
              <a:t>컨트롤의 수평 스크롤 바가 클릭 되었다</a:t>
            </a:r>
            <a:r>
              <a:rPr lang="en-US" altLang="ko-KR" sz="18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EN_VSCROLL : </a:t>
            </a:r>
            <a:r>
              <a:rPr lang="ko-KR" altLang="en-US" sz="1800"/>
              <a:t>컨트롤의 수직 스크롤 바가 클릭 되었다</a:t>
            </a:r>
            <a:r>
              <a:rPr lang="en-US" altLang="ko-KR" sz="1800"/>
              <a:t>.</a:t>
            </a:r>
          </a:p>
        </p:txBody>
      </p:sp>
      <p:sp>
        <p:nvSpPr>
          <p:cNvPr id="191491" name="Rectangle 4"/>
          <p:cNvSpPr>
            <a:spLocks noGrp="1" noChangeArrowheads="1"/>
          </p:cNvSpPr>
          <p:nvPr>
            <p:ph type="title"/>
          </p:nvPr>
        </p:nvSpPr>
        <p:spPr>
          <a:xfrm>
            <a:off x="36513" y="11113"/>
            <a:ext cx="8229600" cy="417512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13.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에디트 클래스 스타일</a:t>
            </a: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5"/>
          <p:cNvSpPr>
            <a:spLocks noGrp="1" noChangeArrowheads="1"/>
          </p:cNvSpPr>
          <p:nvPr>
            <p:ph idx="1"/>
          </p:nvPr>
        </p:nvSpPr>
        <p:spPr>
          <a:xfrm>
            <a:off x="395288" y="765175"/>
            <a:ext cx="8424862" cy="5903913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ko-KR" altLang="en-US" sz="2000"/>
              <a:t>현재 선택된 것을 자르고</a:t>
            </a:r>
            <a:r>
              <a:rPr lang="en-US" altLang="ko-KR" sz="2000"/>
              <a:t>,</a:t>
            </a:r>
            <a:r>
              <a:rPr lang="ko-KR" altLang="en-US" sz="2000"/>
              <a:t>복사하고</a:t>
            </a:r>
            <a:r>
              <a:rPr lang="en-US" altLang="ko-KR" sz="2000"/>
              <a:t>,</a:t>
            </a:r>
            <a:r>
              <a:rPr lang="ko-KR" altLang="en-US" sz="2000"/>
              <a:t>지우기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SendMessage(hwndEdit,WM_CUT,0,0);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SendMessage(hwndEdit,WM_COPY,0,0);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SendMessage(hwndEdit,WM_CLEAR,0,0);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SendMessage(hwndEdit,WM_PASTE,0,0);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현재 선택의 시작과 끝을 얻을 수 있다</a:t>
            </a:r>
            <a:r>
              <a:rPr lang="en-US" altLang="ko-KR" sz="20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SendMessage(hwndEdit,EM_GETSEL,(WPARAM) &amp;iStart, (LPARAM) &amp;iEND);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텍스트를 선택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SendMEssage(hwndEdit,EM_SETSEL,iStart,iEnd);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다른 텍스트를 교체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SendMEssage(hwndEdit,EM_REPLACESEL,0,(LPARAM)szString);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멀티라인 에디트 컨트롤에서 줄의 수 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iCount = SendMessage(hwndEdit,EM_GETLINECOUNT,0,0);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줄 길이를 얻을 수 있다</a:t>
            </a:r>
            <a:r>
              <a:rPr lang="en-US" altLang="ko-KR" sz="20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iLength = SendMessage(hwndEdit,EM_LINELENGTH,iLine,0);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줄 자체를 버퍼에 복사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iLength = SendMessage(hwndEdit,EM_GETLINE,iLine,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1800"/>
              <a:t>		(LPARAM) szBuffer);</a:t>
            </a:r>
          </a:p>
        </p:txBody>
      </p:sp>
      <p:sp>
        <p:nvSpPr>
          <p:cNvPr id="192515" name="Rectangle 4"/>
          <p:cNvSpPr>
            <a:spLocks noGrp="1" noChangeArrowheads="1"/>
          </p:cNvSpPr>
          <p:nvPr>
            <p:ph type="title"/>
          </p:nvPr>
        </p:nvSpPr>
        <p:spPr>
          <a:xfrm>
            <a:off x="19050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14.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에디트 컨트롤에 메시지를 전송하기</a:t>
            </a: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5"/>
          <p:cNvSpPr>
            <a:spLocks noGrp="1" noChangeArrowheads="1"/>
          </p:cNvSpPr>
          <p:nvPr>
            <p:ph idx="1"/>
          </p:nvPr>
        </p:nvSpPr>
        <p:spPr>
          <a:xfrm>
            <a:off x="395288" y="765175"/>
            <a:ext cx="8424862" cy="5903913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ko-KR" altLang="en-US" sz="2000"/>
              <a:t>윈도우 클래스로는 </a:t>
            </a:r>
            <a:r>
              <a:rPr lang="en-US" altLang="ko-KR" sz="2000"/>
              <a:t>listbox</a:t>
            </a:r>
            <a:r>
              <a:rPr lang="ko-KR" altLang="en-US" sz="2000"/>
              <a:t>를 사용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기본 목록 상자 스타일을 부모에게 </a:t>
            </a:r>
            <a:r>
              <a:rPr lang="en-US" altLang="ko-KR" sz="2000"/>
              <a:t>WM_COMMAND</a:t>
            </a:r>
            <a:r>
              <a:rPr lang="ko-KR" altLang="en-US" sz="2000"/>
              <a:t>를 보내지 않는다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목록 상자 스타일 </a:t>
            </a:r>
            <a:r>
              <a:rPr lang="en-US" altLang="ko-KR" sz="2000"/>
              <a:t>LBS_NOTIFY</a:t>
            </a:r>
            <a:r>
              <a:rPr lang="ko-KR" altLang="en-US" sz="2000"/>
              <a:t>를 사용하여</a:t>
            </a:r>
            <a:r>
              <a:rPr lang="en-US" altLang="ko-KR" sz="2000"/>
              <a:t>, WM_COMMAND</a:t>
            </a:r>
            <a:r>
              <a:rPr lang="ko-KR" altLang="en-US" sz="2000"/>
              <a:t>메시지를 부모 윈도우가 받도록 해준다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다중 목록 상자를 만들려면 </a:t>
            </a:r>
            <a:r>
              <a:rPr lang="en-US" altLang="ko-KR" sz="2000"/>
              <a:t>LBS_MULTIPLESEL</a:t>
            </a:r>
            <a:r>
              <a:rPr lang="ko-KR" altLang="en-US" sz="2000"/>
              <a:t>스타일을	사용한다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새로운 항목이 스크롤 바 목록에 추가 될 때마다 자신을 갱신한다</a:t>
            </a:r>
            <a:r>
              <a:rPr lang="en-US" altLang="ko-KR" sz="2000"/>
              <a:t>. LBS_NOREDRAW</a:t>
            </a:r>
            <a:r>
              <a:rPr lang="ko-KR" altLang="en-US" sz="2000"/>
              <a:t>스타일을 포함하여 이것을 방지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SendMessage</a:t>
            </a:r>
            <a:r>
              <a:rPr lang="ko-KR" altLang="en-US" sz="2000"/>
              <a:t>를 사용하여 텍스트를 삽입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SendMessage(hwndlist,LB_ADDSTRING,0,(LPARAM)szString);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SendMessage(hwndlist,LB_INSERTSTRING,iIndex,(LPARAM)szString);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SendMessage(hwndlist,LB_DELETESTRING,iIndex, 0);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목록을 모두 삭제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SendMessage(hwndlist,LB_RESETCONTENT,0, 0);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컨트롤의 다시 그리기 플래그를 끄기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SendMessage(hwndlist,WM_SETREDRAW,FALSE,0);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SendMessage(hwndlist,WM_SETREDRAW,TRUE,0);</a:t>
            </a:r>
          </a:p>
        </p:txBody>
      </p:sp>
      <p:sp>
        <p:nvSpPr>
          <p:cNvPr id="193539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40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15.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목록 상자 스타일</a:t>
            </a: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90538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15.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목록 상자 스타일</a:t>
            </a:r>
          </a:p>
        </p:txBody>
      </p:sp>
      <p:graphicFrame>
        <p:nvGraphicFramePr>
          <p:cNvPr id="248946" name="Group 114"/>
          <p:cNvGraphicFramePr>
            <a:graphicFrameLocks noGrp="1"/>
          </p:cNvGraphicFramePr>
          <p:nvPr>
            <p:ph sz="half" idx="1"/>
          </p:nvPr>
        </p:nvGraphicFramePr>
        <p:xfrm>
          <a:off x="468313" y="836613"/>
          <a:ext cx="8351837" cy="5793097"/>
        </p:xfrm>
        <a:graphic>
          <a:graphicData uri="http://schemas.openxmlformats.org/drawingml/2006/table">
            <a:tbl>
              <a:tblPr/>
              <a:tblGrid>
                <a:gridCol w="2557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스타일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34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LBS_DISABLENOSCROLL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리스트박스는 항목이 많으면 스크롤 바를 보여주고 스크롤 할 항목이 없으면 스크롤 바를 숨긴다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스크롤할 항목이 없어도 스크롤 바를 숨기지 않고 흐린 모양의 스크롤 바를 보여준다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LBS_EXENDEDSEL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Shift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키와 마우스 또는 특수한 키 조합을 사용하여 복수 개의 항목을 선택할 수 있도록 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LBS_HASSTRING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오너 드로우 스타일이 지정된 경우 문자열도 함께 가질 것인가를 지정한다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LBS_MULTIPLESEL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여러 개의 항목을 선택할 수 있도록 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LBS_NOTIFY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사용자가 목록 중 하나를 선택했을 때 부모 윈도우로 통지 메시지를 보내도록 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LBS_SORT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추가된 항목들을 자동 정렬하도록 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1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LBS_OWNERDRAW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문자열이 아닌 비트맵이나 그림을 넣을 수 있도록 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94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LBS_MULTICOLUMN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수평으로 여러 단을 이루어 항목을 보여주도록 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LB_SETCOLUMNWIDTH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메시지로 각 단의 폭을 지정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LBS_STANDARD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LBS_NOTIFY|LBS_SORT|LBS_BORDER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4"/>
          <p:cNvSpPr>
            <a:spLocks noGrp="1" noChangeArrowheads="1"/>
          </p:cNvSpPr>
          <p:nvPr>
            <p:ph type="title"/>
          </p:nvPr>
        </p:nvSpPr>
        <p:spPr>
          <a:xfrm>
            <a:off x="22225" y="0"/>
            <a:ext cx="8229600" cy="490538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15.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목록 상자 스타일</a:t>
            </a:r>
          </a:p>
        </p:txBody>
      </p:sp>
      <p:graphicFrame>
        <p:nvGraphicFramePr>
          <p:cNvPr id="284732" name="Group 60"/>
          <p:cNvGraphicFramePr>
            <a:graphicFrameLocks noGrp="1"/>
          </p:cNvGraphicFramePr>
          <p:nvPr/>
        </p:nvGraphicFramePr>
        <p:xfrm>
          <a:off x="468313" y="908050"/>
          <a:ext cx="8351837" cy="5381622"/>
        </p:xfrm>
        <a:graphic>
          <a:graphicData uri="http://schemas.openxmlformats.org/drawingml/2006/table">
            <a:tbl>
              <a:tblPr/>
              <a:tblGrid>
                <a:gridCol w="2557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스타일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LB_ADDSTRING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리스트 박스에 항목을 추가한다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lParam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으로 추가하고자 하는 문자열의 번지를 넘겨준다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LB_DELETESTRING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항목을 삭제한다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wParam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으로 항목의 번호를 넘겨주며 남은 항목 수를 리턴한다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LB_GETCURSEL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현재 선택된 항목의 번호를 리턴한다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LB_GETTEXT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지정한 항목의 문자열을 읽는다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wParam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항목 번호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,lParam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문자열 버퍼의 번지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3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LB_DIR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 목록을 리스트 박스에 추가한다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1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LB_FINDSTRING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주어진 검색식에 맞는 첫 번째 항목의 인덱스를 조사한다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23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LB_GETCOUNT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총 항목 개수를 조사한다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23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LB_GETITEMDATA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주어진 항목의 항목 데이터를 조사한다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23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LB_GETITEMRECT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주어진 항목의 작업영역 좌표를 조사한다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6613"/>
            <a:ext cx="8229600" cy="1800225"/>
          </a:xfrm>
        </p:spPr>
        <p:txBody>
          <a:bodyPr/>
          <a:lstStyle/>
          <a:p>
            <a:r>
              <a:rPr lang="ko-KR" altLang="en-US"/>
              <a:t>리소스</a:t>
            </a:r>
            <a:r>
              <a:rPr lang="en-US" altLang="ko-KR"/>
              <a:t>(Resource)</a:t>
            </a:r>
          </a:p>
          <a:p>
            <a:pPr lvl="1"/>
            <a:r>
              <a:rPr lang="ko-KR" altLang="en-US" sz="2000"/>
              <a:t>메뉴</a:t>
            </a:r>
            <a:r>
              <a:rPr lang="en-US" altLang="ko-KR" sz="2000"/>
              <a:t>,</a:t>
            </a:r>
            <a:r>
              <a:rPr lang="ko-KR" altLang="en-US" sz="2000"/>
              <a:t>아이콘</a:t>
            </a:r>
            <a:r>
              <a:rPr lang="en-US" altLang="ko-KR" sz="2000"/>
              <a:t>,</a:t>
            </a:r>
            <a:r>
              <a:rPr lang="ko-KR" altLang="en-US" sz="2000"/>
              <a:t>커서</a:t>
            </a:r>
            <a:r>
              <a:rPr lang="en-US" altLang="ko-KR" sz="2000"/>
              <a:t>,</a:t>
            </a:r>
            <a:r>
              <a:rPr lang="ko-KR" altLang="en-US" sz="2000"/>
              <a:t>비트맵 등 사용자 인터페이스를 구성하는 자원들의 정적 데이터를 말한다</a:t>
            </a:r>
            <a:r>
              <a:rPr lang="en-US" altLang="ko-KR" sz="2000"/>
              <a:t>.</a:t>
            </a:r>
          </a:p>
          <a:p>
            <a:pPr lvl="1"/>
            <a:r>
              <a:rPr lang="ko-KR" altLang="en-US" sz="2000"/>
              <a:t>프로그램 실행 중 변경되지 않는 정형화된 데이터로 </a:t>
            </a:r>
            <a:r>
              <a:rPr lang="en-US" altLang="ko-KR" sz="2000"/>
              <a:t>C</a:t>
            </a:r>
            <a:r>
              <a:rPr lang="ko-KR" altLang="en-US" sz="2000"/>
              <a:t>나 </a:t>
            </a:r>
            <a:r>
              <a:rPr lang="en-US" altLang="ko-KR" sz="2000"/>
              <a:t>C++</a:t>
            </a:r>
            <a:r>
              <a:rPr lang="ko-KR" altLang="en-US" sz="2000"/>
              <a:t>같은 언어로 기술하지 않고 리소스 스크립트에 의해 정의된다</a:t>
            </a:r>
            <a:r>
              <a:rPr lang="en-US" altLang="ko-KR" sz="2000"/>
              <a:t>.</a:t>
            </a:r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90538"/>
          </a:xfrm>
          <a:noFill/>
        </p:spPr>
        <p:txBody>
          <a:bodyPr/>
          <a:lstStyle/>
          <a:p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5. </a:t>
            </a:r>
            <a:r>
              <a:rPr lang="ko-KR" altLang="en-US" sz="3200">
                <a:latin typeface="휴먼옛체" pitchFamily="2" charset="-127"/>
                <a:ea typeface="휴먼옛체" pitchFamily="2" charset="-127"/>
              </a:rPr>
              <a:t>윈도우 프로그래밍과 친해지자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539750" y="2781300"/>
            <a:ext cx="8351838" cy="3889375"/>
          </a:xfrm>
          <a:prstGeom prst="rect">
            <a:avLst/>
          </a:prstGeom>
          <a:solidFill>
            <a:schemeClr val="folHlink">
              <a:alpha val="50195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400">
                <a:latin typeface="Times New Roman" pitchFamily="18" charset="0"/>
                <a:ea typeface="굴림" pitchFamily="50" charset="-127"/>
              </a:rPr>
              <a:t>IDR_MAINFRAME MENU PRELOAD DISCARDABLE </a:t>
            </a:r>
          </a:p>
          <a:p>
            <a:r>
              <a:rPr lang="en-US" altLang="ko-KR" sz="1400">
                <a:latin typeface="Times New Roman" pitchFamily="18" charset="0"/>
                <a:ea typeface="굴림" pitchFamily="50" charset="-127"/>
              </a:rPr>
              <a:t>BEGIN</a:t>
            </a:r>
          </a:p>
          <a:p>
            <a:r>
              <a:rPr lang="en-US" altLang="ko-KR" sz="1400">
                <a:latin typeface="Times New Roman" pitchFamily="18" charset="0"/>
                <a:ea typeface="굴림" pitchFamily="50" charset="-127"/>
              </a:rPr>
              <a:t>   POPUP "</a:t>
            </a:r>
            <a:r>
              <a:rPr lang="ko-KR" altLang="en-US" sz="1400">
                <a:latin typeface="Times New Roman" pitchFamily="18" charset="0"/>
                <a:ea typeface="굴림" pitchFamily="50" charset="-127"/>
              </a:rPr>
              <a:t>파일</a:t>
            </a:r>
            <a:r>
              <a:rPr lang="en-US" altLang="ko-KR" sz="1400">
                <a:latin typeface="Times New Roman" pitchFamily="18" charset="0"/>
                <a:ea typeface="굴림" pitchFamily="50" charset="-127"/>
              </a:rPr>
              <a:t>(&amp;F)"</a:t>
            </a:r>
          </a:p>
          <a:p>
            <a:r>
              <a:rPr lang="en-US" altLang="ko-KR" sz="1400">
                <a:latin typeface="Times New Roman" pitchFamily="18" charset="0"/>
                <a:ea typeface="굴림" pitchFamily="50" charset="-127"/>
              </a:rPr>
              <a:t>   BEGIN</a:t>
            </a:r>
          </a:p>
          <a:p>
            <a:r>
              <a:rPr lang="en-US" altLang="ko-KR" sz="1400">
                <a:latin typeface="Times New Roman" pitchFamily="18" charset="0"/>
                <a:ea typeface="굴림" pitchFamily="50" charset="-127"/>
              </a:rPr>
              <a:t>      MENUITEM "</a:t>
            </a:r>
            <a:r>
              <a:rPr lang="ko-KR" altLang="en-US" sz="1400">
                <a:latin typeface="Times New Roman" pitchFamily="18" charset="0"/>
                <a:ea typeface="굴림" pitchFamily="50" charset="-127"/>
              </a:rPr>
              <a:t>새 파일</a:t>
            </a:r>
            <a:r>
              <a:rPr lang="en-US" altLang="ko-KR" sz="1400">
                <a:latin typeface="Times New Roman" pitchFamily="18" charset="0"/>
                <a:ea typeface="굴림" pitchFamily="50" charset="-127"/>
              </a:rPr>
              <a:t>(&amp;N)\tCtrl+N",		ID_FILE_NEW</a:t>
            </a:r>
          </a:p>
          <a:p>
            <a:r>
              <a:rPr lang="en-US" altLang="ko-KR" sz="1400">
                <a:latin typeface="Times New Roman" pitchFamily="18" charset="0"/>
                <a:ea typeface="굴림" pitchFamily="50" charset="-127"/>
              </a:rPr>
              <a:t>      MENUITEM "</a:t>
            </a:r>
            <a:r>
              <a:rPr lang="ko-KR" altLang="en-US" sz="1400">
                <a:latin typeface="Times New Roman" pitchFamily="18" charset="0"/>
                <a:ea typeface="굴림" pitchFamily="50" charset="-127"/>
              </a:rPr>
              <a:t>열기</a:t>
            </a:r>
            <a:r>
              <a:rPr lang="en-US" altLang="ko-KR" sz="1400">
                <a:latin typeface="Times New Roman" pitchFamily="18" charset="0"/>
                <a:ea typeface="굴림" pitchFamily="50" charset="-127"/>
              </a:rPr>
              <a:t>(&amp;O)...\tCtrl+O",		ID_FILE_OPEN</a:t>
            </a:r>
          </a:p>
          <a:p>
            <a:r>
              <a:rPr lang="en-US" altLang="ko-KR" sz="1400">
                <a:latin typeface="Times New Roman" pitchFamily="18" charset="0"/>
                <a:ea typeface="굴림" pitchFamily="50" charset="-127"/>
              </a:rPr>
              <a:t>      MENUITEM "</a:t>
            </a:r>
            <a:r>
              <a:rPr lang="ko-KR" altLang="en-US" sz="1400">
                <a:latin typeface="Times New Roman" pitchFamily="18" charset="0"/>
                <a:ea typeface="굴림" pitchFamily="50" charset="-127"/>
              </a:rPr>
              <a:t>저장</a:t>
            </a:r>
            <a:r>
              <a:rPr lang="en-US" altLang="ko-KR" sz="1400">
                <a:latin typeface="Times New Roman" pitchFamily="18" charset="0"/>
                <a:ea typeface="굴림" pitchFamily="50" charset="-127"/>
              </a:rPr>
              <a:t>(&amp;S)\tCtrl+S",			ID_FILE_SAVE</a:t>
            </a:r>
          </a:p>
          <a:p>
            <a:r>
              <a:rPr lang="en-US" altLang="ko-KR" sz="1400">
                <a:latin typeface="Times New Roman" pitchFamily="18" charset="0"/>
                <a:ea typeface="굴림" pitchFamily="50" charset="-127"/>
              </a:rPr>
              <a:t>      MENUITEM "</a:t>
            </a:r>
            <a:r>
              <a:rPr lang="ko-KR" altLang="en-US" sz="1400">
                <a:latin typeface="Times New Roman" pitchFamily="18" charset="0"/>
                <a:ea typeface="굴림" pitchFamily="50" charset="-127"/>
              </a:rPr>
              <a:t>다른 이름으로 저장</a:t>
            </a:r>
            <a:r>
              <a:rPr lang="en-US" altLang="ko-KR" sz="1400">
                <a:latin typeface="Times New Roman" pitchFamily="18" charset="0"/>
                <a:ea typeface="굴림" pitchFamily="50" charset="-127"/>
              </a:rPr>
              <a:t>(&amp;A)...",		ID_FILE_SAVE_AS</a:t>
            </a:r>
          </a:p>
          <a:p>
            <a:r>
              <a:rPr lang="en-US" altLang="ko-KR" sz="1400">
                <a:latin typeface="Times New Roman" pitchFamily="18" charset="0"/>
                <a:ea typeface="굴림" pitchFamily="50" charset="-127"/>
              </a:rPr>
              <a:t>      MENUITEM SEPARATOR</a:t>
            </a:r>
          </a:p>
          <a:p>
            <a:r>
              <a:rPr lang="en-US" altLang="ko-KR" sz="1400">
                <a:latin typeface="Times New Roman" pitchFamily="18" charset="0"/>
                <a:ea typeface="굴림" pitchFamily="50" charset="-127"/>
              </a:rPr>
              <a:t>      MENUITEM "</a:t>
            </a:r>
            <a:r>
              <a:rPr lang="ko-KR" altLang="en-US" sz="1400">
                <a:latin typeface="Times New Roman" pitchFamily="18" charset="0"/>
                <a:ea typeface="굴림" pitchFamily="50" charset="-127"/>
              </a:rPr>
              <a:t>인쇄</a:t>
            </a:r>
            <a:r>
              <a:rPr lang="en-US" altLang="ko-KR" sz="1400">
                <a:latin typeface="Times New Roman" pitchFamily="18" charset="0"/>
                <a:ea typeface="굴림" pitchFamily="50" charset="-127"/>
              </a:rPr>
              <a:t>(&amp;P)...\tCtrl+P",		ID_FILE_PRINT</a:t>
            </a:r>
          </a:p>
          <a:p>
            <a:r>
              <a:rPr lang="en-US" altLang="ko-KR" sz="1400">
                <a:latin typeface="Times New Roman" pitchFamily="18" charset="0"/>
                <a:ea typeface="굴림" pitchFamily="50" charset="-127"/>
              </a:rPr>
              <a:t>      MENUITEM "</a:t>
            </a:r>
            <a:r>
              <a:rPr lang="ko-KR" altLang="en-US" sz="1400">
                <a:latin typeface="Times New Roman" pitchFamily="18" charset="0"/>
                <a:ea typeface="굴림" pitchFamily="50" charset="-127"/>
              </a:rPr>
              <a:t>인쇄 미리 보기</a:t>
            </a:r>
            <a:r>
              <a:rPr lang="en-US" altLang="ko-KR" sz="1400">
                <a:latin typeface="Times New Roman" pitchFamily="18" charset="0"/>
                <a:ea typeface="굴림" pitchFamily="50" charset="-127"/>
              </a:rPr>
              <a:t>(&amp;V)",		ID_FILE_PRINT_PREVIEW</a:t>
            </a:r>
          </a:p>
          <a:p>
            <a:r>
              <a:rPr lang="en-US" altLang="ko-KR" sz="1400">
                <a:latin typeface="Times New Roman" pitchFamily="18" charset="0"/>
                <a:ea typeface="굴림" pitchFamily="50" charset="-127"/>
              </a:rPr>
              <a:t>      MENUITEM "</a:t>
            </a:r>
            <a:r>
              <a:rPr lang="ko-KR" altLang="en-US" sz="1400">
                <a:latin typeface="Times New Roman" pitchFamily="18" charset="0"/>
                <a:ea typeface="굴림" pitchFamily="50" charset="-127"/>
              </a:rPr>
              <a:t>인쇄 설정</a:t>
            </a:r>
            <a:r>
              <a:rPr lang="en-US" altLang="ko-KR" sz="1400">
                <a:latin typeface="Times New Roman" pitchFamily="18" charset="0"/>
                <a:ea typeface="굴림" pitchFamily="50" charset="-127"/>
              </a:rPr>
              <a:t>(&amp;R)...",			ID_FILE_PRINT_SETUP</a:t>
            </a:r>
          </a:p>
          <a:p>
            <a:r>
              <a:rPr lang="en-US" altLang="ko-KR" sz="1400">
                <a:latin typeface="Times New Roman" pitchFamily="18" charset="0"/>
                <a:ea typeface="굴림" pitchFamily="50" charset="-127"/>
              </a:rPr>
              <a:t>      MENUITEM SEPARATOR</a:t>
            </a:r>
          </a:p>
          <a:p>
            <a:r>
              <a:rPr lang="en-US" altLang="ko-KR" sz="1400">
                <a:latin typeface="Times New Roman" pitchFamily="18" charset="0"/>
                <a:ea typeface="굴림" pitchFamily="50" charset="-127"/>
              </a:rPr>
              <a:t>      MENUITEM "</a:t>
            </a:r>
            <a:r>
              <a:rPr lang="ko-KR" altLang="en-US" sz="1400">
                <a:latin typeface="Times New Roman" pitchFamily="18" charset="0"/>
                <a:ea typeface="굴림" pitchFamily="50" charset="-127"/>
              </a:rPr>
              <a:t>최근 파일</a:t>
            </a:r>
            <a:r>
              <a:rPr lang="en-US" altLang="ko-KR" sz="1400">
                <a:latin typeface="Times New Roman" pitchFamily="18" charset="0"/>
                <a:ea typeface="굴림" pitchFamily="50" charset="-127"/>
              </a:rPr>
              <a:t>",			ID_FILE_MRU_FILE1,GRAYED</a:t>
            </a:r>
          </a:p>
          <a:p>
            <a:r>
              <a:rPr lang="en-US" altLang="ko-KR" sz="1400">
                <a:latin typeface="Times New Roman" pitchFamily="18" charset="0"/>
                <a:ea typeface="굴림" pitchFamily="50" charset="-127"/>
              </a:rPr>
              <a:t>      MENUITEM SEPARATOR</a:t>
            </a:r>
          </a:p>
          <a:p>
            <a:r>
              <a:rPr lang="en-US" altLang="ko-KR" sz="1400">
                <a:latin typeface="Times New Roman" pitchFamily="18" charset="0"/>
                <a:ea typeface="굴림" pitchFamily="50" charset="-127"/>
              </a:rPr>
              <a:t>      MENUITEM "</a:t>
            </a:r>
            <a:r>
              <a:rPr lang="ko-KR" altLang="en-US" sz="1400">
                <a:latin typeface="Times New Roman" pitchFamily="18" charset="0"/>
                <a:ea typeface="굴림" pitchFamily="50" charset="-127"/>
              </a:rPr>
              <a:t>종료</a:t>
            </a:r>
            <a:r>
              <a:rPr lang="en-US" altLang="ko-KR" sz="1400">
                <a:latin typeface="Times New Roman" pitchFamily="18" charset="0"/>
                <a:ea typeface="굴림" pitchFamily="50" charset="-127"/>
              </a:rPr>
              <a:t>(&amp;X)",			ID_APP_EXIT</a:t>
            </a:r>
          </a:p>
          <a:p>
            <a:r>
              <a:rPr lang="en-US" altLang="ko-KR" sz="1400">
                <a:latin typeface="Times New Roman" pitchFamily="18" charset="0"/>
                <a:ea typeface="굴림" pitchFamily="50" charset="-127"/>
              </a:rPr>
              <a:t>   END</a:t>
            </a:r>
          </a:p>
          <a:p>
            <a:r>
              <a:rPr lang="en-US" altLang="ko-KR" sz="1400">
                <a:latin typeface="Times New Roman" pitchFamily="18" charset="0"/>
                <a:ea typeface="굴림" pitchFamily="50" charset="-127"/>
              </a:rPr>
              <a:t>END</a:t>
            </a:r>
          </a:p>
        </p:txBody>
      </p:sp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3759200" y="698500"/>
            <a:ext cx="47736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9pPr>
          </a:lstStyle>
          <a:p>
            <a:pPr eaLnBrk="1" hangingPunct="1"/>
            <a:r>
              <a:rPr lang="ko-KR" altLang="en-US">
                <a:solidFill>
                  <a:schemeClr val="accent2"/>
                </a:solidFill>
              </a:rPr>
              <a:t>메모리 관리상에서 콘솔과 차이가 확실한 차이 이때문에 </a:t>
            </a:r>
          </a:p>
          <a:p>
            <a:pPr eaLnBrk="1" hangingPunct="1"/>
            <a:r>
              <a:rPr lang="ko-KR" altLang="en-US">
                <a:solidFill>
                  <a:schemeClr val="accent2"/>
                </a:solidFill>
              </a:rPr>
              <a:t>리소스가 이를 관리한다</a:t>
            </a:r>
            <a:r>
              <a:rPr lang="en-US" altLang="ko-KR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563938" y="2997200"/>
            <a:ext cx="1295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31" name="Text Box 8"/>
          <p:cNvSpPr txBox="1">
            <a:spLocks noChangeArrowheads="1"/>
          </p:cNvSpPr>
          <p:nvPr/>
        </p:nvSpPr>
        <p:spPr bwMode="auto">
          <a:xfrm>
            <a:off x="4840288" y="2714625"/>
            <a:ext cx="4244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9pPr>
          </a:lstStyle>
          <a:p>
            <a:pPr eaLnBrk="1" hangingPunct="1"/>
            <a:r>
              <a:rPr lang="ko-KR" altLang="en-US">
                <a:solidFill>
                  <a:schemeClr val="accent2"/>
                </a:solidFill>
              </a:rPr>
              <a:t>사용자가 필요하면 메모리에 남아 있고 필요 없으면 메모리에서</a:t>
            </a:r>
          </a:p>
          <a:p>
            <a:pPr eaLnBrk="1" hangingPunct="1"/>
            <a:r>
              <a:rPr lang="ko-KR" altLang="en-US">
                <a:solidFill>
                  <a:schemeClr val="accent2"/>
                </a:solidFill>
              </a:rPr>
              <a:t>내려간다</a:t>
            </a:r>
            <a:r>
              <a:rPr lang="en-US" altLang="ko-KR">
                <a:solidFill>
                  <a:schemeClr val="accent2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4"/>
          <p:cNvSpPr>
            <a:spLocks noGrp="1" noChangeArrowheads="1"/>
          </p:cNvSpPr>
          <p:nvPr>
            <p:ph type="title"/>
          </p:nvPr>
        </p:nvSpPr>
        <p:spPr>
          <a:xfrm>
            <a:off x="6350" y="9525"/>
            <a:ext cx="8229600" cy="490538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15.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목록 상자 스타일</a:t>
            </a:r>
          </a:p>
        </p:txBody>
      </p:sp>
      <p:graphicFrame>
        <p:nvGraphicFramePr>
          <p:cNvPr id="286761" name="Group 41"/>
          <p:cNvGraphicFramePr>
            <a:graphicFrameLocks noGrp="1"/>
          </p:cNvGraphicFramePr>
          <p:nvPr/>
        </p:nvGraphicFramePr>
        <p:xfrm>
          <a:off x="468313" y="908050"/>
          <a:ext cx="8351837" cy="5183190"/>
        </p:xfrm>
        <a:graphic>
          <a:graphicData uri="http://schemas.openxmlformats.org/drawingml/2006/table">
            <a:tbl>
              <a:tblPr/>
              <a:tblGrid>
                <a:gridCol w="2557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스타일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LB_GETSEL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항목의 선택 상태를 조사한다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3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LB_GETSELCOUNT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다중 선택 리스트 박스에서 선택된 항목의 개수를 조사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LB_GETSELITEMS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다중 선택 리스트 박스에서 선택된 항목의 인덱스를 배열에 채워준다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3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LB_GETTEXT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주어진 항목의 문자열을 조사한다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3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LB_GETTEXTLEN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주어진 항목의 문자열의 길이를 조사한다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3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LB_RESETCONTENT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모든 항목을 삭제한다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23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LB_SETITEMDATA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항목 데이터를 대입한다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23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23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5"/>
          <p:cNvSpPr>
            <a:spLocks noGrp="1" noChangeArrowheads="1"/>
          </p:cNvSpPr>
          <p:nvPr>
            <p:ph idx="1"/>
          </p:nvPr>
        </p:nvSpPr>
        <p:spPr>
          <a:xfrm>
            <a:off x="395288" y="765175"/>
            <a:ext cx="8424862" cy="59039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/>
              <a:t>항목 선택 및 추출하기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항목의 개수를 알아낸다</a:t>
            </a:r>
            <a:r>
              <a:rPr lang="en-US" altLang="ko-KR" sz="20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iCount = SendMessage(hwndList,LB_GETCOUNT,0,0);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해당 항목을 선택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SendMessage(hwndList,LB_SETCURSEL,iIndex,0);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항목의 첫 문자에 근거하여 항목을 선택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iIndex = SendMessage(hwndList, LB_SELECTSTRING,iIndex, (LPARAM)szSearchString);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WPARAM</a:t>
            </a:r>
            <a:r>
              <a:rPr lang="ko-KR" altLang="en-US" sz="1800"/>
              <a:t>으로 제공되는 </a:t>
            </a:r>
            <a:r>
              <a:rPr lang="en-US" altLang="ko-KR" sz="1800"/>
              <a:t>iIndex</a:t>
            </a:r>
            <a:r>
              <a:rPr lang="ko-KR" altLang="en-US" sz="1800"/>
              <a:t>는</a:t>
            </a:r>
            <a:r>
              <a:rPr lang="en-US" altLang="ko-KR" sz="1800"/>
              <a:t>szSearchString</a:t>
            </a:r>
            <a:r>
              <a:rPr lang="ko-KR" altLang="en-US" sz="1800"/>
              <a:t>과 부합되는 첫 문자를 가진 항목에 대한 검색이 시작될 때 인덱스값이다</a:t>
            </a:r>
            <a:r>
              <a:rPr lang="en-US" altLang="ko-KR" sz="1800"/>
              <a:t>.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부합되는 첫문자가 없으면 </a:t>
            </a:r>
            <a:r>
              <a:rPr lang="en-US" altLang="ko-KR" sz="1800"/>
              <a:t>LB_ERR</a:t>
            </a:r>
            <a:r>
              <a:rPr lang="ko-KR" altLang="en-US" sz="1800"/>
              <a:t>를 반환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현재 선택의 인덱스를 알아 낸다</a:t>
            </a:r>
            <a:r>
              <a:rPr lang="en-US" altLang="ko-KR" sz="20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iIndex = SendMessage(hwndList,LB_GETCURSEL,0,0);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어떤 문자열의 길이 리턴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 </a:t>
            </a:r>
            <a:r>
              <a:rPr lang="en-US" altLang="ko-KR" sz="1800"/>
              <a:t>iLength = SendMessage(hwndList,LB_GETTEXTLEN, iIndex,0);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항목을 텍스트 버퍼로 복사할 수 있다</a:t>
            </a:r>
            <a:r>
              <a:rPr lang="en-US" altLang="ko-KR" sz="20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iLength = SendMessage(hwndList,LB_GETTEXT,iIndex, (LPARAM)szBuffer);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다중 선택 목록에서는 </a:t>
            </a:r>
            <a:r>
              <a:rPr lang="en-US" altLang="ko-KR" sz="2000"/>
              <a:t>LB_SETCURSEL, LB_GETCURSEL, LB_SELECTSTRING</a:t>
            </a:r>
            <a:r>
              <a:rPr lang="ko-KR" altLang="en-US" sz="2000"/>
              <a:t>을 사용할 수 없다</a:t>
            </a:r>
            <a:r>
              <a:rPr lang="en-US" altLang="ko-KR" sz="2000"/>
              <a:t>.</a:t>
            </a:r>
          </a:p>
        </p:txBody>
      </p:sp>
      <p:sp>
        <p:nvSpPr>
          <p:cNvPr id="197635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3813"/>
            <a:ext cx="8229600" cy="417512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15.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목록 상자 스타일</a:t>
            </a: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5"/>
          <p:cNvSpPr>
            <a:spLocks noGrp="1" noChangeArrowheads="1"/>
          </p:cNvSpPr>
          <p:nvPr>
            <p:ph idx="1"/>
          </p:nvPr>
        </p:nvSpPr>
        <p:spPr>
          <a:xfrm>
            <a:off x="395288" y="692150"/>
            <a:ext cx="8424862" cy="5903913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ko-KR" altLang="en-US" sz="2000"/>
              <a:t>다중 선택 목록에서 특정 항목의 선택 상태를 설정하기 위해 </a:t>
            </a:r>
            <a:r>
              <a:rPr lang="en-US" altLang="ko-KR" sz="2000"/>
              <a:t>LB_SETSEL</a:t>
            </a:r>
            <a:r>
              <a:rPr lang="ko-KR" altLang="en-US" sz="2000"/>
              <a:t>을 사용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SendMessage(hwndList,LB_SETSEL,wParam,iIndex);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wParam =&gt; </a:t>
            </a:r>
            <a:r>
              <a:rPr lang="ko-KR" altLang="en-US" sz="1800"/>
              <a:t>취소 </a:t>
            </a:r>
            <a:r>
              <a:rPr lang="en-US" altLang="ko-KR" sz="1800"/>
              <a:t>: 0, </a:t>
            </a:r>
            <a:r>
              <a:rPr lang="ko-KR" altLang="en-US" sz="1800"/>
              <a:t>선택은 </a:t>
            </a:r>
            <a:r>
              <a:rPr lang="en-US" altLang="ko-KR" sz="1800"/>
              <a:t>0</a:t>
            </a:r>
            <a:r>
              <a:rPr lang="ko-KR" altLang="en-US" sz="1800"/>
              <a:t>이 아닌 값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특정 항목의 선택 상태를 알려면 </a:t>
            </a:r>
            <a:r>
              <a:rPr lang="en-US" altLang="ko-KR" sz="2000"/>
              <a:t>LB_GETSEL</a:t>
            </a:r>
            <a:r>
              <a:rPr lang="ko-KR" altLang="en-US" sz="2000"/>
              <a:t>이용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iSelect=SendMessage(hwndList,LB_GETSEL,iIndex,0);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iSelect : iIndex</a:t>
            </a:r>
            <a:r>
              <a:rPr lang="ko-KR" altLang="en-US" sz="1800"/>
              <a:t>가 항목이 선택되어 있으면 </a:t>
            </a:r>
            <a:r>
              <a:rPr lang="en-US" altLang="ko-KR" sz="1800"/>
              <a:t>0</a:t>
            </a:r>
            <a:r>
              <a:rPr lang="ko-KR" altLang="en-US" sz="1800"/>
              <a:t>이 아닌 값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선택되어 있지 않으면 </a:t>
            </a:r>
            <a:r>
              <a:rPr lang="en-US" altLang="ko-KR" sz="1800"/>
              <a:t>0</a:t>
            </a:r>
            <a:r>
              <a:rPr lang="ko-KR" altLang="en-US" sz="1800"/>
              <a:t>으로 설정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목록 상자는 자신의 부모에게 </a:t>
            </a:r>
            <a:r>
              <a:rPr lang="en-US" altLang="ko-KR" sz="2000"/>
              <a:t>WM_COMMAND</a:t>
            </a:r>
            <a:r>
              <a:rPr lang="ko-KR" altLang="en-US" sz="2000"/>
              <a:t>를 보낸다</a:t>
            </a:r>
            <a:r>
              <a:rPr lang="en-US" altLang="ko-KR" sz="20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LOWORD(wParam)	: </a:t>
            </a:r>
            <a:r>
              <a:rPr lang="ko-KR" altLang="en-US" sz="1800"/>
              <a:t>자식 윈도우 </a:t>
            </a:r>
            <a:r>
              <a:rPr lang="en-US" altLang="ko-KR" sz="1800"/>
              <a:t>ID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HIWORD(wPram)	: </a:t>
            </a:r>
            <a:r>
              <a:rPr lang="ko-KR" altLang="en-US" sz="1800"/>
              <a:t>알림 코드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LParam		: </a:t>
            </a:r>
            <a:r>
              <a:rPr lang="ko-KR" altLang="en-US" sz="1800"/>
              <a:t>자식 윈도우 핸들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알림 코드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LBN_ERRSPACE : </a:t>
            </a:r>
          </a:p>
          <a:p>
            <a:pPr lvl="3">
              <a:lnSpc>
                <a:spcPct val="80000"/>
              </a:lnSpc>
            </a:pPr>
            <a:r>
              <a:rPr lang="ko-KR" altLang="en-US" sz="1600"/>
              <a:t>목록 상자 컨트롤이 공간이 부족하다는 것을 가리킨다</a:t>
            </a:r>
            <a:r>
              <a:rPr lang="en-US" altLang="ko-KR" sz="16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LBN_SELCHANGE</a:t>
            </a:r>
          </a:p>
          <a:p>
            <a:pPr lvl="3">
              <a:lnSpc>
                <a:spcPct val="80000"/>
              </a:lnSpc>
            </a:pPr>
            <a:r>
              <a:rPr lang="ko-KR" altLang="en-US" sz="1600"/>
              <a:t>현재 선택이 변경되었다는 것을 가리킨다</a:t>
            </a:r>
            <a:r>
              <a:rPr lang="en-US" altLang="ko-KR" sz="1600"/>
              <a:t>.</a:t>
            </a:r>
          </a:p>
          <a:p>
            <a:pPr lvl="3">
              <a:lnSpc>
                <a:spcPct val="80000"/>
              </a:lnSpc>
            </a:pPr>
            <a:r>
              <a:rPr lang="ko-KR" altLang="en-US" sz="1600"/>
              <a:t>사용자가 하이라이트 목록 상자를 통해 이동시키고 </a:t>
            </a:r>
            <a:r>
              <a:rPr lang="en-US" altLang="ko-KR" sz="1600"/>
              <a:t>Space bar</a:t>
            </a:r>
            <a:r>
              <a:rPr lang="ko-KR" altLang="en-US" sz="1600"/>
              <a:t>키로 선택 상태를 토글하거나 마우스로 항목을 선택할 때 발생한다</a:t>
            </a:r>
            <a:r>
              <a:rPr lang="en-US" altLang="ko-KR" sz="16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LBN_DBLCLK</a:t>
            </a:r>
          </a:p>
          <a:p>
            <a:pPr lvl="3">
              <a:lnSpc>
                <a:spcPct val="80000"/>
              </a:lnSpc>
            </a:pPr>
            <a:r>
              <a:rPr lang="ko-KR" altLang="en-US" sz="1600"/>
              <a:t>목록 상자 항목이 마우스로 더블 클릭 되었음을 가리킨다</a:t>
            </a:r>
            <a:r>
              <a:rPr lang="en-US" altLang="ko-KR" sz="160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윈도우 스타일이 </a:t>
            </a:r>
            <a:r>
              <a:rPr lang="en-US" altLang="ko-KR" sz="2000"/>
              <a:t>LBS_NOTIFY</a:t>
            </a:r>
            <a:r>
              <a:rPr lang="ko-KR" altLang="en-US" sz="2000"/>
              <a:t>일 경우에만</a:t>
            </a:r>
            <a:r>
              <a:rPr lang="en-US" altLang="ko-KR" sz="2000"/>
              <a:t>BN_SELCHANGE,LBN_DBLCLK</a:t>
            </a:r>
            <a:r>
              <a:rPr lang="ko-KR" altLang="en-US" sz="2000"/>
              <a:t>를 받을 수 있다</a:t>
            </a:r>
            <a:r>
              <a:rPr lang="en-US" altLang="ko-KR" sz="2000"/>
              <a:t>. </a:t>
            </a:r>
          </a:p>
        </p:txBody>
      </p:sp>
      <p:sp>
        <p:nvSpPr>
          <p:cNvPr id="198659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1113"/>
            <a:ext cx="8229600" cy="417512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15.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목록 상자 스타일</a:t>
            </a: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4"/>
          <p:cNvSpPr>
            <a:spLocks noChangeArrowheads="1"/>
          </p:cNvSpPr>
          <p:nvPr/>
        </p:nvSpPr>
        <p:spPr bwMode="auto">
          <a:xfrm>
            <a:off x="323850" y="73025"/>
            <a:ext cx="8569325" cy="6669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/*----------------------------------------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ENVIRON.C -- Environment List Box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           (c) Charles Petzold, 1998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----------------------------------------*/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#include &lt;windows.h&gt;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#define ID_LIST     1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#define ID_TEXT     2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LRESULT CALLBACK WndProc (HWND, UINT, WPARAM, 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int WINAPI WinMain (HINSTANCE hInstance, HINSTANCE hPrevInstance,PSTR szCmdLine, int iCmdShow)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TCHAR szAppName[] = TEXT ("Environ")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HWND         hwnd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MSG          msg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     wndclass 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wndclass.style         = CS_HREDRAW | CS_VREDRAW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wndclass.lpfnWndProc   = WndProc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wndclass.cbClsExtra    =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wndclass.cbWndExtra    =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wndclass.hInstance     = hInstance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wndclass.hIcon         = LoadIcon (NULL, IDI_APPLICATION)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wndclass.hCursor       = LoadCursor (NULL, IDC_ARROW)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wndclass.hbrBackground = (HBRUSH) (COLOR_WINDOW + 1)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wndclass.lpszMenuName  = NULL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wndclass.lpszClassName = szAppName 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if (!RegisterClass (&amp;wndclass))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MessageBox (NULL, TEXT ("This program requires Windows NT!"),szAppName, MB_ICONERROR)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hwnd = CreateWindow (szAppName, TEXT ("Environment List Box"),WS_OVERLAPPEDWINDOW,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CW_USEDEFAULT, CW_USEDEFAULT,CW_USEDEFAULT, CW_USEDEFAULT,NULL, NULL, hInstance, NULL)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ShowWindow (hwnd, iCmdShow)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UpdateWindow (hwnd)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while (GetMessage (&amp;msg, NULL, 0, 0))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TranslateMessage (&amp;msg)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DispatchMessage (&amp;msg)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msg.wParam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4"/>
          <p:cNvSpPr>
            <a:spLocks noChangeArrowheads="1"/>
          </p:cNvSpPr>
          <p:nvPr/>
        </p:nvSpPr>
        <p:spPr bwMode="auto">
          <a:xfrm>
            <a:off x="323850" y="188913"/>
            <a:ext cx="8569325" cy="648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void FillListBox (HWND hwndList) 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int     iLength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TCHAR * pVarBlock, * pVarBeg, * pVarEnd, * pVarName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pVarBlock = GetEnvironmentStrings () ;  // Get pointer to environment block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while (*pVarBlock)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if (*pVarBlock != '=')   // Skip variable names beginning with '='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pVarBeg = pVarBlock ;              // Beginning of variable name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while (*pVarBlock++ != '=') ;      // Scan until '='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pVarEnd = pVarBlock - 1 ;          // Points to '=' sign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iLength = pVarEnd - pVarBeg ;      // Length of variable name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// Allocate memory for the variable name and terminating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// zero. Copy the variable name and append a zero.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pVarName = calloc (iLength + 1, sizeof (TCHAR))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CopyMemory (pVarName, pVarBeg, iLength * sizeof (TCHAR))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pVarName[iLength] = '\0'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// Put the variable name in the list box and free memory.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SendMessage (hwndList, LB_ADDSTRING, 0, (LPARAM) pVarName)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free (pVarName)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while (*pVarBlock++ != '\0') ;     // Scan until terminating zero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FreeEnvironmentStrings (pVarBlock)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4"/>
          <p:cNvSpPr>
            <a:spLocks noChangeArrowheads="1"/>
          </p:cNvSpPr>
          <p:nvPr/>
        </p:nvSpPr>
        <p:spPr bwMode="auto">
          <a:xfrm>
            <a:off x="323850" y="71438"/>
            <a:ext cx="8569325" cy="659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LRESULT CALLBACK WndProc (HWND hwnd, UINT message, WPARAM wParam,LPARAM lParam)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HWND  hwndList, hwndText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int          iIndex, iLength, cxChar, cyChar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TCHAR      * pVarName, * pVarValue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switch (message)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WM_CREATE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cxChar = LOWORD (GetDialogBaseUnits ())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cyChar = HIWORD (GetDialogBaseUnits ())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// Create listbox and static text windows.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hwndList = CreateWindow (TEXT ("listbox"), NULL,WS_CHILD | WS_VISIBLE | LBS_STANDARD,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cxChar, cyChar * 3,cxChar * 16 + GetSystemMetrics (SM_CXVSCROLL),cyChar * 5,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hwnd, (HMENU) ID_LIST,(HINSTANCE) GetWindowLong (hwnd, GWL_HINSTANCE),NULL) ;         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hwndText = CreateWindow (TEXT ("static"), NULL,WS_CHILD | WS_VISIBLE | SS_LEFT,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cxChar, cyChar, GetSystemMetrics (SM_CXSCREEN), cyChar,hwnd, (HMENU) ID_TEXT,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(HINSTANCE) GetWindowLong (hwnd, GWL_HINSTANCE),NULL)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FillListBox (hwndList)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WM_SETFOCUS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SetFocus (hwndList)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WM_COMMAND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if (LOWORD (wParam) == ID_LIST &amp;&amp; HIWORD (wParam) == LBN_SELCHANGE)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iIndex  = SendMessage (hwndList, LB_GETCURSEL, 0, 0)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iLength = SendMessage (hwndList, LB_GETTEXTLEN, iIndex, 0) + 1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pVarName = calloc (iLength, sizeof (TCHAR))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SendMessage (hwndList, LB_GETTEXT, iIndex, (LPARAM) pVarName)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iLength = GetEnvironmentVariable (pVarName, NULL, 0)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pVarValue = calloc (iLength, sizeof (TCHAR))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GetEnvironmentVariable (pVarName, pVarValue, iLength)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SetWindowText (hwndText, pVarValue)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free (pVarName)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free (pVarValue)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WM_DESTROY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PostQuitMessage (0)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DefWindowProc (hwnd, message, wParam, 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5"/>
          <p:cNvSpPr>
            <a:spLocks noGrp="1" noChangeArrowheads="1"/>
          </p:cNvSpPr>
          <p:nvPr>
            <p:ph idx="1"/>
          </p:nvPr>
        </p:nvSpPr>
        <p:spPr>
          <a:xfrm>
            <a:off x="395288" y="692150"/>
            <a:ext cx="8424862" cy="5903913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altLang="ko-KR" sz="2000"/>
              <a:t>LB_DIR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목록 상자를 파일 디렉토리 리스트와 옵션으로 서브 디렉토리와 유효한 디스크 드라이브로 채운다</a:t>
            </a:r>
            <a:r>
              <a:rPr lang="en-US" altLang="ko-KR" sz="18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SendMessage(hwndList,LB_DIR,iAttr,(LPARAM)szFileSpec);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iAttr</a:t>
            </a:r>
          </a:p>
          <a:p>
            <a:pPr lvl="3">
              <a:lnSpc>
                <a:spcPct val="80000"/>
              </a:lnSpc>
            </a:pPr>
            <a:r>
              <a:rPr lang="ko-KR" altLang="en-US" sz="1600"/>
              <a:t>파일 속성 코드이다</a:t>
            </a:r>
            <a:r>
              <a:rPr lang="en-US" altLang="ko-KR" sz="1600"/>
              <a:t>.</a:t>
            </a:r>
          </a:p>
          <a:p>
            <a:pPr lvl="3">
              <a:lnSpc>
                <a:spcPct val="80000"/>
              </a:lnSpc>
            </a:pPr>
            <a:r>
              <a:rPr lang="en-US" altLang="ko-KR" sz="1600"/>
              <a:t>DDL_READWRITE : </a:t>
            </a:r>
            <a:r>
              <a:rPr lang="ko-KR" altLang="en-US" sz="1600"/>
              <a:t>일반 파일</a:t>
            </a:r>
          </a:p>
          <a:p>
            <a:pPr lvl="3">
              <a:lnSpc>
                <a:spcPct val="80000"/>
              </a:lnSpc>
            </a:pPr>
            <a:r>
              <a:rPr lang="en-US" altLang="ko-KR" sz="1600"/>
              <a:t>DDL_READONLY : </a:t>
            </a:r>
            <a:r>
              <a:rPr lang="ko-KR" altLang="en-US" sz="1600"/>
              <a:t>읽기 전용</a:t>
            </a:r>
          </a:p>
          <a:p>
            <a:pPr lvl="3">
              <a:lnSpc>
                <a:spcPct val="80000"/>
              </a:lnSpc>
            </a:pPr>
            <a:r>
              <a:rPr lang="en-US" altLang="ko-KR" sz="1600"/>
              <a:t>DDL_HIDDEN : </a:t>
            </a:r>
            <a:r>
              <a:rPr lang="ko-KR" altLang="en-US" sz="1600"/>
              <a:t>숨김</a:t>
            </a:r>
          </a:p>
          <a:p>
            <a:pPr lvl="3">
              <a:lnSpc>
                <a:spcPct val="80000"/>
              </a:lnSpc>
            </a:pPr>
            <a:r>
              <a:rPr lang="en-US" altLang="ko-KR" sz="1600"/>
              <a:t>DDL_SYSTEM : </a:t>
            </a:r>
            <a:r>
              <a:rPr lang="ko-KR" altLang="en-US" sz="1600"/>
              <a:t>시스템</a:t>
            </a:r>
          </a:p>
          <a:p>
            <a:pPr lvl="3">
              <a:lnSpc>
                <a:spcPct val="80000"/>
              </a:lnSpc>
            </a:pPr>
            <a:r>
              <a:rPr lang="en-US" altLang="ko-KR" sz="1600"/>
              <a:t>DDL_DIRECTORY : </a:t>
            </a:r>
            <a:r>
              <a:rPr lang="ko-KR" altLang="en-US" sz="1600"/>
              <a:t>하위 디렉토리</a:t>
            </a:r>
          </a:p>
          <a:p>
            <a:pPr lvl="3">
              <a:lnSpc>
                <a:spcPct val="80000"/>
              </a:lnSpc>
            </a:pPr>
            <a:r>
              <a:rPr lang="en-US" altLang="ko-KR" sz="1600"/>
              <a:t>DDL_ARCHIVE : </a:t>
            </a:r>
            <a:r>
              <a:rPr lang="ko-KR" altLang="en-US" sz="1600"/>
              <a:t>보관 </a:t>
            </a:r>
            <a:r>
              <a:rPr lang="en-US" altLang="ko-KR" sz="1600"/>
              <a:t>bit</a:t>
            </a:r>
            <a:r>
              <a:rPr lang="ko-KR" altLang="en-US" sz="1600"/>
              <a:t>가 설정된 파일</a:t>
            </a:r>
          </a:p>
          <a:p>
            <a:pPr lvl="3">
              <a:lnSpc>
                <a:spcPct val="80000"/>
              </a:lnSpc>
            </a:pPr>
            <a:r>
              <a:rPr lang="en-US" altLang="ko-KR" sz="1600"/>
              <a:t>DDL_DRIVES : </a:t>
            </a:r>
            <a:r>
              <a:rPr lang="ko-KR" altLang="en-US" sz="1600"/>
              <a:t>드라이브 문자 포함</a:t>
            </a:r>
          </a:p>
          <a:p>
            <a:pPr lvl="3">
              <a:lnSpc>
                <a:spcPct val="80000"/>
              </a:lnSpc>
            </a:pPr>
            <a:r>
              <a:rPr lang="en-US" altLang="ko-KR" sz="1600"/>
              <a:t>DDL_EXECLUSIVE : </a:t>
            </a:r>
            <a:r>
              <a:rPr lang="ko-KR" altLang="en-US" sz="1600"/>
              <a:t>독점 검색 전용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lParam</a:t>
            </a:r>
            <a:r>
              <a:rPr lang="ko-KR" altLang="en-US" sz="1800"/>
              <a:t>은 </a:t>
            </a:r>
            <a:r>
              <a:rPr lang="ko-KR" altLang="en-US" sz="1800">
                <a:latin typeface="Arial" pitchFamily="34" charset="0"/>
              </a:rPr>
              <a:t>“</a:t>
            </a:r>
            <a:r>
              <a:rPr lang="ko-KR" altLang="en-US" sz="1800"/>
              <a:t>*</a:t>
            </a:r>
            <a:r>
              <a:rPr lang="en-US" altLang="ko-KR" sz="1800"/>
              <a:t>.*</a:t>
            </a:r>
            <a:r>
              <a:rPr lang="en-US" altLang="ko-KR" sz="1800">
                <a:latin typeface="Arial" pitchFamily="34" charset="0"/>
              </a:rPr>
              <a:t>”</a:t>
            </a:r>
            <a:r>
              <a:rPr lang="ko-KR" altLang="en-US" sz="1800"/>
              <a:t>같은 파일 지정 문자열에 대한 포인터</a:t>
            </a:r>
          </a:p>
          <a:p>
            <a:pPr lvl="1">
              <a:lnSpc>
                <a:spcPct val="80000"/>
              </a:lnSpc>
            </a:pPr>
            <a:endParaRPr lang="en-US" altLang="ko-KR" sz="2000"/>
          </a:p>
        </p:txBody>
      </p:sp>
      <p:sp>
        <p:nvSpPr>
          <p:cNvPr id="202755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16.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파일 나열하기</a:t>
            </a: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4"/>
          <p:cNvSpPr>
            <a:spLocks noChangeArrowheads="1"/>
          </p:cNvSpPr>
          <p:nvPr/>
        </p:nvSpPr>
        <p:spPr bwMode="auto">
          <a:xfrm>
            <a:off x="323850" y="144463"/>
            <a:ext cx="8496300" cy="659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/*---------------------------------------------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HEAD.C -- Displays beginning (head) of file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        (c) Charles Petzold, 1998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---------------------------------------------*/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#include &lt;windows.h&gt;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#define ID_LIST     1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#define ID_TEXT     2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#define MAXREAD     8192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#define DIRATTR     (DDL_READWRITE | DDL_READONLY | DDL_HIDDEN | DDL_SYSTEM | DDL_DIRECTORY | DDL_ARCHIVE  | DDL_DRIVES)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#define DTFLAGS     (DT_WORDBREAK | DT_EXPANDTABS | DT_NOCLIP | DT_NOPREFIX)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LRESULT CALLBACK WndProc  (HWND, UINT, WPARAM, 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LRESULT CALLBACK ListProc (HWND, UINT, WPARAM, 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WNDPROC OldList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int WINAPI WinMain (HINSTANCE hInstance, HINSTANCE hPrevInstance,PSTR szCmdLine, int iCmdShow)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TCHAR szAppName[] = TEXT ("head")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HWND         hwnd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MSG          msg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     wndclass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wndclass.style         = CS_HREDRAW | CS_VREDRAW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wndclass.lpfnWndProc   = WndProc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wndclass.cbClsExtra    =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wndclass.cbWndExtra    =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wndclass.hInstance     = hInstance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wndclass.hIcon         = LoadIcon (NULL, IDI_APPLICATION)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wndclass.hCursor       = LoadCursor (NULL, IDC_ARROW)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wndclass.hbrBackground = (HBRUSH) (COLOR_BTNFACE + 1)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wndclass.lpszMenuName  = NULL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wndclass.lpszClassName = szAppName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if (!RegisterClass (&amp;wndclass))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MessageBox (NULL, TEXT ("This program requires Windows NT!"),szAppName, MB_ICONERROR)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hwnd = CreateWindow (szAppName, TEXT ("head"), WS_OVERLAPPEDWINDOW | WS_CLIPCHILDREN,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CW_USEDEFAULT, CW_USEDEFAULT,CW_USEDEFAULT, CW_USEDEFAULT,NULL, NULL, hInstance, NULL)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ShowWindow (hwnd, iCmdShow)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UpdateWindow (hwnd)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while (GetMessage (&amp;msg, NULL, 0, 0))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TranslateMessage (&amp;msg)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DispatchMessage (&amp;msg)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msg.wParam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4"/>
          <p:cNvSpPr>
            <a:spLocks noChangeArrowheads="1"/>
          </p:cNvSpPr>
          <p:nvPr/>
        </p:nvSpPr>
        <p:spPr bwMode="auto">
          <a:xfrm>
            <a:off x="323850" y="188913"/>
            <a:ext cx="8569325" cy="648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LRESULT CALLBACK WndProc (HWND hwnd, UINT message, WPARAM wParam, LPARAM lParam)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BOOL     bValidFile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BYTE     buffer[MAXREAD]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HWND     hwndList, hwndText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RECT     rect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TCHAR    szFile[MAX_PATH + 1]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HANDLE          hFile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HDC             hdc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int             i, cxChar, cyChar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PAINTSTRUCT     ps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TCHAR           szBuffer[MAX_PATH + 1] ;   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switch (message)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WM_CREATE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cxChar = LOWORD (GetDialogBaseUnits ())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cyChar = HIWORD (GetDialogBaseUnits ())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rect.left = 20 * cxChar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rect.top  =  3 * cyChar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hwndList = CreateWindow (TEXT ("listbox"), NULL,WS_CHILDWINDOW | WS_VISIBLE | LBS_STANDARD,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cxChar, cyChar * 3,cxChar * 13 + GetSystemMetrics (SM_CXVSCROLL),cyChar * 10,hwnd, 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(HMENU) ID_LIST,(HINSTANCE) GetWindowLong (hwnd, GWL_HINSTANCE),NULL)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GetCurrentDirectory (MAX_PATH + 1, szBuffer)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hwndText = CreateWindow (TEXT ("static"), szBuffer,WS_CHILDWINDOW | WS_VISIBLE | SS_LEFT,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cxChar, cyChar, cxChar * MAX_PATH, cyChar,hwnd, (HMENU) ID_TEXT,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(HINSTANCE) GetWindowLong (hwnd, GWL_HINSTANCE),NULL)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OldList = (WNDPROC) SetWindowLong (hwndList, GWL_WNDPROC,(LPARAM) ListProc)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SendMessage (hwndList, LB_DIR, DIRATTR, (LPARAM) TEXT ("*.*"))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WM_SIZE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rect.right  = LOWORD (lParam)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rect.bottom = HIWORD (lParam)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WM_SETFOCUS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SetFocus (hwndList)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4"/>
          <p:cNvSpPr>
            <a:spLocks noChangeArrowheads="1"/>
          </p:cNvSpPr>
          <p:nvPr/>
        </p:nvSpPr>
        <p:spPr bwMode="auto">
          <a:xfrm>
            <a:off x="323850" y="73025"/>
            <a:ext cx="8569325" cy="6669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WM_COMMAND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if (LOWORD (wParam) == ID_LIST &amp;&amp; HIWORD (wParam) == LBN_DBLCLK)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if (LB_ERR == (i = SendMessage (hwndList, LB_GETCURSEL, 0, 0)))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break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SendMessage (hwndList, LB_GETTEXT, i, (LPARAM) szBuffer)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if (INVALID_HANDLE_VALUE != (hFile = CreateFile (szBuffer, GENERIC_READ, 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FILE_SHARE_READ, NULL,OPEN_EXISTING, 0, NULL)))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CloseHandle (hFile)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bValidFile = TRUE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lstrcpy (szFile, szBuffer)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GetCurrentDirectory (MAX_PATH + 1, szBuffer)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if (szBuffer [lstrlen (szBuffer) - 1] != '\\')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lstrcat (szBuffer, TEXT ("\\"))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SetWindowText (hwndText, lstrcat (szBuffer, szFile))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else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bValidFile = FALSE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szBuffer [lstrlen (szBuffer) - 1] = '\0'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// If setting the directory doesn't work, maybe it's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// a drive change, so try that.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if (!SetCurrentDirectory (szBuffer + 1))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szBuffer [3] = ':'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szBuffer [4] = '\0'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SetCurrentDirectory (szBuffer + 2)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// Get the new directory name and fill the list box.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GetCurrentDirectory (MAX_PATH + 1, szBuffer)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SetWindowText (hwndText, szBuffer)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SendMessage (hwndList, LB_RESETCONTENT, 0, 0)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SendMessage (hwndList, LB_DIR, DIRATTR,(LPARAM) TEXT ("*.*"))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InvalidateRect (hwnd, NULL, TRUE)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765175"/>
            <a:ext cx="8291512" cy="3455988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ko-KR" altLang="en-US" sz="2000"/>
              <a:t>리소스는 프로그램 코드와 분리하여 작성되며 자체 컴파일과정을 갖는다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리소스 스크립트 파일</a:t>
            </a:r>
            <a:r>
              <a:rPr lang="en-US" altLang="ko-KR" sz="2000"/>
              <a:t>(.RC)</a:t>
            </a:r>
            <a:r>
              <a:rPr lang="ko-KR" altLang="en-US" sz="2000"/>
              <a:t>은 리소스 컴파일러</a:t>
            </a:r>
            <a:r>
              <a:rPr lang="en-US" altLang="ko-KR" sz="2000"/>
              <a:t>(RC.EXE)</a:t>
            </a:r>
            <a:r>
              <a:rPr lang="ko-KR" altLang="en-US" sz="2000"/>
              <a:t>에 의해 이진화된 리소스 파일 </a:t>
            </a:r>
            <a:r>
              <a:rPr lang="en-US" altLang="ko-KR" sz="2000"/>
              <a:t>(.RES)</a:t>
            </a:r>
            <a:r>
              <a:rPr lang="ko-KR" altLang="en-US" sz="2000"/>
              <a:t>이 만들어 진다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리소스를 별도로 정의하는 이유는 메모리를 효율적으로 사용하기 위함이다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리소스에는 정적인 데이터가 있기 때문에 일반 변수와는 다른 메모리 관리를 한다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보통 리소스 데이터는 필요한 시점에 파일로부터 로딩이 되며 여러 개의 프로그램이 실행되어 메모리가 부족시 리소스 데이터가 할당된 메모리 블록을 이동</a:t>
            </a:r>
            <a:r>
              <a:rPr lang="en-US" altLang="ko-KR" sz="2000"/>
              <a:t>(Moveable)</a:t>
            </a:r>
            <a:r>
              <a:rPr lang="ko-KR" altLang="en-US" sz="2000"/>
              <a:t>기키거나 폐기</a:t>
            </a:r>
            <a:r>
              <a:rPr lang="en-US" altLang="ko-KR" sz="2000"/>
              <a:t>(Discardable)</a:t>
            </a:r>
            <a:r>
              <a:rPr lang="ko-KR" altLang="en-US" sz="2000"/>
              <a:t>한다</a:t>
            </a:r>
            <a:r>
              <a:rPr lang="en-US" altLang="ko-KR" sz="2000"/>
              <a:t>.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title"/>
          </p:nvPr>
        </p:nvSpPr>
        <p:spPr>
          <a:xfrm>
            <a:off x="-34925" y="-4763"/>
            <a:ext cx="8229600" cy="490538"/>
          </a:xfrm>
          <a:noFill/>
        </p:spPr>
        <p:txBody>
          <a:bodyPr/>
          <a:lstStyle/>
          <a:p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5. </a:t>
            </a:r>
            <a:r>
              <a:rPr lang="ko-KR" altLang="en-US" sz="3200">
                <a:latin typeface="휴먼옛체" pitchFamily="2" charset="-127"/>
                <a:ea typeface="휴먼옛체" pitchFamily="2" charset="-127"/>
              </a:rPr>
              <a:t>윈도우 프로그래밍과 친해지자</a:t>
            </a:r>
          </a:p>
        </p:txBody>
      </p:sp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1187450" y="2997200"/>
            <a:ext cx="7416800" cy="10795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3" name="Text Box 7"/>
          <p:cNvSpPr txBox="1">
            <a:spLocks noChangeArrowheads="1"/>
          </p:cNvSpPr>
          <p:nvPr/>
        </p:nvSpPr>
        <p:spPr bwMode="auto">
          <a:xfrm>
            <a:off x="2411413" y="4508500"/>
            <a:ext cx="2511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9pPr>
          </a:lstStyle>
          <a:p>
            <a:pPr eaLnBrk="1" hangingPunct="1"/>
            <a:r>
              <a:rPr lang="ko-KR" altLang="en-US"/>
              <a:t>리소스가 따로 분리되어 나와 있다</a:t>
            </a:r>
            <a:r>
              <a:rPr lang="en-US" altLang="ko-KR"/>
              <a:t>. </a:t>
            </a:r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4"/>
          <p:cNvSpPr>
            <a:spLocks noChangeArrowheads="1"/>
          </p:cNvSpPr>
          <p:nvPr/>
        </p:nvSpPr>
        <p:spPr bwMode="auto">
          <a:xfrm>
            <a:off x="323850" y="188913"/>
            <a:ext cx="8569325" cy="648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WM_PAINT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if (!bValidFile)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break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if (INVALID_HANDLE_VALUE == (hFile = CreateFile (szFile, GENERIC_READ,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FILE_SHARE_READ, NULL, OPEN_EXISTING, 0, NULL)))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bValidFile = FALSE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break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ReadFile (hFile, buffer, MAXREAD, &amp;i, NULL)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CloseHandle (hFile)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hdc = BeginPaint (hwnd, &amp;ps)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SelectObject (hdc, GetStockObject (SYSTEM_FIXED_FONT))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SetTextColor (hdc, GetSysColor (COLOR_BTNTEXT))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SetBkColor   (hdc, GetSysColor (COLOR_BTNFACE))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// Assume the file is ASCII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DrawTextA (hdc, buffer, i, &amp;rect, DTFLAGS)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EndPaint (hwnd, &amp;ps)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WM_DESTROY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PostQuitMessage (0)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DefWindowProc (hwnd, message, wParam, 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LRESULT CALLBACK ListProc (HWND hwnd, UINT message, WPARAM wParam, LPARAM lParam)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if (message == WM_KEYDOWN &amp;&amp; wParam == VK_RETURN)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SendMessage (GetParent (hwnd), WM_COMMAND, MAKELONG (1, LBN_DBLCLK), (LPARAM) hwnd)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CallWindowProc (OldList, hwnd, message, wParam, 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5"/>
          <p:cNvSpPr>
            <a:spLocks noGrp="1" noChangeArrowheads="1"/>
          </p:cNvSpPr>
          <p:nvPr>
            <p:ph idx="1"/>
          </p:nvPr>
        </p:nvSpPr>
        <p:spPr>
          <a:xfrm>
            <a:off x="395288" y="836613"/>
            <a:ext cx="8424862" cy="1081087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ko-KR" altLang="en-US" sz="2000"/>
              <a:t>오너 드로우에 사용되는 메시지에는 두 가지가 있다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WM_MEASUREITEM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이 메시지는 리스트 박스의 항목이 그려지기 전에 항목의 크기를 부모 윈도우에게 물어보기 위해 사용한다</a:t>
            </a:r>
            <a:r>
              <a:rPr lang="en-US" altLang="ko-KR" sz="1800"/>
              <a:t>.</a:t>
            </a:r>
          </a:p>
        </p:txBody>
      </p:sp>
      <p:sp>
        <p:nvSpPr>
          <p:cNvPr id="207875" name="Rectangle 4"/>
          <p:cNvSpPr>
            <a:spLocks noGrp="1" noChangeArrowheads="1"/>
          </p:cNvSpPr>
          <p:nvPr>
            <p:ph type="title"/>
          </p:nvPr>
        </p:nvSpPr>
        <p:spPr>
          <a:xfrm>
            <a:off x="-20638" y="0"/>
            <a:ext cx="8229601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17. OWNERDRAW</a:t>
            </a:r>
          </a:p>
        </p:txBody>
      </p:sp>
      <p:sp>
        <p:nvSpPr>
          <p:cNvPr id="207876" name="Rectangle 6"/>
          <p:cNvSpPr>
            <a:spLocks noChangeArrowheads="1"/>
          </p:cNvSpPr>
          <p:nvPr/>
        </p:nvSpPr>
        <p:spPr bwMode="auto">
          <a:xfrm>
            <a:off x="250825" y="2205038"/>
            <a:ext cx="8569325" cy="2808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typedef struct MEASUREITEMSTRUCT 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{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UINT 		CtlType;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UINT 		CtlID;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UINT 		itemID;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UINT 		itemWidth;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UINT 		itemHeight;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ULONG_PTR 	itemData;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} MEASUREITEMSTRUCT </a:t>
            </a:r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17. OWNERDRAW</a:t>
            </a:r>
          </a:p>
        </p:txBody>
      </p:sp>
      <p:graphicFrame>
        <p:nvGraphicFramePr>
          <p:cNvPr id="288809" name="Group 41"/>
          <p:cNvGraphicFramePr>
            <a:graphicFrameLocks noGrp="1"/>
          </p:cNvGraphicFramePr>
          <p:nvPr>
            <p:ph type="tbl" idx="1"/>
          </p:nvPr>
        </p:nvGraphicFramePr>
        <p:xfrm>
          <a:off x="395288" y="908050"/>
          <a:ext cx="8229600" cy="3916413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9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7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CtlType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컨트롤의 타입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ODT_BUTTON, ODT_COMBOBOX, ODT_LISTBOX,ODT_LISTVIEW, ODT_MENU, ODT_STATIC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CtlID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컨트롤의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itemID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메뉴 항목의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ID,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또는 리스트 박스나 콤보 박스의 항목 인덱스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0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itemWidth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항목의 폭을 지정하는 멤버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부모 윈도우는 이 멤버에 항목의 폭을 대입해 주어야 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itemHeight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항목의 높이를 지정하는 멤버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부모 윈도우는 이 멤버에 항목의 높이를 대입해 주어야 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435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itemData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메뉴나 리스트 박스의 각 항목에 저장된 항목 데이터이다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LB_HASSTRINGS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스타일을 가진 경우 이 값은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LB_SETITEMDATA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의해 기억된 값이지만 그렇지 않은 경우에는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LB_ADDSTRING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메시지의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통해 전달된 값이다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8922" name="Rectangle 42"/>
          <p:cNvSpPr>
            <a:spLocks noChangeArrowheads="1"/>
          </p:cNvSpPr>
          <p:nvPr/>
        </p:nvSpPr>
        <p:spPr bwMode="auto">
          <a:xfrm>
            <a:off x="323850" y="5013325"/>
            <a:ext cx="8424863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이 메시지를 처리했으면 반드시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TRUE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를 리턴해 주어야 한다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5"/>
          <p:cNvSpPr>
            <a:spLocks noGrp="1" noChangeArrowheads="1"/>
          </p:cNvSpPr>
          <p:nvPr>
            <p:ph idx="1"/>
          </p:nvPr>
        </p:nvSpPr>
        <p:spPr>
          <a:xfrm>
            <a:off x="395288" y="836613"/>
            <a:ext cx="8424862" cy="1081087"/>
          </a:xfrm>
        </p:spPr>
        <p:txBody>
          <a:bodyPr/>
          <a:lstStyle/>
          <a:p>
            <a:pPr lvl="1"/>
            <a:r>
              <a:rPr lang="en-US" altLang="ko-KR" sz="2000"/>
              <a:t>WM_DRAWITEM</a:t>
            </a:r>
          </a:p>
          <a:p>
            <a:pPr lvl="2"/>
            <a:r>
              <a:rPr lang="ko-KR" altLang="en-US" sz="1800"/>
              <a:t>이 메시지의 </a:t>
            </a:r>
            <a:r>
              <a:rPr lang="en-US" altLang="ko-KR" sz="1800"/>
              <a:t>wParam</a:t>
            </a:r>
            <a:r>
              <a:rPr lang="ko-KR" altLang="en-US" sz="1800"/>
              <a:t>으로는 컨트롤의 </a:t>
            </a:r>
            <a:r>
              <a:rPr lang="en-US" altLang="ko-KR" sz="1800"/>
              <a:t>ID</a:t>
            </a:r>
            <a:r>
              <a:rPr lang="ko-KR" altLang="en-US" sz="1800"/>
              <a:t>가 전달되며</a:t>
            </a:r>
            <a:r>
              <a:rPr lang="en-US" altLang="ko-KR" sz="1800"/>
              <a:t>, lParam</a:t>
            </a:r>
            <a:r>
              <a:rPr lang="ko-KR" altLang="en-US" sz="1800"/>
              <a:t>에는 </a:t>
            </a:r>
            <a:r>
              <a:rPr lang="en-US" altLang="ko-KR" sz="1800"/>
              <a:t>DRAWITEMSTRUCT</a:t>
            </a:r>
            <a:r>
              <a:rPr lang="ko-KR" altLang="en-US" sz="1800"/>
              <a:t>의 포인터가 전달된다</a:t>
            </a:r>
            <a:r>
              <a:rPr lang="en-US" altLang="ko-KR" sz="1800"/>
              <a:t>.</a:t>
            </a:r>
          </a:p>
        </p:txBody>
      </p:sp>
      <p:sp>
        <p:nvSpPr>
          <p:cNvPr id="209923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40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17. OWNERDRAW</a:t>
            </a:r>
          </a:p>
        </p:txBody>
      </p:sp>
      <p:sp>
        <p:nvSpPr>
          <p:cNvPr id="209924" name="Rectangle 6"/>
          <p:cNvSpPr>
            <a:spLocks noChangeArrowheads="1"/>
          </p:cNvSpPr>
          <p:nvPr/>
        </p:nvSpPr>
        <p:spPr bwMode="auto">
          <a:xfrm>
            <a:off x="250825" y="2205038"/>
            <a:ext cx="8569325" cy="3455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typedef struct tagDRAWITEMSTRUCT 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{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UINT 		CtlType;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UINT 		CtlID;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UINT 		itemID;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UINT 		itemAction;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UINT 		itemState;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HWND 		hwndItem;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HDC 		hDC;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RECT 		rcItem;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ULONG_PTR 	itemData;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} DRAWITEMSTRUCT; </a:t>
            </a:r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4"/>
          <p:cNvSpPr>
            <a:spLocks noGrp="1" noChangeArrowheads="1"/>
          </p:cNvSpPr>
          <p:nvPr>
            <p:ph type="title"/>
          </p:nvPr>
        </p:nvSpPr>
        <p:spPr>
          <a:xfrm>
            <a:off x="6350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17. OWNERDRAW</a:t>
            </a:r>
          </a:p>
        </p:txBody>
      </p:sp>
      <p:graphicFrame>
        <p:nvGraphicFramePr>
          <p:cNvPr id="291897" name="Group 57"/>
          <p:cNvGraphicFramePr>
            <a:graphicFrameLocks noGrp="1"/>
          </p:cNvGraphicFramePr>
          <p:nvPr/>
        </p:nvGraphicFramePr>
        <p:xfrm>
          <a:off x="395288" y="908050"/>
          <a:ext cx="8229600" cy="4632325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9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CtlType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컨트롤의 타입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ODT_BUTTON, ODT_COMBOBOX, ODT_LISTBOX,ODT_LISTVIEW, ODT_MENU, ODT_STATIC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CtlID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컨트롤의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49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itemID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메뉴 항목의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ID,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또는 리스트 박스나 콤보 박스의 항목 인덱스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리스트 박스나 콤보 박스가 비어 있을 때는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-1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 전달된다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itemAction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어떤 처리가 필요한지를 지정한다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ODA_DRAWENTIRE(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전체 항목을 다 그려야 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.), ODA_FOCUS(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포커스를 그려야 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.), ODA_SELECT(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선택이 변경되었다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.)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 값을 가지게 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itemState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항목의 현재 상태를 나타낸다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hwndItem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컨트롤의 윈도우 핸들이다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hDC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그리기에 사용할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DC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rcItem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항목이 그려져야 할 사각형이다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4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itemData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메뉴나 리스트 박스의 각 항목에 기억된 항목 데이터이다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4"/>
          <p:cNvSpPr>
            <a:spLocks noGrp="1" noChangeArrowheads="1"/>
          </p:cNvSpPr>
          <p:nvPr>
            <p:ph type="title"/>
          </p:nvPr>
        </p:nvSpPr>
        <p:spPr>
          <a:xfrm>
            <a:off x="6350" y="2540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17. OWNERDRAW</a:t>
            </a:r>
          </a:p>
        </p:txBody>
      </p:sp>
      <p:graphicFrame>
        <p:nvGraphicFramePr>
          <p:cNvPr id="292906" name="Group 42"/>
          <p:cNvGraphicFramePr>
            <a:graphicFrameLocks noGrp="1"/>
          </p:cNvGraphicFramePr>
          <p:nvPr/>
        </p:nvGraphicFramePr>
        <p:xfrm>
          <a:off x="395288" y="908050"/>
          <a:ext cx="8229600" cy="3754438"/>
        </p:xfrm>
        <a:graphic>
          <a:graphicData uri="http://schemas.openxmlformats.org/drawingml/2006/table">
            <a:tbl>
              <a:tblPr/>
              <a:tblGrid>
                <a:gridCol w="223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ODS_CHECKED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항목이 체크되었다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(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메뉴에서만 사용 가능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ODS_COMBOBOXEDIT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콤보 박스의 에디트에서 그리기가 발생했다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ODS_DEFAULT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디폴트 항목이다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ODS_DISABLE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항목이 디스에이블되었다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ODS_FOCUS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항목이 포커스를 가졌다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ODS_GRAYED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항목이 사용금지되었다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(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메뉴에서만 사용 가능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ODS_SELECTED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항목이 선택되었다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r">
              <a:buFontTx/>
              <a:buNone/>
              <a:defRPr/>
            </a:pPr>
            <a:r>
              <a:rPr lang="ko-KR" altLang="en-US" sz="6600" dirty="0">
                <a:effectLst>
                  <a:outerShdw blurRad="38100" dist="38100" dir="2700000" algn="tl">
                    <a:srgbClr val="C0C0C0"/>
                  </a:outerShdw>
                </a:effectLst>
                <a:latin typeface="휴먼모음T" pitchFamily="18" charset="-127"/>
                <a:ea typeface="휴먼모음T" pitchFamily="18" charset="-127"/>
              </a:rPr>
              <a:t>메뉴와 기타 자원</a:t>
            </a:r>
          </a:p>
        </p:txBody>
      </p:sp>
      <p:sp>
        <p:nvSpPr>
          <p:cNvPr id="183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altLang="ko-KR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휴먼모음T" pitchFamily="18" charset="-127"/>
                <a:ea typeface="휴먼모음T" pitchFamily="18" charset="-127"/>
              </a:rPr>
              <a:t>9.</a:t>
            </a:r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5"/>
          <p:cNvSpPr>
            <a:spLocks noGrp="1" noChangeArrowheads="1"/>
          </p:cNvSpPr>
          <p:nvPr>
            <p:ph idx="1"/>
          </p:nvPr>
        </p:nvSpPr>
        <p:spPr>
          <a:xfrm>
            <a:off x="395288" y="692150"/>
            <a:ext cx="8424862" cy="3673475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ko-KR" altLang="en-US" sz="2000"/>
              <a:t>아이콘</a:t>
            </a:r>
            <a:r>
              <a:rPr lang="en-US" altLang="ko-KR" sz="2000"/>
              <a:t>,</a:t>
            </a:r>
            <a:r>
              <a:rPr lang="ko-KR" altLang="en-US" sz="2000"/>
              <a:t>커서</a:t>
            </a:r>
            <a:r>
              <a:rPr lang="en-US" altLang="ko-KR" sz="2000"/>
              <a:t>,</a:t>
            </a:r>
            <a:r>
              <a:rPr lang="ko-KR" altLang="en-US" sz="2000"/>
              <a:t>메뉴</a:t>
            </a:r>
            <a:r>
              <a:rPr lang="en-US" altLang="ko-KR" sz="2000"/>
              <a:t>,</a:t>
            </a:r>
            <a:r>
              <a:rPr lang="ko-KR" altLang="en-US" sz="2000"/>
              <a:t>대화상자는 모두 </a:t>
            </a:r>
            <a:r>
              <a:rPr lang="en-US" altLang="ko-KR" sz="2000"/>
              <a:t>Windows</a:t>
            </a:r>
            <a:r>
              <a:rPr lang="ko-KR" altLang="en-US" sz="2000"/>
              <a:t>의 자원이다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자원은 데이터로 생각할 수 있으며</a:t>
            </a:r>
            <a:r>
              <a:rPr lang="en-US" altLang="ko-KR" sz="2000"/>
              <a:t>, </a:t>
            </a:r>
            <a:r>
              <a:rPr lang="ko-KR" altLang="en-US" sz="2000"/>
              <a:t>프로그램의 </a:t>
            </a:r>
            <a:r>
              <a:rPr lang="en-US" altLang="ko-KR" sz="2000"/>
              <a:t>EXE</a:t>
            </a:r>
            <a:r>
              <a:rPr lang="ko-KR" altLang="en-US" sz="2000"/>
              <a:t>파일에 저장된다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실행 가능한 프로그램의 데이터 영역에는 존재하지 않는다</a:t>
            </a:r>
            <a:r>
              <a:rPr lang="en-US" altLang="ko-KR" sz="2000"/>
              <a:t>.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자원은 프로그램 소스코드에 정의된 변수를 이용하여 즉시 액세스될 수 없다</a:t>
            </a:r>
            <a:r>
              <a:rPr lang="en-US" altLang="ko-KR" sz="18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Windows</a:t>
            </a:r>
            <a:r>
              <a:rPr lang="ko-KR" altLang="en-US" sz="1800"/>
              <a:t>가 자원을 메모리에 올려 사용할 수 있게 하는 함수를 제공한다</a:t>
            </a:r>
            <a:r>
              <a:rPr lang="en-US" altLang="ko-KR" sz="1800"/>
              <a:t>. ( LoadIcon, LoadCursor)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아이콘을 동적으로 변경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SetClassLong(hwnd,GCL_HICON,LoadIcon(hInstance,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sz="1800"/>
              <a:t>   MAKEINTRESOURCE(IDI_LTICON)));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아이콘 표시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DrawIcon(hdc,x,y,GetClassLong(hwnd,GCL_HICON));</a:t>
            </a:r>
          </a:p>
        </p:txBody>
      </p:sp>
      <p:sp>
        <p:nvSpPr>
          <p:cNvPr id="214019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1113"/>
            <a:ext cx="8229600" cy="417512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자원</a:t>
            </a:r>
          </a:p>
        </p:txBody>
      </p:sp>
      <p:sp>
        <p:nvSpPr>
          <p:cNvPr id="214020" name="Rectangle 6"/>
          <p:cNvSpPr>
            <a:spLocks noChangeArrowheads="1"/>
          </p:cNvSpPr>
          <p:nvPr/>
        </p:nvSpPr>
        <p:spPr bwMode="auto">
          <a:xfrm>
            <a:off x="755650" y="4508500"/>
            <a:ext cx="7772400" cy="1584325"/>
          </a:xfrm>
          <a:prstGeom prst="rect">
            <a:avLst/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case WM_LBUTTONDOWN :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        SetClassLong(hwnd,GCL_HICON,(long)LoadIcon(hInstance,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        MAKEINTRESOURCE(IDI_NEWICON)));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        return 0;</a:t>
            </a:r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4"/>
          <p:cNvSpPr>
            <a:spLocks noChangeArrowheads="1"/>
          </p:cNvSpPr>
          <p:nvPr/>
        </p:nvSpPr>
        <p:spPr bwMode="auto">
          <a:xfrm>
            <a:off x="250825" y="188913"/>
            <a:ext cx="8642350" cy="648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#include &lt;windows.h&gt;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#include "resource.h"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LRESULT CALLBACK WndProc (HWND, UINT, WPARAM, 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int WINAPI WinMain (HINSTANCE hInstance, HINSTANCE hPrevInstance,PSTR szCmdLine, int iCmdShow)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TCHAR    szAppName[] = TEXT ("IconDemo")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HWND     hwnd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MSG      msg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 wndclass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wndclass.style         = CS_HREDRAW | CS_VREDRAW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wndclass.lpfnWndProc   = WndProc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wndclass.cbClsExtra    =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wndclass.cbWndExtra    =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wndclass.hInstance     = hInstance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wndclass.hIcon         = LoadIcon (hInstance, MAKEINTRESOURCE (IDI_ICON))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wndclass.hCursor       = LoadCursor (NULL, IDC_ARROW)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wndclass.hbrBackground = GetStockObject (WHITE_BRUSH)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wndclass.lpszMenuName  = NULL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wndclass.lpszClassName = szAppName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if (!RegisterClass (&amp;wndclass))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MessageBox (NULL, TEXT ("This program requires Windows NT!"),szAppName, MB_ICONERROR)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hwnd = CreateWindow (szAppName, TEXT ("Icon Demo"),WS_OVERLAPPEDWINDOW,CW_USEDEFAULT, 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CW_USEDEFAULT,CW_USEDEFAULT, CW_USEDEFAULT,NULL, NULL, hInstance, NULL)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ShowWindow (hwnd, iCmdShow)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UpdateWindow (hwnd)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while (GetMessage (&amp;msg, NULL, 0, 0))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TranslateMessage (&amp;msg)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DispatchMessage (&amp;msg)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msg.wParam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4"/>
          <p:cNvSpPr>
            <a:spLocks noChangeArrowheads="1"/>
          </p:cNvSpPr>
          <p:nvPr/>
        </p:nvSpPr>
        <p:spPr bwMode="auto">
          <a:xfrm>
            <a:off x="323850" y="144463"/>
            <a:ext cx="8424863" cy="659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LRESULT CALLBACK WndProc (HWND hwnd, UINT message, WPARAM wParam, LPARAM lParam)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HICON hIcon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int   cxIcon, cyIcon, cxClient, cyClient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HDC          hdc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HINSTANCE    hInstance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PAINTSTRUCT  ps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int          x, y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switch (message)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WM_CREATE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hInstance = ((LPCREATESTRUCT) lParam)-&gt;hInstance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hIcon = LoadIcon (hInstance, MAKEINTRESOURCE (IDI_ICON))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cxIcon = GetSystemMetrics (SM_CXICON)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cyIcon = GetSystemMetrics (SM_CYICON)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WM_SIZE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cxClient = LOWORD (lParam)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cyClient = HIWORD (lParam)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WM_PAINT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hdc = BeginPaint (hwnd, &amp;ps)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for (y = 0 ; y &lt; cyClient ; y += cyIcon)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for (x = 0 ; x &lt; cxClient ; x += cxIcon)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DrawIcon (hdc, x, y, hIcon)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EndPaint (hwnd, &amp;ps)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WM_DESTROY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PostQuitMessage (0)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DefWindowProc (hwnd, message, wParam, 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90538"/>
          </a:xfrm>
          <a:noFill/>
        </p:spPr>
        <p:txBody>
          <a:bodyPr/>
          <a:lstStyle/>
          <a:p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5. </a:t>
            </a:r>
            <a:r>
              <a:rPr lang="ko-KR" altLang="en-US" sz="3200">
                <a:latin typeface="휴먼옛체" pitchFamily="2" charset="-127"/>
                <a:ea typeface="휴먼옛체" pitchFamily="2" charset="-127"/>
              </a:rPr>
              <a:t>윈도우 프로그래밍과 친해지자</a:t>
            </a:r>
          </a:p>
        </p:txBody>
      </p:sp>
      <p:sp>
        <p:nvSpPr>
          <p:cNvPr id="28675" name="Rectangle 11"/>
          <p:cNvSpPr>
            <a:spLocks noChangeArrowheads="1"/>
          </p:cNvSpPr>
          <p:nvPr/>
        </p:nvSpPr>
        <p:spPr bwMode="auto">
          <a:xfrm>
            <a:off x="539750" y="981075"/>
            <a:ext cx="6119813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latin typeface="휴먼모음T" pitchFamily="18" charset="-127"/>
                <a:ea typeface="휴먼모음T" pitchFamily="18" charset="-127"/>
              </a:rPr>
              <a:t>GUI</a:t>
            </a:r>
          </a:p>
        </p:txBody>
      </p:sp>
      <p:sp>
        <p:nvSpPr>
          <p:cNvPr id="28676" name="Rectangle 12"/>
          <p:cNvSpPr>
            <a:spLocks noChangeArrowheads="1"/>
          </p:cNvSpPr>
          <p:nvPr/>
        </p:nvSpPr>
        <p:spPr bwMode="auto">
          <a:xfrm>
            <a:off x="539750" y="1628775"/>
            <a:ext cx="6119813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>
                <a:latin typeface="휴먼모음T" pitchFamily="18" charset="-127"/>
                <a:ea typeface="휴먼모음T" pitchFamily="18" charset="-127"/>
              </a:rPr>
              <a:t>아이콘</a:t>
            </a:r>
            <a:r>
              <a:rPr lang="en-US" altLang="ko-KR">
                <a:latin typeface="휴먼모음T" pitchFamily="18" charset="-127"/>
                <a:ea typeface="휴먼모음T" pitchFamily="18" charset="-127"/>
              </a:rPr>
              <a:t>,</a:t>
            </a:r>
            <a:r>
              <a:rPr lang="ko-KR" altLang="en-US">
                <a:latin typeface="휴먼모음T" pitchFamily="18" charset="-127"/>
                <a:ea typeface="휴먼모음T" pitchFamily="18" charset="-127"/>
              </a:rPr>
              <a:t>커서</a:t>
            </a:r>
            <a:r>
              <a:rPr lang="en-US" altLang="ko-KR">
                <a:latin typeface="휴먼모음T" pitchFamily="18" charset="-127"/>
                <a:ea typeface="휴먼모음T" pitchFamily="18" charset="-127"/>
              </a:rPr>
              <a:t>,</a:t>
            </a:r>
            <a:r>
              <a:rPr lang="ko-KR" altLang="en-US">
                <a:latin typeface="휴먼모음T" pitchFamily="18" charset="-127"/>
                <a:ea typeface="휴먼모음T" pitchFamily="18" charset="-127"/>
              </a:rPr>
              <a:t>다이얼로그등 중복</a:t>
            </a:r>
            <a:r>
              <a:rPr lang="en-US" altLang="ko-KR">
                <a:latin typeface="휴먼모음T" pitchFamily="18" charset="-127"/>
                <a:ea typeface="휴먼모음T" pitchFamily="18" charset="-127"/>
              </a:rPr>
              <a:t>/</a:t>
            </a:r>
            <a:r>
              <a:rPr lang="ko-KR" altLang="en-US">
                <a:latin typeface="휴먼모음T" pitchFamily="18" charset="-127"/>
                <a:ea typeface="휴먼모음T" pitchFamily="18" charset="-127"/>
              </a:rPr>
              <a:t>증가로 파일크기가 커진다</a:t>
            </a:r>
            <a:r>
              <a:rPr lang="en-US" altLang="ko-KR">
                <a:latin typeface="휴먼모음T" pitchFamily="18" charset="-127"/>
                <a:ea typeface="휴먼모음T" pitchFamily="18" charset="-127"/>
              </a:rPr>
              <a:t>.</a:t>
            </a:r>
          </a:p>
        </p:txBody>
      </p:sp>
      <p:sp>
        <p:nvSpPr>
          <p:cNvPr id="28677" name="Rectangle 13"/>
          <p:cNvSpPr>
            <a:spLocks noChangeArrowheads="1"/>
          </p:cNvSpPr>
          <p:nvPr/>
        </p:nvSpPr>
        <p:spPr bwMode="auto">
          <a:xfrm>
            <a:off x="539750" y="2278063"/>
            <a:ext cx="6119813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>
                <a:latin typeface="휴먼모음T" pitchFamily="18" charset="-127"/>
                <a:ea typeface="휴먼모음T" pitchFamily="18" charset="-127"/>
              </a:rPr>
              <a:t>리소스를 프로그램과 분리</a:t>
            </a:r>
            <a:r>
              <a:rPr lang="en-US" altLang="ko-KR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>
                <a:latin typeface="휴먼모음T" pitchFamily="18" charset="-127"/>
                <a:ea typeface="휴먼모음T" pitchFamily="18" charset="-127"/>
              </a:rPr>
              <a:t>필요 시에 </a:t>
            </a:r>
            <a:r>
              <a:rPr lang="en-US" altLang="ko-KR">
                <a:latin typeface="휴먼모음T" pitchFamily="18" charset="-127"/>
                <a:ea typeface="휴먼모음T" pitchFamily="18" charset="-127"/>
              </a:rPr>
              <a:t>Call</a:t>
            </a:r>
          </a:p>
        </p:txBody>
      </p:sp>
      <p:sp>
        <p:nvSpPr>
          <p:cNvPr id="28678" name="Rectangle 14"/>
          <p:cNvSpPr>
            <a:spLocks noChangeArrowheads="1"/>
          </p:cNvSpPr>
          <p:nvPr/>
        </p:nvSpPr>
        <p:spPr bwMode="auto">
          <a:xfrm>
            <a:off x="539750" y="2925763"/>
            <a:ext cx="6119813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>
                <a:latin typeface="휴먼모음T" pitchFamily="18" charset="-127"/>
                <a:ea typeface="휴먼모음T" pitchFamily="18" charset="-127"/>
              </a:rPr>
              <a:t>링크 시 소스코드와 리소스가 결합</a:t>
            </a:r>
          </a:p>
        </p:txBody>
      </p:sp>
      <p:sp>
        <p:nvSpPr>
          <p:cNvPr id="28679" name="Rectangle 15"/>
          <p:cNvSpPr>
            <a:spLocks noChangeArrowheads="1"/>
          </p:cNvSpPr>
          <p:nvPr/>
        </p:nvSpPr>
        <p:spPr bwMode="auto">
          <a:xfrm>
            <a:off x="539750" y="3573463"/>
            <a:ext cx="6119813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>
                <a:latin typeface="휴먼모음T" pitchFamily="18" charset="-127"/>
                <a:ea typeface="휴먼모음T" pitchFamily="18" charset="-127"/>
              </a:rPr>
              <a:t>리소스는 메모리 부족 시 폐기 가능</a:t>
            </a:r>
            <a:r>
              <a:rPr lang="en-US" altLang="ko-KR">
                <a:latin typeface="휴먼모음T" pitchFamily="18" charset="-127"/>
                <a:ea typeface="휴먼모음T" pitchFamily="18" charset="-127"/>
              </a:rPr>
              <a:t>(DISCARDABLE) </a:t>
            </a:r>
          </a:p>
          <a:p>
            <a:pPr algn="ctr"/>
            <a:r>
              <a:rPr lang="ko-KR" altLang="en-US">
                <a:latin typeface="휴먼모음T" pitchFamily="18" charset="-127"/>
                <a:ea typeface="휴먼모음T" pitchFamily="18" charset="-127"/>
              </a:rPr>
              <a:t>필요 시</a:t>
            </a:r>
            <a:r>
              <a:rPr lang="en-US" altLang="ko-KR">
                <a:latin typeface="휴먼모음T" pitchFamily="18" charset="-127"/>
                <a:ea typeface="휴먼모음T" pitchFamily="18" charset="-127"/>
              </a:rPr>
              <a:t>EXE</a:t>
            </a:r>
            <a:r>
              <a:rPr lang="ko-KR" altLang="en-US">
                <a:latin typeface="휴먼모음T" pitchFamily="18" charset="-127"/>
                <a:ea typeface="휴먼모음T" pitchFamily="18" charset="-127"/>
              </a:rPr>
              <a:t>나 </a:t>
            </a:r>
            <a:r>
              <a:rPr lang="en-US" altLang="ko-KR">
                <a:latin typeface="휴먼모음T" pitchFamily="18" charset="-127"/>
                <a:ea typeface="휴먼모음T" pitchFamily="18" charset="-127"/>
              </a:rPr>
              <a:t>DLL</a:t>
            </a:r>
            <a:r>
              <a:rPr lang="ko-KR" altLang="en-US">
                <a:latin typeface="휴먼모음T" pitchFamily="18" charset="-127"/>
                <a:ea typeface="휴먼모음T" pitchFamily="18" charset="-127"/>
              </a:rPr>
              <a:t>파일로부터 로딩</a:t>
            </a:r>
          </a:p>
        </p:txBody>
      </p:sp>
      <p:sp>
        <p:nvSpPr>
          <p:cNvPr id="28680" name="Rectangle 16"/>
          <p:cNvSpPr>
            <a:spLocks noChangeArrowheads="1"/>
          </p:cNvSpPr>
          <p:nvPr/>
        </p:nvSpPr>
        <p:spPr bwMode="auto">
          <a:xfrm>
            <a:off x="539750" y="4437063"/>
            <a:ext cx="6119813" cy="1079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>
                <a:latin typeface="휴먼모음T" pitchFamily="18" charset="-127"/>
                <a:ea typeface="휴먼모음T" pitchFamily="18" charset="-127"/>
              </a:rPr>
              <a:t>프로그램이 차지하는 메모리가 감소되어 메모리 효율성이 </a:t>
            </a:r>
          </a:p>
          <a:p>
            <a:pPr algn="ctr"/>
            <a:r>
              <a:rPr lang="ko-KR" altLang="en-US">
                <a:latin typeface="휴먼모음T" pitchFamily="18" charset="-127"/>
                <a:ea typeface="휴먼모음T" pitchFamily="18" charset="-127"/>
              </a:rPr>
              <a:t>높아지고 소스 코드와 분리되어 작성되므로  프로그램 작성이 </a:t>
            </a:r>
          </a:p>
          <a:p>
            <a:pPr algn="ctr"/>
            <a:r>
              <a:rPr lang="ko-KR" altLang="en-US">
                <a:latin typeface="휴먼모음T" pitchFamily="18" charset="-127"/>
                <a:ea typeface="휴먼모음T" pitchFamily="18" charset="-127"/>
              </a:rPr>
              <a:t>편리하다</a:t>
            </a:r>
            <a:r>
              <a:rPr lang="en-US" altLang="ko-KR">
                <a:latin typeface="휴먼모음T" pitchFamily="18" charset="-127"/>
                <a:ea typeface="휴먼모음T" pitchFamily="18" charset="-127"/>
              </a:rPr>
              <a:t>.</a:t>
            </a:r>
          </a:p>
        </p:txBody>
      </p:sp>
      <p:sp>
        <p:nvSpPr>
          <p:cNvPr id="28681" name="Line 17"/>
          <p:cNvSpPr>
            <a:spLocks noChangeShapeType="1"/>
          </p:cNvSpPr>
          <p:nvPr/>
        </p:nvSpPr>
        <p:spPr bwMode="auto">
          <a:xfrm>
            <a:off x="3563938" y="1484313"/>
            <a:ext cx="0" cy="1444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682" name="Line 18"/>
          <p:cNvSpPr>
            <a:spLocks noChangeShapeType="1"/>
          </p:cNvSpPr>
          <p:nvPr/>
        </p:nvSpPr>
        <p:spPr bwMode="auto">
          <a:xfrm>
            <a:off x="3563938" y="2132013"/>
            <a:ext cx="0" cy="1444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683" name="Line 19"/>
          <p:cNvSpPr>
            <a:spLocks noChangeShapeType="1"/>
          </p:cNvSpPr>
          <p:nvPr/>
        </p:nvSpPr>
        <p:spPr bwMode="auto">
          <a:xfrm>
            <a:off x="3563938" y="2779713"/>
            <a:ext cx="0" cy="1444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684" name="Line 20"/>
          <p:cNvSpPr>
            <a:spLocks noChangeShapeType="1"/>
          </p:cNvSpPr>
          <p:nvPr/>
        </p:nvSpPr>
        <p:spPr bwMode="auto">
          <a:xfrm>
            <a:off x="3563938" y="3429000"/>
            <a:ext cx="0" cy="144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685" name="Line 21"/>
          <p:cNvSpPr>
            <a:spLocks noChangeShapeType="1"/>
          </p:cNvSpPr>
          <p:nvPr/>
        </p:nvSpPr>
        <p:spPr bwMode="auto">
          <a:xfrm>
            <a:off x="3563938" y="4292600"/>
            <a:ext cx="0" cy="144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686" name="Line 22"/>
          <p:cNvSpPr>
            <a:spLocks noChangeShapeType="1"/>
          </p:cNvSpPr>
          <p:nvPr/>
        </p:nvSpPr>
        <p:spPr bwMode="auto">
          <a:xfrm>
            <a:off x="1116013" y="3933825"/>
            <a:ext cx="48244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687" name="Line 23"/>
          <p:cNvSpPr>
            <a:spLocks noChangeShapeType="1"/>
          </p:cNvSpPr>
          <p:nvPr/>
        </p:nvSpPr>
        <p:spPr bwMode="auto">
          <a:xfrm>
            <a:off x="2051050" y="4221163"/>
            <a:ext cx="32416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5"/>
          <p:cNvSpPr>
            <a:spLocks noGrp="1" noChangeArrowheads="1"/>
          </p:cNvSpPr>
          <p:nvPr>
            <p:ph idx="1"/>
          </p:nvPr>
        </p:nvSpPr>
        <p:spPr>
          <a:xfrm>
            <a:off x="395288" y="692150"/>
            <a:ext cx="8424862" cy="3673475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altLang="ko-KR" sz="2000"/>
              <a:t>Wndclass.hCursor = LoadCursor(hInstance,   MAKEINTRESOURCE(IDC_CURSOR));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SetClassLong(hwndChild,GCL_HCURSOR,LoadCursor(hInstance, MAKEINTRESOURCE(IDC_CURSOR));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SetCursor(hCursor);</a:t>
            </a:r>
          </a:p>
          <a:p>
            <a:pPr>
              <a:lnSpc>
                <a:spcPct val="80000"/>
              </a:lnSpc>
            </a:pPr>
            <a:endParaRPr lang="en-US" altLang="ko-KR"/>
          </a:p>
          <a:p>
            <a:pPr>
              <a:lnSpc>
                <a:spcPct val="80000"/>
              </a:lnSpc>
            </a:pPr>
            <a:r>
              <a:rPr lang="ko-KR" altLang="en-US"/>
              <a:t>문자열 사용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LoadString(hInstance,id,szBuffer,iMaxLength);</a:t>
            </a:r>
          </a:p>
          <a:p>
            <a:pPr>
              <a:lnSpc>
                <a:spcPct val="80000"/>
              </a:lnSpc>
            </a:pPr>
            <a:endParaRPr lang="en-US" altLang="ko-KR"/>
          </a:p>
          <a:p>
            <a:pPr>
              <a:lnSpc>
                <a:spcPct val="80000"/>
              </a:lnSpc>
            </a:pPr>
            <a:r>
              <a:rPr lang="ko-KR" altLang="en-US"/>
              <a:t>프로그램에 메뉴 참조하기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사용자가 메뉴 항목을 선택할 때 </a:t>
            </a:r>
            <a:r>
              <a:rPr lang="en-US" altLang="ko-KR" sz="2000"/>
              <a:t>WM_COMMAND</a:t>
            </a:r>
            <a:r>
              <a:rPr lang="ko-KR" altLang="en-US" sz="2000"/>
              <a:t>메시지를 보낸다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Wndclass.lpszMenuName =szAppName;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CreateWindow</a:t>
            </a:r>
            <a:r>
              <a:rPr lang="ko-KR" altLang="en-US" sz="2000"/>
              <a:t>의 </a:t>
            </a:r>
            <a:r>
              <a:rPr lang="en-US" altLang="ko-KR" sz="2000"/>
              <a:t>9</a:t>
            </a:r>
            <a:r>
              <a:rPr lang="ko-KR" altLang="en-US" sz="2000"/>
              <a:t>번째 인자가 </a:t>
            </a:r>
            <a:r>
              <a:rPr lang="en-US" altLang="ko-KR" sz="2000"/>
              <a:t>NULL</a:t>
            </a:r>
            <a:r>
              <a:rPr lang="ko-KR" altLang="en-US" sz="2000"/>
              <a:t>인 경우는 윈도우 클래스에 기반을 둔 메뉴를 사용한다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hMenu = LoadMenu(hInstance,   MAKEINTRESOURCE(ID_MENU));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SetMenu(hwnd,hMenu)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동적으로 메뉴를 바꿀 수 있다</a:t>
            </a:r>
          </a:p>
          <a:p>
            <a:pPr lvl="1">
              <a:lnSpc>
                <a:spcPct val="80000"/>
              </a:lnSpc>
            </a:pPr>
            <a:endParaRPr lang="en-US" altLang="ko-KR" sz="2000"/>
          </a:p>
        </p:txBody>
      </p:sp>
      <p:sp>
        <p:nvSpPr>
          <p:cNvPr id="217091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2.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사용자 정의 커서 사용하기</a:t>
            </a:r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5"/>
          <p:cNvSpPr>
            <a:spLocks noGrp="1" noChangeArrowheads="1"/>
          </p:cNvSpPr>
          <p:nvPr>
            <p:ph idx="1"/>
          </p:nvPr>
        </p:nvSpPr>
        <p:spPr>
          <a:xfrm>
            <a:off x="395288" y="619125"/>
            <a:ext cx="8424862" cy="5905500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altLang="ko-KR" sz="2000"/>
              <a:t>WM_INITMENU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wParam : </a:t>
            </a:r>
            <a:r>
              <a:rPr lang="ko-KR" altLang="en-US" sz="1800"/>
              <a:t>메인 메뉴의 핸들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lParam : 0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항목이 선택되기 전에 발생한다</a:t>
            </a:r>
            <a:r>
              <a:rPr lang="en-US" altLang="ko-KR" sz="1800"/>
              <a:t>.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메뉴를 변경하기 위해서 사용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WM_MENUSELECT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LOWORD(wParam) : </a:t>
            </a:r>
            <a:r>
              <a:rPr lang="ko-KR" altLang="en-US" sz="1800"/>
              <a:t>선택된 항목</a:t>
            </a:r>
          </a:p>
          <a:p>
            <a:pPr lvl="3">
              <a:lnSpc>
                <a:spcPct val="80000"/>
              </a:lnSpc>
            </a:pPr>
            <a:r>
              <a:rPr lang="ko-KR" altLang="en-US" sz="1600"/>
              <a:t>메뉴 </a:t>
            </a:r>
            <a:r>
              <a:rPr lang="en-US" altLang="ko-KR" sz="1600"/>
              <a:t>ID</a:t>
            </a:r>
            <a:r>
              <a:rPr lang="ko-KR" altLang="en-US" sz="1600"/>
              <a:t>나 팝업 메뉴 인덱스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HIWORD(wPram) : </a:t>
            </a:r>
            <a:r>
              <a:rPr lang="ko-KR" altLang="en-US" sz="1800"/>
              <a:t>선택 플래그</a:t>
            </a:r>
          </a:p>
          <a:p>
            <a:pPr lvl="3">
              <a:lnSpc>
                <a:spcPct val="80000"/>
              </a:lnSpc>
            </a:pPr>
            <a:r>
              <a:rPr lang="en-US" altLang="ko-KR" sz="1600"/>
              <a:t>MF_GRAYED,MF_DISABLED,MF_CHECKED,MF_BITMAP,MF_POPUP,MF_HELP,MF_SYSMENU,MF_MOUSESELECT</a:t>
            </a:r>
            <a:r>
              <a:rPr lang="ko-KR" altLang="en-US" sz="1600"/>
              <a:t>의 조합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lParam : </a:t>
            </a:r>
            <a:r>
              <a:rPr lang="ko-KR" altLang="en-US" sz="1800"/>
              <a:t>선택된 항목을 포함하는 메뉴에 대한 핸들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대부분 </a:t>
            </a:r>
            <a:r>
              <a:rPr lang="en-US" altLang="ko-KR" sz="1800"/>
              <a:t>DefWindowProc</a:t>
            </a:r>
            <a:r>
              <a:rPr lang="ko-KR" altLang="en-US" sz="1800"/>
              <a:t>에 전달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Windows</a:t>
            </a:r>
            <a:r>
              <a:rPr lang="ko-KR" altLang="en-US" sz="2000"/>
              <a:t>는 팝업 메뉴를 표시할 준비가 되었을 때</a:t>
            </a:r>
            <a:r>
              <a:rPr lang="en-US" altLang="ko-KR" sz="2000"/>
              <a:t>, WM_INITMENUPOPUP</a:t>
            </a:r>
            <a:r>
              <a:rPr lang="ko-KR" altLang="en-US" sz="2000"/>
              <a:t>메시지를 윈도우 프로시저에 보낸다</a:t>
            </a:r>
            <a:r>
              <a:rPr lang="en-US" altLang="ko-KR" sz="20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wParam : </a:t>
            </a:r>
            <a:r>
              <a:rPr lang="ko-KR" altLang="en-US" sz="1800"/>
              <a:t>팝업 메뉴 핸들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LOWORD(lParam) : </a:t>
            </a:r>
            <a:r>
              <a:rPr lang="ko-KR" altLang="en-US" sz="1800"/>
              <a:t>팝업 인덱스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HIWORD(lParam) : </a:t>
            </a:r>
            <a:r>
              <a:rPr lang="ko-KR" altLang="en-US" sz="1800"/>
              <a:t>시스템 메뉴 </a:t>
            </a:r>
            <a:r>
              <a:rPr lang="en-US" altLang="ko-KR" sz="1800"/>
              <a:t>: 1, </a:t>
            </a:r>
            <a:r>
              <a:rPr lang="ko-KR" altLang="en-US" sz="1800"/>
              <a:t>그 이외 </a:t>
            </a:r>
            <a:r>
              <a:rPr lang="en-US" altLang="ko-KR" sz="1800"/>
              <a:t>0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항목을 표시하기 전에 활성</a:t>
            </a:r>
            <a:r>
              <a:rPr lang="en-US" altLang="ko-KR" sz="1800"/>
              <a:t>, </a:t>
            </a:r>
            <a:r>
              <a:rPr lang="ko-KR" altLang="en-US" sz="1800"/>
              <a:t>비활성 상태로 표시하기 위해서 중요하다</a:t>
            </a:r>
            <a:r>
              <a:rPr lang="en-US" altLang="ko-KR" sz="180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WM_COMMAND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LOWORD(wParam) : </a:t>
            </a:r>
            <a:r>
              <a:rPr lang="ko-KR" altLang="en-US" sz="1800"/>
              <a:t>메뉴 </a:t>
            </a:r>
            <a:r>
              <a:rPr lang="en-US" altLang="ko-KR" sz="1800"/>
              <a:t>ID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HIWORD(wParam)  :  0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lParam                  :  0 </a:t>
            </a:r>
          </a:p>
        </p:txBody>
      </p:sp>
      <p:sp>
        <p:nvSpPr>
          <p:cNvPr id="218115" name="Rectangle 4"/>
          <p:cNvSpPr>
            <a:spLocks noGrp="1" noChangeArrowheads="1"/>
          </p:cNvSpPr>
          <p:nvPr>
            <p:ph type="title"/>
          </p:nvPr>
        </p:nvSpPr>
        <p:spPr>
          <a:xfrm>
            <a:off x="12700" y="2540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3.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메뉴와 메시지</a:t>
            </a:r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4"/>
          <p:cNvSpPr>
            <a:spLocks noChangeArrowheads="1"/>
          </p:cNvSpPr>
          <p:nvPr/>
        </p:nvSpPr>
        <p:spPr bwMode="auto">
          <a:xfrm>
            <a:off x="250825" y="188913"/>
            <a:ext cx="8675688" cy="648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/*-----------------------------------------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MENUDEMO.C -- Menu Demonstration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            (c) Charles Petzold, 1998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-----------------------------------------*/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#include &lt;windows.h&gt;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#include "resource.h"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#define ID_TIMER 1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LRESULT CALLBACK WndProc (HWND, UINT, WPARAM, 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TCHAR szAppName[] = TEXT ("MenuDemo")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int WINAPI WinMain (HINSTANCE hInstance, HINSTANCE hPrevInstance,PSTR szCmdLine, int iCmdShow)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HWND     hwnd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MSG      msg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 wndclass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wndclass.style         = CS_HREDRAW | CS_VREDRAW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wndclass.lpfnWndProc   = WndProc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wndclass.cbClsExtra    =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wndclass.cbWndExtra    =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wndclass.hInstance     = hInstance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wndclass.hIcon         = LoadIcon (NULL, IDI_APPLICATION)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wndclass.hCursor       = LoadCursor (NULL, IDC_ARROW)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wndclass.hbrBackground = (HBRUSH) GetStockObject (WHITE_BRUSH)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wndclass.lpszMenuName  = szAppName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wndclass.lpszClassName = szAppName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if (!RegisterClass (&amp;wndclass))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MessageBox (NULL, TEXT ("This program requires Windows NT!"),szAppName, MB_ICONERROR)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     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hwnd = CreateWindow (szAppName, TEXT ("Menu Demonstration"),WS_OVERLAPPEDWINDOW,CW_USEDEFAULT, 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CW_USEDEFAULT,CW_USEDEFAULT, CW_USEDEFAULT,NULL, NULL, hInstance, NULL)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ShowWindow (hwnd, iCmdShow)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UpdateWindow (hwnd)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while (GetMessage (&amp;msg, NULL, 0, 0))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TranslateMessage (&amp;msg)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DispatchMessage (&amp;msg)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msg.wParam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4"/>
          <p:cNvSpPr>
            <a:spLocks noChangeArrowheads="1"/>
          </p:cNvSpPr>
          <p:nvPr/>
        </p:nvSpPr>
        <p:spPr bwMode="auto">
          <a:xfrm>
            <a:off x="323850" y="188913"/>
            <a:ext cx="8569325" cy="648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LRESULT CALLBACK WndProc (HWND hwnd, UINT message, WPARAM wParam, LPARAM lParam)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int idColor [5] = { WHITE_BRUSH,  LTGRAY_BRUSH, GRAY_BRUSH,DKGRAY_BRUSH, BLACK_BRUSH }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int iSelection = IDM_BKGND_WHITE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HMENU      hMenu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switch (message)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WM_COMMAND: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hMenu = GetMenu (hwnd)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switch (LOWORD (wParam))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IDM_FILE_NEW: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IDM_FILE_OPEN: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IDM_FILE_SAVE: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IDM_FILE_SAVE_AS: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MessageBeep (0)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IDM_APP_EXIT: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SendMessage (hwnd, WM_CLOSE, 0, 0)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IDM_EDIT_UNDO: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IDM_EDIT_CUT: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IDM_EDIT_COPY: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IDM_EDIT_PASTE: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IDM_EDIT_CLEAR: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MessageBeep (0)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IDM_BKGND_WHITE:         // Note: Logic below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IDM_BKGND_LTGRAY:        //   assumes that IDM_WHITE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IDM_BKGND_GRAY:          //   through IDM_BLACK are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IDM_BKGND_DKGRAY:        //   consecutive numbers in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IDM_BKGND_BLACK:         //   the order shown here.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CheckMenuItem (hMenu, iSelection, MF_UNCHECKED)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iSelection = LOWORD (wParam)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CheckMenuItem (hMenu, iSelection, MF_CHECKED)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SetClassLong (hwnd, GCL_HBRBACKGROUND, 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(LONG)GetStockObject(idColor [LOWORD (wParam) - IDM_BKGND_WHITE]))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InvalidateRect (hwnd, NULL, TRUE)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return 0 ;</a:t>
            </a:r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4"/>
          <p:cNvSpPr>
            <a:spLocks noChangeArrowheads="1"/>
          </p:cNvSpPr>
          <p:nvPr/>
        </p:nvSpPr>
        <p:spPr bwMode="auto">
          <a:xfrm>
            <a:off x="250825" y="188913"/>
            <a:ext cx="8569325" cy="6408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IDM_TIMER_START: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if (SetTimer (hwnd, ID_TIMER, 1000, NULL))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EnableMenuItem (hMenu, IDM_TIMER_START, MF_GRAYED)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EnableMenuItem (hMenu, IDM_TIMER_STOP,  MF_ENABLED)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IDM_TIMER_STOP: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KillTimer (hwnd, ID_TIMER)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EnableMenuItem (hMenu, IDM_TIMER_START, MF_ENABLED)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EnableMenuItem (hMenu, IDM_TIMER_STOP,  MF_GRAYED)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IDM_APP_HELP: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MessageBox (hwnd, TEXT ("Help not yet implemented!"),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szAppName, MB_ICONEXCLAMATION | MB_OK)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IDM_APP_ABOUT: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MessageBox (hwnd, TEXT ("Menu Demonstration Program\n"),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TEXT ("(c) Charles Petzold, 1998"),szAppName, MB_ICONINFORMATION | MB_OK)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break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WM_TIMER: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MessageBeep (0)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WM_DESTROY: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PostQuitMessage (0)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DefWindowProc (hwnd, message, wParam, 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4"/>
          <p:cNvSpPr>
            <a:spLocks noChangeArrowheads="1"/>
          </p:cNvSpPr>
          <p:nvPr/>
        </p:nvSpPr>
        <p:spPr bwMode="auto">
          <a:xfrm>
            <a:off x="395288" y="76200"/>
            <a:ext cx="8353425" cy="6629400"/>
          </a:xfrm>
          <a:prstGeom prst="rect">
            <a:avLst/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MENUDEMO MENU DISCARDABLE 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BEGIN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POPUP "&amp;File"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BEGIN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   MENUITEM "&amp;New",		ID_MENUITEM40020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   MENUITEM "&amp;Open",                       	IDM_FILE_OPEN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   MENUITEM "&amp;Save",                       	IDM_FILE_SAVE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   MENUITEM "Save &amp;As...",                 	IDM_FILE_SAVE_AS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   MENUITEM SEPARATOR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   MENUITEM "E&amp;xit",                       	IDM_APP_EXIT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END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POPUP "&amp;Edit"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BEGIN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   MENUITEM "&amp;Undo",                       	IDM_EDIT_UNDO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   MENUITEM SEPARATOR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   MENUITEM "C&amp;ut",                        	IDM_EDIT_CUT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   MENUITEM "&amp;Copy",                       	IDM_EDIT_COPY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   MENUITEM "&amp;Paste",                      	IDM_EDIT_PASTE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   MENUITEM "De&amp;lete",                     	IDM_EDIT_CLEAR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END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POPUP "&amp;Background"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BEGIN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   MENUITEM "&amp;White",                      	IDM_BKGND_WHITE, CHECKED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   MENUITEM "&amp;Light Gray",                 	IDM_BKGND_LTGRAY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   MENUITEM "&amp;Gray",                       	IDM_BKGND_GRAY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   MENUITEM "&amp;Dark Gray",                  	IDM_BKGND_DKGRAY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   MENUITEM "&amp;Black",                      	IDM_BKGND_BLACK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END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POPUP "&amp;Timer"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BEGIN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   MENUITEM "&amp;Start",                      	IDM_TIMER_START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   MENUITEM "S&amp;top",                       	IDM_TIMER_STOP, GRAYED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END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POPUP "&amp;Help"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BEGIN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   MENUITEM "&amp;Help...",                    	IDM_APP_HELP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   MENUITEM "&amp;About MenuDemo...",      IDM_APP_ABOUT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END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END</a:t>
            </a:r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5"/>
          <p:cNvSpPr>
            <a:spLocks noGrp="1" noChangeArrowheads="1"/>
          </p:cNvSpPr>
          <p:nvPr>
            <p:ph idx="1"/>
          </p:nvPr>
        </p:nvSpPr>
        <p:spPr>
          <a:xfrm>
            <a:off x="395288" y="549275"/>
            <a:ext cx="8424862" cy="5759450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ko-KR" altLang="en-US" sz="2000"/>
              <a:t>메뉴의 핸들 얻기 </a:t>
            </a:r>
            <a:r>
              <a:rPr lang="en-US" altLang="ko-KR" sz="2000"/>
              <a:t>: hMenu = GetMenu(hwnd);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체크하지 않기 </a:t>
            </a:r>
            <a:r>
              <a:rPr lang="en-US" altLang="ko-KR" sz="2000"/>
              <a:t>: 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CheckMenuItem(hMenu,iSelection,MF_UNCHECKED);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체크하기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iSelection = wParam;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CheckMenuItem(hMenu,iSelection,MF_CHECKED);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Disable &amp; Grayed Menu</a:t>
            </a:r>
            <a:r>
              <a:rPr lang="ko-KR" altLang="en-US" sz="2000"/>
              <a:t>만들기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EnableMenuItem(hMenu,IDM_TIMER_START,MF_GRAYED);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Disable Menu</a:t>
            </a:r>
            <a:r>
              <a:rPr lang="ko-KR" altLang="en-US" sz="2000"/>
              <a:t>만들기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EnableMenuItem(hMenu,IDM_TIMER_START, MF_DISABLED);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Enable Menu</a:t>
            </a:r>
            <a:r>
              <a:rPr lang="ko-KR" altLang="en-US" sz="2000"/>
              <a:t>만들기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EnableMenuItem(hMenu,IDM_TIMER_START, MF_ENABLED);</a:t>
            </a:r>
          </a:p>
          <a:p>
            <a:pPr>
              <a:lnSpc>
                <a:spcPct val="80000"/>
              </a:lnSpc>
            </a:pPr>
            <a:r>
              <a:rPr lang="en-US" altLang="ko-KR"/>
              <a:t>TrackPopupMenu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WM_CREATE: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hMenu = LoadMenu(hInst,szAppName);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hMenu = GetSubMenu(hMenu,0);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WM_RBUTTON: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Point.x = LOWORD(lParam);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Point.y = HIWORD(lParam);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ClientToScreen(hwnd,&amp;Point);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TrackPopupMenu(hMenu,TPM_RIGHTBUTTON,Point.x,Point.y,0,hwnd,NULL);</a:t>
            </a:r>
          </a:p>
        </p:txBody>
      </p:sp>
      <p:sp>
        <p:nvSpPr>
          <p:cNvPr id="223235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40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3.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메뉴와 메시지</a:t>
            </a:r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5"/>
          <p:cNvSpPr>
            <a:spLocks noGrp="1" noChangeArrowheads="1"/>
          </p:cNvSpPr>
          <p:nvPr>
            <p:ph idx="1"/>
          </p:nvPr>
        </p:nvSpPr>
        <p:spPr>
          <a:xfrm>
            <a:off x="395288" y="692150"/>
            <a:ext cx="8424862" cy="5616575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ko-KR" altLang="en-US" sz="2000"/>
              <a:t>시스템 메뉴의 핸들을 얻는다</a:t>
            </a:r>
            <a:r>
              <a:rPr lang="en-US" altLang="ko-KR" sz="20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hMenu = GetSystemMenu(hwnd,FALSE);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FALSE : </a:t>
            </a:r>
            <a:r>
              <a:rPr lang="ko-KR" altLang="en-US" sz="1800"/>
              <a:t>시스템 메뉴를 수정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TRUE : </a:t>
            </a:r>
            <a:r>
              <a:rPr lang="ko-KR" altLang="en-US" sz="1800"/>
              <a:t>추가된 항목을 제거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AppendMenu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메뉴의 끝에 새 항목을 추가한다</a:t>
            </a:r>
            <a:r>
              <a:rPr lang="en-US" altLang="ko-KR" sz="180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DeleteMenu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메뉴에서 기존의 항목을 떼어 내고 완전히 없앤다</a:t>
            </a:r>
            <a:r>
              <a:rPr lang="en-US" altLang="ko-KR" sz="180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InsertMenu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메뉴에 새 항목을 집어 넣는다</a:t>
            </a:r>
            <a:r>
              <a:rPr lang="en-US" altLang="ko-KR" sz="180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ModifyMenu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기존의 메뉴항목을 수정한다</a:t>
            </a:r>
            <a:r>
              <a:rPr lang="en-US" altLang="ko-KR" sz="180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RemoveMenu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메뉴에서 기존의 항목을 떼어낸다</a:t>
            </a:r>
            <a:r>
              <a:rPr lang="en-US" altLang="ko-KR" sz="180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DrawMenuBar(hwnd)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상위 메뉴 항목을 변경했을 때</a:t>
            </a:r>
            <a:r>
              <a:rPr lang="en-US" altLang="ko-KR" sz="1800"/>
              <a:t>, </a:t>
            </a:r>
            <a:r>
              <a:rPr lang="ko-KR" altLang="en-US" sz="1800"/>
              <a:t>그 변화는 </a:t>
            </a:r>
            <a:r>
              <a:rPr lang="en-US" altLang="ko-KR" sz="1800"/>
              <a:t>Windows</a:t>
            </a:r>
            <a:r>
              <a:rPr lang="ko-KR" altLang="en-US" sz="1800"/>
              <a:t>가 메뉴를 그릴 때까지 나타나지 않는다</a:t>
            </a:r>
            <a:r>
              <a:rPr lang="en-US" altLang="ko-KR" sz="1800"/>
              <a:t>. </a:t>
            </a:r>
            <a:r>
              <a:rPr lang="ko-KR" altLang="en-US" sz="1800"/>
              <a:t>다시 메뉴를 그리는 명령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hMenuPopup = GetSubMenu(hMenu,iPosition);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팝업 메뉴에 대한 핸들을 리턴</a:t>
            </a:r>
          </a:p>
        </p:txBody>
      </p:sp>
      <p:sp>
        <p:nvSpPr>
          <p:cNvPr id="224259" name="Rectangle 4"/>
          <p:cNvSpPr>
            <a:spLocks noGrp="1" noChangeArrowheads="1"/>
          </p:cNvSpPr>
          <p:nvPr>
            <p:ph type="title"/>
          </p:nvPr>
        </p:nvSpPr>
        <p:spPr>
          <a:xfrm>
            <a:off x="7938" y="2540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4.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시스템 메뉴 사용하기</a:t>
            </a:r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5"/>
          <p:cNvSpPr>
            <a:spLocks noGrp="1" noChangeArrowheads="1"/>
          </p:cNvSpPr>
          <p:nvPr>
            <p:ph idx="1"/>
          </p:nvPr>
        </p:nvSpPr>
        <p:spPr>
          <a:xfrm>
            <a:off x="395288" y="692150"/>
            <a:ext cx="8424862" cy="5616575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ko-KR" altLang="en-US" sz="2000"/>
              <a:t>상위나 팝업 메뉴에 있는 항목의 수를 리턴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iCount = GetMenuItem(hMenu);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팝업 메뉴에 있는 항목의 메뉴</a:t>
            </a:r>
            <a:r>
              <a:rPr lang="en-US" altLang="ko-KR" sz="2000"/>
              <a:t>ID</a:t>
            </a:r>
            <a:r>
              <a:rPr lang="ko-KR" altLang="en-US" sz="2000"/>
              <a:t>를 리턴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Id = GetMenuID(hMenuPopup,iPosition);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체크 설정 및 취소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CheckMenuItem(hMenu,id,iCheck);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Id</a:t>
            </a:r>
            <a:r>
              <a:rPr lang="ko-KR" altLang="en-US" sz="1800"/>
              <a:t>를 </a:t>
            </a:r>
            <a:r>
              <a:rPr lang="en-US" altLang="ko-KR" sz="1800"/>
              <a:t>Position</a:t>
            </a:r>
            <a:r>
              <a:rPr lang="ko-KR" altLang="en-US" sz="1800"/>
              <a:t>으로 사용하려면</a:t>
            </a:r>
          </a:p>
          <a:p>
            <a:pPr lvl="3">
              <a:lnSpc>
                <a:spcPct val="80000"/>
              </a:lnSpc>
            </a:pPr>
            <a:r>
              <a:rPr lang="en-US" altLang="ko-KR" sz="1600"/>
              <a:t>CheckMenuItem(hMenu,iPosition,MF_CHECKED|MF_BYPOSITION);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iCharCount = GetMenuString(hMneu,id,pString, iMaxCount, iFlag);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iFlag : </a:t>
            </a:r>
          </a:p>
          <a:p>
            <a:pPr lvl="3">
              <a:lnSpc>
                <a:spcPct val="80000"/>
              </a:lnSpc>
            </a:pPr>
            <a:r>
              <a:rPr lang="en-US" altLang="ko-KR" sz="1600"/>
              <a:t>MF_BYCOMMAND : id</a:t>
            </a:r>
            <a:r>
              <a:rPr lang="ko-KR" altLang="en-US" sz="1600"/>
              <a:t>가 메뉴 </a:t>
            </a:r>
            <a:r>
              <a:rPr lang="en-US" altLang="ko-KR" sz="1600"/>
              <a:t>ID</a:t>
            </a:r>
          </a:p>
          <a:p>
            <a:pPr lvl="3">
              <a:lnSpc>
                <a:spcPct val="80000"/>
              </a:lnSpc>
            </a:pPr>
            <a:r>
              <a:rPr lang="en-US" altLang="ko-KR" sz="1600"/>
              <a:t>MF_BYPOSITION : id</a:t>
            </a:r>
            <a:r>
              <a:rPr lang="ko-KR" altLang="en-US" sz="1600"/>
              <a:t>가 인덱스 위치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iFlags = GetMenuState(hMenu,id,iFlag)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iFlag : </a:t>
            </a:r>
          </a:p>
          <a:p>
            <a:pPr lvl="3">
              <a:lnSpc>
                <a:spcPct val="80000"/>
              </a:lnSpc>
            </a:pPr>
            <a:r>
              <a:rPr lang="en-US" altLang="ko-KR" sz="1600"/>
              <a:t>MF_BYCOMMAND : id</a:t>
            </a:r>
            <a:r>
              <a:rPr lang="ko-KR" altLang="en-US" sz="1600"/>
              <a:t>가 메뉴 </a:t>
            </a:r>
            <a:r>
              <a:rPr lang="en-US" altLang="ko-KR" sz="1600"/>
              <a:t>ID</a:t>
            </a:r>
          </a:p>
          <a:p>
            <a:pPr lvl="3">
              <a:lnSpc>
                <a:spcPct val="80000"/>
              </a:lnSpc>
            </a:pPr>
            <a:r>
              <a:rPr lang="en-US" altLang="ko-KR" sz="1600"/>
              <a:t>MF_BYPOSITION : id</a:t>
            </a:r>
            <a:r>
              <a:rPr lang="ko-KR" altLang="en-US" sz="1600"/>
              <a:t>가 인덱스 위치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리턴 값 </a:t>
            </a:r>
            <a:r>
              <a:rPr lang="en-US" altLang="ko-KR" sz="1800"/>
              <a:t>:</a:t>
            </a:r>
          </a:p>
          <a:p>
            <a:pPr lvl="3">
              <a:lnSpc>
                <a:spcPct val="80000"/>
              </a:lnSpc>
            </a:pPr>
            <a:r>
              <a:rPr lang="en-US" altLang="ko-KR" sz="1600"/>
              <a:t>MF_DISABLED, MF_GRAYED, MF_CHECKED, MF_MENUBREAK, MF_MENUBARBREAK, MF_SEPARATOR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SetMenu(hwnd,hMenuMain);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메뉴를 변경한다</a:t>
            </a:r>
            <a:r>
              <a:rPr lang="en-US" altLang="ko-KR" sz="1800"/>
              <a:t>.</a:t>
            </a:r>
          </a:p>
        </p:txBody>
      </p:sp>
      <p:sp>
        <p:nvSpPr>
          <p:cNvPr id="225283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5.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기타 메뉴 명령</a:t>
            </a:r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5"/>
          <p:cNvSpPr>
            <a:spLocks noGrp="1" noChangeArrowheads="1"/>
          </p:cNvSpPr>
          <p:nvPr>
            <p:ph idx="1"/>
          </p:nvPr>
        </p:nvSpPr>
        <p:spPr>
          <a:xfrm>
            <a:off x="395288" y="692150"/>
            <a:ext cx="8424862" cy="649288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altLang="ko-KR" sz="2000"/>
              <a:t>WM_COMMAND</a:t>
            </a:r>
            <a:r>
              <a:rPr lang="ko-KR" altLang="en-US" sz="2000"/>
              <a:t>메시지를 발생시키는 키의 조합이다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액셀러레이터 테이블 로드</a:t>
            </a:r>
          </a:p>
        </p:txBody>
      </p:sp>
      <p:sp>
        <p:nvSpPr>
          <p:cNvPr id="226307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40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6.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키보드 액셀러레이터</a:t>
            </a:r>
          </a:p>
        </p:txBody>
      </p:sp>
      <p:sp>
        <p:nvSpPr>
          <p:cNvPr id="226308" name="Rectangle 6"/>
          <p:cNvSpPr>
            <a:spLocks noChangeArrowheads="1"/>
          </p:cNvSpPr>
          <p:nvPr/>
        </p:nvSpPr>
        <p:spPr bwMode="auto">
          <a:xfrm>
            <a:off x="684213" y="1341438"/>
            <a:ext cx="7315200" cy="3276600"/>
          </a:xfrm>
          <a:prstGeom prst="rect">
            <a:avLst/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HANDLE hAccel;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hAccel = LoadAccelerators(hInstance,TEXT("MyAccelerators"));</a:t>
            </a:r>
          </a:p>
          <a:p>
            <a:endParaRPr lang="en-US" altLang="ko-KR">
              <a:latin typeface="굴림" pitchFamily="50" charset="-127"/>
              <a:ea typeface="굴림" pitchFamily="50" charset="-127"/>
            </a:endParaRP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while(GetMessage(&amp;msg,NULL,0,0))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if (!TranslateAccelerator(hwnd,hAccel,&amp;msg))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	TranslateMessage(&amp;msg);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	DispatchMessage(&amp;msg);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6613"/>
            <a:ext cx="8229600" cy="56880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하드웨어 운용 방식</a:t>
            </a:r>
            <a:r>
              <a:rPr lang="en-US" altLang="ko-KR"/>
              <a:t>(</a:t>
            </a:r>
            <a:r>
              <a:rPr lang="ko-KR" altLang="en-US"/>
              <a:t>장치 독립적인 그래픽 인터페이스</a:t>
            </a:r>
            <a:r>
              <a:rPr lang="en-US" altLang="ko-KR"/>
              <a:t>)</a:t>
            </a:r>
          </a:p>
          <a:p>
            <a:pPr lvl="1">
              <a:lnSpc>
                <a:spcPct val="90000"/>
              </a:lnSpc>
            </a:pPr>
            <a:r>
              <a:rPr lang="ko-KR" altLang="en-US" sz="2000"/>
              <a:t>도스에서는 비디오 메모리나 프린터 포트 등을 직접 제어함으로써 특정한 하드웨어 장치에 종속된 프로그램을 작성하였다</a:t>
            </a:r>
            <a:r>
              <a:rPr lang="en-US" altLang="ko-KR" sz="2000"/>
              <a:t>.</a:t>
            </a:r>
          </a:p>
          <a:p>
            <a:pPr lvl="1">
              <a:lnSpc>
                <a:spcPct val="90000"/>
              </a:lnSpc>
            </a:pPr>
            <a:r>
              <a:rPr lang="ko-KR" altLang="en-US" sz="2000"/>
              <a:t>장치 종속적</a:t>
            </a:r>
          </a:p>
          <a:p>
            <a:pPr lvl="2">
              <a:lnSpc>
                <a:spcPct val="90000"/>
              </a:lnSpc>
            </a:pPr>
            <a:r>
              <a:rPr lang="ko-KR" altLang="en-US" sz="1800"/>
              <a:t>비디오 카드나 프린터 등과 같은 장치의 종류나 모델에 따라 출력방법이 달라진다</a:t>
            </a:r>
            <a:r>
              <a:rPr lang="en-US" altLang="ko-KR" sz="1800"/>
              <a:t>.</a:t>
            </a:r>
          </a:p>
          <a:p>
            <a:pPr lvl="2">
              <a:lnSpc>
                <a:spcPct val="90000"/>
              </a:lnSpc>
            </a:pPr>
            <a:r>
              <a:rPr lang="ko-KR" altLang="en-US" sz="1800"/>
              <a:t>특정 장치에서만 제한적으로 실행되기 때문에 프로그램에서 지원하지 않는 장치는 사용할 수 없다</a:t>
            </a:r>
            <a:r>
              <a:rPr lang="en-US" altLang="ko-KR" sz="1800"/>
              <a:t>.</a:t>
            </a:r>
          </a:p>
          <a:p>
            <a:pPr lvl="2">
              <a:lnSpc>
                <a:spcPct val="90000"/>
              </a:lnSpc>
            </a:pPr>
            <a:r>
              <a:rPr lang="ko-KR" altLang="en-US" sz="1800"/>
              <a:t>프로그램에서 필요한 디바이스 드라이버를 제공해야 한다</a:t>
            </a:r>
            <a:r>
              <a:rPr lang="en-US" altLang="ko-KR" sz="1800"/>
              <a:t>.</a:t>
            </a:r>
          </a:p>
          <a:p>
            <a:pPr lvl="1">
              <a:lnSpc>
                <a:spcPct val="90000"/>
              </a:lnSpc>
            </a:pPr>
            <a:r>
              <a:rPr lang="ko-KR" altLang="en-US" sz="2000"/>
              <a:t>장치 독립적</a:t>
            </a:r>
          </a:p>
          <a:p>
            <a:pPr lvl="2">
              <a:lnSpc>
                <a:spcPct val="90000"/>
              </a:lnSpc>
            </a:pPr>
            <a:r>
              <a:rPr lang="ko-KR" altLang="en-US" sz="1800"/>
              <a:t>장치의 종류와 모델에 상관없이 일관된 처리 방법으로 하드웨어 장치들을 다룰 수 있다</a:t>
            </a:r>
            <a:r>
              <a:rPr lang="en-US" altLang="ko-KR" sz="1800"/>
              <a:t>.</a:t>
            </a:r>
          </a:p>
          <a:p>
            <a:pPr lvl="2">
              <a:lnSpc>
                <a:spcPct val="90000"/>
              </a:lnSpc>
            </a:pPr>
            <a:r>
              <a:rPr lang="ko-KR" altLang="en-US" sz="1800"/>
              <a:t>출력하고자 하는 출력장치의 종류에 상관없이 출력 방법이 동일하다</a:t>
            </a:r>
            <a:r>
              <a:rPr lang="en-US" altLang="ko-KR" sz="1800"/>
              <a:t>.</a:t>
            </a:r>
          </a:p>
          <a:p>
            <a:pPr lvl="2">
              <a:lnSpc>
                <a:spcPct val="90000"/>
              </a:lnSpc>
            </a:pPr>
            <a:r>
              <a:rPr lang="ko-KR" altLang="en-US" sz="1800"/>
              <a:t>필요한 디바이스 드라이버를 윈도우 </a:t>
            </a:r>
            <a:r>
              <a:rPr lang="en-US" altLang="ko-KR" sz="1800"/>
              <a:t>OS</a:t>
            </a:r>
            <a:r>
              <a:rPr lang="ko-KR" altLang="en-US" sz="1800"/>
              <a:t>가 내장하고 있으면 어떤 하드웨어 장치건 상관없이 동일하게 작동되기 때문에 프로그래머는 중요한 기능에 보다 많은 시간을 투자할 수 있다</a:t>
            </a:r>
            <a:r>
              <a:rPr lang="en-US" altLang="ko-KR" sz="1800"/>
              <a:t>.</a:t>
            </a:r>
          </a:p>
          <a:p>
            <a:pPr lvl="2">
              <a:lnSpc>
                <a:spcPct val="90000"/>
              </a:lnSpc>
            </a:pPr>
            <a:r>
              <a:rPr lang="ko-KR" altLang="en-US" sz="1800"/>
              <a:t>출력 장치에 대한 정보를 포함하는 구조체 디바이스 컨텍스트를 가지고 </a:t>
            </a:r>
            <a:r>
              <a:rPr lang="en-US" altLang="ko-KR" sz="1800"/>
              <a:t>GDI</a:t>
            </a:r>
            <a:r>
              <a:rPr lang="ko-KR" altLang="en-US" sz="1800"/>
              <a:t>함수를 호출하여 출력 작업을 수행</a:t>
            </a:r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1113"/>
            <a:ext cx="8229600" cy="417512"/>
          </a:xfrm>
          <a:noFill/>
        </p:spPr>
        <p:txBody>
          <a:bodyPr/>
          <a:lstStyle/>
          <a:p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5. </a:t>
            </a:r>
            <a:r>
              <a:rPr lang="ko-KR" altLang="en-US" sz="3200">
                <a:latin typeface="휴먼옛체" pitchFamily="2" charset="-127"/>
                <a:ea typeface="휴먼옛체" pitchFamily="2" charset="-127"/>
              </a:rPr>
              <a:t>윈도우 프로그래밍과 친해지자</a:t>
            </a:r>
          </a:p>
        </p:txBody>
      </p:sp>
      <p:sp>
        <p:nvSpPr>
          <p:cNvPr id="29700" name="Line 5"/>
          <p:cNvSpPr>
            <a:spLocks noChangeShapeType="1"/>
          </p:cNvSpPr>
          <p:nvPr/>
        </p:nvSpPr>
        <p:spPr bwMode="auto">
          <a:xfrm>
            <a:off x="971550" y="1196975"/>
            <a:ext cx="73453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01" name="Line 6"/>
          <p:cNvSpPr>
            <a:spLocks noChangeShapeType="1"/>
          </p:cNvSpPr>
          <p:nvPr/>
        </p:nvSpPr>
        <p:spPr bwMode="auto">
          <a:xfrm>
            <a:off x="1331913" y="2133600"/>
            <a:ext cx="1296987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02" name="Line 7"/>
          <p:cNvSpPr>
            <a:spLocks noChangeShapeType="1"/>
          </p:cNvSpPr>
          <p:nvPr/>
        </p:nvSpPr>
        <p:spPr bwMode="auto">
          <a:xfrm>
            <a:off x="1331913" y="3933825"/>
            <a:ext cx="129698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4"/>
          <p:cNvSpPr>
            <a:spLocks noChangeArrowheads="1"/>
          </p:cNvSpPr>
          <p:nvPr/>
        </p:nvSpPr>
        <p:spPr bwMode="auto">
          <a:xfrm>
            <a:off x="323850" y="260350"/>
            <a:ext cx="8496300" cy="6408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/*-----------------------------------------------------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POPPAD2.C -- Popup Editor Version 2 (includes menu)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(c) Charles Petzold, 1998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-----------------------------------------------------*/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#include &lt;windows.h&gt;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#include "resource.h"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#define ID_EDIT     1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LRESULT CALLBACK WndProc (HWND, UINT, WPARAM, LPARAM);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TCHAR szAppName[] = TEXT ("PopPad2")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int WINAPI WinMain (HINSTANCE hInstance, HINSTANCE hPrevInstance,PSTR szCmdLine, int iCmdShow)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HACCEL   hAccel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HWND     hwnd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MSG      msg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 wndclass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wndclass.style         = CS_HREDRAW | CS_VREDRAW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wndclass.lpfnWndProc   = WndProc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wndclass.cbClsExtra    =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wndclass.cbWndExtra    =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wndclass.hInstance     = hInstance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wndclass.hIcon         = LoadIcon (hInstance, szAppName)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wndclass.hCursor       = LoadCursor (NULL, IDC_ARROW)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wndclass.hbrBackground = (HBRUSH) GetStockObject (WHITE_BRUSH)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wndclass.lpszMenuName  = szAppName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wndclass.lpszClassName = szAppName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if (!RegisterClass (&amp;wndclass))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MessageBox (NULL, TEXT ("This program requires Windows NT!"),szAppName, MB_ICONERROR)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hwnd = CreateWindow (szAppName, szAppName,WS_OVERLAPPEDWINDOW,GetSystemMetrics (SM_CXSCREEN) / 4,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GetSystemMetrics (SM_CYSCREEN) / 4,	GetSystemMetrics (SM_CXSCREEN) / 2,	GetSystemMetrics (SM_CYSCREEN) / 2,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NULL, NULL, hInstance, NULL)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ShowWindow (hwnd, iCmdShow)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UpdateWindow (hwnd) ; 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hAccel = LoadAccelerators (hInstance, szAppName)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while (GetMessage (&amp;msg, NULL, 0, 0))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if (!TranslateAccelerator (hwnd, hAccel, &amp;msg))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TranslateMessage (&amp;msg)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DispatchMessage (&amp;msg)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msg.wParam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4"/>
          <p:cNvSpPr>
            <a:spLocks noChangeArrowheads="1"/>
          </p:cNvSpPr>
          <p:nvPr/>
        </p:nvSpPr>
        <p:spPr bwMode="auto">
          <a:xfrm>
            <a:off x="250825" y="144463"/>
            <a:ext cx="8642350" cy="659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AskConfirmation (HWND hwnd)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MessageBox (hwnd, TEXT ("Really want to close PopPad2?"),szAppName, MB_YESNO | MB_ICONQUESTION)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LRESULT CALLBACK WndProc (HWND hwnd, UINT message, WPARAM wParam, LPARAM lParam)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HWND hwndEdit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int         iSelect, iEnable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switch (message)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WM_CREATE: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hwndEdit = CreateWindow (TEXT ("edit"), NULL,WS_CHILD | WS_VISIBLE | WS_HSCROLL | WS_VSCROLL |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WS_BORDER | ES_LEFT | ES_MULTILINE | ES_AUTOHSCROLL | ES_AUTOVSCROLL, 0, 0, 0, 0, 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hwnd, (HMENU) ID_EDIT,((LPCREATESTRUCT) lParam)-&gt;hInstance, NULL)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WM_SETFOCUS: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SetFocus (hwndEdit)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WM_SIZE: 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MoveWindow (hwndEdit, 0, 0, LOWORD (lParam), HIWORD (lParam), TRUE)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WM_INITMENUPOPUP: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if (lParam == 1)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EnableMenuItem ((HMENU) wParam, IDM_EDIT_UNDO,SendMessage (hwndEdit, EM_CANUNDO, 0, 0) ?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MF_ENABLED : MF_GRAYED)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EnableMenuItem ((HMENU) wParam, IDM_EDIT_PASTE,IsClipboardFormatAvailable (CF_TEXT) ?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MF_ENABLED : MF_GRAYED)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iSelect = SendMessage (hwndEdit, EM_GETSEL, 0, 0)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if (HIWORD (iSelect) == LOWORD (iSelect))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iEnable = MF_GRAYED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else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iEnable = MF_ENABLED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EnableMenuItem ((HMENU) wParam, IDM_EDIT_CUT,   iEnable)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EnableMenuItem ((HMENU) wParam, IDM_EDIT_COPY,  iEnable)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EnableMenuItem ((HMENU) wParam, IDM_EDIT_CLEAR, iEnable)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break ;</a:t>
            </a:r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4"/>
          <p:cNvSpPr>
            <a:spLocks noChangeArrowheads="1"/>
          </p:cNvSpPr>
          <p:nvPr/>
        </p:nvSpPr>
        <p:spPr bwMode="auto">
          <a:xfrm>
            <a:off x="250825" y="73025"/>
            <a:ext cx="8642350" cy="6669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case WM_COMMAND: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if (lParam)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{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if (LOWORD (lParam) == ID_EDIT &amp;&amp; (HIWORD (wParam) == EN_ERRSPACE || HIWORD (wParam) == EN_MAXTEXT))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MessageBox (hwnd, TEXT ("Edit control out of space."),szAppName, MB_OK | MB_ICONSTOP)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	return 0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}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else 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switch (LOWORD (wParam))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{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case IDM_FILE_NEW: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case IDM_FILE_OPEN: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case IDM_FILE_SAVE: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case IDM_FILE_SAVE_AS: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case IDM_FILE_PRINT: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	MessageBeep (0)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	return 0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case IDM_APP_EXIT: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	SendMessage (hwnd, WM_CLOSE, 0, 0)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	return 0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case IDM_EDIT_UNDO: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	SendMessage (hwndEdit, WM_UNDO, 0, 0)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	return 0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case IDM_EDIT_CUT: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	SendMessage (hwndEdit, WM_CUT, 0, 0)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	return 0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case IDM_EDIT_COPY: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	SendMessage (hwndEdit, WM_COPY, 0, 0)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	return 0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case IDM_EDIT_PASTE: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	SendMessage (hwndEdit, WM_PASTE, 0, 0)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	return 0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case IDM_EDIT_CLEAR: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	SendMessage (hwndEdit, WM_CLEAR, 0, 0)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	return 0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case IDM_EDIT_SELECT_ALL: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	SendMessage (hwndEdit, EM_SETSEL, 0, -1)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	return 0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case IDM_HELP_HELP: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MessageBox (hwnd, TEXT ("Help not yet implemented!"),szAppName, MB_OK | MB_ICONEXCLAMATION)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	return 0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case IDM_APP_ABOUT: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MessageBox (hwnd, TEXT ("POPPAD2 (c) Charles Petzold, 1998"),szAppName, MB_OK | MB_ICONINFORMATION)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	return 0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}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break ;</a:t>
            </a:r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4"/>
          <p:cNvSpPr>
            <a:spLocks noChangeArrowheads="1"/>
          </p:cNvSpPr>
          <p:nvPr/>
        </p:nvSpPr>
        <p:spPr bwMode="auto">
          <a:xfrm>
            <a:off x="323850" y="188913"/>
            <a:ext cx="8569325" cy="6408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WM_CLOSE: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if (IDYES == AskConfirmation (hwnd))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DestroyWindow (hwnd)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WM_QUERYENDSESSION: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if (IDYES == AskConfirmation (hwnd))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return 1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else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WM_DESTROY: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PostQuitMessage (0)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DefWindowProc (hwnd, message, wParam, 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r">
              <a:buFontTx/>
              <a:buNone/>
              <a:defRPr/>
            </a:pPr>
            <a:r>
              <a:rPr lang="ko-KR" altLang="en-US" sz="6600">
                <a:effectLst>
                  <a:outerShdw blurRad="38100" dist="38100" dir="2700000" algn="tl">
                    <a:srgbClr val="C0C0C0"/>
                  </a:outerShdw>
                </a:effectLst>
                <a:latin typeface="휴먼모음T" pitchFamily="18" charset="-127"/>
                <a:ea typeface="휴먼모음T" pitchFamily="18" charset="-127"/>
              </a:rPr>
              <a:t>대화상자</a:t>
            </a:r>
          </a:p>
        </p:txBody>
      </p:sp>
      <p:sp>
        <p:nvSpPr>
          <p:cNvPr id="2017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altLang="ko-KR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휴먼모음T" pitchFamily="18" charset="-127"/>
                <a:ea typeface="휴먼모음T" pitchFamily="18" charset="-127"/>
              </a:rPr>
              <a:t>10.</a:t>
            </a:r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5"/>
          <p:cNvSpPr>
            <a:spLocks noGrp="1" noChangeArrowheads="1"/>
          </p:cNvSpPr>
          <p:nvPr>
            <p:ph idx="1"/>
          </p:nvPr>
        </p:nvSpPr>
        <p:spPr>
          <a:xfrm>
            <a:off x="395288" y="692150"/>
            <a:ext cx="8424862" cy="59055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/>
              <a:t>대화상자 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다양한 자식 윈도우 컨트롤을 가진 팝업 윈도우 형식을 갖는다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메시지는 대화상자 프로시저에서 처리된다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대화상자 프로시저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대화상자가 만들어질 때 자식 윈도우 컨트롤을 초기화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자식 윈도우 컨트롤로부터의  메시지를 처리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대화상자를 종료</a:t>
            </a:r>
            <a:r>
              <a:rPr lang="en-US" altLang="ko-KR" sz="1800"/>
              <a:t>.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키보드와 마우스 입력도 처리하지 않는다</a:t>
            </a:r>
            <a:r>
              <a:rPr lang="en-US" altLang="ko-KR" sz="18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WM_PAINT</a:t>
            </a:r>
            <a:r>
              <a:rPr lang="ko-KR" altLang="en-US" sz="1800"/>
              <a:t>도 처리하지 않는다</a:t>
            </a:r>
            <a:r>
              <a:rPr lang="en-US" altLang="ko-KR" sz="1800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/>
              <a:t>모달 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 사용자가 대화상자와 또 다른 윈도우 사이를 전환할 수 없다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가장 일반적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확인이나 취소 버튼을 이용하여 대화상자를 종료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DialogBox(hInstance,MAKEINTRESOURCE(IDD_DIALOG1),hwnd,DlgProc);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hInstance : Instance</a:t>
            </a:r>
            <a:r>
              <a:rPr lang="ko-KR" altLang="en-US" sz="1800"/>
              <a:t>의 </a:t>
            </a:r>
            <a:r>
              <a:rPr lang="en-US" altLang="ko-KR" sz="1800"/>
              <a:t>Handle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MAKEINTRESOURCE(IDD_DIALOG1) : </a:t>
            </a:r>
            <a:r>
              <a:rPr lang="ko-KR" altLang="en-US" sz="1800"/>
              <a:t>대화상자의 이름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 </a:t>
            </a:r>
            <a:r>
              <a:rPr lang="en-US" altLang="ko-KR" sz="1800"/>
              <a:t>hwnd : </a:t>
            </a:r>
            <a:r>
              <a:rPr lang="ko-KR" altLang="en-US" sz="1800"/>
              <a:t>대화상자의 부모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DlgProc : </a:t>
            </a:r>
            <a:r>
              <a:rPr lang="ko-KR" altLang="en-US" sz="1800"/>
              <a:t>대화상자 프로시저 함수 </a:t>
            </a:r>
          </a:p>
        </p:txBody>
      </p:sp>
      <p:sp>
        <p:nvSpPr>
          <p:cNvPr id="232451" name="Rectangle 4"/>
          <p:cNvSpPr>
            <a:spLocks noGrp="1" noChangeArrowheads="1"/>
          </p:cNvSpPr>
          <p:nvPr>
            <p:ph type="title"/>
          </p:nvPr>
        </p:nvSpPr>
        <p:spPr>
          <a:xfrm>
            <a:off x="23813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다이얼로그 박스</a:t>
            </a:r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5"/>
          <p:cNvSpPr>
            <a:spLocks noGrp="1" noChangeArrowheads="1"/>
          </p:cNvSpPr>
          <p:nvPr>
            <p:ph idx="1"/>
          </p:nvPr>
        </p:nvSpPr>
        <p:spPr>
          <a:xfrm>
            <a:off x="395288" y="692150"/>
            <a:ext cx="8424862" cy="5905500"/>
          </a:xfrm>
        </p:spPr>
        <p:txBody>
          <a:bodyPr/>
          <a:lstStyle/>
          <a:p>
            <a:r>
              <a:rPr lang="ko-KR" altLang="en-US"/>
              <a:t>파라미터 전달</a:t>
            </a:r>
          </a:p>
          <a:p>
            <a:pPr lvl="1"/>
            <a:r>
              <a:rPr lang="en-US" altLang="ko-KR" sz="2000"/>
              <a:t>INT_PTR DialogBoxParam( HINSTANCE hInstance, LPCTSTR lPTemplateName, HWND hWndParent, DLGPROC lpDialogFunc, LPARAM dwInitParam);</a:t>
            </a:r>
          </a:p>
          <a:p>
            <a:pPr lvl="2"/>
            <a:r>
              <a:rPr lang="ko-KR" altLang="en-US" sz="1800"/>
              <a:t>함수의 원형은 </a:t>
            </a:r>
            <a:r>
              <a:rPr lang="en-US" altLang="ko-KR" sz="1800"/>
              <a:t>DialogBox</a:t>
            </a:r>
            <a:r>
              <a:rPr lang="ko-KR" altLang="en-US" sz="1800"/>
              <a:t>와 거의 유사하되 제일 뒤에 </a:t>
            </a:r>
            <a:r>
              <a:rPr lang="en-US" altLang="ko-KR" sz="1800"/>
              <a:t>dwInitParam</a:t>
            </a:r>
            <a:r>
              <a:rPr lang="ko-KR" altLang="en-US" sz="1800"/>
              <a:t>이라는 인수가 하나 더 추가되었다</a:t>
            </a:r>
            <a:r>
              <a:rPr lang="en-US" altLang="ko-KR" sz="1800"/>
              <a:t>.</a:t>
            </a:r>
          </a:p>
          <a:p>
            <a:pPr lvl="2"/>
            <a:r>
              <a:rPr lang="ko-KR" altLang="en-US" sz="1800"/>
              <a:t>이 값은 대화상자를 생성할 때 </a:t>
            </a:r>
            <a:r>
              <a:rPr lang="en-US" altLang="ko-KR" sz="1800"/>
              <a:t>WM_INITDIALOG</a:t>
            </a:r>
            <a:r>
              <a:rPr lang="ko-KR" altLang="en-US" sz="1800"/>
              <a:t>의 </a:t>
            </a:r>
            <a:r>
              <a:rPr lang="en-US" altLang="ko-KR" sz="1800"/>
              <a:t>lParam</a:t>
            </a:r>
            <a:r>
              <a:rPr lang="ko-KR" altLang="en-US" sz="1800"/>
              <a:t>으로 전달된다</a:t>
            </a:r>
            <a:r>
              <a:rPr lang="en-US" altLang="ko-KR" sz="1800"/>
              <a:t>.</a:t>
            </a:r>
          </a:p>
          <a:p>
            <a:r>
              <a:rPr lang="ko-KR" altLang="en-US"/>
              <a:t>아이들 메시지</a:t>
            </a:r>
          </a:p>
          <a:p>
            <a:pPr lvl="1"/>
            <a:r>
              <a:rPr lang="ko-KR" altLang="en-US" sz="2000"/>
              <a:t>모달 대화상자가 떠 있는 동안 부모 윈도우는 사용 금지되어 아무런 입력도 받지 못한다</a:t>
            </a:r>
            <a:r>
              <a:rPr lang="en-US" altLang="ko-KR" sz="2000"/>
              <a:t>.</a:t>
            </a:r>
          </a:p>
          <a:p>
            <a:pPr lvl="1"/>
            <a:r>
              <a:rPr lang="ko-KR" altLang="en-US" sz="2000"/>
              <a:t>사용 금지된 윈도우도 메시지를 처리할 수 있는데 백그라운드 작업이 필요하다면 </a:t>
            </a:r>
            <a:r>
              <a:rPr lang="en-US" altLang="ko-KR" sz="2000"/>
              <a:t>WM_ENTERIDLE</a:t>
            </a:r>
            <a:r>
              <a:rPr lang="ko-KR" altLang="en-US" sz="2000"/>
              <a:t>메시지를 사용할 수 있다</a:t>
            </a:r>
            <a:r>
              <a:rPr lang="en-US" altLang="ko-KR" sz="2000"/>
              <a:t>.</a:t>
            </a:r>
          </a:p>
          <a:p>
            <a:pPr lvl="1"/>
            <a:r>
              <a:rPr lang="ko-KR" altLang="en-US" sz="2000"/>
              <a:t>이 메시지는 모달  대화상자나 메뉴 윈도우가 떠 잇는 동안 부모 윈도우에게 주기적으로 보내진다</a:t>
            </a:r>
            <a:r>
              <a:rPr lang="en-US" altLang="ko-KR" sz="2000"/>
              <a:t>.</a:t>
            </a:r>
          </a:p>
          <a:p>
            <a:pPr lvl="1"/>
            <a:r>
              <a:rPr lang="ko-KR" altLang="en-US" sz="2000"/>
              <a:t>모달 대화상자는 자신에게 전달된 메시지를 처리하다가 더 이상 처리할 메시지가 없을 때</a:t>
            </a:r>
            <a:r>
              <a:rPr lang="en-US" altLang="ko-KR" sz="2000"/>
              <a:t>, </a:t>
            </a:r>
            <a:r>
              <a:rPr lang="ko-KR" altLang="en-US" sz="2000"/>
              <a:t>부모 윈도우에게 이 메시지를 전달한다</a:t>
            </a:r>
            <a:r>
              <a:rPr lang="en-US" altLang="ko-KR" sz="2000"/>
              <a:t>.</a:t>
            </a:r>
          </a:p>
        </p:txBody>
      </p:sp>
      <p:sp>
        <p:nvSpPr>
          <p:cNvPr id="233475" name="Rectangle 4"/>
          <p:cNvSpPr>
            <a:spLocks noGrp="1" noChangeArrowheads="1"/>
          </p:cNvSpPr>
          <p:nvPr>
            <p:ph type="title"/>
          </p:nvPr>
        </p:nvSpPr>
        <p:spPr>
          <a:xfrm>
            <a:off x="22225" y="11113"/>
            <a:ext cx="8229600" cy="417512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다이얼로그 박스</a:t>
            </a:r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4"/>
          <p:cNvSpPr>
            <a:spLocks noChangeArrowheads="1"/>
          </p:cNvSpPr>
          <p:nvPr/>
        </p:nvSpPr>
        <p:spPr bwMode="auto">
          <a:xfrm>
            <a:off x="323850" y="260350"/>
            <a:ext cx="8496300" cy="633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/*------------------------------------------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ABOUT1.C -- About Box Demo Program No. 1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          (c) Charles Petzold, 1998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------------------------------------------*/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#include &lt;windows.h&gt;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#include "resource.h"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LRESULT CALLBACK WndProc      (HWND, UINT, WPARAM, 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BOOL    CALLBACK AboutDlgProc (HWND, UINT, WPARAM, 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int WINAPI WinMain (HINSTANCE hInstance, HINSTANCE hPrevInstance,PSTR szCmdLine, int iCmdShow)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TCHAR szAppName[] = TEXT ("About1")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MSG          msg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HWND         hwnd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     wndclass 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wndclass.style         = CS_HREDRAW | CS_VREDRAW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wndclass.lpfnWndProc   = WndProc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wndclass.cbClsExtra    =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wndclass.cbWndExtra    =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wndclass.hInstance     = hInstance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wndclass.hIcon         = LoadIcon (hInstance, szAppName)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wndclass.hCursor       = LoadCursor (NULL, IDC_ARROW)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wndclass.hbrBackground = (HBRUSH) GetStockObject (WHITE_BRUSH)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wndclass.lpszMenuName  = szAppName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wndclass.lpszClassName = szAppName 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if (!RegisterClass (&amp;wndclass))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MessageBox (NULL, TEXT ("This program requires Windows NT!"),szAppName, MB_ICONERROR)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  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hwnd = CreateWindow (szAppName, TEXT ("About Box Demo Program"),WS_OVERLAPPEDWINDOW,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CW_USEDEFAULT, CW_USEDEFAULT,CW_USEDEFAULT, CW_USEDEFAULT,NULL, NULL, hInstance, NULL) 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ShowWindow (hwnd, iCmdShow)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UpdateWindow (hwnd) ; 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while (GetMessage (&amp;msg, NULL, 0, 0))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TranslateMessage (&amp;msg)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DispatchMessage (&amp;msg)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msg.wParam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4"/>
          <p:cNvSpPr>
            <a:spLocks noChangeArrowheads="1"/>
          </p:cNvSpPr>
          <p:nvPr/>
        </p:nvSpPr>
        <p:spPr bwMode="auto">
          <a:xfrm>
            <a:off x="323850" y="188913"/>
            <a:ext cx="8496300" cy="6408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ko-KR" sz="1000">
              <a:latin typeface="휴먼모음T" pitchFamily="18" charset="-127"/>
              <a:ea typeface="휴먼모음T" pitchFamily="18" charset="-127"/>
            </a:endParaRP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LRESULT CALLBACK WndProc (HWND hwnd, UINT message, WPARAM wParam, LPARAM lParam)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{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static HINSTANCE hInstance ;</a:t>
            </a:r>
          </a:p>
          <a:p>
            <a:endParaRPr lang="en-US" altLang="ko-KR" sz="1000">
              <a:latin typeface="휴먼모음T" pitchFamily="18" charset="-127"/>
              <a:ea typeface="휴먼모음T" pitchFamily="18" charset="-127"/>
            </a:endParaRP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switch (message)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{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case WM_CREATE :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hInstance = ((LPCREATESTRUCT) lParam)-&gt;hInstance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return 0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case WM_COMMAND :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switch (LOWORD (wParam))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{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case IDM_APP_ABOUT :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DialogBox (hInstance, TEXT ("AboutBox"), hwnd, AboutDlgProc)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break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}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return 0 ;        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case WM_DESTROY :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PostQuitMessage (0)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return 0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}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return DefWindowProc (hwnd, message, wParam, lParam)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}</a:t>
            </a:r>
          </a:p>
          <a:p>
            <a:endParaRPr lang="en-US" altLang="ko-KR" sz="1000">
              <a:latin typeface="휴먼모음T" pitchFamily="18" charset="-127"/>
              <a:ea typeface="휴먼모음T" pitchFamily="18" charset="-127"/>
            </a:endParaRP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BOOL CALLBACK AboutDlgProc (HWND hDlg, UINT message, WPARAM wParam, LPARAM lParam)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{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switch (message)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{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case WM_INITDIALOG :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return TRUE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case WM_COMMAND :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switch (LOWORD (wParam))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{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case IDOK :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case IDCANCEL :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EndDialog (hDlg, 0)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return TRUE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}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break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}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return FALSE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}</a:t>
            </a:r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4"/>
          <p:cNvSpPr>
            <a:spLocks noChangeArrowheads="1"/>
          </p:cNvSpPr>
          <p:nvPr/>
        </p:nvSpPr>
        <p:spPr bwMode="auto">
          <a:xfrm>
            <a:off x="684213" y="1268413"/>
            <a:ext cx="3810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  <a:ea typeface="굴림" pitchFamily="50" charset="-127"/>
              </a:rPr>
              <a:t>LRESULT</a:t>
            </a:r>
            <a:r>
              <a:rPr lang="ko-KR" altLang="en-US">
                <a:latin typeface="Times New Roman" pitchFamily="18" charset="0"/>
                <a:ea typeface="굴림" pitchFamily="50" charset="-127"/>
              </a:rPr>
              <a:t>를 반환</a:t>
            </a:r>
          </a:p>
        </p:txBody>
      </p:sp>
      <p:sp>
        <p:nvSpPr>
          <p:cNvPr id="236547" name="Rectangle 5"/>
          <p:cNvSpPr>
            <a:spLocks noChangeArrowheads="1"/>
          </p:cNvSpPr>
          <p:nvPr/>
        </p:nvSpPr>
        <p:spPr bwMode="auto">
          <a:xfrm>
            <a:off x="4570413" y="1268413"/>
            <a:ext cx="3810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  <a:ea typeface="굴림" pitchFamily="50" charset="-127"/>
              </a:rPr>
              <a:t>BOOL</a:t>
            </a:r>
            <a:r>
              <a:rPr lang="ko-KR" altLang="en-US">
                <a:latin typeface="Times New Roman" pitchFamily="18" charset="0"/>
                <a:ea typeface="굴림" pitchFamily="50" charset="-127"/>
              </a:rPr>
              <a:t>을 반환</a:t>
            </a:r>
          </a:p>
        </p:txBody>
      </p:sp>
      <p:sp>
        <p:nvSpPr>
          <p:cNvPr id="236548" name="Rectangle 6"/>
          <p:cNvSpPr>
            <a:spLocks noChangeArrowheads="1"/>
          </p:cNvSpPr>
          <p:nvPr/>
        </p:nvSpPr>
        <p:spPr bwMode="auto">
          <a:xfrm>
            <a:off x="684213" y="1601788"/>
            <a:ext cx="3810000" cy="6048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>
                <a:latin typeface="Times New Roman" pitchFamily="18" charset="0"/>
                <a:ea typeface="굴림" pitchFamily="50" charset="-127"/>
              </a:rPr>
              <a:t>메시지 처리하지 않으면</a:t>
            </a:r>
          </a:p>
          <a:p>
            <a:pPr algn="ctr"/>
            <a:r>
              <a:rPr lang="en-US" altLang="ko-KR">
                <a:latin typeface="Times New Roman" pitchFamily="18" charset="0"/>
                <a:ea typeface="굴림" pitchFamily="50" charset="-127"/>
              </a:rPr>
              <a:t>DefWindowProc</a:t>
            </a:r>
            <a:r>
              <a:rPr lang="ko-KR" altLang="en-US">
                <a:latin typeface="Times New Roman" pitchFamily="18" charset="0"/>
                <a:ea typeface="굴림" pitchFamily="50" charset="-127"/>
              </a:rPr>
              <a:t>호출</a:t>
            </a:r>
          </a:p>
        </p:txBody>
      </p:sp>
      <p:sp>
        <p:nvSpPr>
          <p:cNvPr id="236549" name="Rectangle 7"/>
          <p:cNvSpPr>
            <a:spLocks noChangeArrowheads="1"/>
          </p:cNvSpPr>
          <p:nvPr/>
        </p:nvSpPr>
        <p:spPr bwMode="auto">
          <a:xfrm>
            <a:off x="4570413" y="1601788"/>
            <a:ext cx="3810000" cy="6048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>
                <a:latin typeface="Times New Roman" pitchFamily="18" charset="0"/>
                <a:ea typeface="굴림" pitchFamily="50" charset="-127"/>
              </a:rPr>
              <a:t>메시지 처리 </a:t>
            </a:r>
            <a:r>
              <a:rPr lang="en-US" altLang="ko-KR">
                <a:latin typeface="Times New Roman" pitchFamily="18" charset="0"/>
                <a:ea typeface="굴림" pitchFamily="50" charset="-127"/>
              </a:rPr>
              <a:t>O : TRUE</a:t>
            </a:r>
          </a:p>
          <a:p>
            <a:pPr algn="ctr"/>
            <a:r>
              <a:rPr lang="ko-KR" altLang="en-US">
                <a:latin typeface="Times New Roman" pitchFamily="18" charset="0"/>
                <a:ea typeface="굴림" pitchFamily="50" charset="-127"/>
              </a:rPr>
              <a:t>메시지 처리 </a:t>
            </a:r>
            <a:r>
              <a:rPr lang="en-US" altLang="ko-KR">
                <a:latin typeface="Times New Roman" pitchFamily="18" charset="0"/>
                <a:ea typeface="굴림" pitchFamily="50" charset="-127"/>
              </a:rPr>
              <a:t>X : FALSE</a:t>
            </a:r>
          </a:p>
        </p:txBody>
      </p:sp>
      <p:sp>
        <p:nvSpPr>
          <p:cNvPr id="236550" name="Rectangle 8"/>
          <p:cNvSpPr>
            <a:spLocks noChangeArrowheads="1"/>
          </p:cNvSpPr>
          <p:nvPr/>
        </p:nvSpPr>
        <p:spPr bwMode="auto">
          <a:xfrm>
            <a:off x="684213" y="2244725"/>
            <a:ext cx="3810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>
                <a:latin typeface="Times New Roman" pitchFamily="18" charset="0"/>
                <a:ea typeface="굴림" pitchFamily="50" charset="-127"/>
              </a:rPr>
              <a:t>초기화 </a:t>
            </a:r>
            <a:r>
              <a:rPr lang="en-US" altLang="ko-KR">
                <a:latin typeface="Times New Roman" pitchFamily="18" charset="0"/>
                <a:ea typeface="굴림" pitchFamily="50" charset="-127"/>
              </a:rPr>
              <a:t>: WM_CREATE</a:t>
            </a:r>
          </a:p>
        </p:txBody>
      </p:sp>
      <p:sp>
        <p:nvSpPr>
          <p:cNvPr id="236551" name="Rectangle 9"/>
          <p:cNvSpPr>
            <a:spLocks noChangeArrowheads="1"/>
          </p:cNvSpPr>
          <p:nvPr/>
        </p:nvSpPr>
        <p:spPr bwMode="auto">
          <a:xfrm>
            <a:off x="4570413" y="2244725"/>
            <a:ext cx="3810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>
                <a:latin typeface="Times New Roman" pitchFamily="18" charset="0"/>
                <a:ea typeface="굴림" pitchFamily="50" charset="-127"/>
              </a:rPr>
              <a:t>초기화 </a:t>
            </a:r>
            <a:r>
              <a:rPr lang="en-US" altLang="ko-KR">
                <a:latin typeface="Times New Roman" pitchFamily="18" charset="0"/>
                <a:ea typeface="굴림" pitchFamily="50" charset="-127"/>
              </a:rPr>
              <a:t>: WM_INITDIALOG</a:t>
            </a:r>
          </a:p>
        </p:txBody>
      </p:sp>
      <p:sp>
        <p:nvSpPr>
          <p:cNvPr id="236552" name="Rectangle 10"/>
          <p:cNvSpPr>
            <a:spLocks noGrp="1" noChangeArrowheads="1"/>
          </p:cNvSpPr>
          <p:nvPr>
            <p:ph type="title"/>
          </p:nvPr>
        </p:nvSpPr>
        <p:spPr>
          <a:xfrm>
            <a:off x="0" y="11113"/>
            <a:ext cx="8229600" cy="417512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다이얼로그 박스</a:t>
            </a:r>
          </a:p>
        </p:txBody>
      </p:sp>
      <p:sp>
        <p:nvSpPr>
          <p:cNvPr id="236553" name="Text Box 12"/>
          <p:cNvSpPr txBox="1">
            <a:spLocks noChangeArrowheads="1"/>
          </p:cNvSpPr>
          <p:nvPr/>
        </p:nvSpPr>
        <p:spPr bwMode="auto">
          <a:xfrm>
            <a:off x="539750" y="836613"/>
            <a:ext cx="4895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9pPr>
          </a:lstStyle>
          <a:p>
            <a:pPr eaLnBrk="1" hangingPunct="1"/>
            <a:r>
              <a:rPr lang="ko-KR" altLang="en-US" sz="2000">
                <a:latin typeface="굴림" pitchFamily="50" charset="-127"/>
                <a:ea typeface="굴림" pitchFamily="50" charset="-127"/>
              </a:rPr>
              <a:t>윈도우 프로시저와 대화상자 프로시저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5. </a:t>
            </a:r>
            <a:r>
              <a:rPr lang="ko-KR" altLang="en-US" sz="3200">
                <a:latin typeface="휴먼옛체" pitchFamily="2" charset="-127"/>
                <a:ea typeface="휴먼옛체" pitchFamily="2" charset="-127"/>
              </a:rPr>
              <a:t>윈도우 프로그래밍과 친해지자</a:t>
            </a:r>
          </a:p>
        </p:txBody>
      </p:sp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468313" y="909638"/>
            <a:ext cx="8207375" cy="20272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>
                <a:latin typeface="Times New Roman" pitchFamily="18" charset="0"/>
                <a:ea typeface="굴림" pitchFamily="50" charset="-127"/>
              </a:rPr>
              <a:t> case WM_PAINT :</a:t>
            </a:r>
          </a:p>
          <a:p>
            <a:r>
              <a:rPr lang="en-US" altLang="ko-KR">
                <a:latin typeface="Times New Roman" pitchFamily="18" charset="0"/>
                <a:ea typeface="굴림" pitchFamily="50" charset="-127"/>
              </a:rPr>
              <a:t>          hdc = BeginPaint (hwnd, &amp;ps) ;</a:t>
            </a:r>
          </a:p>
          <a:p>
            <a:r>
              <a:rPr lang="en-US" altLang="ko-KR">
                <a:latin typeface="Times New Roman" pitchFamily="18" charset="0"/>
                <a:ea typeface="굴림" pitchFamily="50" charset="-127"/>
              </a:rPr>
              <a:t>         GetClientRect (hwnd, &amp;rect) ;</a:t>
            </a:r>
          </a:p>
          <a:p>
            <a:r>
              <a:rPr lang="en-US" altLang="ko-KR">
                <a:latin typeface="Times New Roman" pitchFamily="18" charset="0"/>
                <a:ea typeface="굴림" pitchFamily="50" charset="-127"/>
              </a:rPr>
              <a:t>         DrawText (hdc, "Hello, Windows 95!", -1, &amp;rect,</a:t>
            </a:r>
          </a:p>
          <a:p>
            <a:r>
              <a:rPr lang="en-US" altLang="ko-KR">
                <a:latin typeface="Times New Roman" pitchFamily="18" charset="0"/>
                <a:ea typeface="굴림" pitchFamily="50" charset="-127"/>
              </a:rPr>
              <a:t>		    DT_SINGLELINE | DT_CENTER | DT_VCENTER) ;</a:t>
            </a:r>
          </a:p>
          <a:p>
            <a:r>
              <a:rPr lang="en-US" altLang="ko-KR">
                <a:latin typeface="Times New Roman" pitchFamily="18" charset="0"/>
                <a:ea typeface="굴림" pitchFamily="50" charset="-127"/>
              </a:rPr>
              <a:t>         EndPaint (hwnd, &amp;ps) ;</a:t>
            </a:r>
          </a:p>
          <a:p>
            <a:r>
              <a:rPr lang="en-US" altLang="ko-KR">
                <a:latin typeface="Times New Roman" pitchFamily="18" charset="0"/>
                <a:ea typeface="굴림" pitchFamily="50" charset="-127"/>
              </a:rPr>
              <a:t>         return 0 ;</a:t>
            </a:r>
          </a:p>
        </p:txBody>
      </p:sp>
      <p:sp>
        <p:nvSpPr>
          <p:cNvPr id="30724" name="Rectangle 6"/>
          <p:cNvSpPr>
            <a:spLocks noChangeArrowheads="1"/>
          </p:cNvSpPr>
          <p:nvPr/>
        </p:nvSpPr>
        <p:spPr bwMode="auto">
          <a:xfrm>
            <a:off x="544513" y="4208463"/>
            <a:ext cx="1219200" cy="1600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>
                <a:latin typeface="Times New Roman" pitchFamily="18" charset="0"/>
                <a:ea typeface="굴림" pitchFamily="50" charset="-127"/>
              </a:rPr>
              <a:t>윈도우</a:t>
            </a:r>
          </a:p>
          <a:p>
            <a:pPr algn="ctr"/>
            <a:r>
              <a:rPr lang="ko-KR" altLang="en-US">
                <a:latin typeface="Times New Roman" pitchFamily="18" charset="0"/>
                <a:ea typeface="굴림" pitchFamily="50" charset="-127"/>
              </a:rPr>
              <a:t>프로그램</a:t>
            </a:r>
          </a:p>
        </p:txBody>
      </p:sp>
      <p:sp>
        <p:nvSpPr>
          <p:cNvPr id="30725" name="Rectangle 7"/>
          <p:cNvSpPr>
            <a:spLocks noChangeArrowheads="1"/>
          </p:cNvSpPr>
          <p:nvPr/>
        </p:nvSpPr>
        <p:spPr bwMode="auto">
          <a:xfrm>
            <a:off x="1989138" y="3333750"/>
            <a:ext cx="24384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  <a:ea typeface="굴림" pitchFamily="50" charset="-127"/>
              </a:rPr>
              <a:t>GDI32.DLL</a:t>
            </a:r>
          </a:p>
        </p:txBody>
      </p:sp>
      <p:sp>
        <p:nvSpPr>
          <p:cNvPr id="30726" name="Rectangle 8"/>
          <p:cNvSpPr>
            <a:spLocks noChangeArrowheads="1"/>
          </p:cNvSpPr>
          <p:nvPr/>
        </p:nvSpPr>
        <p:spPr bwMode="auto">
          <a:xfrm>
            <a:off x="1989138" y="4095750"/>
            <a:ext cx="2438400" cy="167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  <a:ea typeface="굴림" pitchFamily="50" charset="-127"/>
              </a:rPr>
              <a:t>USER32.DLL</a:t>
            </a:r>
          </a:p>
        </p:txBody>
      </p:sp>
      <p:sp>
        <p:nvSpPr>
          <p:cNvPr id="30727" name="Rectangle 9"/>
          <p:cNvSpPr>
            <a:spLocks noChangeArrowheads="1"/>
          </p:cNvSpPr>
          <p:nvPr/>
        </p:nvSpPr>
        <p:spPr bwMode="auto">
          <a:xfrm>
            <a:off x="1989138" y="6000750"/>
            <a:ext cx="24384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  <a:ea typeface="굴림" pitchFamily="50" charset="-127"/>
              </a:rPr>
              <a:t>KERNEL32.DLL</a:t>
            </a:r>
          </a:p>
        </p:txBody>
      </p:sp>
      <p:sp>
        <p:nvSpPr>
          <p:cNvPr id="30728" name="Line 10"/>
          <p:cNvSpPr>
            <a:spLocks noChangeShapeType="1"/>
          </p:cNvSpPr>
          <p:nvPr/>
        </p:nvSpPr>
        <p:spPr bwMode="auto">
          <a:xfrm flipV="1">
            <a:off x="4427538" y="3294063"/>
            <a:ext cx="947737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29" name="Rectangle 11"/>
          <p:cNvSpPr>
            <a:spLocks noChangeArrowheads="1"/>
          </p:cNvSpPr>
          <p:nvPr/>
        </p:nvSpPr>
        <p:spPr bwMode="auto">
          <a:xfrm>
            <a:off x="5375275" y="3141663"/>
            <a:ext cx="1600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  <a:ea typeface="굴림" pitchFamily="50" charset="-127"/>
              </a:rPr>
              <a:t>Display.drv</a:t>
            </a:r>
          </a:p>
        </p:txBody>
      </p:sp>
      <p:sp>
        <p:nvSpPr>
          <p:cNvPr id="30730" name="Rectangle 12"/>
          <p:cNvSpPr>
            <a:spLocks noChangeArrowheads="1"/>
          </p:cNvSpPr>
          <p:nvPr/>
        </p:nvSpPr>
        <p:spPr bwMode="auto">
          <a:xfrm>
            <a:off x="5375275" y="3522663"/>
            <a:ext cx="1600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  <a:ea typeface="굴림" pitchFamily="50" charset="-127"/>
              </a:rPr>
              <a:t>Printer.drv</a:t>
            </a:r>
          </a:p>
        </p:txBody>
      </p:sp>
      <p:sp>
        <p:nvSpPr>
          <p:cNvPr id="30731" name="Line 13"/>
          <p:cNvSpPr>
            <a:spLocks noChangeShapeType="1"/>
          </p:cNvSpPr>
          <p:nvPr/>
        </p:nvSpPr>
        <p:spPr bwMode="auto">
          <a:xfrm>
            <a:off x="4427538" y="3581400"/>
            <a:ext cx="947737" cy="9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32" name="Rectangle 14"/>
          <p:cNvSpPr>
            <a:spLocks noChangeArrowheads="1"/>
          </p:cNvSpPr>
          <p:nvPr/>
        </p:nvSpPr>
        <p:spPr bwMode="auto">
          <a:xfrm>
            <a:off x="5375275" y="3979863"/>
            <a:ext cx="1600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  <a:ea typeface="굴림" pitchFamily="50" charset="-127"/>
              </a:rPr>
              <a:t>Keyboard.drv</a:t>
            </a:r>
          </a:p>
        </p:txBody>
      </p:sp>
      <p:sp>
        <p:nvSpPr>
          <p:cNvPr id="30733" name="Rectangle 15"/>
          <p:cNvSpPr>
            <a:spLocks noChangeArrowheads="1"/>
          </p:cNvSpPr>
          <p:nvPr/>
        </p:nvSpPr>
        <p:spPr bwMode="auto">
          <a:xfrm>
            <a:off x="5375275" y="4360863"/>
            <a:ext cx="1600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  <a:ea typeface="굴림" pitchFamily="50" charset="-127"/>
              </a:rPr>
              <a:t>Mouse.drv</a:t>
            </a:r>
          </a:p>
        </p:txBody>
      </p:sp>
      <p:sp>
        <p:nvSpPr>
          <p:cNvPr id="30734" name="Rectangle 16"/>
          <p:cNvSpPr>
            <a:spLocks noChangeArrowheads="1"/>
          </p:cNvSpPr>
          <p:nvPr/>
        </p:nvSpPr>
        <p:spPr bwMode="auto">
          <a:xfrm>
            <a:off x="5375275" y="4741863"/>
            <a:ext cx="1600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  <a:ea typeface="굴림" pitchFamily="50" charset="-127"/>
              </a:rPr>
              <a:t>Sound.drv</a:t>
            </a:r>
          </a:p>
        </p:txBody>
      </p:sp>
      <p:sp>
        <p:nvSpPr>
          <p:cNvPr id="30735" name="Rectangle 17"/>
          <p:cNvSpPr>
            <a:spLocks noChangeArrowheads="1"/>
          </p:cNvSpPr>
          <p:nvPr/>
        </p:nvSpPr>
        <p:spPr bwMode="auto">
          <a:xfrm>
            <a:off x="5375275" y="5122863"/>
            <a:ext cx="1600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  <a:ea typeface="굴림" pitchFamily="50" charset="-127"/>
              </a:rPr>
              <a:t>System.drv</a:t>
            </a:r>
          </a:p>
        </p:txBody>
      </p:sp>
      <p:sp>
        <p:nvSpPr>
          <p:cNvPr id="30736" name="Rectangle 18"/>
          <p:cNvSpPr>
            <a:spLocks noChangeArrowheads="1"/>
          </p:cNvSpPr>
          <p:nvPr/>
        </p:nvSpPr>
        <p:spPr bwMode="auto">
          <a:xfrm>
            <a:off x="5375275" y="5503863"/>
            <a:ext cx="1600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  <a:ea typeface="굴림" pitchFamily="50" charset="-127"/>
              </a:rPr>
              <a:t>Comm.drv</a:t>
            </a:r>
          </a:p>
        </p:txBody>
      </p:sp>
      <p:sp>
        <p:nvSpPr>
          <p:cNvPr id="30737" name="Line 19"/>
          <p:cNvSpPr>
            <a:spLocks noChangeShapeType="1"/>
          </p:cNvSpPr>
          <p:nvPr/>
        </p:nvSpPr>
        <p:spPr bwMode="auto">
          <a:xfrm flipV="1">
            <a:off x="4427538" y="4086225"/>
            <a:ext cx="936625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38" name="Line 20"/>
          <p:cNvSpPr>
            <a:spLocks noChangeShapeType="1"/>
          </p:cNvSpPr>
          <p:nvPr/>
        </p:nvSpPr>
        <p:spPr bwMode="auto">
          <a:xfrm flipV="1">
            <a:off x="4427538" y="4518025"/>
            <a:ext cx="936625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39" name="Line 21"/>
          <p:cNvSpPr>
            <a:spLocks noChangeShapeType="1"/>
          </p:cNvSpPr>
          <p:nvPr/>
        </p:nvSpPr>
        <p:spPr bwMode="auto">
          <a:xfrm>
            <a:off x="4427538" y="4805363"/>
            <a:ext cx="936625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40" name="Line 22"/>
          <p:cNvSpPr>
            <a:spLocks noChangeShapeType="1"/>
          </p:cNvSpPr>
          <p:nvPr/>
        </p:nvSpPr>
        <p:spPr bwMode="auto">
          <a:xfrm>
            <a:off x="4427538" y="4805363"/>
            <a:ext cx="93662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41" name="Line 23"/>
          <p:cNvSpPr>
            <a:spLocks noChangeShapeType="1"/>
          </p:cNvSpPr>
          <p:nvPr/>
        </p:nvSpPr>
        <p:spPr bwMode="auto">
          <a:xfrm>
            <a:off x="4427538" y="4805363"/>
            <a:ext cx="936625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42" name="Text Box 24"/>
          <p:cNvSpPr txBox="1">
            <a:spLocks noChangeArrowheads="1"/>
          </p:cNvSpPr>
          <p:nvPr/>
        </p:nvSpPr>
        <p:spPr bwMode="auto">
          <a:xfrm>
            <a:off x="7308850" y="5094288"/>
            <a:ext cx="1254125" cy="3762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9pPr>
          </a:lstStyle>
          <a:p>
            <a:pPr eaLnBrk="1" hangingPunct="1"/>
            <a:r>
              <a:rPr lang="en-US" altLang="ko-KR">
                <a:latin typeface="Times New Roman" pitchFamily="18" charset="0"/>
                <a:ea typeface="굴림" pitchFamily="50" charset="-127"/>
              </a:rPr>
              <a:t>Timer H/W</a:t>
            </a:r>
            <a:endParaRPr lang="en-US" altLang="ko-KR" sz="20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0743" name="Line 25"/>
          <p:cNvSpPr>
            <a:spLocks noChangeShapeType="1"/>
          </p:cNvSpPr>
          <p:nvPr/>
        </p:nvSpPr>
        <p:spPr bwMode="auto">
          <a:xfrm flipV="1">
            <a:off x="7019925" y="5237163"/>
            <a:ext cx="288925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44" name="Text Box 26"/>
          <p:cNvSpPr txBox="1">
            <a:spLocks noChangeArrowheads="1"/>
          </p:cNvSpPr>
          <p:nvPr/>
        </p:nvSpPr>
        <p:spPr bwMode="auto">
          <a:xfrm>
            <a:off x="7308850" y="5503863"/>
            <a:ext cx="1223963" cy="3762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9pPr>
          </a:lstStyle>
          <a:p>
            <a:pPr eaLnBrk="1" hangingPunct="1"/>
            <a:r>
              <a:rPr lang="en-US" altLang="ko-KR">
                <a:latin typeface="Times New Roman" pitchFamily="18" charset="0"/>
                <a:ea typeface="굴림" pitchFamily="50" charset="-127"/>
              </a:rPr>
              <a:t>RS-232</a:t>
            </a:r>
            <a:endParaRPr lang="en-US" altLang="ko-KR" sz="20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0745" name="Line 27"/>
          <p:cNvSpPr>
            <a:spLocks noChangeShapeType="1"/>
          </p:cNvSpPr>
          <p:nvPr/>
        </p:nvSpPr>
        <p:spPr bwMode="auto">
          <a:xfrm>
            <a:off x="6999288" y="5656263"/>
            <a:ext cx="309562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46" name="Text Box 28"/>
          <p:cNvSpPr txBox="1">
            <a:spLocks noChangeArrowheads="1"/>
          </p:cNvSpPr>
          <p:nvPr/>
        </p:nvSpPr>
        <p:spPr bwMode="auto">
          <a:xfrm>
            <a:off x="5365750" y="5922963"/>
            <a:ext cx="1654175" cy="3762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9pPr>
          </a:lstStyle>
          <a:p>
            <a:pPr eaLnBrk="1" hangingPunct="1"/>
            <a:r>
              <a:rPr lang="en-US" altLang="ko-KR">
                <a:latin typeface="Times New Roman" pitchFamily="18" charset="0"/>
                <a:ea typeface="굴림" pitchFamily="50" charset="-127"/>
              </a:rPr>
              <a:t>Ms-Dos file I/O</a:t>
            </a:r>
          </a:p>
        </p:txBody>
      </p:sp>
      <p:sp>
        <p:nvSpPr>
          <p:cNvPr id="30747" name="Text Box 29"/>
          <p:cNvSpPr txBox="1">
            <a:spLocks noChangeArrowheads="1"/>
          </p:cNvSpPr>
          <p:nvPr/>
        </p:nvSpPr>
        <p:spPr bwMode="auto">
          <a:xfrm>
            <a:off x="5364163" y="6389688"/>
            <a:ext cx="2232025" cy="3762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9pPr>
          </a:lstStyle>
          <a:p>
            <a:pPr eaLnBrk="1" hangingPunct="1"/>
            <a:r>
              <a:rPr lang="en-US" altLang="ko-KR">
                <a:latin typeface="Times New Roman" pitchFamily="18" charset="0"/>
                <a:ea typeface="굴림" pitchFamily="50" charset="-127"/>
              </a:rPr>
              <a:t>Memory Management</a:t>
            </a:r>
          </a:p>
        </p:txBody>
      </p:sp>
      <p:sp>
        <p:nvSpPr>
          <p:cNvPr id="30748" name="Line 30"/>
          <p:cNvSpPr>
            <a:spLocks noChangeShapeType="1"/>
          </p:cNvSpPr>
          <p:nvPr/>
        </p:nvSpPr>
        <p:spPr bwMode="auto">
          <a:xfrm flipV="1">
            <a:off x="4427538" y="6102350"/>
            <a:ext cx="936625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49" name="Line 31"/>
          <p:cNvSpPr>
            <a:spLocks noChangeShapeType="1"/>
          </p:cNvSpPr>
          <p:nvPr/>
        </p:nvSpPr>
        <p:spPr bwMode="auto">
          <a:xfrm>
            <a:off x="4427538" y="6245225"/>
            <a:ext cx="9366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50" name="Text Box 32"/>
          <p:cNvSpPr txBox="1">
            <a:spLocks noChangeArrowheads="1"/>
          </p:cNvSpPr>
          <p:nvPr/>
        </p:nvSpPr>
        <p:spPr bwMode="auto">
          <a:xfrm>
            <a:off x="7072313" y="30749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30751" name="Line 33"/>
          <p:cNvSpPr>
            <a:spLocks noChangeShapeType="1"/>
          </p:cNvSpPr>
          <p:nvPr/>
        </p:nvSpPr>
        <p:spPr bwMode="auto">
          <a:xfrm>
            <a:off x="2627313" y="3716338"/>
            <a:ext cx="115252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52" name="Line 34"/>
          <p:cNvSpPr>
            <a:spLocks noChangeShapeType="1"/>
          </p:cNvSpPr>
          <p:nvPr/>
        </p:nvSpPr>
        <p:spPr bwMode="auto">
          <a:xfrm>
            <a:off x="2484438" y="5084763"/>
            <a:ext cx="136683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53" name="Line 35"/>
          <p:cNvSpPr>
            <a:spLocks noChangeShapeType="1"/>
          </p:cNvSpPr>
          <p:nvPr/>
        </p:nvSpPr>
        <p:spPr bwMode="auto">
          <a:xfrm>
            <a:off x="2268538" y="6381750"/>
            <a:ext cx="17272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4"/>
          <p:cNvSpPr>
            <a:spLocks noChangeArrowheads="1"/>
          </p:cNvSpPr>
          <p:nvPr/>
        </p:nvSpPr>
        <p:spPr bwMode="auto">
          <a:xfrm>
            <a:off x="250825" y="144463"/>
            <a:ext cx="8569325" cy="659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/*------------------------------------------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ABOUT3.C -- About Box Demo Program No. 3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          (c) Charles Petzold, 1998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------------------------------------------*/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#include &lt;windows.h&gt;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#include "resource.h"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LRESULT CALLBACK WndProc (HWND, UINT, WPARAM, 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BOOL    CALLBACK AboutDlgProc (HWND, UINT, WPARAM, 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LRESULT CALLBACK EllipPushWndProc (HWND, UINT, WPARAM, 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int WINAPI WinMain (HINSTANCE hInstance, HINSTANCE hPrevInstance,PSTR szCmdLine, int iCmdShow)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TCHAR szAppName[] = TEXT ("About3")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MSG          msg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HWND         hwnd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     wndclass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wndclass.style         = CS_HREDRAW | CS_VREDRAW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wndclass.lpfnWndProc   = WndProc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wndclass.cbClsExtra    =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wndclass.cbWndExtra    =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wndclass.hInstance     = hInstance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wndclass.hIcon         = LoadIcon (hInstance, szAppName)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wndclass.hCursor       = LoadCursor (NULL, IDC_ARROW)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wndclass.hbrBackground = (HBRUSH) GetStockObject (WHITE_BRUSH)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wndclass.lpszMenuName  = szAppName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wndclass.lpszClassName = szAppName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if (!RegisterClass (&amp;wndclass))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MessageBox (NULL, TEXT ("This program requires Windows NT!"),szAppName, MB_ICONERROR)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wndclass.style         = CS_HREDRAW | CS_VREDRAW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wndclass.lpfnWndProc   = EllipPushWndProc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wndclass.cbClsExtra    =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wndclass.cbWndExtra    =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wndclass.hInstance     = hInstance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wndclass.hIcon         = NULL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wndclass.hCursor       = LoadCursor (NULL, IDC_ARROW)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wndclass.hbrBackground = (HBRUSH) (COLOR_BTNFACE + 1)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wndclass.lpszMenuName  = NULL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wndclass.lpszClassName = TEXT ("EllipPush")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RegisterClass (&amp;wndclass)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hwnd = CreateWindow (szAppName, TEXT ("About Box Demo Program"),WS_OVERLAPPEDWINDOW,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CW_USEDEFAULT, CW_USEDEFAULT,CW_USEDEFAULT, CW_USEDEFAULT,NULL, NULL, hInstance, NULL)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ShowWindow (hwnd, iCmdShow)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UpdateWindow (hwnd) ; </a:t>
            </a:r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4"/>
          <p:cNvSpPr>
            <a:spLocks noChangeArrowheads="1"/>
          </p:cNvSpPr>
          <p:nvPr/>
        </p:nvSpPr>
        <p:spPr bwMode="auto">
          <a:xfrm>
            <a:off x="395288" y="188913"/>
            <a:ext cx="8353425" cy="6408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while (GetMessage (&amp;msg, NULL, 0, 0))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TranslateMessage (&amp;msg)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DispatchMessage (&amp;msg)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msg.wParam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LRESULT CALLBACK WndProc (HWND hwnd, UINT message, WPARAM wParam, LPARAM lParam)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HINSTANCE hInstance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switch (message)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WM_CREATE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hInstance = ((LPCREATESTRUCT) lParam)-&gt;hInstance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WM_COMMAND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switch (LOWORD (wParam))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IDM_APP_ABOUT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DialogBox (hInstance, TEXT ("AboutBox"), hwnd, AboutDlgProc)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break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WM_DESTROY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PostQuitMessage (0)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DefWindowProc (hwnd, message, wParam, 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BOOL CALLBACK AboutDlgProc (HWND hDlg, UINT message, WPARAM wParam, LPARAM lParam)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switch (message)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WM_INITDIALOG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TRUE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WM_COMMAND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switch (LOWORD (wParam))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IDOK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EndDialog (hDlg, 0)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return TRUE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break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FALSE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4"/>
          <p:cNvSpPr>
            <a:spLocks noChangeArrowheads="1"/>
          </p:cNvSpPr>
          <p:nvPr/>
        </p:nvSpPr>
        <p:spPr bwMode="auto">
          <a:xfrm>
            <a:off x="250825" y="188913"/>
            <a:ext cx="8642350" cy="648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LRESULT CALLBACK EllipPushWndProc (HWND hwnd, UINT message, WPARAM wParam, LPARAM lParam)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TCHAR       szText[40]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HBRUSH      hBrush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HDC         hdc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PAINTSTRUCT ps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RECT        rect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switch (message)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WM_PAINT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GetClientRect (hwnd, &amp;rect)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GetWindowText (hwnd, szText, sizeof (szText))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hdc = BeginPaint (hwnd, &amp;ps)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hBrush = CreateSolidBrush (GetSysColor (COLOR_WINDOW))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hBrush = (HBRUSH) SelectObject (hdc, hBrush)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SetBkColor (hdc, GetSysColor (COLOR_WINDOW))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SetTextColor (hdc, GetSysColor (COLOR_WINDOWTEXT)) 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Ellipse (hdc, rect.left, rect.top, rect.right, rect.bottom)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DrawText (hdc, szText, -1, &amp;rect,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DT_SINGLELINE | DT_CENTER | DT_VCENTER)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DeleteObject (SelectObject (hdc, hBrush))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EndPaint (hwnd, &amp;ps)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WM_KEYUP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if (wParam != VK_SPACE)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break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// fall through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WM_LBUTTONUP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SendMessage (GetParent (hwnd), WM_COMMAND,GetWindowLong (hwnd, GWL_ID), (LPARAM) hwnd)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DefWindowProc (hwnd, message, wParam, 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5"/>
          <p:cNvSpPr>
            <a:spLocks noGrp="1" noChangeArrowheads="1"/>
          </p:cNvSpPr>
          <p:nvPr>
            <p:ph idx="1"/>
          </p:nvPr>
        </p:nvSpPr>
        <p:spPr>
          <a:xfrm>
            <a:off x="395288" y="1700213"/>
            <a:ext cx="8424862" cy="4897437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altLang="ko-KR" sz="2000"/>
              <a:t>Visible </a:t>
            </a:r>
            <a:r>
              <a:rPr lang="ko-KR" altLang="en-US" sz="2000"/>
              <a:t>속성을 </a:t>
            </a:r>
            <a:r>
              <a:rPr lang="en-US" altLang="ko-KR" sz="2000"/>
              <a:t>Check</a:t>
            </a:r>
            <a:r>
              <a:rPr lang="ko-KR" altLang="en-US" sz="2000"/>
              <a:t>하여야 한다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메시지는 프로그램의 메시지 큐를 통해서 들어온다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메시지 루프 루틴을 변경해야 한다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IsDialogMessage(hDlgModeless, &amp; msg)</a:t>
            </a:r>
          </a:p>
          <a:p>
            <a:pPr lvl="2">
              <a:lnSpc>
                <a:spcPct val="80000"/>
              </a:lnSpc>
            </a:pPr>
            <a:r>
              <a:rPr lang="ko-KR" altLang="en-US" sz="2000"/>
              <a:t>모달리스 메시지이면 대화상자 윈도우 프로시저에 메시지를 전달</a:t>
            </a:r>
            <a:r>
              <a:rPr lang="en-US" altLang="ko-KR" sz="2000"/>
              <a:t>, Return TRUE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EndDialog</a:t>
            </a:r>
            <a:r>
              <a:rPr lang="ko-KR" altLang="en-US" sz="2000"/>
              <a:t>대신 </a:t>
            </a:r>
            <a:r>
              <a:rPr lang="en-US" altLang="ko-KR" sz="2000"/>
              <a:t>DestroyWindow</a:t>
            </a:r>
            <a:r>
              <a:rPr lang="ko-KR" altLang="en-US" sz="2000"/>
              <a:t>를 사용</a:t>
            </a:r>
            <a:r>
              <a:rPr lang="en-US" altLang="ko-KR" sz="2000"/>
              <a:t>.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endParaRPr lang="en-US" altLang="ko-KR" sz="2000"/>
          </a:p>
          <a:p>
            <a:pPr>
              <a:lnSpc>
                <a:spcPct val="80000"/>
              </a:lnSpc>
            </a:pPr>
            <a:endParaRPr lang="en-US" altLang="ko-KR" sz="2000"/>
          </a:p>
        </p:txBody>
      </p:sp>
      <p:sp>
        <p:nvSpPr>
          <p:cNvPr id="240643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2.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모달리스 대화상자</a:t>
            </a:r>
          </a:p>
        </p:txBody>
      </p:sp>
      <p:sp>
        <p:nvSpPr>
          <p:cNvPr id="240644" name="Rectangle 6"/>
          <p:cNvSpPr>
            <a:spLocks noChangeArrowheads="1"/>
          </p:cNvSpPr>
          <p:nvPr/>
        </p:nvSpPr>
        <p:spPr bwMode="auto">
          <a:xfrm>
            <a:off x="539750" y="692150"/>
            <a:ext cx="3200400" cy="3714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000">
                <a:latin typeface="굴림" pitchFamily="50" charset="-127"/>
                <a:ea typeface="굴림" pitchFamily="50" charset="-127"/>
              </a:rPr>
              <a:t>DialogBox()</a:t>
            </a:r>
          </a:p>
        </p:txBody>
      </p:sp>
      <p:sp>
        <p:nvSpPr>
          <p:cNvPr id="240645" name="Rectangle 7"/>
          <p:cNvSpPr>
            <a:spLocks noChangeArrowheads="1"/>
          </p:cNvSpPr>
          <p:nvPr/>
        </p:nvSpPr>
        <p:spPr bwMode="auto">
          <a:xfrm>
            <a:off x="3816350" y="692150"/>
            <a:ext cx="3200400" cy="3714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CreateDialog()</a:t>
            </a:r>
          </a:p>
        </p:txBody>
      </p:sp>
      <p:sp>
        <p:nvSpPr>
          <p:cNvPr id="240646" name="Rectangle 8"/>
          <p:cNvSpPr>
            <a:spLocks noChangeArrowheads="1"/>
          </p:cNvSpPr>
          <p:nvPr/>
        </p:nvSpPr>
        <p:spPr bwMode="auto">
          <a:xfrm>
            <a:off x="539750" y="1092200"/>
            <a:ext cx="32004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2000">
                <a:latin typeface="굴림" pitchFamily="50" charset="-127"/>
                <a:ea typeface="굴림" pitchFamily="50" charset="-127"/>
              </a:rPr>
              <a:t>종료후 리턴</a:t>
            </a:r>
          </a:p>
        </p:txBody>
      </p:sp>
      <p:sp>
        <p:nvSpPr>
          <p:cNvPr id="240647" name="Rectangle 9"/>
          <p:cNvSpPr>
            <a:spLocks noChangeArrowheads="1"/>
          </p:cNvSpPr>
          <p:nvPr/>
        </p:nvSpPr>
        <p:spPr bwMode="auto">
          <a:xfrm>
            <a:off x="3816350" y="1092200"/>
            <a:ext cx="32004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2000">
                <a:latin typeface="굴림" pitchFamily="50" charset="-127"/>
                <a:ea typeface="굴림" pitchFamily="50" charset="-127"/>
              </a:rPr>
              <a:t>바로 리턴</a:t>
            </a:r>
          </a:p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4"/>
          <p:cNvSpPr>
            <a:spLocks noChangeArrowheads="1"/>
          </p:cNvSpPr>
          <p:nvPr/>
        </p:nvSpPr>
        <p:spPr bwMode="auto">
          <a:xfrm>
            <a:off x="250825" y="260350"/>
            <a:ext cx="8642350" cy="6408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/*------------------------------------------------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COLORS2.C -- Version using Modeless Dialog Box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(c) Charles Petzold, 1998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------------------------------------------------*/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#include &lt;windows.h&gt;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LRESULT CALLBACK WndProc     (HWND, UINT, WPARAM, 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BOOL    CALLBACK ColorScrDlg (HWND, UINT, WPARAM, 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HWND hDlgModeless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int WINAPI WinMain (HINSTANCE hInstance, HINSTANCE hPrevInstance,PSTR szCmdLine, int iCmdShow)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TCHAR szAppName[] = TEXT ("Colors2")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HWND         hwnd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MSG          msg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     wndclass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wndclass.style         = CS_HREDRAW | CS_VREDRAW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wndclass.lpfnWndProc   = WndProc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wndclass.cbClsExtra    =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wndclass.cbWndExtra    =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wndclass.hInstance     = hInstance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wndclass.hIcon         = LoadIcon (NULL, IDI_APPLICATION)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wndclass.hCursor       = LoadCursor (NULL, IDC_ARROW)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wndclass.hbrBackground = CreateSolidBrush (0L)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wndclass.lpszMenuName  = NULL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wndclass.lpszClassName = szAppName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if (!RegisterClass (&amp;wndclass))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MessageBox (NULL, TEXT ("This program requires Windows NT!"),szAppName, MB_ICONERROR)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   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hwnd = CreateWindow (szAppName, TEXT ("Color Scroll"),WS_OVERLAPPEDWINDOW | WS_CLIPCHILDREN,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CW_USEDEFAULT, CW_USEDEFAULT,CW_USEDEFAULT, CW_USEDEFAULT,NULL, NULL, hInstance, NULL)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ShowWindow (hwnd, iCmdShow)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UpdateWindow (hwnd)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hDlgModeless = CreateDialog (hInstance, TEXT ("ColorScrDlg"), hwnd, ColorScrDlg)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while (GetMessage (&amp;msg, NULL, 0, 0))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if (hDlgModeless == 0 || !IsDialogMessage (hDlgModeless, &amp;msg))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TranslateMessage (&amp;msg)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DispatchMessage  (&amp;msg)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msg.wParam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4"/>
          <p:cNvSpPr>
            <a:spLocks noChangeArrowheads="1"/>
          </p:cNvSpPr>
          <p:nvPr/>
        </p:nvSpPr>
        <p:spPr bwMode="auto">
          <a:xfrm>
            <a:off x="323850" y="188913"/>
            <a:ext cx="8569325" cy="648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LRESULT CALLBACK WndProc (HWND hwnd, UINT message, WPARAM wParam, LPARAM lParam)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switch (message)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WM_DESTROY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DeleteObject ((HGDIOBJ) SetClassLong (hwnd, GCL_HBRBACKGROUND,(LONG) GetStockObject (WHITE_BRUSH)));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PostQuitMessage (0)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DefWindowProc (hwnd, message, wParam, 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BOOL CALLBACK ColorScrDlg (HWND hDlg, UINT message, WPARAM wParam, LPARAM lParam)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int iColor[3]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HWND       hwndParent, hCtrl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int        iCtrlID, iIndex 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switch (message)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WM_INITDIALOG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for (iCtrlID = 10 ; iCtrlID &lt; 13 ; iCtrlID++)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hCtrl = GetDlgItem (hDlg, iCtrlID)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SetScrollRange (hCtrl, SB_CTL, 0, 255, FALSE)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SetScrollPos   (hCtrl, SB_CTL, 0, FALSE)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TRUE ;</a:t>
            </a:r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4"/>
          <p:cNvSpPr>
            <a:spLocks noChangeArrowheads="1"/>
          </p:cNvSpPr>
          <p:nvPr/>
        </p:nvSpPr>
        <p:spPr bwMode="auto">
          <a:xfrm>
            <a:off x="323850" y="188913"/>
            <a:ext cx="8496300" cy="648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WM_VSCROLL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hCtrl   = (HWND) lParam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iCtrlID = GetWindowLong (hCtrl, GWL_ID)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iIndex  = iCtrlID - 10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hwndParent = GetParent (hDlg)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switch (LOWORD (wParam))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SB_PAGEDOWN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iColor[iIndex] += 15 ;        // fall through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SB_LINEDOWN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iColor[iIndex] = min (255, iColor[iIndex] + 1)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break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SB_PAGEUP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iColor[iIndex] -= 15 ;        // fall through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SB_LINEUP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iColor[iIndex] = max (0, iColor[iIndex] - 1)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break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SB_TOP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iColor[iIndex] =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break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SB_BOTTOM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iColor[iIndex] = 255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break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SB_THUMBPOSITION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SB_THUMBTRACK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iColor[iIndex] = HIWORD (wParam)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break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default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return FALSE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SetScrollPos  (hCtrl, SB_CTL,      iColor[iIndex], TRUE)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SetDlgItemInt (hDlg,  iCtrlID + 3, iColor[iIndex], FALSE)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DeleteObject ((HGDIOBJ) SetClassLong (hwndParent, GCL_HBRBACKGROUND,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(LONG) CreateSolidBrush (RGB (iColor[0], iColor[1], iColor[2]))))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InvalidateRect (hwndParent, NULL, TRUE)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TRUE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FALSE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5"/>
          <p:cNvSpPr>
            <a:spLocks noChangeArrowheads="1"/>
          </p:cNvSpPr>
          <p:nvPr/>
        </p:nvSpPr>
        <p:spPr bwMode="auto">
          <a:xfrm>
            <a:off x="250825" y="100013"/>
            <a:ext cx="8642350" cy="656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BOOL GetOpenFileName( LPOPENFILENAME );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typedef struct tagOFN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{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DWORD			lStructSize;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HWND			hwndOwner;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HINSTANCE		hInstance;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LPCTSTR		lpstrFilter;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LPTSTR			lpstrCustomFilter;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DWORD			nMaxCustFilter;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DWORD			nFilterIndex;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LPTSTR			lpstrFile;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DWORD			nMaxFile;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LPTSTR			lpstrFileTitle;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DWORD			nMaxFileTitle;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LPCTSTR		lpstrInitialDir;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LPCTSTR		lpstrTitle;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DWORD			Flags;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WORD			nFileOffset;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WORD			nFileExtension;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LPCTSTR		lpstrDefExt;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DWORD			lCustData;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LPOFNHOOKPROC	lpfnHook;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LPCTSTR		lpTemplateName;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} OPENFILENAME; </a:t>
            </a:r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92150"/>
            <a:ext cx="8229600" cy="5905500"/>
          </a:xfrm>
        </p:spPr>
        <p:txBody>
          <a:bodyPr/>
          <a:lstStyle/>
          <a:p>
            <a:r>
              <a:rPr lang="en-US" altLang="ko-KR"/>
              <a:t>FileOpen, FileSave Dialog</a:t>
            </a:r>
          </a:p>
          <a:p>
            <a:pPr lvl="1"/>
            <a:r>
              <a:rPr lang="en-US" altLang="ko-KR" sz="2000"/>
              <a:t>BOOL GetOpenFileName( LPOPENFILENAME lpofn );</a:t>
            </a:r>
          </a:p>
          <a:p>
            <a:pPr lvl="1"/>
            <a:r>
              <a:rPr lang="en-US" altLang="ko-KR" sz="2000"/>
              <a:t>BOOL GetSaveFileName( LPOPENFILENAME lpofn );</a:t>
            </a:r>
          </a:p>
          <a:p>
            <a:pPr lvl="1"/>
            <a:r>
              <a:rPr lang="en-US" altLang="ko-KR" sz="2000"/>
              <a:t>OPENFILENAME</a:t>
            </a:r>
          </a:p>
          <a:p>
            <a:pPr lvl="2"/>
            <a:r>
              <a:rPr lang="en-US" altLang="ko-KR" sz="1800"/>
              <a:t>lStructSize : OPENFILENAME </a:t>
            </a:r>
            <a:r>
              <a:rPr lang="ko-KR" altLang="en-US" sz="1800"/>
              <a:t>구조체의 크기</a:t>
            </a:r>
          </a:p>
          <a:p>
            <a:pPr lvl="2"/>
            <a:r>
              <a:rPr lang="en-US" altLang="ko-KR" sz="1800"/>
              <a:t>hwndOwner : </a:t>
            </a:r>
            <a:r>
              <a:rPr lang="ko-KR" altLang="en-US" sz="1800"/>
              <a:t>대화상자의 소유자를 지정</a:t>
            </a:r>
          </a:p>
          <a:p>
            <a:pPr lvl="2"/>
            <a:r>
              <a:rPr lang="en-US" altLang="ko-KR" sz="1800"/>
              <a:t>hInstance : </a:t>
            </a:r>
            <a:r>
              <a:rPr lang="ko-KR" altLang="en-US" sz="1800"/>
              <a:t>별도의 대화상자 템플릿을 사용할 경우 리소스를 가진 인스턴스 핸들을 지정</a:t>
            </a:r>
          </a:p>
          <a:p>
            <a:pPr lvl="2"/>
            <a:r>
              <a:rPr lang="en-US" altLang="ko-KR" sz="1800"/>
              <a:t>lpstrFilter : </a:t>
            </a:r>
            <a:r>
              <a:rPr lang="ko-KR" altLang="en-US" sz="1800"/>
              <a:t>파일 형식 콤보 박스에 나타낼 필터들이며 널 문자를 기준으로 </a:t>
            </a:r>
            <a:r>
              <a:rPr lang="ko-KR" altLang="en-US" sz="1800">
                <a:latin typeface="Arial" pitchFamily="34" charset="0"/>
              </a:rPr>
              <a:t>“</a:t>
            </a:r>
            <a:r>
              <a:rPr lang="ko-KR" altLang="en-US" sz="1800"/>
              <a:t>파일형식</a:t>
            </a:r>
            <a:r>
              <a:rPr lang="en-US" altLang="ko-KR" sz="1800"/>
              <a:t>\0</a:t>
            </a:r>
            <a:r>
              <a:rPr lang="ko-KR" altLang="en-US" sz="1800"/>
              <a:t>필터</a:t>
            </a:r>
            <a:r>
              <a:rPr lang="ko-KR" altLang="en-US" sz="1800">
                <a:latin typeface="Arial" pitchFamily="34" charset="0"/>
              </a:rPr>
              <a:t>”</a:t>
            </a:r>
            <a:r>
              <a:rPr lang="ko-KR" altLang="en-US" sz="1800"/>
              <a:t>와 같이 기술한다</a:t>
            </a:r>
            <a:r>
              <a:rPr lang="en-US" altLang="ko-KR" sz="1800"/>
              <a:t>.</a:t>
            </a:r>
          </a:p>
          <a:p>
            <a:pPr lvl="2"/>
            <a:r>
              <a:rPr lang="en-US" altLang="ko-KR" sz="1800"/>
              <a:t>nFilterIndex : </a:t>
            </a:r>
            <a:r>
              <a:rPr lang="ko-KR" altLang="en-US" sz="1800"/>
              <a:t>파일 형식 콤보 박스에서 사용할 필터의 인덱스를 지정한다</a:t>
            </a:r>
            <a:r>
              <a:rPr lang="en-US" altLang="ko-KR" sz="1800"/>
              <a:t>. 1</a:t>
            </a:r>
            <a:r>
              <a:rPr lang="ko-KR" altLang="en-US" sz="1800"/>
              <a:t>이면 첫 번째 </a:t>
            </a:r>
            <a:r>
              <a:rPr lang="en-US" altLang="ko-KR" sz="1800"/>
              <a:t>Filter, 2</a:t>
            </a:r>
            <a:r>
              <a:rPr lang="ko-KR" altLang="en-US" sz="1800"/>
              <a:t>면 두 번째 필터</a:t>
            </a:r>
          </a:p>
          <a:p>
            <a:pPr lvl="2"/>
            <a:r>
              <a:rPr lang="en-US" altLang="ko-KR" sz="1800"/>
              <a:t>lpstrFile : </a:t>
            </a:r>
            <a:r>
              <a:rPr lang="ko-KR" altLang="en-US" sz="1800"/>
              <a:t>파일 이름 에디트에 처음 나타낼 파일명을 지정</a:t>
            </a:r>
            <a:r>
              <a:rPr lang="en-US" altLang="ko-KR" sz="1800"/>
              <a:t>. </a:t>
            </a:r>
            <a:r>
              <a:rPr lang="ko-KR" altLang="en-US" sz="1800"/>
              <a:t>사용자가 최종적으로 선택한 파일의 이름</a:t>
            </a:r>
            <a:r>
              <a:rPr lang="en-US" altLang="ko-KR" sz="1800"/>
              <a:t>(</a:t>
            </a:r>
            <a:r>
              <a:rPr lang="ko-KR" altLang="en-US" sz="1800"/>
              <a:t>완전경로</a:t>
            </a:r>
            <a:r>
              <a:rPr lang="en-US" altLang="ko-KR" sz="1800"/>
              <a:t>)</a:t>
            </a:r>
            <a:r>
              <a:rPr lang="ko-KR" altLang="en-US" sz="1800"/>
              <a:t>을 리턴하는 용도로도 사용된다</a:t>
            </a:r>
            <a:r>
              <a:rPr lang="en-US" altLang="ko-KR" sz="1800"/>
              <a:t>.</a:t>
            </a:r>
          </a:p>
          <a:p>
            <a:pPr lvl="2"/>
            <a:r>
              <a:rPr lang="en-US" altLang="ko-KR" sz="1800"/>
              <a:t>nMaxFile : lpstrFile</a:t>
            </a:r>
            <a:r>
              <a:rPr lang="ko-KR" altLang="en-US" sz="1800"/>
              <a:t>멤버의 길이</a:t>
            </a:r>
            <a:r>
              <a:rPr lang="en-US" altLang="ko-KR" sz="1800"/>
              <a:t>. </a:t>
            </a:r>
            <a:r>
              <a:rPr lang="ko-KR" altLang="en-US" sz="1800"/>
              <a:t>최소 </a:t>
            </a:r>
            <a:r>
              <a:rPr lang="en-US" altLang="ko-KR" sz="1800"/>
              <a:t>256</a:t>
            </a:r>
          </a:p>
          <a:p>
            <a:pPr lvl="2"/>
            <a:r>
              <a:rPr lang="en-US" altLang="ko-KR" sz="1800"/>
              <a:t>lpstrFileTitle : </a:t>
            </a:r>
            <a:r>
              <a:rPr lang="ko-KR" altLang="en-US" sz="1800"/>
              <a:t>파일의 이름을 돌려받기 위한 버퍼를 제공 </a:t>
            </a:r>
            <a:r>
              <a:rPr lang="en-US" altLang="ko-KR" sz="1800"/>
              <a:t>(</a:t>
            </a:r>
            <a:r>
              <a:rPr lang="ko-KR" altLang="en-US" sz="1800"/>
              <a:t>이름만 리턴</a:t>
            </a:r>
            <a:r>
              <a:rPr lang="en-US" altLang="ko-KR" sz="1800"/>
              <a:t>)</a:t>
            </a:r>
          </a:p>
        </p:txBody>
      </p:sp>
      <p:sp>
        <p:nvSpPr>
          <p:cNvPr id="245763" name="Rectangle 5"/>
          <p:cNvSpPr>
            <a:spLocks noGrp="1" noChangeArrowheads="1"/>
          </p:cNvSpPr>
          <p:nvPr>
            <p:ph type="title"/>
          </p:nvPr>
        </p:nvSpPr>
        <p:spPr>
          <a:xfrm>
            <a:off x="12700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3.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공용대화상자</a:t>
            </a:r>
          </a:p>
        </p:txBody>
      </p:sp>
    </p:spTree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692150"/>
            <a:ext cx="8229600" cy="5905500"/>
          </a:xfrm>
        </p:spPr>
        <p:txBody>
          <a:bodyPr/>
          <a:lstStyle/>
          <a:p>
            <a:pPr lvl="2"/>
            <a:r>
              <a:rPr lang="en-US" altLang="ko-KR" sz="1800"/>
              <a:t>lpstrInitialDir : </a:t>
            </a:r>
            <a:r>
              <a:rPr lang="ko-KR" altLang="en-US" sz="1800"/>
              <a:t>파일 찾기를 시작할 디렉토리를 지정한다</a:t>
            </a:r>
            <a:r>
              <a:rPr lang="en-US" altLang="ko-KR" sz="1800"/>
              <a:t>.</a:t>
            </a:r>
          </a:p>
          <a:p>
            <a:pPr lvl="2"/>
            <a:r>
              <a:rPr lang="en-US" altLang="ko-KR" sz="1800"/>
              <a:t>lpstrTitle : </a:t>
            </a:r>
            <a:r>
              <a:rPr lang="ko-KR" altLang="en-US" sz="1800"/>
              <a:t>대화상자의 캡션을 지정한다</a:t>
            </a:r>
            <a:r>
              <a:rPr lang="en-US" altLang="ko-KR" sz="1800"/>
              <a:t>.</a:t>
            </a:r>
          </a:p>
          <a:p>
            <a:pPr lvl="2"/>
            <a:r>
              <a:rPr lang="en-US" altLang="ko-KR" sz="1800"/>
              <a:t>Flags : </a:t>
            </a:r>
            <a:r>
              <a:rPr lang="ko-KR" altLang="en-US" sz="1800"/>
              <a:t>대화상자의 모양과 동작을 지정하는 옵션</a:t>
            </a:r>
            <a:r>
              <a:rPr lang="en-US" altLang="ko-KR" sz="1800"/>
              <a:t>. </a:t>
            </a:r>
          </a:p>
          <a:p>
            <a:pPr lvl="2"/>
            <a:r>
              <a:rPr lang="en-US" altLang="ko-KR" sz="1800"/>
              <a:t>nFileOffset : lpstrFile</a:t>
            </a:r>
            <a:r>
              <a:rPr lang="ko-KR" altLang="en-US" sz="1800"/>
              <a:t>버퍼 내의 파일명 오프셋을 리턴한다</a:t>
            </a:r>
            <a:r>
              <a:rPr lang="en-US" altLang="ko-KR" sz="1800"/>
              <a:t>. lpstrFile</a:t>
            </a:r>
            <a:r>
              <a:rPr lang="ko-KR" altLang="en-US" sz="1800"/>
              <a:t>버퍼에서 이 오프셋만큼 더하면 경로명을 제외한 파일명만 얻을 수 있다</a:t>
            </a:r>
            <a:r>
              <a:rPr lang="en-US" altLang="ko-KR" sz="1800"/>
              <a:t>.</a:t>
            </a:r>
          </a:p>
          <a:p>
            <a:pPr lvl="1"/>
            <a:r>
              <a:rPr lang="en-US" altLang="ko-KR" sz="2000"/>
              <a:t>Flags</a:t>
            </a:r>
          </a:p>
          <a:p>
            <a:pPr lvl="2"/>
            <a:r>
              <a:rPr lang="en-US" altLang="ko-KR" sz="1800"/>
              <a:t>OFN_ALLOWMULTISELECT : </a:t>
            </a:r>
            <a:r>
              <a:rPr lang="ko-KR" altLang="en-US" sz="1800"/>
              <a:t>복수 개의 파일을 선택할 수 있도록 한다</a:t>
            </a:r>
            <a:r>
              <a:rPr lang="en-US" altLang="ko-KR" sz="1800"/>
              <a:t>. </a:t>
            </a:r>
            <a:r>
              <a:rPr lang="ko-KR" altLang="en-US" sz="1800"/>
              <a:t>이 플래그를 </a:t>
            </a:r>
            <a:r>
              <a:rPr lang="en-US" altLang="ko-KR" sz="1800"/>
              <a:t>OFN_EXPLORER</a:t>
            </a:r>
            <a:r>
              <a:rPr lang="ko-KR" altLang="en-US" sz="1800"/>
              <a:t>플래그 없이 사용하면 구형 대화상자가 열린다</a:t>
            </a:r>
            <a:r>
              <a:rPr lang="en-US" altLang="ko-KR" sz="1800"/>
              <a:t>.</a:t>
            </a:r>
          </a:p>
          <a:p>
            <a:pPr lvl="2"/>
            <a:r>
              <a:rPr lang="en-US" altLang="ko-KR" sz="1800"/>
              <a:t>OFN_ENABLESIZING : </a:t>
            </a:r>
            <a:r>
              <a:rPr lang="ko-KR" altLang="en-US" sz="1800"/>
              <a:t>크기 조정이 가능하도록 한다</a:t>
            </a:r>
            <a:r>
              <a:rPr lang="en-US" altLang="ko-KR" sz="1800"/>
              <a:t>.</a:t>
            </a:r>
          </a:p>
          <a:p>
            <a:pPr lvl="2"/>
            <a:r>
              <a:rPr lang="en-US" altLang="ko-KR" sz="1800"/>
              <a:t>OFN_FILEMUSTEXIST : </a:t>
            </a:r>
            <a:r>
              <a:rPr lang="ko-KR" altLang="en-US" sz="1800"/>
              <a:t>사용자는 존재하는 파일만 입력해 넣을 수 있으며 없는 파일을 입력한 경우 경고 메시지를 보여준다</a:t>
            </a:r>
            <a:r>
              <a:rPr lang="en-US" altLang="ko-KR" sz="1800"/>
              <a:t>.</a:t>
            </a:r>
          </a:p>
          <a:p>
            <a:pPr lvl="2"/>
            <a:r>
              <a:rPr lang="en-US" altLang="ko-KR" sz="1800"/>
              <a:t>OFN_FORCESHOWHIDDEN : </a:t>
            </a:r>
            <a:r>
              <a:rPr lang="ko-KR" altLang="en-US" sz="1800"/>
              <a:t>시스템 파일과 숨겨진 파일을 보여준다</a:t>
            </a:r>
            <a:r>
              <a:rPr lang="en-US" altLang="ko-KR" sz="1800"/>
              <a:t>.</a:t>
            </a:r>
          </a:p>
          <a:p>
            <a:pPr lvl="2"/>
            <a:endParaRPr lang="en-US" altLang="ko-KR" sz="1800"/>
          </a:p>
        </p:txBody>
      </p:sp>
      <p:sp>
        <p:nvSpPr>
          <p:cNvPr id="246787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1113"/>
            <a:ext cx="8229600" cy="417512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3.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공용대화상자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>
          <a:xfrm>
            <a:off x="-11113" y="11113"/>
            <a:ext cx="8229601" cy="417512"/>
          </a:xfrm>
          <a:noFill/>
        </p:spPr>
        <p:txBody>
          <a:bodyPr/>
          <a:lstStyle/>
          <a:p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5. </a:t>
            </a:r>
            <a:r>
              <a:rPr lang="ko-KR" altLang="en-US" sz="3200">
                <a:latin typeface="휴먼옛체" pitchFamily="2" charset="-127"/>
                <a:ea typeface="휴먼옛체" pitchFamily="2" charset="-127"/>
              </a:rPr>
              <a:t>윈도우 프로그래밍과 친해지자</a:t>
            </a:r>
          </a:p>
        </p:txBody>
      </p:sp>
      <p:graphicFrame>
        <p:nvGraphicFramePr>
          <p:cNvPr id="30770" name="Group 50"/>
          <p:cNvGraphicFramePr>
            <a:graphicFrameLocks noGrp="1"/>
          </p:cNvGraphicFramePr>
          <p:nvPr>
            <p:ph type="tbl" idx="1"/>
          </p:nvPr>
        </p:nvGraphicFramePr>
        <p:xfrm>
          <a:off x="457200" y="847725"/>
          <a:ext cx="8229600" cy="4525963"/>
        </p:xfrm>
        <a:graphic>
          <a:graphicData uri="http://schemas.openxmlformats.org/drawingml/2006/table">
            <a:tbl>
              <a:tblPr/>
              <a:tblGrid>
                <a:gridCol w="137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1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0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커널모듈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KRNL386.EXE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KERNEL32.DLL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Windows OS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 핵심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메모리관리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 입출력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프로그램의 로드와 실행 등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운영체제의 기본기능 수행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GDI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모듈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GDI.EXE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GDI32.DLL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화면이나 프린터 같은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장치의 출력을 관장하며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메시지를 관리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펜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브러시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폰트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비트맵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..)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사용자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인터페이스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모듈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USER.EXE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USER32.DLL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윈도우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다이얼로그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메뉴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커서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아이콘 등과 같은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인터페이스 객체들을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관리한다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4"/>
          <p:cNvSpPr>
            <a:spLocks noChangeArrowheads="1"/>
          </p:cNvSpPr>
          <p:nvPr/>
        </p:nvSpPr>
        <p:spPr bwMode="auto">
          <a:xfrm>
            <a:off x="250825" y="260350"/>
            <a:ext cx="8642350" cy="633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LRESULT CALLBACK WndProc (HWND hwnd, UINT message, WPARAM wParam, LPARAM lParam)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switch (message)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case WM_CREATE: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return 0;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case WM_LBUTTONDOWN: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char temp[256];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strcpy(temp,"123.txt");</a:t>
            </a:r>
          </a:p>
          <a:p>
            <a:endParaRPr lang="en-US" altLang="ko-KR" sz="12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OPENFILENAME ofn;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ZeroMemory(&amp;ofn,sizeof(ofn));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ofn.lStructSize = sizeof(OPENFILENAME);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ofn.hwndOwner = hwnd;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ofn.lpstrFilter = "</a:t>
            </a:r>
            <a:r>
              <a:rPr lang="ko-KR" altLang="en-US" sz="1200">
                <a:latin typeface="굴림" pitchFamily="50" charset="-127"/>
                <a:ea typeface="굴림" pitchFamily="50" charset="-127"/>
              </a:rPr>
              <a:t>모든 파일</a:t>
            </a:r>
            <a:r>
              <a:rPr lang="en-US" altLang="ko-KR" sz="1200">
                <a:latin typeface="굴림" pitchFamily="50" charset="-127"/>
                <a:ea typeface="굴림" pitchFamily="50" charset="-127"/>
              </a:rPr>
              <a:t>(*.*)\0*.*\0</a:t>
            </a:r>
            <a:r>
              <a:rPr lang="ko-KR" altLang="en-US" sz="1200">
                <a:latin typeface="굴림" pitchFamily="50" charset="-127"/>
                <a:ea typeface="굴림" pitchFamily="50" charset="-127"/>
              </a:rPr>
              <a:t>텍스트 파일</a:t>
            </a:r>
            <a:r>
              <a:rPr lang="en-US" altLang="ko-KR" sz="1200">
                <a:latin typeface="굴림" pitchFamily="50" charset="-127"/>
                <a:ea typeface="굴림" pitchFamily="50" charset="-127"/>
              </a:rPr>
              <a:t>(*.txt)\0*.txt\0\0\0";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ofn.lpstrFile = temp;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ofn.nFilterIndex = 2;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ofn.nMaxFile = 256;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ofn.Flags = OFN_EXPLORER | OFN_ALLOWMULTISELECT | OFN_ENABLESIZING 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if (GetOpenFileName(&amp;ofn) != NULL)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{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	MessageBox(hwnd,temp,"</a:t>
            </a:r>
            <a:r>
              <a:rPr lang="ko-KR" altLang="en-US" sz="1200">
                <a:latin typeface="굴림" pitchFamily="50" charset="-127"/>
                <a:ea typeface="굴림" pitchFamily="50" charset="-127"/>
              </a:rPr>
              <a:t>파일선택</a:t>
            </a:r>
            <a:r>
              <a:rPr lang="en-US" altLang="ko-KR" sz="1200">
                <a:latin typeface="굴림" pitchFamily="50" charset="-127"/>
                <a:ea typeface="굴림" pitchFamily="50" charset="-127"/>
              </a:rPr>
              <a:t>",MB_OK);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}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return 0;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case WM_DESTROY: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PostQuitMessage (0) 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return DefWindowProc (hwnd, message, wParam, lParam) 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}</a:t>
            </a:r>
          </a:p>
          <a:p>
            <a:endParaRPr lang="en-US" altLang="ko-KR" sz="12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692150"/>
            <a:ext cx="8229600" cy="5905500"/>
          </a:xfrm>
        </p:spPr>
        <p:txBody>
          <a:bodyPr/>
          <a:lstStyle/>
          <a:p>
            <a:pPr lvl="1"/>
            <a:r>
              <a:rPr lang="ko-KR" altLang="en-US" sz="2000"/>
              <a:t>복수 개의 파일 선택</a:t>
            </a:r>
          </a:p>
          <a:p>
            <a:pPr lvl="2"/>
            <a:r>
              <a:rPr lang="ko-KR" altLang="en-US" sz="1800"/>
              <a:t>폴더 경로 </a:t>
            </a:r>
            <a:r>
              <a:rPr lang="en-US" altLang="ko-KR" sz="1800"/>
              <a:t>\0 </a:t>
            </a:r>
            <a:r>
              <a:rPr lang="ko-KR" altLang="en-US" sz="1800"/>
              <a:t>첫 번째 파일명 </a:t>
            </a:r>
            <a:r>
              <a:rPr lang="en-US" altLang="ko-KR" sz="1800"/>
              <a:t>\0 </a:t>
            </a:r>
            <a:r>
              <a:rPr lang="ko-KR" altLang="en-US" sz="1800"/>
              <a:t>두 번째 파일명 </a:t>
            </a:r>
            <a:r>
              <a:rPr lang="en-US" altLang="ko-KR" sz="1800"/>
              <a:t>\0\0</a:t>
            </a:r>
          </a:p>
          <a:p>
            <a:pPr lvl="2"/>
            <a:endParaRPr lang="en-US" altLang="ko-KR" sz="1800"/>
          </a:p>
          <a:p>
            <a:pPr lvl="2"/>
            <a:endParaRPr lang="en-US" altLang="ko-KR" sz="1800"/>
          </a:p>
        </p:txBody>
      </p:sp>
      <p:sp>
        <p:nvSpPr>
          <p:cNvPr id="248835" name="Rectangle 5"/>
          <p:cNvSpPr>
            <a:spLocks noGrp="1" noChangeArrowheads="1"/>
          </p:cNvSpPr>
          <p:nvPr>
            <p:ph type="title"/>
          </p:nvPr>
        </p:nvSpPr>
        <p:spPr>
          <a:xfrm>
            <a:off x="-23813" y="0"/>
            <a:ext cx="8229601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3.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공용대화상자</a:t>
            </a:r>
          </a:p>
        </p:txBody>
      </p:sp>
    </p:spTree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3.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공용대화상자</a:t>
            </a:r>
          </a:p>
        </p:txBody>
      </p:sp>
      <p:sp>
        <p:nvSpPr>
          <p:cNvPr id="249859" name="Rectangle 5"/>
          <p:cNvSpPr>
            <a:spLocks noChangeArrowheads="1"/>
          </p:cNvSpPr>
          <p:nvPr/>
        </p:nvSpPr>
        <p:spPr bwMode="auto">
          <a:xfrm>
            <a:off x="395288" y="692150"/>
            <a:ext cx="8353425" cy="540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BOOL ChooseColor( LPCHOOSECOLOR );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typedef struct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{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DWORD			lStructSize;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HWND			hwndOwner;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HWND			hInstance;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COLORREF		rgbResult;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COLORREF *		lpCustColors;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DWORD			Flags;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LPARAM			lCustData;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LPCCHOOKPROC	lpfnHook;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LPCTSTR			lpTemplateName;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} CHOOSECOLOR; </a:t>
            </a:r>
          </a:p>
          <a:p>
            <a:endParaRPr lang="en-US" altLang="ko-KR">
              <a:latin typeface="굴림" pitchFamily="50" charset="-127"/>
              <a:ea typeface="굴림" pitchFamily="50" charset="-127"/>
            </a:endParaRP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rgbResult specifies the user's color selection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lpCustColors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Pointer to an array of 16 COLORREF values that contain red, green,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blue (RGB) values for the custom color boxes in the dialog box</a:t>
            </a:r>
          </a:p>
          <a:p>
            <a:endParaRPr lang="en-US" altLang="ko-KR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92150"/>
            <a:ext cx="8229600" cy="5832475"/>
          </a:xfrm>
        </p:spPr>
        <p:txBody>
          <a:bodyPr/>
          <a:lstStyle/>
          <a:p>
            <a:pPr lvl="1"/>
            <a:r>
              <a:rPr lang="en-US" altLang="ko-KR" sz="2000"/>
              <a:t>Flags</a:t>
            </a:r>
          </a:p>
          <a:p>
            <a:pPr lvl="2"/>
            <a:r>
              <a:rPr lang="en-US" altLang="ko-KR" sz="1800"/>
              <a:t>CC_ANYCOLOR : </a:t>
            </a:r>
            <a:r>
              <a:rPr lang="ko-KR" altLang="en-US" sz="1800"/>
              <a:t>기본 색상중 모든 색상을 보여주도록 한다</a:t>
            </a:r>
            <a:r>
              <a:rPr lang="en-US" altLang="ko-KR" sz="1800"/>
              <a:t>.</a:t>
            </a:r>
          </a:p>
          <a:p>
            <a:pPr lvl="2"/>
            <a:r>
              <a:rPr lang="en-US" altLang="ko-KR" sz="1800"/>
              <a:t>CC_FULLOPEN : </a:t>
            </a:r>
            <a:r>
              <a:rPr lang="ko-KR" altLang="en-US" sz="1800"/>
              <a:t>대화상자를 확장형으로 보여준다</a:t>
            </a:r>
            <a:r>
              <a:rPr lang="en-US" altLang="ko-KR" sz="1800"/>
              <a:t>.</a:t>
            </a:r>
          </a:p>
          <a:p>
            <a:pPr lvl="2"/>
            <a:r>
              <a:rPr lang="en-US" altLang="ko-KR" sz="1800"/>
              <a:t>CC_PREVENTFULLOPEN : </a:t>
            </a:r>
            <a:r>
              <a:rPr lang="ko-KR" altLang="en-US" sz="1800"/>
              <a:t>확장형으로 열리지 못하도록 한다</a:t>
            </a:r>
            <a:r>
              <a:rPr lang="en-US" altLang="ko-KR" sz="1800"/>
              <a:t>.</a:t>
            </a:r>
          </a:p>
          <a:p>
            <a:pPr lvl="2"/>
            <a:r>
              <a:rPr lang="en-US" altLang="ko-KR" sz="1800"/>
              <a:t>CC_SOLDCOLOR : </a:t>
            </a:r>
            <a:r>
              <a:rPr lang="ko-KR" altLang="en-US" sz="1800"/>
              <a:t>디더링되지 않은 색상만 보여준다</a:t>
            </a:r>
            <a:r>
              <a:rPr lang="en-US" altLang="ko-KR" sz="1800"/>
              <a:t>.</a:t>
            </a:r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</p:txBody>
      </p:sp>
      <p:sp>
        <p:nvSpPr>
          <p:cNvPr id="250883" name="Rectangle 4"/>
          <p:cNvSpPr>
            <a:spLocks noGrp="1" noChangeArrowheads="1"/>
          </p:cNvSpPr>
          <p:nvPr>
            <p:ph type="title"/>
          </p:nvPr>
        </p:nvSpPr>
        <p:spPr>
          <a:xfrm>
            <a:off x="11113" y="11113"/>
            <a:ext cx="8229600" cy="417512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3.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공용대화상자</a:t>
            </a:r>
          </a:p>
        </p:txBody>
      </p:sp>
    </p:spTree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4"/>
          <p:cNvSpPr>
            <a:spLocks noChangeArrowheads="1"/>
          </p:cNvSpPr>
          <p:nvPr/>
        </p:nvSpPr>
        <p:spPr bwMode="auto">
          <a:xfrm>
            <a:off x="323850" y="692150"/>
            <a:ext cx="8569325" cy="5976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static COLORREF s_CustColors[16];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static COLORREF s_color = RGB(255, 255, 255);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for (i = 0; i &lt; 16; i++)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s_CustColors[i] = RGB(255, 255, 255);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}</a:t>
            </a:r>
          </a:p>
          <a:p>
            <a:endParaRPr lang="en-US" altLang="ko-KR">
              <a:latin typeface="굴림" pitchFamily="50" charset="-127"/>
              <a:ea typeface="굴림" pitchFamily="50" charset="-127"/>
            </a:endParaRP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cc.lStructSize = sizeof(CHOOSECOLOR);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cc.hwndOwner = hwnd;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cc.hInstance = NULL;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cc.rgbResult = s_color;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cc.lpCustColors = s_CustColors;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cc.Flags = CC_RGBINIT;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cc.lCustData = 0;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cc.lpfnHook = NULL;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cc.lpTemplateName = NULL;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if (ChooseColor(&amp;cc))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s_color = cc.rgbResult;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InvalidateRect(hwnd, NULL, TRUE);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}</a:t>
            </a:r>
          </a:p>
        </p:txBody>
      </p:sp>
      <p:sp>
        <p:nvSpPr>
          <p:cNvPr id="251907" name="Rectangle 5"/>
          <p:cNvSpPr>
            <a:spLocks noGrp="1" noChangeArrowheads="1"/>
          </p:cNvSpPr>
          <p:nvPr>
            <p:ph type="title"/>
          </p:nvPr>
        </p:nvSpPr>
        <p:spPr>
          <a:xfrm>
            <a:off x="11113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3.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공용대화상자</a:t>
            </a:r>
          </a:p>
        </p:txBody>
      </p:sp>
    </p:spTree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692150"/>
            <a:ext cx="8229600" cy="433388"/>
          </a:xfrm>
        </p:spPr>
        <p:txBody>
          <a:bodyPr/>
          <a:lstStyle/>
          <a:p>
            <a:pPr lvl="1"/>
            <a:r>
              <a:rPr lang="en-US" altLang="ko-KR" sz="2000"/>
              <a:t>BOOL ChooseFont( LPCHOOSEFONT lpcf );</a:t>
            </a:r>
          </a:p>
        </p:txBody>
      </p:sp>
      <p:sp>
        <p:nvSpPr>
          <p:cNvPr id="25293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2540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3.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공용대화상자</a:t>
            </a:r>
          </a:p>
        </p:txBody>
      </p:sp>
      <p:sp>
        <p:nvSpPr>
          <p:cNvPr id="252932" name="Rectangle 6"/>
          <p:cNvSpPr>
            <a:spLocks noChangeArrowheads="1"/>
          </p:cNvSpPr>
          <p:nvPr/>
        </p:nvSpPr>
        <p:spPr bwMode="auto">
          <a:xfrm>
            <a:off x="323850" y="1268413"/>
            <a:ext cx="8424863" cy="4465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600">
                <a:latin typeface="굴림" pitchFamily="50" charset="-127"/>
                <a:ea typeface="굴림" pitchFamily="50" charset="-127"/>
              </a:rPr>
              <a:t>typedef struct </a:t>
            </a:r>
          </a:p>
          <a:p>
            <a:r>
              <a:rPr lang="en-US" altLang="ko-KR" sz="1600">
                <a:latin typeface="굴림" pitchFamily="50" charset="-127"/>
                <a:ea typeface="굴림" pitchFamily="50" charset="-127"/>
              </a:rPr>
              <a:t>{ </a:t>
            </a:r>
          </a:p>
          <a:p>
            <a:r>
              <a:rPr lang="en-US" altLang="ko-KR" sz="1600">
                <a:latin typeface="굴림" pitchFamily="50" charset="-127"/>
                <a:ea typeface="굴림" pitchFamily="50" charset="-127"/>
              </a:rPr>
              <a:t>	DWORD 		lStructSize; </a:t>
            </a:r>
          </a:p>
          <a:p>
            <a:r>
              <a:rPr lang="en-US" altLang="ko-KR" sz="1600">
                <a:latin typeface="굴림" pitchFamily="50" charset="-127"/>
                <a:ea typeface="굴림" pitchFamily="50" charset="-127"/>
              </a:rPr>
              <a:t>	HWND 		hwndOwner; </a:t>
            </a:r>
          </a:p>
          <a:p>
            <a:r>
              <a:rPr lang="en-US" altLang="ko-KR" sz="1600">
                <a:latin typeface="굴림" pitchFamily="50" charset="-127"/>
                <a:ea typeface="굴림" pitchFamily="50" charset="-127"/>
              </a:rPr>
              <a:t>	HDC 		hDC; </a:t>
            </a:r>
          </a:p>
          <a:p>
            <a:r>
              <a:rPr lang="en-US" altLang="ko-KR" sz="1600">
                <a:latin typeface="굴림" pitchFamily="50" charset="-127"/>
                <a:ea typeface="굴림" pitchFamily="50" charset="-127"/>
              </a:rPr>
              <a:t>	LPLOGFONT 	lpLogFont; </a:t>
            </a:r>
          </a:p>
          <a:p>
            <a:r>
              <a:rPr lang="en-US" altLang="ko-KR" sz="1600">
                <a:latin typeface="굴림" pitchFamily="50" charset="-127"/>
                <a:ea typeface="굴림" pitchFamily="50" charset="-127"/>
              </a:rPr>
              <a:t>	INT 		iPointSize; </a:t>
            </a:r>
          </a:p>
          <a:p>
            <a:r>
              <a:rPr lang="en-US" altLang="ko-KR" sz="1600">
                <a:latin typeface="굴림" pitchFamily="50" charset="-127"/>
                <a:ea typeface="굴림" pitchFamily="50" charset="-127"/>
              </a:rPr>
              <a:t>	DWORD 		Flags; </a:t>
            </a:r>
          </a:p>
          <a:p>
            <a:r>
              <a:rPr lang="en-US" altLang="ko-KR" sz="1600">
                <a:latin typeface="굴림" pitchFamily="50" charset="-127"/>
                <a:ea typeface="굴림" pitchFamily="50" charset="-127"/>
              </a:rPr>
              <a:t>	COLORREF 	rgbColors; </a:t>
            </a:r>
          </a:p>
          <a:p>
            <a:r>
              <a:rPr lang="en-US" altLang="ko-KR" sz="1600">
                <a:latin typeface="굴림" pitchFamily="50" charset="-127"/>
                <a:ea typeface="굴림" pitchFamily="50" charset="-127"/>
              </a:rPr>
              <a:t>	LPARAM 		lCustData; </a:t>
            </a:r>
          </a:p>
          <a:p>
            <a:r>
              <a:rPr lang="en-US" altLang="ko-KR" sz="1600">
                <a:latin typeface="굴림" pitchFamily="50" charset="-127"/>
                <a:ea typeface="굴림" pitchFamily="50" charset="-127"/>
              </a:rPr>
              <a:t>	LPCFHOOKPROC 	lpfnHook; </a:t>
            </a:r>
          </a:p>
          <a:p>
            <a:r>
              <a:rPr lang="en-US" altLang="ko-KR" sz="1600">
                <a:latin typeface="굴림" pitchFamily="50" charset="-127"/>
                <a:ea typeface="굴림" pitchFamily="50" charset="-127"/>
              </a:rPr>
              <a:t>	LPCTSTR 	lpTemplateName; </a:t>
            </a:r>
          </a:p>
          <a:p>
            <a:r>
              <a:rPr lang="en-US" altLang="ko-KR" sz="1600">
                <a:latin typeface="굴림" pitchFamily="50" charset="-127"/>
                <a:ea typeface="굴림" pitchFamily="50" charset="-127"/>
              </a:rPr>
              <a:t>	HINSTANCE 	hInstance; </a:t>
            </a:r>
          </a:p>
          <a:p>
            <a:r>
              <a:rPr lang="en-US" altLang="ko-KR" sz="1600">
                <a:latin typeface="굴림" pitchFamily="50" charset="-127"/>
                <a:ea typeface="굴림" pitchFamily="50" charset="-127"/>
              </a:rPr>
              <a:t>	LPTSTR 		lpszStyle; </a:t>
            </a:r>
          </a:p>
          <a:p>
            <a:r>
              <a:rPr lang="en-US" altLang="ko-KR" sz="1600">
                <a:latin typeface="굴림" pitchFamily="50" charset="-127"/>
                <a:ea typeface="굴림" pitchFamily="50" charset="-127"/>
              </a:rPr>
              <a:t>	WORD 		nFontType; </a:t>
            </a:r>
          </a:p>
          <a:p>
            <a:r>
              <a:rPr lang="en-US" altLang="ko-KR" sz="1600">
                <a:latin typeface="굴림" pitchFamily="50" charset="-127"/>
                <a:ea typeface="굴림" pitchFamily="50" charset="-127"/>
              </a:rPr>
              <a:t>	INT 		nSizeMin; </a:t>
            </a:r>
          </a:p>
          <a:p>
            <a:r>
              <a:rPr lang="en-US" altLang="ko-KR" sz="1600">
                <a:latin typeface="굴림" pitchFamily="50" charset="-127"/>
                <a:ea typeface="굴림" pitchFamily="50" charset="-127"/>
              </a:rPr>
              <a:t>	INT 		nSizeMax; </a:t>
            </a:r>
          </a:p>
          <a:p>
            <a:r>
              <a:rPr lang="en-US" altLang="ko-KR" sz="1600">
                <a:latin typeface="굴림" pitchFamily="50" charset="-127"/>
                <a:ea typeface="굴림" pitchFamily="50" charset="-127"/>
              </a:rPr>
              <a:t>} CHOOSEFONT, *LPCHOOSEFONT; </a:t>
            </a:r>
          </a:p>
        </p:txBody>
      </p:sp>
    </p:spTree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8229600" cy="466725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3.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공용대화상자</a:t>
            </a:r>
          </a:p>
        </p:txBody>
      </p:sp>
      <p:graphicFrame>
        <p:nvGraphicFramePr>
          <p:cNvPr id="281653" name="Group 53"/>
          <p:cNvGraphicFramePr>
            <a:graphicFrameLocks noGrp="1"/>
          </p:cNvGraphicFramePr>
          <p:nvPr>
            <p:ph type="tbl" idx="1"/>
          </p:nvPr>
        </p:nvGraphicFramePr>
        <p:xfrm>
          <a:off x="468313" y="908050"/>
          <a:ext cx="8229600" cy="5473757"/>
        </p:xfrm>
        <a:graphic>
          <a:graphicData uri="http://schemas.openxmlformats.org/drawingml/2006/table">
            <a:tbl>
              <a:tblPr/>
              <a:tblGrid>
                <a:gridCol w="1655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3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lpStructSize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구조체의 크기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hwndOwner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대화상자의 소유자를 지정한다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hDC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Flags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CF_PRINTERFONTS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가 설정되어 있는 경우에 프린터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DC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지정한다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92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lpLogFont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사용자가 선택한 글꼴 정보를 리턴 할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LOGFONT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구조체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CF_INITTOLOGFONTSTRUCT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플래그가 설정되어 있으면 이 구조체의 정보대로 폰트 선택 대화상자가 초기화 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iPointSize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선택한 폰트의 포인트 크기를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1/10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포인트 단위로 리턴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Flags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대화상자 초기화와 사용자의 선택값을 리턴하는 플래그들이다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rgbColors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CF_EFFECTS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플래그가 설정된 경우 사용자가 선택한 글꼴 색상을 리턴한다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lpszStyle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글꼴 스타일 콤보 박스 초기화에 사용될 스타일 값이며 사용자가 선택한 스타일을 리턴한다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4"/>
          <p:cNvSpPr>
            <a:spLocks noGrp="1" noChangeArrowheads="1"/>
          </p:cNvSpPr>
          <p:nvPr>
            <p:ph type="title"/>
          </p:nvPr>
        </p:nvSpPr>
        <p:spPr>
          <a:xfrm>
            <a:off x="25400" y="0"/>
            <a:ext cx="8229600" cy="476250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3.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공용대화상자</a:t>
            </a:r>
          </a:p>
        </p:txBody>
      </p:sp>
      <p:graphicFrame>
        <p:nvGraphicFramePr>
          <p:cNvPr id="283696" name="Group 48"/>
          <p:cNvGraphicFramePr>
            <a:graphicFrameLocks noGrp="1"/>
          </p:cNvGraphicFramePr>
          <p:nvPr/>
        </p:nvGraphicFramePr>
        <p:xfrm>
          <a:off x="468313" y="908050"/>
          <a:ext cx="8229600" cy="5421313"/>
        </p:xfrm>
        <a:graphic>
          <a:graphicData uri="http://schemas.openxmlformats.org/drawingml/2006/table">
            <a:tbl>
              <a:tblPr/>
              <a:tblGrid>
                <a:gridCol w="1655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3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45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CF_APPLY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적용 버튼을 표시하도록 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 플래그를 사용할 경우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APPLY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버튼을 누를 때 보내지는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WM_COMMAND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메시지를 처리할 훅 프로시저를 제공해 주어야 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CF_SCREENFONTS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시스템에 설치된 화면 폰트만 보여준다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CF_PRINTERFONTS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hDC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멤버가 지정한 프린터의 폰트만 보여준다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CF_EFFECTS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관통선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밑줄 등의 글꼴 스타일과 색상을 선택할 수 있도록 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9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9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9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9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9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r">
              <a:buFontTx/>
              <a:buNone/>
              <a:defRPr/>
            </a:pPr>
            <a:r>
              <a:rPr lang="ko-KR" altLang="en-US" sz="6600">
                <a:effectLst>
                  <a:outerShdw blurRad="38100" dist="38100" dir="2700000" algn="tl">
                    <a:srgbClr val="C0C0C0"/>
                  </a:outerShdw>
                </a:effectLst>
                <a:latin typeface="휴먼모음T" pitchFamily="18" charset="-127"/>
                <a:ea typeface="휴먼모음T" pitchFamily="18" charset="-127"/>
              </a:rPr>
              <a:t>공통 컨트롤</a:t>
            </a:r>
          </a:p>
        </p:txBody>
      </p:sp>
      <p:sp>
        <p:nvSpPr>
          <p:cNvPr id="294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latin typeface="휴먼모음T" pitchFamily="18" charset="-127"/>
                <a:ea typeface="휴먼모음T" pitchFamily="18" charset="-127"/>
              </a:rPr>
              <a:t>11.</a:t>
            </a:r>
          </a:p>
        </p:txBody>
      </p:sp>
    </p:spTree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6613"/>
            <a:ext cx="8229600" cy="3960812"/>
          </a:xfrm>
        </p:spPr>
        <p:txBody>
          <a:bodyPr/>
          <a:lstStyle/>
          <a:p>
            <a:pPr lvl="1"/>
            <a:r>
              <a:rPr lang="ko-KR" altLang="en-US" sz="2000"/>
              <a:t>공통 컨트롤은 </a:t>
            </a:r>
            <a:r>
              <a:rPr lang="en-US" altLang="ko-KR" sz="2000"/>
              <a:t>DLL</a:t>
            </a:r>
            <a:r>
              <a:rPr lang="ko-KR" altLang="en-US" sz="2000"/>
              <a:t>에 의해 제공되는 것이기 때문에 이 </a:t>
            </a:r>
            <a:r>
              <a:rPr lang="en-US" altLang="ko-KR" sz="2000"/>
              <a:t>DLL</a:t>
            </a:r>
            <a:r>
              <a:rPr lang="ko-KR" altLang="en-US" sz="2000"/>
              <a:t>이 로드되어 있지 않으면 윈도우 클래스가 정의되지 않으며 컨트롤도 생성할 수 없다</a:t>
            </a:r>
            <a:r>
              <a:rPr lang="en-US" altLang="ko-KR" sz="2000"/>
              <a:t>.</a:t>
            </a:r>
          </a:p>
          <a:p>
            <a:pPr lvl="2"/>
            <a:r>
              <a:rPr lang="en-US" altLang="ko-KR" sz="1800"/>
              <a:t>1. CommCtrl.h</a:t>
            </a:r>
            <a:r>
              <a:rPr lang="ko-KR" altLang="en-US" sz="1800"/>
              <a:t>를 반드시 포함시킨다</a:t>
            </a:r>
            <a:r>
              <a:rPr lang="en-US" altLang="ko-KR" sz="1800"/>
              <a:t>.</a:t>
            </a:r>
          </a:p>
          <a:p>
            <a:pPr lvl="3"/>
            <a:r>
              <a:rPr lang="ko-KR" altLang="en-US" sz="1600"/>
              <a:t>공통 컨트롤에 대한 윈도우 클래스명</a:t>
            </a:r>
            <a:r>
              <a:rPr lang="en-US" altLang="ko-KR" sz="1600"/>
              <a:t>, </a:t>
            </a:r>
            <a:r>
              <a:rPr lang="ko-KR" altLang="en-US" sz="1600"/>
              <a:t>스타일</a:t>
            </a:r>
            <a:r>
              <a:rPr lang="en-US" altLang="ko-KR" sz="1600"/>
              <a:t>, </a:t>
            </a:r>
            <a:r>
              <a:rPr lang="ko-KR" altLang="en-US" sz="1600"/>
              <a:t>메시지 등에 대한 매크로 상수가 정의되어 있다</a:t>
            </a:r>
            <a:r>
              <a:rPr lang="en-US" altLang="ko-KR" sz="1600"/>
              <a:t>.</a:t>
            </a:r>
          </a:p>
          <a:p>
            <a:pPr lvl="2"/>
            <a:r>
              <a:rPr lang="en-US" altLang="ko-KR" sz="1800"/>
              <a:t>2. </a:t>
            </a:r>
            <a:r>
              <a:rPr lang="ko-KR" altLang="en-US" sz="1800"/>
              <a:t>프로그램 선두에 </a:t>
            </a:r>
            <a:r>
              <a:rPr lang="en-US" altLang="ko-KR" sz="1800"/>
              <a:t>InitCommonControls()</a:t>
            </a:r>
            <a:r>
              <a:rPr lang="ko-KR" altLang="en-US" sz="1800"/>
              <a:t>함수를 호출해 주어야 한다</a:t>
            </a:r>
            <a:r>
              <a:rPr lang="en-US" altLang="ko-KR" sz="1800"/>
              <a:t>.</a:t>
            </a:r>
          </a:p>
          <a:p>
            <a:pPr lvl="3"/>
            <a:r>
              <a:rPr lang="ko-KR" altLang="en-US" sz="1600"/>
              <a:t>이 함수는 공통 컨트롤을 제공하는 </a:t>
            </a:r>
            <a:r>
              <a:rPr lang="en-US" altLang="ko-KR" sz="1600"/>
              <a:t>DLL</a:t>
            </a:r>
            <a:r>
              <a:rPr lang="ko-KR" altLang="en-US" sz="1600"/>
              <a:t>인 </a:t>
            </a:r>
            <a:r>
              <a:rPr lang="en-US" altLang="ko-KR" sz="1600"/>
              <a:t>COMCTL32.DLL</a:t>
            </a:r>
            <a:r>
              <a:rPr lang="ko-KR" altLang="en-US" sz="1600"/>
              <a:t>이 제대로 로드되었는지를 체크해 주고 만약 로드 되어 있지 않으면 로드한다</a:t>
            </a:r>
            <a:r>
              <a:rPr lang="en-US" altLang="ko-KR" sz="1600"/>
              <a:t>.</a:t>
            </a:r>
          </a:p>
          <a:p>
            <a:pPr lvl="2"/>
            <a:r>
              <a:rPr lang="en-US" altLang="ko-KR" sz="1800"/>
              <a:t>3. ComCtl32.lib</a:t>
            </a:r>
            <a:r>
              <a:rPr lang="ko-KR" altLang="en-US" sz="1800"/>
              <a:t>를 링크 시킨다</a:t>
            </a:r>
            <a:r>
              <a:rPr lang="en-US" altLang="ko-KR" sz="1800"/>
              <a:t>.</a:t>
            </a:r>
          </a:p>
          <a:p>
            <a:pPr lvl="2"/>
            <a:r>
              <a:rPr lang="en-US" altLang="ko-KR" sz="1800"/>
              <a:t>BOOL InitCommonControlsEx( LPINITCOMMONCONTROLSEX lpInitCtrls);</a:t>
            </a:r>
          </a:p>
          <a:p>
            <a:pPr lvl="3"/>
            <a:endParaRPr lang="en-US" altLang="ko-KR" sz="1600"/>
          </a:p>
        </p:txBody>
      </p:sp>
      <p:sp>
        <p:nvSpPr>
          <p:cNvPr id="2570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17513"/>
          </a:xfrm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공통 컨트롤의 초기화</a:t>
            </a:r>
          </a:p>
        </p:txBody>
      </p:sp>
      <p:sp>
        <p:nvSpPr>
          <p:cNvPr id="257028" name="Rectangle 4"/>
          <p:cNvSpPr>
            <a:spLocks noChangeArrowheads="1"/>
          </p:cNvSpPr>
          <p:nvPr/>
        </p:nvSpPr>
        <p:spPr bwMode="auto">
          <a:xfrm>
            <a:off x="468313" y="4941888"/>
            <a:ext cx="8424862" cy="172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typedef struct tagINITCOMMONCONTROLSEX {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DWORD 	dwSize;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DWORD 	dwICC;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} INITCOMMONCONTROLSEX, *LPINITCOMMONCONTROLSEX;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r">
              <a:buFontTx/>
              <a:buNone/>
              <a:defRPr/>
            </a:pPr>
            <a:r>
              <a:rPr lang="en-US" altLang="ko-KR" sz="6600">
                <a:effectLst>
                  <a:outerShdw blurRad="38100" dist="38100" dir="2700000" algn="tl">
                    <a:srgbClr val="C0C0C0"/>
                  </a:outerShdw>
                </a:effectLst>
                <a:latin typeface="휴먼모음T" pitchFamily="18" charset="-127"/>
                <a:ea typeface="휴먼모음T" pitchFamily="18" charset="-127"/>
              </a:rPr>
              <a:t>Windows</a:t>
            </a:r>
          </a:p>
          <a:p>
            <a:pPr algn="r">
              <a:buFontTx/>
              <a:buNone/>
              <a:defRPr/>
            </a:pPr>
            <a:r>
              <a:rPr lang="ko-KR" altLang="en-US" sz="6600">
                <a:effectLst>
                  <a:outerShdw blurRad="38100" dist="38100" dir="2700000" algn="tl">
                    <a:srgbClr val="C0C0C0"/>
                  </a:outerShdw>
                </a:effectLst>
                <a:latin typeface="휴먼모음T" pitchFamily="18" charset="-127"/>
                <a:ea typeface="휴먼모음T" pitchFamily="18" charset="-127"/>
              </a:rPr>
              <a:t>와</a:t>
            </a:r>
          </a:p>
          <a:p>
            <a:pPr algn="r">
              <a:buFontTx/>
              <a:buNone/>
              <a:defRPr/>
            </a:pPr>
            <a:r>
              <a:rPr lang="ko-KR" altLang="en-US" sz="6600">
                <a:effectLst>
                  <a:outerShdw blurRad="38100" dist="38100" dir="2700000" algn="tl">
                    <a:srgbClr val="C0C0C0"/>
                  </a:outerShdw>
                </a:effectLst>
                <a:latin typeface="휴먼모음T" pitchFamily="18" charset="-127"/>
                <a:ea typeface="휴먼모음T" pitchFamily="18" charset="-127"/>
              </a:rPr>
              <a:t>메시지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altLang="ko-KR" sz="6600">
                <a:effectLst>
                  <a:outerShdw blurRad="38100" dist="38100" dir="2700000" algn="tl">
                    <a:srgbClr val="C0C0C0"/>
                  </a:outerShdw>
                </a:effectLst>
                <a:latin typeface="휴먼옛체" pitchFamily="18" charset="-127"/>
                <a:ea typeface="휴먼옛체" pitchFamily="18" charset="-127"/>
              </a:rPr>
              <a:t>2.</a:t>
            </a:r>
          </a:p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400"/>
            <a:ext cx="8229600" cy="346075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공통 컨트롤의 초기화</a:t>
            </a:r>
          </a:p>
        </p:txBody>
      </p:sp>
      <p:graphicFrame>
        <p:nvGraphicFramePr>
          <p:cNvPr id="297025" name="Group 65"/>
          <p:cNvGraphicFramePr>
            <a:graphicFrameLocks noGrp="1"/>
          </p:cNvGraphicFramePr>
          <p:nvPr>
            <p:ph type="tbl" idx="1"/>
          </p:nvPr>
        </p:nvGraphicFramePr>
        <p:xfrm>
          <a:off x="395288" y="765175"/>
          <a:ext cx="8229600" cy="5669140"/>
        </p:xfrm>
        <a:graphic>
          <a:graphicData uri="http://schemas.openxmlformats.org/drawingml/2006/table">
            <a:tbl>
              <a:tblPr/>
              <a:tblGrid>
                <a:gridCol w="3671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7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플래그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컨트롤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ICC_ANIMATE_CLASS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애니메이트 컨트롤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ICC_BAR_CLASSES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툴바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상태바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트랙바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툴팁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ICC_COLL_CLASSES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리바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ICC_DATE_CLASSES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날짜 선택 컨트롤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ICC_INTERNET_CLASSES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IP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컨트롤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ICC_LISTVIEW_CLASSES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리스트 뷰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헤더 컨트롤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ICC_PAGESCROLLER_CLASS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페이지컨트롤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ICC_PROGRESS_CLASS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프로그래스 바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ICC_TAB_CLASSES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탭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툴팁 컨트롤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ICC_TREEVIEW_CLASSES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트리 뷰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툴팁 컨트롤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ICC_UPDOWN_CLASS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 다운 컨트롤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ICC_USEREX_CLASSES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확장 콤보 박스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914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ICC_WIN95_CLASSES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애니메이트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헤더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핫키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리스트 뷰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프로그래스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상태란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탭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툴 팁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툴 바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트랙 바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업다운 컨트롤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4"/>
          <p:cNvSpPr>
            <a:spLocks noGrp="1" noChangeArrowheads="1"/>
          </p:cNvSpPr>
          <p:nvPr>
            <p:ph type="title"/>
          </p:nvPr>
        </p:nvSpPr>
        <p:spPr>
          <a:xfrm>
            <a:off x="-9525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2. Progress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컨트롤</a:t>
            </a:r>
          </a:p>
        </p:txBody>
      </p:sp>
      <p:sp>
        <p:nvSpPr>
          <p:cNvPr id="25907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836613"/>
            <a:ext cx="8353425" cy="1008062"/>
          </a:xfrm>
          <a:noFill/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ko-KR" altLang="en-US" sz="2000"/>
              <a:t>윈도우 클래스 </a:t>
            </a:r>
            <a:r>
              <a:rPr lang="en-US" altLang="ko-KR" sz="2000"/>
              <a:t>: PROGRESS_CLASS</a:t>
            </a:r>
          </a:p>
          <a:p>
            <a:pPr lvl="1">
              <a:lnSpc>
                <a:spcPct val="90000"/>
              </a:lnSpc>
            </a:pPr>
            <a:r>
              <a:rPr lang="en-US" altLang="ko-KR" sz="2000"/>
              <a:t>1. PBM_SETRANGE</a:t>
            </a:r>
            <a:r>
              <a:rPr lang="ko-KR" altLang="en-US" sz="2000"/>
              <a:t>메시지로 범위를 설정한다</a:t>
            </a:r>
            <a:r>
              <a:rPr lang="en-US" altLang="ko-KR" sz="200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ko-KR" sz="2000"/>
              <a:t>2. PBM_SETPOS</a:t>
            </a:r>
            <a:r>
              <a:rPr lang="ko-KR" altLang="en-US" sz="2000"/>
              <a:t>메시지로 위치 값을 설정한다</a:t>
            </a:r>
            <a:r>
              <a:rPr lang="en-US" altLang="ko-KR" sz="2000"/>
              <a:t>.</a:t>
            </a:r>
          </a:p>
        </p:txBody>
      </p:sp>
      <p:graphicFrame>
        <p:nvGraphicFramePr>
          <p:cNvPr id="299058" name="Group 50"/>
          <p:cNvGraphicFramePr>
            <a:graphicFrameLocks noGrp="1"/>
          </p:cNvGraphicFramePr>
          <p:nvPr>
            <p:ph sz="half" idx="2"/>
          </p:nvPr>
        </p:nvGraphicFramePr>
        <p:xfrm>
          <a:off x="468313" y="1989138"/>
          <a:ext cx="8135937" cy="4573587"/>
        </p:xfrm>
        <a:graphic>
          <a:graphicData uri="http://schemas.openxmlformats.org/drawingml/2006/table">
            <a:tbl>
              <a:tblPr/>
              <a:tblGrid>
                <a:gridCol w="2087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메시지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PBM_SETRANGE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범위를 설정한다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wParam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은 사용하지 않는다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LOWORD(lParam)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으로 최소값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HIWORD(lParam)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으로 최대값을 주면 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범위는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–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100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PBM_SETPOS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으로 위치를 설정한다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PBM_DELTAPOS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 지정하는 만큼 위치를 증감시킨다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새 위치는 현재 위치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+ wParam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 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PBM_SETSTEP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단계 증가값을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으로 지정한다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 값은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PBM_STEPIP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메시지에서 사용한다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PBM_STEPIT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단계 증가 값만큼 위치를 이동시킨다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PBM_SETRANGE32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으로 최소값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lParam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으로 최대값을 지정한다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65535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이상의 범위를 가지는 프로그래스를 만들 때 사용한다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4"/>
          <p:cNvSpPr>
            <a:spLocks noGrp="1" noChangeArrowheads="1"/>
          </p:cNvSpPr>
          <p:nvPr>
            <p:ph type="title"/>
          </p:nvPr>
        </p:nvSpPr>
        <p:spPr>
          <a:xfrm>
            <a:off x="19050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2. Progress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컨트롤</a:t>
            </a:r>
          </a:p>
        </p:txBody>
      </p:sp>
      <p:graphicFrame>
        <p:nvGraphicFramePr>
          <p:cNvPr id="301088" name="Group 32"/>
          <p:cNvGraphicFramePr>
            <a:graphicFrameLocks noGrp="1"/>
          </p:cNvGraphicFramePr>
          <p:nvPr/>
        </p:nvGraphicFramePr>
        <p:xfrm>
          <a:off x="468313" y="800100"/>
          <a:ext cx="8135937" cy="1354138"/>
        </p:xfrm>
        <a:graphic>
          <a:graphicData uri="http://schemas.openxmlformats.org/drawingml/2006/table">
            <a:tbl>
              <a:tblPr/>
              <a:tblGrid>
                <a:gridCol w="2087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메시지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PBM_GETRANGE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현재 설정된 범위를 얻는다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PBM_GETPOS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현재 설정된 위치를 얻는다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4"/>
          <p:cNvSpPr>
            <a:spLocks noChangeArrowheads="1"/>
          </p:cNvSpPr>
          <p:nvPr/>
        </p:nvSpPr>
        <p:spPr bwMode="auto">
          <a:xfrm>
            <a:off x="250825" y="144463"/>
            <a:ext cx="8642350" cy="659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BOOL CALLBACK DlgProc (HWND hDlg, UINT message, WPARAM wParam, LPARAM lParam)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HWND hProgress;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switch (message)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WM_INITDIALOG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hProgress = GetDlgItem(hDlg,IDC_PROGRESS1);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SendMessage(hProgress,PBM_SETRANGE,0,MAKELPARAM(0,100));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SendMessage(hProgress,PBM_SETPOS,0,0);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TRUE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WM_COMMAND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switch (LOWORD (wParam))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IDC_BUTTON1: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for(int i = 0;i &lt;= 100;i++)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SendMessage(hProgress,PBM_SETPOS,i,0);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Sleep(50);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return TRUE;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IDOK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IDCANCEL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EndDialog (hDlg, 0)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return TRUE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break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FALSE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46075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3.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트랙 바</a:t>
            </a:r>
          </a:p>
        </p:txBody>
      </p:sp>
      <p:graphicFrame>
        <p:nvGraphicFramePr>
          <p:cNvPr id="303168" name="Group 64"/>
          <p:cNvGraphicFramePr>
            <a:graphicFrameLocks noGrp="1"/>
          </p:cNvGraphicFramePr>
          <p:nvPr>
            <p:ph type="tbl" idx="1"/>
          </p:nvPr>
        </p:nvGraphicFramePr>
        <p:xfrm>
          <a:off x="323850" y="765175"/>
          <a:ext cx="8229600" cy="5578478"/>
        </p:xfrm>
        <a:graphic>
          <a:graphicData uri="http://schemas.openxmlformats.org/drawingml/2006/table">
            <a:tbl>
              <a:tblPr/>
              <a:tblGrid>
                <a:gridCol w="2087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2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TBS_HORZ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수평 트랙 바를 만든다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TBS_VERT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수직 트랙 바를 만든다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TBS_AUTOTICKS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범위내의 모든 값에 틱 마크를 배치한다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TBS_NOTICKS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틱 마크를 출력하지 않는다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TBS_BOTTOM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수평일 경우 바닥에 틱 마크를 출력한다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TBS_TOP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수평일 경우 위쪽에 틱 마크를 출력한다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TBS_RIGHT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수직일 경우 오른쪽에 틱 마크를 출력한다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TBS_LEFT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수직일 경우 왼쪽에 틱 마크를 출력한다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TBS_BOTH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틱 마크를 양쪽에 출력한다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14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TBS_ENABLESELRANGE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선택 영역을 표시한다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 스타일이 지정되었을 경우 선택 영역의 시작점과 끝점의 틱은 삼각형 모양이 되며 선택된 영역이 밝게 강조된다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01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TBS_FIXEDLENGTH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썸의 길이를 변경할 수 있도록 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8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TBS_NOTHUMB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썸을 가지지 않는다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8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TBS_TOOLTIPS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툴 팁을 사용한다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57"/>
          <p:cNvSpPr>
            <a:spLocks noGrp="1" noChangeArrowheads="1"/>
          </p:cNvSpPr>
          <p:nvPr>
            <p:ph idx="1"/>
          </p:nvPr>
        </p:nvSpPr>
        <p:spPr>
          <a:xfrm>
            <a:off x="323850" y="4724400"/>
            <a:ext cx="8353425" cy="187325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ko-KR" altLang="en-US" sz="2000"/>
              <a:t>사용자가 트랙 바를 조작하면 </a:t>
            </a:r>
            <a:r>
              <a:rPr lang="en-US" altLang="ko-KR" sz="2000"/>
              <a:t>WM_HSCROLL, WM_VSCROLL </a:t>
            </a:r>
            <a:r>
              <a:rPr lang="ko-KR" altLang="en-US" sz="2000"/>
              <a:t>메시지를 부모 윈도우로 보내며 </a:t>
            </a:r>
            <a:r>
              <a:rPr lang="en-US" altLang="ko-KR" sz="2000"/>
              <a:t>LOWORD(wParam)</a:t>
            </a:r>
            <a:r>
              <a:rPr lang="ko-KR" altLang="en-US" sz="2000"/>
              <a:t>으로 통지 메시지를 보낸다</a:t>
            </a:r>
            <a:r>
              <a:rPr lang="en-US" altLang="ko-KR" sz="2000"/>
              <a:t>.</a:t>
            </a:r>
          </a:p>
        </p:txBody>
      </p:sp>
      <p:sp>
        <p:nvSpPr>
          <p:cNvPr id="263171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76250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3.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트랙 바</a:t>
            </a:r>
          </a:p>
        </p:txBody>
      </p:sp>
      <p:graphicFrame>
        <p:nvGraphicFramePr>
          <p:cNvPr id="305208" name="Group 56"/>
          <p:cNvGraphicFramePr>
            <a:graphicFrameLocks noGrp="1"/>
          </p:cNvGraphicFramePr>
          <p:nvPr/>
        </p:nvGraphicFramePr>
        <p:xfrm>
          <a:off x="323850" y="765175"/>
          <a:ext cx="8229600" cy="3749675"/>
        </p:xfrm>
        <a:graphic>
          <a:graphicData uri="http://schemas.openxmlformats.org/drawingml/2006/table">
            <a:tbl>
              <a:tblPr/>
              <a:tblGrid>
                <a:gridCol w="2376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3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TBM_GETPOS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트랙바의 현재 위치를 얻는다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TBM_GETPOSMIN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범위의 최소값을 얻는다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TBM_GETPOSMAX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범위의 최대값을 얻는다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TBM_GETTIC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으로 지정한 인덱스의 틱 위치를 얻는다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TBM_SETTIC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으로 지정한 인덱스에 틱 마크를 배치한다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5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TBM_SETPOS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으로 트랙바의 위치를 변경한다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.wParam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TRUE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이면 위치 변경 후 트랙바를 다시 그리고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FALSE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이면 다시 그리지 않는다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TBM_SETRANGE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트랙바의 범위를 설정한다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LOWORD(lParam)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최소값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HIWORD(lParam)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최대값을 준다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TBM_CLEARTICS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틱 마크를 제거한다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76250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3.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트랙 바</a:t>
            </a:r>
          </a:p>
        </p:txBody>
      </p:sp>
      <p:graphicFrame>
        <p:nvGraphicFramePr>
          <p:cNvPr id="306217" name="Group 41"/>
          <p:cNvGraphicFramePr>
            <a:graphicFrameLocks noGrp="1"/>
          </p:cNvGraphicFramePr>
          <p:nvPr/>
        </p:nvGraphicFramePr>
        <p:xfrm>
          <a:off x="323850" y="765175"/>
          <a:ext cx="8229600" cy="3292479"/>
        </p:xfrm>
        <a:graphic>
          <a:graphicData uri="http://schemas.openxmlformats.org/drawingml/2006/table">
            <a:tbl>
              <a:tblPr/>
              <a:tblGrid>
                <a:gridCol w="2735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4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TB_LINEUP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라인 증가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TB_LINEDOWN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라인 감소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TB_PAGEUP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페이지 증가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TB_PAGEDOWN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페이지 감소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TB_THUMBPOSITON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드래그 종료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TB_THUMBTRACK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드래그 중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TB_TOP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최상위 위치로 이동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TB_BOTTOM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최하위 위치로 이동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TB_ENDTRACK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조작 종료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4"/>
          <p:cNvSpPr>
            <a:spLocks noChangeArrowheads="1"/>
          </p:cNvSpPr>
          <p:nvPr/>
        </p:nvSpPr>
        <p:spPr bwMode="auto">
          <a:xfrm>
            <a:off x="395288" y="333375"/>
            <a:ext cx="8424862" cy="6264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BOOL CALLBACK DlgProc (HWND hDlg, UINT message, WPARAM wParam, LPARAM lParam)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HWND hProgress;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HWND hEdit;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HWND hTrackBar;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switch (message)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WM_INITDIALOG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hProgress = GetDlgItem(hDlg,IDC_PROGRESS1);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SendMessage(hProgress,PBM_SETRANGE,0,MAKELPARAM(0,100));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SendMessage(hProgress,PBM_SETPOS,0,0);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hTrackBar = GetDlgItem(hDlg,IDC_SLIDER1);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SendMessage(hTrackBar,TBM_SETRANGE,0,MAKELPARAM(0,100));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SendMessage(hTrackBar,TBM_SETPOS,0,0);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hEdit = GetDlgItem(hDlg,IDC_EDIT1);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TRUE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WM_HSCROLL: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int iReturnCtrl = GetDlgCtrlID((HWND)lParam);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switch (iReturnCtrl)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case IDC_SLIDER1: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int iPos;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iPos = SendMessage(hTrackBar,TBM_GETPOS,NULL,NULL);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char temp[256];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wsprintf(temp,"%d",iPos);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SetWindowText(hEdit,temp);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break;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TRUE;</a:t>
            </a:r>
          </a:p>
        </p:txBody>
      </p:sp>
    </p:spTree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4"/>
          <p:cNvSpPr>
            <a:spLocks noChangeArrowheads="1"/>
          </p:cNvSpPr>
          <p:nvPr/>
        </p:nvSpPr>
        <p:spPr bwMode="auto">
          <a:xfrm>
            <a:off x="250825" y="188913"/>
            <a:ext cx="8642350" cy="6408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WM_COMMAND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switch (LOWORD (wParam))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IDC_BUTTON1: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for(int i = 0;i &lt;= 100;i++)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SendMessage(hProgress,PBM_SETPOS,i,0);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Sleep(50);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return TRUE;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IDOK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IDCANCEL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EndDialog (hDlg, 0)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return TRUE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break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FALSE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4"/>
          <p:cNvSpPr>
            <a:spLocks noGrp="1" noChangeArrowheads="1"/>
          </p:cNvSpPr>
          <p:nvPr>
            <p:ph type="title"/>
          </p:nvPr>
        </p:nvSpPr>
        <p:spPr>
          <a:xfrm>
            <a:off x="15875" y="0"/>
            <a:ext cx="8229600" cy="476250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4.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업다운</a:t>
            </a:r>
          </a:p>
        </p:txBody>
      </p:sp>
      <p:graphicFrame>
        <p:nvGraphicFramePr>
          <p:cNvPr id="311361" name="Group 65"/>
          <p:cNvGraphicFramePr>
            <a:graphicFrameLocks noGrp="1"/>
          </p:cNvGraphicFramePr>
          <p:nvPr/>
        </p:nvGraphicFramePr>
        <p:xfrm>
          <a:off x="323850" y="765175"/>
          <a:ext cx="8229600" cy="4352925"/>
        </p:xfrm>
        <a:graphic>
          <a:graphicData uri="http://schemas.openxmlformats.org/drawingml/2006/table">
            <a:tbl>
              <a:tblPr/>
              <a:tblGrid>
                <a:gridCol w="2519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UDS_HORZ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 다운 버튼을 위아래로 배치한다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0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UDS_WRAP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–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100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까지 일 때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100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에서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증가하면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에서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감소하면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100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 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UDS_ARROWKEYS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커서 티를 사용하여 위치 값을 변경할 수 있도록 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8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UDS_SETBUDDYINT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업다움 컨트롤의 값이 변경되면 버디 윈도우의 텍스트를 변경하도록 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값이 변경될 때마다 위치 값을 문자열로 바꾼 후 버디 윈도우로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WM_SETTEXT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메시지를 보내준다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UDS_NOTHOUSANDS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매 세자리 마다 콤마를 삽입해 주는 것을 막는다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1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UDS_AUTOBUDDY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 컨트롤보다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Z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순서가 바로 앞인 컨트롤을 자동으로 버디 윈도우로 지정한다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UDS_ALIGNRIGHT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버디 윈도우의 오른쪽에 배치한다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UDS_ALIGNLIGHT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버디 윈도우의 왼쪽에 배치한다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1. </a:t>
            </a:r>
            <a:r>
              <a:rPr lang="ko-KR" altLang="en-US" sz="3200">
                <a:latin typeface="휴먼옛체" pitchFamily="2" charset="-127"/>
                <a:ea typeface="휴먼옛체" pitchFamily="2" charset="-127"/>
              </a:rPr>
              <a:t>첫번째 </a:t>
            </a:r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API</a:t>
            </a:r>
            <a:r>
              <a:rPr lang="ko-KR" altLang="en-US" sz="3200">
                <a:latin typeface="휴먼옛체" pitchFamily="2" charset="-127"/>
                <a:ea typeface="휴먼옛체" pitchFamily="2" charset="-127"/>
              </a:rPr>
              <a:t>프로그램</a:t>
            </a:r>
          </a:p>
        </p:txBody>
      </p:sp>
      <p:sp>
        <p:nvSpPr>
          <p:cNvPr id="33795" name="Text Box 5"/>
          <p:cNvSpPr txBox="1">
            <a:spLocks noChangeArrowheads="1"/>
          </p:cNvSpPr>
          <p:nvPr/>
        </p:nvSpPr>
        <p:spPr bwMode="auto">
          <a:xfrm>
            <a:off x="395288" y="836613"/>
            <a:ext cx="8280400" cy="590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굴림" pitchFamily="50" charset="-127"/>
                <a:ea typeface="굴림" pitchFamily="50" charset="-127"/>
              </a:rPr>
              <a:t>#include &lt;windows.h&gt;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굴림" pitchFamily="50" charset="-127"/>
                <a:ea typeface="굴림" pitchFamily="50" charset="-127"/>
              </a:rPr>
              <a:t>LRESULT CALLBACK WndProc (HWND, UINT, WPARAM, LPARAM) 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굴림" pitchFamily="50" charset="-127"/>
                <a:ea typeface="굴림" pitchFamily="50" charset="-127"/>
              </a:rPr>
              <a:t>int WINAPI WinMain (HINSTANCE hInstance, HINSTANCE hPrevInstance,PSTR szCmdLine, int iCmdShow)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굴림" pitchFamily="50" charset="-127"/>
                <a:ea typeface="굴림" pitchFamily="50" charset="-127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굴림" pitchFamily="50" charset="-127"/>
                <a:ea typeface="굴림" pitchFamily="50" charset="-127"/>
              </a:rPr>
              <a:t>     static TCHAR szAppName[] = TEXT ("HelloWin") 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굴림" pitchFamily="50" charset="-127"/>
                <a:ea typeface="굴림" pitchFamily="50" charset="-127"/>
              </a:rPr>
              <a:t>     HWND		hwnd 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굴림" pitchFamily="50" charset="-127"/>
                <a:ea typeface="굴림" pitchFamily="50" charset="-127"/>
              </a:rPr>
              <a:t>     MSG          	msg 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굴림" pitchFamily="50" charset="-127"/>
                <a:ea typeface="굴림" pitchFamily="50" charset="-127"/>
              </a:rPr>
              <a:t>     WNDCLASS     	wndclass 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endParaRPr lang="en-US" altLang="ko-KR" sz="1400">
              <a:latin typeface="굴림" pitchFamily="50" charset="-127"/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굴림" pitchFamily="50" charset="-127"/>
                <a:ea typeface="굴림" pitchFamily="50" charset="-127"/>
              </a:rPr>
              <a:t>     wndclass.style              	= CS_HREDRAW | CS_VREDRAW 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굴림" pitchFamily="50" charset="-127"/>
                <a:ea typeface="굴림" pitchFamily="50" charset="-127"/>
              </a:rPr>
              <a:t>     wndclass.lpfnWndProc  	= WndProc 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굴림" pitchFamily="50" charset="-127"/>
                <a:ea typeface="굴림" pitchFamily="50" charset="-127"/>
              </a:rPr>
              <a:t>     wndclass.cbClsExtra     	= 0 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굴림" pitchFamily="50" charset="-127"/>
                <a:ea typeface="굴림" pitchFamily="50" charset="-127"/>
              </a:rPr>
              <a:t>     wndclass.cbWndExtra   	= 0 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굴림" pitchFamily="50" charset="-127"/>
                <a:ea typeface="굴림" pitchFamily="50" charset="-127"/>
              </a:rPr>
              <a:t>     wndclass.hInstance      	= hInstance 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굴림" pitchFamily="50" charset="-127"/>
                <a:ea typeface="굴림" pitchFamily="50" charset="-127"/>
              </a:rPr>
              <a:t>     wndclass.hIcon            	= LoadIcon (NULL, IDI_APPLICATION) ;</a:t>
            </a:r>
          </a:p>
          <a:p>
            <a:pPr eaLnBrk="1" hangingPunct="1"/>
            <a:r>
              <a:rPr lang="en-US" altLang="ko-KR" sz="1400">
                <a:latin typeface="굴림" pitchFamily="50" charset="-127"/>
                <a:ea typeface="굴림" pitchFamily="50" charset="-127"/>
              </a:rPr>
              <a:t>     wndclass.hCursor       	= LoadCursor (NULL, IDC_ARROW) ;</a:t>
            </a:r>
          </a:p>
          <a:p>
            <a:pPr eaLnBrk="1" hangingPunct="1"/>
            <a:r>
              <a:rPr lang="en-US" altLang="ko-KR" sz="1400">
                <a:latin typeface="굴림" pitchFamily="50" charset="-127"/>
                <a:ea typeface="굴림" pitchFamily="50" charset="-127"/>
              </a:rPr>
              <a:t>     wndclass.hbrBackground 	= (HBRUSH) GetStockObject (WHITE_BRUSH) ;</a:t>
            </a:r>
          </a:p>
          <a:p>
            <a:pPr eaLnBrk="1" hangingPunct="1"/>
            <a:r>
              <a:rPr lang="en-US" altLang="ko-KR" sz="1400">
                <a:latin typeface="굴림" pitchFamily="50" charset="-127"/>
                <a:ea typeface="굴림" pitchFamily="50" charset="-127"/>
              </a:rPr>
              <a:t>     wndclass.lpszMenuName  	= NULL ;</a:t>
            </a:r>
          </a:p>
          <a:p>
            <a:pPr eaLnBrk="1" hangingPunct="1"/>
            <a:r>
              <a:rPr lang="en-US" altLang="ko-KR" sz="1400">
                <a:latin typeface="굴림" pitchFamily="50" charset="-127"/>
                <a:ea typeface="굴림" pitchFamily="50" charset="-127"/>
              </a:rPr>
              <a:t>     wndclass.lpszClassName 	= szAppName ;</a:t>
            </a:r>
          </a:p>
          <a:p>
            <a:pPr eaLnBrk="1" hangingPunct="1"/>
            <a:r>
              <a:rPr lang="en-US" altLang="ko-KR" sz="1400">
                <a:latin typeface="굴림" pitchFamily="50" charset="-127"/>
                <a:ea typeface="굴림" pitchFamily="50" charset="-127"/>
              </a:rPr>
              <a:t>     if (!RegisterClass (&amp;wndclass))</a:t>
            </a:r>
          </a:p>
          <a:p>
            <a:pPr eaLnBrk="1" hangingPunct="1"/>
            <a:r>
              <a:rPr lang="en-US" altLang="ko-KR" sz="1400">
                <a:latin typeface="굴림" pitchFamily="50" charset="-127"/>
                <a:ea typeface="굴림" pitchFamily="50" charset="-127"/>
              </a:rPr>
              <a:t>     {   </a:t>
            </a:r>
          </a:p>
          <a:p>
            <a:pPr eaLnBrk="1" hangingPunct="1"/>
            <a:r>
              <a:rPr lang="en-US" altLang="ko-KR" sz="1400">
                <a:latin typeface="굴림" pitchFamily="50" charset="-127"/>
                <a:ea typeface="굴림" pitchFamily="50" charset="-127"/>
              </a:rPr>
              <a:t>	MessageBox (NULL, TEXT ("This program requires Windows NT!"),szAppName,</a:t>
            </a:r>
          </a:p>
          <a:p>
            <a:pPr eaLnBrk="1" hangingPunct="1"/>
            <a:r>
              <a:rPr lang="en-US" altLang="ko-KR" sz="1400">
                <a:latin typeface="굴림" pitchFamily="50" charset="-127"/>
                <a:ea typeface="굴림" pitchFamily="50" charset="-127"/>
              </a:rPr>
              <a:t>			MB_ICONERROR) ;</a:t>
            </a:r>
          </a:p>
          <a:p>
            <a:pPr eaLnBrk="1" hangingPunct="1"/>
            <a:r>
              <a:rPr lang="en-US" altLang="ko-KR" sz="1400">
                <a:latin typeface="굴림" pitchFamily="50" charset="-127"/>
                <a:ea typeface="굴림" pitchFamily="50" charset="-127"/>
              </a:rPr>
              <a:t>	return 0 ;</a:t>
            </a:r>
          </a:p>
          <a:p>
            <a:pPr eaLnBrk="1" hangingPunct="1"/>
            <a:r>
              <a:rPr lang="en-US" altLang="ko-KR" sz="1400">
                <a:latin typeface="굴림" pitchFamily="50" charset="-127"/>
                <a:ea typeface="굴림" pitchFamily="50" charset="-127"/>
              </a:rPr>
              <a:t>     }</a:t>
            </a:r>
          </a:p>
        </p:txBody>
      </p:sp>
    </p:spTree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400"/>
            <a:ext cx="8229600" cy="450850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4.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업다운</a:t>
            </a:r>
          </a:p>
        </p:txBody>
      </p:sp>
      <p:graphicFrame>
        <p:nvGraphicFramePr>
          <p:cNvPr id="312368" name="Group 48"/>
          <p:cNvGraphicFramePr>
            <a:graphicFrameLocks noGrp="1"/>
          </p:cNvGraphicFramePr>
          <p:nvPr/>
        </p:nvGraphicFramePr>
        <p:xfrm>
          <a:off x="323850" y="765175"/>
          <a:ext cx="8229600" cy="4754832"/>
        </p:xfrm>
        <a:graphic>
          <a:graphicData uri="http://schemas.openxmlformats.org/drawingml/2006/table">
            <a:tbl>
              <a:tblPr/>
              <a:tblGrid>
                <a:gridCol w="2519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35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UDM_SETRANGE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범위를 지정한다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LOWORD(lParam)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최대 값을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HIWORD(lParam)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최소값을 지정한다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디폴트 범위는 최소값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100,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최대값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이며 범위가 반대로 되어 있다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UDM_SETPOS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LOWORD(lParam)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으로 위치를 설정한다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UDM_SETBUDDY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버디 윈도우를 설정한다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wParam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버디로 지정할 윈도우 핸들을 넘겨준다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52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UDM_SETACCELL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업다운 컨트롤에 가속 기능을 부여한다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lParam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UDACCEL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구조체 배열의 번지를 넘겨주고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배열의 크기를 넘겨준다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typedef struct { UINT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휴먼모음T" pitchFamily="18" charset="-127"/>
                        </a:rPr>
                        <a:t> 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nSec; UINT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휴먼모음T" pitchFamily="18" charset="-127"/>
                        </a:rPr>
                        <a:t> 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nInc; } UDACCEL, *LPUDACCEL;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nSec :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가속할 초 단위 시간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nlnc : nSec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초 이후에 적용될 가속값이다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초 후에는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씩 증가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10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초 후에는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씩 증가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4"/>
          <p:cNvSpPr>
            <a:spLocks noChangeArrowheads="1"/>
          </p:cNvSpPr>
          <p:nvPr/>
        </p:nvSpPr>
        <p:spPr bwMode="auto">
          <a:xfrm>
            <a:off x="250825" y="188913"/>
            <a:ext cx="8642350" cy="648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BOOL CALLBACK DlgProc (HWND hDlg, UINT message, WPARAM wParam, LPARAM lParam)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HWND hProgress;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HWND hEdit,hEdit2;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HWND hTrackBar;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HWND hSpin;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switch (message)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WM_INITDIALOG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hProgress = GetDlgItem(hDlg,IDC_PROGRESS1);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SendMessage(hProgress,PBM_SETRANGE,0,MAKELPARAM(0,100));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SendMessage(hProgress,PBM_SETPOS,0,0);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hTrackBar = GetDlgItem(hDlg,IDC_SLIDER1);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SendMessage(hTrackBar,TBM_SETRANGE,0,MAKELPARAM(0,100));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SendMessage(hTrackBar,TBM_SETPOS,0,0);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hEdit = GetDlgItem(hDlg,IDC_EDIT1);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hEdit2 = GetDlgItem(hDlg,IDC_EDIT2);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hSpin = GetDlgItem(hDlg,IDC_SPIN1);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SendMessage(hSpin,UDM_SETRANGE,0,MAKELPARAM(1000,0));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SendMessage(hSpin,UDM_SETBUDDY,(WPARAM)hEdit2,NULL);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static UDACCEL udAccel[3] = {{0,1},{5,10},{8,20}};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SendMessage(hSpin,UDM_SETACCEL,(WPARAM)3,(LPARAM)udAccel);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TRUE ;</a:t>
            </a:r>
          </a:p>
        </p:txBody>
      </p:sp>
    </p:spTree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4"/>
          <p:cNvSpPr>
            <a:spLocks noChangeArrowheads="1"/>
          </p:cNvSpPr>
          <p:nvPr/>
        </p:nvSpPr>
        <p:spPr bwMode="auto">
          <a:xfrm>
            <a:off x="250825" y="188913"/>
            <a:ext cx="8497888" cy="6408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case WM_HSCROLL: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{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int iReturnCtrl = GetDlgCtrlID((HWND)lParam);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switch (iReturnCtrl)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{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case IDC_SLIDER1: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	{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		int iPos;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		iPos = SendMessage(hTrackBar,TBM_GETPOS,NULL,NULL);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		char temp[256];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		wsprintf(temp,"%d",iPos);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		SetWindowText(hEdit,temp);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	}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	break;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}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}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return TRUE;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case WM_COMMAND :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switch (LOWORD (wParam))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{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case IDC_BUTTON1: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{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	for(int i = 0;i &lt;= 100;i++)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	{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		SendMessage(hProgress,PBM_SETPOS,i,0);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		Sleep(50);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	}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}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return TRUE;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case IDOK :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case IDCANCEL :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EndDialog (hDlg, 0)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	return TRUE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	}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break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}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	return FALSE ;</a:t>
            </a:r>
          </a:p>
          <a:p>
            <a:r>
              <a:rPr lang="en-US" altLang="ko-KR" sz="1000">
                <a:latin typeface="휴먼모음T" pitchFamily="18" charset="-127"/>
                <a:ea typeface="휴먼모음T" pitchFamily="18" charset="-127"/>
              </a:rPr>
              <a:t>}</a:t>
            </a:r>
          </a:p>
        </p:txBody>
      </p:sp>
    </p:spTree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90538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5.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애니메이트</a:t>
            </a:r>
          </a:p>
        </p:txBody>
      </p:sp>
      <p:sp>
        <p:nvSpPr>
          <p:cNvPr id="271363" name="Rectangle 35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836613"/>
            <a:ext cx="8135937" cy="1296987"/>
          </a:xfrm>
          <a:noFill/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ko-KR" altLang="en-US" sz="2000"/>
              <a:t>다음에 맞는 </a:t>
            </a:r>
            <a:r>
              <a:rPr lang="en-US" altLang="ko-KR" sz="2000"/>
              <a:t>AVI</a:t>
            </a:r>
            <a:r>
              <a:rPr lang="ko-KR" altLang="en-US" sz="2000"/>
              <a:t>파일만 재생할 수 있다</a:t>
            </a:r>
            <a:r>
              <a:rPr lang="en-US" altLang="ko-KR" sz="2000"/>
              <a:t>.</a:t>
            </a:r>
          </a:p>
          <a:p>
            <a:pPr lvl="2">
              <a:lnSpc>
                <a:spcPct val="90000"/>
              </a:lnSpc>
            </a:pPr>
            <a:r>
              <a:rPr lang="ko-KR" altLang="en-US" sz="1800"/>
              <a:t>비디오 스트림이 꼭 하나만 있어야 한다</a:t>
            </a:r>
            <a:r>
              <a:rPr lang="en-US" altLang="ko-KR" sz="1800"/>
              <a:t>.</a:t>
            </a:r>
          </a:p>
          <a:p>
            <a:pPr lvl="2">
              <a:lnSpc>
                <a:spcPct val="90000"/>
              </a:lnSpc>
            </a:pPr>
            <a:r>
              <a:rPr lang="ko-KR" altLang="en-US" sz="1800"/>
              <a:t>사운드 스트림은 없거나 꼭 하나만 있어야 한다</a:t>
            </a:r>
            <a:r>
              <a:rPr lang="en-US" altLang="ko-KR" sz="1800"/>
              <a:t>.</a:t>
            </a:r>
          </a:p>
          <a:p>
            <a:pPr lvl="2">
              <a:lnSpc>
                <a:spcPct val="90000"/>
              </a:lnSpc>
            </a:pPr>
            <a:r>
              <a:rPr lang="ko-KR" altLang="en-US" sz="1800"/>
              <a:t>압축이 되어 있지 않거나 압축되어 있어도 </a:t>
            </a:r>
            <a:r>
              <a:rPr lang="en-US" altLang="ko-KR" sz="1800"/>
              <a:t>RLE8</a:t>
            </a:r>
            <a:r>
              <a:rPr lang="ko-KR" altLang="en-US" sz="1800"/>
              <a:t>포맷이어야 한다</a:t>
            </a:r>
            <a:r>
              <a:rPr lang="en-US" altLang="ko-KR" sz="1800"/>
              <a:t>.</a:t>
            </a:r>
          </a:p>
        </p:txBody>
      </p:sp>
      <p:graphicFrame>
        <p:nvGraphicFramePr>
          <p:cNvPr id="315455" name="Group 63"/>
          <p:cNvGraphicFramePr>
            <a:graphicFrameLocks noGrp="1"/>
          </p:cNvGraphicFramePr>
          <p:nvPr>
            <p:ph sz="half" idx="2"/>
          </p:nvPr>
        </p:nvGraphicFramePr>
        <p:xfrm>
          <a:off x="395288" y="4076700"/>
          <a:ext cx="8208962" cy="2616200"/>
        </p:xfrm>
        <a:graphic>
          <a:graphicData uri="http://schemas.openxmlformats.org/drawingml/2006/table">
            <a:tbl>
              <a:tblPr/>
              <a:tblGrid>
                <a:gridCol w="2513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4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ACM_OPEN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AVI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클립을 연다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lParam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열고자 하는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AVI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파일명을 주거나 아니면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AVI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리소스의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LOWORD(lParam)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대입해 주면 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8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ACM_PLAY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AVI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클립을 재생한다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wParam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으로 재생 횟수를 지정하되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–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이면 무한 반복 재생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LOWORD(lParam)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재생 시작 위치를 지정하며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HIWORD(lParam)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재생 끝 위치를 지정한다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0, -1 (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처음부터 끝까지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ACM_STOP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재생을 중지한다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5430" name="Group 38"/>
          <p:cNvGraphicFramePr>
            <a:graphicFrameLocks noGrp="1"/>
          </p:cNvGraphicFramePr>
          <p:nvPr/>
        </p:nvGraphicFramePr>
        <p:xfrm>
          <a:off x="395288" y="2349500"/>
          <a:ext cx="8229600" cy="1646238"/>
        </p:xfrm>
        <a:graphic>
          <a:graphicData uri="http://schemas.openxmlformats.org/drawingml/2006/table">
            <a:tbl>
              <a:tblPr/>
              <a:tblGrid>
                <a:gridCol w="2519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0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45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ACS_CENTER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애니메이트 윈도우의 크기를 유지하며 중앙에서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AVI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파일을 재생한다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 스타일이 주어지지 않으면 크기가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AVI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 크기에 맞추어 진다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ACS_TRANSPARENT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투명 배경색을 사용하도록 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ACS_AUTOPLAY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AVI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클립을 열자마자 바로 재생하도록 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4"/>
          <p:cNvSpPr>
            <a:spLocks noChangeArrowheads="1"/>
          </p:cNvSpPr>
          <p:nvPr/>
        </p:nvSpPr>
        <p:spPr bwMode="auto">
          <a:xfrm>
            <a:off x="323850" y="144463"/>
            <a:ext cx="8496300" cy="6524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switch (message)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case WM_INITDIALOG :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hProgress = GetDlgItem(hDlg,IDC_PROGRESS1);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SendMessage(hProgress,PBM_SETRANGE,0,MAKELPARAM(0,100));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SendMessage(hProgress,PBM_SETPOS,0,0);</a:t>
            </a:r>
          </a:p>
          <a:p>
            <a:endParaRPr lang="en-US" altLang="ko-KR" sz="12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hTrackBar = GetDlgItem(hDlg,IDC_SLIDER1);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SendMessage(hTrackBar,TBM_SETRANGE,0,MAKELPARAM(0,100));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SendMessage(hTrackBar,TBM_SETPOS,0,0);</a:t>
            </a:r>
          </a:p>
          <a:p>
            <a:endParaRPr lang="en-US" altLang="ko-KR" sz="12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hEdit = GetDlgItem(hDlg,IDC_EDIT1);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hEdit2 = GetDlgItem(hDlg,IDC_EDIT2);</a:t>
            </a:r>
          </a:p>
          <a:p>
            <a:endParaRPr lang="en-US" altLang="ko-KR" sz="12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hSpin = GetDlgItem(hDlg,IDC_SPIN1);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SendMessage(hSpin,UDM_SETRANGE,0,MAKELPARAM(1000,0));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SendMessage(hSpin,UDM_SETBUDDY,(WPARAM)hEdit2,NULL);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static UDACCEL udAccel[3] = {{0,1},{5,10},{8,20}};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SendMessage(hSpin,UDM_SETACCEL,(WPARAM)3,(LPARAM)udAccel);</a:t>
            </a:r>
          </a:p>
          <a:p>
            <a:endParaRPr lang="en-US" altLang="ko-KR" sz="12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HWND hAnimate = GetDlgItem(hDlg,IDC_ANIMATE1);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SendMessage(hAnimate,ACM_OPEN,NULL,MAKELPARAM(IDR_AVI1,0));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SendMessage(hAnimate,ACM_PLAY,(WPARAM)-1,MAKELPARAM(0,-1));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return TRUE ;</a:t>
            </a:r>
          </a:p>
        </p:txBody>
      </p:sp>
    </p:spTree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5"/>
          <p:cNvSpPr>
            <a:spLocks noGrp="1" noChangeArrowheads="1"/>
          </p:cNvSpPr>
          <p:nvPr>
            <p:ph idx="1"/>
          </p:nvPr>
        </p:nvSpPr>
        <p:spPr>
          <a:xfrm>
            <a:off x="468313" y="836613"/>
            <a:ext cx="8135937" cy="4392612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ko-KR" altLang="en-US" sz="2000"/>
              <a:t>핫 키는 운영체제가 지원하는 키보드 입력 방법 중 하나이다</a:t>
            </a:r>
            <a:r>
              <a:rPr lang="en-US" altLang="ko-KR" sz="2000"/>
              <a:t>.</a:t>
            </a:r>
          </a:p>
          <a:p>
            <a:pPr lvl="1">
              <a:lnSpc>
                <a:spcPct val="90000"/>
              </a:lnSpc>
            </a:pPr>
            <a:r>
              <a:rPr lang="ko-KR" altLang="en-US" sz="2000"/>
              <a:t>다른 키 입력에 비해 우선 순위가 높게 매겨져 잇다</a:t>
            </a:r>
            <a:r>
              <a:rPr lang="en-US" altLang="ko-KR" sz="2000"/>
              <a:t>.</a:t>
            </a:r>
          </a:p>
          <a:p>
            <a:pPr lvl="1">
              <a:lnSpc>
                <a:spcPct val="90000"/>
              </a:lnSpc>
            </a:pPr>
            <a:r>
              <a:rPr lang="ko-KR" altLang="en-US" sz="2000"/>
              <a:t>어떤 작업을 하고 있던 중이라도 핫키 입력이 가능하며 보통 작업 중단이나 특별한 신호를 보내기 위해 사용된다</a:t>
            </a:r>
            <a:r>
              <a:rPr lang="en-US" altLang="ko-KR" sz="2000"/>
              <a:t>.</a:t>
            </a:r>
          </a:p>
          <a:p>
            <a:pPr lvl="1">
              <a:lnSpc>
                <a:spcPct val="90000"/>
              </a:lnSpc>
            </a:pPr>
            <a:endParaRPr lang="en-US" altLang="ko-KR" sz="2000"/>
          </a:p>
          <a:p>
            <a:pPr lvl="1">
              <a:lnSpc>
                <a:spcPct val="90000"/>
              </a:lnSpc>
            </a:pPr>
            <a:r>
              <a:rPr lang="en-US" altLang="ko-KR" sz="2000"/>
              <a:t>BOOL RegisterHotKey(HWND hWnd, int id, UINT fsModifiers, UINT vk);</a:t>
            </a:r>
          </a:p>
          <a:p>
            <a:pPr lvl="1">
              <a:lnSpc>
                <a:spcPct val="90000"/>
              </a:lnSpc>
            </a:pPr>
            <a:r>
              <a:rPr lang="en-US" altLang="ko-KR" sz="2000"/>
              <a:t>BOOL UnregisterHotKey( HWND hWnd, int id);</a:t>
            </a:r>
          </a:p>
          <a:p>
            <a:pPr lvl="2">
              <a:lnSpc>
                <a:spcPct val="90000"/>
              </a:lnSpc>
            </a:pPr>
            <a:r>
              <a:rPr lang="en-US" altLang="ko-KR" sz="1800"/>
              <a:t>id : </a:t>
            </a:r>
            <a:r>
              <a:rPr lang="ko-KR" altLang="en-US" sz="1800"/>
              <a:t>핫키의 고유 번호</a:t>
            </a:r>
          </a:p>
          <a:p>
            <a:pPr lvl="2">
              <a:lnSpc>
                <a:spcPct val="90000"/>
              </a:lnSpc>
            </a:pPr>
            <a:r>
              <a:rPr lang="en-US" altLang="ko-KR" sz="1800"/>
              <a:t>fsModifiers : MOD_ALT, MOD_CONTROL, MOD_SHIFT</a:t>
            </a:r>
          </a:p>
          <a:p>
            <a:pPr lvl="2">
              <a:lnSpc>
                <a:spcPct val="90000"/>
              </a:lnSpc>
            </a:pPr>
            <a:r>
              <a:rPr lang="en-US" altLang="ko-KR" sz="1800"/>
              <a:t> vk : </a:t>
            </a:r>
            <a:r>
              <a:rPr lang="ko-KR" altLang="en-US" sz="1800"/>
              <a:t>가상 키코드</a:t>
            </a:r>
          </a:p>
          <a:p>
            <a:pPr lvl="1">
              <a:lnSpc>
                <a:spcPct val="90000"/>
              </a:lnSpc>
            </a:pPr>
            <a:endParaRPr lang="ko-KR" altLang="en-US" sz="2000"/>
          </a:p>
          <a:p>
            <a:pPr lvl="1">
              <a:lnSpc>
                <a:spcPct val="90000"/>
              </a:lnSpc>
            </a:pPr>
            <a:r>
              <a:rPr lang="ko-KR" altLang="en-US" sz="2000"/>
              <a:t>등록된 핫키가 눌려지면 시스템은 핫키를 등록한 윈도우로 </a:t>
            </a:r>
            <a:r>
              <a:rPr lang="en-US" altLang="ko-KR" sz="2000"/>
              <a:t>WM_HOTKEY</a:t>
            </a:r>
            <a:r>
              <a:rPr lang="ko-KR" altLang="en-US" sz="2000"/>
              <a:t>메시지를 보내준다</a:t>
            </a:r>
            <a:r>
              <a:rPr lang="en-US" altLang="ko-KR" sz="2000"/>
              <a:t>.</a:t>
            </a:r>
          </a:p>
        </p:txBody>
      </p:sp>
      <p:sp>
        <p:nvSpPr>
          <p:cNvPr id="273411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90538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6.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핫키</a:t>
            </a:r>
          </a:p>
        </p:txBody>
      </p:sp>
      <p:sp>
        <p:nvSpPr>
          <p:cNvPr id="273412" name="Rectangle 6"/>
          <p:cNvSpPr>
            <a:spLocks noChangeArrowheads="1"/>
          </p:cNvSpPr>
          <p:nvPr/>
        </p:nvSpPr>
        <p:spPr bwMode="auto">
          <a:xfrm>
            <a:off x="395288" y="5445125"/>
            <a:ext cx="8424862" cy="1152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RegisterHotKey(hDlg,1,MOD_ALT|MOD_CONTROL,'X');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return TRUE 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case WM_HOTKEY: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MessageBox(hDlg,"</a:t>
            </a:r>
            <a:r>
              <a:rPr lang="ko-KR" altLang="en-US" sz="1200">
                <a:latin typeface="굴림" pitchFamily="50" charset="-127"/>
                <a:ea typeface="굴림" pitchFamily="50" charset="-127"/>
              </a:rPr>
              <a:t>핫키를 눌렀다</a:t>
            </a:r>
            <a:r>
              <a:rPr lang="en-US" altLang="ko-KR" sz="1200">
                <a:latin typeface="굴림" pitchFamily="50" charset="-127"/>
                <a:ea typeface="굴림" pitchFamily="50" charset="-127"/>
              </a:rPr>
              <a:t>.","</a:t>
            </a:r>
            <a:r>
              <a:rPr lang="ko-KR" altLang="en-US" sz="1200">
                <a:latin typeface="굴림" pitchFamily="50" charset="-127"/>
                <a:ea typeface="굴림" pitchFamily="50" charset="-127"/>
              </a:rPr>
              <a:t>핫키</a:t>
            </a:r>
            <a:r>
              <a:rPr lang="en-US" altLang="ko-KR" sz="1200">
                <a:latin typeface="굴림" pitchFamily="50" charset="-127"/>
                <a:ea typeface="굴림" pitchFamily="50" charset="-127"/>
              </a:rPr>
              <a:t>",MB_OK);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return TRUE;</a:t>
            </a:r>
          </a:p>
        </p:txBody>
      </p:sp>
    </p:spTree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90538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6.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핫키</a:t>
            </a:r>
          </a:p>
        </p:txBody>
      </p:sp>
      <p:sp>
        <p:nvSpPr>
          <p:cNvPr id="274435" name="Rectangle 5"/>
          <p:cNvSpPr>
            <a:spLocks noChangeArrowheads="1"/>
          </p:cNvSpPr>
          <p:nvPr/>
        </p:nvSpPr>
        <p:spPr bwMode="auto">
          <a:xfrm>
            <a:off x="395288" y="836613"/>
            <a:ext cx="8424862" cy="5761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RegisterHotKey(hDlg,1,MOD_ALT|MOD_CONTROL,'X');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return TRUE 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case WM_HOTKEY: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MessageBox(hDlg,"</a:t>
            </a:r>
            <a:r>
              <a:rPr lang="ko-KR" altLang="en-US" sz="1200">
                <a:latin typeface="굴림" pitchFamily="50" charset="-127"/>
                <a:ea typeface="굴림" pitchFamily="50" charset="-127"/>
              </a:rPr>
              <a:t>핫키를 눌렀다</a:t>
            </a:r>
            <a:r>
              <a:rPr lang="en-US" altLang="ko-KR" sz="1200">
                <a:latin typeface="굴림" pitchFamily="50" charset="-127"/>
                <a:ea typeface="굴림" pitchFamily="50" charset="-127"/>
              </a:rPr>
              <a:t>.","</a:t>
            </a:r>
            <a:r>
              <a:rPr lang="ko-KR" altLang="en-US" sz="1200">
                <a:latin typeface="굴림" pitchFamily="50" charset="-127"/>
                <a:ea typeface="굴림" pitchFamily="50" charset="-127"/>
              </a:rPr>
              <a:t>핫키</a:t>
            </a:r>
            <a:r>
              <a:rPr lang="en-US" altLang="ko-KR" sz="1200">
                <a:latin typeface="굴림" pitchFamily="50" charset="-127"/>
                <a:ea typeface="굴림" pitchFamily="50" charset="-127"/>
              </a:rPr>
              <a:t>",MB_OK);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return TRUE;</a:t>
            </a:r>
          </a:p>
          <a:p>
            <a:endParaRPr lang="en-US" altLang="ko-KR" sz="12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case WM_COMMAND :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switch (LOWORD (wParam))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case IDC_BUTTON1: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{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	for(int i = 0;i &lt;= 100;i++)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	{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		SendMessage(hProgress,PBM_SETPOS,i,0);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		Sleep(50);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	}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}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return TRUE;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case IDOK :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case IDCANCEL :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UnregisterHotKey(hDlg,1);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EndDialog (hDlg, 0) 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return TRUE 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break ;</a:t>
            </a:r>
          </a:p>
        </p:txBody>
      </p:sp>
    </p:spTree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7.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날짜 선택 컨트롤</a:t>
            </a:r>
          </a:p>
        </p:txBody>
      </p:sp>
      <p:graphicFrame>
        <p:nvGraphicFramePr>
          <p:cNvPr id="320568" name="Group 56"/>
          <p:cNvGraphicFramePr>
            <a:graphicFrameLocks noGrp="1"/>
          </p:cNvGraphicFramePr>
          <p:nvPr>
            <p:ph type="tbl" idx="1"/>
          </p:nvPr>
        </p:nvGraphicFramePr>
        <p:xfrm>
          <a:off x="457200" y="765175"/>
          <a:ext cx="8229600" cy="4967287"/>
        </p:xfrm>
        <a:graphic>
          <a:graphicData uri="http://schemas.openxmlformats.org/drawingml/2006/table">
            <a:tbl>
              <a:tblPr/>
              <a:tblGrid>
                <a:gridCol w="317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DTS_LONGDATEFORMAT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긴 날짜 포맷으로 보여준다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DTS_SHORTDATEFORMAT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짧은 날짜 포맷으로 보여준다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DTS_SHORTDATECENTURYFORMAT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짧은 날짜로 보여주되 연도는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자리로 표기한다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DTS_TIMEFORMAT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날짜 대신 시간을 보여준다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DTS_APPCANPARSE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사용자가 입력한 값을 분석해 보고 값에 따라 특정한 동작을 할 수 있도록 통지 메시지를 보내준다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1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DTS_RIGHTALIGN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달력 컨트롤은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DTP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 왼쪽에 펼쳐지는데 이 스타일을 지정하면 오른쪽에 펼쳐진다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1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DTS_SHOWNONE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선택된 날짜가 없음을 지정하는 체크 박스를 포함한다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35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DTS_UPDOWN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달력 컨트롤을 사용하지 않고 업다운 컨트롤로 값을 편집하도록 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5"/>
          <p:cNvSpPr>
            <a:spLocks noGrp="1" noChangeArrowheads="1"/>
          </p:cNvSpPr>
          <p:nvPr>
            <p:ph idx="1"/>
          </p:nvPr>
        </p:nvSpPr>
        <p:spPr>
          <a:xfrm>
            <a:off x="468313" y="836613"/>
            <a:ext cx="8135937" cy="1871662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ko-KR" sz="2000"/>
              <a:t>DWORD DateTime_GetSystemtime(HWND hwndDP, LPSYSTEMTIME pSysTime)</a:t>
            </a:r>
          </a:p>
          <a:p>
            <a:pPr lvl="2">
              <a:lnSpc>
                <a:spcPct val="90000"/>
              </a:lnSpc>
            </a:pPr>
            <a:r>
              <a:rPr lang="ko-KR" altLang="en-US" sz="1800"/>
              <a:t>사용자가 선택한 날짜를 조사한다</a:t>
            </a:r>
            <a:r>
              <a:rPr lang="en-US" altLang="ko-KR" sz="180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ko-KR" sz="2000"/>
              <a:t>BOOL DateTime_SetSystemtime(HWND hwndDT, DWORD flag, LPSYSTEMTIME lpSysTime);</a:t>
            </a:r>
          </a:p>
          <a:p>
            <a:pPr lvl="2">
              <a:lnSpc>
                <a:spcPct val="90000"/>
              </a:lnSpc>
            </a:pPr>
            <a:r>
              <a:rPr lang="en-US" altLang="ko-KR" sz="1800"/>
              <a:t>flag : GDT_VALID</a:t>
            </a:r>
          </a:p>
          <a:p>
            <a:pPr lvl="1">
              <a:lnSpc>
                <a:spcPct val="90000"/>
              </a:lnSpc>
            </a:pPr>
            <a:endParaRPr lang="en-US" altLang="ko-KR" sz="2000"/>
          </a:p>
        </p:txBody>
      </p:sp>
      <p:sp>
        <p:nvSpPr>
          <p:cNvPr id="276483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1113"/>
            <a:ext cx="8229600" cy="417512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7.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날짜 선택 컨트롤</a:t>
            </a:r>
          </a:p>
        </p:txBody>
      </p:sp>
      <p:sp>
        <p:nvSpPr>
          <p:cNvPr id="276484" name="Rectangle 6"/>
          <p:cNvSpPr>
            <a:spLocks noChangeArrowheads="1"/>
          </p:cNvSpPr>
          <p:nvPr/>
        </p:nvSpPr>
        <p:spPr bwMode="auto">
          <a:xfrm>
            <a:off x="395288" y="2781300"/>
            <a:ext cx="8280400" cy="3887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	hDTP = GetDlgItem(hDlg,IDC_DATETIMEPICKER1);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return TRUE 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case WM_HOTKEY: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	SYSTEMTIME st;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	DateTime_GetSystemtime(hDTP,&amp;st);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	char temp[256];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	wsprintf(temp,"%d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년 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%d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월 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%d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일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",st.wYear,st.wMonth,st.wDay);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	MessageBox(hDlg,temp,"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선택한 날짜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",MB_OK);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return TRUE;</a:t>
            </a:r>
          </a:p>
          <a:p>
            <a:endParaRPr lang="en-US" altLang="ko-KR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400"/>
            <a:ext cx="8229600" cy="450850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8.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상태란</a:t>
            </a:r>
          </a:p>
        </p:txBody>
      </p:sp>
      <p:sp>
        <p:nvSpPr>
          <p:cNvPr id="27750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765175"/>
            <a:ext cx="8351838" cy="2016125"/>
          </a:xfrm>
          <a:noFill/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ko-KR" sz="2000"/>
              <a:t>HWND CreateStatusWindow(LONG style, LPCTSTR lpszText, HWND hwndParent, UINT wID);</a:t>
            </a:r>
          </a:p>
          <a:p>
            <a:pPr lvl="2">
              <a:lnSpc>
                <a:spcPct val="90000"/>
              </a:lnSpc>
            </a:pPr>
            <a:r>
              <a:rPr lang="ko-KR" altLang="en-US" sz="1800"/>
              <a:t>상태란을 만드는 함수이다</a:t>
            </a:r>
            <a:r>
              <a:rPr lang="en-US" altLang="ko-KR" sz="1800"/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ko-KR" sz="1800"/>
              <a:t>style :  WS_CHILD | WS_VISIBLE</a:t>
            </a:r>
          </a:p>
          <a:p>
            <a:pPr lvl="2">
              <a:lnSpc>
                <a:spcPct val="90000"/>
              </a:lnSpc>
            </a:pPr>
            <a:r>
              <a:rPr lang="en-US" altLang="ko-KR" sz="1800"/>
              <a:t>lpszText : </a:t>
            </a:r>
            <a:r>
              <a:rPr lang="ko-KR" altLang="en-US" sz="1800"/>
              <a:t>상태란에 나타날 초기 문자열</a:t>
            </a:r>
          </a:p>
          <a:p>
            <a:pPr lvl="2">
              <a:lnSpc>
                <a:spcPct val="90000"/>
              </a:lnSpc>
            </a:pPr>
            <a:r>
              <a:rPr lang="ko-KR" altLang="en-US" sz="1800"/>
              <a:t> </a:t>
            </a:r>
            <a:r>
              <a:rPr lang="en-US" altLang="ko-KR" sz="1800"/>
              <a:t>hwndParent : </a:t>
            </a:r>
            <a:r>
              <a:rPr lang="ko-KR" altLang="en-US" sz="1800"/>
              <a:t>부모 윈도우의 핸들</a:t>
            </a:r>
          </a:p>
          <a:p>
            <a:pPr lvl="2">
              <a:lnSpc>
                <a:spcPct val="90000"/>
              </a:lnSpc>
            </a:pPr>
            <a:r>
              <a:rPr lang="en-US" altLang="ko-KR" sz="1800"/>
              <a:t>wID : </a:t>
            </a:r>
            <a:r>
              <a:rPr lang="ko-KR" altLang="en-US" sz="1800"/>
              <a:t>상태란의 </a:t>
            </a:r>
            <a:r>
              <a:rPr lang="en-US" altLang="ko-KR" sz="1800"/>
              <a:t>ID</a:t>
            </a:r>
            <a:r>
              <a:rPr lang="ko-KR" altLang="en-US" sz="1800"/>
              <a:t>이다</a:t>
            </a:r>
            <a:r>
              <a:rPr lang="en-US" altLang="ko-KR" sz="1800"/>
              <a:t>.</a:t>
            </a:r>
          </a:p>
        </p:txBody>
      </p:sp>
      <p:graphicFrame>
        <p:nvGraphicFramePr>
          <p:cNvPr id="323635" name="Group 51"/>
          <p:cNvGraphicFramePr>
            <a:graphicFrameLocks noGrp="1"/>
          </p:cNvGraphicFramePr>
          <p:nvPr>
            <p:ph sz="half" idx="2"/>
          </p:nvPr>
        </p:nvGraphicFramePr>
        <p:xfrm>
          <a:off x="323850" y="3141663"/>
          <a:ext cx="8569325" cy="3011485"/>
        </p:xfrm>
        <a:graphic>
          <a:graphicData uri="http://schemas.openxmlformats.org/drawingml/2006/table">
            <a:tbl>
              <a:tblPr/>
              <a:tblGrid>
                <a:gridCol w="223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SB_GETTEXT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으로 지정한 파트의 텍스트를 구한다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.lParam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으로 텍스트를 돌려받기 위한 버퍼 번지를 넘겨준다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SB_SETTEXT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으로 지정한 파트의 텍스트를 설정한다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lParam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으로 문자영을 넘겨준다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SB_GETTEXTLENGTH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으로 지정한 파트의 문자열 길이를 구한다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리턴값의 하위 워드를 읽으면 길이를 구할 수 있다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SB_SETPARTS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파트를 설정한다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wParam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으로 파트의 개수를 주며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lParam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으로 각 파트의 오른쪽 끝 좌표를 가진 정수형 배열을 준다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SB_GETRECT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으로 지정한 파트의 영역을 구한다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76250"/>
          </a:xfrm>
        </p:spPr>
        <p:txBody>
          <a:bodyPr/>
          <a:lstStyle/>
          <a:p>
            <a:r>
              <a:rPr lang="en-US" altLang="ko-KR" sz="3200">
                <a:solidFill>
                  <a:schemeClr val="tx1"/>
                </a:solidFill>
                <a:latin typeface="휴먼옛체" pitchFamily="2" charset="-127"/>
                <a:ea typeface="휴먼옛체" pitchFamily="2" charset="-127"/>
              </a:rPr>
              <a:t>1. API</a:t>
            </a:r>
            <a:r>
              <a:rPr lang="ko-KR" altLang="en-US" sz="3200">
                <a:solidFill>
                  <a:schemeClr val="tx1"/>
                </a:solidFill>
                <a:latin typeface="휴먼옛체" pitchFamily="2" charset="-127"/>
                <a:ea typeface="휴먼옛체" pitchFamily="2" charset="-127"/>
              </a:rPr>
              <a:t>의 </a:t>
            </a:r>
            <a:r>
              <a:rPr lang="en-US" altLang="ko-KR" sz="3200">
                <a:solidFill>
                  <a:schemeClr val="tx1"/>
                </a:solidFill>
                <a:latin typeface="휴먼옛체" pitchFamily="2" charset="-127"/>
                <a:ea typeface="휴먼옛체" pitchFamily="2" charset="-127"/>
              </a:rPr>
              <a:t>Positioning</a:t>
            </a:r>
          </a:p>
        </p:txBody>
      </p:sp>
      <p:grpSp>
        <p:nvGrpSpPr>
          <p:cNvPr id="7171" name="Group 16"/>
          <p:cNvGrpSpPr>
            <a:grpSpLocks/>
          </p:cNvGrpSpPr>
          <p:nvPr/>
        </p:nvGrpSpPr>
        <p:grpSpPr bwMode="auto">
          <a:xfrm>
            <a:off x="1116013" y="1700213"/>
            <a:ext cx="6743700" cy="3086100"/>
            <a:chOff x="703" y="1071"/>
            <a:chExt cx="4248" cy="1944"/>
          </a:xfrm>
        </p:grpSpPr>
        <p:sp>
          <p:nvSpPr>
            <p:cNvPr id="7172" name="Rectangle 4"/>
            <p:cNvSpPr>
              <a:spLocks noChangeArrowheads="1"/>
            </p:cNvSpPr>
            <p:nvPr/>
          </p:nvSpPr>
          <p:spPr bwMode="auto">
            <a:xfrm>
              <a:off x="703" y="2151"/>
              <a:ext cx="4248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2600">
                  <a:latin typeface="Times New Roman" pitchFamily="18" charset="0"/>
                  <a:ea typeface="바탕체" pitchFamily="17" charset="-127"/>
                </a:rPr>
                <a:t>Windows Kernel</a:t>
              </a:r>
            </a:p>
          </p:txBody>
        </p:sp>
        <p:sp>
          <p:nvSpPr>
            <p:cNvPr id="7173" name="Rectangle 5"/>
            <p:cNvSpPr>
              <a:spLocks noChangeArrowheads="1"/>
            </p:cNvSpPr>
            <p:nvPr/>
          </p:nvSpPr>
          <p:spPr bwMode="auto">
            <a:xfrm>
              <a:off x="703" y="1791"/>
              <a:ext cx="3528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2000">
                  <a:latin typeface="Times New Roman" pitchFamily="18" charset="0"/>
                  <a:ea typeface="바탕체" pitchFamily="17" charset="-127"/>
                </a:rPr>
                <a:t>API</a:t>
              </a:r>
            </a:p>
          </p:txBody>
        </p:sp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4231" y="2151"/>
              <a:ext cx="720" cy="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1400">
                  <a:latin typeface="Times New Roman" pitchFamily="18" charset="0"/>
                  <a:ea typeface="바탕체" pitchFamily="17" charset="-127"/>
                </a:rPr>
                <a:t>HAL</a:t>
              </a:r>
            </a:p>
          </p:txBody>
        </p:sp>
        <p:sp>
          <p:nvSpPr>
            <p:cNvPr id="7175" name="Rectangle 7"/>
            <p:cNvSpPr>
              <a:spLocks noChangeArrowheads="1"/>
            </p:cNvSpPr>
            <p:nvPr/>
          </p:nvSpPr>
          <p:spPr bwMode="auto">
            <a:xfrm>
              <a:off x="703" y="2583"/>
              <a:ext cx="4248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2800">
                  <a:latin typeface="Times New Roman" pitchFamily="18" charset="0"/>
                  <a:ea typeface="바탕체" pitchFamily="17" charset="-127"/>
                </a:rPr>
                <a:t>HardWare</a:t>
              </a:r>
            </a:p>
          </p:txBody>
        </p:sp>
        <p:sp>
          <p:nvSpPr>
            <p:cNvPr id="7176" name="Rectangle 8"/>
            <p:cNvSpPr>
              <a:spLocks noChangeArrowheads="1"/>
            </p:cNvSpPr>
            <p:nvPr/>
          </p:nvSpPr>
          <p:spPr bwMode="auto">
            <a:xfrm>
              <a:off x="703" y="1431"/>
              <a:ext cx="1224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2000">
                  <a:latin typeface="Times New Roman" pitchFamily="18" charset="0"/>
                  <a:ea typeface="바탕체" pitchFamily="17" charset="-127"/>
                </a:rPr>
                <a:t>MFC</a:t>
              </a:r>
            </a:p>
          </p:txBody>
        </p:sp>
        <p:sp>
          <p:nvSpPr>
            <p:cNvPr id="7177" name="Rectangle 9"/>
            <p:cNvSpPr>
              <a:spLocks noChangeArrowheads="1"/>
            </p:cNvSpPr>
            <p:nvPr/>
          </p:nvSpPr>
          <p:spPr bwMode="auto">
            <a:xfrm>
              <a:off x="703" y="1071"/>
              <a:ext cx="4248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2000">
                  <a:latin typeface="Times New Roman" pitchFamily="18" charset="0"/>
                  <a:ea typeface="바탕체" pitchFamily="17" charset="-127"/>
                </a:rPr>
                <a:t>Application</a:t>
              </a:r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 flipV="1">
              <a:off x="4447" y="1935"/>
              <a:ext cx="72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1927" y="1431"/>
              <a:ext cx="432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2000">
                  <a:latin typeface="Times New Roman" pitchFamily="18" charset="0"/>
                  <a:ea typeface="바탕체" pitchFamily="17" charset="-127"/>
                </a:rPr>
                <a:t>VB</a:t>
              </a:r>
            </a:p>
          </p:txBody>
        </p:sp>
        <p:sp>
          <p:nvSpPr>
            <p:cNvPr id="7180" name="Rectangle 12"/>
            <p:cNvSpPr>
              <a:spLocks noChangeArrowheads="1"/>
            </p:cNvSpPr>
            <p:nvPr/>
          </p:nvSpPr>
          <p:spPr bwMode="auto">
            <a:xfrm>
              <a:off x="2359" y="1431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ko-KR" sz="1600">
                  <a:latin typeface="Times New Roman" pitchFamily="18" charset="0"/>
                  <a:ea typeface="바탕체" pitchFamily="17" charset="-127"/>
                </a:rPr>
                <a:t>ATL/COM</a:t>
              </a:r>
              <a:endParaRPr lang="en-US" altLang="ko-KR" sz="2000">
                <a:latin typeface="Times New Roman" pitchFamily="18" charset="0"/>
                <a:ea typeface="바탕체" pitchFamily="17" charset="-127"/>
              </a:endParaRPr>
            </a:p>
          </p:txBody>
        </p:sp>
        <p:sp>
          <p:nvSpPr>
            <p:cNvPr id="7181" name="Rectangle 13"/>
            <p:cNvSpPr>
              <a:spLocks noChangeArrowheads="1"/>
            </p:cNvSpPr>
            <p:nvPr/>
          </p:nvSpPr>
          <p:spPr bwMode="auto">
            <a:xfrm>
              <a:off x="3079" y="1431"/>
              <a:ext cx="432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ko-KR" sz="2000">
                  <a:latin typeface="Times New Roman" pitchFamily="18" charset="0"/>
                  <a:ea typeface="바탕체" pitchFamily="17" charset="-127"/>
                </a:rPr>
                <a:t>owl</a:t>
              </a:r>
            </a:p>
          </p:txBody>
        </p:sp>
        <p:sp>
          <p:nvSpPr>
            <p:cNvPr id="7182" name="Rectangle 14"/>
            <p:cNvSpPr>
              <a:spLocks noChangeArrowheads="1"/>
            </p:cNvSpPr>
            <p:nvPr/>
          </p:nvSpPr>
          <p:spPr bwMode="auto">
            <a:xfrm>
              <a:off x="3511" y="1431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ko-KR" sz="2000">
                  <a:latin typeface="Times New Roman" pitchFamily="18" charset="0"/>
                  <a:ea typeface="바탕체" pitchFamily="17" charset="-127"/>
                </a:rPr>
                <a:t>Delphi</a:t>
              </a:r>
            </a:p>
          </p:txBody>
        </p:sp>
        <p:sp>
          <p:nvSpPr>
            <p:cNvPr id="7183" name="Text Box 15"/>
            <p:cNvSpPr txBox="1">
              <a:spLocks noChangeArrowheads="1"/>
            </p:cNvSpPr>
            <p:nvPr/>
          </p:nvSpPr>
          <p:spPr bwMode="auto">
            <a:xfrm>
              <a:off x="4375" y="1575"/>
              <a:ext cx="576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9pPr>
            </a:lstStyle>
            <a:p>
              <a:pPr algn="just" eaLnBrk="1" hangingPunct="1"/>
              <a:r>
                <a:rPr lang="en-US" altLang="ko-KR" sz="1400">
                  <a:latin typeface="Times New Roman" pitchFamily="18" charset="0"/>
                  <a:ea typeface="바탕체" pitchFamily="17" charset="-127"/>
                </a:rPr>
                <a:t>DirectX</a:t>
              </a:r>
            </a:p>
            <a:p>
              <a:pPr algn="just" eaLnBrk="1" hangingPunct="1"/>
              <a:r>
                <a:rPr lang="en-US" altLang="ko-KR" sz="1200" b="1">
                  <a:latin typeface="Times New Roman" pitchFamily="18" charset="0"/>
                  <a:ea typeface="바탕체" pitchFamily="17" charset="-127"/>
                </a:rPr>
                <a:t>OPEN/GL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ChangeArrowheads="1"/>
          </p:cNvSpPr>
          <p:nvPr/>
        </p:nvSpPr>
        <p:spPr bwMode="auto">
          <a:xfrm>
            <a:off x="323850" y="620713"/>
            <a:ext cx="8351838" cy="6048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hwnd = CreateWindow (szAppName,          		// window class name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                          		"The Hello Program", 		// window caption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                          		WS_OVERLAPPEDWINDOW,        // window style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	CW_USEDEFAULT, 		// initial x position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	CW_USEDEFAULT,		// initial y position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	CW_USEDEFAULT,		// initial x size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	CW_USEDEFAULT,		// initial y size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	NULL,			// parent window handle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	NULL,			// window menu handle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	hInstance,			// program instance handle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	NULL) ;			// creation parameters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ShowWindow (hwnd, iCmdShow) 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UpdateWindow (hwnd) 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while (GetMessage (&amp;msg, NULL, 0, 0))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TranslateMessage (&amp;msg) 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DispatchMessage (&amp;msg) 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return msg.wParam 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4"/>
          <p:cNvSpPr>
            <a:spLocks noChangeArrowheads="1"/>
          </p:cNvSpPr>
          <p:nvPr/>
        </p:nvSpPr>
        <p:spPr bwMode="auto">
          <a:xfrm>
            <a:off x="323850" y="260350"/>
            <a:ext cx="8640763" cy="633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hStatus = CreateStatusWindow(WS_CHILD|WS_VISIBLE, "Status Line", hDlg, 0);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int PartArray[3] = {100,300,-1};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SendMessage(hStatus,SB_SETPARTS,(WPARAM)3,(LPARAM)PartArray);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return TRUE 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case WM_MOUSEMOVE: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char temp[256];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wsprintf(temp,"x =&gt; %d. y =&gt; %d",LOWORD(lParam),HIWORD(lParam));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SendMessage(hStatus,SB_SETTEXT,(WPARAM)1,(LPARAM)temp);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return TRUE;</a:t>
            </a:r>
          </a:p>
          <a:p>
            <a:endParaRPr lang="en-US" altLang="ko-KR" sz="12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765175"/>
            <a:ext cx="8351838" cy="719138"/>
          </a:xfrm>
        </p:spPr>
        <p:txBody>
          <a:bodyPr/>
          <a:lstStyle/>
          <a:p>
            <a:pPr lvl="1"/>
            <a:r>
              <a:rPr lang="en-US" altLang="ko-KR" sz="2000"/>
              <a:t>int PropertySheet( LPCPROPSHEETHEADER lppsph );</a:t>
            </a:r>
          </a:p>
          <a:p>
            <a:pPr lvl="2"/>
            <a:r>
              <a:rPr lang="ko-KR" altLang="en-US" sz="1800"/>
              <a:t>프로퍼티 시트를 만든다</a:t>
            </a:r>
            <a:r>
              <a:rPr lang="en-US" altLang="ko-KR" sz="1800"/>
              <a:t>.</a:t>
            </a:r>
          </a:p>
        </p:txBody>
      </p:sp>
      <p:sp>
        <p:nvSpPr>
          <p:cNvPr id="279555" name="Rectangle 4"/>
          <p:cNvSpPr>
            <a:spLocks noGrp="1" noChangeArrowheads="1"/>
          </p:cNvSpPr>
          <p:nvPr>
            <p:ph type="title"/>
          </p:nvPr>
        </p:nvSpPr>
        <p:spPr>
          <a:xfrm>
            <a:off x="9525" y="0"/>
            <a:ext cx="8229600" cy="476250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9.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프로퍼티 시트</a:t>
            </a:r>
          </a:p>
        </p:txBody>
      </p:sp>
      <p:sp>
        <p:nvSpPr>
          <p:cNvPr id="279556" name="Rectangle 7"/>
          <p:cNvSpPr>
            <a:spLocks noChangeArrowheads="1"/>
          </p:cNvSpPr>
          <p:nvPr/>
        </p:nvSpPr>
        <p:spPr bwMode="auto">
          <a:xfrm>
            <a:off x="250825" y="1628775"/>
            <a:ext cx="8569325" cy="4895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typedef struct _PROPSHEETPAGE {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DWORD 	dwSize;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DWORD 	dwFlags;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HINSTANCE 	hInstance;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union { LPCSTR pszTemplate; LPCDLGTEMPLATE pResource; };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union { HICON hIcon; LPCSTR pszIcon; };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LPCSTR 	pszTitle;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DLGPROC 	pfnDlgProc;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LPARAM 	lParam;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LPFNPSPCALLBACK pfnCallback;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UINT *		pcRefParent;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#if (_WIN32_IE &gt;= 0x0500)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	LPCTSTR 	pszHeaderTitle;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	LPCTSTR 	pszHeaderSubTitle;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#endif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#if (_WIN32_WINNT &gt;= 0x0501) HANDLE hActCtx; #endif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} PROPSHEETPAGE, *LPPROPSHEETPAGE; </a:t>
            </a:r>
          </a:p>
        </p:txBody>
      </p:sp>
    </p:spTree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4"/>
          <p:cNvSpPr>
            <a:spLocks noGrp="1" noChangeArrowheads="1"/>
          </p:cNvSpPr>
          <p:nvPr>
            <p:ph type="title"/>
          </p:nvPr>
        </p:nvSpPr>
        <p:spPr>
          <a:xfrm>
            <a:off x="-20638" y="0"/>
            <a:ext cx="8229601" cy="476250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9.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프로퍼티 시트</a:t>
            </a:r>
          </a:p>
        </p:txBody>
      </p:sp>
      <p:graphicFrame>
        <p:nvGraphicFramePr>
          <p:cNvPr id="327744" name="Group 64"/>
          <p:cNvGraphicFramePr>
            <a:graphicFrameLocks noGrp="1"/>
          </p:cNvGraphicFramePr>
          <p:nvPr>
            <p:ph type="tbl" idx="1"/>
          </p:nvPr>
        </p:nvGraphicFramePr>
        <p:xfrm>
          <a:off x="395288" y="836613"/>
          <a:ext cx="8229600" cy="5486400"/>
        </p:xfrm>
        <a:graphic>
          <a:graphicData uri="http://schemas.openxmlformats.org/drawingml/2006/table">
            <a:tbl>
              <a:tblPr/>
              <a:tblGrid>
                <a:gridCol w="1655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3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dwSize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구조체의 크기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dwFlags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페이지의 속성과 유효한 멤버를 지정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hInstance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대화상자 템플리트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아이콘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문자열 리소스를 가진 인스턴스 핸들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pszTemplate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대화상자 템플리트이다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pResource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dwFlags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PSP_DLGINDIRECT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플래그가 설정되어 있을 때만 사용된다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hIcon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페이지 탭에 출력될 아이콘의 핸들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dwFlags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PSP_USEHICON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 없으면 무시된다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pszIcon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페이지 탭에 출력될 아이콘 리소스이며 아이콘의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이거나 아이콘 리소스의 이름 문자열이다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dwFlags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PSP_USEHICON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 없으면 무시된다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pszTitle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페이지 탭에 출력할 문자열을 지정한다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dwFlags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PSP_USETITLE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플래그가 있어야먄 이 멤버가 사용되며 그렇지 않을 경우 대화상자 템플릿의 타이틀이 사용된다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pfnDlgProc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대화상자 프로시저의 포인터이며 대화상자의 메시지를 처리한다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EndDialog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호출해서는 안 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400"/>
            <a:ext cx="8229600" cy="523875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9.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프로퍼티 시트</a:t>
            </a:r>
          </a:p>
        </p:txBody>
      </p:sp>
      <p:graphicFrame>
        <p:nvGraphicFramePr>
          <p:cNvPr id="329780" name="Group 52"/>
          <p:cNvGraphicFramePr>
            <a:graphicFrameLocks noGrp="1"/>
          </p:cNvGraphicFramePr>
          <p:nvPr/>
        </p:nvGraphicFramePr>
        <p:xfrm>
          <a:off x="395288" y="836613"/>
          <a:ext cx="8229600" cy="3017835"/>
        </p:xfrm>
        <a:graphic>
          <a:graphicData uri="http://schemas.openxmlformats.org/drawingml/2006/table">
            <a:tbl>
              <a:tblPr/>
              <a:tblGrid>
                <a:gridCol w="237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3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PSP_DEFAULT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아무 플래그도 지정하지 않는다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PSP_DLGINDIRECT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pResource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멤버가 지정하는 메모리의 대화상자 템플릿으로 부터 페이지를 만든다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PSP_HASHELP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 페이지가 활성화될 때 도움말 버튼을 보여준다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PSP_USEHICON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hIcon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멤버가 지정하는 아이콘을 탭에 출력한다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PSP_USEICONID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pszIcon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멤버가 지정하는 리소스에서 아이콘을 읽어 탭에 출력한다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PSP_USETITLE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대화상자 템플리트에 지정된 문자열 대신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pszTitle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멤버의 문자열을 탭 페이지에 출력한다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765175"/>
            <a:ext cx="8351838" cy="719138"/>
          </a:xfrm>
        </p:spPr>
        <p:txBody>
          <a:bodyPr/>
          <a:lstStyle/>
          <a:p>
            <a:pPr lvl="1"/>
            <a:r>
              <a:rPr lang="ko-KR" altLang="en-US" sz="2000"/>
              <a:t>시트 구조체</a:t>
            </a:r>
          </a:p>
          <a:p>
            <a:pPr lvl="2"/>
            <a:r>
              <a:rPr lang="en-US" altLang="ko-KR" sz="1800"/>
              <a:t>PROPSHEETPAGE </a:t>
            </a:r>
            <a:r>
              <a:rPr lang="ko-KR" altLang="en-US" sz="1800"/>
              <a:t>구조체는 프로퍼티 시트에 포함된 개별 페이지에 대한 구조체이다</a:t>
            </a:r>
            <a:r>
              <a:rPr lang="en-US" altLang="ko-KR" sz="1800"/>
              <a:t>.</a:t>
            </a:r>
          </a:p>
        </p:txBody>
      </p:sp>
      <p:sp>
        <p:nvSpPr>
          <p:cNvPr id="282627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1113"/>
            <a:ext cx="8229600" cy="465137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9.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프로퍼티 시트</a:t>
            </a:r>
          </a:p>
        </p:txBody>
      </p:sp>
      <p:sp>
        <p:nvSpPr>
          <p:cNvPr id="282628" name="Rectangle 7"/>
          <p:cNvSpPr>
            <a:spLocks noChangeArrowheads="1"/>
          </p:cNvSpPr>
          <p:nvPr/>
        </p:nvSpPr>
        <p:spPr bwMode="auto">
          <a:xfrm>
            <a:off x="395288" y="1916113"/>
            <a:ext cx="8424862" cy="4752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typedef struct _PROPSHEETHEADER {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DWORD 	dwSize;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DWORD 	dwFlags;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HWND 		hwndParent;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HINSTANCE 	hInstance;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union { HICON hIcon; LPCTSTR pszIcon; };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LPCTSTR 	pszCaption;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UINT 		nPages;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union { UINT nStartPage; LPCTSTR pStartPage; };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union { LPCPROPSHEETPAGE ppsp; HPROPSHEETPAGE *phpage; };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PFNPROPSHEETCALLBACK pfnCallback;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#if (_WIN32_IE &gt;= 0x0500)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union { HBITMAP hbmWatermark; LPCTSTR pszbmWatermark; };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HPALETTE hplWatermark;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union { HBITMAP hbmHeader; LPCSTR pszbmHeader; };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#endif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} PROPSHEETHEADER, *LPPROPSHEETHEADER; </a:t>
            </a:r>
          </a:p>
        </p:txBody>
      </p:sp>
    </p:spTree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400"/>
            <a:ext cx="8229600" cy="450850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9.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프로퍼티 시트</a:t>
            </a:r>
          </a:p>
        </p:txBody>
      </p:sp>
      <p:graphicFrame>
        <p:nvGraphicFramePr>
          <p:cNvPr id="331860" name="Group 84"/>
          <p:cNvGraphicFramePr>
            <a:graphicFrameLocks noGrp="1"/>
          </p:cNvGraphicFramePr>
          <p:nvPr/>
        </p:nvGraphicFramePr>
        <p:xfrm>
          <a:off x="395288" y="836613"/>
          <a:ext cx="8229600" cy="5211960"/>
        </p:xfrm>
        <a:graphic>
          <a:graphicData uri="http://schemas.openxmlformats.org/drawingml/2006/table">
            <a:tbl>
              <a:tblPr/>
              <a:tblGrid>
                <a:gridCol w="237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3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dwSize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 구조체의 크기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dwFlags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구조체 중 어떤 멤버가 사용될 것인가를 지정한다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hwndParent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부모 윈도우의 핸들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hInstance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아이콘과 문자열 리소스를 가진 인스턴스 핸들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hIcon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아이콘 핸들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pszIcon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아이콘 리소스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pszCaption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프로퍼티 시트의 타이틀 문자열을 지정한다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nPages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프로퍼티 페이지의 개수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nStartPage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프로퍼티 시트가 만들어질 때 처음 나타날 시작 페이지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0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pStartPage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프로퍼티 시트가 만들어질 때 처음 나타날 시작 페이지의 이름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0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ppsp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프로퍼티 시트에 포함될 개별 페이지를 정의한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PROPSHEETPAGE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구조체의 배열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40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phpage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각 페이지의 핸들을 담은 배열의 포인터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개별 페이지는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CreatePropertySheetPage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함수로 만들 수 있다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76250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9.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프로퍼티 시트</a:t>
            </a:r>
          </a:p>
        </p:txBody>
      </p:sp>
      <p:graphicFrame>
        <p:nvGraphicFramePr>
          <p:cNvPr id="332852" name="Group 52"/>
          <p:cNvGraphicFramePr>
            <a:graphicFrameLocks noGrp="1"/>
          </p:cNvGraphicFramePr>
          <p:nvPr/>
        </p:nvGraphicFramePr>
        <p:xfrm>
          <a:off x="395288" y="836613"/>
          <a:ext cx="8229600" cy="4206874"/>
        </p:xfrm>
        <a:graphic>
          <a:graphicData uri="http://schemas.openxmlformats.org/drawingml/2006/table">
            <a:tbl>
              <a:tblPr/>
              <a:tblGrid>
                <a:gridCol w="237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3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PSH_DEFAULT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아무 플래그도 지정하지 않는다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PSH_HASHELP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도움말 버튼을 만든다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PSH_MODELLESS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모델리스형의 프로퍼티 시트를 만든다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PSH_NOAPPLYNOW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적용 버튼을 제거한다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PSH_PROPSHEETPAGE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ppsp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멤버를 사용한다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즉 이 구조체 배열의 정보를 참조하여 각 페이지를 생성시킨다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PSH_PROPTITLE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프로퍼티 시트의 타이틀 뒤에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“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등록정보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”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덧붙인다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PSH_USEHICON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hIcon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멤버가 지정하는 아이콘을 사용한다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PSH_USEICONID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pszIcon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멤버가 지정하는 리소스의 아이콘을 사용한다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1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PSH_USESTARTPAGE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nStartPage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가 지정하는 시작 페이지 대신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pStartPage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멤버가 지정하는 페이지를 사용한다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PSH_WIZARD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마법사 형식의 프로퍼티 시트를 만든다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4"/>
          <p:cNvSpPr>
            <a:spLocks noChangeArrowheads="1"/>
          </p:cNvSpPr>
          <p:nvPr/>
        </p:nvSpPr>
        <p:spPr bwMode="auto">
          <a:xfrm>
            <a:off x="323850" y="144463"/>
            <a:ext cx="8569325" cy="659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#include &lt;windows.h&gt;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#include "resource.h"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#include &lt;commctrl.h&gt;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HINSTANCE hInst;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BOOL CALLBACK DlgProc (HWND hDlg, UINT message, WPARAM wParam, LPARAM lParam);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int WINAPI WinMain (HINSTANCE hInstance, HINSTANCE hPrevInstance,PSTR szCmdLine, int iCmdShow)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hInst = hInstance;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DialogBox(hInstance,MAKEINTRESOURCE(IDD_DIALOG1),NULL,DlgProc);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0;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BOOL CALLBACK DialogProc1 (HWND hDlg, UINT message, WPARAM wParam, LPARAM lParam);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BOOL CALLBACK DialogProc2 (HWND hDlg, UINT message, WPARAM wParam, LPARAM lParam);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BOOL CALLBACK DlgProc (HWND hDlg, UINT message, WPARAM wParam, LPARAM lParam)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switch (message)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WM_INITDIALOG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TRUE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WM_COMMAND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switch (LOWORD (wParam))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IDC_BUTTON1: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PROPSHEETPAGE psp[2];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PROPSHEETHEADER psh;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psp[0].dwSize = sizeof(PROPSHEETPAGE);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psp[0].dwFlags = PSP_DEFAULT;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psp[0].hInstance = hInst;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psp[0].pszTemplate = MAKEINTRESOURCE(IDD_DIALOG2);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psp[0].pfnDlgProc=(DLGPROC)DialogProc1;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psp[0].lParam = 0;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psp[1].dwSize = sizeof(PROPSHEETPAGE);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psp[1].dwFlags = PSP_DEFAULT;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psp[1].hInstance = hInst;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psp[1].pszTemplate = MAKEINTRESOURCE(IDD_DIALOG3);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psp[1].pfnDlgProc=(DLGPROC)DialogProc2;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psp[1].lParam = 0;</a:t>
            </a:r>
          </a:p>
        </p:txBody>
      </p:sp>
    </p:spTree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4"/>
          <p:cNvSpPr>
            <a:spLocks noChangeArrowheads="1"/>
          </p:cNvSpPr>
          <p:nvPr/>
        </p:nvSpPr>
        <p:spPr bwMode="auto">
          <a:xfrm>
            <a:off x="250825" y="188913"/>
            <a:ext cx="8497888" cy="648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psh.dwSize = sizeof(PROPSHEETHEADER);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psh.dwFlags = PSH_PROPSHEETPAGE | PSH_NOAPPLYNOW;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psh.hwndParent = hDlg;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psh.pszCaption = "</a:t>
            </a:r>
            <a:r>
              <a:rPr lang="ko-KR" altLang="en-US" sz="1000">
                <a:latin typeface="굴림" pitchFamily="50" charset="-127"/>
                <a:ea typeface="굴림" pitchFamily="50" charset="-127"/>
              </a:rPr>
              <a:t>프로퍼티 페이지</a:t>
            </a:r>
            <a:r>
              <a:rPr lang="en-US" altLang="ko-KR" sz="1000">
                <a:latin typeface="굴림" pitchFamily="50" charset="-127"/>
                <a:ea typeface="굴림" pitchFamily="50" charset="-127"/>
              </a:rPr>
              <a:t>";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psh.nPages = 2;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psh.nStartPage = 0;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psh.ppsp = psp;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PropertySheet(&amp;psh);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return TRUE;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IDOK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IDCANCEL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EndDialog (hDlg, 0)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return TRUE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break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FALSE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BOOL CALLBACK DialogProc1 (HWND hDlg, UINT message, WPARAM wParam, LPARAM lParam)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FALSE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BOOL CALLBACK DialogProc2 (HWND hDlg, UINT message, WPARAM wParam, LPARAM lParam)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FALSE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400"/>
            <a:ext cx="8229600" cy="450850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9.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프로퍼티 시트</a:t>
            </a:r>
          </a:p>
        </p:txBody>
      </p:sp>
      <p:graphicFrame>
        <p:nvGraphicFramePr>
          <p:cNvPr id="335918" name="Group 46"/>
          <p:cNvGraphicFramePr>
            <a:graphicFrameLocks noGrp="1"/>
          </p:cNvGraphicFramePr>
          <p:nvPr/>
        </p:nvGraphicFramePr>
        <p:xfrm>
          <a:off x="395288" y="836613"/>
          <a:ext cx="8229600" cy="3565908"/>
        </p:xfrm>
        <a:graphic>
          <a:graphicData uri="http://schemas.openxmlformats.org/drawingml/2006/table">
            <a:tbl>
              <a:tblPr/>
              <a:tblGrid>
                <a:gridCol w="252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PSN_APPLY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적용 버튼을 눌렀다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PSN_HELP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도움말 버튼을 눌렀다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PSN_KILLACTIVE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다른 페이지를 선택하거나 대화상자가 닫히기 직전이다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PSN_QUERYCANCEL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취소버튼을 눌렀을 때 확인한다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PSN_RESET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취소 버튼을 눌렀다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PSN_SETACTIVE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 페이지가 활성화되지 직전이다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6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PSN_WIZBACK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BACK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버튼을 눌렀다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6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PSN_WIZFINISH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종료 버튼을 눌렀다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6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PSN_WIZNEXT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다음 버튼을 눌렀다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ChangeArrowheads="1"/>
          </p:cNvSpPr>
          <p:nvPr/>
        </p:nvSpPr>
        <p:spPr bwMode="auto">
          <a:xfrm>
            <a:off x="395288" y="549275"/>
            <a:ext cx="8353425" cy="585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LRESULT CALLBACK WndProc (HWND hwnd, UINT message, WPARAM wParam, LPARAM lParam)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HDC		hdc;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PAINTSTRUCT 	ps 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     	RECT        	rect 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switch (message)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     	{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     	case WM_CREATE: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          		PlaySound (TEXT ("hellowin.wav"), NULL, SND_FILENAME |SND_ASYNC) 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          		return 0 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case WM_PAINT: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          		hdc = BeginPaint (hwnd, &amp;ps) 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          		GetClientRect (hwnd, &amp;rect) 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Wingdings 2" pitchFamily="18" charset="2"/>
              <a:buNone/>
            </a:pPr>
            <a:r>
              <a:rPr lang="en-US" altLang="ko-KR" sz="1400">
                <a:latin typeface="굴림" pitchFamily="50" charset="-127"/>
                <a:ea typeface="굴림" pitchFamily="50" charset="-127"/>
              </a:rPr>
              <a:t>		DrawText (hdc, "Hello, Windows 98!", -1, &amp;rect,DT_SINGLELINE |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Wingdings 2" pitchFamily="18" charset="2"/>
              <a:buNone/>
            </a:pPr>
            <a:r>
              <a:rPr lang="en-US" altLang="ko-KR" sz="1400">
                <a:latin typeface="굴림" pitchFamily="50" charset="-127"/>
                <a:ea typeface="굴림" pitchFamily="50" charset="-127"/>
              </a:rPr>
              <a:t>			DT_CENTER | DT_VCENTER) 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Wingdings 2" pitchFamily="18" charset="2"/>
              <a:buNone/>
            </a:pPr>
            <a:r>
              <a:rPr lang="en-US" altLang="ko-KR" sz="1400">
                <a:latin typeface="굴림" pitchFamily="50" charset="-127"/>
                <a:ea typeface="굴림" pitchFamily="50" charset="-127"/>
              </a:rPr>
              <a:t>		EndPaint (hwnd, &amp;ps) 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Wingdings 2" pitchFamily="18" charset="2"/>
              <a:buNone/>
            </a:pPr>
            <a:r>
              <a:rPr lang="en-US" altLang="ko-KR" sz="14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Wingdings 2" pitchFamily="18" charset="2"/>
              <a:buNone/>
            </a:pPr>
            <a:r>
              <a:rPr lang="en-US" altLang="ko-KR" sz="1400">
                <a:latin typeface="굴림" pitchFamily="50" charset="-127"/>
                <a:ea typeface="굴림" pitchFamily="50" charset="-127"/>
              </a:rPr>
              <a:t>	case WM_DESTROY: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Wingdings 2" pitchFamily="18" charset="2"/>
              <a:buNone/>
            </a:pPr>
            <a:r>
              <a:rPr lang="en-US" altLang="ko-KR" sz="1400">
                <a:latin typeface="굴림" pitchFamily="50" charset="-127"/>
                <a:ea typeface="굴림" pitchFamily="50" charset="-127"/>
              </a:rPr>
              <a:t>		PostQuitMessage (0) 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Wingdings 2" pitchFamily="18" charset="2"/>
              <a:buNone/>
            </a:pPr>
            <a:r>
              <a:rPr lang="en-US" altLang="ko-KR" sz="14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Wingdings 2" pitchFamily="18" charset="2"/>
              <a:buNone/>
            </a:pPr>
            <a:r>
              <a:rPr lang="en-US" altLang="ko-KR" sz="1400">
                <a:latin typeface="굴림" pitchFamily="50" charset="-127"/>
                <a:ea typeface="굴림" pitchFamily="50" charset="-127"/>
              </a:rPr>
              <a:t>	}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Wingdings 2" pitchFamily="18" charset="2"/>
              <a:buNone/>
            </a:pPr>
            <a:r>
              <a:rPr lang="en-US" altLang="ko-KR" sz="1400">
                <a:latin typeface="굴림" pitchFamily="50" charset="-127"/>
                <a:ea typeface="굴림" pitchFamily="50" charset="-127"/>
              </a:rPr>
              <a:t>	return DefWindowProc (hwnd, message, wParam, lParam) 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Wingdings 2" pitchFamily="18" charset="2"/>
              <a:buNone/>
            </a:pPr>
            <a:r>
              <a:rPr lang="en-US" altLang="ko-KR" sz="1400"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4"/>
          <p:cNvSpPr>
            <a:spLocks noGrp="1" noChangeArrowheads="1"/>
          </p:cNvSpPr>
          <p:nvPr>
            <p:ph type="title"/>
          </p:nvPr>
        </p:nvSpPr>
        <p:spPr>
          <a:xfrm>
            <a:off x="34925" y="0"/>
            <a:ext cx="8229600" cy="476250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9.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프로퍼티 시트</a:t>
            </a:r>
          </a:p>
        </p:txBody>
      </p:sp>
      <p:sp>
        <p:nvSpPr>
          <p:cNvPr id="28877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692150"/>
            <a:ext cx="8207375" cy="433388"/>
          </a:xfrm>
          <a:noFill/>
        </p:spPr>
        <p:txBody>
          <a:bodyPr/>
          <a:lstStyle/>
          <a:p>
            <a:pPr lvl="1"/>
            <a:r>
              <a:rPr lang="ko-KR" altLang="en-US" sz="2000"/>
              <a:t>프로퍼티 시트의 메시지</a:t>
            </a:r>
          </a:p>
        </p:txBody>
      </p:sp>
      <p:graphicFrame>
        <p:nvGraphicFramePr>
          <p:cNvPr id="336963" name="Group 67"/>
          <p:cNvGraphicFramePr>
            <a:graphicFrameLocks noGrp="1"/>
          </p:cNvGraphicFramePr>
          <p:nvPr>
            <p:ph sz="half" idx="2"/>
          </p:nvPr>
        </p:nvGraphicFramePr>
        <p:xfrm>
          <a:off x="468313" y="1196975"/>
          <a:ext cx="8135937" cy="5358258"/>
        </p:xfrm>
        <a:graphic>
          <a:graphicData uri="http://schemas.openxmlformats.org/drawingml/2006/table">
            <a:tbl>
              <a:tblPr/>
              <a:tblGrid>
                <a:gridCol w="2351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9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PSM_ADDPAGE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제일 끝에 페이지를 추가한다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CreatePropertySheetPage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함수로 페이지를 만든 후 그 핸들을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으로 전달한다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PSM_APPLY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적용 버튼을 누른 것과 같은 효과를 낸다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PSM_CANCELTOCLOSE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취소 버튼을 사용 금지시키고 확인 버튼의 캡션을 닫기 로 바꾼다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PSM_CHANGED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페이지의 정보가 변경되었음을 알린다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프로퍼티 시트는 이 메시지를 받으면 적용 버튼을 활성화시킨다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PSM_GETCURRENTPAGEHWND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현재 페이지의 윈도우 핸들을 구해 리턴해 준다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85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PSM_PRESSBUTTON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으로 지정한 버튼을 누른 것과 같은 효과를 낸다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wParam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으로 전달되는 값은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PSBTN_*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인데 *는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APPLYNOW, BACK, CANCEL, FINISH, HELP, NEXT,OK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중 하나이다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3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PSM_SETCURSEL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지정한 페이지를 활성화시킨다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wParam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으로 제거할 페이지의 인덱스를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lParam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으로 제거할 페이지의 핸들을 전달해 준다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(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둘 중 하나나 둘 다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핸들 우선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765175"/>
            <a:ext cx="8351838" cy="5472113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altLang="ko-KR" sz="2000"/>
              <a:t>HIMAGELIST ImageList_LoadBitmap( HINSTANCE hi, LPCSTR lpbmp, int cx, int cGrow, COLORREF crMask);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지정한 비트맵 리소스를 읽어와 이미지 리스트를 만들고 그 핸들을 리턴 해 준다</a:t>
            </a:r>
            <a:r>
              <a:rPr lang="en-US" altLang="ko-KR" sz="18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lpbmp : </a:t>
            </a:r>
            <a:r>
              <a:rPr lang="ko-KR" altLang="en-US" sz="1800"/>
              <a:t>비트맵 리소스의 이름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cx : </a:t>
            </a:r>
            <a:r>
              <a:rPr lang="ko-KR" altLang="en-US" sz="1800"/>
              <a:t>각 이미지의 폭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cGrow : </a:t>
            </a:r>
            <a:r>
              <a:rPr lang="ko-KR" altLang="en-US" sz="1800"/>
              <a:t>이미지 리스트는 이미지가 추가될 때마다 메모리를 재할당하여 추가된 이미지를 저장한다</a:t>
            </a:r>
            <a:r>
              <a:rPr lang="en-US" altLang="ko-KR" sz="1800"/>
              <a:t>. </a:t>
            </a:r>
            <a:r>
              <a:rPr lang="ko-KR" altLang="en-US" sz="1800"/>
              <a:t>한꺼번에 할당할 메모리 양을 지정한다</a:t>
            </a:r>
            <a:r>
              <a:rPr lang="en-US" altLang="ko-KR" sz="1800"/>
              <a:t>. 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crMask : </a:t>
            </a:r>
            <a:r>
              <a:rPr lang="ko-KR" altLang="en-US" sz="1800"/>
              <a:t>투명색으로 사용할 색상을 지정</a:t>
            </a:r>
          </a:p>
          <a:p>
            <a:pPr lvl="1">
              <a:lnSpc>
                <a:spcPct val="80000"/>
              </a:lnSpc>
            </a:pPr>
            <a:endParaRPr lang="ko-KR" altLang="en-US" sz="2000"/>
          </a:p>
          <a:p>
            <a:pPr lvl="1">
              <a:lnSpc>
                <a:spcPct val="80000"/>
              </a:lnSpc>
            </a:pPr>
            <a:r>
              <a:rPr lang="en-US" altLang="ko-KR" sz="2000"/>
              <a:t>HIMAGELIST ImageList_LoadImage( HINSTANCE hi, LPCSTR lpbmp, int cx, int cGrow, COLORREF crMask, UINT uType, UINT uFlags);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이 함수는 비트맵뿐만 아니라 아이콘과 커서까지도 읽을 수 있다</a:t>
            </a:r>
            <a:r>
              <a:rPr lang="en-US" altLang="ko-KR" sz="18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uType : IMAGE_BITMAP, IMAGE_CURSOR, IMAGE_ICON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uFlags : </a:t>
            </a:r>
          </a:p>
          <a:p>
            <a:pPr lvl="2">
              <a:lnSpc>
                <a:spcPct val="80000"/>
              </a:lnSpc>
            </a:pPr>
            <a:endParaRPr lang="en-US" altLang="ko-KR" sz="1800"/>
          </a:p>
          <a:p>
            <a:pPr lvl="1">
              <a:lnSpc>
                <a:spcPct val="80000"/>
              </a:lnSpc>
            </a:pPr>
            <a:r>
              <a:rPr lang="en-US" altLang="ko-KR" sz="2000"/>
              <a:t>ImageList_Destroy()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이미지 리스트를 파괴한다</a:t>
            </a:r>
            <a:r>
              <a:rPr lang="en-US" altLang="ko-KR" sz="1800"/>
              <a:t>.</a:t>
            </a:r>
          </a:p>
        </p:txBody>
      </p:sp>
      <p:sp>
        <p:nvSpPr>
          <p:cNvPr id="289795" name="Rectangle 4"/>
          <p:cNvSpPr>
            <a:spLocks noGrp="1" noChangeArrowheads="1"/>
          </p:cNvSpPr>
          <p:nvPr>
            <p:ph type="title"/>
          </p:nvPr>
        </p:nvSpPr>
        <p:spPr>
          <a:xfrm>
            <a:off x="34925" y="25400"/>
            <a:ext cx="8229600" cy="450850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10.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이미지 리스트</a:t>
            </a:r>
          </a:p>
        </p:txBody>
      </p:sp>
    </p:spTree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44"/>
          <p:cNvSpPr>
            <a:spLocks noGrp="1" noChangeArrowheads="1"/>
          </p:cNvSpPr>
          <p:nvPr>
            <p:ph idx="1"/>
          </p:nvPr>
        </p:nvSpPr>
        <p:spPr>
          <a:xfrm>
            <a:off x="323850" y="2924175"/>
            <a:ext cx="8351838" cy="3313113"/>
          </a:xfrm>
        </p:spPr>
        <p:txBody>
          <a:bodyPr/>
          <a:lstStyle/>
          <a:p>
            <a:pPr lvl="1"/>
            <a:r>
              <a:rPr lang="en-US" altLang="ko-KR" sz="2000"/>
              <a:t>BOOL ImageList_Draw( HIMAGELIST himl , int i, HDC hdcDst, int y, UINT fStyle);</a:t>
            </a:r>
          </a:p>
          <a:p>
            <a:pPr lvl="2"/>
            <a:r>
              <a:rPr lang="ko-KR" altLang="en-US" sz="1800"/>
              <a:t>이미지 리스트의 이미지를 화면에 출력한다</a:t>
            </a:r>
            <a:r>
              <a:rPr lang="en-US" altLang="ko-KR" sz="1800"/>
              <a:t>.</a:t>
            </a:r>
          </a:p>
          <a:p>
            <a:pPr lvl="2"/>
            <a:r>
              <a:rPr lang="en-US" altLang="ko-KR" sz="1800"/>
              <a:t>himl : </a:t>
            </a:r>
            <a:r>
              <a:rPr lang="ko-KR" altLang="en-US" sz="1800"/>
              <a:t>이미지 리스트의 핸들</a:t>
            </a:r>
          </a:p>
          <a:p>
            <a:pPr lvl="2"/>
            <a:r>
              <a:rPr lang="en-US" altLang="ko-KR" sz="1800"/>
              <a:t>i :  </a:t>
            </a:r>
            <a:r>
              <a:rPr lang="ko-KR" altLang="en-US" sz="1800"/>
              <a:t>이미지 번호</a:t>
            </a:r>
          </a:p>
          <a:p>
            <a:pPr lvl="2"/>
            <a:r>
              <a:rPr lang="en-US" altLang="ko-KR" sz="1800"/>
              <a:t>hdcDst : </a:t>
            </a:r>
            <a:r>
              <a:rPr lang="ko-KR" altLang="en-US" sz="1800"/>
              <a:t>출력 대상 </a:t>
            </a:r>
            <a:r>
              <a:rPr lang="en-US" altLang="ko-KR" sz="1800"/>
              <a:t>DC</a:t>
            </a:r>
          </a:p>
          <a:p>
            <a:pPr lvl="2"/>
            <a:r>
              <a:rPr lang="en-US" altLang="ko-KR" sz="1800"/>
              <a:t>x,y : </a:t>
            </a:r>
            <a:r>
              <a:rPr lang="ko-KR" altLang="en-US" sz="1800"/>
              <a:t>좌표</a:t>
            </a:r>
          </a:p>
          <a:p>
            <a:pPr lvl="2"/>
            <a:r>
              <a:rPr lang="en-US" altLang="ko-KR" sz="1800"/>
              <a:t>fStyle : IDL_NORMAL  : </a:t>
            </a:r>
            <a:r>
              <a:rPr lang="ko-KR" altLang="en-US" sz="1800"/>
              <a:t>배경색상으로 이미지를 출력한다</a:t>
            </a:r>
            <a:r>
              <a:rPr lang="en-US" altLang="ko-KR" sz="1800"/>
              <a:t>.</a:t>
            </a:r>
          </a:p>
          <a:p>
            <a:pPr lvl="2"/>
            <a:r>
              <a:rPr lang="en-US" altLang="ko-KR" sz="1800"/>
              <a:t>           IDL_TRANSPARENT : </a:t>
            </a:r>
            <a:r>
              <a:rPr lang="ko-KR" altLang="en-US" sz="1800"/>
              <a:t>마스크를 사용하여 투명한 이미지를 그린다</a:t>
            </a:r>
            <a:r>
              <a:rPr lang="en-US" altLang="ko-KR" sz="1800"/>
              <a:t>.   </a:t>
            </a:r>
          </a:p>
        </p:txBody>
      </p:sp>
      <p:sp>
        <p:nvSpPr>
          <p:cNvPr id="290819" name="Rectangle 4"/>
          <p:cNvSpPr>
            <a:spLocks noGrp="1" noChangeArrowheads="1"/>
          </p:cNvSpPr>
          <p:nvPr>
            <p:ph type="title"/>
          </p:nvPr>
        </p:nvSpPr>
        <p:spPr>
          <a:xfrm>
            <a:off x="6350" y="0"/>
            <a:ext cx="8229600" cy="476250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10.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이미지 리스트</a:t>
            </a:r>
          </a:p>
        </p:txBody>
      </p:sp>
      <p:graphicFrame>
        <p:nvGraphicFramePr>
          <p:cNvPr id="340011" name="Group 43"/>
          <p:cNvGraphicFramePr>
            <a:graphicFrameLocks noGrp="1"/>
          </p:cNvGraphicFramePr>
          <p:nvPr/>
        </p:nvGraphicFramePr>
        <p:xfrm>
          <a:off x="468313" y="836613"/>
          <a:ext cx="8135937" cy="1920875"/>
        </p:xfrm>
        <a:graphic>
          <a:graphicData uri="http://schemas.openxmlformats.org/drawingml/2006/table">
            <a:tbl>
              <a:tblPr/>
              <a:tblGrid>
                <a:gridCol w="2519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LR_DEFAULTCOLOR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디스플레이의 색상 포맷을 사용한다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7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LR_LOADDEFAULTSIZE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cx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가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일 경우 아이콘과 커서의 크기를 시스템 메트릭스 크기로 사용한다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cx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가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이고 이 플래그가 설정되어 있지 않으면 리소스에 정의된 크기가 사용된다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LR_LOADFROMFILE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파일로부터 이미지를 읽어오며 이때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lpbmp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인수는 파일명을 지정한다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836613"/>
            <a:ext cx="8351838" cy="1296987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ko-KR" sz="2000"/>
              <a:t>BOOL ImageList_SetOverlayImage( HIMAGELIST himl, int iImage, int iOverlay);</a:t>
            </a:r>
          </a:p>
          <a:p>
            <a:pPr lvl="2">
              <a:lnSpc>
                <a:spcPct val="90000"/>
              </a:lnSpc>
            </a:pPr>
            <a:r>
              <a:rPr lang="en-US" altLang="ko-KR" sz="1800"/>
              <a:t>image </a:t>
            </a:r>
            <a:r>
              <a:rPr lang="ko-KR" altLang="en-US" sz="1800"/>
              <a:t>번째의 이미지를 </a:t>
            </a:r>
            <a:r>
              <a:rPr lang="en-US" altLang="ko-KR" sz="1800"/>
              <a:t>iOverlay </a:t>
            </a:r>
            <a:r>
              <a:rPr lang="ko-KR" altLang="en-US" sz="1800"/>
              <a:t>번째의 오버레이 이미지로 지정한다</a:t>
            </a:r>
            <a:r>
              <a:rPr lang="en-US" altLang="ko-KR" sz="1800"/>
              <a:t>.</a:t>
            </a:r>
          </a:p>
        </p:txBody>
      </p:sp>
      <p:sp>
        <p:nvSpPr>
          <p:cNvPr id="291843" name="Rectangle 4"/>
          <p:cNvSpPr>
            <a:spLocks noGrp="1" noChangeArrowheads="1"/>
          </p:cNvSpPr>
          <p:nvPr>
            <p:ph type="title"/>
          </p:nvPr>
        </p:nvSpPr>
        <p:spPr>
          <a:xfrm>
            <a:off x="20638" y="25400"/>
            <a:ext cx="8229600" cy="450850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10.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이미지 리스트</a:t>
            </a:r>
          </a:p>
        </p:txBody>
      </p:sp>
      <p:sp>
        <p:nvSpPr>
          <p:cNvPr id="291844" name="Rectangle 6"/>
          <p:cNvSpPr>
            <a:spLocks noChangeArrowheads="1"/>
          </p:cNvSpPr>
          <p:nvPr/>
        </p:nvSpPr>
        <p:spPr bwMode="auto">
          <a:xfrm>
            <a:off x="468313" y="2060575"/>
            <a:ext cx="8351837" cy="2160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HIMAGELIST IL = ImageList_LoadBitmap(g_hInst,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MAKEINTRESOURCE(IDB_BITMAP1), 32, 1, RGB(0,0,255));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ImageList_SetOverlayImage(IL,1,1);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ImageList_Draw(IL,0,hdc, 50,50, ILD_NORMAL);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ImageList_Draw(IL,0,hdc, 50,50, ILD_NORMAL|INDEXTOOVERLAYMASK(1));</a:t>
            </a:r>
          </a:p>
          <a:p>
            <a:endParaRPr lang="en-US" altLang="ko-KR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4"/>
          <p:cNvSpPr>
            <a:spLocks noChangeArrowheads="1"/>
          </p:cNvSpPr>
          <p:nvPr/>
        </p:nvSpPr>
        <p:spPr bwMode="auto">
          <a:xfrm>
            <a:off x="250825" y="260350"/>
            <a:ext cx="8569325" cy="633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LRESULT CALLBACK WndProc (HWND hwnd, UINT message, WPARAM wParam, LPARAM lParam)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HDC		hdc;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PAINTSTRUCT 	ps 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RECT        	rect 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static HINSTANCE hInst;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static HIMAGELIST IL;</a:t>
            </a:r>
          </a:p>
          <a:p>
            <a:endParaRPr lang="en-US" altLang="ko-KR" sz="12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switch (message)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case WM_CREATE: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hInst = ((LPCREATESTRUCT)lParam)-&gt;hInstance;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IL = ImageList_LoadBitmap(hInst,MAKEINTRESOURCE(IDB_BITMAP1),16,1,RGB(192,192,192));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ImageList_SetOverlayImage(IL,1,1);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case WM_LBUTTONDOWN: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hdc = GetDC(hwnd);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ImageList_Draw(IL,0,hdc,50,50,ILD_NORMAL);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ImageList_Draw(IL,0,hdc,100,100,ILD_NORMAL|INDEXTOOVERLAYMASK(1));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ReleaseDC(hwnd,hdc);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return 0;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case WM_PAINT: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hdc = BeginPaint (hwnd, &amp;ps) 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GetClientRect (hwnd, &amp;rect) 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DrawText (hdc, "Hello, Windows 98!", -1, &amp;rect,DT_SINGLELINE |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DT_CENTER | DT_VCENTER) 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EndPaint (hwnd, &amp;ps) 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case WM_DESTROY: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PostQuitMessage (0) 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return DefWindowProc (hwnd, message, wParam, lParam) 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}</a:t>
            </a:r>
          </a:p>
          <a:p>
            <a:endParaRPr lang="en-US" altLang="ko-KR" sz="12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1113"/>
            <a:ext cx="8229600" cy="417512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11.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리스트 뷰</a:t>
            </a:r>
          </a:p>
        </p:txBody>
      </p:sp>
      <p:graphicFrame>
        <p:nvGraphicFramePr>
          <p:cNvPr id="343116" name="Group 76"/>
          <p:cNvGraphicFramePr>
            <a:graphicFrameLocks noGrp="1"/>
          </p:cNvGraphicFramePr>
          <p:nvPr>
            <p:ph sz="half" idx="2"/>
          </p:nvPr>
        </p:nvGraphicFramePr>
        <p:xfrm>
          <a:off x="468313" y="836613"/>
          <a:ext cx="8351837" cy="5761036"/>
        </p:xfrm>
        <a:graphic>
          <a:graphicData uri="http://schemas.openxmlformats.org/drawingml/2006/table">
            <a:tbl>
              <a:tblPr/>
              <a:tblGrid>
                <a:gridCol w="287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LVS_ICON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큰 아이콘 모양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LVS_SMALLICON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작은 아이콘 모양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LVS_LIST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리스트 모양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LVS_REPORT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레포트 모양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LVS_AUTOARRANGE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아이콘들이 자동으로 정렬된다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1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LVS_SINGLESEL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리스트 뷰 컨트롤은 디폴트로 여러 개의 항목을 선택할 수 있다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631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LVS_SHAREIAMGELISTS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리스트 뷰 컨트롤은 파괴될 때 자신에게 등록된 이미지 리스트를 같이 파괴시키며 사용자가 이미지 리스트를 직접 파괴시켜주지 않아도 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 스타일을 지정하면 이미지 리스트를 사용이 끝난 후에 사용자가 직접 파괴해 주어야 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LVS_NOLABELWRAP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문자열이 나타나는데 문자열이 길 경우에는 두 줄로 나누어 출력된다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 옵션을 선택하면 문자열이 두 줄로 나타나지 않는다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LV_OWNERDRAWFIXED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리스트 뷰 컨트롤의 부모 윈도우가 항목을 직접 그리도록 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.WM_DRAWITEM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메시지를 부모 윈도우로 보낸다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41"/>
          <p:cNvSpPr>
            <a:spLocks noGrp="1" noChangeArrowheads="1"/>
          </p:cNvSpPr>
          <p:nvPr>
            <p:ph type="title"/>
          </p:nvPr>
        </p:nvSpPr>
        <p:spPr>
          <a:xfrm>
            <a:off x="26988" y="11113"/>
            <a:ext cx="8229600" cy="417512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11.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리스트 뷰</a:t>
            </a:r>
          </a:p>
        </p:txBody>
      </p:sp>
      <p:graphicFrame>
        <p:nvGraphicFramePr>
          <p:cNvPr id="344151" name="Group 87"/>
          <p:cNvGraphicFramePr>
            <a:graphicFrameLocks noGrp="1"/>
          </p:cNvGraphicFramePr>
          <p:nvPr/>
        </p:nvGraphicFramePr>
        <p:xfrm>
          <a:off x="468313" y="836613"/>
          <a:ext cx="8351837" cy="5735637"/>
        </p:xfrm>
        <a:graphic>
          <a:graphicData uri="http://schemas.openxmlformats.org/drawingml/2006/table">
            <a:tbl>
              <a:tblPr/>
              <a:tblGrid>
                <a:gridCol w="287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4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LVM_INSERTCOLUMN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새 컬럼을 추가한다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LV_COLUMN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추가하고자 하는 컬럼의 정보를 기입하고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컬럼 인덱스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lParam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LV_COLUMN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구조체의 포인터를 전달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LVM_INSERTITEM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새 항목을 추가한다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LV_ITEM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구조체에 추가하고자 하는 항목의 정보를 기입하고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으로 그 포인터를 전달한다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8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LVM_SETIMAGELIST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리스트 뷰 컨트롤과 연결될 이미지 리스트를 지정한다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lParam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으로 이미지 리스트의 핸들을 전달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wParam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으로 이미지 리스트의 종류를 지정한다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이미지 리스트의 종류는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LVSIL_NORMAL, LVSIL_SMALL, LVSIL_STATE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중 하나이다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LVM_SETITEM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항목의 속성을 변경한다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lParam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으로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LV_ITEM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구조체의 포인터를 전달한다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LVM_DELETEITEM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항목을 삭제한다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wParam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삭제할 항목의 인덱스를 전달해 준다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LVM_DELETEALLITEMS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모든 항목을 삭제한다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9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LVM_GETITEM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항목의 속성을 조사한다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9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LVM_GETNEXTITEM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조건에 맞는 항목을 조사한다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1113"/>
            <a:ext cx="8229600" cy="417512"/>
          </a:xfrm>
          <a:noFill/>
        </p:spPr>
        <p:txBody>
          <a:bodyPr/>
          <a:lstStyle/>
          <a:p>
            <a:r>
              <a:rPr lang="en-US" altLang="ko-KR" sz="3200"/>
              <a:t>11. </a:t>
            </a:r>
            <a:r>
              <a:rPr lang="ko-KR" altLang="en-US" sz="3200"/>
              <a:t>리스트 뷰</a:t>
            </a:r>
          </a:p>
        </p:txBody>
      </p:sp>
      <p:graphicFrame>
        <p:nvGraphicFramePr>
          <p:cNvPr id="346179" name="Group 67"/>
          <p:cNvGraphicFramePr>
            <a:graphicFrameLocks noGrp="1"/>
          </p:cNvGraphicFramePr>
          <p:nvPr/>
        </p:nvGraphicFramePr>
        <p:xfrm>
          <a:off x="468313" y="836613"/>
          <a:ext cx="8351837" cy="5505452"/>
        </p:xfrm>
        <a:graphic>
          <a:graphicData uri="http://schemas.openxmlformats.org/drawingml/2006/table">
            <a:tbl>
              <a:tblPr/>
              <a:tblGrid>
                <a:gridCol w="26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8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LVN_BEGINDRAG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왼쪽 마우스 버튼으로 항목을 드래그하기 시작할 때 발생한다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LVN_BEGINLABELEDIT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레이블을 편집할 때 발생한다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LVN_BEGINRDRAG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오른쪽 마우스 버튼으로 항목을 드래그하기 시작할 때 발생한다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LVN_COLUMNCLICK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헤어 컨트롤이 클릭될 때 발생한다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LVN_DELETEALLITEM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리스트 뷰 컨트롤의 모든 항목이 삭제될 때 발생한다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LVN_DELETEITEM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한 항목이 삭제될 때 발생한다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LVN_ENDLABELEDIT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레이블 편집이 완료되었을 때 발생한다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LVN_GETDISPINFO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항목의 출력이나 정렬을 위한 정보를 부모 윈도우에게 요청한다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LVN_INSERTITEM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새로운 항목이 삽입될 때 발생한다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LVN_ITEMCHANGED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사용자가 다른 항목을 선택했을 때 발생한다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LVN_ITEMCHANGING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사용자가 다른 항목을 선택하려고 할 때 발생한다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LVN_KEYDOWN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리스트 뷰 컨트롤이 포커스를 가지고 있는 상태에서 키보드 입력이 있을 때 발생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4"/>
          <p:cNvSpPr>
            <a:spLocks noChangeArrowheads="1"/>
          </p:cNvSpPr>
          <p:nvPr/>
        </p:nvSpPr>
        <p:spPr bwMode="auto">
          <a:xfrm>
            <a:off x="323850" y="188913"/>
            <a:ext cx="8496300" cy="648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BOOL CALLBACK DlgProc (HWND hDlg, UINT message, WPARAM wParam, LPARAM lParam)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HIMAGELIST hIL;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HWND       hListView;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switch (message)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WM_INITDIALOG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hIL = ImageList_LoadBitmap(hInst, MAKEINTRESOURCE(IDB_BITMAP1), 16, 1, RGB(192,192,192));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hListView = GetDlgItem(hDlg,IDC_LIST1);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SendMessage(hListView,LVM_SETIMAGELIST,(WPARAM)LVSIL_SMALL,(LPARAM)hIL);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SendMessage(hListView,LVM_SETIMAGELIST,(WPARAM)LVSIL_NORMAL,(LPARAM)hIL);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LVCOLUMN col;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col.mask = LVCF_FMT | LVCF_WIDTH | LVCF_TEXT | LVCF_SUBITEM;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col.fmt = LVCFMT_LEFT;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col.cx = 100;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col.pszText = "</a:t>
            </a:r>
            <a:r>
              <a:rPr lang="ko-KR" altLang="en-US" sz="1000">
                <a:latin typeface="굴림" pitchFamily="50" charset="-127"/>
                <a:ea typeface="굴림" pitchFamily="50" charset="-127"/>
              </a:rPr>
              <a:t>이름</a:t>
            </a:r>
            <a:r>
              <a:rPr lang="en-US" altLang="ko-KR" sz="1000">
                <a:latin typeface="굴림" pitchFamily="50" charset="-127"/>
                <a:ea typeface="굴림" pitchFamily="50" charset="-127"/>
              </a:rPr>
              <a:t>";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col.iSubItem = 0;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SendMessage(hListView,LVM_INSERTCOLUMN,0,(LPARAM)&amp;col);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col.mask = LVCF_FMT | LVCF_WIDTH | LVCF_TEXT | LVCF_SUBITEM;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col.fmt = LVCFMT_LEFT;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col.cx = 100;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col.pszText = "</a:t>
            </a:r>
            <a:r>
              <a:rPr lang="ko-KR" altLang="en-US" sz="1000">
                <a:latin typeface="굴림" pitchFamily="50" charset="-127"/>
                <a:ea typeface="굴림" pitchFamily="50" charset="-127"/>
              </a:rPr>
              <a:t>주소</a:t>
            </a:r>
            <a:r>
              <a:rPr lang="en-US" altLang="ko-KR" sz="1000">
                <a:latin typeface="굴림" pitchFamily="50" charset="-127"/>
                <a:ea typeface="굴림" pitchFamily="50" charset="-127"/>
              </a:rPr>
              <a:t>";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col.iSubItem = 1;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SendMessage(hListView,LVM_INSERTCOLUMN,1,(LPARAM)&amp;col);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col.mask = LVCF_FMT | LVCF_WIDTH | LVCF_TEXT | LVCF_SUBITEM;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col.fmt = LVCFMT_LEFT;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col.cx = 100;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col.pszText = "</a:t>
            </a:r>
            <a:r>
              <a:rPr lang="ko-KR" altLang="en-US" sz="1000">
                <a:latin typeface="굴림" pitchFamily="50" charset="-127"/>
                <a:ea typeface="굴림" pitchFamily="50" charset="-127"/>
              </a:rPr>
              <a:t>전화번호</a:t>
            </a:r>
            <a:r>
              <a:rPr lang="en-US" altLang="ko-KR" sz="1000">
                <a:latin typeface="굴림" pitchFamily="50" charset="-127"/>
                <a:ea typeface="굴림" pitchFamily="50" charset="-127"/>
              </a:rPr>
              <a:t>";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col.iSubItem = 2;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SendMessage(hListView,LVM_INSERTCOLUMN,2,(LPARAM)&amp;col);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LVITEM li;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li.mask = LVIF_TEXT | LVIF_IMAGE;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li.state = 0;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li.stateMask = 0;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</a:t>
            </a:r>
          </a:p>
        </p:txBody>
      </p:sp>
    </p:spTree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4"/>
          <p:cNvSpPr>
            <a:spLocks noChangeArrowheads="1"/>
          </p:cNvSpPr>
          <p:nvPr/>
        </p:nvSpPr>
        <p:spPr bwMode="auto">
          <a:xfrm>
            <a:off x="323850" y="73025"/>
            <a:ext cx="8569325" cy="6669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li.iImage = 0;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li.iSubItem = 0;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li.iItem = 0;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li.pszText = "</a:t>
            </a:r>
            <a:r>
              <a:rPr lang="ko-KR" altLang="en-US" sz="1000">
                <a:latin typeface="굴림" pitchFamily="50" charset="-127"/>
                <a:ea typeface="굴림" pitchFamily="50" charset="-127"/>
              </a:rPr>
              <a:t>홍길동</a:t>
            </a:r>
            <a:r>
              <a:rPr lang="en-US" altLang="ko-KR" sz="1000">
                <a:latin typeface="굴림" pitchFamily="50" charset="-127"/>
                <a:ea typeface="굴림" pitchFamily="50" charset="-127"/>
              </a:rPr>
              <a:t>";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SendMessage(hListView, LVM_INSERTITEM, 0 , (LPARAM)&amp;li);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li.iSubItem = 1;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li.pszText = "</a:t>
            </a:r>
            <a:r>
              <a:rPr lang="ko-KR" altLang="en-US" sz="1000">
                <a:latin typeface="굴림" pitchFamily="50" charset="-127"/>
                <a:ea typeface="굴림" pitchFamily="50" charset="-127"/>
              </a:rPr>
              <a:t>서울</a:t>
            </a:r>
            <a:r>
              <a:rPr lang="en-US" altLang="ko-KR" sz="1000">
                <a:latin typeface="굴림" pitchFamily="50" charset="-127"/>
                <a:ea typeface="굴림" pitchFamily="50" charset="-127"/>
              </a:rPr>
              <a:t>";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SendMessage(hListView, LVM_SETITEM, 0 , (LPARAM)&amp;li);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li.iSubItem = 2;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li.pszText = "123-1234";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SendMessage(hListView, LVM_SETITEM, 0 , (LPARAM)&amp;li);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li.iImage = 1;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li.iSubItem = 0;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li.iItem = 1;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li.pszText = "</a:t>
            </a:r>
            <a:r>
              <a:rPr lang="ko-KR" altLang="en-US" sz="1000">
                <a:latin typeface="굴림" pitchFamily="50" charset="-127"/>
                <a:ea typeface="굴림" pitchFamily="50" charset="-127"/>
              </a:rPr>
              <a:t>김길동</a:t>
            </a:r>
            <a:r>
              <a:rPr lang="en-US" altLang="ko-KR" sz="1000">
                <a:latin typeface="굴림" pitchFamily="50" charset="-127"/>
                <a:ea typeface="굴림" pitchFamily="50" charset="-127"/>
              </a:rPr>
              <a:t>";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SendMessage(hListView, LVM_INSERTITEM, 0 , (LPARAM)&amp;li);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li.iSubItem = 1;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li.pszText = "</a:t>
            </a:r>
            <a:r>
              <a:rPr lang="ko-KR" altLang="en-US" sz="1000">
                <a:latin typeface="굴림" pitchFamily="50" charset="-127"/>
                <a:ea typeface="굴림" pitchFamily="50" charset="-127"/>
              </a:rPr>
              <a:t>강원도</a:t>
            </a:r>
            <a:r>
              <a:rPr lang="en-US" altLang="ko-KR" sz="1000">
                <a:latin typeface="굴림" pitchFamily="50" charset="-127"/>
                <a:ea typeface="굴림" pitchFamily="50" charset="-127"/>
              </a:rPr>
              <a:t>";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SendMessage(hListView, LVM_SETITEM, 0 , (LPARAM)&amp;li);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li.iSubItem = 2;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li.pszText = "234-2345";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SendMessage(hListView, LVM_SETITEM, 0 , (LPARAM)&amp;li);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}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TRUE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WM_COMMAND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switch (LOWORD (wParam))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IDOK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IDCANCEL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EndDialog (hDlg, 0)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return TRUE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break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FALSE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2. </a:t>
            </a:r>
            <a:r>
              <a:rPr lang="ko-KR" altLang="en-US" sz="3200">
                <a:latin typeface="휴먼옛체" pitchFamily="2" charset="-127"/>
                <a:ea typeface="휴먼옛체" pitchFamily="2" charset="-127"/>
              </a:rPr>
              <a:t>첫 번째 </a:t>
            </a:r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API</a:t>
            </a:r>
            <a:r>
              <a:rPr lang="ko-KR" altLang="en-US" sz="3200">
                <a:latin typeface="휴먼옛체" pitchFamily="2" charset="-127"/>
                <a:ea typeface="휴먼옛체" pitchFamily="2" charset="-127"/>
              </a:rPr>
              <a:t>프로그램 분석</a:t>
            </a:r>
          </a:p>
        </p:txBody>
      </p:sp>
      <p:sp>
        <p:nvSpPr>
          <p:cNvPr id="3686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765175"/>
            <a:ext cx="8435975" cy="1468438"/>
          </a:xfrm>
          <a:noFill/>
        </p:spPr>
        <p:txBody>
          <a:bodyPr/>
          <a:lstStyle/>
          <a:p>
            <a:r>
              <a:rPr lang="ko-KR" altLang="en-US" b="1"/>
              <a:t>헝거리언 표기법</a:t>
            </a:r>
          </a:p>
          <a:p>
            <a:pPr lvl="1"/>
            <a:r>
              <a:rPr lang="en-US" altLang="ko-KR" sz="2000"/>
              <a:t>MS</a:t>
            </a:r>
            <a:r>
              <a:rPr lang="ko-KR" altLang="en-US" sz="2000"/>
              <a:t>사의 전설적인 프로그래머 </a:t>
            </a:r>
            <a:r>
              <a:rPr lang="en-US" altLang="ko-KR" sz="2000"/>
              <a:t>Charles Simonyi</a:t>
            </a:r>
            <a:r>
              <a:rPr lang="ko-KR" altLang="en-US" sz="2000"/>
              <a:t>를 기리는 뜻으로 붙여진 이름</a:t>
            </a:r>
            <a:r>
              <a:rPr lang="en-US" altLang="ko-KR" sz="2000"/>
              <a:t>)</a:t>
            </a:r>
          </a:p>
          <a:p>
            <a:pPr lvl="1"/>
            <a:r>
              <a:rPr lang="en-US" altLang="ko-KR" sz="2000"/>
              <a:t>char szAddress[50];</a:t>
            </a:r>
          </a:p>
        </p:txBody>
      </p:sp>
      <p:graphicFrame>
        <p:nvGraphicFramePr>
          <p:cNvPr id="37994" name="Group 106"/>
          <p:cNvGraphicFramePr>
            <a:graphicFrameLocks noGrp="1"/>
          </p:cNvGraphicFramePr>
          <p:nvPr>
            <p:ph sz="half" idx="2"/>
          </p:nvPr>
        </p:nvGraphicFramePr>
        <p:xfrm>
          <a:off x="468313" y="3070225"/>
          <a:ext cx="8208962" cy="2954338"/>
        </p:xfrm>
        <a:graphic>
          <a:graphicData uri="http://schemas.openxmlformats.org/drawingml/2006/table">
            <a:tbl>
              <a:tblPr/>
              <a:tblGrid>
                <a:gridCol w="151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접두어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데이터 타입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접두어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데이터 타입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Array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index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BOOL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long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Character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long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Count of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unsigned 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NULL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 끝나는 문자열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Handle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unsigned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910" name="Text Box 6"/>
          <p:cNvSpPr txBox="1">
            <a:spLocks noChangeArrowheads="1"/>
          </p:cNvSpPr>
          <p:nvPr/>
        </p:nvSpPr>
        <p:spPr bwMode="auto">
          <a:xfrm>
            <a:off x="1619250" y="2328863"/>
            <a:ext cx="5976938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9pPr>
          </a:lstStyle>
          <a:p>
            <a:pPr eaLnBrk="1" hangingPunct="1"/>
            <a:r>
              <a:rPr lang="ko-KR" altLang="en-US">
                <a:latin typeface="Times New Roman" pitchFamily="18" charset="0"/>
                <a:ea typeface="굴림" pitchFamily="50" charset="-127"/>
              </a:rPr>
              <a:t>해당 변수의 데이터 타입을 나타내는 접두어 표기</a:t>
            </a:r>
          </a:p>
        </p:txBody>
      </p:sp>
      <p:sp>
        <p:nvSpPr>
          <p:cNvPr id="36911" name="Line 7"/>
          <p:cNvSpPr>
            <a:spLocks noChangeShapeType="1"/>
          </p:cNvSpPr>
          <p:nvPr/>
        </p:nvSpPr>
        <p:spPr bwMode="auto">
          <a:xfrm flipH="1">
            <a:off x="1979613" y="2187575"/>
            <a:ext cx="20637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11.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리스트 뷰</a:t>
            </a:r>
          </a:p>
        </p:txBody>
      </p:sp>
      <p:graphicFrame>
        <p:nvGraphicFramePr>
          <p:cNvPr id="349241" name="Group 57"/>
          <p:cNvGraphicFramePr>
            <a:graphicFrameLocks noGrp="1"/>
          </p:cNvGraphicFramePr>
          <p:nvPr>
            <p:ph type="tbl" idx="1"/>
          </p:nvPr>
        </p:nvGraphicFramePr>
        <p:xfrm>
          <a:off x="323850" y="4508500"/>
          <a:ext cx="8229600" cy="2194284"/>
        </p:xfrm>
        <a:graphic>
          <a:graphicData uri="http://schemas.openxmlformats.org/drawingml/2006/table">
            <a:tbl>
              <a:tblPr/>
              <a:tblGrid>
                <a:gridCol w="262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5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LVCF_FMT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fmt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멤버에 있는 값을 사용한다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LVCF_SUBITEM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iSubItem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멤버에 있는 값을 사용한다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LVCF_TEXT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pszText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멤버에 있는 값을 사용한다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LVCF_WIDTH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cx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멤버에 있는 값을 사용한다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LVCF_IMAGE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image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멤버에 있는 값을 사용한다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LVCF_ORDER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iOrder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멤버에 있는 값을 사용한다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9034" name="Rectangle 5"/>
          <p:cNvSpPr>
            <a:spLocks noChangeArrowheads="1"/>
          </p:cNvSpPr>
          <p:nvPr/>
        </p:nvSpPr>
        <p:spPr bwMode="auto">
          <a:xfrm>
            <a:off x="323850" y="836613"/>
            <a:ext cx="8496300" cy="3529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typedef struct _LVCOLUMN {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UINT 		mask;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int 		fmt;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int 		cx;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LPTSTR 		pszText;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int 		cchTextMax;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int 		iSubItem;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#if (_WIN32_IE &gt;= 0x0300)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	int 	iImage;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	int 	iOrder;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#endif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} LVCOLUMN, *LPLVCOLUMN; </a:t>
            </a:r>
          </a:p>
        </p:txBody>
      </p:sp>
    </p:spTree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76250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11.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리스트 뷰</a:t>
            </a:r>
          </a:p>
        </p:txBody>
      </p:sp>
      <p:graphicFrame>
        <p:nvGraphicFramePr>
          <p:cNvPr id="351297" name="Group 65"/>
          <p:cNvGraphicFramePr>
            <a:graphicFrameLocks noGrp="1"/>
          </p:cNvGraphicFramePr>
          <p:nvPr>
            <p:ph type="tbl" idx="1"/>
          </p:nvPr>
        </p:nvGraphicFramePr>
        <p:xfrm>
          <a:off x="395288" y="3789363"/>
          <a:ext cx="8229600" cy="2786061"/>
        </p:xfrm>
        <a:graphic>
          <a:graphicData uri="http://schemas.openxmlformats.org/drawingml/2006/table">
            <a:tbl>
              <a:tblPr/>
              <a:tblGrid>
                <a:gridCol w="2624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5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pszText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헤더에 나타날 문자열을 지정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2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cchTextMax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pszText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멤버의 크기를 지정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헤더를 만들 때는 사용 하지 않는다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cx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헤더의 폭을 픽셀 단위로 지정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7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iSubItem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리스트 뷰 컨트롤의 몇 번째 세부 항목에 대한 제목인가를 지정한다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iImage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컬럼에 나타날 이미지의 인덱스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iOrder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컬럼의 순서를 지정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51271" name="Group 39"/>
          <p:cNvGraphicFramePr>
            <a:graphicFrameLocks noGrp="1"/>
          </p:cNvGraphicFramePr>
          <p:nvPr/>
        </p:nvGraphicFramePr>
        <p:xfrm>
          <a:off x="395288" y="836613"/>
          <a:ext cx="8229600" cy="2743200"/>
        </p:xfrm>
        <a:graphic>
          <a:graphicData uri="http://schemas.openxmlformats.org/drawingml/2006/table">
            <a:tbl>
              <a:tblPr/>
              <a:tblGrid>
                <a:gridCol w="2624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5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LVCFMT_LEFT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문자열을 왼쪽으로 정렬한다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LVCFMT_RIGHT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문자열을 오른쪽으로 정렬한다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LVCFMT_CENTER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문자열을 중앙으로 정렬한다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LVCFMT_BITMAP_ON_RIGHT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비트맵을 문자열의 오른쪽으로 배치한다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LVCFMT_COL_HAS_IMAGE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헤더에 이미지가 나타난다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LVCFMT_IMAGE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이미지 리스트의 이미지를 출력한다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6"/>
          <p:cNvSpPr>
            <a:spLocks noGrp="1" noChangeArrowheads="1"/>
          </p:cNvSpPr>
          <p:nvPr>
            <p:ph idx="1"/>
          </p:nvPr>
        </p:nvSpPr>
        <p:spPr>
          <a:xfrm>
            <a:off x="323850" y="765175"/>
            <a:ext cx="8351838" cy="2087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선택 항목 조사</a:t>
            </a:r>
          </a:p>
          <a:p>
            <a:pPr lvl="1">
              <a:lnSpc>
                <a:spcPct val="90000"/>
              </a:lnSpc>
            </a:pPr>
            <a:r>
              <a:rPr lang="ko-KR" altLang="en-US" sz="2000"/>
              <a:t>리스트 뷰는 항목에 변경이 발생하기 전에 </a:t>
            </a:r>
            <a:r>
              <a:rPr lang="en-US" altLang="ko-KR" sz="2000"/>
              <a:t>LVN_ITEMCHANGING </a:t>
            </a:r>
            <a:r>
              <a:rPr lang="ko-KR" altLang="en-US" sz="2000"/>
              <a:t>통지 메시지를 보내주고 변경이 발생한 후에 </a:t>
            </a:r>
            <a:r>
              <a:rPr lang="en-US" altLang="ko-KR" sz="2000"/>
              <a:t>LVN_ITEMCHANGED </a:t>
            </a:r>
            <a:r>
              <a:rPr lang="ko-KR" altLang="en-US" sz="2000"/>
              <a:t>통지 메시지를 보내준다</a:t>
            </a:r>
            <a:r>
              <a:rPr lang="en-US" altLang="ko-KR" sz="2000"/>
              <a:t>.</a:t>
            </a:r>
          </a:p>
          <a:p>
            <a:pPr lvl="1">
              <a:lnSpc>
                <a:spcPct val="90000"/>
              </a:lnSpc>
            </a:pPr>
            <a:r>
              <a:rPr lang="ko-KR" altLang="en-US" sz="2000"/>
              <a:t>이 두 메시지의 </a:t>
            </a:r>
            <a:r>
              <a:rPr lang="en-US" altLang="ko-KR" sz="2000"/>
              <a:t>lPara</a:t>
            </a:r>
            <a:r>
              <a:rPr lang="ko-KR" altLang="en-US" sz="2000"/>
              <a:t>에는 어떠한 변경이 발생했는지에 대한 정보인 </a:t>
            </a:r>
            <a:r>
              <a:rPr lang="en-US" altLang="ko-KR" sz="2000"/>
              <a:t>NMLISTVIEW </a:t>
            </a:r>
            <a:r>
              <a:rPr lang="ko-KR" altLang="en-US" sz="2000"/>
              <a:t>구조체의 포인터가 전달된다</a:t>
            </a:r>
            <a:r>
              <a:rPr lang="en-US" altLang="ko-KR" sz="2000"/>
              <a:t>.</a:t>
            </a:r>
          </a:p>
        </p:txBody>
      </p:sp>
      <p:sp>
        <p:nvSpPr>
          <p:cNvPr id="301059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76250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11.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리스트 뷰</a:t>
            </a:r>
          </a:p>
        </p:txBody>
      </p:sp>
      <p:sp>
        <p:nvSpPr>
          <p:cNvPr id="301060" name="Rectangle 7"/>
          <p:cNvSpPr>
            <a:spLocks noChangeArrowheads="1"/>
          </p:cNvSpPr>
          <p:nvPr/>
        </p:nvSpPr>
        <p:spPr bwMode="auto">
          <a:xfrm>
            <a:off x="395288" y="2781300"/>
            <a:ext cx="8208962" cy="3240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typedef struct tagNMLISTVIEW {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NMHDR 		hdr;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int 		iItem;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int 		iSubItem;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UINT 		uNewState;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UINT 		uOldState;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UINT 		uChanged;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POINT 		ptAction;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LPARAM 	lParam;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} NMLISTVIEW, *LPNMLISTVIEW; </a:t>
            </a:r>
          </a:p>
        </p:txBody>
      </p:sp>
    </p:spTree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4"/>
          <p:cNvSpPr>
            <a:spLocks noChangeArrowheads="1"/>
          </p:cNvSpPr>
          <p:nvPr/>
        </p:nvSpPr>
        <p:spPr bwMode="auto">
          <a:xfrm>
            <a:off x="395288" y="549275"/>
            <a:ext cx="8424862" cy="194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typedef struct tagNMHDR {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HWND 		hwndFrom;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UINT 		idFrom;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UINT code;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} NMHDR; </a:t>
            </a:r>
          </a:p>
        </p:txBody>
      </p:sp>
    </p:spTree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4"/>
          <p:cNvSpPr>
            <a:spLocks noChangeArrowheads="1"/>
          </p:cNvSpPr>
          <p:nvPr/>
        </p:nvSpPr>
        <p:spPr bwMode="auto">
          <a:xfrm>
            <a:off x="395288" y="260350"/>
            <a:ext cx="8424862" cy="6408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case WM_NOTIFY: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LPNMHDR			hdr;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LPNMLISTVIEW	nlv;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hdr = (LPNMHDR)lParam;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nlv = (LPNMLISTVIEW)lParam;</a:t>
            </a:r>
          </a:p>
          <a:p>
            <a:endParaRPr lang="en-US" altLang="ko-KR" sz="14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if (hdr-&gt;hwndFrom == hListView)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switch(hdr-&gt;code)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case LVN_ITEMCHANGED: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if(nlv-&gt;uChanged == LVIF_STATE &amp;&amp; nlv-&gt;uNewState == (LVIS_SELECTED|LVIS_FOCUSED))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	{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	char szName[255];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	char szAddr[255];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	char szTelNo[255];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	ListView_GetItemText(hListView, nlv-&gt;iItem,0,szName,255);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	ListView_GetItemText(hListView, nlv-&gt;iItem,1,szAddr,255);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	ListView_GetItemText(hListView, nlv-&gt;iItem,2,szTelNo,255);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	char temp[256];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wsprintf(temp,"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이름 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: %s,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주소 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: %s,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전화번호 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: %s",szName, szAddr,szTelNo);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	MessageBox(hDlg,temp,"",MB_OK);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	}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4"/>
          <p:cNvSpPr>
            <a:spLocks noChangeArrowheads="1"/>
          </p:cNvSpPr>
          <p:nvPr/>
        </p:nvSpPr>
        <p:spPr bwMode="auto">
          <a:xfrm>
            <a:off x="323850" y="260350"/>
            <a:ext cx="8496300" cy="6408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case WM_NOTIFY: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LPNMHDR			hdr;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LPNMLISTVIEW	nlv;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hdr = (LPNMHDR)lParam;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nlv = (LPNMLISTVIEW)lParam;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if (hdr-&gt;hwndFrom == hListView)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switch(hdr-&gt;code)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case NM_DBLCLK: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	{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	LPNMITEMACTIVATE lpnmitem = (LPNMITEMACTIVATE) lParam;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		if (nlv-&gt;iItem != -1)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		{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			char temp[256];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ListView_GetItemText(hListView,lpnmitem-&gt;iItem,lpnmitem-&gt;iSubItem,temp,256);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			MessageBox(NULL,temp,"",MB_OK);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		}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	}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}</a:t>
            </a:r>
          </a:p>
          <a:p>
            <a:endParaRPr lang="en-US" altLang="ko-KR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765175"/>
            <a:ext cx="8351838" cy="5832475"/>
          </a:xfrm>
        </p:spPr>
        <p:txBody>
          <a:bodyPr/>
          <a:lstStyle/>
          <a:p>
            <a:pPr lvl="1"/>
            <a:r>
              <a:rPr lang="ko-KR" altLang="en-US" sz="2000"/>
              <a:t>트리 뷰 컨트롤 스타일</a:t>
            </a:r>
          </a:p>
          <a:p>
            <a:pPr lvl="2"/>
            <a:r>
              <a:rPr lang="en-US" altLang="ko-KR" sz="1800"/>
              <a:t>TVS_HASBUTTONS</a:t>
            </a:r>
          </a:p>
          <a:p>
            <a:pPr lvl="3"/>
            <a:r>
              <a:rPr lang="ko-KR" altLang="en-US" sz="1600"/>
              <a:t>자식 항목을 가진 부모 항목 옆에 </a:t>
            </a:r>
            <a:r>
              <a:rPr lang="en-US" altLang="ko-KR" sz="1600"/>
              <a:t>+, - </a:t>
            </a:r>
            <a:r>
              <a:rPr lang="ko-KR" altLang="en-US" sz="1600"/>
              <a:t>버튼을 보여 준다</a:t>
            </a:r>
            <a:r>
              <a:rPr lang="en-US" altLang="ko-KR" sz="1600"/>
              <a:t>.</a:t>
            </a:r>
          </a:p>
          <a:p>
            <a:pPr lvl="2"/>
            <a:r>
              <a:rPr lang="en-US" altLang="ko-KR" sz="1800"/>
              <a:t>TVS_HASLINES</a:t>
            </a:r>
          </a:p>
          <a:p>
            <a:pPr lvl="3"/>
            <a:r>
              <a:rPr lang="ko-KR" altLang="en-US" sz="1600"/>
              <a:t>항목간의 계층구조를 좀 더 명확히 보여주기 위해 점선으로 항목간을 연결하여 표시하도록 한다</a:t>
            </a:r>
            <a:r>
              <a:rPr lang="en-US" altLang="ko-KR" sz="1600"/>
              <a:t>.</a:t>
            </a:r>
          </a:p>
          <a:p>
            <a:pPr lvl="2"/>
            <a:r>
              <a:rPr lang="en-US" altLang="ko-KR" sz="1800"/>
              <a:t>TVS_LINESATROOT</a:t>
            </a:r>
          </a:p>
          <a:p>
            <a:pPr lvl="3"/>
            <a:r>
              <a:rPr lang="ko-KR" altLang="en-US" sz="1600"/>
              <a:t>루트 항목끼리 선으로 연결한다</a:t>
            </a:r>
            <a:r>
              <a:rPr lang="en-US" altLang="ko-KR" sz="1600"/>
              <a:t>. </a:t>
            </a:r>
            <a:r>
              <a:rPr lang="ko-KR" altLang="en-US" sz="1600"/>
              <a:t>단 이 스타일은 </a:t>
            </a:r>
            <a:r>
              <a:rPr lang="en-US" altLang="ko-KR" sz="1600"/>
              <a:t>TVS_HASLINES</a:t>
            </a:r>
            <a:r>
              <a:rPr lang="ko-KR" altLang="en-US" sz="1600"/>
              <a:t>속성이 선택되어 있을 때만 효력을 발휘한다</a:t>
            </a:r>
            <a:r>
              <a:rPr lang="en-US" altLang="ko-KR" sz="1600"/>
              <a:t>.</a:t>
            </a:r>
          </a:p>
          <a:p>
            <a:pPr lvl="2"/>
            <a:r>
              <a:rPr lang="en-US" altLang="ko-KR" sz="1800"/>
              <a:t>TVS_EDITLABES</a:t>
            </a:r>
          </a:p>
          <a:p>
            <a:pPr lvl="3"/>
            <a:r>
              <a:rPr lang="ko-KR" altLang="en-US" sz="1600"/>
              <a:t>사용자가 항목의 텍스트를 직접 수정할 수 있도록 해준다</a:t>
            </a:r>
            <a:r>
              <a:rPr lang="en-US" altLang="ko-KR" sz="1600"/>
              <a:t>.</a:t>
            </a:r>
          </a:p>
          <a:p>
            <a:pPr lvl="2"/>
            <a:r>
              <a:rPr lang="en-US" altLang="ko-KR" sz="1800"/>
              <a:t>TVS_DISABLEDRAGDROP</a:t>
            </a:r>
          </a:p>
          <a:p>
            <a:pPr lvl="3"/>
            <a:r>
              <a:rPr lang="ko-KR" altLang="en-US" sz="1600"/>
              <a:t>스타일의 이름대로 항목을 드래그하지 못하도록 한다</a:t>
            </a:r>
            <a:r>
              <a:rPr lang="en-US" altLang="ko-KR" sz="1600"/>
              <a:t>.</a:t>
            </a:r>
          </a:p>
          <a:p>
            <a:pPr lvl="2"/>
            <a:r>
              <a:rPr lang="en-US" altLang="ko-KR" sz="1800"/>
              <a:t>TVS_SHOWSELALWAYS</a:t>
            </a:r>
          </a:p>
          <a:p>
            <a:pPr lvl="3"/>
            <a:r>
              <a:rPr lang="ko-KR" altLang="en-US" sz="1600"/>
              <a:t>트리 뷰가 포커스를 가지지 않은 상태에서 선택된 항목이 반전된 상태로 남아 있도록 한다</a:t>
            </a:r>
            <a:r>
              <a:rPr lang="en-US" altLang="ko-KR" sz="1600"/>
              <a:t>.</a:t>
            </a:r>
          </a:p>
          <a:p>
            <a:pPr lvl="2"/>
            <a:r>
              <a:rPr lang="en-US" altLang="ko-KR" sz="1800"/>
              <a:t>TVS_CHECKBOXES</a:t>
            </a:r>
          </a:p>
          <a:p>
            <a:pPr lvl="3"/>
            <a:r>
              <a:rPr lang="ko-KR" altLang="en-US" sz="1600"/>
              <a:t>항목 옆에 체크 박스를 보여준다</a:t>
            </a:r>
            <a:r>
              <a:rPr lang="en-US" altLang="ko-KR" sz="1600"/>
              <a:t>.</a:t>
            </a:r>
          </a:p>
        </p:txBody>
      </p:sp>
      <p:sp>
        <p:nvSpPr>
          <p:cNvPr id="305155" name="Rectangle 4"/>
          <p:cNvSpPr>
            <a:spLocks noGrp="1" noChangeArrowheads="1"/>
          </p:cNvSpPr>
          <p:nvPr>
            <p:ph type="title"/>
          </p:nvPr>
        </p:nvSpPr>
        <p:spPr>
          <a:xfrm>
            <a:off x="28575" y="-31750"/>
            <a:ext cx="8229600" cy="508000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12.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트리 뷰</a:t>
            </a:r>
          </a:p>
        </p:txBody>
      </p:sp>
    </p:spTree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4"/>
          <p:cNvSpPr>
            <a:spLocks noGrp="1" noChangeArrowheads="1"/>
          </p:cNvSpPr>
          <p:nvPr>
            <p:ph type="title"/>
          </p:nvPr>
        </p:nvSpPr>
        <p:spPr>
          <a:xfrm>
            <a:off x="14288" y="0"/>
            <a:ext cx="8229600" cy="476250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12.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트리 뷰</a:t>
            </a:r>
          </a:p>
        </p:txBody>
      </p:sp>
      <p:sp>
        <p:nvSpPr>
          <p:cNvPr id="30617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765175"/>
            <a:ext cx="7489825" cy="431800"/>
          </a:xfrm>
          <a:noFill/>
        </p:spPr>
        <p:txBody>
          <a:bodyPr/>
          <a:lstStyle/>
          <a:p>
            <a:pPr lvl="1"/>
            <a:r>
              <a:rPr lang="ko-KR" altLang="en-US" sz="2000"/>
              <a:t>트리 뷰 컨트롤 메시지</a:t>
            </a:r>
          </a:p>
        </p:txBody>
      </p:sp>
      <p:graphicFrame>
        <p:nvGraphicFramePr>
          <p:cNvPr id="358460" name="Group 60"/>
          <p:cNvGraphicFramePr>
            <a:graphicFrameLocks noGrp="1"/>
          </p:cNvGraphicFramePr>
          <p:nvPr>
            <p:ph sz="half" idx="2"/>
          </p:nvPr>
        </p:nvGraphicFramePr>
        <p:xfrm>
          <a:off x="468313" y="1268413"/>
          <a:ext cx="8351837" cy="5380583"/>
        </p:xfrm>
        <a:graphic>
          <a:graphicData uri="http://schemas.openxmlformats.org/drawingml/2006/table">
            <a:tbl>
              <a:tblPr/>
              <a:tblGrid>
                <a:gridCol w="302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42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TVM_CREATEDRAGIMAGE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이미지 리스트를 만들고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으로 지정한 항목의 드래그 비트맵을 만들어 이미지 리스트에 포함시킨다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9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TVM_DELETEITEM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으로 지정한 항목을 삭제한다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lParam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TVI_ROOT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이면 트리의 모든 항목이 삭제된다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2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TVM_EDITLABLE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으로 지정한 항목을 즉시 편집한다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 메시지 후에 곧바로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TVN_BEGINLABELEDIT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통지 메시지가 전달된다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2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TVM_EDITLABLENOW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편집중인 항목의 편집을 중단하도록 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wParam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TRUE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이면 편집 동작은 취소되며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FALSE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이면 편집동작을 저장한 후 끝낸다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TVM_ENSUREVISIBLE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으로 지정한 항목이 화면에 보이도록 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74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TVM_EXPAND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으로 지정된 항목을 확장하거나 축소한다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은 다음 중 하나이다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TVE_COLLAPSE :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축소한다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TVE_COLLAPSERESET :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축소함과 동시에 차일드를 파괴한다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4"/>
          <p:cNvSpPr>
            <a:spLocks noGrp="1" noChangeArrowheads="1"/>
          </p:cNvSpPr>
          <p:nvPr>
            <p:ph type="title"/>
          </p:nvPr>
        </p:nvSpPr>
        <p:spPr>
          <a:xfrm>
            <a:off x="14288" y="11113"/>
            <a:ext cx="8229600" cy="465137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12.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트리 뷰</a:t>
            </a:r>
          </a:p>
        </p:txBody>
      </p:sp>
      <p:graphicFrame>
        <p:nvGraphicFramePr>
          <p:cNvPr id="360494" name="Group 46"/>
          <p:cNvGraphicFramePr>
            <a:graphicFrameLocks noGrp="1"/>
          </p:cNvGraphicFramePr>
          <p:nvPr/>
        </p:nvGraphicFramePr>
        <p:xfrm>
          <a:off x="468313" y="765175"/>
          <a:ext cx="8351837" cy="5599113"/>
        </p:xfrm>
        <a:graphic>
          <a:graphicData uri="http://schemas.openxmlformats.org/drawingml/2006/table">
            <a:tbl>
              <a:tblPr/>
              <a:tblGrid>
                <a:gridCol w="302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93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TVE_EXPAND :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확장한다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TVE_TOGGLE :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확장되어 있으면 축소하고 축소되어 있으면 확장한다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TVM_GETCOUNT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항목의 개수를 구한다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TVM_GETEDITCONTROL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항목 편집에 사용되는 에디트 컨트롤의 핸들을 구한다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TVM_GETIMAGELIST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트리 컨트롤과 연결된 이미지 리스트의 핸들을 구한다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wParam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에는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TVSIL_NORMAL, TVSIL_STATE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중 하나를 지정한다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8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TVM_GETITEM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특정 항목을 찾는다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찾고자 하는 항목의 정보를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TVITEM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구조체의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hItem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멤버에 대입한 후 이구조체를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으로 넘겨주면 구조체에 항목의 정보를 채워준다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8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TVM_GETITEMRECT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항목이 차지하고 있는 사각영역을 구한다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으로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RECT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구조체를 넘겨주고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wParam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TRUE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이면 문자열 영역에 대해서만 사각영역이 구해지며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FALSE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이면 선을 포함한 영역까지 다 구해준다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4"/>
          <p:cNvSpPr>
            <a:spLocks noGrp="1" noChangeArrowheads="1"/>
          </p:cNvSpPr>
          <p:nvPr>
            <p:ph type="title"/>
          </p:nvPr>
        </p:nvSpPr>
        <p:spPr>
          <a:xfrm>
            <a:off x="-15875" y="11113"/>
            <a:ext cx="8229600" cy="465137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12.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트리 뷰</a:t>
            </a:r>
          </a:p>
        </p:txBody>
      </p:sp>
      <p:graphicFrame>
        <p:nvGraphicFramePr>
          <p:cNvPr id="361544" name="Group 72"/>
          <p:cNvGraphicFramePr>
            <a:graphicFrameLocks noGrp="1"/>
          </p:cNvGraphicFramePr>
          <p:nvPr/>
        </p:nvGraphicFramePr>
        <p:xfrm>
          <a:off x="468313" y="765175"/>
          <a:ext cx="8351837" cy="4389436"/>
        </p:xfrm>
        <a:graphic>
          <a:graphicData uri="http://schemas.openxmlformats.org/drawingml/2006/table">
            <a:tbl>
              <a:tblPr/>
              <a:tblGrid>
                <a:gridCol w="302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44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TVM_GETNEXTITEM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으로 지정한 항목과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 관계를 가지는 항목을 구한다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wParam : TVGN_CHILD, TVGN_NEXT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TVM_HITTEST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특정한 한 점이 트리 컨트롤의 어디쯤인가를 조사한다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TVM_INSERTITEM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으로 전달되는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TV_INSERTSTRUCT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구조체의 정보를 참조하여 항목을 추가한다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TVM_SELECTITEM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으로 지정한 항목을 선택하거나 보이게 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TVM_SETIMAGELIST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트리 컨트롤과 연결될 이미지 리스트를 지정한다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lParam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으로 이미지 리스트의 핸들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wParam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으로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TVSIL_NORMAL, TVSIL_STATE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1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TVM_SETITEM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항목의 속성을 설정한다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TVITEM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구조체를 작성한 후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lParam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으로 전달한다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>
          <a:xfrm>
            <a:off x="107950" y="0"/>
            <a:ext cx="8229600" cy="561975"/>
          </a:xfrm>
          <a:noFill/>
        </p:spPr>
        <p:txBody>
          <a:bodyPr/>
          <a:lstStyle/>
          <a:p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2. </a:t>
            </a:r>
            <a:r>
              <a:rPr lang="ko-KR" altLang="en-US" sz="3200">
                <a:latin typeface="휴먼옛체" pitchFamily="2" charset="-127"/>
                <a:ea typeface="휴먼옛체" pitchFamily="2" charset="-127"/>
              </a:rPr>
              <a:t>첫 번째 </a:t>
            </a:r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API</a:t>
            </a:r>
            <a:r>
              <a:rPr lang="ko-KR" altLang="en-US" sz="3200">
                <a:latin typeface="휴먼옛체" pitchFamily="2" charset="-127"/>
                <a:ea typeface="휴먼옛체" pitchFamily="2" charset="-127"/>
              </a:rPr>
              <a:t>프로그램 분석</a:t>
            </a:r>
          </a:p>
        </p:txBody>
      </p:sp>
      <p:sp>
        <p:nvSpPr>
          <p:cNvPr id="3789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908050"/>
            <a:ext cx="4038600" cy="433388"/>
          </a:xfrm>
          <a:noFill/>
        </p:spPr>
        <p:txBody>
          <a:bodyPr/>
          <a:lstStyle/>
          <a:p>
            <a:r>
              <a:rPr lang="ko-KR" altLang="en-US" b="1"/>
              <a:t>접두어</a:t>
            </a:r>
          </a:p>
        </p:txBody>
      </p:sp>
      <p:graphicFrame>
        <p:nvGraphicFramePr>
          <p:cNvPr id="40167" name="Group 231"/>
          <p:cNvGraphicFramePr>
            <a:graphicFrameLocks noGrp="1"/>
          </p:cNvGraphicFramePr>
          <p:nvPr>
            <p:ph sz="half" idx="2"/>
          </p:nvPr>
        </p:nvGraphicFramePr>
        <p:xfrm>
          <a:off x="539750" y="1412875"/>
          <a:ext cx="8147050" cy="236855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CS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클래스 스타일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CW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윈도우 생성 옵션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문자열 그리기 옵션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IDI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아이콘에 대한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IDC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커서에 대한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MB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메시지 상자 옵션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SND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사운드 옵션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WM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윈도우 메시지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5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WS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윈도우 스타일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5"/>
          <p:cNvSpPr>
            <a:spLocks noGrp="1" noChangeArrowheads="1"/>
          </p:cNvSpPr>
          <p:nvPr>
            <p:ph idx="1"/>
          </p:nvPr>
        </p:nvSpPr>
        <p:spPr>
          <a:xfrm>
            <a:off x="395288" y="765175"/>
            <a:ext cx="7489825" cy="431800"/>
          </a:xfrm>
        </p:spPr>
        <p:txBody>
          <a:bodyPr/>
          <a:lstStyle/>
          <a:p>
            <a:pPr lvl="1"/>
            <a:r>
              <a:rPr lang="ko-KR" altLang="en-US"/>
              <a:t>트리 뷰 컨트롤 통지 메시지</a:t>
            </a:r>
          </a:p>
        </p:txBody>
      </p:sp>
      <p:sp>
        <p:nvSpPr>
          <p:cNvPr id="309251" name="Rectangle 4"/>
          <p:cNvSpPr>
            <a:spLocks noGrp="1" noChangeArrowheads="1"/>
          </p:cNvSpPr>
          <p:nvPr>
            <p:ph type="title"/>
          </p:nvPr>
        </p:nvSpPr>
        <p:spPr>
          <a:xfrm>
            <a:off x="14288" y="0"/>
            <a:ext cx="8229600" cy="476250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12.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트리 뷰</a:t>
            </a:r>
          </a:p>
        </p:txBody>
      </p:sp>
      <p:graphicFrame>
        <p:nvGraphicFramePr>
          <p:cNvPr id="362555" name="Group 59"/>
          <p:cNvGraphicFramePr>
            <a:graphicFrameLocks noGrp="1"/>
          </p:cNvGraphicFramePr>
          <p:nvPr/>
        </p:nvGraphicFramePr>
        <p:xfrm>
          <a:off x="468313" y="1268413"/>
          <a:ext cx="8351837" cy="4773612"/>
        </p:xfrm>
        <a:graphic>
          <a:graphicData uri="http://schemas.openxmlformats.org/drawingml/2006/table">
            <a:tbl>
              <a:tblPr/>
              <a:tblGrid>
                <a:gridCol w="26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8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1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TVN_BEGINDRAG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왼쪽 마우스 버튼으로 항목을 드래그하기 시작할 때 발생한다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TVN_BEGINLABELEDIT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레이블을 편집할 때 발생한다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TVN_DELTEITEM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한 항목이 삭제될 때 발생한다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TVN_ENDLABELEDIT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레이블 편집이 완료되었을 때 발생한다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TVN_GETDISPINFO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항목의 출력이나 정렬을 위한 정보를 부모 윈도우에게 요청한다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TVN_ITEMEXPANDED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트리의 확장 또는 축소되었을 때 발생한다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1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TVN_KEYDOWN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트리 컨트롤이 포커스를 가지고 있는 상태에서 키보드 입력이 있을 때 발생한다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TVN_SELCHANGED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사용자가 다른 항목을 선택했을 때 발생한다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TVN_SELCHANGING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사용자가 다른 항목을 선택하려고 할 때 발생한다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01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TVN_SETDISPINFO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부모 윈도우가 정력이나 출력을 위해 유지하고 있는 항목의 정보가 갱신되어야 함을 알린다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5"/>
          <p:cNvSpPr>
            <a:spLocks noGrp="1" noChangeArrowheads="1"/>
          </p:cNvSpPr>
          <p:nvPr>
            <p:ph idx="1"/>
          </p:nvPr>
        </p:nvSpPr>
        <p:spPr>
          <a:xfrm>
            <a:off x="395288" y="765175"/>
            <a:ext cx="7489825" cy="4318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ko-KR" sz="2000"/>
              <a:t>TVINSERTSTRUCT</a:t>
            </a:r>
          </a:p>
        </p:txBody>
      </p:sp>
      <p:sp>
        <p:nvSpPr>
          <p:cNvPr id="310275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400"/>
            <a:ext cx="8229600" cy="523875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12.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트리 뷰</a:t>
            </a:r>
          </a:p>
        </p:txBody>
      </p:sp>
      <p:sp>
        <p:nvSpPr>
          <p:cNvPr id="310276" name="Rectangle 6"/>
          <p:cNvSpPr>
            <a:spLocks noChangeArrowheads="1"/>
          </p:cNvSpPr>
          <p:nvPr/>
        </p:nvSpPr>
        <p:spPr bwMode="auto">
          <a:xfrm>
            <a:off x="323850" y="1341438"/>
            <a:ext cx="8569325" cy="3527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typedef struct tagTVINSERTSTRUCT {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HTREEITEM 	hParent;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HTREEITEM 	hInsertAfter;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#if (_WIN32_IE &gt;= 0x0400)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	union { TVITEMEX itemex; TVITEM item; }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	DUMMYUNIONNAME;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#else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	TVITEM item;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#endif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} TVINSERTSTRUCT, *LPTVINSERTSTRUCT; </a:t>
            </a:r>
          </a:p>
        </p:txBody>
      </p:sp>
    </p:spTree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4"/>
          <p:cNvSpPr>
            <a:spLocks noChangeArrowheads="1"/>
          </p:cNvSpPr>
          <p:nvPr/>
        </p:nvSpPr>
        <p:spPr bwMode="auto">
          <a:xfrm>
            <a:off x="323850" y="1125538"/>
            <a:ext cx="8569325" cy="3887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typedef struct tagTVITEM 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{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UINT 		mask;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HTREEITEM 	hItem;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UINT 		state;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UINT 		stateMask;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LPTSTR 		pszText;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int 		cchTextMax;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int 		iImage;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int 		iSelectedImage;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int 		cChildren;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LPARAM 	lParam;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} TVITEM, *LPTVITEM; </a:t>
            </a:r>
          </a:p>
        </p:txBody>
      </p:sp>
      <p:sp>
        <p:nvSpPr>
          <p:cNvPr id="311299" name="Rectangle 6"/>
          <p:cNvSpPr>
            <a:spLocks noGrp="1" noChangeArrowheads="1"/>
          </p:cNvSpPr>
          <p:nvPr>
            <p:ph idx="1"/>
          </p:nvPr>
        </p:nvSpPr>
        <p:spPr>
          <a:xfrm>
            <a:off x="395288" y="692150"/>
            <a:ext cx="7489825" cy="4318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ko-KR" sz="2000" b="1"/>
              <a:t>TVITEM</a:t>
            </a:r>
          </a:p>
        </p:txBody>
      </p:sp>
      <p:sp>
        <p:nvSpPr>
          <p:cNvPr id="311300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6196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12.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트리 뷰</a:t>
            </a:r>
          </a:p>
        </p:txBody>
      </p:sp>
      <p:sp>
        <p:nvSpPr>
          <p:cNvPr id="311301" name="Rectangle 7"/>
          <p:cNvSpPr>
            <a:spLocks noChangeArrowheads="1"/>
          </p:cNvSpPr>
          <p:nvPr/>
        </p:nvSpPr>
        <p:spPr bwMode="auto">
          <a:xfrm>
            <a:off x="395288" y="5084763"/>
            <a:ext cx="8424862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mask : 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TVIF_CHILDREN : cChildren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멤버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TVIF_HANDLE	: hItem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멤버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TVIF_IMAGE	: iImage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멤버	</a:t>
            </a:r>
          </a:p>
        </p:txBody>
      </p:sp>
    </p:spTree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400"/>
            <a:ext cx="8229600" cy="450850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12.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트리 뷰</a:t>
            </a:r>
          </a:p>
        </p:txBody>
      </p:sp>
      <p:sp>
        <p:nvSpPr>
          <p:cNvPr id="312323" name="Rectangle 5"/>
          <p:cNvSpPr>
            <a:spLocks noChangeArrowheads="1"/>
          </p:cNvSpPr>
          <p:nvPr/>
        </p:nvSpPr>
        <p:spPr bwMode="auto">
          <a:xfrm>
            <a:off x="395288" y="836613"/>
            <a:ext cx="8424862" cy="576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TVIF_PARAM : lParam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멤버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TVIF_SELECTEDIMAGE : iSelectedImage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멤버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TVIF_STATE : state, stateMask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멤버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TVIF_TEXT : pszText, cchTextMax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멤버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state, stateMask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TVIS_BOLD 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두꺼운 문자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TVIS_CUT 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잘라내기 된 상태이며 흐리게 나타난다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TVIS_DROPHILITED 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드래그 앤 드롭의 타겟이 되어 잇는 상태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TVIS_EXPENDED 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현재 항목이 확장되어 있는 상태이며 세부 항목들이 보이는 상태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TVIS_EXPANEDEONCE 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현재 항목이 최소한 한 번 이상 확장된 적이 있는 상태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TVIS_EXPANDPARTIAL 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항목이 부분적으로 확장되어 있다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세부 항목이 보이기는 하지만 전부 다 보이는 상태는 아니다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TVIS_OVERLAYMASK 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항목이 그려질 때 오버레이 이미지가 포함되어 있다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TVIS_SELECTED 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선택되어 있는 상태이며 일반적으로 파란색으로 반전된다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400"/>
            <a:ext cx="8229600" cy="450850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12.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트리 뷰</a:t>
            </a:r>
          </a:p>
        </p:txBody>
      </p:sp>
      <p:sp>
        <p:nvSpPr>
          <p:cNvPr id="313347" name="Rectangle 5"/>
          <p:cNvSpPr>
            <a:spLocks noChangeArrowheads="1"/>
          </p:cNvSpPr>
          <p:nvPr/>
        </p:nvSpPr>
        <p:spPr bwMode="auto">
          <a:xfrm>
            <a:off x="395288" y="836613"/>
            <a:ext cx="8424862" cy="576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pszText 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항목의 실제 내용이 되는 문자열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cchTextMax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pszText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의 길이를 지정한다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iImage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항목의 왼쪽에 나타날 이미지의 번호를 지정한다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iSelectedImage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항목이 선택되었을 때 나타날 이미지의 번호를 지정한다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cChildren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이 항목이 세부 항목을 가지고 있는지를 조사한다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4"/>
          <p:cNvSpPr>
            <a:spLocks noChangeArrowheads="1"/>
          </p:cNvSpPr>
          <p:nvPr/>
        </p:nvSpPr>
        <p:spPr bwMode="auto">
          <a:xfrm>
            <a:off x="179388" y="188913"/>
            <a:ext cx="8713787" cy="6408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BOOL CALLBACK DlgProc (HWND hDlg, UINT message, WPARAM wParam, LPARAM lParam)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HIMAGELIST hIL;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HWND       hTreeView;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switch (message)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WM_INITDIALOG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hIL = ImageList_LoadBitmap(hInst, MAKEINTRESOURCE(IDB_BITMAP1), 16, 1, RGB(192,192,192));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hTreeView = GetDlgItem(hDlg,IDC_TREE1);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SendMessage(hTreeView,TVM_SETIMAGELIST,(WPARAM)TVSIL_NORMAL,(LPARAM)hIL);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TVINSERTSTRUCT tvi;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tvi.hParent = 0;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tvi.item.mask = TVIF_TEXT | TVIF_IMAGE | TVIF_SELECTEDIMAGE;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tvi.item.iImage = 0;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tvi.item.iSelectedImage = 4;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tvi.item.pszText = "</a:t>
            </a:r>
            <a:r>
              <a:rPr lang="ko-KR" altLang="en-US" sz="1000">
                <a:latin typeface="굴림" pitchFamily="50" charset="-127"/>
                <a:ea typeface="굴림" pitchFamily="50" charset="-127"/>
              </a:rPr>
              <a:t>친구</a:t>
            </a:r>
            <a:r>
              <a:rPr lang="en-US" altLang="ko-KR" sz="1000">
                <a:latin typeface="굴림" pitchFamily="50" charset="-127"/>
                <a:ea typeface="굴림" pitchFamily="50" charset="-127"/>
              </a:rPr>
              <a:t>";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HTREEITEM hRoot = (HTREEITEM)SendMessage(hTreeView,TVM_INSERTITEM,0,(LPARAM)&amp;tvi);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tvi.hParent = hRoot;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tvi.item.mask = TVIF_TEXT | TVIF_IMAGE | TVIF_SELECTEDIMAGE;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tvi.item.iImage = 0;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tvi.item.iSelectedImage = 4;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tvi.item.pszText = "</a:t>
            </a:r>
            <a:r>
              <a:rPr lang="ko-KR" altLang="en-US" sz="1000">
                <a:latin typeface="굴림" pitchFamily="50" charset="-127"/>
                <a:ea typeface="굴림" pitchFamily="50" charset="-127"/>
              </a:rPr>
              <a:t>홍길동</a:t>
            </a:r>
            <a:r>
              <a:rPr lang="en-US" altLang="ko-KR" sz="1000">
                <a:latin typeface="굴림" pitchFamily="50" charset="-127"/>
                <a:ea typeface="굴림" pitchFamily="50" charset="-127"/>
              </a:rPr>
              <a:t>";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SendMessage(hTreeView,TVM_INSERTITEM,0,(LPARAM)&amp;tvi);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tvi.hParent = hRoot;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tvi.item.mask = TVIF_TEXT | TVIF_IMAGE | TVIF_SELECTEDIMAGE;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tvi.item.iImage = 0;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tvi.item.iSelectedImage = 4;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tvi.item.pszText = "</a:t>
            </a:r>
            <a:r>
              <a:rPr lang="ko-KR" altLang="en-US" sz="1000">
                <a:latin typeface="굴림" pitchFamily="50" charset="-127"/>
                <a:ea typeface="굴림" pitchFamily="50" charset="-127"/>
              </a:rPr>
              <a:t>김길동</a:t>
            </a:r>
            <a:r>
              <a:rPr lang="en-US" altLang="ko-KR" sz="1000">
                <a:latin typeface="굴림" pitchFamily="50" charset="-127"/>
                <a:ea typeface="굴림" pitchFamily="50" charset="-127"/>
              </a:rPr>
              <a:t>";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SendMessage(hTreeView,TVM_INSERTITEM,0,(LPARAM)&amp;tvi);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TRUE ;</a:t>
            </a:r>
          </a:p>
        </p:txBody>
      </p:sp>
    </p:spTree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4"/>
          <p:cNvSpPr>
            <a:spLocks noChangeArrowheads="1"/>
          </p:cNvSpPr>
          <p:nvPr/>
        </p:nvSpPr>
        <p:spPr bwMode="auto">
          <a:xfrm>
            <a:off x="179388" y="188913"/>
            <a:ext cx="8496300" cy="3455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case WM_NOTIFY: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case WM_COMMAND :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switch (LOWORD (wParam))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case IDOK :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case IDCANCEL :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ImageList_Destroy(hIL);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EndDialog (hDlg, 0) 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return TRUE 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break 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return FALSE 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1113"/>
            <a:ext cx="8229600" cy="465137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12.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트리 뷰</a:t>
            </a:r>
          </a:p>
        </p:txBody>
      </p:sp>
      <p:sp>
        <p:nvSpPr>
          <p:cNvPr id="316419" name="Rectangle 5"/>
          <p:cNvSpPr>
            <a:spLocks noChangeArrowheads="1"/>
          </p:cNvSpPr>
          <p:nvPr/>
        </p:nvSpPr>
        <p:spPr bwMode="auto">
          <a:xfrm>
            <a:off x="395288" y="836613"/>
            <a:ext cx="8424862" cy="252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ko-KR" altLang="en-US" sz="2400">
                <a:latin typeface="굴림" pitchFamily="50" charset="-127"/>
                <a:ea typeface="굴림" pitchFamily="50" charset="-127"/>
              </a:rPr>
              <a:t>선택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트리 뷰는 사용자가 다른 항목을 선택하면 항목이 바뀌기 전에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TVN_SELCHANGING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을 항목이 바뀐 후에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TVN_SELCHANGED 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통지 메시지를 보내준다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TVN_SELCHANGED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메시지를 받았을 때 사용자가 선택한 항목을 조사하여 특정 처리를 수행하면 된다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이 메시지는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lParam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으로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NMLISTVIEW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구조체를 보내준다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sp>
        <p:nvSpPr>
          <p:cNvPr id="316420" name="Rectangle 6"/>
          <p:cNvSpPr>
            <a:spLocks noChangeArrowheads="1"/>
          </p:cNvSpPr>
          <p:nvPr/>
        </p:nvSpPr>
        <p:spPr bwMode="auto">
          <a:xfrm>
            <a:off x="323850" y="3429000"/>
            <a:ext cx="8496300" cy="3240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typedef struct tagNMLISTVIEW 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{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NMHDR 		hdr;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int 		iItem;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int 		iSubItem;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UINT 		uNewState;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UINT 		uOldState;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UINT 		uChanged;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POINT 		ptAction;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LPARAM 	lParam;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} NMLISTVIEW, *LPNMLISTVIEW; </a:t>
            </a:r>
          </a:p>
        </p:txBody>
      </p:sp>
    </p:spTree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4"/>
          <p:cNvSpPr>
            <a:spLocks noGrp="1" noChangeArrowheads="1"/>
          </p:cNvSpPr>
          <p:nvPr>
            <p:ph type="title"/>
          </p:nvPr>
        </p:nvSpPr>
        <p:spPr>
          <a:xfrm>
            <a:off x="-26988" y="11113"/>
            <a:ext cx="8229601" cy="465137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12.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트리 뷰</a:t>
            </a:r>
          </a:p>
        </p:txBody>
      </p:sp>
      <p:sp>
        <p:nvSpPr>
          <p:cNvPr id="317443" name="Rectangle 5"/>
          <p:cNvSpPr>
            <a:spLocks noChangeArrowheads="1"/>
          </p:cNvSpPr>
          <p:nvPr/>
        </p:nvSpPr>
        <p:spPr bwMode="auto">
          <a:xfrm>
            <a:off x="395288" y="836613"/>
            <a:ext cx="8424862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action 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선택 변경이 키보드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(TVC_BYKEYBOARD)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로부터 발생했는지 마우스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(TVC_BYMOUSE)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로부터 발생했는지를 알려준다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itemOld 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이전에 선택되어 있던 항목에 대한 정보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itemNew 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새로 선택된 항목에 대한 정보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ptDrag 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통지 메시지가 발생할 때의 마우스 좌표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ko-KR" altLang="en-US" sz="2000">
              <a:latin typeface="굴림" pitchFamily="50" charset="-127"/>
              <a:ea typeface="굴림" pitchFamily="50" charset="-127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BOOL TreeView_GetItem( HWND hwndTV, LPTVITEMEX pitem);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BOOL TreeView_SetItem( HWND hwndTV, LPTVITEMEX pitem);</a:t>
            </a:r>
          </a:p>
        </p:txBody>
      </p:sp>
    </p:spTree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76250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12.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트리 뷰</a:t>
            </a:r>
          </a:p>
        </p:txBody>
      </p:sp>
      <p:sp>
        <p:nvSpPr>
          <p:cNvPr id="318467" name="Rectangle 5"/>
          <p:cNvSpPr>
            <a:spLocks noChangeArrowheads="1"/>
          </p:cNvSpPr>
          <p:nvPr/>
        </p:nvSpPr>
        <p:spPr bwMode="auto">
          <a:xfrm>
            <a:off x="323850" y="765175"/>
            <a:ext cx="8569325" cy="5111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case WM_NOTIFY: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	LPNMHDR hdr;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	LPNMTREEVIEW ntv;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	hdr = (LPNMHDR)lParam;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	ntv = (LPNMTREEVIEW)lParam;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	TVITEMEX TvEx;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	char temp[256];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	if (hdr-&gt;hwndFrom == hTreeView)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	{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		switch(hdr-&gt;code)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		{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		case TVN_SELCHANGED: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			TvEx.mask = TVIF_IMAGE | TVIF_TEXT;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			TvEx.hItem = ntv-&gt;itemNew.hItem;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			TvEx.pszText = temp;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			TvEx.cchTextMax = 256;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			TreeView_GetItem(hTreeView,&amp;TvEx);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			MessageBox(hDlg,temp,"",MB_OK);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		}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	}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ChangeArrowheads="1"/>
          </p:cNvSpPr>
          <p:nvPr/>
        </p:nvSpPr>
        <p:spPr bwMode="auto">
          <a:xfrm>
            <a:off x="461963" y="1050925"/>
            <a:ext cx="40386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ko-KR" altLang="en-US" sz="2400" b="1">
                <a:latin typeface="굴림" pitchFamily="50" charset="-127"/>
                <a:ea typeface="굴림" pitchFamily="50" charset="-127"/>
              </a:rPr>
              <a:t>새로운 데이터 형식들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title"/>
          </p:nvPr>
        </p:nvSpPr>
        <p:spPr>
          <a:xfrm>
            <a:off x="107950" y="11113"/>
            <a:ext cx="8229600" cy="417512"/>
          </a:xfrm>
          <a:noFill/>
        </p:spPr>
        <p:txBody>
          <a:bodyPr/>
          <a:lstStyle/>
          <a:p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2. </a:t>
            </a:r>
            <a:r>
              <a:rPr lang="ko-KR" altLang="en-US" sz="3200">
                <a:latin typeface="휴먼옛체" pitchFamily="2" charset="-127"/>
                <a:ea typeface="휴먼옛체" pitchFamily="2" charset="-127"/>
              </a:rPr>
              <a:t>첫 번째 </a:t>
            </a:r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API</a:t>
            </a:r>
            <a:r>
              <a:rPr lang="ko-KR" altLang="en-US" sz="3200">
                <a:latin typeface="휴먼옛체" pitchFamily="2" charset="-127"/>
                <a:ea typeface="휴먼옛체" pitchFamily="2" charset="-127"/>
              </a:rPr>
              <a:t>프로그램 분석</a:t>
            </a:r>
          </a:p>
        </p:txBody>
      </p:sp>
      <p:graphicFrame>
        <p:nvGraphicFramePr>
          <p:cNvPr id="43226" name="Group 218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8218488" cy="2905123"/>
        </p:xfrm>
        <a:graphic>
          <a:graphicData uri="http://schemas.openxmlformats.org/drawingml/2006/table">
            <a:tbl>
              <a:tblPr/>
              <a:tblGrid>
                <a:gridCol w="156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부호 없는 정수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LRESULT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LONG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HINSTANCE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unsigned int 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프로그램 자신의 인스턴스 핸들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HWND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윈도우 핸들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HDC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장치 컨텍스트에 대한 핸들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PSTR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char 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3196" name="Group 188"/>
          <p:cNvGraphicFramePr>
            <a:graphicFrameLocks noGrp="1"/>
          </p:cNvGraphicFramePr>
          <p:nvPr>
            <p:ph sz="half" idx="2"/>
          </p:nvPr>
        </p:nvGraphicFramePr>
        <p:xfrm>
          <a:off x="468313" y="4797425"/>
          <a:ext cx="8207375" cy="1530351"/>
        </p:xfrm>
        <a:graphic>
          <a:graphicData uri="http://schemas.openxmlformats.org/drawingml/2006/table">
            <a:tbl>
              <a:tblPr/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836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16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비트 시절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WPARAM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16bit unsigned int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WORD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형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LPARAM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32bit signed long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형인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LONG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형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4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32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비트 시절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WPARAM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32bit unsigned int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WORD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형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8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LPARAM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32bit signed long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형인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LONG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형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4"/>
          <p:cNvSpPr>
            <a:spLocks noChangeArrowheads="1"/>
          </p:cNvSpPr>
          <p:nvPr/>
        </p:nvSpPr>
        <p:spPr bwMode="auto">
          <a:xfrm>
            <a:off x="323850" y="692150"/>
            <a:ext cx="8496300" cy="5832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case WM_NOTIFY: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LPNMHDR hdr;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LPNMTREEVIEW ntv;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hdr = (LPNMHDR)lParam;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ntv = (LPNMTREEVIEW)lParam;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TVITEMEX TvEx;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char temp[256];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if (hdr-&gt;hwndFrom == hTreeView)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switch(hdr-&gt;code)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case NM_DBLCLK: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HTREEITEM hItem = TreeView_GetSelection(hTreeView);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if (hItem == NULL)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{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	MessageBox(hDlg,"</a:t>
            </a:r>
            <a:r>
              <a:rPr lang="ko-KR" altLang="en-US" sz="1200">
                <a:latin typeface="굴림" pitchFamily="50" charset="-127"/>
                <a:ea typeface="굴림" pitchFamily="50" charset="-127"/>
              </a:rPr>
              <a:t>선택된 항목이 없습니다</a:t>
            </a:r>
            <a:r>
              <a:rPr lang="en-US" altLang="ko-KR" sz="1200">
                <a:latin typeface="굴림" pitchFamily="50" charset="-127"/>
                <a:ea typeface="굴림" pitchFamily="50" charset="-127"/>
              </a:rPr>
              <a:t>.",NULL,MB_OK);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}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else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{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	TvEx.mask = TVIF_TEXT;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	TvEx.pszText = temp;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	TvEx.cchTextMax = 256;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	TvEx.hItem = hItem;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	TreeView_GetItem(hTreeView,&amp;TvEx);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	MessageBox(hDlg,temp,"",MB_OK);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}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}</a:t>
            </a:r>
          </a:p>
          <a:p>
            <a:endParaRPr lang="en-US" altLang="ko-KR" sz="12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4"/>
          <p:cNvSpPr>
            <a:spLocks noGrp="1" noChangeArrowheads="1"/>
          </p:cNvSpPr>
          <p:nvPr>
            <p:ph type="title"/>
          </p:nvPr>
        </p:nvSpPr>
        <p:spPr>
          <a:xfrm>
            <a:off x="1588" y="11113"/>
            <a:ext cx="8229600" cy="465137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12.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트리 뷰</a:t>
            </a:r>
          </a:p>
        </p:txBody>
      </p:sp>
      <p:sp>
        <p:nvSpPr>
          <p:cNvPr id="320515" name="Rectangle 5"/>
          <p:cNvSpPr>
            <a:spLocks noChangeArrowheads="1"/>
          </p:cNvSpPr>
          <p:nvPr/>
        </p:nvSpPr>
        <p:spPr bwMode="auto">
          <a:xfrm>
            <a:off x="395288" y="836613"/>
            <a:ext cx="8424862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임의의 시점에 어떤 항목을 조사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HTREEITEM TreeView_GetSelection(HWND hwndTV);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특정항목을 강제로 선택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BOOL TreeView_Select(HWND hwndTV, HTREEITEM hitem, UINT flag);</a:t>
            </a:r>
          </a:p>
        </p:txBody>
      </p:sp>
    </p:spTree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/>
            <a:r>
              <a:rPr lang="en-US" altLang="ko-KR"/>
              <a:t>3. Drawing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23807090"/>
      </p:ext>
    </p:extLst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1478E0-954D-4AED-BE55-85EA922C1782}" type="slidenum">
              <a:rPr lang="en-US" altLang="ko-KR"/>
              <a:pPr/>
              <a:t>343</a:t>
            </a:fld>
            <a:endParaRPr lang="en-US" altLang="ko-KR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GDI (1)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GDI (Graphic Device Interface) </a:t>
            </a:r>
            <a:r>
              <a:rPr lang="ko-KR" altLang="en-US"/>
              <a:t>란 </a:t>
            </a:r>
          </a:p>
          <a:p>
            <a:pPr lvl="1"/>
            <a:r>
              <a:rPr lang="en-US" altLang="ko-KR"/>
              <a:t>gdi32.dll</a:t>
            </a:r>
          </a:p>
          <a:p>
            <a:pPr lvl="1"/>
            <a:r>
              <a:rPr lang="ko-KR" altLang="en-US"/>
              <a:t>다양한 출력 장치에 대한 고수준 인터페이스</a:t>
            </a:r>
          </a:p>
          <a:p>
            <a:pPr lvl="1"/>
            <a:r>
              <a:rPr lang="en-US" altLang="ko-KR"/>
              <a:t>Device-independency </a:t>
            </a:r>
            <a:r>
              <a:rPr lang="ko-KR" altLang="en-US"/>
              <a:t>제공 </a:t>
            </a:r>
          </a:p>
          <a:p>
            <a:pPr lvl="2"/>
            <a:r>
              <a:rPr lang="ko-KR" altLang="en-US"/>
              <a:t>화면 출력과 프린터 출력 방법 동일</a:t>
            </a:r>
          </a:p>
          <a:p>
            <a:pPr lvl="2"/>
            <a:r>
              <a:rPr lang="ko-KR" altLang="en-US"/>
              <a:t>출력 장치에 대한 정보를 분석하여 드라이버를 로드</a:t>
            </a:r>
            <a:r>
              <a:rPr lang="en-US" altLang="ko-KR"/>
              <a:t>, </a:t>
            </a:r>
            <a:r>
              <a:rPr lang="ko-KR" altLang="en-US"/>
              <a:t>호출함으로써 실제 출력 작업을 수행 </a:t>
            </a:r>
          </a:p>
          <a:p>
            <a:pPr lvl="3"/>
            <a:endParaRPr lang="en-US" altLang="ko-KR"/>
          </a:p>
        </p:txBody>
      </p:sp>
      <p:grpSp>
        <p:nvGrpSpPr>
          <p:cNvPr id="81924" name="Group 4"/>
          <p:cNvGrpSpPr>
            <a:grpSpLocks/>
          </p:cNvGrpSpPr>
          <p:nvPr/>
        </p:nvGrpSpPr>
        <p:grpSpPr bwMode="auto">
          <a:xfrm>
            <a:off x="1752600" y="4249738"/>
            <a:ext cx="5318125" cy="2151062"/>
            <a:chOff x="1162" y="2304"/>
            <a:chExt cx="3350" cy="2072"/>
          </a:xfrm>
        </p:grpSpPr>
        <p:grpSp>
          <p:nvGrpSpPr>
            <p:cNvPr id="81925" name="Group 5"/>
            <p:cNvGrpSpPr>
              <a:grpSpLocks/>
            </p:cNvGrpSpPr>
            <p:nvPr/>
          </p:nvGrpSpPr>
          <p:grpSpPr bwMode="auto">
            <a:xfrm>
              <a:off x="1162" y="2544"/>
              <a:ext cx="3350" cy="1440"/>
              <a:chOff x="778" y="2688"/>
              <a:chExt cx="3350" cy="1440"/>
            </a:xfrm>
          </p:grpSpPr>
          <p:grpSp>
            <p:nvGrpSpPr>
              <p:cNvPr id="81926" name="Group 6"/>
              <p:cNvGrpSpPr>
                <a:grpSpLocks/>
              </p:cNvGrpSpPr>
              <p:nvPr/>
            </p:nvGrpSpPr>
            <p:grpSpPr bwMode="auto">
              <a:xfrm>
                <a:off x="778" y="2688"/>
                <a:ext cx="576" cy="1440"/>
                <a:chOff x="202" y="2688"/>
                <a:chExt cx="576" cy="1440"/>
              </a:xfrm>
            </p:grpSpPr>
            <p:sp>
              <p:nvSpPr>
                <p:cNvPr id="81927" name="Rectangle 7"/>
                <p:cNvSpPr>
                  <a:spLocks noChangeArrowheads="1"/>
                </p:cNvSpPr>
                <p:nvPr/>
              </p:nvSpPr>
              <p:spPr bwMode="auto">
                <a:xfrm>
                  <a:off x="432" y="2688"/>
                  <a:ext cx="336" cy="1344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192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02" y="2736"/>
                  <a:ext cx="576" cy="1392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>
                  <a:spAutoFit/>
                </a:bodyPr>
                <a:lstStyle/>
                <a:p>
                  <a:pPr eaLnBrk="1" latinLnBrk="1" hangingPunct="1"/>
                  <a:r>
                    <a:rPr lang="ko-KR" altLang="en-US" sz="2400" b="0">
                      <a:ea typeface="굴림" pitchFamily="50" charset="-127"/>
                    </a:rPr>
                    <a:t>응용프로그램</a:t>
                  </a:r>
                </a:p>
              </p:txBody>
            </p:sp>
          </p:grpSp>
          <p:grpSp>
            <p:nvGrpSpPr>
              <p:cNvPr id="81929" name="Group 9"/>
              <p:cNvGrpSpPr>
                <a:grpSpLocks/>
              </p:cNvGrpSpPr>
              <p:nvPr/>
            </p:nvGrpSpPr>
            <p:grpSpPr bwMode="auto">
              <a:xfrm>
                <a:off x="1920" y="2688"/>
                <a:ext cx="346" cy="1344"/>
                <a:chOff x="1632" y="2688"/>
                <a:chExt cx="346" cy="1344"/>
              </a:xfrm>
            </p:grpSpPr>
            <p:sp>
              <p:nvSpPr>
                <p:cNvPr id="81930" name="Rectangle 10"/>
                <p:cNvSpPr>
                  <a:spLocks noChangeArrowheads="1"/>
                </p:cNvSpPr>
                <p:nvPr/>
              </p:nvSpPr>
              <p:spPr bwMode="auto">
                <a:xfrm>
                  <a:off x="1632" y="2688"/>
                  <a:ext cx="336" cy="1344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193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632" y="2736"/>
                  <a:ext cx="346" cy="1296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>
                  <a:spAutoFit/>
                </a:bodyPr>
                <a:lstStyle/>
                <a:p>
                  <a:pPr algn="ctr" eaLnBrk="1" latinLnBrk="1" hangingPunct="1"/>
                  <a:r>
                    <a:rPr lang="en-US" altLang="ko-KR" sz="2400" b="0">
                      <a:ea typeface="굴림" pitchFamily="50" charset="-127"/>
                    </a:rPr>
                    <a:t>GDI</a:t>
                  </a:r>
                </a:p>
              </p:txBody>
            </p:sp>
          </p:grpSp>
          <p:grpSp>
            <p:nvGrpSpPr>
              <p:cNvPr id="81932" name="Group 12"/>
              <p:cNvGrpSpPr>
                <a:grpSpLocks/>
              </p:cNvGrpSpPr>
              <p:nvPr/>
            </p:nvGrpSpPr>
            <p:grpSpPr bwMode="auto">
              <a:xfrm>
                <a:off x="2592" y="2688"/>
                <a:ext cx="576" cy="1344"/>
                <a:chOff x="1402" y="2688"/>
                <a:chExt cx="576" cy="1344"/>
              </a:xfrm>
            </p:grpSpPr>
            <p:sp>
              <p:nvSpPr>
                <p:cNvPr id="81933" name="Rectangle 13"/>
                <p:cNvSpPr>
                  <a:spLocks noChangeArrowheads="1"/>
                </p:cNvSpPr>
                <p:nvPr/>
              </p:nvSpPr>
              <p:spPr bwMode="auto">
                <a:xfrm>
                  <a:off x="1632" y="2688"/>
                  <a:ext cx="336" cy="1344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193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402" y="2736"/>
                  <a:ext cx="576" cy="1295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>
                  <a:spAutoFit/>
                </a:bodyPr>
                <a:lstStyle/>
                <a:p>
                  <a:pPr algn="ctr" eaLnBrk="1" latinLnBrk="1" hangingPunct="1"/>
                  <a:r>
                    <a:rPr lang="en-US" altLang="ko-KR" sz="2400" b="0">
                      <a:ea typeface="굴림" pitchFamily="50" charset="-127"/>
                    </a:rPr>
                    <a:t>Device Driver</a:t>
                  </a:r>
                </a:p>
              </p:txBody>
            </p:sp>
          </p:grpSp>
          <p:grpSp>
            <p:nvGrpSpPr>
              <p:cNvPr id="81935" name="Group 15"/>
              <p:cNvGrpSpPr>
                <a:grpSpLocks/>
              </p:cNvGrpSpPr>
              <p:nvPr/>
            </p:nvGrpSpPr>
            <p:grpSpPr bwMode="auto">
              <a:xfrm>
                <a:off x="3552" y="2688"/>
                <a:ext cx="576" cy="1344"/>
                <a:chOff x="1402" y="2688"/>
                <a:chExt cx="576" cy="1344"/>
              </a:xfrm>
            </p:grpSpPr>
            <p:sp>
              <p:nvSpPr>
                <p:cNvPr id="81936" name="Rectangle 16"/>
                <p:cNvSpPr>
                  <a:spLocks noChangeArrowheads="1"/>
                </p:cNvSpPr>
                <p:nvPr/>
              </p:nvSpPr>
              <p:spPr bwMode="auto">
                <a:xfrm>
                  <a:off x="1632" y="2688"/>
                  <a:ext cx="336" cy="1344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193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402" y="2736"/>
                  <a:ext cx="576" cy="1295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>
                  <a:spAutoFit/>
                </a:bodyPr>
                <a:lstStyle/>
                <a:p>
                  <a:pPr algn="ctr" eaLnBrk="1" latinLnBrk="1" hangingPunct="1"/>
                  <a:r>
                    <a:rPr lang="ko-KR" altLang="en-US" sz="2400" b="0">
                      <a:ea typeface="굴림" pitchFamily="50" charset="-127"/>
                    </a:rPr>
                    <a:t>실제출력장치</a:t>
                  </a:r>
                </a:p>
              </p:txBody>
            </p:sp>
          </p:grpSp>
          <p:sp>
            <p:nvSpPr>
              <p:cNvPr id="81938" name="AutoShape 18"/>
              <p:cNvSpPr>
                <a:spLocks noChangeArrowheads="1"/>
              </p:cNvSpPr>
              <p:nvPr/>
            </p:nvSpPr>
            <p:spPr bwMode="auto">
              <a:xfrm>
                <a:off x="1440" y="3024"/>
                <a:ext cx="384" cy="720"/>
              </a:xfrm>
              <a:prstGeom prst="leftRightArrow">
                <a:avLst>
                  <a:gd name="adj1" fmla="val 50000"/>
                  <a:gd name="adj2" fmla="val 20000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1939" name="AutoShape 19"/>
              <p:cNvSpPr>
                <a:spLocks noChangeArrowheads="1"/>
              </p:cNvSpPr>
              <p:nvPr/>
            </p:nvSpPr>
            <p:spPr bwMode="auto">
              <a:xfrm>
                <a:off x="2352" y="3024"/>
                <a:ext cx="384" cy="720"/>
              </a:xfrm>
              <a:prstGeom prst="leftRightArrow">
                <a:avLst>
                  <a:gd name="adj1" fmla="val 50000"/>
                  <a:gd name="adj2" fmla="val 20000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1940" name="AutoShape 20"/>
              <p:cNvSpPr>
                <a:spLocks noChangeArrowheads="1"/>
              </p:cNvSpPr>
              <p:nvPr/>
            </p:nvSpPr>
            <p:spPr bwMode="auto">
              <a:xfrm>
                <a:off x="3264" y="3024"/>
                <a:ext cx="384" cy="720"/>
              </a:xfrm>
              <a:prstGeom prst="leftRightArrow">
                <a:avLst>
                  <a:gd name="adj1" fmla="val 50000"/>
                  <a:gd name="adj2" fmla="val 20000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81941" name="Line 21"/>
            <p:cNvSpPr>
              <a:spLocks noChangeShapeType="1"/>
            </p:cNvSpPr>
            <p:nvPr/>
          </p:nvSpPr>
          <p:spPr bwMode="auto">
            <a:xfrm>
              <a:off x="2016" y="2304"/>
              <a:ext cx="0" cy="187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42" name="Text Box 22"/>
            <p:cNvSpPr txBox="1">
              <a:spLocks noChangeArrowheads="1"/>
            </p:cNvSpPr>
            <p:nvPr/>
          </p:nvSpPr>
          <p:spPr bwMode="auto">
            <a:xfrm>
              <a:off x="2016" y="3935"/>
              <a:ext cx="1248" cy="44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latinLnBrk="1" hangingPunct="1"/>
              <a:r>
                <a:rPr lang="en-US" altLang="ko-KR" sz="2400">
                  <a:ea typeface="굴림" pitchFamily="50" charset="-127"/>
                </a:rPr>
                <a:t>WIN32 API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4307617"/>
      </p:ext>
    </p:extLst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157531-E052-43E7-ACF0-E3FE6A2EA740}" type="slidenum">
              <a:rPr lang="en-US" altLang="ko-KR"/>
              <a:pPr/>
              <a:t>344</a:t>
            </a:fld>
            <a:endParaRPr lang="en-US" altLang="ko-KR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610600" cy="1143000"/>
          </a:xfrm>
        </p:spPr>
        <p:txBody>
          <a:bodyPr/>
          <a:lstStyle/>
          <a:p>
            <a:r>
              <a:rPr lang="en-US" altLang="ko-KR"/>
              <a:t>GDI (2)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/>
              <a:t>GDI </a:t>
            </a:r>
            <a:r>
              <a:rPr lang="ko-KR" altLang="en-US"/>
              <a:t>개체</a:t>
            </a:r>
          </a:p>
          <a:p>
            <a:pPr lvl="1">
              <a:lnSpc>
                <a:spcPct val="90000"/>
              </a:lnSpc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화면에 그림을 그리거나 문자를 출력할 때 사용하는 개체 </a:t>
            </a:r>
          </a:p>
          <a:p>
            <a:pPr lvl="2">
              <a:lnSpc>
                <a:spcPct val="90000"/>
              </a:lnSpc>
            </a:pPr>
            <a:r>
              <a:rPr lang="ko-KR" altLang="en-US"/>
              <a:t>펜</a:t>
            </a:r>
            <a:r>
              <a:rPr lang="en-US" altLang="ko-KR"/>
              <a:t>, </a:t>
            </a:r>
            <a:r>
              <a:rPr lang="ko-KR" altLang="en-US"/>
              <a:t>브러쉬</a:t>
            </a:r>
            <a:r>
              <a:rPr lang="en-US" altLang="ko-KR"/>
              <a:t>, </a:t>
            </a:r>
            <a:r>
              <a:rPr lang="ko-KR" altLang="en-US"/>
              <a:t>비트맵</a:t>
            </a:r>
            <a:r>
              <a:rPr lang="en-US" altLang="ko-KR"/>
              <a:t>, </a:t>
            </a:r>
            <a:r>
              <a:rPr lang="ko-KR" altLang="en-US"/>
              <a:t>영역</a:t>
            </a:r>
            <a:r>
              <a:rPr lang="en-US" altLang="ko-KR"/>
              <a:t>, </a:t>
            </a:r>
            <a:r>
              <a:rPr lang="ko-KR" altLang="en-US"/>
              <a:t>글꼴</a:t>
            </a:r>
            <a:r>
              <a:rPr lang="en-US" altLang="ko-KR"/>
              <a:t>, </a:t>
            </a:r>
            <a:r>
              <a:rPr lang="ko-KR" altLang="en-US"/>
              <a:t>팔레트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프로그램이 종료 되어도 </a:t>
            </a:r>
            <a:r>
              <a:rPr lang="en-US" altLang="ko-KR"/>
              <a:t>GDI </a:t>
            </a:r>
            <a:r>
              <a:rPr lang="ko-KR" altLang="en-US"/>
              <a:t>개체는 자동적으로 제거되지 않는다</a:t>
            </a:r>
            <a:r>
              <a:rPr lang="en-US" altLang="ko-KR"/>
              <a:t>. (</a:t>
            </a:r>
            <a:r>
              <a:rPr lang="ko-KR" altLang="en-US"/>
              <a:t>프로그램에서 제거해 주어야 한다</a:t>
            </a:r>
            <a:r>
              <a:rPr lang="en-US" altLang="ko-KR"/>
              <a:t>.)</a:t>
            </a:r>
          </a:p>
          <a:p>
            <a:pPr>
              <a:lnSpc>
                <a:spcPct val="90000"/>
              </a:lnSpc>
            </a:pPr>
            <a:r>
              <a:rPr lang="en-US" altLang="ko-KR"/>
              <a:t>StockObject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사용 빈도가 많아서 </a:t>
            </a:r>
            <a:r>
              <a:rPr lang="en-US" altLang="ko-KR"/>
              <a:t>OS</a:t>
            </a:r>
            <a:r>
              <a:rPr lang="ko-KR" altLang="en-US"/>
              <a:t>가 기본으로 제공하는 </a:t>
            </a:r>
            <a:r>
              <a:rPr lang="en-US" altLang="ko-KR"/>
              <a:t>GDI </a:t>
            </a:r>
            <a:r>
              <a:rPr lang="ko-KR" altLang="en-US"/>
              <a:t>오브젝트</a:t>
            </a:r>
          </a:p>
          <a:p>
            <a:pPr lvl="2">
              <a:lnSpc>
                <a:spcPct val="90000"/>
              </a:lnSpc>
            </a:pPr>
            <a:r>
              <a:rPr lang="en-US" altLang="ko-KR"/>
              <a:t>ex) BLACK_PEN, BLACK_BRUSH, ANSI_FIXED_FONT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생성하거나 제거할 필요가 없다</a:t>
            </a:r>
            <a:r>
              <a:rPr lang="en-US" altLang="ko-KR"/>
              <a:t>.</a:t>
            </a:r>
          </a:p>
          <a:p>
            <a:pPr>
              <a:lnSpc>
                <a:spcPct val="90000"/>
              </a:lnSpc>
            </a:pPr>
            <a:r>
              <a:rPr lang="en-US" altLang="ko-KR"/>
              <a:t>GDI </a:t>
            </a:r>
            <a:r>
              <a:rPr lang="ko-KR" altLang="en-US"/>
              <a:t>기본 구성 요소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(1) </a:t>
            </a:r>
            <a:r>
              <a:rPr lang="ko-KR" altLang="en-US"/>
              <a:t>텍스트</a:t>
            </a:r>
            <a:r>
              <a:rPr lang="en-US" altLang="ko-KR"/>
              <a:t>(Text)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(2) </a:t>
            </a:r>
            <a:r>
              <a:rPr lang="ko-KR" altLang="en-US"/>
              <a:t>선과 곡선</a:t>
            </a:r>
            <a:r>
              <a:rPr lang="en-US" altLang="ko-KR"/>
              <a:t>(Lines and Curves)</a:t>
            </a:r>
          </a:p>
          <a:p>
            <a:pPr lvl="2">
              <a:lnSpc>
                <a:spcPct val="90000"/>
              </a:lnSpc>
            </a:pPr>
            <a:r>
              <a:rPr lang="ko-KR" altLang="en-US"/>
              <a:t>직선</a:t>
            </a:r>
            <a:r>
              <a:rPr lang="en-US" altLang="ko-KR"/>
              <a:t>, </a:t>
            </a:r>
            <a:r>
              <a:rPr lang="ko-KR" altLang="en-US"/>
              <a:t>사각형</a:t>
            </a:r>
            <a:r>
              <a:rPr lang="en-US" altLang="ko-KR"/>
              <a:t>, </a:t>
            </a:r>
            <a:r>
              <a:rPr lang="ko-KR" altLang="en-US"/>
              <a:t>타원</a:t>
            </a:r>
          </a:p>
        </p:txBody>
      </p:sp>
    </p:spTree>
    <p:extLst>
      <p:ext uri="{BB962C8B-B14F-4D97-AF65-F5344CB8AC3E}">
        <p14:creationId xmlns:p14="http://schemas.microsoft.com/office/powerpoint/2010/main" val="3227657412"/>
      </p:ext>
    </p:extLst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5487A1-3282-45C7-A777-B664BF232F8D}" type="slidenum">
              <a:rPr lang="en-US" altLang="ko-KR"/>
              <a:pPr/>
              <a:t>345</a:t>
            </a:fld>
            <a:endParaRPr lang="en-US" altLang="ko-KR"/>
          </a:p>
        </p:txBody>
      </p:sp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10600" cy="443136"/>
          </a:xfrm>
        </p:spPr>
        <p:txBody>
          <a:bodyPr/>
          <a:lstStyle/>
          <a:p>
            <a:r>
              <a:rPr lang="en-US" altLang="ko-KR" dirty="0"/>
              <a:t>GDI (2)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620688"/>
            <a:ext cx="7772400" cy="5105400"/>
          </a:xfrm>
        </p:spPr>
        <p:txBody>
          <a:bodyPr/>
          <a:lstStyle/>
          <a:p>
            <a:pPr lvl="1">
              <a:buFont typeface="Wingdings" pitchFamily="2" charset="2"/>
              <a:buNone/>
            </a:pPr>
            <a:endParaRPr lang="en-US" altLang="ko-KR" dirty="0"/>
          </a:p>
          <a:p>
            <a:pPr lvl="1"/>
            <a:r>
              <a:rPr lang="en-US" altLang="ko-KR" dirty="0"/>
              <a:t>(3) </a:t>
            </a:r>
            <a:r>
              <a:rPr lang="ko-KR" altLang="en-US" dirty="0"/>
              <a:t>채워진 영역</a:t>
            </a:r>
            <a:r>
              <a:rPr lang="en-US" altLang="ko-KR" dirty="0"/>
              <a:t>(Filled Areas)</a:t>
            </a:r>
          </a:p>
          <a:p>
            <a:pPr lvl="2"/>
            <a:r>
              <a:rPr lang="ko-KR" altLang="en-US" dirty="0"/>
              <a:t>브러시 개체를 이용 </a:t>
            </a:r>
            <a:r>
              <a:rPr lang="en-US" altLang="ko-KR" dirty="0"/>
              <a:t>–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패턴</a:t>
            </a:r>
            <a:r>
              <a:rPr lang="en-US" altLang="ko-KR" dirty="0"/>
              <a:t>, </a:t>
            </a:r>
            <a:r>
              <a:rPr lang="ko-KR" altLang="en-US" dirty="0"/>
              <a:t>비트맵 이미지</a:t>
            </a:r>
          </a:p>
          <a:p>
            <a:pPr lvl="1"/>
            <a:r>
              <a:rPr lang="en-US" altLang="ko-KR" dirty="0"/>
              <a:t>(4) </a:t>
            </a:r>
            <a:r>
              <a:rPr lang="ko-KR" altLang="en-US" dirty="0"/>
              <a:t>비트맵</a:t>
            </a:r>
            <a:r>
              <a:rPr lang="en-US" altLang="ko-KR" dirty="0"/>
              <a:t>(Bitmaps)</a:t>
            </a:r>
          </a:p>
          <a:p>
            <a:pPr lvl="2"/>
            <a:r>
              <a:rPr lang="ko-KR" altLang="en-US" dirty="0"/>
              <a:t>디스플레이 장치의 픽셀과 일치하는 직사각형 배열</a:t>
            </a:r>
          </a:p>
          <a:p>
            <a:r>
              <a:rPr lang="en-US" altLang="ko-KR" dirty="0"/>
              <a:t>GDI </a:t>
            </a:r>
            <a:r>
              <a:rPr lang="ko-KR" altLang="en-US" dirty="0"/>
              <a:t>관련 함수 </a:t>
            </a:r>
          </a:p>
          <a:p>
            <a:pPr lvl="1"/>
            <a:r>
              <a:rPr lang="en-US" altLang="ko-KR" dirty="0"/>
              <a:t>Device Context</a:t>
            </a:r>
            <a:r>
              <a:rPr lang="ko-KR" altLang="en-US" dirty="0"/>
              <a:t>의 속성 관련 함수</a:t>
            </a:r>
          </a:p>
          <a:p>
            <a:pPr lvl="1"/>
            <a:r>
              <a:rPr lang="en-US" altLang="ko-KR" dirty="0"/>
              <a:t>Text </a:t>
            </a:r>
            <a:r>
              <a:rPr lang="ko-KR" altLang="en-US" dirty="0"/>
              <a:t>관련 출력 함수</a:t>
            </a:r>
          </a:p>
          <a:p>
            <a:pPr lvl="1"/>
            <a:r>
              <a:rPr lang="ko-KR" altLang="en-US" dirty="0"/>
              <a:t>도형 관련 출력 함수</a:t>
            </a:r>
          </a:p>
          <a:p>
            <a:pPr lvl="1"/>
            <a:r>
              <a:rPr lang="ko-KR" altLang="en-US" dirty="0"/>
              <a:t>그림 도구 변경 함수</a:t>
            </a:r>
          </a:p>
          <a:p>
            <a:pPr lvl="1"/>
            <a:r>
              <a:rPr lang="en-US" altLang="ko-KR" dirty="0"/>
              <a:t>Mapping mode </a:t>
            </a:r>
            <a:r>
              <a:rPr lang="ko-KR" altLang="en-US" dirty="0"/>
              <a:t>관련 함수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6100319"/>
      </p:ext>
    </p:extLst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475A6-FBFE-4103-87DD-23307F3FAF1D}" type="slidenum">
              <a:rPr lang="en-US" altLang="ko-KR"/>
              <a:pPr/>
              <a:t>346</a:t>
            </a:fld>
            <a:endParaRPr lang="en-US" altLang="ko-KR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Device Context (1)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Device Context</a:t>
            </a:r>
          </a:p>
          <a:p>
            <a:pPr lvl="1"/>
            <a:r>
              <a:rPr lang="ko-KR" altLang="en-US" dirty="0"/>
              <a:t>출력 장치에 대한 정보를 나타내는 구조체</a:t>
            </a:r>
          </a:p>
          <a:p>
            <a:pPr lvl="1"/>
            <a:r>
              <a:rPr lang="ko-KR" altLang="en-US" dirty="0"/>
              <a:t>윈도우에서 모든 출력 요구는 </a:t>
            </a:r>
            <a:r>
              <a:rPr lang="en-US" altLang="ko-KR" dirty="0"/>
              <a:t>DC</a:t>
            </a:r>
            <a:r>
              <a:rPr lang="ko-KR" altLang="en-US" dirty="0"/>
              <a:t>를 통해 이뤄진다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화면 출력의 경우 </a:t>
            </a:r>
            <a:r>
              <a:rPr lang="en-US" altLang="ko-KR" dirty="0"/>
              <a:t>device context</a:t>
            </a:r>
            <a:r>
              <a:rPr lang="ko-KR" altLang="en-US" dirty="0"/>
              <a:t>를 얻는 방법</a:t>
            </a:r>
          </a:p>
          <a:p>
            <a:pPr lvl="2"/>
            <a:r>
              <a:rPr lang="en-US" altLang="ko-KR" dirty="0"/>
              <a:t>WM_PAINT</a:t>
            </a:r>
          </a:p>
          <a:p>
            <a:pPr lvl="3"/>
            <a:r>
              <a:rPr lang="en-US" altLang="ko-KR" dirty="0" err="1"/>
              <a:t>BeginPaint</a:t>
            </a:r>
            <a:r>
              <a:rPr lang="en-US" altLang="ko-KR" dirty="0"/>
              <a:t> - </a:t>
            </a:r>
            <a:r>
              <a:rPr lang="en-US" altLang="ko-KR" dirty="0" err="1"/>
              <a:t>EndPaint</a:t>
            </a:r>
            <a:endParaRPr lang="en-US" altLang="ko-KR" dirty="0"/>
          </a:p>
          <a:p>
            <a:pPr lvl="2"/>
            <a:r>
              <a:rPr lang="en-US" altLang="ko-KR" dirty="0"/>
              <a:t>WM_PAINT</a:t>
            </a:r>
            <a:r>
              <a:rPr lang="ko-KR" altLang="en-US" dirty="0"/>
              <a:t>가 아닌 메시지 </a:t>
            </a:r>
            <a:r>
              <a:rPr lang="en-US" altLang="ko-KR" dirty="0"/>
              <a:t>(</a:t>
            </a:r>
            <a:r>
              <a:rPr lang="ko-KR" altLang="en-US" dirty="0"/>
              <a:t>클라이언트 영역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 err="1"/>
              <a:t>GetDC</a:t>
            </a:r>
            <a:r>
              <a:rPr lang="en-US" altLang="ko-KR" dirty="0"/>
              <a:t> - </a:t>
            </a:r>
            <a:r>
              <a:rPr lang="en-US" altLang="ko-KR" dirty="0" err="1"/>
              <a:t>ReleaseDC</a:t>
            </a:r>
            <a:endParaRPr lang="en-US" altLang="ko-KR" dirty="0"/>
          </a:p>
          <a:p>
            <a:pPr lvl="2"/>
            <a:r>
              <a:rPr lang="en-US" altLang="ko-KR" dirty="0"/>
              <a:t>WM_NCPAINT</a:t>
            </a:r>
          </a:p>
          <a:p>
            <a:pPr lvl="3"/>
            <a:r>
              <a:rPr lang="en-US" altLang="ko-KR" dirty="0" err="1"/>
              <a:t>GetWindowDC</a:t>
            </a:r>
            <a:r>
              <a:rPr lang="en-US" altLang="ko-KR" dirty="0"/>
              <a:t>  - </a:t>
            </a:r>
            <a:r>
              <a:rPr lang="en-US" altLang="ko-KR" dirty="0" err="1"/>
              <a:t>ReleaseDC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비트맵 출력</a:t>
            </a:r>
          </a:p>
          <a:p>
            <a:pPr lvl="3"/>
            <a:r>
              <a:rPr lang="en-US" altLang="ko-KR" dirty="0" err="1"/>
              <a:t>CreateCompatibleDC</a:t>
            </a:r>
            <a:r>
              <a:rPr lang="en-US" altLang="ko-KR" dirty="0"/>
              <a:t> – </a:t>
            </a:r>
            <a:r>
              <a:rPr lang="en-US" altLang="ko-KR" dirty="0" err="1"/>
              <a:t>DeleteDC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186346"/>
      </p:ext>
    </p:extLst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EE59D-F362-4E10-BC5B-208894B1F465}" type="slidenum">
              <a:rPr lang="en-US" altLang="ko-KR"/>
              <a:pPr/>
              <a:t>347</a:t>
            </a:fld>
            <a:endParaRPr lang="en-US" altLang="ko-KR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Device Context (2)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독립성</a:t>
            </a:r>
          </a:p>
          <a:p>
            <a:pPr lvl="1"/>
            <a:r>
              <a:rPr lang="en-US" altLang="ko-KR"/>
              <a:t>hDC</a:t>
            </a:r>
            <a:r>
              <a:rPr lang="ko-KR" altLang="en-US"/>
              <a:t>의 사용은 독립성을 유지</a:t>
            </a:r>
          </a:p>
          <a:p>
            <a:pPr lvl="1"/>
            <a:r>
              <a:rPr lang="ko-KR" altLang="en-US"/>
              <a:t>다음과 같은 점에 유의</a:t>
            </a:r>
            <a:r>
              <a:rPr lang="en-US" altLang="ko-KR"/>
              <a:t>.</a:t>
            </a:r>
          </a:p>
          <a:p>
            <a:pPr lvl="2"/>
            <a:r>
              <a:rPr lang="en-US" altLang="ko-KR"/>
              <a:t>hDC</a:t>
            </a:r>
            <a:r>
              <a:rPr lang="ko-KR" altLang="en-US"/>
              <a:t>를 정적 변수로 선언해서는 안된다</a:t>
            </a:r>
            <a:r>
              <a:rPr lang="en-US" altLang="ko-KR"/>
              <a:t>.</a:t>
            </a:r>
          </a:p>
          <a:p>
            <a:pPr lvl="2"/>
            <a:r>
              <a:rPr lang="ko-KR" altLang="en-US"/>
              <a:t>윈도우 프로시저의 서로 다른 </a:t>
            </a:r>
            <a:r>
              <a:rPr lang="en-US" altLang="ko-KR"/>
              <a:t>case</a:t>
            </a:r>
            <a:r>
              <a:rPr lang="ko-KR" altLang="en-US"/>
              <a:t>문에서 동일한 </a:t>
            </a:r>
            <a:r>
              <a:rPr lang="en-US" altLang="ko-KR"/>
              <a:t>hDC </a:t>
            </a:r>
            <a:r>
              <a:rPr lang="ko-KR" altLang="en-US"/>
              <a:t>사용할 수 없다</a:t>
            </a:r>
            <a:r>
              <a:rPr lang="en-US" altLang="ko-KR"/>
              <a:t>.</a:t>
            </a:r>
          </a:p>
          <a:p>
            <a:pPr lvl="2"/>
            <a:r>
              <a:rPr lang="ko-KR" altLang="en-US"/>
              <a:t>사용이 끝나면 반드시 </a:t>
            </a:r>
            <a:r>
              <a:rPr lang="en-US" altLang="ko-KR"/>
              <a:t>release</a:t>
            </a:r>
            <a:r>
              <a:rPr lang="ko-KR" altLang="en-US"/>
              <a:t>한다</a:t>
            </a:r>
            <a:r>
              <a:rPr lang="en-US" altLang="ko-KR"/>
              <a:t>. </a:t>
            </a:r>
          </a:p>
        </p:txBody>
      </p:sp>
      <p:grpSp>
        <p:nvGrpSpPr>
          <p:cNvPr id="98308" name="Group 4"/>
          <p:cNvGrpSpPr>
            <a:grpSpLocks/>
          </p:cNvGrpSpPr>
          <p:nvPr/>
        </p:nvGrpSpPr>
        <p:grpSpPr bwMode="auto">
          <a:xfrm>
            <a:off x="609600" y="4267200"/>
            <a:ext cx="7772400" cy="1752600"/>
            <a:chOff x="336" y="2880"/>
            <a:chExt cx="4896" cy="1104"/>
          </a:xfrm>
        </p:grpSpPr>
        <p:grpSp>
          <p:nvGrpSpPr>
            <p:cNvPr id="98309" name="Group 5"/>
            <p:cNvGrpSpPr>
              <a:grpSpLocks/>
            </p:cNvGrpSpPr>
            <p:nvPr/>
          </p:nvGrpSpPr>
          <p:grpSpPr bwMode="auto">
            <a:xfrm>
              <a:off x="864" y="2880"/>
              <a:ext cx="4368" cy="1104"/>
              <a:chOff x="672" y="2880"/>
              <a:chExt cx="4368" cy="1104"/>
            </a:xfrm>
          </p:grpSpPr>
          <p:grpSp>
            <p:nvGrpSpPr>
              <p:cNvPr id="98310" name="Group 6"/>
              <p:cNvGrpSpPr>
                <a:grpSpLocks/>
              </p:cNvGrpSpPr>
              <p:nvPr/>
            </p:nvGrpSpPr>
            <p:grpSpPr bwMode="auto">
              <a:xfrm>
                <a:off x="672" y="2880"/>
                <a:ext cx="4368" cy="1104"/>
                <a:chOff x="288" y="2880"/>
                <a:chExt cx="4368" cy="1104"/>
              </a:xfrm>
            </p:grpSpPr>
            <p:sp>
              <p:nvSpPr>
                <p:cNvPr id="98311" name="Rectangle 7"/>
                <p:cNvSpPr>
                  <a:spLocks noChangeArrowheads="1"/>
                </p:cNvSpPr>
                <p:nvPr/>
              </p:nvSpPr>
              <p:spPr bwMode="auto">
                <a:xfrm>
                  <a:off x="288" y="2880"/>
                  <a:ext cx="2688" cy="3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latinLnBrk="1" hangingPunct="1">
                    <a:spcBef>
                      <a:spcPct val="0"/>
                    </a:spcBef>
                  </a:pPr>
                  <a:r>
                    <a:rPr lang="en-US" altLang="ko-KR" sz="2000">
                      <a:ea typeface="굴림" pitchFamily="50" charset="-127"/>
                    </a:rPr>
                    <a:t>Device Context Handle</a:t>
                  </a:r>
                  <a:r>
                    <a:rPr lang="ko-KR" altLang="en-US" sz="2000">
                      <a:ea typeface="굴림" pitchFamily="50" charset="-127"/>
                    </a:rPr>
                    <a:t>를 얻는다</a:t>
                  </a:r>
                  <a:r>
                    <a:rPr lang="en-US" altLang="ko-KR" sz="2400" b="0">
                      <a:ea typeface="굴림" pitchFamily="50" charset="-127"/>
                    </a:rPr>
                    <a:t>.</a:t>
                  </a:r>
                </a:p>
              </p:txBody>
            </p:sp>
            <p:sp>
              <p:nvSpPr>
                <p:cNvPr id="98312" name="Rectangle 8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2688" cy="3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latinLnBrk="1" hangingPunct="1">
                    <a:spcBef>
                      <a:spcPct val="0"/>
                    </a:spcBef>
                  </a:pPr>
                  <a:r>
                    <a:rPr lang="en-US" altLang="ko-KR" sz="2000">
                      <a:ea typeface="굴림" pitchFamily="50" charset="-127"/>
                    </a:rPr>
                    <a:t>GDI</a:t>
                  </a:r>
                  <a:r>
                    <a:rPr lang="ko-KR" altLang="en-US" sz="2000">
                      <a:ea typeface="굴림" pitchFamily="50" charset="-127"/>
                    </a:rPr>
                    <a:t>로 얻은 </a:t>
                  </a:r>
                  <a:r>
                    <a:rPr lang="en-US" altLang="ko-KR" sz="2000">
                      <a:ea typeface="굴림" pitchFamily="50" charset="-127"/>
                    </a:rPr>
                    <a:t>handle</a:t>
                  </a:r>
                  <a:r>
                    <a:rPr lang="ko-KR" altLang="en-US" sz="2000">
                      <a:ea typeface="굴림" pitchFamily="50" charset="-127"/>
                    </a:rPr>
                    <a:t>에 출력한다</a:t>
                  </a:r>
                  <a:r>
                    <a:rPr lang="en-US" altLang="ko-KR" sz="2000">
                      <a:ea typeface="굴림" pitchFamily="50" charset="-127"/>
                    </a:rPr>
                    <a:t>. </a:t>
                  </a:r>
                </a:p>
              </p:txBody>
            </p:sp>
            <p:sp>
              <p:nvSpPr>
                <p:cNvPr id="98313" name="Rectangle 9"/>
                <p:cNvSpPr>
                  <a:spLocks noChangeArrowheads="1"/>
                </p:cNvSpPr>
                <p:nvPr/>
              </p:nvSpPr>
              <p:spPr bwMode="auto">
                <a:xfrm>
                  <a:off x="1968" y="3648"/>
                  <a:ext cx="2688" cy="3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latinLnBrk="1" hangingPunct="1">
                    <a:spcBef>
                      <a:spcPct val="0"/>
                    </a:spcBef>
                  </a:pPr>
                  <a:r>
                    <a:rPr lang="en-US" altLang="ko-KR" sz="2000">
                      <a:ea typeface="굴림" pitchFamily="50" charset="-127"/>
                    </a:rPr>
                    <a:t>Device Context</a:t>
                  </a:r>
                  <a:r>
                    <a:rPr lang="ko-KR" altLang="en-US" sz="2000">
                      <a:ea typeface="굴림" pitchFamily="50" charset="-127"/>
                    </a:rPr>
                    <a:t>를 제거한다</a:t>
                  </a:r>
                  <a:r>
                    <a:rPr lang="en-US" altLang="ko-KR" sz="2000">
                      <a:ea typeface="굴림" pitchFamily="50" charset="-127"/>
                    </a:rPr>
                    <a:t>.</a:t>
                  </a:r>
                </a:p>
              </p:txBody>
            </p:sp>
          </p:grpSp>
          <p:sp>
            <p:nvSpPr>
              <p:cNvPr id="98314" name="AutoShape 10"/>
              <p:cNvSpPr>
                <a:spLocks noChangeArrowheads="1"/>
              </p:cNvSpPr>
              <p:nvPr/>
            </p:nvSpPr>
            <p:spPr bwMode="auto">
              <a:xfrm flipV="1">
                <a:off x="816" y="3264"/>
                <a:ext cx="480" cy="288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315" name="AutoShape 11"/>
              <p:cNvSpPr>
                <a:spLocks noChangeArrowheads="1"/>
              </p:cNvSpPr>
              <p:nvPr/>
            </p:nvSpPr>
            <p:spPr bwMode="auto">
              <a:xfrm flipV="1">
                <a:off x="1776" y="3648"/>
                <a:ext cx="480" cy="288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98316" name="Text Box 12"/>
            <p:cNvSpPr txBox="1">
              <a:spLocks noChangeArrowheads="1"/>
            </p:cNvSpPr>
            <p:nvPr/>
          </p:nvSpPr>
          <p:spPr bwMode="auto">
            <a:xfrm>
              <a:off x="336" y="3648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latinLnBrk="1" hangingPunct="1"/>
              <a:r>
                <a:rPr lang="ko-KR" altLang="en-US" sz="2400" b="0">
                  <a:ea typeface="굴림" pitchFamily="50" charset="-127"/>
                </a:rPr>
                <a:t>출력 절차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0058562"/>
      </p:ext>
    </p:extLst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452364-7CF2-4CDE-A901-87C63C8C48C6}" type="slidenum">
              <a:rPr lang="en-US" altLang="ko-KR"/>
              <a:pPr/>
              <a:t>348</a:t>
            </a:fld>
            <a:endParaRPr lang="en-US" altLang="ko-KR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229600" cy="1143000"/>
          </a:xfrm>
        </p:spPr>
        <p:txBody>
          <a:bodyPr/>
          <a:lstStyle/>
          <a:p>
            <a:r>
              <a:rPr lang="en-US" altLang="ko-KR"/>
              <a:t>Device Context</a:t>
            </a:r>
            <a:r>
              <a:rPr lang="ko-KR" altLang="en-US"/>
              <a:t>의 속성 관련 함수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b="1"/>
              <a:t>int</a:t>
            </a:r>
            <a:r>
              <a:rPr lang="en-US" altLang="ko-KR" sz="2000"/>
              <a:t> GetDeviceCaps(</a:t>
            </a:r>
            <a:r>
              <a:rPr lang="en-US" altLang="ko-KR" sz="2000" b="1"/>
              <a:t>HDC</a:t>
            </a:r>
            <a:r>
              <a:rPr lang="en-US" altLang="ko-KR" sz="2000"/>
              <a:t> hdc,  // device-context handle </a:t>
            </a:r>
            <a:br>
              <a:rPr lang="en-US" altLang="ko-KR" sz="2000"/>
            </a:br>
            <a:r>
              <a:rPr lang="en-US" altLang="ko-KR" sz="2000"/>
              <a:t>		          </a:t>
            </a:r>
            <a:r>
              <a:rPr lang="en-US" altLang="ko-KR" sz="2000" b="1"/>
              <a:t>int</a:t>
            </a:r>
            <a:r>
              <a:rPr lang="en-US" altLang="ko-KR" sz="2000"/>
              <a:t> nIndex  // index of capability to query); 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Device Context</a:t>
            </a:r>
            <a:r>
              <a:rPr lang="ko-KR" altLang="en-US"/>
              <a:t>의 속성을 알아낼 때 사용  	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nIndex</a:t>
            </a:r>
            <a:r>
              <a:rPr lang="ko-KR" altLang="en-US"/>
              <a:t>의 값과 의미</a:t>
            </a:r>
            <a:r>
              <a:rPr lang="en-US" altLang="ko-KR"/>
              <a:t>(29</a:t>
            </a:r>
            <a:r>
              <a:rPr lang="ko-KR" altLang="en-US"/>
              <a:t>개</a:t>
            </a:r>
            <a:r>
              <a:rPr lang="en-US" altLang="ko-KR"/>
              <a:t>)	</a:t>
            </a:r>
          </a:p>
          <a:p>
            <a:pPr marL="1162050" lvl="2">
              <a:lnSpc>
                <a:spcPct val="90000"/>
              </a:lnSpc>
            </a:pPr>
            <a:r>
              <a:rPr lang="en-US" altLang="ko-KR"/>
              <a:t>DRIVERVERSION	- GDI Driver </a:t>
            </a:r>
            <a:r>
              <a:rPr lang="ko-KR" altLang="en-US"/>
              <a:t>버전</a:t>
            </a:r>
          </a:p>
          <a:p>
            <a:pPr marL="1162050" lvl="2">
              <a:lnSpc>
                <a:spcPct val="90000"/>
              </a:lnSpc>
            </a:pPr>
            <a:r>
              <a:rPr lang="en-US" altLang="ko-KR"/>
              <a:t>TECHNOLOGY	- Device </a:t>
            </a:r>
            <a:r>
              <a:rPr lang="ko-KR" altLang="en-US"/>
              <a:t>종류</a:t>
            </a:r>
          </a:p>
          <a:p>
            <a:pPr marL="1162050" lvl="2">
              <a:lnSpc>
                <a:spcPct val="90000"/>
              </a:lnSpc>
            </a:pPr>
            <a:r>
              <a:rPr lang="en-US" altLang="ko-KR"/>
              <a:t>HORZSIZE		- </a:t>
            </a:r>
            <a:r>
              <a:rPr lang="ko-KR" altLang="en-US"/>
              <a:t>출력 화면의 폭	</a:t>
            </a:r>
            <a:r>
              <a:rPr lang="en-US" altLang="ko-KR"/>
              <a:t>(mm</a:t>
            </a:r>
            <a:r>
              <a:rPr lang="ko-KR" altLang="en-US"/>
              <a:t>단위</a:t>
            </a:r>
            <a:r>
              <a:rPr lang="en-US" altLang="ko-KR"/>
              <a:t>)</a:t>
            </a:r>
          </a:p>
          <a:p>
            <a:pPr marL="1162050" lvl="2">
              <a:lnSpc>
                <a:spcPct val="90000"/>
              </a:lnSpc>
            </a:pPr>
            <a:r>
              <a:rPr lang="en-US" altLang="ko-KR"/>
              <a:t>VERTSIZE		- </a:t>
            </a:r>
            <a:r>
              <a:rPr lang="ko-KR" altLang="en-US"/>
              <a:t>출력 화면의 높이</a:t>
            </a:r>
            <a:r>
              <a:rPr lang="en-US" altLang="ko-KR"/>
              <a:t>(mm</a:t>
            </a:r>
            <a:r>
              <a:rPr lang="ko-KR" altLang="en-US"/>
              <a:t>단위</a:t>
            </a:r>
            <a:r>
              <a:rPr lang="en-US" altLang="ko-KR"/>
              <a:t>)</a:t>
            </a:r>
          </a:p>
          <a:p>
            <a:pPr marL="1162050" lvl="2">
              <a:lnSpc>
                <a:spcPct val="90000"/>
              </a:lnSpc>
            </a:pPr>
            <a:r>
              <a:rPr lang="en-US" altLang="ko-KR"/>
              <a:t>HORZRES		- </a:t>
            </a:r>
            <a:r>
              <a:rPr lang="ko-KR" altLang="en-US"/>
              <a:t>출력 화면의 폭	</a:t>
            </a:r>
            <a:r>
              <a:rPr lang="en-US" altLang="ko-KR"/>
              <a:t>(pixel </a:t>
            </a:r>
            <a:r>
              <a:rPr lang="ko-KR" altLang="en-US"/>
              <a:t>단위</a:t>
            </a:r>
            <a:r>
              <a:rPr lang="en-US" altLang="ko-KR"/>
              <a:t>)</a:t>
            </a:r>
          </a:p>
          <a:p>
            <a:pPr marL="1162050" lvl="2">
              <a:lnSpc>
                <a:spcPct val="90000"/>
              </a:lnSpc>
            </a:pPr>
            <a:r>
              <a:rPr lang="en-US" altLang="ko-KR"/>
              <a:t>VERTRES		- </a:t>
            </a:r>
            <a:r>
              <a:rPr lang="ko-KR" altLang="en-US"/>
              <a:t>출력 화면의 높이</a:t>
            </a:r>
            <a:r>
              <a:rPr lang="en-US" altLang="ko-KR"/>
              <a:t>(pixel </a:t>
            </a:r>
            <a:r>
              <a:rPr lang="ko-KR" altLang="en-US"/>
              <a:t>단위</a:t>
            </a:r>
            <a:r>
              <a:rPr lang="en-US" altLang="ko-KR"/>
              <a:t>)</a:t>
            </a:r>
          </a:p>
          <a:p>
            <a:pPr marL="1162050" lvl="2">
              <a:lnSpc>
                <a:spcPct val="90000"/>
              </a:lnSpc>
            </a:pPr>
            <a:r>
              <a:rPr lang="en-US" altLang="ko-KR"/>
              <a:t>LOGPIXESX		- </a:t>
            </a:r>
            <a:r>
              <a:rPr lang="ko-KR" altLang="en-US"/>
              <a:t>출력 화면의 가로 방향 </a:t>
            </a:r>
            <a:r>
              <a:rPr lang="en-US" altLang="ko-KR"/>
              <a:t>DPI</a:t>
            </a:r>
          </a:p>
          <a:p>
            <a:pPr marL="1162050" lvl="2">
              <a:lnSpc>
                <a:spcPct val="90000"/>
              </a:lnSpc>
            </a:pPr>
            <a:r>
              <a:rPr lang="en-US" altLang="ko-KR"/>
              <a:t>LOGPIXESY		- </a:t>
            </a:r>
            <a:r>
              <a:rPr lang="ko-KR" altLang="en-US"/>
              <a:t>출력 화면의 가로 방향 </a:t>
            </a:r>
            <a:r>
              <a:rPr lang="en-US" altLang="ko-KR"/>
              <a:t>DPI</a:t>
            </a:r>
          </a:p>
          <a:p>
            <a:pPr marL="1162050" lvl="2">
              <a:lnSpc>
                <a:spcPct val="90000"/>
              </a:lnSpc>
            </a:pPr>
            <a:r>
              <a:rPr lang="en-US" altLang="ko-KR" sz="2000"/>
              <a:t>SIZEPALETTE	- System Palette </a:t>
            </a:r>
            <a:r>
              <a:rPr lang="ko-KR" altLang="en-US" sz="2000"/>
              <a:t>크기</a:t>
            </a:r>
          </a:p>
          <a:p>
            <a:pPr lvl="1">
              <a:lnSpc>
                <a:spcPct val="90000"/>
              </a:lnSpc>
            </a:pPr>
            <a:r>
              <a:rPr lang="ko-KR" altLang="en-US" sz="2400"/>
              <a:t>실습 </a:t>
            </a:r>
            <a:r>
              <a:rPr lang="en-US" altLang="ko-KR" sz="2400"/>
              <a:t>: </a:t>
            </a:r>
            <a:r>
              <a:rPr lang="ko-KR" altLang="en-US" sz="2400"/>
              <a:t>화면의 해상도 출력하기 </a:t>
            </a:r>
          </a:p>
        </p:txBody>
      </p:sp>
    </p:spTree>
    <p:extLst>
      <p:ext uri="{BB962C8B-B14F-4D97-AF65-F5344CB8AC3E}">
        <p14:creationId xmlns:p14="http://schemas.microsoft.com/office/powerpoint/2010/main" val="736574109"/>
      </p:ext>
    </p:extLst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51522-31F1-4505-A787-B05E8DBB05E7}" type="slidenum">
              <a:rPr lang="en-US" altLang="ko-KR"/>
              <a:pPr/>
              <a:t>349</a:t>
            </a:fld>
            <a:endParaRPr lang="en-US" altLang="ko-KR"/>
          </a:p>
        </p:txBody>
      </p: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Text </a:t>
            </a:r>
            <a:r>
              <a:rPr lang="ko-KR" altLang="en-US"/>
              <a:t>관련 함수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800"/>
              <a:t> </a:t>
            </a:r>
            <a:r>
              <a:rPr lang="ko-KR" altLang="en-US" b="1"/>
              <a:t>속성관련 </a:t>
            </a:r>
          </a:p>
          <a:p>
            <a:pPr lvl="1">
              <a:lnSpc>
                <a:spcPct val="90000"/>
              </a:lnSpc>
            </a:pPr>
            <a:r>
              <a:rPr lang="en-US" altLang="ko-KR" b="1"/>
              <a:t>BOOL</a:t>
            </a:r>
            <a:r>
              <a:rPr lang="en-US" altLang="ko-KR"/>
              <a:t> GetTextMetrics(</a:t>
            </a:r>
            <a:r>
              <a:rPr lang="en-US" altLang="ko-KR" b="1"/>
              <a:t>HDC</a:t>
            </a:r>
            <a:r>
              <a:rPr lang="en-US" altLang="ko-KR"/>
              <a:t> hdc, </a:t>
            </a:r>
            <a:r>
              <a:rPr lang="en-US" altLang="ko-KR" b="1"/>
              <a:t>LPTEXTMETRIC</a:t>
            </a:r>
            <a:r>
              <a:rPr lang="en-US" altLang="ko-KR"/>
              <a:t> lptm); </a:t>
            </a:r>
          </a:p>
          <a:p>
            <a:pPr lvl="2">
              <a:lnSpc>
                <a:spcPct val="90000"/>
              </a:lnSpc>
            </a:pPr>
            <a:r>
              <a:rPr lang="ko-KR" altLang="en-US"/>
              <a:t>설정된 글꼴에 대한 정보를 구함</a:t>
            </a:r>
          </a:p>
          <a:p>
            <a:pPr lvl="2">
              <a:lnSpc>
                <a:spcPct val="90000"/>
              </a:lnSpc>
            </a:pPr>
            <a:r>
              <a:rPr lang="en-US" altLang="ko-KR"/>
              <a:t>typedef struct tagTEXTMETRIC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   {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	  int tmHeight,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      int tmAveCharWidth,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      BYTE tmItalic, 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      BYTE tmUnderlined…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   }</a:t>
            </a:r>
          </a:p>
          <a:p>
            <a:pPr lvl="1">
              <a:lnSpc>
                <a:spcPct val="90000"/>
              </a:lnSpc>
            </a:pPr>
            <a:r>
              <a:rPr lang="en-US" altLang="ko-KR" b="1"/>
              <a:t>COLORREF</a:t>
            </a:r>
            <a:r>
              <a:rPr lang="en-US" altLang="ko-KR"/>
              <a:t> SetTextColor(</a:t>
            </a:r>
            <a:r>
              <a:rPr lang="en-US" altLang="ko-KR" b="1"/>
              <a:t>HDC</a:t>
            </a:r>
            <a:r>
              <a:rPr lang="en-US" altLang="ko-KR"/>
              <a:t> hdc, </a:t>
            </a:r>
            <a:r>
              <a:rPr lang="en-US" altLang="ko-KR" b="1"/>
              <a:t>COLORREF</a:t>
            </a:r>
            <a:r>
              <a:rPr lang="en-US" altLang="ko-KR"/>
              <a:t> crColor); </a:t>
            </a:r>
          </a:p>
          <a:p>
            <a:pPr lvl="1">
              <a:lnSpc>
                <a:spcPct val="90000"/>
              </a:lnSpc>
            </a:pPr>
            <a:r>
              <a:rPr lang="en-US" altLang="ko-KR" b="1"/>
              <a:t>COLORREF</a:t>
            </a:r>
            <a:r>
              <a:rPr lang="en-US" altLang="ko-KR"/>
              <a:t> SetBkColor(</a:t>
            </a:r>
            <a:r>
              <a:rPr lang="en-US" altLang="ko-KR" b="1"/>
              <a:t>HDC</a:t>
            </a:r>
            <a:r>
              <a:rPr lang="en-US" altLang="ko-KR"/>
              <a:t> hdc, </a:t>
            </a:r>
            <a:r>
              <a:rPr lang="en-US" altLang="ko-KR" b="1"/>
              <a:t>COLORREF</a:t>
            </a:r>
            <a:r>
              <a:rPr lang="en-US" altLang="ko-KR"/>
              <a:t> crColor); </a:t>
            </a:r>
          </a:p>
          <a:p>
            <a:pPr lvl="1">
              <a:lnSpc>
                <a:spcPct val="90000"/>
              </a:lnSpc>
            </a:pPr>
            <a:r>
              <a:rPr lang="en-US" altLang="ko-KR" b="1"/>
              <a:t>UNIT</a:t>
            </a:r>
            <a:r>
              <a:rPr lang="en-US" altLang="ko-KR"/>
              <a:t> SetTextAlign(</a:t>
            </a:r>
            <a:r>
              <a:rPr lang="en-US" altLang="ko-KR" b="1"/>
              <a:t>HDC</a:t>
            </a:r>
            <a:r>
              <a:rPr lang="en-US" altLang="ko-KR"/>
              <a:t> hdc, </a:t>
            </a:r>
            <a:r>
              <a:rPr lang="en-US" altLang="ko-KR" b="1"/>
              <a:t>UINT</a:t>
            </a:r>
            <a:r>
              <a:rPr lang="en-US" altLang="ko-KR"/>
              <a:t> fMode);</a:t>
            </a:r>
          </a:p>
          <a:p>
            <a:pPr lvl="2">
              <a:lnSpc>
                <a:spcPct val="90000"/>
              </a:lnSpc>
            </a:pPr>
            <a:r>
              <a:rPr lang="en-US" altLang="ko-KR"/>
              <a:t>fMode : </a:t>
            </a:r>
            <a:r>
              <a:rPr lang="ko-KR" altLang="en-US"/>
              <a:t>좌표의 위치를 결정</a:t>
            </a:r>
            <a:r>
              <a:rPr lang="en-US" altLang="ko-KR"/>
              <a:t>(TA_CENTER|TA_LEFT…)</a:t>
            </a:r>
          </a:p>
        </p:txBody>
      </p:sp>
    </p:spTree>
    <p:extLst>
      <p:ext uri="{BB962C8B-B14F-4D97-AF65-F5344CB8AC3E}">
        <p14:creationId xmlns:p14="http://schemas.microsoft.com/office/powerpoint/2010/main" val="805796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ChangeArrowheads="1"/>
          </p:cNvSpPr>
          <p:nvPr/>
        </p:nvSpPr>
        <p:spPr bwMode="auto">
          <a:xfrm>
            <a:off x="461963" y="908050"/>
            <a:ext cx="40386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ko-KR" altLang="en-US" sz="2400" b="1">
                <a:latin typeface="굴림" pitchFamily="50" charset="-127"/>
                <a:ea typeface="굴림" pitchFamily="50" charset="-127"/>
              </a:rPr>
              <a:t>새로운 데이터 형식들</a:t>
            </a:r>
          </a:p>
        </p:txBody>
      </p:sp>
      <p:sp>
        <p:nvSpPr>
          <p:cNvPr id="39939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2. </a:t>
            </a:r>
            <a:r>
              <a:rPr lang="ko-KR" altLang="en-US" sz="3200">
                <a:latin typeface="휴먼옛체" pitchFamily="2" charset="-127"/>
                <a:ea typeface="휴먼옛체" pitchFamily="2" charset="-127"/>
              </a:rPr>
              <a:t>첫 번째 </a:t>
            </a:r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API</a:t>
            </a:r>
            <a:r>
              <a:rPr lang="ko-KR" altLang="en-US" sz="3200">
                <a:latin typeface="휴먼옛체" pitchFamily="2" charset="-127"/>
                <a:ea typeface="휴먼옛체" pitchFamily="2" charset="-127"/>
              </a:rPr>
              <a:t>프로그램 분석</a:t>
            </a:r>
          </a:p>
        </p:txBody>
      </p:sp>
      <p:graphicFrame>
        <p:nvGraphicFramePr>
          <p:cNvPr id="48187" name="Group 59"/>
          <p:cNvGraphicFramePr>
            <a:graphicFrameLocks noGrp="1"/>
          </p:cNvGraphicFramePr>
          <p:nvPr/>
        </p:nvGraphicFramePr>
        <p:xfrm>
          <a:off x="457200" y="1412875"/>
          <a:ext cx="8380413" cy="1898649"/>
        </p:xfrm>
        <a:graphic>
          <a:graphicData uri="http://schemas.openxmlformats.org/drawingml/2006/table">
            <a:tbl>
              <a:tblPr/>
              <a:tblGrid>
                <a:gridCol w="1722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MSG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메시지 구조체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WNDCLASS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윈도우 클래스 구조체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PAINTSTRUCT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Paint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구조체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RECT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Rectangle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구조체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957" name="Rectangle 60"/>
          <p:cNvSpPr>
            <a:spLocks noChangeArrowheads="1"/>
          </p:cNvSpPr>
          <p:nvPr/>
        </p:nvSpPr>
        <p:spPr bwMode="auto">
          <a:xfrm>
            <a:off x="468313" y="3573463"/>
            <a:ext cx="828040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ko-KR" altLang="en-US" sz="2400" b="1">
                <a:latin typeface="굴림" pitchFamily="50" charset="-127"/>
                <a:ea typeface="굴림" pitchFamily="50" charset="-127"/>
              </a:rPr>
              <a:t>윈도우 클래스 등록하기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윈도우는 항상 윈도우 클래스를 기반으로 하여 생성된다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모든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Button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윈도우는 동일한 윈도우 클래스를 기반으로  하여 생성된다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윈도우 클래스는 윈도우의 특성들을 정의한다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응용 프로그램은 윈도우를 생성하기 전에 반드시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RegisterClass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를 호출하여 윈도우 클래스를 등록해야 한다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8A41E3-87CC-4BAB-8D57-7C00AB2D2597}" type="slidenum">
              <a:rPr lang="en-US" altLang="ko-KR"/>
              <a:pPr/>
              <a:t>350</a:t>
            </a:fld>
            <a:endParaRPr lang="en-US" altLang="ko-KR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Text </a:t>
            </a:r>
            <a:r>
              <a:rPr lang="ko-KR" altLang="en-US"/>
              <a:t>관련 함수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/>
              <a:t>출력함수</a:t>
            </a:r>
          </a:p>
          <a:p>
            <a:pPr lvl="1"/>
            <a:r>
              <a:rPr lang="en-US" altLang="ko-KR" b="1"/>
              <a:t>BOOL</a:t>
            </a:r>
            <a:r>
              <a:rPr lang="en-US" altLang="ko-KR"/>
              <a:t> TextOut( </a:t>
            </a:r>
            <a:r>
              <a:rPr lang="en-US" altLang="ko-KR" b="1"/>
              <a:t>HDC</a:t>
            </a:r>
            <a:r>
              <a:rPr lang="en-US" altLang="ko-KR"/>
              <a:t> hdc, </a:t>
            </a:r>
            <a:r>
              <a:rPr lang="en-US" altLang="ko-KR" b="1"/>
              <a:t>int</a:t>
            </a:r>
            <a:r>
              <a:rPr lang="en-US" altLang="ko-KR"/>
              <a:t> nXStart, </a:t>
            </a:r>
            <a:r>
              <a:rPr lang="en-US" altLang="ko-KR" b="1"/>
              <a:t>int</a:t>
            </a:r>
            <a:r>
              <a:rPr lang="en-US" altLang="ko-KR"/>
              <a:t> nYStart, </a:t>
            </a:r>
            <a:r>
              <a:rPr lang="en-US" altLang="ko-KR" b="1"/>
              <a:t>LPCTSTR</a:t>
            </a:r>
            <a:r>
              <a:rPr lang="en-US" altLang="ko-KR"/>
              <a:t> lpString, </a:t>
            </a:r>
            <a:r>
              <a:rPr lang="en-US" altLang="ko-KR" b="1"/>
              <a:t>int</a:t>
            </a:r>
            <a:r>
              <a:rPr lang="en-US" altLang="ko-KR"/>
              <a:t> cbString); </a:t>
            </a:r>
          </a:p>
          <a:p>
            <a:pPr lvl="2"/>
            <a:r>
              <a:rPr lang="en-US" altLang="ko-KR"/>
              <a:t> LPCTSTR : </a:t>
            </a:r>
            <a:r>
              <a:rPr lang="ko-KR" altLang="en-US"/>
              <a:t>문자열 포인터</a:t>
            </a:r>
          </a:p>
          <a:p>
            <a:pPr lvl="1"/>
            <a:r>
              <a:rPr lang="en-US" altLang="ko-KR" b="1"/>
              <a:t>int</a:t>
            </a:r>
            <a:r>
              <a:rPr lang="en-US" altLang="ko-KR"/>
              <a:t> DrawText( </a:t>
            </a:r>
            <a:r>
              <a:rPr lang="en-US" altLang="ko-KR" b="1"/>
              <a:t>HDC</a:t>
            </a:r>
            <a:r>
              <a:rPr lang="en-US" altLang="ko-KR"/>
              <a:t> hDC, </a:t>
            </a:r>
            <a:r>
              <a:rPr lang="en-US" altLang="ko-KR" b="1"/>
              <a:t>LPCTSTR</a:t>
            </a:r>
            <a:r>
              <a:rPr lang="en-US" altLang="ko-KR"/>
              <a:t> lpString, </a:t>
            </a:r>
            <a:r>
              <a:rPr lang="en-US" altLang="ko-KR" b="1"/>
              <a:t>int</a:t>
            </a:r>
            <a:r>
              <a:rPr lang="en-US" altLang="ko-KR"/>
              <a:t> nCount, </a:t>
            </a:r>
            <a:r>
              <a:rPr lang="en-US" altLang="ko-KR" b="1"/>
              <a:t>LPRECT</a:t>
            </a:r>
            <a:r>
              <a:rPr lang="en-US" altLang="ko-KR"/>
              <a:t> lpRect, </a:t>
            </a:r>
            <a:r>
              <a:rPr lang="en-US" altLang="ko-KR" b="1"/>
              <a:t>UINT</a:t>
            </a:r>
            <a:r>
              <a:rPr lang="en-US" altLang="ko-KR"/>
              <a:t> uFormat);</a:t>
            </a:r>
          </a:p>
          <a:p>
            <a:pPr lvl="2"/>
            <a:r>
              <a:rPr lang="ko-KR" altLang="en-US" sz="2000"/>
              <a:t>사각형 안에 정렬을 지정해서 </a:t>
            </a:r>
            <a:r>
              <a:rPr lang="en-US" altLang="ko-KR" sz="2000"/>
              <a:t>(DT_LEFT, DT_VCENTER, DT_NOCLIP) </a:t>
            </a:r>
            <a:r>
              <a:rPr lang="ko-KR" altLang="en-US" sz="2000"/>
              <a:t>문자열을 출력할 수 있다</a:t>
            </a:r>
            <a:r>
              <a:rPr lang="en-US" altLang="ko-KR" sz="2000"/>
              <a:t>. </a:t>
            </a:r>
          </a:p>
          <a:p>
            <a:pPr lvl="1"/>
            <a:r>
              <a:rPr lang="ko-KR" altLang="en-US" sz="2400"/>
              <a:t>실습</a:t>
            </a:r>
          </a:p>
          <a:p>
            <a:pPr lvl="2"/>
            <a:r>
              <a:rPr lang="ko-KR" altLang="en-US" sz="2000"/>
              <a:t>메뉴를 만들어서 글자색</a:t>
            </a:r>
            <a:r>
              <a:rPr lang="en-US" altLang="ko-KR" sz="2000"/>
              <a:t>, </a:t>
            </a:r>
            <a:r>
              <a:rPr lang="ko-KR" altLang="en-US" sz="2000"/>
              <a:t>배경색</a:t>
            </a:r>
            <a:r>
              <a:rPr lang="en-US" altLang="ko-KR" sz="2000"/>
              <a:t>, align </a:t>
            </a:r>
            <a:r>
              <a:rPr lang="ko-KR" altLang="en-US" sz="2000"/>
              <a:t>바꿔보기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2000"/>
              <a:t>(TextOut, DrawText)</a:t>
            </a:r>
          </a:p>
        </p:txBody>
      </p:sp>
    </p:spTree>
    <p:extLst>
      <p:ext uri="{BB962C8B-B14F-4D97-AF65-F5344CB8AC3E}">
        <p14:creationId xmlns:p14="http://schemas.microsoft.com/office/powerpoint/2010/main" val="1905623352"/>
      </p:ext>
    </p:extLst>
  </p:cSld>
  <p:clrMapOvr>
    <a:masterClrMapping/>
  </p:clrMapOvr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9ECD82-73D4-4D7A-A407-32BDC93D6A40}" type="slidenum">
              <a:rPr lang="en-US" altLang="ko-KR"/>
              <a:pPr/>
              <a:t>351</a:t>
            </a:fld>
            <a:endParaRPr lang="en-US" altLang="ko-KR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도형 관련 출력 함수</a:t>
            </a:r>
            <a:r>
              <a:rPr lang="en-US" altLang="ko-KR"/>
              <a:t>(1)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/>
              <a:t>CP</a:t>
            </a:r>
          </a:p>
          <a:p>
            <a:pPr lvl="1"/>
            <a:r>
              <a:rPr lang="en-US" altLang="ko-KR"/>
              <a:t>GDI</a:t>
            </a:r>
            <a:r>
              <a:rPr lang="ko-KR" altLang="en-US"/>
              <a:t>에서 다음 그래픽이 출력될 위치</a:t>
            </a:r>
          </a:p>
          <a:p>
            <a:pPr lvl="1"/>
            <a:r>
              <a:rPr lang="ko-KR" altLang="en-US"/>
              <a:t>내부적으로 기억됨</a:t>
            </a:r>
          </a:p>
          <a:p>
            <a:r>
              <a:rPr lang="ko-KR" altLang="en-US"/>
              <a:t>가장 기본적인 함수</a:t>
            </a:r>
          </a:p>
          <a:p>
            <a:pPr lvl="1"/>
            <a:r>
              <a:rPr lang="en-US" altLang="ko-KR"/>
              <a:t>SetPixel();</a:t>
            </a:r>
          </a:p>
          <a:p>
            <a:pPr lvl="1"/>
            <a:r>
              <a:rPr lang="en-US" altLang="ko-KR"/>
              <a:t>GetPixel();</a:t>
            </a:r>
          </a:p>
          <a:p>
            <a:pPr lvl="1"/>
            <a:r>
              <a:rPr lang="en-US" altLang="ko-KR" b="1"/>
              <a:t>COLORREF</a:t>
            </a:r>
            <a:r>
              <a:rPr lang="en-US" altLang="ko-KR"/>
              <a:t> SetPixel(</a:t>
            </a:r>
            <a:r>
              <a:rPr lang="en-US" altLang="ko-KR" b="1"/>
              <a:t>HDC</a:t>
            </a:r>
            <a:r>
              <a:rPr lang="en-US" altLang="ko-KR"/>
              <a:t> hdc, </a:t>
            </a:r>
            <a:r>
              <a:rPr lang="en-US" altLang="ko-KR" b="1"/>
              <a:t>int</a:t>
            </a:r>
            <a:r>
              <a:rPr lang="en-US" altLang="ko-KR"/>
              <a:t> X, </a:t>
            </a:r>
            <a:r>
              <a:rPr lang="en-US" altLang="ko-KR" b="1"/>
              <a:t>int</a:t>
            </a:r>
            <a:r>
              <a:rPr lang="en-US" altLang="ko-KR"/>
              <a:t> Y, </a:t>
            </a:r>
            <a:r>
              <a:rPr lang="en-US" altLang="ko-KR" b="1"/>
              <a:t>COLORREF</a:t>
            </a:r>
            <a:r>
              <a:rPr lang="en-US" altLang="ko-KR"/>
              <a:t> crColor); </a:t>
            </a:r>
          </a:p>
          <a:p>
            <a:endParaRPr lang="en-US" altLang="ko-KR"/>
          </a:p>
        </p:txBody>
      </p:sp>
      <p:grpSp>
        <p:nvGrpSpPr>
          <p:cNvPr id="346116" name="Group 4"/>
          <p:cNvGrpSpPr>
            <a:grpSpLocks/>
          </p:cNvGrpSpPr>
          <p:nvPr/>
        </p:nvGrpSpPr>
        <p:grpSpPr bwMode="auto">
          <a:xfrm>
            <a:off x="1143000" y="4724400"/>
            <a:ext cx="5791200" cy="1066800"/>
            <a:chOff x="960" y="3456"/>
            <a:chExt cx="3648" cy="576"/>
          </a:xfrm>
        </p:grpSpPr>
        <p:sp>
          <p:nvSpPr>
            <p:cNvPr id="346117" name="Rectangle 5"/>
            <p:cNvSpPr>
              <a:spLocks noChangeArrowheads="1"/>
            </p:cNvSpPr>
            <p:nvPr/>
          </p:nvSpPr>
          <p:spPr bwMode="auto">
            <a:xfrm>
              <a:off x="960" y="3456"/>
              <a:ext cx="720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>
                <a:spcBef>
                  <a:spcPct val="0"/>
                </a:spcBef>
              </a:pPr>
              <a:r>
                <a:rPr lang="ko-KR" altLang="en-US" sz="1600" b="0">
                  <a:ea typeface="굴림" pitchFamily="50" charset="-127"/>
                </a:rPr>
                <a:t>색상</a:t>
              </a:r>
            </a:p>
          </p:txBody>
        </p:sp>
        <p:sp>
          <p:nvSpPr>
            <p:cNvPr id="346118" name="Rectangle 6"/>
            <p:cNvSpPr>
              <a:spLocks noChangeArrowheads="1"/>
            </p:cNvSpPr>
            <p:nvPr/>
          </p:nvSpPr>
          <p:spPr bwMode="auto">
            <a:xfrm>
              <a:off x="1680" y="3456"/>
              <a:ext cx="1104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latinLnBrk="1" hangingPunct="1">
                <a:spcBef>
                  <a:spcPct val="0"/>
                </a:spcBef>
              </a:pPr>
              <a:r>
                <a:rPr lang="en-US" altLang="ko-KR" sz="1600" b="0">
                  <a:ea typeface="굴림" pitchFamily="50" charset="-127"/>
                </a:rPr>
                <a:t>RGB</a:t>
              </a:r>
            </a:p>
          </p:txBody>
        </p:sp>
        <p:sp>
          <p:nvSpPr>
            <p:cNvPr id="346119" name="Rectangle 7"/>
            <p:cNvSpPr>
              <a:spLocks noChangeArrowheads="1"/>
            </p:cNvSpPr>
            <p:nvPr/>
          </p:nvSpPr>
          <p:spPr bwMode="auto">
            <a:xfrm>
              <a:off x="960" y="3648"/>
              <a:ext cx="720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>
                <a:spcBef>
                  <a:spcPct val="0"/>
                </a:spcBef>
              </a:pPr>
              <a:r>
                <a:rPr lang="en-US" altLang="ko-KR" sz="1600" b="0">
                  <a:ea typeface="굴림" pitchFamily="50" charset="-127"/>
                </a:rPr>
                <a:t>Black</a:t>
              </a:r>
            </a:p>
          </p:txBody>
        </p:sp>
        <p:sp>
          <p:nvSpPr>
            <p:cNvPr id="346120" name="Rectangle 8"/>
            <p:cNvSpPr>
              <a:spLocks noChangeArrowheads="1"/>
            </p:cNvSpPr>
            <p:nvPr/>
          </p:nvSpPr>
          <p:spPr bwMode="auto">
            <a:xfrm>
              <a:off x="1680" y="3648"/>
              <a:ext cx="1104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latinLnBrk="1" hangingPunct="1">
                <a:spcBef>
                  <a:spcPct val="0"/>
                </a:spcBef>
              </a:pPr>
              <a:r>
                <a:rPr lang="en-US" altLang="ko-KR" sz="1600" b="0">
                  <a:ea typeface="굴림" pitchFamily="50" charset="-127"/>
                </a:rPr>
                <a:t>RGB(0, 0, 0)</a:t>
              </a:r>
            </a:p>
          </p:txBody>
        </p:sp>
        <p:sp>
          <p:nvSpPr>
            <p:cNvPr id="346121" name="Rectangle 9"/>
            <p:cNvSpPr>
              <a:spLocks noChangeArrowheads="1"/>
            </p:cNvSpPr>
            <p:nvPr/>
          </p:nvSpPr>
          <p:spPr bwMode="auto">
            <a:xfrm>
              <a:off x="960" y="3840"/>
              <a:ext cx="720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>
                <a:spcBef>
                  <a:spcPct val="0"/>
                </a:spcBef>
              </a:pPr>
              <a:r>
                <a:rPr lang="en-US" altLang="ko-KR" sz="1600" b="0">
                  <a:ea typeface="굴림" pitchFamily="50" charset="-127"/>
                </a:rPr>
                <a:t>White</a:t>
              </a:r>
            </a:p>
          </p:txBody>
        </p:sp>
        <p:sp>
          <p:nvSpPr>
            <p:cNvPr id="346122" name="Rectangle 10"/>
            <p:cNvSpPr>
              <a:spLocks noChangeArrowheads="1"/>
            </p:cNvSpPr>
            <p:nvPr/>
          </p:nvSpPr>
          <p:spPr bwMode="auto">
            <a:xfrm>
              <a:off x="1680" y="3840"/>
              <a:ext cx="1104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latinLnBrk="1" hangingPunct="1">
                <a:spcBef>
                  <a:spcPct val="0"/>
                </a:spcBef>
              </a:pPr>
              <a:r>
                <a:rPr lang="en-US" altLang="ko-KR" sz="1600" b="0">
                  <a:ea typeface="굴림" pitchFamily="50" charset="-127"/>
                </a:rPr>
                <a:t>RGB(255, 255, 255)</a:t>
              </a:r>
            </a:p>
          </p:txBody>
        </p:sp>
        <p:sp>
          <p:nvSpPr>
            <p:cNvPr id="346123" name="Rectangle 11"/>
            <p:cNvSpPr>
              <a:spLocks noChangeArrowheads="1"/>
            </p:cNvSpPr>
            <p:nvPr/>
          </p:nvSpPr>
          <p:spPr bwMode="auto">
            <a:xfrm>
              <a:off x="2784" y="3456"/>
              <a:ext cx="720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>
                <a:spcBef>
                  <a:spcPct val="0"/>
                </a:spcBef>
              </a:pPr>
              <a:r>
                <a:rPr lang="en-US" altLang="ko-KR" sz="1600" b="0">
                  <a:ea typeface="굴림" pitchFamily="50" charset="-127"/>
                </a:rPr>
                <a:t>Blue</a:t>
              </a:r>
            </a:p>
          </p:txBody>
        </p:sp>
        <p:sp>
          <p:nvSpPr>
            <p:cNvPr id="346124" name="Rectangle 12"/>
            <p:cNvSpPr>
              <a:spLocks noChangeArrowheads="1"/>
            </p:cNvSpPr>
            <p:nvPr/>
          </p:nvSpPr>
          <p:spPr bwMode="auto">
            <a:xfrm>
              <a:off x="3504" y="3456"/>
              <a:ext cx="1104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latinLnBrk="1" hangingPunct="1">
                <a:spcBef>
                  <a:spcPct val="0"/>
                </a:spcBef>
              </a:pPr>
              <a:r>
                <a:rPr lang="en-US" altLang="ko-KR" sz="1600" b="0">
                  <a:ea typeface="굴림" pitchFamily="50" charset="-127"/>
                </a:rPr>
                <a:t>RGB(0, 0, 255)</a:t>
              </a:r>
            </a:p>
          </p:txBody>
        </p:sp>
        <p:sp>
          <p:nvSpPr>
            <p:cNvPr id="346125" name="Rectangle 13"/>
            <p:cNvSpPr>
              <a:spLocks noChangeArrowheads="1"/>
            </p:cNvSpPr>
            <p:nvPr/>
          </p:nvSpPr>
          <p:spPr bwMode="auto">
            <a:xfrm>
              <a:off x="2784" y="3648"/>
              <a:ext cx="720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>
                <a:spcBef>
                  <a:spcPct val="0"/>
                </a:spcBef>
              </a:pPr>
              <a:r>
                <a:rPr lang="en-US" altLang="ko-KR" sz="1600" b="0">
                  <a:ea typeface="굴림" pitchFamily="50" charset="-127"/>
                </a:rPr>
                <a:t>Gray</a:t>
              </a:r>
            </a:p>
          </p:txBody>
        </p:sp>
        <p:sp>
          <p:nvSpPr>
            <p:cNvPr id="346126" name="Rectangle 14"/>
            <p:cNvSpPr>
              <a:spLocks noChangeArrowheads="1"/>
            </p:cNvSpPr>
            <p:nvPr/>
          </p:nvSpPr>
          <p:spPr bwMode="auto">
            <a:xfrm>
              <a:off x="3504" y="3648"/>
              <a:ext cx="1104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latinLnBrk="1" hangingPunct="1">
                <a:spcBef>
                  <a:spcPct val="0"/>
                </a:spcBef>
              </a:pPr>
              <a:r>
                <a:rPr lang="en-US" altLang="ko-KR" sz="1600" b="0">
                  <a:ea typeface="굴림" pitchFamily="50" charset="-127"/>
                </a:rPr>
                <a:t>RGB(128, 128, 128)</a:t>
              </a:r>
            </a:p>
          </p:txBody>
        </p:sp>
        <p:sp>
          <p:nvSpPr>
            <p:cNvPr id="346127" name="Rectangle 15"/>
            <p:cNvSpPr>
              <a:spLocks noChangeArrowheads="1"/>
            </p:cNvSpPr>
            <p:nvPr/>
          </p:nvSpPr>
          <p:spPr bwMode="auto">
            <a:xfrm>
              <a:off x="2784" y="3840"/>
              <a:ext cx="720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>
                <a:spcBef>
                  <a:spcPct val="0"/>
                </a:spcBef>
              </a:pPr>
              <a:r>
                <a:rPr lang="en-US" altLang="ko-KR" sz="1600" b="0">
                  <a:ea typeface="굴림" pitchFamily="50" charset="-127"/>
                </a:rPr>
                <a:t>Yellow</a:t>
              </a:r>
            </a:p>
          </p:txBody>
        </p:sp>
        <p:sp>
          <p:nvSpPr>
            <p:cNvPr id="346128" name="Rectangle 16"/>
            <p:cNvSpPr>
              <a:spLocks noChangeArrowheads="1"/>
            </p:cNvSpPr>
            <p:nvPr/>
          </p:nvSpPr>
          <p:spPr bwMode="auto">
            <a:xfrm>
              <a:off x="3504" y="3840"/>
              <a:ext cx="1104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latinLnBrk="1" hangingPunct="1">
                <a:spcBef>
                  <a:spcPct val="0"/>
                </a:spcBef>
              </a:pPr>
              <a:r>
                <a:rPr lang="en-US" altLang="ko-KR" sz="1600" b="0">
                  <a:ea typeface="굴림" pitchFamily="50" charset="-127"/>
                </a:rPr>
                <a:t>RGB(255, 255, 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5451944"/>
      </p:ext>
    </p:extLst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3B1C17-EB4D-4A1A-B511-A38AEC5183EB}" type="slidenum">
              <a:rPr lang="en-US" altLang="ko-KR"/>
              <a:pPr/>
              <a:t>352</a:t>
            </a:fld>
            <a:endParaRPr lang="en-US" altLang="ko-KR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도형 관련 출력 함수 </a:t>
            </a:r>
            <a:r>
              <a:rPr lang="en-US" altLang="ko-KR"/>
              <a:t>(2)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692696"/>
            <a:ext cx="8305800" cy="4953000"/>
          </a:xfrm>
        </p:spPr>
        <p:txBody>
          <a:bodyPr/>
          <a:lstStyle/>
          <a:p>
            <a:endParaRPr lang="en-US" altLang="ko-KR" sz="2000" b="1" dirty="0"/>
          </a:p>
          <a:p>
            <a:r>
              <a:rPr lang="en-US" altLang="ko-KR" sz="2000" b="1" dirty="0"/>
              <a:t>BOOL</a:t>
            </a:r>
            <a:r>
              <a:rPr lang="en-US" altLang="ko-KR" sz="2000" dirty="0"/>
              <a:t> </a:t>
            </a:r>
            <a:r>
              <a:rPr lang="en-US" altLang="ko-KR" sz="2000" dirty="0" err="1"/>
              <a:t>MoveToEx</a:t>
            </a:r>
            <a:r>
              <a:rPr lang="en-US" altLang="ko-KR" sz="2000" dirty="0"/>
              <a:t>(</a:t>
            </a:r>
            <a:r>
              <a:rPr lang="en-US" altLang="ko-KR" sz="2000" b="1" dirty="0"/>
              <a:t>HDC</a:t>
            </a:r>
            <a:r>
              <a:rPr lang="en-US" altLang="ko-KR" sz="2000" dirty="0"/>
              <a:t> </a:t>
            </a:r>
            <a:r>
              <a:rPr lang="en-US" altLang="ko-KR" sz="2000" dirty="0" err="1"/>
              <a:t>hdc</a:t>
            </a:r>
            <a:r>
              <a:rPr lang="en-US" altLang="ko-KR" sz="2000" dirty="0"/>
              <a:t>, </a:t>
            </a:r>
            <a:r>
              <a:rPr lang="en-US" altLang="ko-KR" sz="2000" b="1" dirty="0" err="1"/>
              <a:t>int</a:t>
            </a:r>
            <a:r>
              <a:rPr lang="en-US" altLang="ko-KR" sz="2000" dirty="0"/>
              <a:t> X, </a:t>
            </a:r>
            <a:r>
              <a:rPr lang="en-US" altLang="ko-KR" sz="2000" b="1" dirty="0" err="1"/>
              <a:t>int</a:t>
            </a:r>
            <a:r>
              <a:rPr lang="en-US" altLang="ko-KR" sz="2000" dirty="0"/>
              <a:t> Y, </a:t>
            </a:r>
            <a:r>
              <a:rPr lang="en-US" altLang="ko-KR" sz="2000" b="1" dirty="0"/>
              <a:t>POINT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lpPoint</a:t>
            </a:r>
            <a:r>
              <a:rPr lang="en-US" altLang="ko-KR" sz="2000" dirty="0"/>
              <a:t>); </a:t>
            </a:r>
          </a:p>
          <a:p>
            <a:pPr lvl="1"/>
            <a:r>
              <a:rPr lang="en-US" altLang="ko-KR" sz="1800" dirty="0"/>
              <a:t>CP</a:t>
            </a:r>
            <a:r>
              <a:rPr lang="ko-KR" altLang="en-US" sz="1800" dirty="0"/>
              <a:t>의 위치를 </a:t>
            </a:r>
            <a:r>
              <a:rPr lang="en-US" altLang="ko-KR" sz="1800" dirty="0"/>
              <a:t>X,Y</a:t>
            </a:r>
            <a:r>
              <a:rPr lang="ko-KR" altLang="en-US" sz="1800" dirty="0"/>
              <a:t>로 이동</a:t>
            </a:r>
          </a:p>
          <a:p>
            <a:r>
              <a:rPr lang="en-US" altLang="ko-KR" sz="2000" b="1" dirty="0"/>
              <a:t>BOOL</a:t>
            </a:r>
            <a:r>
              <a:rPr lang="en-US" altLang="ko-KR" sz="2000" dirty="0"/>
              <a:t> </a:t>
            </a:r>
            <a:r>
              <a:rPr lang="en-US" altLang="ko-KR" sz="2000" dirty="0" err="1"/>
              <a:t>LineTo</a:t>
            </a:r>
            <a:r>
              <a:rPr lang="en-US" altLang="ko-KR" sz="2000" dirty="0"/>
              <a:t>(</a:t>
            </a:r>
            <a:r>
              <a:rPr lang="en-US" altLang="ko-KR" sz="2000" b="1" dirty="0"/>
              <a:t>HDC</a:t>
            </a:r>
            <a:r>
              <a:rPr lang="en-US" altLang="ko-KR" sz="2000" dirty="0"/>
              <a:t> </a:t>
            </a:r>
            <a:r>
              <a:rPr lang="en-US" altLang="ko-KR" sz="2000" dirty="0" err="1"/>
              <a:t>hdc</a:t>
            </a:r>
            <a:r>
              <a:rPr lang="en-US" altLang="ko-KR" sz="2000" dirty="0"/>
              <a:t>, </a:t>
            </a:r>
            <a:r>
              <a:rPr lang="en-US" altLang="ko-KR" sz="2000" b="1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nXEnd</a:t>
            </a:r>
            <a:r>
              <a:rPr lang="en-US" altLang="ko-KR" sz="2000" dirty="0"/>
              <a:t>, </a:t>
            </a:r>
            <a:r>
              <a:rPr lang="en-US" altLang="ko-KR" sz="2000" b="1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nYEnd</a:t>
            </a:r>
            <a:r>
              <a:rPr lang="en-US" altLang="ko-KR" sz="2000" dirty="0"/>
              <a:t>); </a:t>
            </a:r>
          </a:p>
          <a:p>
            <a:pPr lvl="1"/>
            <a:r>
              <a:rPr lang="en-US" altLang="ko-KR" sz="1800" dirty="0"/>
              <a:t> CP</a:t>
            </a:r>
            <a:r>
              <a:rPr lang="ko-KR" altLang="en-US" sz="1800" dirty="0"/>
              <a:t>에서 지정한 위치까지 </a:t>
            </a:r>
            <a:r>
              <a:rPr lang="en-US" altLang="ko-KR" sz="1800" dirty="0"/>
              <a:t>Line</a:t>
            </a:r>
          </a:p>
          <a:p>
            <a:r>
              <a:rPr lang="en-US" altLang="ko-KR" sz="2000" b="1" dirty="0"/>
              <a:t>BOOL</a:t>
            </a:r>
            <a:r>
              <a:rPr lang="en-US" altLang="ko-KR" sz="2000" dirty="0"/>
              <a:t> Ellipse(</a:t>
            </a:r>
            <a:r>
              <a:rPr lang="en-US" altLang="ko-KR" sz="2000" b="1" dirty="0"/>
              <a:t>HDC</a:t>
            </a:r>
            <a:r>
              <a:rPr lang="en-US" altLang="ko-KR" sz="2000" dirty="0"/>
              <a:t> </a:t>
            </a:r>
            <a:r>
              <a:rPr lang="en-US" altLang="ko-KR" sz="2000" dirty="0" err="1"/>
              <a:t>hdc</a:t>
            </a:r>
            <a:r>
              <a:rPr lang="en-US" altLang="ko-KR" sz="2000" dirty="0"/>
              <a:t>, </a:t>
            </a:r>
            <a:r>
              <a:rPr lang="en-US" altLang="ko-KR" sz="2000" b="1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nLeftRect</a:t>
            </a:r>
            <a:r>
              <a:rPr lang="en-US" altLang="ko-KR" sz="2000" dirty="0"/>
              <a:t>, </a:t>
            </a:r>
            <a:r>
              <a:rPr lang="en-US" altLang="ko-KR" sz="2000" b="1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nTopRect</a:t>
            </a:r>
            <a:r>
              <a:rPr lang="en-US" altLang="ko-KR" sz="2000" dirty="0"/>
              <a:t>, </a:t>
            </a:r>
            <a:r>
              <a:rPr lang="en-US" altLang="ko-KR" sz="2000" b="1" dirty="0" err="1"/>
              <a:t>int</a:t>
            </a:r>
            <a:r>
              <a:rPr lang="en-US" altLang="ko-KR" sz="2000" dirty="0"/>
              <a:t> 		   </a:t>
            </a:r>
            <a:r>
              <a:rPr lang="en-US" altLang="ko-KR" sz="2000" dirty="0" err="1"/>
              <a:t>nRightRect</a:t>
            </a:r>
            <a:r>
              <a:rPr lang="en-US" altLang="ko-KR" sz="2000" dirty="0"/>
              <a:t>, 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</a:t>
            </a:r>
            <a:r>
              <a:rPr lang="en-US" altLang="ko-KR" sz="2000" dirty="0" err="1"/>
              <a:t>nBottomRect</a:t>
            </a:r>
            <a:r>
              <a:rPr lang="en-US" altLang="ko-KR" sz="2000" dirty="0"/>
              <a:t>); </a:t>
            </a:r>
          </a:p>
          <a:p>
            <a:r>
              <a:rPr lang="en-US" altLang="ko-KR" sz="2000" b="1" dirty="0"/>
              <a:t>BOOL</a:t>
            </a:r>
            <a:r>
              <a:rPr lang="en-US" altLang="ko-KR" sz="2000" dirty="0"/>
              <a:t> Rectangle(</a:t>
            </a:r>
            <a:r>
              <a:rPr lang="en-US" altLang="ko-KR" sz="2000" b="1" dirty="0"/>
              <a:t>HDC</a:t>
            </a:r>
            <a:r>
              <a:rPr lang="en-US" altLang="ko-KR" sz="2000" dirty="0"/>
              <a:t> </a:t>
            </a:r>
            <a:r>
              <a:rPr lang="en-US" altLang="ko-KR" sz="2000" dirty="0" err="1"/>
              <a:t>hdc</a:t>
            </a:r>
            <a:r>
              <a:rPr lang="en-US" altLang="ko-KR" sz="2000" dirty="0"/>
              <a:t>, </a:t>
            </a:r>
            <a:r>
              <a:rPr lang="en-US" altLang="ko-KR" sz="2000" b="1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nLeftRect</a:t>
            </a:r>
            <a:r>
              <a:rPr lang="en-US" altLang="ko-KR" sz="2000" dirty="0"/>
              <a:t>, </a:t>
            </a:r>
            <a:r>
              <a:rPr lang="en-US" altLang="ko-KR" sz="2000" b="1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nTopRect</a:t>
            </a:r>
            <a:r>
              <a:rPr lang="en-US" altLang="ko-KR" sz="2000" dirty="0"/>
              <a:t>, </a:t>
            </a:r>
            <a:br>
              <a:rPr lang="en-US" altLang="ko-KR" sz="2000" dirty="0"/>
            </a:br>
            <a:r>
              <a:rPr lang="en-US" altLang="ko-KR" sz="2000" dirty="0"/>
              <a:t>		        </a:t>
            </a:r>
            <a:r>
              <a:rPr lang="en-US" altLang="ko-KR" sz="2000" b="1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nRightRect</a:t>
            </a:r>
            <a:r>
              <a:rPr lang="en-US" altLang="ko-KR" sz="2000" dirty="0"/>
              <a:t>, </a:t>
            </a:r>
            <a:r>
              <a:rPr lang="en-US" altLang="ko-KR" sz="2000" b="1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nBottomRect</a:t>
            </a:r>
            <a:r>
              <a:rPr lang="en-US" altLang="ko-KR" sz="2000" dirty="0"/>
              <a:t>); </a:t>
            </a:r>
          </a:p>
          <a:p>
            <a:r>
              <a:rPr lang="en-US" altLang="ko-KR" sz="2000" b="1" dirty="0"/>
              <a:t>BOOL</a:t>
            </a:r>
            <a:r>
              <a:rPr lang="en-US" altLang="ko-KR" sz="2000" dirty="0"/>
              <a:t> </a:t>
            </a:r>
            <a:r>
              <a:rPr lang="en-US" altLang="ko-KR" sz="2000" dirty="0" err="1"/>
              <a:t>RoundRect</a:t>
            </a:r>
            <a:r>
              <a:rPr lang="en-US" altLang="ko-KR" sz="2000" dirty="0"/>
              <a:t>(</a:t>
            </a:r>
            <a:r>
              <a:rPr lang="en-US" altLang="ko-KR" sz="2000" b="1" dirty="0"/>
              <a:t>HDC</a:t>
            </a:r>
            <a:r>
              <a:rPr lang="en-US" altLang="ko-KR" sz="2000" dirty="0"/>
              <a:t> </a:t>
            </a:r>
            <a:r>
              <a:rPr lang="en-US" altLang="ko-KR" sz="2000" dirty="0" err="1"/>
              <a:t>hdc</a:t>
            </a:r>
            <a:r>
              <a:rPr lang="en-US" altLang="ko-KR" sz="2000" dirty="0"/>
              <a:t>, </a:t>
            </a:r>
            <a:r>
              <a:rPr lang="en-US" altLang="ko-KR" sz="2000" b="1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nLeftRect</a:t>
            </a:r>
            <a:r>
              <a:rPr lang="en-US" altLang="ko-KR" sz="2000" dirty="0"/>
              <a:t>, </a:t>
            </a:r>
            <a:r>
              <a:rPr lang="en-US" altLang="ko-KR" sz="2000" b="1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nTopRect</a:t>
            </a:r>
            <a:r>
              <a:rPr lang="en-US" altLang="ko-KR" sz="2000" dirty="0"/>
              <a:t>, </a:t>
            </a:r>
            <a:r>
              <a:rPr lang="en-US" altLang="ko-KR" sz="2000" b="1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nRightRect</a:t>
            </a:r>
            <a:r>
              <a:rPr lang="en-US" altLang="ko-KR" sz="2000" dirty="0"/>
              <a:t>, </a:t>
            </a:r>
            <a:r>
              <a:rPr lang="en-US" altLang="ko-KR" sz="2000" b="1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nBottomRect</a:t>
            </a:r>
            <a:r>
              <a:rPr lang="en-US" altLang="ko-KR" sz="2000" dirty="0"/>
              <a:t>, </a:t>
            </a:r>
            <a:r>
              <a:rPr lang="en-US" altLang="ko-KR" sz="2000" b="1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nWidth</a:t>
            </a:r>
            <a:r>
              <a:rPr lang="en-US" altLang="ko-KR" sz="2000" dirty="0"/>
              <a:t>, </a:t>
            </a:r>
            <a:r>
              <a:rPr lang="en-US" altLang="ko-KR" sz="2000" b="1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nHeight</a:t>
            </a:r>
            <a:r>
              <a:rPr lang="en-US" altLang="ko-KR" sz="2000" dirty="0"/>
              <a:t>); </a:t>
            </a:r>
          </a:p>
          <a:p>
            <a:endParaRPr lang="en-US" altLang="ko-KR" sz="2000" dirty="0"/>
          </a:p>
          <a:p>
            <a:pPr lvl="1"/>
            <a:r>
              <a:rPr lang="ko-KR" altLang="en-US" sz="1800" dirty="0"/>
              <a:t>실습 </a:t>
            </a:r>
            <a:r>
              <a:rPr lang="en-US" altLang="ko-KR" sz="1800" dirty="0"/>
              <a:t>: </a:t>
            </a:r>
            <a:r>
              <a:rPr lang="ko-KR" altLang="en-US" sz="1800" dirty="0"/>
              <a:t>메뉴를 누르면 선</a:t>
            </a:r>
            <a:r>
              <a:rPr lang="en-US" altLang="ko-KR" sz="1800" dirty="0"/>
              <a:t>, </a:t>
            </a:r>
            <a:r>
              <a:rPr lang="ko-KR" altLang="en-US" sz="1800" dirty="0"/>
              <a:t>사각형</a:t>
            </a:r>
            <a:r>
              <a:rPr lang="en-US" altLang="ko-KR" sz="1800" dirty="0"/>
              <a:t>, </a:t>
            </a:r>
            <a:r>
              <a:rPr lang="ko-KR" altLang="en-US" sz="1800" dirty="0"/>
              <a:t>타원</a:t>
            </a:r>
            <a:r>
              <a:rPr lang="en-US" altLang="ko-KR" sz="1800" dirty="0"/>
              <a:t>, </a:t>
            </a:r>
            <a:r>
              <a:rPr lang="ko-KR" altLang="en-US" sz="1800" dirty="0"/>
              <a:t>모서리가 둥근 사각형 출력</a:t>
            </a:r>
          </a:p>
          <a:p>
            <a:pPr lvl="1"/>
            <a:r>
              <a:rPr lang="ko-KR" altLang="en-US" sz="1800" dirty="0"/>
              <a:t>마우스 버튼을 누르면 그 자리에 사각형 출력</a:t>
            </a:r>
          </a:p>
          <a:p>
            <a:endParaRPr lang="ko-KR" altLang="en-US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261208850"/>
      </p:ext>
    </p:extLst>
  </p:cSld>
  <p:clrMapOvr>
    <a:masterClrMapping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A87C90-B543-41A8-AB1C-75C025577443}" type="slidenum">
              <a:rPr lang="en-US" altLang="ko-KR"/>
              <a:pPr/>
              <a:t>353</a:t>
            </a:fld>
            <a:endParaRPr lang="en-US" altLang="ko-KR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443136"/>
          </a:xfrm>
        </p:spPr>
        <p:txBody>
          <a:bodyPr/>
          <a:lstStyle/>
          <a:p>
            <a:r>
              <a:rPr lang="en-US" altLang="ko-KR" dirty="0"/>
              <a:t>GDI </a:t>
            </a:r>
            <a:r>
              <a:rPr lang="ko-KR" altLang="en-US" dirty="0"/>
              <a:t>개체</a:t>
            </a:r>
            <a:r>
              <a:rPr lang="en-US" altLang="ko-KR" dirty="0"/>
              <a:t>(1)</a:t>
            </a: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179512" y="692696"/>
            <a:ext cx="8305800" cy="382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 GDI 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개체를 사용하는 방법</a:t>
            </a:r>
          </a:p>
          <a:p>
            <a:pPr lvl="1">
              <a:spcBef>
                <a:spcPct val="20000"/>
              </a:spcBef>
              <a:buClr>
                <a:srgbClr val="000046"/>
              </a:buClr>
              <a:buSzPct val="75000"/>
              <a:buFont typeface="Wingdings" pitchFamily="2" charset="2"/>
              <a:buChar char="l"/>
            </a:pPr>
            <a:r>
              <a:rPr lang="ko-KR" altLang="en-US" sz="1800" b="0" dirty="0">
                <a:latin typeface="Arial" pitchFamily="34" charset="0"/>
                <a:ea typeface="굴림체" pitchFamily="49" charset="-127"/>
              </a:rPr>
              <a:t> </a:t>
            </a:r>
            <a:r>
              <a:rPr lang="ko-KR" altLang="en-US" sz="1800" b="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800" b="0" dirty="0">
                <a:latin typeface="굴림" pitchFamily="50" charset="-127"/>
                <a:ea typeface="굴림" pitchFamily="50" charset="-127"/>
              </a:rPr>
              <a:t>(1) GDI </a:t>
            </a:r>
            <a:r>
              <a:rPr lang="ko-KR" altLang="en-US" sz="1800" b="0" dirty="0">
                <a:latin typeface="굴림" pitchFamily="50" charset="-127"/>
                <a:ea typeface="굴림" pitchFamily="50" charset="-127"/>
              </a:rPr>
              <a:t>개체를 생성</a:t>
            </a:r>
          </a:p>
          <a:p>
            <a:pPr lvl="2">
              <a:spcBef>
                <a:spcPct val="20000"/>
              </a:spcBef>
              <a:buClr>
                <a:srgbClr val="000046"/>
              </a:buClr>
              <a:buSzPct val="75000"/>
              <a:buFont typeface="Wingdings" pitchFamily="2" charset="2"/>
              <a:buChar char="Ø"/>
            </a:pPr>
            <a:r>
              <a:rPr lang="ko-KR" altLang="en-US" sz="1800" b="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800" b="0" dirty="0" err="1">
                <a:latin typeface="굴림" pitchFamily="50" charset="-127"/>
                <a:ea typeface="굴림" pitchFamily="50" charset="-127"/>
              </a:rPr>
              <a:t>CreatePen</a:t>
            </a:r>
            <a:r>
              <a:rPr lang="en-US" altLang="ko-KR" sz="1800" b="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 sz="1800" b="0" dirty="0" err="1">
                <a:latin typeface="굴림" pitchFamily="50" charset="-127"/>
                <a:ea typeface="굴림" pitchFamily="50" charset="-127"/>
              </a:rPr>
              <a:t>CreateSolidBrush</a:t>
            </a:r>
            <a:r>
              <a:rPr lang="en-US" altLang="ko-KR" sz="1800" b="0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800" b="0" dirty="0">
                <a:latin typeface="굴림" pitchFamily="50" charset="-127"/>
                <a:ea typeface="굴림" pitchFamily="50" charset="-127"/>
              </a:rPr>
              <a:t>등 이용</a:t>
            </a:r>
          </a:p>
          <a:p>
            <a:pPr lvl="1">
              <a:spcBef>
                <a:spcPct val="20000"/>
              </a:spcBef>
              <a:buClr>
                <a:srgbClr val="000046"/>
              </a:buClr>
              <a:buSzPct val="75000"/>
              <a:buFont typeface="Wingdings" pitchFamily="2" charset="2"/>
              <a:buChar char="l"/>
            </a:pPr>
            <a:r>
              <a:rPr lang="ko-KR" altLang="en-US" sz="1800" b="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800" b="0" dirty="0">
                <a:latin typeface="굴림" pitchFamily="50" charset="-127"/>
                <a:ea typeface="굴림" pitchFamily="50" charset="-127"/>
              </a:rPr>
              <a:t>(2) DC</a:t>
            </a:r>
            <a:r>
              <a:rPr lang="ko-KR" altLang="en-US" sz="1800" b="0" dirty="0">
                <a:latin typeface="굴림" pitchFamily="50" charset="-127"/>
                <a:ea typeface="굴림" pitchFamily="50" charset="-127"/>
              </a:rPr>
              <a:t>를 얻는다</a:t>
            </a:r>
            <a:r>
              <a:rPr lang="en-US" altLang="ko-KR" sz="1800" b="0" dirty="0">
                <a:latin typeface="굴림" pitchFamily="50" charset="-127"/>
                <a:ea typeface="굴림" pitchFamily="50" charset="-127"/>
              </a:rPr>
              <a:t>. (</a:t>
            </a:r>
            <a:r>
              <a:rPr lang="en-US" altLang="ko-KR" sz="1800" b="0" dirty="0" err="1">
                <a:latin typeface="굴림" pitchFamily="50" charset="-127"/>
                <a:ea typeface="굴림" pitchFamily="50" charset="-127"/>
              </a:rPr>
              <a:t>GetDC</a:t>
            </a:r>
            <a:r>
              <a:rPr lang="ko-KR" altLang="en-US" sz="1800" b="0" dirty="0">
                <a:latin typeface="굴림" pitchFamily="50" charset="-127"/>
                <a:ea typeface="굴림" pitchFamily="50" charset="-127"/>
              </a:rPr>
              <a:t>나 </a:t>
            </a:r>
            <a:r>
              <a:rPr lang="en-US" altLang="ko-KR" sz="1800" b="0" dirty="0" err="1">
                <a:latin typeface="굴림" pitchFamily="50" charset="-127"/>
                <a:ea typeface="굴림" pitchFamily="50" charset="-127"/>
              </a:rPr>
              <a:t>BeginPaint</a:t>
            </a:r>
            <a:r>
              <a:rPr lang="en-US" altLang="ko-KR" sz="1800" b="0" dirty="0">
                <a:latin typeface="굴림" pitchFamily="50" charset="-127"/>
                <a:ea typeface="굴림" pitchFamily="50" charset="-127"/>
              </a:rPr>
              <a:t>)</a:t>
            </a:r>
          </a:p>
          <a:p>
            <a:pPr lvl="1">
              <a:spcBef>
                <a:spcPct val="20000"/>
              </a:spcBef>
              <a:buClr>
                <a:srgbClr val="000046"/>
              </a:buClr>
              <a:buSzPct val="75000"/>
              <a:buFont typeface="Wingdings" pitchFamily="2" charset="2"/>
              <a:buChar char="l"/>
            </a:pPr>
            <a:r>
              <a:rPr lang="en-US" altLang="ko-KR" sz="1800" b="0" dirty="0">
                <a:latin typeface="굴림" pitchFamily="50" charset="-127"/>
                <a:ea typeface="굴림" pitchFamily="50" charset="-127"/>
              </a:rPr>
              <a:t> (3) </a:t>
            </a:r>
            <a:r>
              <a:rPr lang="ko-KR" altLang="en-US" sz="1800" b="0" dirty="0">
                <a:latin typeface="굴림" pitchFamily="50" charset="-127"/>
                <a:ea typeface="굴림" pitchFamily="50" charset="-127"/>
              </a:rPr>
              <a:t>개체를 </a:t>
            </a:r>
            <a:r>
              <a:rPr lang="en-US" altLang="ko-KR" sz="1800" b="0" dirty="0">
                <a:latin typeface="굴림" pitchFamily="50" charset="-127"/>
                <a:ea typeface="굴림" pitchFamily="50" charset="-127"/>
              </a:rPr>
              <a:t>DC</a:t>
            </a:r>
            <a:r>
              <a:rPr lang="ko-KR" altLang="en-US" sz="1800" b="0" dirty="0">
                <a:latin typeface="굴림" pitchFamily="50" charset="-127"/>
                <a:ea typeface="굴림" pitchFamily="50" charset="-127"/>
              </a:rPr>
              <a:t>에 등록</a:t>
            </a:r>
          </a:p>
          <a:p>
            <a:pPr lvl="2">
              <a:spcBef>
                <a:spcPct val="20000"/>
              </a:spcBef>
              <a:buClr>
                <a:srgbClr val="000046"/>
              </a:buClr>
              <a:buSzPct val="75000"/>
              <a:buFont typeface="Wingdings" pitchFamily="2" charset="2"/>
              <a:buChar char="Ø"/>
            </a:pPr>
            <a:r>
              <a:rPr lang="ko-KR" altLang="en-US" sz="1800" b="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800" b="0" dirty="0" err="1">
                <a:latin typeface="굴림" pitchFamily="50" charset="-127"/>
                <a:ea typeface="굴림" pitchFamily="50" charset="-127"/>
              </a:rPr>
              <a:t>SeleteObject</a:t>
            </a:r>
            <a:r>
              <a:rPr lang="en-US" altLang="ko-KR" sz="1800" b="0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800" b="0" dirty="0">
                <a:latin typeface="굴림" pitchFamily="50" charset="-127"/>
                <a:ea typeface="굴림" pitchFamily="50" charset="-127"/>
              </a:rPr>
              <a:t>함수 이용</a:t>
            </a:r>
          </a:p>
          <a:p>
            <a:pPr lvl="2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lang="ko-KR" altLang="en-US" sz="1800" b="0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800" b="0" dirty="0" err="1">
                <a:latin typeface="굴림" pitchFamily="50" charset="-127"/>
                <a:ea typeface="굴림" pitchFamily="50" charset="-127"/>
              </a:rPr>
              <a:t>리턴되는</a:t>
            </a:r>
            <a:r>
              <a:rPr lang="ko-KR" altLang="en-US" sz="1800" b="0" dirty="0">
                <a:latin typeface="굴림" pitchFamily="50" charset="-127"/>
                <a:ea typeface="굴림" pitchFamily="50" charset="-127"/>
              </a:rPr>
              <a:t> 기존 개체는 저장</a:t>
            </a:r>
          </a:p>
          <a:p>
            <a:pPr lvl="1">
              <a:spcBef>
                <a:spcPct val="20000"/>
              </a:spcBef>
              <a:buClr>
                <a:srgbClr val="000046"/>
              </a:buClr>
              <a:buSzPct val="75000"/>
              <a:buFont typeface="Wingdings" pitchFamily="2" charset="2"/>
              <a:buChar char="l"/>
            </a:pPr>
            <a:r>
              <a:rPr lang="ko-KR" altLang="en-US" sz="1800" b="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800" b="0" dirty="0">
                <a:latin typeface="굴림" pitchFamily="50" charset="-127"/>
                <a:ea typeface="굴림" pitchFamily="50" charset="-127"/>
              </a:rPr>
              <a:t>(4) DC</a:t>
            </a:r>
            <a:r>
              <a:rPr lang="ko-KR" altLang="en-US" sz="1800" b="0" dirty="0">
                <a:latin typeface="굴림" pitchFamily="50" charset="-127"/>
                <a:ea typeface="굴림" pitchFamily="50" charset="-127"/>
              </a:rPr>
              <a:t>를 사용하여 출력</a:t>
            </a:r>
          </a:p>
          <a:p>
            <a:pPr lvl="1">
              <a:spcBef>
                <a:spcPct val="20000"/>
              </a:spcBef>
              <a:buClr>
                <a:srgbClr val="000046"/>
              </a:buClr>
              <a:buSzPct val="75000"/>
              <a:buFont typeface="Wingdings" pitchFamily="2" charset="2"/>
              <a:buChar char="l"/>
            </a:pPr>
            <a:r>
              <a:rPr lang="ko-KR" altLang="en-US" sz="1800" b="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800" b="0" dirty="0">
                <a:latin typeface="굴림" pitchFamily="50" charset="-127"/>
                <a:ea typeface="굴림" pitchFamily="50" charset="-127"/>
              </a:rPr>
              <a:t>(5) </a:t>
            </a:r>
            <a:r>
              <a:rPr lang="ko-KR" altLang="en-US" sz="1800" b="0" dirty="0">
                <a:latin typeface="굴림" pitchFamily="50" charset="-127"/>
                <a:ea typeface="굴림" pitchFamily="50" charset="-127"/>
              </a:rPr>
              <a:t>이전 개체로 환원 </a:t>
            </a:r>
            <a:r>
              <a:rPr lang="en-US" altLang="ko-KR" sz="1800" b="0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800" b="0" dirty="0" err="1">
                <a:latin typeface="굴림" pitchFamily="50" charset="-127"/>
                <a:ea typeface="굴림" pitchFamily="50" charset="-127"/>
              </a:rPr>
              <a:t>SelectObject</a:t>
            </a:r>
            <a:r>
              <a:rPr lang="en-US" altLang="ko-KR" sz="1800" b="0" dirty="0">
                <a:latin typeface="굴림" pitchFamily="50" charset="-127"/>
                <a:ea typeface="굴림" pitchFamily="50" charset="-127"/>
              </a:rPr>
              <a:t>)</a:t>
            </a:r>
          </a:p>
          <a:p>
            <a:pPr lvl="1">
              <a:spcBef>
                <a:spcPct val="20000"/>
              </a:spcBef>
              <a:buClr>
                <a:srgbClr val="000046"/>
              </a:buClr>
              <a:buSzPct val="75000"/>
              <a:buFont typeface="Wingdings" pitchFamily="2" charset="2"/>
              <a:buChar char="l"/>
            </a:pPr>
            <a:r>
              <a:rPr lang="en-US" altLang="ko-KR" sz="1800" b="0" dirty="0">
                <a:latin typeface="굴림" pitchFamily="50" charset="-127"/>
                <a:ea typeface="굴림" pitchFamily="50" charset="-127"/>
              </a:rPr>
              <a:t> (6) DC</a:t>
            </a:r>
            <a:r>
              <a:rPr lang="ko-KR" altLang="en-US" sz="1800" b="0" dirty="0">
                <a:latin typeface="굴림" pitchFamily="50" charset="-127"/>
                <a:ea typeface="굴림" pitchFamily="50" charset="-127"/>
              </a:rPr>
              <a:t>를 </a:t>
            </a:r>
            <a:r>
              <a:rPr lang="en-US" altLang="ko-KR" sz="1800" b="0" dirty="0">
                <a:latin typeface="굴림" pitchFamily="50" charset="-127"/>
                <a:ea typeface="굴림" pitchFamily="50" charset="-127"/>
              </a:rPr>
              <a:t>OS</a:t>
            </a:r>
            <a:r>
              <a:rPr lang="ko-KR" altLang="en-US" sz="1800" b="0" dirty="0">
                <a:latin typeface="굴림" pitchFamily="50" charset="-127"/>
                <a:ea typeface="굴림" pitchFamily="50" charset="-127"/>
              </a:rPr>
              <a:t>로 반환 </a:t>
            </a:r>
            <a:r>
              <a:rPr lang="en-US" altLang="ko-KR" sz="1800" b="0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800" b="0" dirty="0" err="1">
                <a:latin typeface="굴림" pitchFamily="50" charset="-127"/>
                <a:ea typeface="굴림" pitchFamily="50" charset="-127"/>
              </a:rPr>
              <a:t>ReleaseDC</a:t>
            </a:r>
            <a:r>
              <a:rPr lang="ko-KR" altLang="en-US" sz="1800" b="0" dirty="0">
                <a:latin typeface="굴림" pitchFamily="50" charset="-127"/>
                <a:ea typeface="굴림" pitchFamily="50" charset="-127"/>
              </a:rPr>
              <a:t>나 </a:t>
            </a:r>
            <a:r>
              <a:rPr lang="en-US" altLang="ko-KR" sz="1800" b="0" dirty="0" err="1">
                <a:latin typeface="굴림" pitchFamily="50" charset="-127"/>
                <a:ea typeface="굴림" pitchFamily="50" charset="-127"/>
              </a:rPr>
              <a:t>EndPaint</a:t>
            </a:r>
            <a:r>
              <a:rPr lang="en-US" altLang="ko-KR" sz="1800" b="0" dirty="0">
                <a:latin typeface="굴림" pitchFamily="50" charset="-127"/>
                <a:ea typeface="굴림" pitchFamily="50" charset="-127"/>
              </a:rPr>
              <a:t>)</a:t>
            </a:r>
          </a:p>
          <a:p>
            <a:pPr lvl="1">
              <a:spcBef>
                <a:spcPct val="20000"/>
              </a:spcBef>
              <a:buClr>
                <a:srgbClr val="000046"/>
              </a:buClr>
              <a:buSzPct val="75000"/>
              <a:buFont typeface="Wingdings" pitchFamily="2" charset="2"/>
              <a:buChar char="l"/>
            </a:pPr>
            <a:r>
              <a:rPr lang="en-US" altLang="ko-KR" sz="1800" b="0" dirty="0">
                <a:latin typeface="굴림" pitchFamily="50" charset="-127"/>
                <a:ea typeface="굴림" pitchFamily="50" charset="-127"/>
              </a:rPr>
              <a:t> (7) </a:t>
            </a:r>
            <a:r>
              <a:rPr lang="ko-KR" altLang="en-US" sz="1800" b="0" dirty="0">
                <a:latin typeface="굴림" pitchFamily="50" charset="-127"/>
                <a:ea typeface="굴림" pitchFamily="50" charset="-127"/>
              </a:rPr>
              <a:t>생성해서 사용한 개체를 삭제 </a:t>
            </a:r>
            <a:r>
              <a:rPr lang="en-US" altLang="ko-KR" sz="1800" b="0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800" b="0" dirty="0" err="1">
                <a:latin typeface="굴림" pitchFamily="50" charset="-127"/>
                <a:ea typeface="굴림" pitchFamily="50" charset="-127"/>
              </a:rPr>
              <a:t>DeleteObject</a:t>
            </a:r>
            <a:r>
              <a:rPr lang="en-US" altLang="ko-KR" sz="1800" b="0" dirty="0">
                <a:latin typeface="굴림" pitchFamily="50" charset="-127"/>
                <a:ea typeface="굴림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2070683"/>
      </p:ext>
    </p:extLst>
  </p:cSld>
  <p:clrMapOvr>
    <a:masterClrMapping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2807257" y="5499893"/>
            <a:ext cx="2590800" cy="304800"/>
          </a:xfrm>
        </p:spPr>
        <p:txBody>
          <a:bodyPr/>
          <a:lstStyle/>
          <a:p>
            <a:fld id="{051CF0FB-3253-4991-8997-478D55855E1D}" type="slidenum">
              <a:rPr lang="en-US" altLang="ko-KR"/>
              <a:pPr/>
              <a:t>354</a:t>
            </a:fld>
            <a:endParaRPr lang="en-US" altLang="ko-KR"/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335519" y="623093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lang="en-US" altLang="ko-KR" sz="280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2400" b="0">
                <a:latin typeface="굴림" pitchFamily="50" charset="-127"/>
                <a:ea typeface="굴림" pitchFamily="50" charset="-127"/>
              </a:rPr>
              <a:t>펜 </a:t>
            </a:r>
            <a:r>
              <a:rPr lang="en-US" altLang="ko-KR" sz="2400" b="0">
                <a:latin typeface="굴림" pitchFamily="50" charset="-127"/>
                <a:ea typeface="굴림" pitchFamily="50" charset="-127"/>
              </a:rPr>
              <a:t>(Pen)</a:t>
            </a:r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335519" y="1156493"/>
            <a:ext cx="83820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lang="en-US" altLang="ko-KR" sz="1800" b="0">
                <a:latin typeface="굴림" pitchFamily="50" charset="-127"/>
                <a:ea typeface="굴림" pitchFamily="50" charset="-127"/>
              </a:rPr>
              <a:t>  ※</a:t>
            </a:r>
            <a:r>
              <a:rPr lang="ko-KR" altLang="en-US" sz="1800" b="0">
                <a:latin typeface="굴림" pitchFamily="50" charset="-127"/>
                <a:ea typeface="굴림" pitchFamily="50" charset="-127"/>
              </a:rPr>
              <a:t>선이나 영역의 경계선을 그릴 때 사용</a:t>
            </a:r>
          </a:p>
          <a:p>
            <a:pPr eaLnBrk="1" latinLnBrk="1" hangingPunct="1"/>
            <a:r>
              <a:rPr lang="ko-KR" altLang="en-US" sz="1800" b="0">
                <a:latin typeface="굴림" pitchFamily="50" charset="-127"/>
                <a:ea typeface="굴림" pitchFamily="50" charset="-127"/>
              </a:rPr>
              <a:t>  </a:t>
            </a:r>
            <a:r>
              <a:rPr lang="en-US" altLang="ko-KR" sz="1800" b="0">
                <a:latin typeface="굴림" pitchFamily="50" charset="-127"/>
                <a:ea typeface="굴림" pitchFamily="50" charset="-127"/>
              </a:rPr>
              <a:t>※</a:t>
            </a:r>
            <a:r>
              <a:rPr lang="ko-KR" altLang="en-US" sz="1800" b="0">
                <a:latin typeface="굴림" pitchFamily="50" charset="-127"/>
                <a:ea typeface="굴림" pitchFamily="50" charset="-127"/>
              </a:rPr>
              <a:t>두께</a:t>
            </a:r>
            <a:r>
              <a:rPr lang="en-US" altLang="ko-KR" sz="1800" b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800" b="0">
                <a:latin typeface="굴림" pitchFamily="50" charset="-127"/>
                <a:ea typeface="굴림" pitchFamily="50" charset="-127"/>
              </a:rPr>
              <a:t>색상</a:t>
            </a:r>
            <a:r>
              <a:rPr lang="en-US" altLang="ko-KR" sz="1800" b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800" b="0">
                <a:latin typeface="굴림" pitchFamily="50" charset="-127"/>
                <a:ea typeface="굴림" pitchFamily="50" charset="-127"/>
              </a:rPr>
              <a:t>스타일 설정 가능</a:t>
            </a:r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487919" y="1994693"/>
            <a:ext cx="838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>
              <a:buFont typeface="Monotype Sorts" pitchFamily="2" charset="2"/>
              <a:buChar char="m"/>
            </a:pPr>
            <a:r>
              <a:rPr lang="en-US" altLang="ko-KR" b="0">
                <a:latin typeface="굴림" pitchFamily="50" charset="-127"/>
                <a:ea typeface="굴림" pitchFamily="50" charset="-127"/>
              </a:rPr>
              <a:t> BOOL CreatePen(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int</a:t>
            </a:r>
            <a:r>
              <a:rPr lang="en-US" altLang="ko-KR" b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b="0" i="1">
                <a:latin typeface="굴림" pitchFamily="50" charset="-127"/>
                <a:ea typeface="굴림" pitchFamily="50" charset="-127"/>
              </a:rPr>
              <a:t>nPenStyle</a:t>
            </a:r>
            <a:r>
              <a:rPr lang="en-US" altLang="ko-KR" b="0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int</a:t>
            </a:r>
            <a:r>
              <a:rPr lang="en-US" altLang="ko-KR" b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b="0" i="1">
                <a:latin typeface="굴림" pitchFamily="50" charset="-127"/>
                <a:ea typeface="굴림" pitchFamily="50" charset="-127"/>
              </a:rPr>
              <a:t>nWidth</a:t>
            </a:r>
            <a:r>
              <a:rPr lang="en-US" altLang="ko-KR" b="0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COLORREF</a:t>
            </a:r>
            <a:r>
              <a:rPr lang="en-US" altLang="ko-KR" b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b="0" i="1">
                <a:latin typeface="굴림" pitchFamily="50" charset="-127"/>
                <a:ea typeface="굴림" pitchFamily="50" charset="-127"/>
              </a:rPr>
              <a:t>crColor</a:t>
            </a:r>
            <a:r>
              <a:rPr lang="en-US" altLang="ko-KR" b="0">
                <a:latin typeface="굴림" pitchFamily="50" charset="-127"/>
                <a:ea typeface="굴림" pitchFamily="50" charset="-127"/>
              </a:rPr>
              <a:t>);</a:t>
            </a:r>
          </a:p>
        </p:txBody>
      </p:sp>
      <p:sp>
        <p:nvSpPr>
          <p:cNvPr id="92170" name="Rectangle 10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/>
              <a:t>GDI </a:t>
            </a:r>
            <a:r>
              <a:rPr lang="ko-KR" altLang="en-US"/>
              <a:t>개체</a:t>
            </a:r>
            <a:r>
              <a:rPr lang="en-US" altLang="ko-KR"/>
              <a:t>(2)</a:t>
            </a:r>
          </a:p>
        </p:txBody>
      </p:sp>
      <p:graphicFrame>
        <p:nvGraphicFramePr>
          <p:cNvPr id="92171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111650"/>
              </p:ext>
            </p:extLst>
          </p:nvPr>
        </p:nvGraphicFramePr>
        <p:xfrm>
          <a:off x="640319" y="2375693"/>
          <a:ext cx="6934200" cy="3200401"/>
        </p:xfrm>
        <a:graphic>
          <a:graphicData uri="http://schemas.openxmlformats.org/drawingml/2006/table">
            <a:tbl>
              <a:tblPr/>
              <a:tblGrid>
                <a:gridCol w="240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펜의 스타일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내 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모 양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  PS_SOLID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  </a:t>
                      </a: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실선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  PS_DASH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  </a:t>
                      </a: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파선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  PS_DOT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  </a:t>
                      </a: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점선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  PS_DASHDOT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  </a:t>
                      </a: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일점 쇄선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  PS_DASHDOTDOT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  </a:t>
                      </a: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이점 쇄선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  PS_NULL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  </a:t>
                      </a: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선을 그리지 않음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2205" name="Picture 4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919" y="3442493"/>
            <a:ext cx="2066925" cy="9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6" name="Picture 4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919" y="3899693"/>
            <a:ext cx="2066925" cy="9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7" name="Picture 4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409169" y="4356893"/>
            <a:ext cx="2165350" cy="9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8" name="Picture 4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919" y="4814093"/>
            <a:ext cx="2066925" cy="9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9" name="Picture 4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409169" y="2985293"/>
            <a:ext cx="2165350" cy="9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4323497"/>
      </p:ext>
    </p:extLst>
  </p:cSld>
  <p:clrMapOvr>
    <a:masterClrMapping/>
  </p:clrMapOvr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B8F141-799E-4101-B367-12A644B50ECC}" type="slidenum">
              <a:rPr lang="en-US" altLang="ko-KR"/>
              <a:pPr/>
              <a:t>355</a:t>
            </a:fld>
            <a:endParaRPr lang="en-US" altLang="ko-KR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282" y="8271"/>
            <a:ext cx="7772400" cy="447328"/>
          </a:xfrm>
        </p:spPr>
        <p:txBody>
          <a:bodyPr/>
          <a:lstStyle/>
          <a:p>
            <a:r>
              <a:rPr lang="en-US" altLang="ko-KR" dirty="0"/>
              <a:t>GDI </a:t>
            </a:r>
            <a:r>
              <a:rPr lang="ko-KR" altLang="en-US" dirty="0"/>
              <a:t>개체</a:t>
            </a:r>
            <a:r>
              <a:rPr lang="en-US" altLang="ko-KR" dirty="0"/>
              <a:t>(3)</a:t>
            </a:r>
          </a:p>
        </p:txBody>
      </p:sp>
      <p:sp>
        <p:nvSpPr>
          <p:cNvPr id="538667" name="Text Box 43"/>
          <p:cNvSpPr txBox="1">
            <a:spLocks noChangeArrowheads="1"/>
          </p:cNvSpPr>
          <p:nvPr/>
        </p:nvSpPr>
        <p:spPr bwMode="auto">
          <a:xfrm>
            <a:off x="463398" y="702581"/>
            <a:ext cx="8305800" cy="93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lang="en-US" altLang="ko-KR" sz="280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2400" b="0">
                <a:latin typeface="굴림" pitchFamily="50" charset="-127"/>
                <a:ea typeface="굴림" pitchFamily="50" charset="-127"/>
              </a:rPr>
              <a:t>브러쉬 </a:t>
            </a:r>
            <a:r>
              <a:rPr lang="en-US" altLang="ko-KR" sz="2400" b="0">
                <a:latin typeface="굴림" pitchFamily="50" charset="-127"/>
                <a:ea typeface="굴림" pitchFamily="50" charset="-127"/>
              </a:rPr>
              <a:t>(Brush)</a:t>
            </a:r>
          </a:p>
          <a:p>
            <a:pPr eaLnBrk="1" latinLnBrk="1" hangingPunct="1"/>
            <a:r>
              <a:rPr lang="en-US" altLang="ko-KR" sz="1800" b="0">
                <a:latin typeface="굴림" pitchFamily="50" charset="-127"/>
                <a:ea typeface="굴림" pitchFamily="50" charset="-127"/>
              </a:rPr>
              <a:t>  ※ </a:t>
            </a:r>
            <a:r>
              <a:rPr lang="ko-KR" altLang="en-US" sz="1800" b="0">
                <a:latin typeface="굴림" pitchFamily="50" charset="-127"/>
                <a:ea typeface="굴림" pitchFamily="50" charset="-127"/>
              </a:rPr>
              <a:t>색과 패턴을 이용하여 영역의 내부를 채울 때 사용</a:t>
            </a:r>
          </a:p>
        </p:txBody>
      </p:sp>
      <p:sp>
        <p:nvSpPr>
          <p:cNvPr id="538668" name="Rectangle 44"/>
          <p:cNvSpPr>
            <a:spLocks noChangeArrowheads="1"/>
          </p:cNvSpPr>
          <p:nvPr/>
        </p:nvSpPr>
        <p:spPr bwMode="auto">
          <a:xfrm>
            <a:off x="691998" y="1693181"/>
            <a:ext cx="67056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ko-KR" sz="1800" b="0">
                <a:latin typeface="굴림" pitchFamily="50" charset="-127"/>
                <a:ea typeface="굴림" pitchFamily="50" charset="-127"/>
              </a:rPr>
              <a:t>(1) CreateSolidBrush : </a:t>
            </a:r>
            <a:r>
              <a:rPr lang="ko-KR" altLang="en-US" sz="1800" b="0">
                <a:latin typeface="굴림" pitchFamily="50" charset="-127"/>
                <a:ea typeface="굴림" pitchFamily="50" charset="-127"/>
              </a:rPr>
              <a:t>단일색을 가진 브러쉬 생성</a:t>
            </a:r>
          </a:p>
          <a:p>
            <a:pPr eaLnBrk="1" latin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ko-KR" sz="1800" b="0">
                <a:latin typeface="굴림" pitchFamily="50" charset="-127"/>
                <a:ea typeface="굴림" pitchFamily="50" charset="-127"/>
              </a:rPr>
              <a:t>(2) CreateHatchBrush : </a:t>
            </a:r>
            <a:r>
              <a:rPr lang="ko-KR" altLang="en-US" sz="1800" b="0">
                <a:latin typeface="굴림" pitchFamily="50" charset="-127"/>
                <a:ea typeface="굴림" pitchFamily="50" charset="-127"/>
              </a:rPr>
              <a:t>패턴을 가진 브러쉬 생성</a:t>
            </a:r>
          </a:p>
        </p:txBody>
      </p:sp>
      <p:graphicFrame>
        <p:nvGraphicFramePr>
          <p:cNvPr id="538669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069513"/>
              </p:ext>
            </p:extLst>
          </p:nvPr>
        </p:nvGraphicFramePr>
        <p:xfrm>
          <a:off x="844398" y="2607581"/>
          <a:ext cx="7010400" cy="2463801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해치 브러시의 스타일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내 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모 양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  HS_BDIAGONAL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오른쪽에서 왼쪽으로 </a:t>
                      </a: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45</a:t>
                      </a: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도 내려가는 빗금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  HS_CROSS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십자가 형태의 빗금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  HS_DIAGCROSS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X</a:t>
                      </a: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자 형태의 빗금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  HS_FDIAGONAL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왼쪽에서 오른쪽으로 </a:t>
                      </a: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45</a:t>
                      </a: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도 내려가는 빗금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  HS_HORIZONTAL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수평으로 빗금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  HS_VERTICAL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수직으로 빗금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38703" name="Picture 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398" y="2972706"/>
            <a:ext cx="1122363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8704" name="Picture 8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398" y="3353706"/>
            <a:ext cx="106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8705" name="Picture 8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398" y="3658506"/>
            <a:ext cx="106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8706" name="Picture 8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398" y="4039506"/>
            <a:ext cx="106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8707" name="Picture 8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398" y="4420506"/>
            <a:ext cx="106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8708" name="Picture 8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398" y="4801506"/>
            <a:ext cx="1066800" cy="16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9380179"/>
      </p:ext>
    </p:extLst>
  </p:cSld>
  <p:clrMapOvr>
    <a:masterClrMapping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4377D-FDF4-4465-B5E1-30E23781E317}" type="slidenum">
              <a:rPr lang="en-US" altLang="ko-KR"/>
              <a:pPr/>
              <a:t>356</a:t>
            </a:fld>
            <a:endParaRPr lang="en-US" altLang="ko-KR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4471" y="0"/>
            <a:ext cx="7772400" cy="447328"/>
          </a:xfrm>
        </p:spPr>
        <p:txBody>
          <a:bodyPr/>
          <a:lstStyle/>
          <a:p>
            <a:r>
              <a:rPr lang="en-US" altLang="ko-KR" dirty="0"/>
              <a:t>GDI </a:t>
            </a:r>
            <a:r>
              <a:rPr lang="ko-KR" altLang="en-US" dirty="0"/>
              <a:t>개체</a:t>
            </a:r>
            <a:r>
              <a:rPr lang="en-US" altLang="ko-KR" dirty="0"/>
              <a:t>(4)</a:t>
            </a:r>
          </a:p>
        </p:txBody>
      </p:sp>
      <p:sp>
        <p:nvSpPr>
          <p:cNvPr id="540675" name="Text Box 3"/>
          <p:cNvSpPr txBox="1">
            <a:spLocks noChangeArrowheads="1"/>
          </p:cNvSpPr>
          <p:nvPr/>
        </p:nvSpPr>
        <p:spPr bwMode="auto">
          <a:xfrm>
            <a:off x="323528" y="692696"/>
            <a:ext cx="830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lang="en-US" altLang="ko-KR" sz="280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2800">
                <a:latin typeface="굴림" pitchFamily="50" charset="-127"/>
                <a:ea typeface="굴림" pitchFamily="50" charset="-127"/>
              </a:rPr>
              <a:t>예제 </a:t>
            </a:r>
            <a:r>
              <a:rPr lang="en-US" altLang="ko-KR" sz="2800">
                <a:latin typeface="Times New Roman"/>
                <a:ea typeface="굴림" pitchFamily="50" charset="-127"/>
              </a:rPr>
              <a:t>–</a:t>
            </a:r>
            <a:r>
              <a:rPr lang="en-US" altLang="ko-KR" sz="280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2800">
                <a:latin typeface="굴림" pitchFamily="50" charset="-127"/>
                <a:ea typeface="굴림" pitchFamily="50" charset="-127"/>
              </a:rPr>
              <a:t>영역을 채운 사각형 출력</a:t>
            </a:r>
            <a:endParaRPr lang="ko-KR" altLang="en-US" sz="2400" b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40718" name="Text Box 46"/>
          <p:cNvSpPr txBox="1">
            <a:spLocks noChangeArrowheads="1"/>
          </p:cNvSpPr>
          <p:nvPr/>
        </p:nvSpPr>
        <p:spPr bwMode="auto">
          <a:xfrm>
            <a:off x="628328" y="1302296"/>
            <a:ext cx="70866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18000" rIns="90000" bIns="18000">
            <a:spAutoFit/>
          </a:bodyPr>
          <a:lstStyle/>
          <a:p>
            <a:r>
              <a:rPr lang="en-US" altLang="ko-KR"/>
              <a:t>HPEN hPen, hOldPen;</a:t>
            </a:r>
          </a:p>
          <a:p>
            <a:r>
              <a:rPr lang="en-US" altLang="ko-KR"/>
              <a:t>HBRUSH hBrush, hOldBrush;</a:t>
            </a:r>
          </a:p>
          <a:p>
            <a:r>
              <a:rPr lang="en-US" altLang="ko-KR"/>
              <a:t>hPen = CreatePen(PS_DASH, 1, RGB(255, 0, 0));</a:t>
            </a:r>
          </a:p>
          <a:p>
            <a:r>
              <a:rPr lang="en-US" altLang="ko-KR"/>
              <a:t>hBrush = CreateHatchBrush(HS_CROSS, RGB(0, 128, 0));</a:t>
            </a:r>
          </a:p>
          <a:p>
            <a:r>
              <a:rPr lang="en-US" altLang="ko-KR"/>
              <a:t>hdc = GetDC(hWnd);</a:t>
            </a:r>
          </a:p>
          <a:p>
            <a:r>
              <a:rPr lang="en-US" altLang="ko-KR"/>
              <a:t>hOldPen = (HPEN)SelectObject(hdc, hPen);</a:t>
            </a:r>
          </a:p>
          <a:p>
            <a:r>
              <a:rPr lang="en-US" altLang="ko-KR"/>
              <a:t>hOldBrush = (HBRUSH)SelectObject(hdc, hBrush);</a:t>
            </a:r>
          </a:p>
          <a:p>
            <a:r>
              <a:rPr lang="en-US" altLang="ko-KR"/>
              <a:t>Rectangle(hdc, 0, 0, 400, 400);</a:t>
            </a:r>
          </a:p>
          <a:p>
            <a:r>
              <a:rPr lang="en-US" altLang="ko-KR"/>
              <a:t>SelectObject(hdc, hOldPen);</a:t>
            </a:r>
          </a:p>
          <a:p>
            <a:r>
              <a:rPr lang="en-US" altLang="ko-KR"/>
              <a:t>SelectObject(hdc, hOldBrush);</a:t>
            </a:r>
          </a:p>
          <a:p>
            <a:r>
              <a:rPr lang="en-US" altLang="ko-KR"/>
              <a:t>ReleaseDC(hWnd, hdc);</a:t>
            </a:r>
          </a:p>
          <a:p>
            <a:r>
              <a:rPr lang="en-US" altLang="ko-KR"/>
              <a:t>DeleteObject(hPen);</a:t>
            </a:r>
          </a:p>
          <a:p>
            <a:r>
              <a:rPr lang="en-US" altLang="ko-KR"/>
              <a:t>DeleteObject(hBrush);</a:t>
            </a:r>
          </a:p>
        </p:txBody>
      </p:sp>
    </p:spTree>
    <p:extLst>
      <p:ext uri="{BB962C8B-B14F-4D97-AF65-F5344CB8AC3E}">
        <p14:creationId xmlns:p14="http://schemas.microsoft.com/office/powerpoint/2010/main" val="3384278935"/>
      </p:ext>
    </p:extLst>
  </p:cSld>
  <p:clrMapOvr>
    <a:masterClrMapping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4112D5-00D6-4F81-BC0F-1B9A658FABA7}" type="slidenum">
              <a:rPr lang="en-US" altLang="ko-KR"/>
              <a:pPr/>
              <a:t>357</a:t>
            </a:fld>
            <a:endParaRPr lang="en-US" altLang="ko-KR"/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785"/>
            <a:ext cx="7772400" cy="447328"/>
          </a:xfrm>
        </p:spPr>
        <p:txBody>
          <a:bodyPr/>
          <a:lstStyle/>
          <a:p>
            <a:r>
              <a:rPr lang="en-US" altLang="ko-KR" dirty="0"/>
              <a:t>GDI </a:t>
            </a:r>
            <a:r>
              <a:rPr lang="ko-KR" altLang="en-US" dirty="0"/>
              <a:t>개체</a:t>
            </a:r>
            <a:r>
              <a:rPr lang="en-US" altLang="ko-KR" dirty="0"/>
              <a:t>(5)</a:t>
            </a:r>
          </a:p>
        </p:txBody>
      </p:sp>
      <p:sp>
        <p:nvSpPr>
          <p:cNvPr id="541703" name="Rectangle 7"/>
          <p:cNvSpPr>
            <a:spLocks noChangeArrowheads="1"/>
          </p:cNvSpPr>
          <p:nvPr/>
        </p:nvSpPr>
        <p:spPr bwMode="auto">
          <a:xfrm>
            <a:off x="85215" y="764704"/>
            <a:ext cx="8915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lang="ko-KR" altLang="en-US" sz="2800">
                <a:latin typeface="굴림" pitchFamily="50" charset="-127"/>
                <a:ea typeface="굴림" pitchFamily="50" charset="-127"/>
              </a:rPr>
              <a:t>비트맵</a:t>
            </a:r>
          </a:p>
          <a:p>
            <a:pPr marL="742950" lvl="1" indent="-285750">
              <a:spcBef>
                <a:spcPct val="20000"/>
              </a:spcBef>
              <a:buClr>
                <a:srgbClr val="000046"/>
              </a:buClr>
              <a:buSzPct val="75000"/>
              <a:buFont typeface="Wingdings" pitchFamily="2" charset="2"/>
              <a:buChar char="l"/>
            </a:pPr>
            <a:r>
              <a:rPr lang="en-US" altLang="ko-KR" sz="2000" b="0">
                <a:latin typeface="Arial" pitchFamily="34" charset="0"/>
                <a:ea typeface="굴림체" pitchFamily="49" charset="-127"/>
              </a:rPr>
              <a:t>Pixel </a:t>
            </a:r>
            <a:r>
              <a:rPr lang="ko-KR" altLang="en-US" sz="2000" b="0">
                <a:latin typeface="Arial" pitchFamily="34" charset="0"/>
                <a:ea typeface="굴림체" pitchFamily="49" charset="-127"/>
              </a:rPr>
              <a:t>단위로 표현한 그림</a:t>
            </a:r>
          </a:p>
          <a:p>
            <a:pPr marL="742950" lvl="1" indent="-285750">
              <a:spcBef>
                <a:spcPct val="20000"/>
              </a:spcBef>
              <a:buClr>
                <a:srgbClr val="000046"/>
              </a:buClr>
              <a:buSzPct val="75000"/>
              <a:buFont typeface="Wingdings" pitchFamily="2" charset="2"/>
              <a:buChar char="l"/>
            </a:pPr>
            <a:r>
              <a:rPr lang="en-US" altLang="ko-KR" sz="2000" b="0">
                <a:latin typeface="Arial" pitchFamily="34" charset="0"/>
                <a:ea typeface="굴림체" pitchFamily="49" charset="-127"/>
              </a:rPr>
              <a:t>DDB (Device Dependent Bitmap, </a:t>
            </a:r>
            <a:r>
              <a:rPr lang="ko-KR" altLang="en-US" sz="2000" b="0">
                <a:latin typeface="Arial" pitchFamily="34" charset="0"/>
                <a:ea typeface="굴림체" pitchFamily="49" charset="-127"/>
              </a:rPr>
              <a:t>장치 종속 비트맵</a:t>
            </a:r>
            <a:r>
              <a:rPr lang="en-US" altLang="ko-KR" sz="2000" b="0">
                <a:latin typeface="Arial" pitchFamily="34" charset="0"/>
                <a:ea typeface="굴림체" pitchFamily="49" charset="-127"/>
              </a:rPr>
              <a:t>)</a:t>
            </a:r>
          </a:p>
          <a:p>
            <a:pPr marL="1143000" lvl="2" indent="-228600">
              <a:spcBef>
                <a:spcPct val="20000"/>
              </a:spcBef>
              <a:buClr>
                <a:srgbClr val="000046"/>
              </a:buClr>
              <a:buSzPct val="75000"/>
              <a:buFont typeface="Wingdings" pitchFamily="2" charset="2"/>
              <a:buChar char="l"/>
            </a:pPr>
            <a:r>
              <a:rPr lang="en-US" altLang="ko-KR" sz="2000" b="0">
                <a:latin typeface="Arial" pitchFamily="34" charset="0"/>
                <a:ea typeface="굴림체" pitchFamily="49" charset="-127"/>
              </a:rPr>
              <a:t>DDB</a:t>
            </a:r>
            <a:r>
              <a:rPr lang="ko-KR" altLang="en-US" sz="2000" b="0">
                <a:latin typeface="Arial" pitchFamily="34" charset="0"/>
                <a:ea typeface="굴림체" pitchFamily="49" charset="-127"/>
              </a:rPr>
              <a:t>는 별도의 색상정보</a:t>
            </a:r>
            <a:r>
              <a:rPr lang="en-US" altLang="ko-KR" sz="2000" b="0">
                <a:latin typeface="Arial" pitchFamily="34" charset="0"/>
                <a:ea typeface="굴림체" pitchFamily="49" charset="-127"/>
              </a:rPr>
              <a:t>(</a:t>
            </a:r>
            <a:r>
              <a:rPr lang="ko-KR" altLang="en-US" sz="2000" b="0">
                <a:latin typeface="Arial" pitchFamily="34" charset="0"/>
                <a:ea typeface="굴림체" pitchFamily="49" charset="-127"/>
              </a:rPr>
              <a:t>팔레트</a:t>
            </a:r>
            <a:r>
              <a:rPr lang="en-US" altLang="ko-KR" sz="2000" b="0">
                <a:latin typeface="Arial" pitchFamily="34" charset="0"/>
                <a:ea typeface="굴림체" pitchFamily="49" charset="-127"/>
              </a:rPr>
              <a:t>)</a:t>
            </a:r>
            <a:r>
              <a:rPr lang="ko-KR" altLang="en-US" sz="2000" b="0">
                <a:latin typeface="Arial" pitchFamily="34" charset="0"/>
                <a:ea typeface="굴림체" pitchFamily="49" charset="-127"/>
              </a:rPr>
              <a:t>가 포함되지 않음</a:t>
            </a:r>
          </a:p>
          <a:p>
            <a:pPr marL="1143000" lvl="2" indent="-228600">
              <a:spcBef>
                <a:spcPct val="20000"/>
              </a:spcBef>
              <a:buClr>
                <a:srgbClr val="000046"/>
              </a:buClr>
              <a:buSzPct val="75000"/>
              <a:buFont typeface="Wingdings" pitchFamily="2" charset="2"/>
              <a:buChar char="l"/>
            </a:pPr>
            <a:r>
              <a:rPr lang="en-US" altLang="ko-KR" sz="2000" b="0">
                <a:latin typeface="Arial" pitchFamily="34" charset="0"/>
                <a:ea typeface="굴림체" pitchFamily="49" charset="-127"/>
              </a:rPr>
              <a:t>16 </a:t>
            </a:r>
            <a:r>
              <a:rPr lang="ko-KR" altLang="en-US" sz="2000" b="0">
                <a:latin typeface="Arial" pitchFamily="34" charset="0"/>
                <a:ea typeface="굴림체" pitchFamily="49" charset="-127"/>
              </a:rPr>
              <a:t>컬러로 제한</a:t>
            </a:r>
          </a:p>
          <a:p>
            <a:pPr marL="1143000" lvl="2" indent="-228600">
              <a:spcBef>
                <a:spcPct val="20000"/>
              </a:spcBef>
              <a:buClr>
                <a:srgbClr val="000046"/>
              </a:buClr>
              <a:buSzPct val="75000"/>
              <a:buFont typeface="Wingdings" pitchFamily="2" charset="2"/>
              <a:buChar char="l"/>
            </a:pPr>
            <a:r>
              <a:rPr lang="en-US" altLang="ko-KR" sz="2000" b="0">
                <a:latin typeface="Arial" pitchFamily="34" charset="0"/>
                <a:ea typeface="굴림체" pitchFamily="49" charset="-127"/>
              </a:rPr>
              <a:t>GDI  </a:t>
            </a:r>
            <a:r>
              <a:rPr lang="ko-KR" altLang="en-US" sz="2000" b="0">
                <a:latin typeface="Arial" pitchFamily="34" charset="0"/>
                <a:ea typeface="굴림체" pitchFamily="49" charset="-127"/>
              </a:rPr>
              <a:t>비트맵</a:t>
            </a:r>
          </a:p>
          <a:p>
            <a:pPr marL="742950" lvl="1" indent="-285750">
              <a:spcBef>
                <a:spcPct val="20000"/>
              </a:spcBef>
              <a:buClr>
                <a:srgbClr val="000046"/>
              </a:buClr>
              <a:buSzPct val="75000"/>
              <a:buFont typeface="Wingdings" pitchFamily="2" charset="2"/>
              <a:buChar char="l"/>
            </a:pPr>
            <a:r>
              <a:rPr lang="en-US" altLang="ko-KR" sz="2000" b="0">
                <a:latin typeface="Arial" pitchFamily="34" charset="0"/>
                <a:ea typeface="굴림체" pitchFamily="49" charset="-127"/>
              </a:rPr>
              <a:t>DIB (Device Independent Bitmap, </a:t>
            </a:r>
            <a:r>
              <a:rPr lang="ko-KR" altLang="en-US" sz="2000" b="0">
                <a:latin typeface="Arial" pitchFamily="34" charset="0"/>
                <a:ea typeface="굴림체" pitchFamily="49" charset="-127"/>
              </a:rPr>
              <a:t>장치 독립 비트맵</a:t>
            </a:r>
            <a:r>
              <a:rPr lang="en-US" altLang="ko-KR" sz="2000" b="0">
                <a:latin typeface="Arial" pitchFamily="34" charset="0"/>
                <a:ea typeface="굴림체" pitchFamily="49" charset="-127"/>
              </a:rPr>
              <a:t>)</a:t>
            </a:r>
          </a:p>
          <a:p>
            <a:pPr marL="1143000" lvl="2" indent="-228600">
              <a:spcBef>
                <a:spcPct val="20000"/>
              </a:spcBef>
              <a:buClr>
                <a:srgbClr val="000046"/>
              </a:buClr>
              <a:buSzPct val="75000"/>
              <a:buFont typeface="Wingdings" pitchFamily="2" charset="2"/>
              <a:buChar char="l"/>
            </a:pPr>
            <a:r>
              <a:rPr lang="ko-KR" altLang="en-US" sz="2000" b="0">
                <a:latin typeface="Arial" pitchFamily="34" charset="0"/>
                <a:ea typeface="굴림체" pitchFamily="49" charset="-127"/>
              </a:rPr>
              <a:t>이미지에 대한 색상 정보</a:t>
            </a:r>
            <a:r>
              <a:rPr lang="en-US" altLang="ko-KR" sz="2000" b="0">
                <a:latin typeface="Arial" pitchFamily="34" charset="0"/>
                <a:ea typeface="굴림체" pitchFamily="49" charset="-127"/>
              </a:rPr>
              <a:t>(</a:t>
            </a:r>
            <a:r>
              <a:rPr lang="ko-KR" altLang="en-US" sz="2000" b="0">
                <a:latin typeface="Arial" pitchFamily="34" charset="0"/>
                <a:ea typeface="굴림체" pitchFamily="49" charset="-127"/>
              </a:rPr>
              <a:t>팔레트</a:t>
            </a:r>
            <a:r>
              <a:rPr lang="en-US" altLang="ko-KR" sz="2000" b="0">
                <a:latin typeface="Arial" pitchFamily="34" charset="0"/>
                <a:ea typeface="굴림체" pitchFamily="49" charset="-127"/>
              </a:rPr>
              <a:t>)</a:t>
            </a:r>
            <a:r>
              <a:rPr lang="ko-KR" altLang="en-US" sz="2000" b="0">
                <a:latin typeface="Arial" pitchFamily="34" charset="0"/>
                <a:ea typeface="굴림체" pitchFamily="49" charset="-127"/>
              </a:rPr>
              <a:t>나 해상도</a:t>
            </a:r>
            <a:r>
              <a:rPr lang="en-US" altLang="ko-KR" sz="2000" b="0">
                <a:latin typeface="Arial" pitchFamily="34" charset="0"/>
                <a:ea typeface="굴림체" pitchFamily="49" charset="-127"/>
              </a:rPr>
              <a:t>, </a:t>
            </a:r>
            <a:r>
              <a:rPr lang="ko-KR" altLang="en-US" sz="2000" b="0">
                <a:latin typeface="Arial" pitchFamily="34" charset="0"/>
                <a:ea typeface="굴림체" pitchFamily="49" charset="-127"/>
              </a:rPr>
              <a:t>데이터 압축 등을 포함</a:t>
            </a:r>
          </a:p>
          <a:p>
            <a:pPr marL="1143000" lvl="2" indent="-228600">
              <a:spcBef>
                <a:spcPct val="20000"/>
              </a:spcBef>
              <a:buClr>
                <a:srgbClr val="000046"/>
              </a:buClr>
              <a:buSzPct val="75000"/>
              <a:buFont typeface="Wingdings" pitchFamily="2" charset="2"/>
              <a:buChar char="l"/>
            </a:pPr>
            <a:r>
              <a:rPr lang="ko-KR" altLang="en-US" sz="2000" b="0">
                <a:latin typeface="Arial" pitchFamily="34" charset="0"/>
                <a:ea typeface="굴림체" pitchFamily="49" charset="-127"/>
              </a:rPr>
              <a:t>하드웨어 종류가 달라져도 변형 없이 출력 가능</a:t>
            </a:r>
          </a:p>
          <a:p>
            <a:pPr marL="1143000" lvl="2" indent="-228600">
              <a:spcBef>
                <a:spcPct val="20000"/>
              </a:spcBef>
              <a:buClr>
                <a:srgbClr val="000046"/>
              </a:buClr>
              <a:buSzPct val="75000"/>
              <a:buFont typeface="Wingdings" pitchFamily="2" charset="2"/>
              <a:buChar char="l"/>
            </a:pPr>
            <a:r>
              <a:rPr lang="en-US" altLang="ko-KR" sz="2000" b="0">
                <a:latin typeface="Arial" pitchFamily="34" charset="0"/>
                <a:ea typeface="굴림체" pitchFamily="49" charset="-127"/>
              </a:rPr>
              <a:t>24 </a:t>
            </a:r>
            <a:r>
              <a:rPr lang="ko-KR" altLang="en-US" sz="2000" b="0">
                <a:latin typeface="Arial" pitchFamily="34" charset="0"/>
                <a:ea typeface="굴림체" pitchFamily="49" charset="-127"/>
              </a:rPr>
              <a:t>비트 </a:t>
            </a:r>
            <a:r>
              <a:rPr lang="en-US" altLang="ko-KR" sz="2000" b="0">
                <a:latin typeface="Arial" pitchFamily="34" charset="0"/>
                <a:ea typeface="굴림체" pitchFamily="49" charset="-127"/>
              </a:rPr>
              <a:t>true color </a:t>
            </a:r>
            <a:r>
              <a:rPr lang="ko-KR" altLang="en-US" sz="2000" b="0">
                <a:latin typeface="Arial" pitchFamily="34" charset="0"/>
                <a:ea typeface="굴림체" pitchFamily="49" charset="-127"/>
              </a:rPr>
              <a:t>표현 가능</a:t>
            </a:r>
          </a:p>
          <a:p>
            <a:pPr marL="742950" lvl="1" indent="-285750">
              <a:spcBef>
                <a:spcPct val="20000"/>
              </a:spcBef>
              <a:buClr>
                <a:srgbClr val="000046"/>
              </a:buClr>
              <a:buSzPct val="75000"/>
              <a:buFont typeface="Wingdings" pitchFamily="2" charset="2"/>
              <a:buChar char="l"/>
            </a:pPr>
            <a:r>
              <a:rPr lang="en-US" altLang="ko-KR" sz="2000" b="0">
                <a:latin typeface="Arial" pitchFamily="34" charset="0"/>
                <a:ea typeface="굴림체" pitchFamily="49" charset="-127"/>
              </a:rPr>
              <a:t>Palette </a:t>
            </a:r>
            <a:r>
              <a:rPr lang="ko-KR" altLang="en-US" sz="2000" b="0">
                <a:latin typeface="Arial" pitchFamily="34" charset="0"/>
                <a:ea typeface="굴림체" pitchFamily="49" charset="-127"/>
              </a:rPr>
              <a:t>오브젝트</a:t>
            </a:r>
          </a:p>
          <a:p>
            <a:pPr marL="1143000" lvl="2" indent="-228600">
              <a:spcBef>
                <a:spcPct val="20000"/>
              </a:spcBef>
              <a:buClr>
                <a:srgbClr val="000046"/>
              </a:buClr>
              <a:buSzPct val="75000"/>
              <a:buFont typeface="Wingdings" pitchFamily="2" charset="2"/>
              <a:buChar char="l"/>
            </a:pPr>
            <a:r>
              <a:rPr lang="ko-KR" altLang="en-US" sz="2000" b="0">
                <a:latin typeface="Arial" pitchFamily="34" charset="0"/>
                <a:ea typeface="굴림체" pitchFamily="49" charset="-127"/>
              </a:rPr>
              <a:t>응용 프로그램이 필요로 하는 색과 시스템이 제공할 수 있는 색과의 차이를 조정하여 보다 효율적으로 색상을 표현</a:t>
            </a:r>
          </a:p>
        </p:txBody>
      </p:sp>
    </p:spTree>
    <p:extLst>
      <p:ext uri="{BB962C8B-B14F-4D97-AF65-F5344CB8AC3E}">
        <p14:creationId xmlns:p14="http://schemas.microsoft.com/office/powerpoint/2010/main" val="1358514103"/>
      </p:ext>
    </p:extLst>
  </p:cSld>
  <p:clrMapOvr>
    <a:masterClrMapping/>
  </p:clrMapOvr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3046C5-BEDB-403E-A7E7-BE7176F5CBE4}" type="slidenum">
              <a:rPr lang="en-US" altLang="ko-KR"/>
              <a:pPr/>
              <a:t>358</a:t>
            </a:fld>
            <a:endParaRPr lang="en-US" altLang="ko-KR"/>
          </a:p>
        </p:txBody>
      </p:sp>
      <p:sp>
        <p:nvSpPr>
          <p:cNvPr id="548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447328"/>
          </a:xfrm>
        </p:spPr>
        <p:txBody>
          <a:bodyPr/>
          <a:lstStyle/>
          <a:p>
            <a:r>
              <a:rPr lang="en-US" altLang="ko-KR" dirty="0"/>
              <a:t>GDI </a:t>
            </a:r>
            <a:r>
              <a:rPr lang="ko-KR" altLang="en-US" dirty="0"/>
              <a:t>개체</a:t>
            </a:r>
            <a:r>
              <a:rPr lang="en-US" altLang="ko-KR" dirty="0"/>
              <a:t>(6)</a:t>
            </a:r>
          </a:p>
        </p:txBody>
      </p:sp>
      <p:sp>
        <p:nvSpPr>
          <p:cNvPr id="548867" name="Rectangle 3"/>
          <p:cNvSpPr>
            <a:spLocks noChangeArrowheads="1"/>
          </p:cNvSpPr>
          <p:nvPr/>
        </p:nvSpPr>
        <p:spPr bwMode="auto">
          <a:xfrm>
            <a:off x="76200" y="764704"/>
            <a:ext cx="8915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endParaRPr lang="en-US" altLang="ko-KR" sz="2000" b="0" dirty="0">
              <a:latin typeface="Arial" pitchFamily="34" charset="0"/>
              <a:ea typeface="굴림체" pitchFamily="49" charset="-127"/>
            </a:endParaRPr>
          </a:p>
          <a:p>
            <a:pPr marL="742950" lvl="1" indent="-285750">
              <a:spcBef>
                <a:spcPct val="20000"/>
              </a:spcBef>
              <a:buClr>
                <a:srgbClr val="000046"/>
              </a:buClr>
              <a:buSzPct val="75000"/>
              <a:buFont typeface="Wingdings" pitchFamily="2" charset="2"/>
              <a:buChar char="l"/>
            </a:pPr>
            <a:r>
              <a:rPr lang="ko-KR" altLang="en-US" sz="2000" b="0" dirty="0">
                <a:latin typeface="Arial" pitchFamily="34" charset="0"/>
                <a:ea typeface="굴림체" pitchFamily="49" charset="-127"/>
              </a:rPr>
              <a:t>메모리 디바이스 </a:t>
            </a:r>
            <a:r>
              <a:rPr lang="ko-KR" altLang="en-US" sz="2000" b="0" dirty="0" err="1">
                <a:latin typeface="Arial" pitchFamily="34" charset="0"/>
                <a:ea typeface="굴림체" pitchFamily="49" charset="-127"/>
              </a:rPr>
              <a:t>컨텍스트</a:t>
            </a:r>
            <a:r>
              <a:rPr lang="ko-KR" altLang="en-US" sz="2000" b="0" dirty="0">
                <a:latin typeface="Arial" pitchFamily="34" charset="0"/>
                <a:ea typeface="굴림체" pitchFamily="49" charset="-127"/>
              </a:rPr>
              <a:t> </a:t>
            </a:r>
            <a:r>
              <a:rPr lang="en-US" altLang="ko-KR" sz="2000" b="0" dirty="0">
                <a:latin typeface="Arial" pitchFamily="34" charset="0"/>
                <a:ea typeface="굴림체" pitchFamily="49" charset="-127"/>
              </a:rPr>
              <a:t>(Memory DC)</a:t>
            </a:r>
          </a:p>
          <a:p>
            <a:pPr marL="1143000" lvl="2" indent="-228600">
              <a:spcBef>
                <a:spcPct val="20000"/>
              </a:spcBef>
              <a:buClr>
                <a:srgbClr val="000046"/>
              </a:buClr>
              <a:buSzPct val="75000"/>
              <a:buFont typeface="Wingdings" pitchFamily="2" charset="2"/>
              <a:buChar char="l"/>
            </a:pPr>
            <a:r>
              <a:rPr lang="ko-KR" altLang="en-US" sz="2000" b="0" dirty="0">
                <a:latin typeface="Arial" pitchFamily="34" charset="0"/>
                <a:ea typeface="굴림체" pitchFamily="49" charset="-127"/>
              </a:rPr>
              <a:t>비트맵 출력을 위해 필요</a:t>
            </a:r>
          </a:p>
          <a:p>
            <a:pPr marL="1143000" lvl="2" indent="-228600">
              <a:spcBef>
                <a:spcPct val="20000"/>
              </a:spcBef>
              <a:buClr>
                <a:srgbClr val="000046"/>
              </a:buClr>
              <a:buSzPct val="75000"/>
              <a:buFont typeface="Wingdings" pitchFamily="2" charset="2"/>
              <a:buChar char="l"/>
            </a:pPr>
            <a:r>
              <a:rPr lang="ko-KR" altLang="en-US" sz="2000" b="0" dirty="0">
                <a:latin typeface="Arial" pitchFamily="34" charset="0"/>
                <a:ea typeface="굴림체" pitchFamily="49" charset="-127"/>
              </a:rPr>
              <a:t>메모리 </a:t>
            </a:r>
            <a:r>
              <a:rPr lang="en-US" altLang="ko-KR" sz="2000" b="0" dirty="0">
                <a:latin typeface="Arial" pitchFamily="34" charset="0"/>
                <a:ea typeface="굴림체" pitchFamily="49" charset="-127"/>
              </a:rPr>
              <a:t>DC</a:t>
            </a:r>
            <a:r>
              <a:rPr lang="ko-KR" altLang="en-US" sz="2000" b="0" dirty="0">
                <a:latin typeface="Arial" pitchFamily="34" charset="0"/>
                <a:ea typeface="굴림체" pitchFamily="49" charset="-127"/>
              </a:rPr>
              <a:t>의 경우 출력이 나가는 종이는 메모리상에 존재하는 비트맵이 된다</a:t>
            </a:r>
            <a:r>
              <a:rPr lang="en-US" altLang="ko-KR" sz="2000" b="0" dirty="0">
                <a:latin typeface="Arial" pitchFamily="34" charset="0"/>
                <a:ea typeface="굴림체" pitchFamily="49" charset="-127"/>
              </a:rPr>
              <a:t>.</a:t>
            </a:r>
          </a:p>
          <a:p>
            <a:pPr marL="1143000" lvl="2" indent="-228600">
              <a:spcBef>
                <a:spcPct val="20000"/>
              </a:spcBef>
              <a:buClr>
                <a:srgbClr val="000046"/>
              </a:buClr>
              <a:buSzPct val="75000"/>
              <a:buFont typeface="Wingdings" pitchFamily="2" charset="2"/>
              <a:buChar char="l"/>
            </a:pPr>
            <a:r>
              <a:rPr lang="ko-KR" altLang="en-US" sz="2000" b="0" dirty="0">
                <a:latin typeface="Arial" pitchFamily="34" charset="0"/>
                <a:ea typeface="굴림체" pitchFamily="49" charset="-127"/>
              </a:rPr>
              <a:t>메모리 </a:t>
            </a:r>
            <a:r>
              <a:rPr lang="en-US" altLang="ko-KR" sz="2000" b="0" dirty="0">
                <a:latin typeface="Arial" pitchFamily="34" charset="0"/>
                <a:ea typeface="굴림체" pitchFamily="49" charset="-127"/>
              </a:rPr>
              <a:t>DC</a:t>
            </a:r>
            <a:r>
              <a:rPr lang="ko-KR" altLang="en-US" sz="2000" b="0" dirty="0">
                <a:latin typeface="Arial" pitchFamily="34" charset="0"/>
                <a:ea typeface="굴림체" pitchFamily="49" charset="-127"/>
              </a:rPr>
              <a:t>를 생성하려면 특정 출력 장치에 대한 </a:t>
            </a:r>
            <a:r>
              <a:rPr lang="en-US" altLang="ko-KR" sz="2000" b="0" dirty="0">
                <a:latin typeface="Arial" pitchFamily="34" charset="0"/>
                <a:ea typeface="굴림체" pitchFamily="49" charset="-127"/>
              </a:rPr>
              <a:t>DC</a:t>
            </a:r>
            <a:r>
              <a:rPr lang="ko-KR" altLang="en-US" sz="2000" b="0" dirty="0">
                <a:latin typeface="Arial" pitchFamily="34" charset="0"/>
                <a:ea typeface="굴림체" pitchFamily="49" charset="-127"/>
              </a:rPr>
              <a:t>를 먼저 생성</a:t>
            </a:r>
          </a:p>
          <a:p>
            <a:pPr marL="1143000" lvl="2" indent="-228600">
              <a:spcBef>
                <a:spcPct val="20000"/>
              </a:spcBef>
              <a:buClr>
                <a:srgbClr val="000046"/>
              </a:buClr>
              <a:buSzPct val="75000"/>
              <a:buFont typeface="Wingdings" pitchFamily="2" charset="2"/>
              <a:buChar char="l"/>
            </a:pPr>
            <a:r>
              <a:rPr lang="ko-KR" altLang="en-US" sz="2000" b="0" dirty="0">
                <a:latin typeface="Arial" pitchFamily="34" charset="0"/>
                <a:ea typeface="굴림체" pitchFamily="49" charset="-127"/>
              </a:rPr>
              <a:t>출력 대상 </a:t>
            </a:r>
            <a:r>
              <a:rPr lang="en-US" altLang="ko-KR" sz="2000" b="0" dirty="0">
                <a:latin typeface="Arial" pitchFamily="34" charset="0"/>
                <a:ea typeface="굴림체" pitchFamily="49" charset="-127"/>
              </a:rPr>
              <a:t>DC</a:t>
            </a:r>
            <a:r>
              <a:rPr lang="ko-KR" altLang="en-US" sz="2000" b="0" dirty="0">
                <a:latin typeface="Arial" pitchFamily="34" charset="0"/>
                <a:ea typeface="굴림체" pitchFamily="49" charset="-127"/>
              </a:rPr>
              <a:t>에 대응하는 </a:t>
            </a:r>
            <a:r>
              <a:rPr lang="en-US" altLang="ko-KR" sz="2000" b="0" dirty="0">
                <a:latin typeface="Arial" pitchFamily="34" charset="0"/>
                <a:ea typeface="굴림체" pitchFamily="49" charset="-127"/>
              </a:rPr>
              <a:t>DC</a:t>
            </a:r>
            <a:r>
              <a:rPr lang="ko-KR" altLang="en-US" sz="2000" b="0" dirty="0">
                <a:latin typeface="Arial" pitchFamily="34" charset="0"/>
                <a:ea typeface="굴림체" pitchFamily="49" charset="-127"/>
              </a:rPr>
              <a:t>를 메모리에 생성</a:t>
            </a:r>
          </a:p>
        </p:txBody>
      </p:sp>
    </p:spTree>
    <p:extLst>
      <p:ext uri="{BB962C8B-B14F-4D97-AF65-F5344CB8AC3E}">
        <p14:creationId xmlns:p14="http://schemas.microsoft.com/office/powerpoint/2010/main" val="3985025564"/>
      </p:ext>
    </p:extLst>
  </p:cSld>
  <p:clrMapOvr>
    <a:masterClrMapping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18C300-5840-4E92-8003-885211A4A0C9}" type="slidenum">
              <a:rPr lang="en-US" altLang="ko-KR"/>
              <a:pPr/>
              <a:t>359</a:t>
            </a:fld>
            <a:endParaRPr lang="en-US" altLang="ko-KR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447328"/>
          </a:xfrm>
        </p:spPr>
        <p:txBody>
          <a:bodyPr/>
          <a:lstStyle/>
          <a:p>
            <a:r>
              <a:rPr lang="en-US" altLang="ko-KR" dirty="0"/>
              <a:t>GDI </a:t>
            </a:r>
            <a:r>
              <a:rPr lang="ko-KR" altLang="en-US" dirty="0"/>
              <a:t>개체</a:t>
            </a:r>
            <a:r>
              <a:rPr lang="en-US" altLang="ko-KR" dirty="0"/>
              <a:t>(7)</a:t>
            </a:r>
          </a:p>
        </p:txBody>
      </p:sp>
      <p:sp>
        <p:nvSpPr>
          <p:cNvPr id="543747" name="Text Box 3"/>
          <p:cNvSpPr txBox="1">
            <a:spLocks noChangeArrowheads="1"/>
          </p:cNvSpPr>
          <p:nvPr/>
        </p:nvSpPr>
        <p:spPr bwMode="auto">
          <a:xfrm>
            <a:off x="179512" y="836712"/>
            <a:ext cx="8305800" cy="464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비트맵 출력 방법</a:t>
            </a:r>
          </a:p>
          <a:p>
            <a:pPr eaLnBrk="1" latinLnBrk="1" hangingPunct="1"/>
            <a:r>
              <a:rPr lang="ko-KR" altLang="en-US" sz="1800" b="0" dirty="0">
                <a:latin typeface="굴림" pitchFamily="50" charset="-127"/>
                <a:ea typeface="굴림" pitchFamily="50" charset="-127"/>
              </a:rPr>
              <a:t>① 화면 </a:t>
            </a:r>
            <a:r>
              <a:rPr lang="en-US" altLang="ko-KR" sz="1800" b="0" dirty="0">
                <a:latin typeface="굴림" pitchFamily="50" charset="-127"/>
                <a:ea typeface="굴림" pitchFamily="50" charset="-127"/>
              </a:rPr>
              <a:t>DC </a:t>
            </a:r>
            <a:r>
              <a:rPr lang="ko-KR" altLang="en-US" sz="1800" b="0" dirty="0">
                <a:latin typeface="굴림" pitchFamily="50" charset="-127"/>
                <a:ea typeface="굴림" pitchFamily="50" charset="-127"/>
              </a:rPr>
              <a:t>생성 </a:t>
            </a:r>
          </a:p>
          <a:p>
            <a:pPr eaLnBrk="1" latinLnBrk="1" hangingPunct="1"/>
            <a:r>
              <a:rPr lang="ko-KR" altLang="en-US" sz="1800" b="0" dirty="0">
                <a:latin typeface="굴림" pitchFamily="50" charset="-127"/>
                <a:ea typeface="굴림" pitchFamily="50" charset="-127"/>
              </a:rPr>
              <a:t>② 화면 </a:t>
            </a:r>
            <a:r>
              <a:rPr lang="en-US" altLang="ko-KR" sz="1800" b="0" dirty="0">
                <a:latin typeface="굴림" pitchFamily="50" charset="-127"/>
                <a:ea typeface="굴림" pitchFamily="50" charset="-127"/>
              </a:rPr>
              <a:t>DC</a:t>
            </a:r>
            <a:r>
              <a:rPr lang="ko-KR" altLang="en-US" sz="1800" b="0" dirty="0">
                <a:latin typeface="굴림" pitchFamily="50" charset="-127"/>
                <a:ea typeface="굴림" pitchFamily="50" charset="-127"/>
              </a:rPr>
              <a:t>와 호환성을 갖는 메모리 </a:t>
            </a:r>
            <a:r>
              <a:rPr lang="en-US" altLang="ko-KR" sz="1800" b="0" dirty="0">
                <a:latin typeface="굴림" pitchFamily="50" charset="-127"/>
                <a:ea typeface="굴림" pitchFamily="50" charset="-127"/>
              </a:rPr>
              <a:t>DC </a:t>
            </a:r>
            <a:r>
              <a:rPr lang="ko-KR" altLang="en-US" sz="1800" b="0" dirty="0">
                <a:latin typeface="굴림" pitchFamily="50" charset="-127"/>
                <a:ea typeface="굴림" pitchFamily="50" charset="-127"/>
              </a:rPr>
              <a:t>생성</a:t>
            </a:r>
          </a:p>
          <a:p>
            <a:pPr eaLnBrk="1" latinLnBrk="1" hangingPunct="1"/>
            <a:r>
              <a:rPr lang="ko-KR" altLang="en-US" sz="1800" b="0" dirty="0">
                <a:latin typeface="굴림" pitchFamily="50" charset="-127"/>
                <a:ea typeface="굴림" pitchFamily="50" charset="-127"/>
              </a:rPr>
              <a:t>③ 비트맵을 읽는다</a:t>
            </a:r>
            <a:r>
              <a:rPr lang="en-US" altLang="ko-KR" sz="1800" b="0" dirty="0">
                <a:latin typeface="굴림" pitchFamily="50" charset="-127"/>
                <a:ea typeface="굴림" pitchFamily="50" charset="-127"/>
              </a:rPr>
              <a:t>. </a:t>
            </a:r>
          </a:p>
          <a:p>
            <a:pPr eaLnBrk="1" latinLnBrk="1" hangingPunct="1"/>
            <a:r>
              <a:rPr lang="en-US" altLang="ko-KR" sz="1800" b="0" dirty="0">
                <a:latin typeface="굴림" pitchFamily="50" charset="-127"/>
                <a:ea typeface="굴림" pitchFamily="50" charset="-127"/>
              </a:rPr>
              <a:t>④ </a:t>
            </a:r>
            <a:r>
              <a:rPr lang="ko-KR" altLang="en-US" sz="1800" b="0" dirty="0">
                <a:latin typeface="굴림" pitchFamily="50" charset="-127"/>
                <a:ea typeface="굴림" pitchFamily="50" charset="-127"/>
              </a:rPr>
              <a:t>메모리 </a:t>
            </a:r>
            <a:r>
              <a:rPr lang="en-US" altLang="ko-KR" sz="1800" b="0" dirty="0">
                <a:latin typeface="굴림" pitchFamily="50" charset="-127"/>
                <a:ea typeface="굴림" pitchFamily="50" charset="-127"/>
              </a:rPr>
              <a:t>DC</a:t>
            </a:r>
            <a:r>
              <a:rPr lang="ko-KR" altLang="en-US" sz="1800" b="0" dirty="0">
                <a:latin typeface="굴림" pitchFamily="50" charset="-127"/>
                <a:ea typeface="굴림" pitchFamily="50" charset="-127"/>
              </a:rPr>
              <a:t>에 비트맵을 설정한다</a:t>
            </a:r>
            <a:r>
              <a:rPr lang="en-US" altLang="ko-KR" sz="1800" b="0" dirty="0">
                <a:latin typeface="굴림" pitchFamily="50" charset="-127"/>
                <a:ea typeface="굴림" pitchFamily="50" charset="-127"/>
              </a:rPr>
              <a:t>. </a:t>
            </a:r>
          </a:p>
          <a:p>
            <a:pPr eaLnBrk="1" latinLnBrk="1" hangingPunct="1"/>
            <a:r>
              <a:rPr lang="en-US" altLang="ko-KR" sz="1800" b="0" dirty="0">
                <a:latin typeface="굴림" pitchFamily="50" charset="-127"/>
                <a:ea typeface="굴림" pitchFamily="50" charset="-127"/>
              </a:rPr>
              <a:t>⑤ </a:t>
            </a:r>
            <a:r>
              <a:rPr lang="ko-KR" altLang="en-US" sz="1800" b="0" dirty="0">
                <a:latin typeface="굴림" pitchFamily="50" charset="-127"/>
                <a:ea typeface="굴림" pitchFamily="50" charset="-127"/>
              </a:rPr>
              <a:t>메모리 </a:t>
            </a:r>
            <a:r>
              <a:rPr lang="en-US" altLang="ko-KR" sz="1800" b="0" dirty="0">
                <a:latin typeface="굴림" pitchFamily="50" charset="-127"/>
                <a:ea typeface="굴림" pitchFamily="50" charset="-127"/>
              </a:rPr>
              <a:t>DC</a:t>
            </a:r>
            <a:r>
              <a:rPr lang="ko-KR" altLang="en-US" sz="1800" b="0" dirty="0">
                <a:latin typeface="굴림" pitchFamily="50" charset="-127"/>
                <a:ea typeface="굴림" pitchFamily="50" charset="-127"/>
              </a:rPr>
              <a:t>에 있는 내용을 화면 </a:t>
            </a:r>
            <a:r>
              <a:rPr lang="en-US" altLang="ko-KR" sz="1800" b="0" dirty="0">
                <a:latin typeface="굴림" pitchFamily="50" charset="-127"/>
                <a:ea typeface="굴림" pitchFamily="50" charset="-127"/>
              </a:rPr>
              <a:t>DC</a:t>
            </a:r>
            <a:r>
              <a:rPr lang="ko-KR" altLang="en-US" sz="1800" b="0" dirty="0">
                <a:latin typeface="굴림" pitchFamily="50" charset="-127"/>
                <a:ea typeface="굴림" pitchFamily="50" charset="-127"/>
              </a:rPr>
              <a:t>로 전송한다</a:t>
            </a:r>
            <a:r>
              <a:rPr lang="en-US" altLang="ko-KR" sz="1800" b="0" dirty="0">
                <a:latin typeface="굴림" pitchFamily="50" charset="-127"/>
                <a:ea typeface="굴림" pitchFamily="50" charset="-127"/>
              </a:rPr>
              <a:t>. </a:t>
            </a:r>
          </a:p>
          <a:p>
            <a:pPr eaLnBrk="1" latinLnBrk="1" hangingPunct="1"/>
            <a:r>
              <a:rPr lang="en-US" altLang="ko-KR" sz="1800" b="0" dirty="0">
                <a:latin typeface="굴림" pitchFamily="50" charset="-127"/>
                <a:ea typeface="굴림" pitchFamily="50" charset="-127"/>
              </a:rPr>
              <a:t>⑥ </a:t>
            </a:r>
            <a:r>
              <a:rPr lang="ko-KR" altLang="en-US" sz="1800" b="0" dirty="0">
                <a:latin typeface="굴림" pitchFamily="50" charset="-127"/>
                <a:ea typeface="굴림" pitchFamily="50" charset="-127"/>
              </a:rPr>
              <a:t>각종 제거 작업을 수행</a:t>
            </a:r>
          </a:p>
          <a:p>
            <a:pPr eaLnBrk="1" latinLnBrk="1" hangingPunct="1"/>
            <a:r>
              <a:rPr lang="ko-KR" altLang="en-US" sz="1800" b="0" dirty="0">
                <a:latin typeface="굴림" pitchFamily="50" charset="-127"/>
                <a:ea typeface="굴림" pitchFamily="50" charset="-127"/>
              </a:rPr>
              <a:t>     메모리 </a:t>
            </a:r>
            <a:r>
              <a:rPr lang="en-US" altLang="ko-KR" sz="1800" b="0" dirty="0">
                <a:latin typeface="굴림" pitchFamily="50" charset="-127"/>
                <a:ea typeface="굴림" pitchFamily="50" charset="-127"/>
              </a:rPr>
              <a:t>DC </a:t>
            </a:r>
            <a:r>
              <a:rPr lang="ko-KR" altLang="en-US" sz="1800" b="0" dirty="0">
                <a:latin typeface="굴림" pitchFamily="50" charset="-127"/>
                <a:ea typeface="굴림" pitchFamily="50" charset="-127"/>
              </a:rPr>
              <a:t>복원 및 생성한 메모리 </a:t>
            </a:r>
            <a:r>
              <a:rPr lang="en-US" altLang="ko-KR" sz="1800" b="0" dirty="0">
                <a:latin typeface="굴림" pitchFamily="50" charset="-127"/>
                <a:ea typeface="굴림" pitchFamily="50" charset="-127"/>
              </a:rPr>
              <a:t>DC </a:t>
            </a:r>
            <a:r>
              <a:rPr lang="ko-KR" altLang="en-US" sz="1800" b="0" dirty="0">
                <a:latin typeface="굴림" pitchFamily="50" charset="-127"/>
                <a:ea typeface="굴림" pitchFamily="50" charset="-127"/>
              </a:rPr>
              <a:t>삭제</a:t>
            </a:r>
          </a:p>
          <a:p>
            <a:pPr eaLnBrk="1" latinLnBrk="1" hangingPunct="1"/>
            <a:r>
              <a:rPr lang="ko-KR" altLang="en-US" sz="1800" b="0" dirty="0">
                <a:latin typeface="굴림" pitchFamily="50" charset="-127"/>
                <a:ea typeface="굴림" pitchFamily="50" charset="-127"/>
              </a:rPr>
              <a:t>     비트맵 제거</a:t>
            </a:r>
          </a:p>
          <a:p>
            <a:pPr eaLnBrk="1" latinLnBrk="1" hangingPunct="1"/>
            <a:r>
              <a:rPr lang="ko-KR" altLang="en-US" sz="1800" b="0" dirty="0">
                <a:latin typeface="굴림" pitchFamily="50" charset="-127"/>
                <a:ea typeface="굴림" pitchFamily="50" charset="-127"/>
              </a:rPr>
              <a:t>     화면 </a:t>
            </a:r>
            <a:r>
              <a:rPr lang="en-US" altLang="ko-KR" sz="1800" b="0" dirty="0">
                <a:latin typeface="굴림" pitchFamily="50" charset="-127"/>
                <a:ea typeface="굴림" pitchFamily="50" charset="-127"/>
              </a:rPr>
              <a:t>DC release</a:t>
            </a:r>
          </a:p>
          <a:p>
            <a:pPr eaLnBrk="1" latinLnBrk="1" hangingPunct="1"/>
            <a:endParaRPr lang="en-US" altLang="ko-KR" sz="1800" b="0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58291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idx="1"/>
          </p:nvPr>
        </p:nvSpPr>
        <p:spPr>
          <a:xfrm>
            <a:off x="323850" y="5084763"/>
            <a:ext cx="8569325" cy="1439862"/>
          </a:xfrm>
        </p:spPr>
        <p:txBody>
          <a:bodyPr/>
          <a:lstStyle/>
          <a:p>
            <a:pPr lvl="1"/>
            <a:r>
              <a:rPr lang="en-US" altLang="ko-KR" sz="2000"/>
              <a:t>wndclass.style=CS_HREDRAW|CS_VREDRAW;</a:t>
            </a:r>
          </a:p>
          <a:p>
            <a:pPr lvl="2"/>
            <a:r>
              <a:rPr lang="ko-KR" altLang="en-US" sz="1800"/>
              <a:t>수평 또는 수직윈도우가 변경될 때마다 완전히 새로 클래스의 </a:t>
            </a:r>
            <a:r>
              <a:rPr lang="en-US" altLang="ko-KR" sz="1800"/>
              <a:t>Brush</a:t>
            </a:r>
            <a:r>
              <a:rPr lang="ko-KR" altLang="en-US" sz="1800"/>
              <a:t>로 다시 칠하게 된다</a:t>
            </a:r>
            <a:r>
              <a:rPr lang="en-US" altLang="ko-KR" sz="1800"/>
              <a:t>.</a:t>
            </a:r>
          </a:p>
          <a:p>
            <a:pPr lvl="2"/>
            <a:r>
              <a:rPr lang="en-US" altLang="ko-KR" sz="1800"/>
              <a:t>winuser.h</a:t>
            </a:r>
            <a:r>
              <a:rPr lang="ko-KR" altLang="en-US" sz="1800"/>
              <a:t>에 정의되어 있다</a:t>
            </a:r>
            <a:r>
              <a:rPr lang="en-US" altLang="ko-KR" sz="1800"/>
              <a:t>.</a:t>
            </a:r>
          </a:p>
        </p:txBody>
      </p:sp>
      <p:sp>
        <p:nvSpPr>
          <p:cNvPr id="40963" name="Rectangle 4"/>
          <p:cNvSpPr>
            <a:spLocks noGrp="1" noChangeArrowheads="1"/>
          </p:cNvSpPr>
          <p:nvPr>
            <p:ph type="title"/>
          </p:nvPr>
        </p:nvSpPr>
        <p:spPr>
          <a:xfrm>
            <a:off x="19050" y="96838"/>
            <a:ext cx="8229600" cy="417512"/>
          </a:xfrm>
          <a:noFill/>
        </p:spPr>
        <p:txBody>
          <a:bodyPr/>
          <a:lstStyle/>
          <a:p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2. </a:t>
            </a:r>
            <a:r>
              <a:rPr lang="ko-KR" altLang="en-US" sz="3200">
                <a:latin typeface="휴먼옛체" pitchFamily="2" charset="-127"/>
                <a:ea typeface="휴먼옛체" pitchFamily="2" charset="-127"/>
              </a:rPr>
              <a:t>첫 번째 </a:t>
            </a:r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API</a:t>
            </a:r>
            <a:r>
              <a:rPr lang="ko-KR" altLang="en-US" sz="3200">
                <a:latin typeface="휴먼옛체" pitchFamily="2" charset="-127"/>
                <a:ea typeface="휴먼옛체" pitchFamily="2" charset="-127"/>
              </a:rPr>
              <a:t>프로그램 분석</a:t>
            </a:r>
          </a:p>
        </p:txBody>
      </p:sp>
      <p:sp>
        <p:nvSpPr>
          <p:cNvPr id="40964" name="Rectangle 6"/>
          <p:cNvSpPr>
            <a:spLocks noChangeArrowheads="1"/>
          </p:cNvSpPr>
          <p:nvPr/>
        </p:nvSpPr>
        <p:spPr bwMode="auto">
          <a:xfrm>
            <a:off x="323850" y="765175"/>
            <a:ext cx="8569325" cy="4248150"/>
          </a:xfrm>
          <a:prstGeom prst="rect">
            <a:avLst/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typedef struct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{   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	UINT 		style;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ko-KR" b="1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b="1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WNDPROC 	lpfnWndProc;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	int             	cbClsExtra;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	int             	cbWndExtra;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	HINSTANCE	hInstance;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	HICON		hIcon;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	HCURSOR   	hCursor;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	HBRUSH     	hbrBackground;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	LPCTSTR    	lpszMenuName;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b="1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LPCTSTR    	lpszClassName;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} WNDCLASS, * PWNDCLASS,NEAR * NPWNDCLASSA, FAR * LPWNDCLASSA;</a:t>
            </a:r>
          </a:p>
        </p:txBody>
      </p:sp>
    </p:spTree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CF8CB0-2F4D-41C8-9743-064B78CFBFEE}" type="slidenum">
              <a:rPr lang="en-US" altLang="ko-KR"/>
              <a:pPr/>
              <a:t>360</a:t>
            </a:fld>
            <a:endParaRPr lang="en-US" altLang="ko-KR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27338" y="0"/>
            <a:ext cx="7772400" cy="447328"/>
          </a:xfrm>
        </p:spPr>
        <p:txBody>
          <a:bodyPr/>
          <a:lstStyle/>
          <a:p>
            <a:r>
              <a:rPr lang="en-US" altLang="ko-KR" dirty="0"/>
              <a:t>GDI </a:t>
            </a:r>
            <a:r>
              <a:rPr lang="ko-KR" altLang="en-US" dirty="0"/>
              <a:t>개체</a:t>
            </a:r>
            <a:r>
              <a:rPr lang="en-US" altLang="ko-KR" dirty="0"/>
              <a:t>(8)</a:t>
            </a:r>
          </a:p>
        </p:txBody>
      </p:sp>
      <p:sp>
        <p:nvSpPr>
          <p:cNvPr id="544771" name="Text Box 3"/>
          <p:cNvSpPr txBox="1">
            <a:spLocks noChangeArrowheads="1"/>
          </p:cNvSpPr>
          <p:nvPr/>
        </p:nvSpPr>
        <p:spPr bwMode="auto">
          <a:xfrm>
            <a:off x="179512" y="692696"/>
            <a:ext cx="8305800" cy="434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비트맵 출력 예제</a:t>
            </a:r>
          </a:p>
          <a:p>
            <a:pPr eaLnBrk="1" latinLnBrk="1" hangingPunct="1"/>
            <a:r>
              <a:rPr lang="en-US" altLang="ko-KR" dirty="0">
                <a:latin typeface="굴림" pitchFamily="50" charset="-127"/>
                <a:ea typeface="굴림" pitchFamily="50" charset="-127"/>
              </a:rPr>
              <a:t>HDC </a:t>
            </a:r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hMemDC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;</a:t>
            </a:r>
          </a:p>
          <a:p>
            <a:pPr eaLnBrk="1" latinLnBrk="1" hangingPunct="1"/>
            <a:r>
              <a:rPr lang="en-US" altLang="ko-KR" dirty="0">
                <a:latin typeface="굴림" pitchFamily="50" charset="-127"/>
                <a:ea typeface="굴림" pitchFamily="50" charset="-127"/>
              </a:rPr>
              <a:t>HBITMAP </a:t>
            </a:r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hBitmap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hOldBitmap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;</a:t>
            </a:r>
          </a:p>
          <a:p>
            <a:pPr eaLnBrk="1" latinLnBrk="1" hangingPunct="1"/>
            <a:r>
              <a:rPr lang="en-US" altLang="ko-KR" dirty="0">
                <a:latin typeface="굴림" pitchFamily="50" charset="-127"/>
                <a:ea typeface="굴림" pitchFamily="50" charset="-127"/>
              </a:rPr>
              <a:t>BITMAP </a:t>
            </a:r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bm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;</a:t>
            </a:r>
          </a:p>
          <a:p>
            <a:pPr eaLnBrk="1" latinLnBrk="1" hangingPunct="1"/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hMemDC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 = </a:t>
            </a:r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CreateCompatibleDC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hdc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);</a:t>
            </a:r>
          </a:p>
          <a:p>
            <a:pPr eaLnBrk="1" latinLnBrk="1" hangingPunct="1"/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hBitmap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 = </a:t>
            </a:r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LoadBitmap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hInst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, MAKEINTRESOURCE(IDB_BITMAP));</a:t>
            </a:r>
          </a:p>
          <a:p>
            <a:pPr eaLnBrk="1" latinLnBrk="1" hangingPunct="1"/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hOldBitmap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 = (HBITMAP)</a:t>
            </a:r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SelectObject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hMemDC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hBitmap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);</a:t>
            </a:r>
          </a:p>
          <a:p>
            <a:pPr eaLnBrk="1" latinLnBrk="1" hangingPunct="1"/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GetObject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hBitmap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sizeof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(BITMAP), &amp;</a:t>
            </a:r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bm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);</a:t>
            </a:r>
          </a:p>
          <a:p>
            <a:pPr eaLnBrk="1" latinLnBrk="1" hangingPunct="1"/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BitBlt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hdc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, 0, 0, </a:t>
            </a:r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bm.bmWidth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bm.bmHeight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hMemDC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, 0, 0, SRCCOPY);</a:t>
            </a:r>
          </a:p>
          <a:p>
            <a:pPr eaLnBrk="1" latinLnBrk="1" hangingPunct="1"/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SelectObject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hMemDC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hOldBitmap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);</a:t>
            </a:r>
          </a:p>
          <a:p>
            <a:pPr eaLnBrk="1" latinLnBrk="1" hangingPunct="1"/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DeleteObject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hBitmap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);</a:t>
            </a:r>
          </a:p>
          <a:p>
            <a:pPr eaLnBrk="1" latinLnBrk="1" hangingPunct="1"/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DeleteDC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hMemDC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);</a:t>
            </a:r>
          </a:p>
          <a:p>
            <a:pPr eaLnBrk="1" latinLnBrk="1" hangingPunct="1"/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ReleaseDC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hWnd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hdc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51280516"/>
      </p:ext>
    </p:extLst>
  </p:cSld>
  <p:clrMapOvr>
    <a:masterClrMapping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9BE04B-C50A-423B-8E48-AEA2566461F1}" type="slidenum">
              <a:rPr lang="en-US" altLang="ko-KR"/>
              <a:pPr/>
              <a:t>361</a:t>
            </a:fld>
            <a:endParaRPr lang="en-US" altLang="ko-KR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27" y="0"/>
            <a:ext cx="7772400" cy="375320"/>
          </a:xfrm>
        </p:spPr>
        <p:txBody>
          <a:bodyPr/>
          <a:lstStyle/>
          <a:p>
            <a:r>
              <a:rPr lang="en-US" altLang="ko-KR" dirty="0"/>
              <a:t>GDI </a:t>
            </a:r>
            <a:r>
              <a:rPr lang="ko-KR" altLang="en-US" dirty="0"/>
              <a:t>개체</a:t>
            </a:r>
            <a:r>
              <a:rPr lang="en-US" altLang="ko-KR" dirty="0"/>
              <a:t>(9)</a:t>
            </a:r>
          </a:p>
        </p:txBody>
      </p:sp>
      <p:sp>
        <p:nvSpPr>
          <p:cNvPr id="545795" name="Text Box 3"/>
          <p:cNvSpPr txBox="1">
            <a:spLocks noChangeArrowheads="1"/>
          </p:cNvSpPr>
          <p:nvPr/>
        </p:nvSpPr>
        <p:spPr bwMode="auto">
          <a:xfrm>
            <a:off x="251520" y="719137"/>
            <a:ext cx="830580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비트맵 출력 함수 </a:t>
            </a:r>
          </a:p>
          <a:p>
            <a:pPr lvl="1">
              <a:spcBef>
                <a:spcPct val="20000"/>
              </a:spcBef>
              <a:buClr>
                <a:srgbClr val="000046"/>
              </a:buClr>
              <a:buSzPct val="75000"/>
              <a:buFont typeface="Wingdings" pitchFamily="2" charset="2"/>
              <a:buChar char="l"/>
            </a:pPr>
            <a:r>
              <a:rPr lang="ko-KR" altLang="en-US" sz="2000" b="0" dirty="0">
                <a:latin typeface="Arial" pitchFamily="34" charset="0"/>
                <a:ea typeface="굴림체" pitchFamily="49" charset="-127"/>
              </a:rPr>
              <a:t> </a:t>
            </a:r>
            <a:r>
              <a:rPr lang="en-US" altLang="ko-KR" sz="2000" b="0" dirty="0" err="1">
                <a:latin typeface="Arial" pitchFamily="34" charset="0"/>
                <a:ea typeface="굴림체" pitchFamily="49" charset="-127"/>
              </a:rPr>
              <a:t>BitBlt</a:t>
            </a:r>
            <a:r>
              <a:rPr lang="en-US" altLang="ko-KR" sz="2000" b="0" dirty="0">
                <a:latin typeface="Arial" pitchFamily="34" charset="0"/>
                <a:ea typeface="굴림체" pitchFamily="49" charset="-127"/>
              </a:rPr>
              <a:t>(HDC </a:t>
            </a:r>
            <a:r>
              <a:rPr lang="en-US" altLang="ko-KR" sz="2000" b="0" dirty="0" err="1">
                <a:latin typeface="Arial" pitchFamily="34" charset="0"/>
                <a:ea typeface="굴림체" pitchFamily="49" charset="-127"/>
              </a:rPr>
              <a:t>destDC</a:t>
            </a:r>
            <a:r>
              <a:rPr lang="en-US" altLang="ko-KR" sz="2000" b="0" dirty="0">
                <a:latin typeface="Arial" pitchFamily="34" charset="0"/>
                <a:ea typeface="굴림체" pitchFamily="49" charset="-127"/>
              </a:rPr>
              <a:t>, </a:t>
            </a:r>
            <a:r>
              <a:rPr lang="en-US" altLang="ko-KR" sz="2000" b="0" dirty="0" err="1">
                <a:latin typeface="Arial" pitchFamily="34" charset="0"/>
                <a:ea typeface="굴림체" pitchFamily="49" charset="-127"/>
              </a:rPr>
              <a:t>int</a:t>
            </a:r>
            <a:r>
              <a:rPr lang="en-US" altLang="ko-KR" sz="2000" b="0" dirty="0">
                <a:latin typeface="Arial" pitchFamily="34" charset="0"/>
                <a:ea typeface="굴림체" pitchFamily="49" charset="-127"/>
              </a:rPr>
              <a:t> </a:t>
            </a:r>
            <a:r>
              <a:rPr lang="en-US" altLang="ko-KR" sz="2000" b="0" dirty="0" err="1">
                <a:latin typeface="Arial" pitchFamily="34" charset="0"/>
                <a:ea typeface="굴림체" pitchFamily="49" charset="-127"/>
              </a:rPr>
              <a:t>destx</a:t>
            </a:r>
            <a:r>
              <a:rPr lang="en-US" altLang="ko-KR" sz="2000" b="0" dirty="0">
                <a:latin typeface="Arial" pitchFamily="34" charset="0"/>
                <a:ea typeface="굴림체" pitchFamily="49" charset="-127"/>
              </a:rPr>
              <a:t>, </a:t>
            </a:r>
            <a:r>
              <a:rPr lang="en-US" altLang="ko-KR" sz="2000" b="0" dirty="0" err="1">
                <a:latin typeface="Arial" pitchFamily="34" charset="0"/>
                <a:ea typeface="굴림체" pitchFamily="49" charset="-127"/>
              </a:rPr>
              <a:t>int</a:t>
            </a:r>
            <a:r>
              <a:rPr lang="en-US" altLang="ko-KR" sz="2000" b="0" dirty="0">
                <a:latin typeface="Arial" pitchFamily="34" charset="0"/>
                <a:ea typeface="굴림체" pitchFamily="49" charset="-127"/>
              </a:rPr>
              <a:t> </a:t>
            </a:r>
            <a:r>
              <a:rPr lang="en-US" altLang="ko-KR" sz="2000" b="0" dirty="0" err="1">
                <a:latin typeface="Arial" pitchFamily="34" charset="0"/>
                <a:ea typeface="굴림체" pitchFamily="49" charset="-127"/>
              </a:rPr>
              <a:t>desty</a:t>
            </a:r>
            <a:r>
              <a:rPr lang="en-US" altLang="ko-KR" sz="2000" b="0" dirty="0">
                <a:latin typeface="Arial" pitchFamily="34" charset="0"/>
                <a:ea typeface="굴림체" pitchFamily="49" charset="-127"/>
              </a:rPr>
              <a:t>, </a:t>
            </a:r>
            <a:r>
              <a:rPr lang="en-US" altLang="ko-KR" sz="2000" b="0" dirty="0" err="1">
                <a:latin typeface="Arial" pitchFamily="34" charset="0"/>
                <a:ea typeface="굴림체" pitchFamily="49" charset="-127"/>
              </a:rPr>
              <a:t>int</a:t>
            </a:r>
            <a:r>
              <a:rPr lang="en-US" altLang="ko-KR" sz="2000" b="0" dirty="0">
                <a:latin typeface="Arial" pitchFamily="34" charset="0"/>
                <a:ea typeface="굴림체" pitchFamily="49" charset="-127"/>
              </a:rPr>
              <a:t> width, </a:t>
            </a:r>
            <a:r>
              <a:rPr lang="en-US" altLang="ko-KR" sz="2000" b="0" dirty="0" err="1">
                <a:latin typeface="Arial" pitchFamily="34" charset="0"/>
                <a:ea typeface="굴림체" pitchFamily="49" charset="-127"/>
              </a:rPr>
              <a:t>int</a:t>
            </a:r>
            <a:r>
              <a:rPr lang="en-US" altLang="ko-KR" sz="2000" b="0" dirty="0">
                <a:latin typeface="Arial" pitchFamily="34" charset="0"/>
                <a:ea typeface="굴림체" pitchFamily="49" charset="-127"/>
              </a:rPr>
              <a:t> height, HDC </a:t>
            </a:r>
            <a:r>
              <a:rPr lang="en-US" altLang="ko-KR" sz="2000" b="0" dirty="0" err="1">
                <a:latin typeface="Arial" pitchFamily="34" charset="0"/>
                <a:ea typeface="굴림체" pitchFamily="49" charset="-127"/>
              </a:rPr>
              <a:t>srcDC</a:t>
            </a:r>
            <a:r>
              <a:rPr lang="en-US" altLang="ko-KR" sz="2000" b="0" dirty="0">
                <a:latin typeface="Arial" pitchFamily="34" charset="0"/>
                <a:ea typeface="굴림체" pitchFamily="49" charset="-127"/>
              </a:rPr>
              <a:t>, </a:t>
            </a:r>
            <a:r>
              <a:rPr lang="en-US" altLang="ko-KR" sz="2000" b="0" dirty="0" err="1">
                <a:latin typeface="Arial" pitchFamily="34" charset="0"/>
                <a:ea typeface="굴림체" pitchFamily="49" charset="-127"/>
              </a:rPr>
              <a:t>int</a:t>
            </a:r>
            <a:r>
              <a:rPr lang="en-US" altLang="ko-KR" sz="2000" b="0" dirty="0">
                <a:latin typeface="Arial" pitchFamily="34" charset="0"/>
                <a:ea typeface="굴림체" pitchFamily="49" charset="-127"/>
              </a:rPr>
              <a:t> </a:t>
            </a:r>
            <a:r>
              <a:rPr lang="en-US" altLang="ko-KR" sz="2000" b="0" dirty="0" err="1">
                <a:latin typeface="Arial" pitchFamily="34" charset="0"/>
                <a:ea typeface="굴림체" pitchFamily="49" charset="-127"/>
              </a:rPr>
              <a:t>srcx</a:t>
            </a:r>
            <a:r>
              <a:rPr lang="en-US" altLang="ko-KR" sz="2000" b="0" dirty="0">
                <a:latin typeface="Arial" pitchFamily="34" charset="0"/>
                <a:ea typeface="굴림체" pitchFamily="49" charset="-127"/>
              </a:rPr>
              <a:t>, </a:t>
            </a:r>
            <a:r>
              <a:rPr lang="en-US" altLang="ko-KR" sz="2000" b="0" dirty="0" err="1">
                <a:latin typeface="Arial" pitchFamily="34" charset="0"/>
                <a:ea typeface="굴림체" pitchFamily="49" charset="-127"/>
              </a:rPr>
              <a:t>int</a:t>
            </a:r>
            <a:r>
              <a:rPr lang="en-US" altLang="ko-KR" sz="2000" b="0" dirty="0">
                <a:latin typeface="Arial" pitchFamily="34" charset="0"/>
                <a:ea typeface="굴림체" pitchFamily="49" charset="-127"/>
              </a:rPr>
              <a:t> </a:t>
            </a:r>
            <a:r>
              <a:rPr lang="en-US" altLang="ko-KR" sz="2000" b="0" dirty="0" err="1">
                <a:latin typeface="Arial" pitchFamily="34" charset="0"/>
                <a:ea typeface="굴림체" pitchFamily="49" charset="-127"/>
              </a:rPr>
              <a:t>srcy</a:t>
            </a:r>
            <a:r>
              <a:rPr lang="en-US" altLang="ko-KR" sz="2000" b="0" dirty="0">
                <a:latin typeface="Arial" pitchFamily="34" charset="0"/>
                <a:ea typeface="굴림체" pitchFamily="49" charset="-127"/>
              </a:rPr>
              <a:t>, DWORD ROP);</a:t>
            </a:r>
          </a:p>
          <a:p>
            <a:pPr lvl="1">
              <a:spcBef>
                <a:spcPct val="20000"/>
              </a:spcBef>
              <a:buClr>
                <a:srgbClr val="000046"/>
              </a:buClr>
              <a:buSzPct val="75000"/>
              <a:buFont typeface="Wingdings" pitchFamily="2" charset="2"/>
              <a:buChar char="l"/>
            </a:pPr>
            <a:r>
              <a:rPr lang="en-US" altLang="ko-KR" sz="2000" b="0" dirty="0">
                <a:latin typeface="Arial" pitchFamily="34" charset="0"/>
                <a:ea typeface="굴림체" pitchFamily="49" charset="-127"/>
              </a:rPr>
              <a:t> </a:t>
            </a:r>
            <a:r>
              <a:rPr lang="en-US" altLang="ko-KR" sz="2000" b="0" dirty="0" err="1">
                <a:latin typeface="Arial" pitchFamily="34" charset="0"/>
                <a:ea typeface="굴림체" pitchFamily="49" charset="-127"/>
              </a:rPr>
              <a:t>StretchBlt</a:t>
            </a:r>
            <a:r>
              <a:rPr lang="en-US" altLang="ko-KR" sz="2000" b="0" dirty="0">
                <a:latin typeface="Arial" pitchFamily="34" charset="0"/>
                <a:ea typeface="굴림체" pitchFamily="49" charset="-127"/>
              </a:rPr>
              <a:t> : </a:t>
            </a:r>
            <a:r>
              <a:rPr lang="ko-KR" altLang="en-US" sz="2000" b="0" dirty="0">
                <a:latin typeface="Arial" pitchFamily="34" charset="0"/>
                <a:ea typeface="굴림체" pitchFamily="49" charset="-127"/>
              </a:rPr>
              <a:t>사이즈를 변경해서 출력</a:t>
            </a:r>
            <a:endParaRPr lang="ko-KR" altLang="en-US" sz="2800" dirty="0">
              <a:latin typeface="굴림" pitchFamily="50" charset="-127"/>
              <a:ea typeface="굴림" pitchFamily="50" charset="-127"/>
            </a:endParaRPr>
          </a:p>
          <a:p>
            <a:pPr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endParaRPr lang="en-US" altLang="ko-KR" sz="2800" dirty="0"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54579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543004"/>
              </p:ext>
            </p:extLst>
          </p:nvPr>
        </p:nvGraphicFramePr>
        <p:xfrm>
          <a:off x="594420" y="2761225"/>
          <a:ext cx="7620000" cy="2371728"/>
        </p:xfrm>
        <a:graphic>
          <a:graphicData uri="http://schemas.openxmlformats.org/drawingml/2006/table">
            <a:tbl>
              <a:tblPr/>
              <a:tblGrid>
                <a:gridCol w="2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래스터 연산</a:t>
                      </a: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(ROP</a:t>
                      </a: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코드</a:t>
                      </a: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논리 연산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SRCCOPY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dst = src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그대로 복사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NOTSRCCOPY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dst = ~src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반전시켜 복사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SRCAND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dst = dst&amp;src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AND </a:t>
                      </a: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연산 결합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SRCPAINT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dst = dst|src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OR </a:t>
                      </a: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연산 결합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SRCINVERT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dst = dst^src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XOR 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연산 결합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894963"/>
      </p:ext>
    </p:extLst>
  </p:cSld>
  <p:clrMapOvr>
    <a:masterClrMapping/>
  </p:clrMapOvr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565297-B4C1-42AE-8CE7-2C965CB574C6}" type="slidenum">
              <a:rPr lang="en-US" altLang="ko-KR"/>
              <a:pPr/>
              <a:t>362</a:t>
            </a:fld>
            <a:endParaRPr lang="en-US" altLang="ko-KR"/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375320"/>
          </a:xfrm>
        </p:spPr>
        <p:txBody>
          <a:bodyPr/>
          <a:lstStyle/>
          <a:p>
            <a:r>
              <a:rPr lang="en-US" altLang="ko-KR" dirty="0"/>
              <a:t>GDI </a:t>
            </a:r>
            <a:r>
              <a:rPr lang="ko-KR" altLang="en-US" dirty="0"/>
              <a:t>개체</a:t>
            </a:r>
            <a:r>
              <a:rPr lang="en-US" altLang="ko-KR" dirty="0"/>
              <a:t>(10)</a:t>
            </a:r>
          </a:p>
        </p:txBody>
      </p:sp>
      <p:sp>
        <p:nvSpPr>
          <p:cNvPr id="546819" name="Text Box 3"/>
          <p:cNvSpPr txBox="1">
            <a:spLocks noChangeArrowheads="1"/>
          </p:cNvSpPr>
          <p:nvPr/>
        </p:nvSpPr>
        <p:spPr bwMode="auto">
          <a:xfrm>
            <a:off x="368300" y="752475"/>
            <a:ext cx="8305800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lang="en-US" altLang="ko-KR" sz="280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2800">
                <a:latin typeface="굴림" pitchFamily="50" charset="-127"/>
                <a:ea typeface="굴림" pitchFamily="50" charset="-127"/>
              </a:rPr>
              <a:t>래스터 연산</a:t>
            </a:r>
          </a:p>
          <a:p>
            <a:pPr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endParaRPr lang="ko-KR" altLang="en-US" sz="2800">
              <a:latin typeface="굴림" pitchFamily="50" charset="-127"/>
              <a:ea typeface="굴림" pitchFamily="50" charset="-127"/>
            </a:endParaRPr>
          </a:p>
          <a:p>
            <a:pPr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endParaRPr lang="ko-KR" altLang="en-US" sz="2800">
              <a:latin typeface="굴림" pitchFamily="50" charset="-127"/>
              <a:ea typeface="굴림" pitchFamily="50" charset="-127"/>
            </a:endParaRPr>
          </a:p>
          <a:p>
            <a:pPr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endParaRPr lang="ko-KR" altLang="en-US" sz="2800">
              <a:latin typeface="굴림" pitchFamily="50" charset="-127"/>
              <a:ea typeface="굴림" pitchFamily="50" charset="-127"/>
            </a:endParaRPr>
          </a:p>
          <a:p>
            <a:pPr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endParaRPr lang="ko-KR" altLang="en-US" sz="2800">
              <a:latin typeface="굴림" pitchFamily="50" charset="-127"/>
              <a:ea typeface="굴림" pitchFamily="50" charset="-127"/>
            </a:endParaRPr>
          </a:p>
          <a:p>
            <a:pPr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endParaRPr lang="ko-KR" altLang="en-US" sz="2800">
              <a:latin typeface="굴림" pitchFamily="50" charset="-127"/>
              <a:ea typeface="굴림" pitchFamily="50" charset="-127"/>
            </a:endParaRPr>
          </a:p>
          <a:p>
            <a:pPr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endParaRPr lang="ko-KR" altLang="en-US" sz="2800">
              <a:latin typeface="굴림" pitchFamily="50" charset="-127"/>
              <a:ea typeface="굴림" pitchFamily="50" charset="-127"/>
            </a:endParaRPr>
          </a:p>
          <a:p>
            <a:pPr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endParaRPr lang="ko-KR" altLang="en-US" sz="2800">
              <a:latin typeface="굴림" pitchFamily="50" charset="-127"/>
              <a:ea typeface="굴림" pitchFamily="50" charset="-127"/>
            </a:endParaRPr>
          </a:p>
          <a:p>
            <a:pPr lvl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lang="ko-KR" altLang="en-US" sz="1800">
                <a:latin typeface="굴림" pitchFamily="50" charset="-127"/>
                <a:ea typeface="굴림" pitchFamily="50" charset="-127"/>
              </a:rPr>
              <a:t>실습 </a:t>
            </a:r>
            <a:r>
              <a:rPr lang="en-US" altLang="ko-KR" sz="1800">
                <a:latin typeface="굴림" pitchFamily="50" charset="-127"/>
                <a:ea typeface="굴림" pitchFamily="50" charset="-127"/>
              </a:rPr>
              <a:t>: Bitmap </a:t>
            </a:r>
            <a:r>
              <a:rPr lang="ko-KR" altLang="en-US" sz="1800">
                <a:latin typeface="굴림" pitchFamily="50" charset="-127"/>
                <a:ea typeface="굴림" pitchFamily="50" charset="-127"/>
              </a:rPr>
              <a:t>출력</a:t>
            </a:r>
            <a:r>
              <a:rPr lang="en-US" altLang="ko-KR" sz="180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800">
                <a:latin typeface="굴림" pitchFamily="50" charset="-127"/>
                <a:ea typeface="굴림" pitchFamily="50" charset="-127"/>
              </a:rPr>
              <a:t>화면중앙에 출력</a:t>
            </a:r>
            <a:r>
              <a:rPr lang="en-US" altLang="ko-KR" sz="180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800">
                <a:latin typeface="굴림" pitchFamily="50" charset="-127"/>
                <a:ea typeface="굴림" pitchFamily="50" charset="-127"/>
              </a:rPr>
              <a:t>화면 전체로 확대</a:t>
            </a:r>
            <a:r>
              <a:rPr lang="en-US" altLang="ko-KR" sz="180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800">
                <a:latin typeface="굴림" pitchFamily="50" charset="-127"/>
                <a:ea typeface="굴림" pitchFamily="50" charset="-127"/>
              </a:rPr>
              <a:t>타일로 출력</a:t>
            </a:r>
          </a:p>
        </p:txBody>
      </p:sp>
      <p:sp>
        <p:nvSpPr>
          <p:cNvPr id="546850" name="Rectangle 34"/>
          <p:cNvSpPr>
            <a:spLocks noChangeArrowheads="1"/>
          </p:cNvSpPr>
          <p:nvPr/>
        </p:nvSpPr>
        <p:spPr bwMode="auto">
          <a:xfrm>
            <a:off x="673100" y="1362075"/>
            <a:ext cx="1981200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6851" name="Rectangle 35"/>
          <p:cNvSpPr>
            <a:spLocks noChangeArrowheads="1"/>
          </p:cNvSpPr>
          <p:nvPr/>
        </p:nvSpPr>
        <p:spPr bwMode="auto">
          <a:xfrm>
            <a:off x="901700" y="1514475"/>
            <a:ext cx="14478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6852" name="Rectangle 36"/>
          <p:cNvSpPr>
            <a:spLocks noChangeArrowheads="1"/>
          </p:cNvSpPr>
          <p:nvPr/>
        </p:nvSpPr>
        <p:spPr bwMode="auto">
          <a:xfrm>
            <a:off x="1206500" y="1743075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6853" name="Rectangle 37"/>
          <p:cNvSpPr>
            <a:spLocks noChangeArrowheads="1"/>
          </p:cNvSpPr>
          <p:nvPr/>
        </p:nvSpPr>
        <p:spPr bwMode="auto">
          <a:xfrm>
            <a:off x="901700" y="2809875"/>
            <a:ext cx="14478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6854" name="Oval 38"/>
          <p:cNvSpPr>
            <a:spLocks noChangeArrowheads="1"/>
          </p:cNvSpPr>
          <p:nvPr/>
        </p:nvSpPr>
        <p:spPr bwMode="auto">
          <a:xfrm>
            <a:off x="1384300" y="3063875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6855" name="Text Box 39"/>
          <p:cNvSpPr txBox="1">
            <a:spLocks noChangeArrowheads="1"/>
          </p:cNvSpPr>
          <p:nvPr/>
        </p:nvSpPr>
        <p:spPr bwMode="auto">
          <a:xfrm>
            <a:off x="971550" y="2443163"/>
            <a:ext cx="1403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</a:pPr>
            <a:r>
              <a:rPr lang="ko-KR" altLang="en-US" sz="1800">
                <a:latin typeface="굴림" pitchFamily="50" charset="-127"/>
                <a:ea typeface="굴림" pitchFamily="50" charset="-127"/>
              </a:rPr>
              <a:t>대상 비트맵</a:t>
            </a:r>
          </a:p>
        </p:txBody>
      </p:sp>
      <p:sp>
        <p:nvSpPr>
          <p:cNvPr id="546856" name="Text Box 40"/>
          <p:cNvSpPr txBox="1">
            <a:spLocks noChangeArrowheads="1"/>
          </p:cNvSpPr>
          <p:nvPr/>
        </p:nvSpPr>
        <p:spPr bwMode="auto">
          <a:xfrm>
            <a:off x="971550" y="3738563"/>
            <a:ext cx="1403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</a:pPr>
            <a:r>
              <a:rPr lang="ko-KR" altLang="en-US" sz="1800">
                <a:latin typeface="굴림" pitchFamily="50" charset="-127"/>
                <a:ea typeface="굴림" pitchFamily="50" charset="-127"/>
              </a:rPr>
              <a:t>원본 비트맵</a:t>
            </a:r>
          </a:p>
        </p:txBody>
      </p:sp>
      <p:sp>
        <p:nvSpPr>
          <p:cNvPr id="546857" name="AutoShape 41"/>
          <p:cNvSpPr>
            <a:spLocks noChangeArrowheads="1"/>
          </p:cNvSpPr>
          <p:nvPr/>
        </p:nvSpPr>
        <p:spPr bwMode="auto">
          <a:xfrm>
            <a:off x="2501900" y="2581275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6858" name="Text Box 42"/>
          <p:cNvSpPr txBox="1">
            <a:spLocks noChangeArrowheads="1"/>
          </p:cNvSpPr>
          <p:nvPr/>
        </p:nvSpPr>
        <p:spPr bwMode="auto">
          <a:xfrm>
            <a:off x="2571750" y="2976563"/>
            <a:ext cx="86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</a:pPr>
            <a:r>
              <a:rPr lang="ko-KR" altLang="en-US" sz="1800">
                <a:latin typeface="굴림" pitchFamily="50" charset="-127"/>
                <a:ea typeface="굴림" pitchFamily="50" charset="-127"/>
              </a:rPr>
              <a:t>래스터</a:t>
            </a:r>
          </a:p>
          <a:p>
            <a:pPr eaLnBrk="1" latinLnBrk="1" hangingPunct="1">
              <a:spcBef>
                <a:spcPct val="0"/>
              </a:spcBef>
            </a:pPr>
            <a:r>
              <a:rPr lang="ko-KR" altLang="en-US" sz="1800">
                <a:latin typeface="굴림" pitchFamily="50" charset="-127"/>
                <a:ea typeface="굴림" pitchFamily="50" charset="-127"/>
              </a:rPr>
              <a:t> 연산</a:t>
            </a:r>
          </a:p>
        </p:txBody>
      </p:sp>
      <p:grpSp>
        <p:nvGrpSpPr>
          <p:cNvPr id="546859" name="Group 43"/>
          <p:cNvGrpSpPr>
            <a:grpSpLocks/>
          </p:cNvGrpSpPr>
          <p:nvPr/>
        </p:nvGrpSpPr>
        <p:grpSpPr bwMode="auto">
          <a:xfrm>
            <a:off x="3416300" y="1666875"/>
            <a:ext cx="1447800" cy="990600"/>
            <a:chOff x="432" y="1632"/>
            <a:chExt cx="912" cy="624"/>
          </a:xfrm>
        </p:grpSpPr>
        <p:sp>
          <p:nvSpPr>
            <p:cNvPr id="546860" name="Rectangle 44"/>
            <p:cNvSpPr>
              <a:spLocks noChangeArrowheads="1"/>
            </p:cNvSpPr>
            <p:nvPr/>
          </p:nvSpPr>
          <p:spPr bwMode="auto">
            <a:xfrm>
              <a:off x="432" y="1632"/>
              <a:ext cx="912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6861" name="Oval 45"/>
            <p:cNvSpPr>
              <a:spLocks noChangeArrowheads="1"/>
            </p:cNvSpPr>
            <p:nvPr/>
          </p:nvSpPr>
          <p:spPr bwMode="auto">
            <a:xfrm>
              <a:off x="736" y="1792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46862" name="Rectangle 46"/>
          <p:cNvSpPr>
            <a:spLocks noChangeArrowheads="1"/>
          </p:cNvSpPr>
          <p:nvPr/>
        </p:nvSpPr>
        <p:spPr bwMode="auto">
          <a:xfrm>
            <a:off x="5016500" y="1666875"/>
            <a:ext cx="14478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6863" name="Oval 47"/>
          <p:cNvSpPr>
            <a:spLocks noChangeArrowheads="1"/>
          </p:cNvSpPr>
          <p:nvPr/>
        </p:nvSpPr>
        <p:spPr bwMode="auto">
          <a:xfrm>
            <a:off x="5499100" y="1920875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6864" name="Rectangle 48"/>
          <p:cNvSpPr>
            <a:spLocks noChangeArrowheads="1"/>
          </p:cNvSpPr>
          <p:nvPr/>
        </p:nvSpPr>
        <p:spPr bwMode="auto">
          <a:xfrm>
            <a:off x="6616700" y="1666875"/>
            <a:ext cx="14478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6865" name="Rectangle 49"/>
          <p:cNvSpPr>
            <a:spLocks noChangeArrowheads="1"/>
          </p:cNvSpPr>
          <p:nvPr/>
        </p:nvSpPr>
        <p:spPr bwMode="auto">
          <a:xfrm>
            <a:off x="6921500" y="1895475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6866" name="Oval 50"/>
          <p:cNvSpPr>
            <a:spLocks noChangeArrowheads="1"/>
          </p:cNvSpPr>
          <p:nvPr/>
        </p:nvSpPr>
        <p:spPr bwMode="auto">
          <a:xfrm>
            <a:off x="7150100" y="1971675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6867" name="Rectangle 51"/>
          <p:cNvSpPr>
            <a:spLocks noChangeArrowheads="1"/>
          </p:cNvSpPr>
          <p:nvPr/>
        </p:nvSpPr>
        <p:spPr bwMode="auto">
          <a:xfrm>
            <a:off x="3481388" y="3190875"/>
            <a:ext cx="14478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6868" name="Rectangle 52"/>
          <p:cNvSpPr>
            <a:spLocks noChangeArrowheads="1"/>
          </p:cNvSpPr>
          <p:nvPr/>
        </p:nvSpPr>
        <p:spPr bwMode="auto">
          <a:xfrm>
            <a:off x="5081588" y="3190875"/>
            <a:ext cx="14478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6869" name="Rectangle 53"/>
          <p:cNvSpPr>
            <a:spLocks noChangeArrowheads="1"/>
          </p:cNvSpPr>
          <p:nvPr/>
        </p:nvSpPr>
        <p:spPr bwMode="auto">
          <a:xfrm>
            <a:off x="5462588" y="3444875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6870" name="Oval 54"/>
          <p:cNvSpPr>
            <a:spLocks noChangeArrowheads="1"/>
          </p:cNvSpPr>
          <p:nvPr/>
        </p:nvSpPr>
        <p:spPr bwMode="auto">
          <a:xfrm>
            <a:off x="5691188" y="3521075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6871" name="Freeform 55"/>
          <p:cNvSpPr>
            <a:spLocks/>
          </p:cNvSpPr>
          <p:nvPr/>
        </p:nvSpPr>
        <p:spPr bwMode="auto">
          <a:xfrm>
            <a:off x="5691188" y="3495675"/>
            <a:ext cx="269875" cy="357188"/>
          </a:xfrm>
          <a:custGeom>
            <a:avLst/>
            <a:gdLst>
              <a:gd name="T0" fmla="*/ 162 w 170"/>
              <a:gd name="T1" fmla="*/ 0 h 225"/>
              <a:gd name="T2" fmla="*/ 57 w 170"/>
              <a:gd name="T3" fmla="*/ 40 h 225"/>
              <a:gd name="T4" fmla="*/ 49 w 170"/>
              <a:gd name="T5" fmla="*/ 65 h 225"/>
              <a:gd name="T6" fmla="*/ 24 w 170"/>
              <a:gd name="T7" fmla="*/ 81 h 225"/>
              <a:gd name="T8" fmla="*/ 0 w 170"/>
              <a:gd name="T9" fmla="*/ 170 h 225"/>
              <a:gd name="T10" fmla="*/ 73 w 170"/>
              <a:gd name="T11" fmla="*/ 219 h 225"/>
              <a:gd name="T12" fmla="*/ 154 w 170"/>
              <a:gd name="T13" fmla="*/ 211 h 225"/>
              <a:gd name="T14" fmla="*/ 170 w 170"/>
              <a:gd name="T15" fmla="*/ 162 h 225"/>
              <a:gd name="T16" fmla="*/ 162 w 170"/>
              <a:gd name="T17" fmla="*/ 0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0" h="225">
                <a:moveTo>
                  <a:pt x="162" y="0"/>
                </a:moveTo>
                <a:cubicBezTo>
                  <a:pt x="127" y="13"/>
                  <a:pt x="89" y="21"/>
                  <a:pt x="57" y="40"/>
                </a:cubicBezTo>
                <a:cubicBezTo>
                  <a:pt x="49" y="44"/>
                  <a:pt x="54" y="58"/>
                  <a:pt x="49" y="65"/>
                </a:cubicBezTo>
                <a:cubicBezTo>
                  <a:pt x="43" y="73"/>
                  <a:pt x="32" y="76"/>
                  <a:pt x="24" y="81"/>
                </a:cubicBezTo>
                <a:cubicBezTo>
                  <a:pt x="4" y="143"/>
                  <a:pt x="11" y="113"/>
                  <a:pt x="0" y="170"/>
                </a:cubicBezTo>
                <a:cubicBezTo>
                  <a:pt x="13" y="222"/>
                  <a:pt x="22" y="209"/>
                  <a:pt x="73" y="219"/>
                </a:cubicBezTo>
                <a:cubicBezTo>
                  <a:pt x="100" y="216"/>
                  <a:pt x="131" y="225"/>
                  <a:pt x="154" y="211"/>
                </a:cubicBezTo>
                <a:cubicBezTo>
                  <a:pt x="169" y="202"/>
                  <a:pt x="170" y="162"/>
                  <a:pt x="170" y="162"/>
                </a:cubicBezTo>
                <a:cubicBezTo>
                  <a:pt x="161" y="27"/>
                  <a:pt x="162" y="81"/>
                  <a:pt x="162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6872" name="Freeform 56"/>
          <p:cNvSpPr>
            <a:spLocks/>
          </p:cNvSpPr>
          <p:nvPr/>
        </p:nvSpPr>
        <p:spPr bwMode="auto">
          <a:xfrm>
            <a:off x="4014788" y="3495675"/>
            <a:ext cx="269875" cy="357188"/>
          </a:xfrm>
          <a:custGeom>
            <a:avLst/>
            <a:gdLst>
              <a:gd name="T0" fmla="*/ 162 w 170"/>
              <a:gd name="T1" fmla="*/ 0 h 225"/>
              <a:gd name="T2" fmla="*/ 57 w 170"/>
              <a:gd name="T3" fmla="*/ 40 h 225"/>
              <a:gd name="T4" fmla="*/ 49 w 170"/>
              <a:gd name="T5" fmla="*/ 65 h 225"/>
              <a:gd name="T6" fmla="*/ 24 w 170"/>
              <a:gd name="T7" fmla="*/ 81 h 225"/>
              <a:gd name="T8" fmla="*/ 0 w 170"/>
              <a:gd name="T9" fmla="*/ 170 h 225"/>
              <a:gd name="T10" fmla="*/ 73 w 170"/>
              <a:gd name="T11" fmla="*/ 219 h 225"/>
              <a:gd name="T12" fmla="*/ 154 w 170"/>
              <a:gd name="T13" fmla="*/ 211 h 225"/>
              <a:gd name="T14" fmla="*/ 170 w 170"/>
              <a:gd name="T15" fmla="*/ 162 h 225"/>
              <a:gd name="T16" fmla="*/ 162 w 170"/>
              <a:gd name="T17" fmla="*/ 0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0" h="225">
                <a:moveTo>
                  <a:pt x="162" y="0"/>
                </a:moveTo>
                <a:cubicBezTo>
                  <a:pt x="127" y="13"/>
                  <a:pt x="89" y="21"/>
                  <a:pt x="57" y="40"/>
                </a:cubicBezTo>
                <a:cubicBezTo>
                  <a:pt x="49" y="44"/>
                  <a:pt x="54" y="58"/>
                  <a:pt x="49" y="65"/>
                </a:cubicBezTo>
                <a:cubicBezTo>
                  <a:pt x="43" y="73"/>
                  <a:pt x="32" y="76"/>
                  <a:pt x="24" y="81"/>
                </a:cubicBezTo>
                <a:cubicBezTo>
                  <a:pt x="4" y="143"/>
                  <a:pt x="11" y="113"/>
                  <a:pt x="0" y="170"/>
                </a:cubicBezTo>
                <a:cubicBezTo>
                  <a:pt x="13" y="222"/>
                  <a:pt x="22" y="209"/>
                  <a:pt x="73" y="219"/>
                </a:cubicBezTo>
                <a:cubicBezTo>
                  <a:pt x="100" y="216"/>
                  <a:pt x="131" y="225"/>
                  <a:pt x="154" y="211"/>
                </a:cubicBezTo>
                <a:cubicBezTo>
                  <a:pt x="169" y="202"/>
                  <a:pt x="170" y="162"/>
                  <a:pt x="170" y="162"/>
                </a:cubicBezTo>
                <a:cubicBezTo>
                  <a:pt x="161" y="27"/>
                  <a:pt x="162" y="81"/>
                  <a:pt x="162" y="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6873" name="Text Box 57"/>
          <p:cNvSpPr txBox="1">
            <a:spLocks noChangeArrowheads="1"/>
          </p:cNvSpPr>
          <p:nvPr/>
        </p:nvSpPr>
        <p:spPr bwMode="auto">
          <a:xfrm>
            <a:off x="3568700" y="265747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</a:pPr>
            <a:r>
              <a:rPr lang="en-US" altLang="ko-KR" sz="1800">
                <a:latin typeface="굴림" pitchFamily="50" charset="-127"/>
                <a:ea typeface="굴림" pitchFamily="50" charset="-127"/>
              </a:rPr>
              <a:t>SRCCOPY</a:t>
            </a:r>
          </a:p>
        </p:txBody>
      </p:sp>
      <p:sp>
        <p:nvSpPr>
          <p:cNvPr id="546874" name="Text Box 58"/>
          <p:cNvSpPr txBox="1">
            <a:spLocks noChangeArrowheads="1"/>
          </p:cNvSpPr>
          <p:nvPr/>
        </p:nvSpPr>
        <p:spPr bwMode="auto">
          <a:xfrm>
            <a:off x="4940300" y="2671763"/>
            <a:ext cx="174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</a:pPr>
            <a:r>
              <a:rPr lang="en-US" altLang="ko-KR" sz="1800">
                <a:latin typeface="굴림" pitchFamily="50" charset="-127"/>
                <a:ea typeface="굴림" pitchFamily="50" charset="-127"/>
              </a:rPr>
              <a:t>NOTSRCCOPY</a:t>
            </a:r>
          </a:p>
        </p:txBody>
      </p:sp>
      <p:sp>
        <p:nvSpPr>
          <p:cNvPr id="546875" name="Text Box 59"/>
          <p:cNvSpPr txBox="1">
            <a:spLocks noChangeArrowheads="1"/>
          </p:cNvSpPr>
          <p:nvPr/>
        </p:nvSpPr>
        <p:spPr bwMode="auto">
          <a:xfrm>
            <a:off x="6692900" y="2657475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</a:pPr>
            <a:r>
              <a:rPr lang="en-US" altLang="ko-KR" sz="1800">
                <a:latin typeface="굴림" pitchFamily="50" charset="-127"/>
                <a:ea typeface="굴림" pitchFamily="50" charset="-127"/>
              </a:rPr>
              <a:t>SRCPAINT</a:t>
            </a:r>
          </a:p>
        </p:txBody>
      </p:sp>
      <p:sp>
        <p:nvSpPr>
          <p:cNvPr id="546876" name="Text Box 60"/>
          <p:cNvSpPr txBox="1">
            <a:spLocks noChangeArrowheads="1"/>
          </p:cNvSpPr>
          <p:nvPr/>
        </p:nvSpPr>
        <p:spPr bwMode="auto">
          <a:xfrm>
            <a:off x="3633788" y="4181475"/>
            <a:ext cx="11191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</a:pPr>
            <a:r>
              <a:rPr lang="en-US" altLang="ko-KR" sz="1800">
                <a:latin typeface="굴림" pitchFamily="50" charset="-127"/>
                <a:ea typeface="굴림" pitchFamily="50" charset="-127"/>
              </a:rPr>
              <a:t>SRCAND</a:t>
            </a:r>
          </a:p>
        </p:txBody>
      </p:sp>
      <p:sp>
        <p:nvSpPr>
          <p:cNvPr id="546877" name="Text Box 61"/>
          <p:cNvSpPr txBox="1">
            <a:spLocks noChangeArrowheads="1"/>
          </p:cNvSpPr>
          <p:nvPr/>
        </p:nvSpPr>
        <p:spPr bwMode="auto">
          <a:xfrm>
            <a:off x="5132388" y="4170363"/>
            <a:ext cx="14335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</a:pPr>
            <a:r>
              <a:rPr lang="en-US" altLang="ko-KR" sz="1800">
                <a:latin typeface="굴림" pitchFamily="50" charset="-127"/>
                <a:ea typeface="굴림" pitchFamily="50" charset="-127"/>
              </a:rPr>
              <a:t>SRCINVERT</a:t>
            </a:r>
          </a:p>
        </p:txBody>
      </p:sp>
    </p:spTree>
    <p:extLst>
      <p:ext uri="{BB962C8B-B14F-4D97-AF65-F5344CB8AC3E}">
        <p14:creationId xmlns:p14="http://schemas.microsoft.com/office/powerpoint/2010/main" val="3195866985"/>
      </p:ext>
    </p:extLst>
  </p:cSld>
  <p:clrMapOvr>
    <a:masterClrMapping/>
  </p:clrMapOvr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7F6398-9A9C-45CD-BFFF-5503C884A8BE}" type="slidenum">
              <a:rPr lang="en-US" altLang="ko-KR"/>
              <a:pPr/>
              <a:t>363</a:t>
            </a:fld>
            <a:endParaRPr lang="en-US" altLang="ko-KR"/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Drawing Mode (1)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Drawing Mode</a:t>
            </a:r>
          </a:p>
          <a:p>
            <a:pPr lvl="1"/>
            <a:r>
              <a:rPr lang="ko-KR" altLang="en-US"/>
              <a:t>도형이 그려질 때 원래 그려져 있던 그림과 새로 그려지는 그림과의 관계를 정의하는 함수</a:t>
            </a:r>
          </a:p>
          <a:p>
            <a:pPr lvl="1"/>
            <a:r>
              <a:rPr lang="en-US" altLang="ko-KR"/>
              <a:t>Int SetROP2(HDC hdc, int fnDrawMode);</a:t>
            </a:r>
          </a:p>
          <a:p>
            <a:pPr lvl="1"/>
            <a:r>
              <a:rPr lang="en-US" altLang="ko-KR"/>
              <a:t>Int GetROP2(HDC hdc);</a:t>
            </a:r>
          </a:p>
          <a:p>
            <a:pPr lvl="2"/>
            <a:endParaRPr lang="en-US" altLang="ko-KR"/>
          </a:p>
        </p:txBody>
      </p:sp>
      <p:graphicFrame>
        <p:nvGraphicFramePr>
          <p:cNvPr id="4997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788651"/>
              </p:ext>
            </p:extLst>
          </p:nvPr>
        </p:nvGraphicFramePr>
        <p:xfrm>
          <a:off x="1043608" y="2708920"/>
          <a:ext cx="7234238" cy="372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문서" r:id="rId2" imgW="7322040" imgH="4238640" progId="Word.Document.8">
                  <p:embed/>
                </p:oleObj>
              </mc:Choice>
              <mc:Fallback>
                <p:oleObj name="문서" r:id="rId2" imgW="7322040" imgH="42386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708920"/>
                        <a:ext cx="7234238" cy="372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0584288"/>
      </p:ext>
    </p:extLst>
  </p:cSld>
  <p:clrMapOvr>
    <a:masterClrMapping/>
  </p:clrMapOvr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26041C-E832-4124-9821-AFB4C37ECB2F}" type="slidenum">
              <a:rPr lang="en-US" altLang="ko-KR"/>
              <a:pPr/>
              <a:t>364</a:t>
            </a:fld>
            <a:endParaRPr lang="en-US" altLang="ko-KR"/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Drawing Mode (2)</a:t>
            </a:r>
          </a:p>
        </p:txBody>
      </p:sp>
      <p:sp>
        <p:nvSpPr>
          <p:cNvPr id="542737" name="Rectangle 17"/>
          <p:cNvSpPr>
            <a:spLocks noChangeArrowheads="1"/>
          </p:cNvSpPr>
          <p:nvPr/>
        </p:nvSpPr>
        <p:spPr bwMode="auto">
          <a:xfrm>
            <a:off x="914400" y="3200400"/>
            <a:ext cx="7620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738" name="Rectangle 18"/>
          <p:cNvSpPr>
            <a:spLocks noChangeArrowheads="1"/>
          </p:cNvSpPr>
          <p:nvPr/>
        </p:nvSpPr>
        <p:spPr bwMode="auto">
          <a:xfrm rot="5400000">
            <a:off x="2247900" y="3238500"/>
            <a:ext cx="7620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739" name="Rectangle 19"/>
          <p:cNvSpPr>
            <a:spLocks noChangeArrowheads="1"/>
          </p:cNvSpPr>
          <p:nvPr/>
        </p:nvSpPr>
        <p:spPr bwMode="auto">
          <a:xfrm rot="5400000">
            <a:off x="3390900" y="3162300"/>
            <a:ext cx="7620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740" name="Rectangle 20"/>
          <p:cNvSpPr>
            <a:spLocks noChangeArrowheads="1"/>
          </p:cNvSpPr>
          <p:nvPr/>
        </p:nvSpPr>
        <p:spPr bwMode="auto">
          <a:xfrm>
            <a:off x="4495800" y="3200400"/>
            <a:ext cx="8382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741" name="Rectangle 21"/>
          <p:cNvSpPr>
            <a:spLocks noChangeArrowheads="1"/>
          </p:cNvSpPr>
          <p:nvPr/>
        </p:nvSpPr>
        <p:spPr bwMode="auto">
          <a:xfrm>
            <a:off x="6096000" y="3276600"/>
            <a:ext cx="2286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742" name="Rectangle 22"/>
          <p:cNvSpPr>
            <a:spLocks noChangeArrowheads="1"/>
          </p:cNvSpPr>
          <p:nvPr/>
        </p:nvSpPr>
        <p:spPr bwMode="auto">
          <a:xfrm rot="5400000">
            <a:off x="4533900" y="3238500"/>
            <a:ext cx="7620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743" name="Rectangle 23"/>
          <p:cNvSpPr>
            <a:spLocks noChangeArrowheads="1"/>
          </p:cNvSpPr>
          <p:nvPr/>
        </p:nvSpPr>
        <p:spPr bwMode="auto">
          <a:xfrm>
            <a:off x="7239000" y="2971800"/>
            <a:ext cx="2286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744" name="Rectangle 24"/>
          <p:cNvSpPr>
            <a:spLocks noChangeArrowheads="1"/>
          </p:cNvSpPr>
          <p:nvPr/>
        </p:nvSpPr>
        <p:spPr bwMode="auto">
          <a:xfrm>
            <a:off x="7010400" y="3200400"/>
            <a:ext cx="2286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745" name="Rectangle 25"/>
          <p:cNvSpPr>
            <a:spLocks noChangeArrowheads="1"/>
          </p:cNvSpPr>
          <p:nvPr/>
        </p:nvSpPr>
        <p:spPr bwMode="auto">
          <a:xfrm>
            <a:off x="7239000" y="3429000"/>
            <a:ext cx="2286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746" name="Rectangle 26"/>
          <p:cNvSpPr>
            <a:spLocks noChangeArrowheads="1"/>
          </p:cNvSpPr>
          <p:nvPr/>
        </p:nvSpPr>
        <p:spPr bwMode="auto">
          <a:xfrm>
            <a:off x="7467600" y="3200400"/>
            <a:ext cx="2286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747" name="Rectangle 27"/>
          <p:cNvSpPr>
            <a:spLocks noChangeArrowheads="1"/>
          </p:cNvSpPr>
          <p:nvPr/>
        </p:nvSpPr>
        <p:spPr bwMode="auto">
          <a:xfrm>
            <a:off x="381000" y="1736725"/>
            <a:ext cx="8229600" cy="249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r>
              <a:rPr lang="en-US" altLang="ko-KR" sz="2000" b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2000" b="0">
                <a:latin typeface="굴림체" pitchFamily="49" charset="-127"/>
                <a:ea typeface="굴림체" pitchFamily="49" charset="-127"/>
              </a:rPr>
              <a:t>흑백에서의 비트 연산 예</a:t>
            </a:r>
          </a:p>
          <a:p>
            <a:pPr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Ø"/>
            </a:pPr>
            <a:endParaRPr lang="ko-KR" altLang="en-US" sz="2000" b="0">
              <a:latin typeface="굴림체" pitchFamily="49" charset="-127"/>
              <a:ea typeface="굴림체" pitchFamily="49" charset="-127"/>
            </a:endParaRPr>
          </a:p>
          <a:p>
            <a:pPr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ko-KR" altLang="en-US" sz="2000" b="0">
                <a:latin typeface="굴림체" pitchFamily="49" charset="-127"/>
                <a:ea typeface="굴림체" pitchFamily="49" charset="-127"/>
              </a:rPr>
              <a:t>    원본       그림      </a:t>
            </a:r>
            <a:r>
              <a:rPr lang="en-US" altLang="ko-KR" sz="2000" b="0">
                <a:latin typeface="굴림체" pitchFamily="49" charset="-127"/>
                <a:ea typeface="굴림체" pitchFamily="49" charset="-127"/>
              </a:rPr>
              <a:t>COPY     OR       AND      XOR</a:t>
            </a:r>
          </a:p>
          <a:p>
            <a:pPr eaLnBrk="1" latinLnBrk="1" hangingPunct="1">
              <a:buClr>
                <a:srgbClr val="9999FF"/>
              </a:buClr>
              <a:buFont typeface="Monotype Sorts" pitchFamily="2" charset="2"/>
              <a:buNone/>
            </a:pPr>
            <a:endParaRPr lang="en-US" altLang="ko-KR" sz="2000" b="0">
              <a:latin typeface="굴림체" pitchFamily="49" charset="-127"/>
              <a:ea typeface="굴림체" pitchFamily="49" charset="-127"/>
            </a:endParaRPr>
          </a:p>
          <a:p>
            <a:pPr eaLnBrk="1" latinLnBrk="1" hangingPunct="1">
              <a:buClr>
                <a:srgbClr val="9999FF"/>
              </a:buClr>
              <a:buFont typeface="Monotype Sorts" pitchFamily="2" charset="2"/>
              <a:buNone/>
            </a:pPr>
            <a:endParaRPr lang="en-US" altLang="ko-KR" sz="2000" b="0">
              <a:latin typeface="굴림체" pitchFamily="49" charset="-127"/>
              <a:ea typeface="굴림체" pitchFamily="49" charset="-127"/>
            </a:endParaRPr>
          </a:p>
          <a:p>
            <a:pPr eaLnBrk="1" latinLnBrk="1" hangingPunct="1">
              <a:buClr>
                <a:srgbClr val="9999FF"/>
              </a:buClr>
              <a:buFont typeface="Monotype Sorts" pitchFamily="2" charset="2"/>
              <a:buNone/>
            </a:pPr>
            <a:endParaRPr lang="en-US" altLang="ko-KR" sz="2000" b="0">
              <a:latin typeface="굴림체" pitchFamily="49" charset="-127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48823"/>
      </p:ext>
    </p:extLst>
  </p:cSld>
  <p:clrMapOvr>
    <a:masterClrMapping/>
  </p:clrMapOvr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C61753-C0DC-4734-8A24-953CAB14808A}" type="slidenum">
              <a:rPr lang="en-US" altLang="ko-KR"/>
              <a:pPr/>
              <a:t>365</a:t>
            </a:fld>
            <a:endParaRPr lang="en-US" altLang="ko-KR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Mapping Mode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Window &amp; ViewPort</a:t>
            </a:r>
          </a:p>
          <a:p>
            <a:pPr lvl="1"/>
            <a:r>
              <a:rPr lang="en-US" altLang="ko-KR"/>
              <a:t>Window</a:t>
            </a:r>
          </a:p>
          <a:p>
            <a:pPr lvl="2"/>
            <a:r>
              <a:rPr lang="ko-KR" altLang="en-US"/>
              <a:t>프로그램에서 사용하는 그래픽 출력함수는 논리적인 좌표 영역을 이용한다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ViewPort</a:t>
            </a:r>
          </a:p>
          <a:p>
            <a:pPr lvl="2"/>
            <a:r>
              <a:rPr lang="ko-KR" altLang="en-US"/>
              <a:t>화면의 장치 좌표를 이용한다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</p:txBody>
      </p:sp>
      <p:graphicFrame>
        <p:nvGraphicFramePr>
          <p:cNvPr id="321540" name="Object 4"/>
          <p:cNvGraphicFramePr>
            <a:graphicFrameLocks noChangeAspect="1"/>
          </p:cNvGraphicFramePr>
          <p:nvPr/>
        </p:nvGraphicFramePr>
        <p:xfrm>
          <a:off x="1676400" y="3886200"/>
          <a:ext cx="5867400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892400" imgH="1843920" progId="Visio.Drawing.6">
                  <p:embed/>
                </p:oleObj>
              </mc:Choice>
              <mc:Fallback>
                <p:oleObj name="VISIO" r:id="rId2" imgW="4892400" imgH="1843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886200"/>
                        <a:ext cx="5867400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2802594"/>
      </p:ext>
    </p:extLst>
  </p:cSld>
  <p:clrMapOvr>
    <a:masterClrMapping/>
  </p:clrMapOvr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908FF5-BE20-435C-983D-8D79A6DF1308}" type="slidenum">
              <a:rPr lang="en-US" altLang="ko-KR"/>
              <a:pPr/>
              <a:t>366</a:t>
            </a:fld>
            <a:endParaRPr lang="en-US" altLang="ko-KR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Mapping Mode </a:t>
            </a:r>
            <a:r>
              <a:rPr lang="ko-KR" altLang="en-US"/>
              <a:t>관련 함수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Mapping mode</a:t>
            </a:r>
          </a:p>
          <a:p>
            <a:pPr lvl="1"/>
            <a:r>
              <a:rPr lang="en-US" altLang="ko-KR"/>
              <a:t>Device Context</a:t>
            </a:r>
            <a:r>
              <a:rPr lang="ko-KR" altLang="en-US"/>
              <a:t>에서 좌표를 해석하는 방법</a:t>
            </a:r>
          </a:p>
          <a:p>
            <a:pPr lvl="1"/>
            <a:r>
              <a:rPr lang="ko-KR" altLang="en-US"/>
              <a:t>논리적 단위 사용</a:t>
            </a:r>
          </a:p>
          <a:p>
            <a:r>
              <a:rPr lang="ko-KR" altLang="en-US" sz="2000"/>
              <a:t>관련 </a:t>
            </a:r>
            <a:r>
              <a:rPr lang="en-US" altLang="ko-KR" sz="2000"/>
              <a:t>API</a:t>
            </a:r>
          </a:p>
          <a:p>
            <a:pPr lvl="1"/>
            <a:r>
              <a:rPr lang="en-US" altLang="ko-KR" sz="1600" b="1"/>
              <a:t>int</a:t>
            </a:r>
            <a:r>
              <a:rPr lang="en-US" altLang="ko-KR" sz="1600"/>
              <a:t> GetMapMode( </a:t>
            </a:r>
            <a:r>
              <a:rPr lang="en-US" altLang="ko-KR" sz="1600" b="1"/>
              <a:t>HDC</a:t>
            </a:r>
            <a:r>
              <a:rPr lang="en-US" altLang="ko-KR" sz="1600"/>
              <a:t> hdc); </a:t>
            </a:r>
          </a:p>
          <a:p>
            <a:pPr lvl="1"/>
            <a:r>
              <a:rPr lang="en-US" altLang="ko-KR" sz="1600" b="1"/>
              <a:t>int</a:t>
            </a:r>
            <a:r>
              <a:rPr lang="en-US" altLang="ko-KR" sz="1600"/>
              <a:t> SetMapMode( </a:t>
            </a:r>
            <a:r>
              <a:rPr lang="en-US" altLang="ko-KR" sz="1600" b="1"/>
              <a:t>HDC</a:t>
            </a:r>
            <a:r>
              <a:rPr lang="en-US" altLang="ko-KR" sz="1600"/>
              <a:t> hdc, </a:t>
            </a:r>
            <a:r>
              <a:rPr lang="en-US" altLang="ko-KR" sz="1600" b="1"/>
              <a:t>int</a:t>
            </a:r>
            <a:r>
              <a:rPr lang="en-US" altLang="ko-KR" sz="1600"/>
              <a:t> fnMapMode );</a:t>
            </a:r>
          </a:p>
          <a:p>
            <a:pPr lvl="2"/>
            <a:r>
              <a:rPr lang="en-US" altLang="ko-KR" sz="1400"/>
              <a:t>fnMapMode : </a:t>
            </a:r>
            <a:r>
              <a:rPr lang="ko-KR" altLang="en-US" sz="1400"/>
              <a:t>맵핑모드 식별자</a:t>
            </a:r>
          </a:p>
          <a:p>
            <a:pPr lvl="1"/>
            <a:r>
              <a:rPr lang="en-US" altLang="ko-KR" sz="1600" b="1"/>
              <a:t>BOOL</a:t>
            </a:r>
            <a:r>
              <a:rPr lang="en-US" altLang="ko-KR" sz="1600"/>
              <a:t> LPtoDP( </a:t>
            </a:r>
            <a:r>
              <a:rPr lang="en-US" altLang="ko-KR" sz="1600" b="1"/>
              <a:t>HDC</a:t>
            </a:r>
            <a:r>
              <a:rPr lang="en-US" altLang="ko-KR" sz="1600"/>
              <a:t> hdc, </a:t>
            </a:r>
            <a:r>
              <a:rPr lang="en-US" altLang="ko-KR" sz="1600" b="1"/>
              <a:t>LPPOINT</a:t>
            </a:r>
            <a:r>
              <a:rPr lang="en-US" altLang="ko-KR" sz="1600"/>
              <a:t> lpPoints, </a:t>
            </a:r>
            <a:r>
              <a:rPr lang="en-US" altLang="ko-KR" sz="1600" b="1"/>
              <a:t>int</a:t>
            </a:r>
            <a:r>
              <a:rPr lang="en-US" altLang="ko-KR" sz="1600"/>
              <a:t> nCount ); </a:t>
            </a:r>
          </a:p>
          <a:p>
            <a:pPr lvl="2"/>
            <a:r>
              <a:rPr lang="en-US" altLang="ko-KR" sz="1400"/>
              <a:t>logical point -&gt; device point</a:t>
            </a:r>
          </a:p>
          <a:p>
            <a:pPr lvl="1"/>
            <a:r>
              <a:rPr lang="en-US" altLang="ko-KR" sz="1600" b="1"/>
              <a:t>BOOL</a:t>
            </a:r>
            <a:r>
              <a:rPr lang="en-US" altLang="ko-KR" sz="1600"/>
              <a:t> DPtoLP( </a:t>
            </a:r>
            <a:r>
              <a:rPr lang="en-US" altLang="ko-KR" sz="1600" b="1"/>
              <a:t>HDC</a:t>
            </a:r>
            <a:r>
              <a:rPr lang="en-US" altLang="ko-KR" sz="1600"/>
              <a:t> hdc, </a:t>
            </a:r>
            <a:r>
              <a:rPr lang="en-US" altLang="ko-KR" sz="1600" b="1"/>
              <a:t>LPPOINT</a:t>
            </a:r>
            <a:r>
              <a:rPr lang="en-US" altLang="ko-KR" sz="1600"/>
              <a:t> lpPoints, </a:t>
            </a:r>
            <a:r>
              <a:rPr lang="en-US" altLang="ko-KR" sz="1600" b="1"/>
              <a:t>int</a:t>
            </a:r>
            <a:r>
              <a:rPr lang="en-US" altLang="ko-KR" sz="1600"/>
              <a:t> nCount ); </a:t>
            </a:r>
          </a:p>
          <a:p>
            <a:pPr lvl="2"/>
            <a:r>
              <a:rPr lang="en-US" altLang="ko-KR" sz="1400"/>
              <a:t>device point -&gt; logical point</a:t>
            </a:r>
          </a:p>
          <a:p>
            <a:endParaRPr lang="en-US" altLang="ko-KR" sz="1800"/>
          </a:p>
          <a:p>
            <a:endParaRPr lang="en-US" altLang="ko-KR" sz="1800"/>
          </a:p>
        </p:txBody>
      </p:sp>
    </p:spTree>
    <p:extLst>
      <p:ext uri="{BB962C8B-B14F-4D97-AF65-F5344CB8AC3E}">
        <p14:creationId xmlns:p14="http://schemas.microsoft.com/office/powerpoint/2010/main" val="3704966070"/>
      </p:ext>
    </p:extLst>
  </p:cSld>
  <p:clrMapOvr>
    <a:masterClrMapping/>
  </p:clrMapOvr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298CA6-E0E7-4D9D-BD1C-D9EF6B725837}" type="slidenum">
              <a:rPr lang="en-US" altLang="ko-KR"/>
              <a:pPr/>
              <a:t>367</a:t>
            </a:fld>
            <a:endParaRPr lang="en-US" altLang="ko-KR"/>
          </a:p>
        </p:txBody>
      </p:sp>
      <p:grpSp>
        <p:nvGrpSpPr>
          <p:cNvPr id="90114" name="Group 2"/>
          <p:cNvGrpSpPr>
            <a:grpSpLocks/>
          </p:cNvGrpSpPr>
          <p:nvPr/>
        </p:nvGrpSpPr>
        <p:grpSpPr bwMode="auto">
          <a:xfrm>
            <a:off x="0" y="304800"/>
            <a:ext cx="9144000" cy="2835275"/>
            <a:chOff x="336" y="1948"/>
            <a:chExt cx="5136" cy="1786"/>
          </a:xfrm>
        </p:grpSpPr>
        <p:grpSp>
          <p:nvGrpSpPr>
            <p:cNvPr id="90115" name="Group 3"/>
            <p:cNvGrpSpPr>
              <a:grpSpLocks/>
            </p:cNvGrpSpPr>
            <p:nvPr/>
          </p:nvGrpSpPr>
          <p:grpSpPr bwMode="auto">
            <a:xfrm>
              <a:off x="432" y="1948"/>
              <a:ext cx="5040" cy="1748"/>
              <a:chOff x="576" y="1862"/>
              <a:chExt cx="5040" cy="1748"/>
            </a:xfrm>
          </p:grpSpPr>
          <p:sp>
            <p:nvSpPr>
              <p:cNvPr id="90116" name="Text Box 4"/>
              <p:cNvSpPr txBox="1">
                <a:spLocks noChangeArrowheads="1"/>
              </p:cNvSpPr>
              <p:nvPr/>
            </p:nvSpPr>
            <p:spPr bwMode="auto">
              <a:xfrm>
                <a:off x="576" y="1862"/>
                <a:ext cx="50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latinLnBrk="1" hangingPunct="1"/>
                <a:r>
                  <a:rPr lang="ko-KR" altLang="en-US" sz="2000" b="0">
                    <a:ea typeface="굴림" pitchFamily="50" charset="-127"/>
                  </a:rPr>
                  <a:t>매핑모드		단위크기	</a:t>
                </a:r>
                <a:r>
                  <a:rPr lang="en-US" altLang="ko-KR" sz="2000" b="0">
                    <a:ea typeface="굴림" pitchFamily="50" charset="-127"/>
                  </a:rPr>
                  <a:t>X</a:t>
                </a:r>
                <a:r>
                  <a:rPr lang="ko-KR" altLang="en-US" sz="2000" b="0">
                    <a:ea typeface="굴림" pitchFamily="50" charset="-127"/>
                  </a:rPr>
                  <a:t>축 증가	</a:t>
                </a:r>
                <a:r>
                  <a:rPr lang="en-US" altLang="ko-KR" sz="2000" b="0">
                    <a:ea typeface="굴림" pitchFamily="50" charset="-127"/>
                  </a:rPr>
                  <a:t>Y</a:t>
                </a:r>
                <a:r>
                  <a:rPr lang="ko-KR" altLang="en-US" sz="2000" b="0">
                    <a:ea typeface="굴림" pitchFamily="50" charset="-127"/>
                  </a:rPr>
                  <a:t>축 증가</a:t>
                </a:r>
              </a:p>
            </p:txBody>
          </p:sp>
          <p:sp>
            <p:nvSpPr>
              <p:cNvPr id="90117" name="Text Box 5"/>
              <p:cNvSpPr txBox="1">
                <a:spLocks noChangeArrowheads="1"/>
              </p:cNvSpPr>
              <p:nvPr/>
            </p:nvSpPr>
            <p:spPr bwMode="auto">
              <a:xfrm>
                <a:off x="576" y="2054"/>
                <a:ext cx="48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latinLnBrk="1" hangingPunct="1"/>
                <a:r>
                  <a:rPr lang="en-US" altLang="ko-KR" sz="2000" b="0" dirty="0">
                    <a:latin typeface="+mn-ea"/>
                    <a:ea typeface="+mn-ea"/>
                  </a:rPr>
                  <a:t>MM_TEXT		Pixel	</a:t>
                </a:r>
                <a:r>
                  <a:rPr lang="en-US" altLang="ko-KR" sz="2000" b="0" dirty="0">
                    <a:ea typeface="굴림" pitchFamily="50" charset="-127"/>
                  </a:rPr>
                  <a:t>	</a:t>
                </a:r>
                <a:r>
                  <a:rPr lang="ko-KR" altLang="en-US" sz="2000" b="0" dirty="0">
                    <a:ea typeface="굴림" pitchFamily="50" charset="-127"/>
                  </a:rPr>
                  <a:t>오른쪽		아래쪽</a:t>
                </a:r>
              </a:p>
            </p:txBody>
          </p:sp>
          <p:sp>
            <p:nvSpPr>
              <p:cNvPr id="90118" name="Text Box 6"/>
              <p:cNvSpPr txBox="1">
                <a:spLocks noChangeArrowheads="1"/>
              </p:cNvSpPr>
              <p:nvPr/>
            </p:nvSpPr>
            <p:spPr bwMode="auto">
              <a:xfrm>
                <a:off x="576" y="2208"/>
                <a:ext cx="48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latinLnBrk="1" hangingPunct="1"/>
                <a:r>
                  <a:rPr lang="en-US" altLang="ko-KR" sz="2000" b="0" dirty="0">
                    <a:latin typeface="+mn-ea"/>
                    <a:ea typeface="+mn-ea"/>
                  </a:rPr>
                  <a:t>MM_LOMETRIC</a:t>
                </a:r>
                <a:r>
                  <a:rPr lang="en-US" altLang="ko-KR" sz="2000" b="0" dirty="0">
                    <a:ea typeface="굴림" pitchFamily="50" charset="-127"/>
                  </a:rPr>
                  <a:t>	</a:t>
                </a:r>
                <a:r>
                  <a:rPr lang="en-US" altLang="ko-KR" sz="2000" b="0" dirty="0">
                    <a:latin typeface="+mn-ea"/>
                    <a:ea typeface="+mn-ea"/>
                  </a:rPr>
                  <a:t>0.1mm</a:t>
                </a:r>
                <a:r>
                  <a:rPr lang="en-US" altLang="ko-KR" sz="2000" b="0" dirty="0">
                    <a:ea typeface="굴림" pitchFamily="50" charset="-127"/>
                  </a:rPr>
                  <a:t>		</a:t>
                </a:r>
                <a:r>
                  <a:rPr lang="ko-KR" altLang="en-US" sz="2000" b="0" dirty="0">
                    <a:ea typeface="굴림" pitchFamily="50" charset="-127"/>
                  </a:rPr>
                  <a:t>오른쪽		위쪽</a:t>
                </a:r>
              </a:p>
            </p:txBody>
          </p:sp>
          <p:sp>
            <p:nvSpPr>
              <p:cNvPr id="90119" name="Text Box 7"/>
              <p:cNvSpPr txBox="1">
                <a:spLocks noChangeArrowheads="1"/>
              </p:cNvSpPr>
              <p:nvPr/>
            </p:nvSpPr>
            <p:spPr bwMode="auto">
              <a:xfrm>
                <a:off x="576" y="2400"/>
                <a:ext cx="4896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latinLnBrk="1" hangingPunct="1"/>
                <a:r>
                  <a:rPr lang="en-US" altLang="ko-KR" sz="2000" b="0" dirty="0">
                    <a:latin typeface="+mn-ea"/>
                    <a:ea typeface="+mn-ea"/>
                  </a:rPr>
                  <a:t>MM_HIMETRIC</a:t>
                </a:r>
                <a:r>
                  <a:rPr lang="en-US" altLang="ko-KR" sz="2000" b="0" dirty="0">
                    <a:ea typeface="굴림" pitchFamily="50" charset="-127"/>
                  </a:rPr>
                  <a:t>		</a:t>
                </a:r>
                <a:r>
                  <a:rPr lang="en-US" altLang="ko-KR" sz="2000" b="0" dirty="0">
                    <a:latin typeface="+mn-ea"/>
                    <a:ea typeface="+mn-ea"/>
                  </a:rPr>
                  <a:t>0.01mm</a:t>
                </a:r>
                <a:r>
                  <a:rPr lang="en-US" altLang="ko-KR" sz="2000" b="0" dirty="0">
                    <a:ea typeface="굴림" pitchFamily="50" charset="-127"/>
                  </a:rPr>
                  <a:t>		</a:t>
                </a:r>
                <a:r>
                  <a:rPr lang="ko-KR" altLang="en-US" sz="2000" b="0" dirty="0">
                    <a:ea typeface="굴림" pitchFamily="50" charset="-127"/>
                  </a:rPr>
                  <a:t>오른쪽		위쪽</a:t>
                </a:r>
              </a:p>
            </p:txBody>
          </p:sp>
          <p:sp>
            <p:nvSpPr>
              <p:cNvPr id="90120" name="Text Box 8"/>
              <p:cNvSpPr txBox="1">
                <a:spLocks noChangeArrowheads="1"/>
              </p:cNvSpPr>
              <p:nvPr/>
            </p:nvSpPr>
            <p:spPr bwMode="auto">
              <a:xfrm>
                <a:off x="576" y="2592"/>
                <a:ext cx="4896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latinLnBrk="1" hangingPunct="1"/>
                <a:r>
                  <a:rPr lang="en-US" altLang="ko-KR" sz="2000" b="0" dirty="0">
                    <a:latin typeface="+mn-ea"/>
                    <a:ea typeface="+mn-ea"/>
                  </a:rPr>
                  <a:t>MM_LOENGLISH	0.01inch</a:t>
                </a:r>
                <a:r>
                  <a:rPr lang="en-US" altLang="ko-KR" sz="2000" b="0" dirty="0">
                    <a:ea typeface="굴림" pitchFamily="50" charset="-127"/>
                  </a:rPr>
                  <a:t>		</a:t>
                </a:r>
                <a:r>
                  <a:rPr lang="ko-KR" altLang="en-US" sz="2000" b="0" dirty="0">
                    <a:ea typeface="굴림" pitchFamily="50" charset="-127"/>
                  </a:rPr>
                  <a:t>오른쪽		위쪽</a:t>
                </a:r>
              </a:p>
            </p:txBody>
          </p:sp>
          <p:sp>
            <p:nvSpPr>
              <p:cNvPr id="90121" name="Text Box 9"/>
              <p:cNvSpPr txBox="1">
                <a:spLocks noChangeArrowheads="1"/>
              </p:cNvSpPr>
              <p:nvPr/>
            </p:nvSpPr>
            <p:spPr bwMode="auto">
              <a:xfrm>
                <a:off x="576" y="2784"/>
                <a:ext cx="48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latinLnBrk="1" hangingPunct="1"/>
                <a:r>
                  <a:rPr lang="en-US" altLang="ko-KR" sz="2000" b="0" dirty="0">
                    <a:latin typeface="+mn-ea"/>
                    <a:ea typeface="+mn-ea"/>
                  </a:rPr>
                  <a:t>MM_HIENGLISH	0.001inch	</a:t>
                </a:r>
                <a:r>
                  <a:rPr lang="ko-KR" altLang="en-US" sz="2000" b="0" dirty="0">
                    <a:ea typeface="굴림" pitchFamily="50" charset="-127"/>
                  </a:rPr>
                  <a:t>오른쪽		위쪽</a:t>
                </a:r>
              </a:p>
            </p:txBody>
          </p:sp>
          <p:sp>
            <p:nvSpPr>
              <p:cNvPr id="90122" name="Text Box 10"/>
              <p:cNvSpPr txBox="1">
                <a:spLocks noChangeArrowheads="1"/>
              </p:cNvSpPr>
              <p:nvPr/>
            </p:nvSpPr>
            <p:spPr bwMode="auto">
              <a:xfrm>
                <a:off x="576" y="2976"/>
                <a:ext cx="48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latinLnBrk="1" hangingPunct="1"/>
                <a:r>
                  <a:rPr lang="en-US" altLang="ko-KR" sz="2000" b="0" dirty="0">
                    <a:latin typeface="+mn-ea"/>
                    <a:ea typeface="+mn-ea"/>
                  </a:rPr>
                  <a:t>MM_TWIPS</a:t>
                </a:r>
                <a:r>
                  <a:rPr lang="en-US" altLang="ko-KR" sz="2000" b="0" dirty="0">
                    <a:ea typeface="굴림" pitchFamily="50" charset="-127"/>
                  </a:rPr>
                  <a:t>		</a:t>
                </a:r>
                <a:r>
                  <a:rPr lang="en-US" altLang="ko-KR" sz="2000" b="0" dirty="0">
                    <a:latin typeface="+mn-ea"/>
                    <a:ea typeface="+mn-ea"/>
                  </a:rPr>
                  <a:t>1/1440inch</a:t>
                </a:r>
                <a:r>
                  <a:rPr lang="en-US" altLang="ko-KR" sz="2000" b="0" dirty="0">
                    <a:ea typeface="굴림" pitchFamily="50" charset="-127"/>
                  </a:rPr>
                  <a:t>	</a:t>
                </a:r>
                <a:r>
                  <a:rPr lang="ko-KR" altLang="en-US" sz="2000" b="0" dirty="0">
                    <a:ea typeface="굴림" pitchFamily="50" charset="-127"/>
                  </a:rPr>
                  <a:t>오른쪽		위쪽</a:t>
                </a:r>
              </a:p>
            </p:txBody>
          </p:sp>
          <p:sp>
            <p:nvSpPr>
              <p:cNvPr id="90123" name="Text Box 11"/>
              <p:cNvSpPr txBox="1">
                <a:spLocks noChangeArrowheads="1"/>
              </p:cNvSpPr>
              <p:nvPr/>
            </p:nvSpPr>
            <p:spPr bwMode="auto">
              <a:xfrm>
                <a:off x="576" y="3168"/>
                <a:ext cx="48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latinLnBrk="1" hangingPunct="1"/>
                <a:r>
                  <a:rPr lang="en-US" altLang="ko-KR" sz="2000" b="0" dirty="0">
                    <a:latin typeface="+mn-ea"/>
                    <a:ea typeface="+mn-ea"/>
                  </a:rPr>
                  <a:t>MM_ISOTROPIC</a:t>
                </a:r>
                <a:r>
                  <a:rPr lang="en-US" altLang="ko-KR" sz="2000" b="0" dirty="0">
                    <a:ea typeface="굴림" pitchFamily="50" charset="-127"/>
                  </a:rPr>
                  <a:t>	</a:t>
                </a:r>
                <a:r>
                  <a:rPr lang="ko-KR" altLang="en-US" sz="2000" b="0" dirty="0">
                    <a:ea typeface="굴림" pitchFamily="50" charset="-127"/>
                  </a:rPr>
                  <a:t>임의적		선택		선택</a:t>
                </a:r>
              </a:p>
            </p:txBody>
          </p:sp>
          <p:sp>
            <p:nvSpPr>
              <p:cNvPr id="90124" name="Text Box 12"/>
              <p:cNvSpPr txBox="1">
                <a:spLocks noChangeArrowheads="1"/>
              </p:cNvSpPr>
              <p:nvPr/>
            </p:nvSpPr>
            <p:spPr bwMode="auto">
              <a:xfrm>
                <a:off x="576" y="3360"/>
                <a:ext cx="48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latinLnBrk="1" hangingPunct="1"/>
                <a:r>
                  <a:rPr lang="en-US" altLang="ko-KR" sz="2000" b="0" dirty="0">
                    <a:latin typeface="+mn-ea"/>
                    <a:ea typeface="+mn-ea"/>
                  </a:rPr>
                  <a:t>MM_ANISOTROPIC</a:t>
                </a:r>
                <a:r>
                  <a:rPr lang="en-US" altLang="ko-KR" sz="2000" b="0" dirty="0">
                    <a:ea typeface="굴림" pitchFamily="50" charset="-127"/>
                  </a:rPr>
                  <a:t>	</a:t>
                </a:r>
                <a:r>
                  <a:rPr lang="ko-KR" altLang="en-US" sz="2000" b="0" dirty="0">
                    <a:ea typeface="굴림" pitchFamily="50" charset="-127"/>
                  </a:rPr>
                  <a:t>임의적		선택		선택</a:t>
                </a:r>
              </a:p>
            </p:txBody>
          </p:sp>
        </p:grpSp>
        <p:sp>
          <p:nvSpPr>
            <p:cNvPr id="90125" name="Line 13"/>
            <p:cNvSpPr>
              <a:spLocks noChangeShapeType="1"/>
            </p:cNvSpPr>
            <p:nvPr/>
          </p:nvSpPr>
          <p:spPr bwMode="auto">
            <a:xfrm>
              <a:off x="336" y="1968"/>
              <a:ext cx="4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26" name="Line 14"/>
            <p:cNvSpPr>
              <a:spLocks noChangeShapeType="1"/>
            </p:cNvSpPr>
            <p:nvPr/>
          </p:nvSpPr>
          <p:spPr bwMode="auto">
            <a:xfrm>
              <a:off x="336" y="2160"/>
              <a:ext cx="4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27" name="Line 15"/>
            <p:cNvSpPr>
              <a:spLocks noChangeShapeType="1"/>
            </p:cNvSpPr>
            <p:nvPr/>
          </p:nvSpPr>
          <p:spPr bwMode="auto">
            <a:xfrm>
              <a:off x="336" y="3696"/>
              <a:ext cx="4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28" name="Line 16"/>
            <p:cNvSpPr>
              <a:spLocks noChangeShapeType="1"/>
            </p:cNvSpPr>
            <p:nvPr/>
          </p:nvSpPr>
          <p:spPr bwMode="auto">
            <a:xfrm>
              <a:off x="336" y="1968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29" name="Line 17"/>
            <p:cNvSpPr>
              <a:spLocks noChangeShapeType="1"/>
            </p:cNvSpPr>
            <p:nvPr/>
          </p:nvSpPr>
          <p:spPr bwMode="auto">
            <a:xfrm>
              <a:off x="5328" y="1968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30" name="Line 18"/>
            <p:cNvSpPr>
              <a:spLocks noChangeShapeType="1"/>
            </p:cNvSpPr>
            <p:nvPr/>
          </p:nvSpPr>
          <p:spPr bwMode="auto">
            <a:xfrm>
              <a:off x="4055" y="2006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31" name="Line 19"/>
            <p:cNvSpPr>
              <a:spLocks noChangeShapeType="1"/>
            </p:cNvSpPr>
            <p:nvPr/>
          </p:nvSpPr>
          <p:spPr bwMode="auto">
            <a:xfrm>
              <a:off x="2952" y="2006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32" name="Line 20"/>
            <p:cNvSpPr>
              <a:spLocks noChangeShapeType="1"/>
            </p:cNvSpPr>
            <p:nvPr/>
          </p:nvSpPr>
          <p:spPr bwMode="auto">
            <a:xfrm>
              <a:off x="1893" y="1968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0133" name="Group 21"/>
          <p:cNvGrpSpPr>
            <a:grpSpLocks/>
          </p:cNvGrpSpPr>
          <p:nvPr/>
        </p:nvGrpSpPr>
        <p:grpSpPr bwMode="auto">
          <a:xfrm>
            <a:off x="304800" y="3276600"/>
            <a:ext cx="8458200" cy="2959100"/>
            <a:chOff x="384" y="2236"/>
            <a:chExt cx="5328" cy="1864"/>
          </a:xfrm>
        </p:grpSpPr>
        <p:grpSp>
          <p:nvGrpSpPr>
            <p:cNvPr id="90134" name="Group 22"/>
            <p:cNvGrpSpPr>
              <a:grpSpLocks/>
            </p:cNvGrpSpPr>
            <p:nvPr/>
          </p:nvGrpSpPr>
          <p:grpSpPr bwMode="auto">
            <a:xfrm>
              <a:off x="384" y="2236"/>
              <a:ext cx="1824" cy="1652"/>
              <a:chOff x="384" y="2236"/>
              <a:chExt cx="1824" cy="1652"/>
            </a:xfrm>
          </p:grpSpPr>
          <p:grpSp>
            <p:nvGrpSpPr>
              <p:cNvPr id="90135" name="Group 23"/>
              <p:cNvGrpSpPr>
                <a:grpSpLocks/>
              </p:cNvGrpSpPr>
              <p:nvPr/>
            </p:nvGrpSpPr>
            <p:grpSpPr bwMode="auto">
              <a:xfrm>
                <a:off x="480" y="2448"/>
                <a:ext cx="1728" cy="1440"/>
                <a:chOff x="480" y="2448"/>
                <a:chExt cx="1728" cy="1440"/>
              </a:xfrm>
            </p:grpSpPr>
            <p:sp>
              <p:nvSpPr>
                <p:cNvPr id="90136" name="Line 24"/>
                <p:cNvSpPr>
                  <a:spLocks noChangeShapeType="1"/>
                </p:cNvSpPr>
                <p:nvPr/>
              </p:nvSpPr>
              <p:spPr bwMode="auto">
                <a:xfrm>
                  <a:off x="528" y="2496"/>
                  <a:ext cx="16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0137" name="Line 25"/>
                <p:cNvSpPr>
                  <a:spLocks noChangeShapeType="1"/>
                </p:cNvSpPr>
                <p:nvPr/>
              </p:nvSpPr>
              <p:spPr bwMode="auto">
                <a:xfrm>
                  <a:off x="528" y="2496"/>
                  <a:ext cx="0" cy="13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0138" name="Rectangle 26"/>
                <p:cNvSpPr>
                  <a:spLocks noChangeArrowheads="1"/>
                </p:cNvSpPr>
                <p:nvPr/>
              </p:nvSpPr>
              <p:spPr bwMode="auto">
                <a:xfrm>
                  <a:off x="480" y="2448"/>
                  <a:ext cx="144" cy="14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90139" name="Text Box 27"/>
              <p:cNvSpPr txBox="1">
                <a:spLocks noChangeArrowheads="1"/>
              </p:cNvSpPr>
              <p:nvPr/>
            </p:nvSpPr>
            <p:spPr bwMode="auto">
              <a:xfrm>
                <a:off x="576" y="3600"/>
                <a:ext cx="10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latinLnBrk="1" hangingPunct="1"/>
                <a:r>
                  <a:rPr lang="en-US" altLang="ko-KR" sz="1600" b="0">
                    <a:ea typeface="굴림" pitchFamily="50" charset="-127"/>
                  </a:rPr>
                  <a:t>Y</a:t>
                </a:r>
                <a:r>
                  <a:rPr lang="ko-KR" altLang="en-US" sz="1600" b="0">
                    <a:ea typeface="굴림" pitchFamily="50" charset="-127"/>
                  </a:rPr>
                  <a:t>좌표 증가</a:t>
                </a:r>
                <a:r>
                  <a:rPr lang="en-US" altLang="ko-KR" sz="1600" b="0">
                    <a:ea typeface="굴림" pitchFamily="50" charset="-127"/>
                  </a:rPr>
                  <a:t>(+)</a:t>
                </a:r>
                <a:endParaRPr lang="en-US" altLang="ko-KR" sz="2400" b="0">
                  <a:ea typeface="굴림" pitchFamily="50" charset="-127"/>
                </a:endParaRPr>
              </a:p>
            </p:txBody>
          </p:sp>
          <p:sp>
            <p:nvSpPr>
              <p:cNvPr id="90140" name="Text Box 28"/>
              <p:cNvSpPr txBox="1">
                <a:spLocks noChangeArrowheads="1"/>
              </p:cNvSpPr>
              <p:nvPr/>
            </p:nvSpPr>
            <p:spPr bwMode="auto">
              <a:xfrm>
                <a:off x="624" y="2496"/>
                <a:ext cx="10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latinLnBrk="1" hangingPunct="1"/>
                <a:r>
                  <a:rPr lang="en-US" altLang="ko-KR" sz="1600" b="0">
                    <a:ea typeface="굴림" pitchFamily="50" charset="-127"/>
                  </a:rPr>
                  <a:t>X</a:t>
                </a:r>
                <a:r>
                  <a:rPr lang="ko-KR" altLang="en-US" sz="1600" b="0">
                    <a:ea typeface="굴림" pitchFamily="50" charset="-127"/>
                  </a:rPr>
                  <a:t>좌표 증가</a:t>
                </a:r>
                <a:r>
                  <a:rPr lang="en-US" altLang="ko-KR" sz="1600" b="0">
                    <a:ea typeface="굴림" pitchFamily="50" charset="-127"/>
                  </a:rPr>
                  <a:t>(+)</a:t>
                </a:r>
                <a:endParaRPr lang="en-US" altLang="ko-KR" sz="2400" b="0">
                  <a:ea typeface="굴림" pitchFamily="50" charset="-127"/>
                </a:endParaRPr>
              </a:p>
            </p:txBody>
          </p:sp>
          <p:sp>
            <p:nvSpPr>
              <p:cNvPr id="90141" name="Text Box 29"/>
              <p:cNvSpPr txBox="1">
                <a:spLocks noChangeArrowheads="1"/>
              </p:cNvSpPr>
              <p:nvPr/>
            </p:nvSpPr>
            <p:spPr bwMode="auto">
              <a:xfrm>
                <a:off x="912" y="3024"/>
                <a:ext cx="115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latinLnBrk="1" hangingPunct="1"/>
                <a:r>
                  <a:rPr lang="ko-KR" altLang="en-US" sz="2400" b="0">
                    <a:ea typeface="굴림" pitchFamily="50" charset="-127"/>
                  </a:rPr>
                  <a:t>사용자 영역</a:t>
                </a:r>
              </a:p>
            </p:txBody>
          </p:sp>
          <p:sp>
            <p:nvSpPr>
              <p:cNvPr id="90142" name="Text Box 30"/>
              <p:cNvSpPr txBox="1">
                <a:spLocks noChangeArrowheads="1"/>
              </p:cNvSpPr>
              <p:nvPr/>
            </p:nvSpPr>
            <p:spPr bwMode="auto">
              <a:xfrm>
                <a:off x="384" y="2236"/>
                <a:ext cx="6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latinLnBrk="1" hangingPunct="1"/>
                <a:r>
                  <a:rPr lang="ko-KR" altLang="en-US" sz="1600" b="0">
                    <a:ea typeface="굴림" pitchFamily="50" charset="-127"/>
                  </a:rPr>
                  <a:t>원점</a:t>
                </a:r>
                <a:endParaRPr lang="ko-KR" altLang="en-US" sz="2400" b="0">
                  <a:ea typeface="굴림" pitchFamily="50" charset="-127"/>
                </a:endParaRPr>
              </a:p>
            </p:txBody>
          </p:sp>
        </p:grpSp>
        <p:grpSp>
          <p:nvGrpSpPr>
            <p:cNvPr id="90143" name="Group 31"/>
            <p:cNvGrpSpPr>
              <a:grpSpLocks/>
            </p:cNvGrpSpPr>
            <p:nvPr/>
          </p:nvGrpSpPr>
          <p:grpSpPr bwMode="auto">
            <a:xfrm>
              <a:off x="3264" y="2256"/>
              <a:ext cx="1872" cy="1680"/>
              <a:chOff x="3264" y="2256"/>
              <a:chExt cx="1872" cy="1680"/>
            </a:xfrm>
          </p:grpSpPr>
          <p:grpSp>
            <p:nvGrpSpPr>
              <p:cNvPr id="90144" name="Group 32"/>
              <p:cNvGrpSpPr>
                <a:grpSpLocks/>
              </p:cNvGrpSpPr>
              <p:nvPr/>
            </p:nvGrpSpPr>
            <p:grpSpPr bwMode="auto">
              <a:xfrm>
                <a:off x="3408" y="2496"/>
                <a:ext cx="1728" cy="1440"/>
                <a:chOff x="480" y="2448"/>
                <a:chExt cx="1728" cy="1440"/>
              </a:xfrm>
            </p:grpSpPr>
            <p:sp>
              <p:nvSpPr>
                <p:cNvPr id="90145" name="Line 33"/>
                <p:cNvSpPr>
                  <a:spLocks noChangeShapeType="1"/>
                </p:cNvSpPr>
                <p:nvPr/>
              </p:nvSpPr>
              <p:spPr bwMode="auto">
                <a:xfrm>
                  <a:off x="528" y="2496"/>
                  <a:ext cx="16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0146" name="Line 34"/>
                <p:cNvSpPr>
                  <a:spLocks noChangeShapeType="1"/>
                </p:cNvSpPr>
                <p:nvPr/>
              </p:nvSpPr>
              <p:spPr bwMode="auto">
                <a:xfrm>
                  <a:off x="528" y="2496"/>
                  <a:ext cx="0" cy="13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0147" name="Rectangle 35"/>
                <p:cNvSpPr>
                  <a:spLocks noChangeArrowheads="1"/>
                </p:cNvSpPr>
                <p:nvPr/>
              </p:nvSpPr>
              <p:spPr bwMode="auto">
                <a:xfrm>
                  <a:off x="480" y="2448"/>
                  <a:ext cx="144" cy="14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90148" name="Text Box 36"/>
              <p:cNvSpPr txBox="1">
                <a:spLocks noChangeArrowheads="1"/>
              </p:cNvSpPr>
              <p:nvPr/>
            </p:nvSpPr>
            <p:spPr bwMode="auto">
              <a:xfrm>
                <a:off x="3456" y="3552"/>
                <a:ext cx="10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latinLnBrk="1" hangingPunct="1"/>
                <a:r>
                  <a:rPr lang="en-US" altLang="ko-KR" sz="1600" b="0">
                    <a:ea typeface="굴림" pitchFamily="50" charset="-127"/>
                  </a:rPr>
                  <a:t>Y</a:t>
                </a:r>
                <a:r>
                  <a:rPr lang="ko-KR" altLang="en-US" sz="1600" b="0">
                    <a:ea typeface="굴림" pitchFamily="50" charset="-127"/>
                  </a:rPr>
                  <a:t>좌표 감소</a:t>
                </a:r>
                <a:r>
                  <a:rPr lang="en-US" altLang="ko-KR" sz="1600" b="0">
                    <a:ea typeface="굴림" pitchFamily="50" charset="-127"/>
                  </a:rPr>
                  <a:t>(-)</a:t>
                </a:r>
                <a:endParaRPr lang="en-US" altLang="ko-KR" sz="2400" b="0">
                  <a:ea typeface="굴림" pitchFamily="50" charset="-127"/>
                </a:endParaRPr>
              </a:p>
            </p:txBody>
          </p:sp>
          <p:sp>
            <p:nvSpPr>
              <p:cNvPr id="90149" name="Text Box 37"/>
              <p:cNvSpPr txBox="1">
                <a:spLocks noChangeArrowheads="1"/>
              </p:cNvSpPr>
              <p:nvPr/>
            </p:nvSpPr>
            <p:spPr bwMode="auto">
              <a:xfrm>
                <a:off x="3552" y="2544"/>
                <a:ext cx="10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latinLnBrk="1" hangingPunct="1"/>
                <a:r>
                  <a:rPr lang="en-US" altLang="ko-KR" sz="1600" b="0">
                    <a:ea typeface="굴림" pitchFamily="50" charset="-127"/>
                  </a:rPr>
                  <a:t>X</a:t>
                </a:r>
                <a:r>
                  <a:rPr lang="ko-KR" altLang="en-US" sz="1600" b="0">
                    <a:ea typeface="굴림" pitchFamily="50" charset="-127"/>
                  </a:rPr>
                  <a:t>좌표 증가</a:t>
                </a:r>
                <a:r>
                  <a:rPr lang="en-US" altLang="ko-KR" sz="1600" b="0">
                    <a:ea typeface="굴림" pitchFamily="50" charset="-127"/>
                  </a:rPr>
                  <a:t>(+)</a:t>
                </a:r>
                <a:endParaRPr lang="en-US" altLang="ko-KR" sz="2400" b="0">
                  <a:ea typeface="굴림" pitchFamily="50" charset="-127"/>
                </a:endParaRPr>
              </a:p>
            </p:txBody>
          </p:sp>
          <p:sp>
            <p:nvSpPr>
              <p:cNvPr id="90150" name="Text Box 38"/>
              <p:cNvSpPr txBox="1">
                <a:spLocks noChangeArrowheads="1"/>
              </p:cNvSpPr>
              <p:nvPr/>
            </p:nvSpPr>
            <p:spPr bwMode="auto">
              <a:xfrm>
                <a:off x="3792" y="3024"/>
                <a:ext cx="115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latinLnBrk="1" hangingPunct="1"/>
                <a:r>
                  <a:rPr lang="ko-KR" altLang="en-US" sz="2400" b="0">
                    <a:ea typeface="굴림" pitchFamily="50" charset="-127"/>
                  </a:rPr>
                  <a:t>사용자 영역</a:t>
                </a:r>
              </a:p>
            </p:txBody>
          </p:sp>
          <p:sp>
            <p:nvSpPr>
              <p:cNvPr id="90151" name="Text Box 39"/>
              <p:cNvSpPr txBox="1">
                <a:spLocks noChangeArrowheads="1"/>
              </p:cNvSpPr>
              <p:nvPr/>
            </p:nvSpPr>
            <p:spPr bwMode="auto">
              <a:xfrm>
                <a:off x="3264" y="2256"/>
                <a:ext cx="6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latinLnBrk="1" hangingPunct="1"/>
                <a:r>
                  <a:rPr lang="ko-KR" altLang="en-US" sz="1600" b="0">
                    <a:ea typeface="굴림" pitchFamily="50" charset="-127"/>
                  </a:rPr>
                  <a:t>원점</a:t>
                </a:r>
                <a:endParaRPr lang="ko-KR" altLang="en-US" sz="2400" b="0">
                  <a:ea typeface="굴림" pitchFamily="50" charset="-127"/>
                </a:endParaRPr>
              </a:p>
            </p:txBody>
          </p:sp>
        </p:grpSp>
        <p:sp>
          <p:nvSpPr>
            <p:cNvPr id="90152" name="Text Box 40"/>
            <p:cNvSpPr txBox="1">
              <a:spLocks noChangeArrowheads="1"/>
            </p:cNvSpPr>
            <p:nvPr/>
          </p:nvSpPr>
          <p:spPr bwMode="auto">
            <a:xfrm>
              <a:off x="864" y="3868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latinLnBrk="1" hangingPunct="1"/>
              <a:r>
                <a:rPr lang="en-US" altLang="ko-KR" sz="1600" dirty="0">
                  <a:latin typeface="+mn-ea"/>
                  <a:ea typeface="+mn-ea"/>
                </a:rPr>
                <a:t>MM_TEXT</a:t>
              </a:r>
            </a:p>
          </p:txBody>
        </p:sp>
        <p:sp>
          <p:nvSpPr>
            <p:cNvPr id="90153" name="Text Box 41"/>
            <p:cNvSpPr txBox="1">
              <a:spLocks noChangeArrowheads="1"/>
            </p:cNvSpPr>
            <p:nvPr/>
          </p:nvSpPr>
          <p:spPr bwMode="auto">
            <a:xfrm>
              <a:off x="3504" y="3888"/>
              <a:ext cx="2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latinLnBrk="1" hangingPunct="1"/>
              <a:r>
                <a:rPr lang="en-US" altLang="ko-KR" sz="1600" dirty="0">
                  <a:latin typeface="+mn-ea"/>
                  <a:ea typeface="+mn-ea"/>
                </a:rPr>
                <a:t>MM_HIMETRIC, MM_HIENGLISH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1919141"/>
      </p:ext>
    </p:extLst>
  </p:cSld>
  <p:clrMapOvr>
    <a:masterClrMapping/>
  </p:clrMapOvr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306205-2410-4DBC-969A-2714538B07FB}" type="slidenum">
              <a:rPr lang="en-US" altLang="ko-KR"/>
              <a:pPr/>
              <a:t>368</a:t>
            </a:fld>
            <a:endParaRPr lang="en-US" altLang="ko-KR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WM_PAINT (1) 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WM_PAINT</a:t>
            </a:r>
            <a:r>
              <a:rPr lang="ko-KR" altLang="en-US"/>
              <a:t>가 보내지는 시점</a:t>
            </a:r>
          </a:p>
          <a:p>
            <a:pPr lvl="1"/>
            <a:r>
              <a:rPr lang="ko-KR" altLang="en-US"/>
              <a:t>우선순위가 가장 낮다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메시지 큐에 대기중인 메시지가 없어야 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무효영역이 있어야 한다</a:t>
            </a:r>
            <a:r>
              <a:rPr lang="en-US" altLang="ko-KR"/>
              <a:t>.</a:t>
            </a:r>
          </a:p>
          <a:p>
            <a:r>
              <a:rPr lang="ko-KR" altLang="en-US"/>
              <a:t>무효영역</a:t>
            </a:r>
          </a:p>
          <a:p>
            <a:pPr lvl="1"/>
            <a:r>
              <a:rPr lang="ko-KR" altLang="en-US"/>
              <a:t>화면의 일부가 변경되어 다시 그려져야 할 부분</a:t>
            </a:r>
          </a:p>
          <a:p>
            <a:pPr lvl="1"/>
            <a:r>
              <a:rPr lang="ko-KR" altLang="en-US"/>
              <a:t>운영체제는 최대한 좁은 면적만 무효영역으로 만듬</a:t>
            </a:r>
          </a:p>
          <a:p>
            <a:pPr lvl="1"/>
            <a:r>
              <a:rPr lang="en-US" altLang="ko-KR"/>
              <a:t>InvalidateRect(HWND hwnd, RECT *lpRect, BOOL bErase)</a:t>
            </a:r>
          </a:p>
          <a:p>
            <a:pPr lvl="2"/>
            <a:r>
              <a:rPr lang="ko-KR" altLang="en-US"/>
              <a:t>해당 작업영역을 무효화 시켜 준다</a:t>
            </a:r>
            <a:r>
              <a:rPr lang="en-US" altLang="ko-KR"/>
              <a:t>.</a:t>
            </a:r>
          </a:p>
          <a:p>
            <a:r>
              <a:rPr lang="ko-KR" altLang="en-US"/>
              <a:t>바로 다시 그리고 싶을 경우</a:t>
            </a:r>
          </a:p>
          <a:p>
            <a:pPr lvl="1"/>
            <a:r>
              <a:rPr lang="en-US" altLang="ko-KR"/>
              <a:t>UpdateWindow()</a:t>
            </a:r>
          </a:p>
          <a:p>
            <a:pPr lvl="2"/>
            <a:r>
              <a:rPr lang="en-US" altLang="ko-KR"/>
              <a:t>WM_PAINT</a:t>
            </a:r>
            <a:r>
              <a:rPr lang="ko-KR" altLang="en-US"/>
              <a:t>를 메시지 큐를 거치지 않고 </a:t>
            </a:r>
            <a:r>
              <a:rPr lang="en-US" altLang="ko-KR"/>
              <a:t>WndProc</a:t>
            </a:r>
            <a:r>
              <a:rPr lang="ko-KR" altLang="en-US"/>
              <a:t>으로 보냄</a:t>
            </a:r>
          </a:p>
        </p:txBody>
      </p:sp>
    </p:spTree>
    <p:extLst>
      <p:ext uri="{BB962C8B-B14F-4D97-AF65-F5344CB8AC3E}">
        <p14:creationId xmlns:p14="http://schemas.microsoft.com/office/powerpoint/2010/main" val="2065776135"/>
      </p:ext>
    </p:extLst>
  </p:cSld>
  <p:clrMapOvr>
    <a:masterClrMapping/>
  </p:clrMapOvr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D7E9DF-F80F-4357-86FD-2068EBD57540}" type="slidenum">
              <a:rPr lang="en-US" altLang="ko-KR"/>
              <a:pPr/>
              <a:t>369</a:t>
            </a:fld>
            <a:endParaRPr lang="en-US" altLang="ko-KR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WM_PAINT (2) 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WM_PAINT</a:t>
            </a:r>
            <a:r>
              <a:rPr lang="ko-KR" altLang="en-US"/>
              <a:t>에서의 화면 복구</a:t>
            </a:r>
          </a:p>
        </p:txBody>
      </p:sp>
      <p:grpSp>
        <p:nvGrpSpPr>
          <p:cNvPr id="547844" name="Group 4"/>
          <p:cNvGrpSpPr>
            <a:grpSpLocks/>
          </p:cNvGrpSpPr>
          <p:nvPr/>
        </p:nvGrpSpPr>
        <p:grpSpPr bwMode="auto">
          <a:xfrm>
            <a:off x="632426" y="1205104"/>
            <a:ext cx="7391400" cy="3798887"/>
            <a:chOff x="144" y="1344"/>
            <a:chExt cx="5520" cy="2317"/>
          </a:xfrm>
        </p:grpSpPr>
        <p:sp>
          <p:nvSpPr>
            <p:cNvPr id="547845" name="Rectangle 5"/>
            <p:cNvSpPr>
              <a:spLocks noChangeArrowheads="1"/>
            </p:cNvSpPr>
            <p:nvPr/>
          </p:nvSpPr>
          <p:spPr bwMode="auto">
            <a:xfrm>
              <a:off x="4080" y="1536"/>
              <a:ext cx="1056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47846" name="Rectangle 6"/>
            <p:cNvSpPr>
              <a:spLocks noChangeArrowheads="1"/>
            </p:cNvSpPr>
            <p:nvPr/>
          </p:nvSpPr>
          <p:spPr bwMode="auto">
            <a:xfrm>
              <a:off x="4080" y="1344"/>
              <a:ext cx="105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47847" name="Rectangle 7"/>
            <p:cNvSpPr>
              <a:spLocks noChangeArrowheads="1"/>
            </p:cNvSpPr>
            <p:nvPr/>
          </p:nvSpPr>
          <p:spPr bwMode="auto">
            <a:xfrm>
              <a:off x="2160" y="1536"/>
              <a:ext cx="1056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47848" name="Rectangle 8"/>
            <p:cNvSpPr>
              <a:spLocks noChangeArrowheads="1"/>
            </p:cNvSpPr>
            <p:nvPr/>
          </p:nvSpPr>
          <p:spPr bwMode="auto">
            <a:xfrm>
              <a:off x="672" y="1728"/>
              <a:ext cx="1056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47849" name="Rectangle 9"/>
            <p:cNvSpPr>
              <a:spLocks noChangeArrowheads="1"/>
            </p:cNvSpPr>
            <p:nvPr/>
          </p:nvSpPr>
          <p:spPr bwMode="auto">
            <a:xfrm>
              <a:off x="672" y="1536"/>
              <a:ext cx="105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47850" name="Rectangle 10"/>
            <p:cNvSpPr>
              <a:spLocks noChangeArrowheads="1"/>
            </p:cNvSpPr>
            <p:nvPr/>
          </p:nvSpPr>
          <p:spPr bwMode="auto">
            <a:xfrm>
              <a:off x="144" y="1536"/>
              <a:ext cx="1056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47851" name="Rectangle 11"/>
            <p:cNvSpPr>
              <a:spLocks noChangeArrowheads="1"/>
            </p:cNvSpPr>
            <p:nvPr/>
          </p:nvSpPr>
          <p:spPr bwMode="auto">
            <a:xfrm>
              <a:off x="144" y="1344"/>
              <a:ext cx="105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47852" name="Text Box 12"/>
            <p:cNvSpPr txBox="1">
              <a:spLocks noChangeArrowheads="1"/>
            </p:cNvSpPr>
            <p:nvPr/>
          </p:nvSpPr>
          <p:spPr bwMode="auto">
            <a:xfrm>
              <a:off x="576" y="1728"/>
              <a:ext cx="192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latinLnBrk="1" hangingPunct="1"/>
              <a:r>
                <a:rPr lang="en-US" altLang="ko-KR" sz="1600" b="0">
                  <a:ea typeface="굴림" pitchFamily="50" charset="-127"/>
                </a:rPr>
                <a:t>1</a:t>
              </a:r>
            </a:p>
          </p:txBody>
        </p:sp>
        <p:sp>
          <p:nvSpPr>
            <p:cNvPr id="547853" name="Text Box 13"/>
            <p:cNvSpPr txBox="1">
              <a:spLocks noChangeArrowheads="1"/>
            </p:cNvSpPr>
            <p:nvPr/>
          </p:nvSpPr>
          <p:spPr bwMode="auto">
            <a:xfrm>
              <a:off x="1200" y="1920"/>
              <a:ext cx="192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latinLnBrk="1" hangingPunct="1"/>
              <a:r>
                <a:rPr lang="en-US" altLang="ko-KR" sz="1600" b="0">
                  <a:ea typeface="굴림" pitchFamily="50" charset="-127"/>
                </a:rPr>
                <a:t>2</a:t>
              </a:r>
            </a:p>
          </p:txBody>
        </p:sp>
        <p:sp>
          <p:nvSpPr>
            <p:cNvPr id="547854" name="Rectangle 14"/>
            <p:cNvSpPr>
              <a:spLocks noChangeArrowheads="1"/>
            </p:cNvSpPr>
            <p:nvPr/>
          </p:nvSpPr>
          <p:spPr bwMode="auto">
            <a:xfrm>
              <a:off x="2688" y="1728"/>
              <a:ext cx="1056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47855" name="Rectangle 15"/>
            <p:cNvSpPr>
              <a:spLocks noChangeArrowheads="1"/>
            </p:cNvSpPr>
            <p:nvPr/>
          </p:nvSpPr>
          <p:spPr bwMode="auto">
            <a:xfrm>
              <a:off x="2688" y="1536"/>
              <a:ext cx="105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47856" name="Rectangle 16"/>
            <p:cNvSpPr>
              <a:spLocks noChangeArrowheads="1"/>
            </p:cNvSpPr>
            <p:nvPr/>
          </p:nvSpPr>
          <p:spPr bwMode="auto">
            <a:xfrm>
              <a:off x="2160" y="1344"/>
              <a:ext cx="105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47857" name="Text Box 17"/>
            <p:cNvSpPr txBox="1">
              <a:spLocks noChangeArrowheads="1"/>
            </p:cNvSpPr>
            <p:nvPr/>
          </p:nvSpPr>
          <p:spPr bwMode="auto">
            <a:xfrm>
              <a:off x="2496" y="1728"/>
              <a:ext cx="192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latinLnBrk="1" hangingPunct="1"/>
              <a:r>
                <a:rPr lang="en-US" altLang="ko-KR" sz="1600" b="0">
                  <a:ea typeface="굴림" pitchFamily="50" charset="-127"/>
                </a:rPr>
                <a:t>1</a:t>
              </a:r>
            </a:p>
          </p:txBody>
        </p:sp>
        <p:sp>
          <p:nvSpPr>
            <p:cNvPr id="547858" name="Text Box 18"/>
            <p:cNvSpPr txBox="1">
              <a:spLocks noChangeArrowheads="1"/>
            </p:cNvSpPr>
            <p:nvPr/>
          </p:nvSpPr>
          <p:spPr bwMode="auto">
            <a:xfrm>
              <a:off x="3216" y="1920"/>
              <a:ext cx="192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latinLnBrk="1" hangingPunct="1"/>
              <a:r>
                <a:rPr lang="en-US" altLang="ko-KR" sz="1600" b="0">
                  <a:ea typeface="굴림" pitchFamily="50" charset="-127"/>
                </a:rPr>
                <a:t>2</a:t>
              </a:r>
            </a:p>
          </p:txBody>
        </p:sp>
        <p:sp>
          <p:nvSpPr>
            <p:cNvPr id="547859" name="Rectangle 19"/>
            <p:cNvSpPr>
              <a:spLocks noChangeArrowheads="1"/>
            </p:cNvSpPr>
            <p:nvPr/>
          </p:nvSpPr>
          <p:spPr bwMode="auto">
            <a:xfrm>
              <a:off x="4608" y="1728"/>
              <a:ext cx="1056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47860" name="Rectangle 20"/>
            <p:cNvSpPr>
              <a:spLocks noChangeArrowheads="1"/>
            </p:cNvSpPr>
            <p:nvPr/>
          </p:nvSpPr>
          <p:spPr bwMode="auto">
            <a:xfrm>
              <a:off x="4608" y="1536"/>
              <a:ext cx="105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47861" name="Text Box 21"/>
            <p:cNvSpPr txBox="1">
              <a:spLocks noChangeArrowheads="1"/>
            </p:cNvSpPr>
            <p:nvPr/>
          </p:nvSpPr>
          <p:spPr bwMode="auto">
            <a:xfrm>
              <a:off x="4416" y="1728"/>
              <a:ext cx="192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latinLnBrk="1" hangingPunct="1"/>
              <a:r>
                <a:rPr lang="en-US" altLang="ko-KR" sz="1600" b="0">
                  <a:ea typeface="굴림" pitchFamily="50" charset="-127"/>
                </a:rPr>
                <a:t>1</a:t>
              </a:r>
            </a:p>
          </p:txBody>
        </p:sp>
        <p:sp>
          <p:nvSpPr>
            <p:cNvPr id="547862" name="Text Box 22"/>
            <p:cNvSpPr txBox="1">
              <a:spLocks noChangeArrowheads="1"/>
            </p:cNvSpPr>
            <p:nvPr/>
          </p:nvSpPr>
          <p:spPr bwMode="auto">
            <a:xfrm>
              <a:off x="5136" y="1920"/>
              <a:ext cx="192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latinLnBrk="1" hangingPunct="1"/>
              <a:r>
                <a:rPr lang="en-US" altLang="ko-KR" sz="1600" b="0">
                  <a:ea typeface="굴림" pitchFamily="50" charset="-127"/>
                </a:rPr>
                <a:t>2</a:t>
              </a:r>
            </a:p>
          </p:txBody>
        </p:sp>
        <p:sp>
          <p:nvSpPr>
            <p:cNvPr id="547863" name="Rectangle 23"/>
            <p:cNvSpPr>
              <a:spLocks noChangeArrowheads="1"/>
            </p:cNvSpPr>
            <p:nvPr/>
          </p:nvSpPr>
          <p:spPr bwMode="auto">
            <a:xfrm>
              <a:off x="2688" y="1536"/>
              <a:ext cx="528" cy="6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47864" name="AutoShape 24"/>
            <p:cNvSpPr>
              <a:spLocks noChangeArrowheads="1"/>
            </p:cNvSpPr>
            <p:nvPr/>
          </p:nvSpPr>
          <p:spPr bwMode="auto">
            <a:xfrm>
              <a:off x="1824" y="1728"/>
              <a:ext cx="288" cy="288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47865" name="AutoShape 25"/>
            <p:cNvSpPr>
              <a:spLocks noChangeArrowheads="1"/>
            </p:cNvSpPr>
            <p:nvPr/>
          </p:nvSpPr>
          <p:spPr bwMode="auto">
            <a:xfrm>
              <a:off x="3792" y="1728"/>
              <a:ext cx="288" cy="288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47866" name="Text Box 26"/>
            <p:cNvSpPr txBox="1">
              <a:spLocks noChangeArrowheads="1"/>
            </p:cNvSpPr>
            <p:nvPr/>
          </p:nvSpPr>
          <p:spPr bwMode="auto">
            <a:xfrm>
              <a:off x="287" y="2640"/>
              <a:ext cx="1489" cy="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latinLnBrk="1" hangingPunct="1"/>
              <a:r>
                <a:rPr lang="en-US" altLang="ko-KR" sz="1600" b="0">
                  <a:ea typeface="굴림" pitchFamily="50" charset="-127"/>
                </a:rPr>
                <a:t>1</a:t>
              </a:r>
              <a:r>
                <a:rPr lang="ko-KR" altLang="en-US" sz="1600" b="0">
                  <a:ea typeface="굴림" pitchFamily="50" charset="-127"/>
                </a:rPr>
                <a:t>번 윈도우에 의해 가려졌던 </a:t>
              </a:r>
              <a:r>
                <a:rPr lang="en-US" altLang="ko-KR" sz="1600" b="0">
                  <a:ea typeface="굴림" pitchFamily="50" charset="-127"/>
                </a:rPr>
                <a:t>2</a:t>
              </a:r>
              <a:r>
                <a:rPr lang="ko-KR" altLang="en-US" sz="1600" b="0">
                  <a:ea typeface="굴림" pitchFamily="50" charset="-127"/>
                </a:rPr>
                <a:t>번 윈도우가  클릭된다</a:t>
              </a:r>
              <a:r>
                <a:rPr lang="en-US" altLang="ko-KR" sz="1600" b="0">
                  <a:ea typeface="굴림" pitchFamily="50" charset="-127"/>
                </a:rPr>
                <a:t>.</a:t>
              </a:r>
            </a:p>
          </p:txBody>
        </p:sp>
        <p:sp>
          <p:nvSpPr>
            <p:cNvPr id="547867" name="Text Box 27"/>
            <p:cNvSpPr txBox="1">
              <a:spLocks noChangeArrowheads="1"/>
            </p:cNvSpPr>
            <p:nvPr/>
          </p:nvSpPr>
          <p:spPr bwMode="auto">
            <a:xfrm>
              <a:off x="2255" y="2648"/>
              <a:ext cx="1490" cy="8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latinLnBrk="1" hangingPunct="1"/>
              <a:r>
                <a:rPr lang="ko-KR" altLang="en-US" sz="1600" b="0">
                  <a:ea typeface="굴림" pitchFamily="50" charset="-127"/>
                </a:rPr>
                <a:t>가려졌던 영역이 일단 </a:t>
              </a:r>
              <a:r>
                <a:rPr lang="en-US" altLang="ko-KR" sz="1600" b="0">
                  <a:solidFill>
                    <a:srgbClr val="FF3300"/>
                  </a:solidFill>
                  <a:ea typeface="굴림" pitchFamily="50" charset="-127"/>
                </a:rPr>
                <a:t>WM_ERASERKGND</a:t>
              </a:r>
              <a:r>
                <a:rPr lang="en-US" altLang="ko-KR" sz="1600" b="0">
                  <a:ea typeface="굴림" pitchFamily="50" charset="-127"/>
                </a:rPr>
                <a:t> </a:t>
              </a:r>
              <a:r>
                <a:rPr lang="ko-KR" altLang="en-US" sz="1600" b="0">
                  <a:ea typeface="굴림" pitchFamily="50" charset="-127"/>
                </a:rPr>
                <a:t>메시지에 의해 지워진다</a:t>
              </a:r>
              <a:r>
                <a:rPr lang="en-US" altLang="ko-KR" sz="1600" b="0">
                  <a:ea typeface="굴림" pitchFamily="50" charset="-127"/>
                </a:rPr>
                <a:t>.</a:t>
              </a:r>
            </a:p>
          </p:txBody>
        </p:sp>
        <p:sp>
          <p:nvSpPr>
            <p:cNvPr id="547868" name="Text Box 28"/>
            <p:cNvSpPr txBox="1">
              <a:spLocks noChangeArrowheads="1"/>
            </p:cNvSpPr>
            <p:nvPr/>
          </p:nvSpPr>
          <p:spPr bwMode="auto">
            <a:xfrm>
              <a:off x="4128" y="2688"/>
              <a:ext cx="1489" cy="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latinLnBrk="1" hangingPunct="1"/>
              <a:r>
                <a:rPr lang="en-US" altLang="ko-KR" sz="1600" b="0">
                  <a:solidFill>
                    <a:srgbClr val="FF3300"/>
                  </a:solidFill>
                  <a:ea typeface="굴림" pitchFamily="50" charset="-127"/>
                </a:rPr>
                <a:t>WM_PAINT</a:t>
              </a:r>
              <a:r>
                <a:rPr lang="en-US" altLang="ko-KR" sz="1600" b="0">
                  <a:ea typeface="굴림" pitchFamily="50" charset="-127"/>
                </a:rPr>
                <a:t> </a:t>
              </a:r>
              <a:r>
                <a:rPr lang="ko-KR" altLang="en-US" sz="1600" b="0">
                  <a:ea typeface="굴림" pitchFamily="50" charset="-127"/>
                </a:rPr>
                <a:t>메시지에 의해 가려졌던 영역이 복구된다</a:t>
              </a:r>
              <a:r>
                <a:rPr lang="en-US" altLang="ko-KR" sz="1600" b="0">
                  <a:ea typeface="굴림" pitchFamily="50" charset="-127"/>
                </a:rPr>
                <a:t>.</a:t>
              </a:r>
            </a:p>
          </p:txBody>
        </p:sp>
        <p:sp>
          <p:nvSpPr>
            <p:cNvPr id="547869" name="Text Box 29"/>
            <p:cNvSpPr txBox="1">
              <a:spLocks noChangeArrowheads="1"/>
            </p:cNvSpPr>
            <p:nvPr/>
          </p:nvSpPr>
          <p:spPr bwMode="auto">
            <a:xfrm>
              <a:off x="2112" y="3456"/>
              <a:ext cx="2016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latinLnBrk="1" hangingPunct="1"/>
              <a:endParaRPr lang="ko-KR" altLang="ko-KR" sz="1600"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52687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idx="1"/>
          </p:nvPr>
        </p:nvSpPr>
        <p:spPr>
          <a:xfrm>
            <a:off x="468313" y="4581525"/>
            <a:ext cx="8280400" cy="2087563"/>
          </a:xfrm>
        </p:spPr>
        <p:txBody>
          <a:bodyPr/>
          <a:lstStyle/>
          <a:p>
            <a:pPr lvl="1"/>
            <a:r>
              <a:rPr lang="en-US" altLang="ko-KR" sz="2000"/>
              <a:t>wndclass.lpfnWndProc = WndProc ;</a:t>
            </a:r>
          </a:p>
          <a:p>
            <a:pPr lvl="2"/>
            <a:r>
              <a:rPr lang="ko-KR" altLang="en-US" sz="1800"/>
              <a:t>윈도우와 연결되는 윈도우 함수를 연결한다</a:t>
            </a:r>
            <a:r>
              <a:rPr lang="en-US" altLang="ko-KR" sz="1800"/>
              <a:t>.</a:t>
            </a:r>
          </a:p>
          <a:p>
            <a:pPr lvl="1"/>
            <a:r>
              <a:rPr lang="en-US" altLang="ko-KR" sz="2000"/>
              <a:t>wndclass.cbClsExtra = 0;</a:t>
            </a:r>
          </a:p>
          <a:p>
            <a:pPr lvl="1"/>
            <a:r>
              <a:rPr lang="en-US" altLang="ko-KR" sz="2000"/>
              <a:t>wndclass.cbWndExtra = 0;</a:t>
            </a:r>
          </a:p>
          <a:p>
            <a:pPr lvl="2"/>
            <a:r>
              <a:rPr lang="ko-KR" altLang="en-US" sz="1800"/>
              <a:t>윈도우 클래스에 여유공간을 두거나</a:t>
            </a:r>
            <a:r>
              <a:rPr lang="en-US" altLang="ko-KR" sz="1800"/>
              <a:t>, </a:t>
            </a:r>
            <a:r>
              <a:rPr lang="ko-KR" altLang="en-US" sz="1800"/>
              <a:t>윈도우에 여유공간을 예약하는데 사용</a:t>
            </a:r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>
          <a:xfrm>
            <a:off x="-12700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2. </a:t>
            </a:r>
            <a:r>
              <a:rPr lang="ko-KR" altLang="en-US" sz="3200">
                <a:latin typeface="휴먼옛체" pitchFamily="2" charset="-127"/>
                <a:ea typeface="휴먼옛체" pitchFamily="2" charset="-127"/>
              </a:rPr>
              <a:t>첫 번째 </a:t>
            </a:r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API</a:t>
            </a:r>
            <a:r>
              <a:rPr lang="ko-KR" altLang="en-US" sz="3200">
                <a:latin typeface="휴먼옛체" pitchFamily="2" charset="-127"/>
                <a:ea typeface="휴먼옛체" pitchFamily="2" charset="-127"/>
              </a:rPr>
              <a:t>프로그램 분석</a:t>
            </a: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468313" y="765175"/>
            <a:ext cx="7924800" cy="3671888"/>
          </a:xfrm>
          <a:prstGeom prst="rect">
            <a:avLst/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/* Class styles */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#define CS_VREDRAW		0x0001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#define CS_HREDRAW		0x0002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#define CS_DBLCLKS		0x0008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#define CS_OWNDC		0x0020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#define CS_CLASSDC		0x0040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#define CS_PARENTDC		0x0080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#define CS_NOCLOSE		0x0200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#define CS_SAVEBITS		0x0800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#define CS_BYTEALIGNCLIENT	0x1000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#define CS_BYTEALIGNWINDOW	0x2000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#define CS_GLOBALCLASS	0x4000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#define CS_IME			0x00010000</a:t>
            </a:r>
          </a:p>
        </p:txBody>
      </p:sp>
    </p:spTree>
  </p:cSld>
  <p:clrMapOvr>
    <a:masterClrMapping/>
  </p:clrMapOvr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12B6CD-D693-4823-B43E-F92B9131581F}" type="slidenum">
              <a:rPr lang="en-US" altLang="ko-KR"/>
              <a:pPr/>
              <a:t>370</a:t>
            </a:fld>
            <a:endParaRPr lang="en-US" altLang="ko-KR"/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WM_PAINT (3)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클리핑 영역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운영체제가 실제 그리기에 사용하는 영역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무효영역중에서도 화면에 보이는 가시 영역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BeginPaint()</a:t>
            </a:r>
            <a:r>
              <a:rPr lang="ko-KR" altLang="en-US"/>
              <a:t>에 의해 계산</a:t>
            </a:r>
          </a:p>
          <a:p>
            <a:pPr>
              <a:lnSpc>
                <a:spcPct val="90000"/>
              </a:lnSpc>
            </a:pPr>
            <a:r>
              <a:rPr lang="en-US" altLang="ko-KR"/>
              <a:t>BeginPaint()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동작</a:t>
            </a:r>
          </a:p>
          <a:p>
            <a:pPr lvl="2">
              <a:lnSpc>
                <a:spcPct val="90000"/>
              </a:lnSpc>
            </a:pPr>
            <a:r>
              <a:rPr lang="en-US" altLang="ko-KR"/>
              <a:t>DC</a:t>
            </a:r>
            <a:r>
              <a:rPr lang="ko-KR" altLang="en-US"/>
              <a:t>를 발급 받는다</a:t>
            </a:r>
            <a:r>
              <a:rPr lang="en-US" altLang="ko-KR"/>
              <a:t>.</a:t>
            </a:r>
          </a:p>
          <a:p>
            <a:pPr lvl="2">
              <a:lnSpc>
                <a:spcPct val="90000"/>
              </a:lnSpc>
            </a:pPr>
            <a:r>
              <a:rPr lang="ko-KR" altLang="en-US"/>
              <a:t>클리핑 영역을 조사하여 </a:t>
            </a:r>
            <a:r>
              <a:rPr lang="en-US" altLang="ko-KR"/>
              <a:t>DC</a:t>
            </a:r>
            <a:r>
              <a:rPr lang="ko-KR" altLang="en-US"/>
              <a:t>에 설정</a:t>
            </a:r>
            <a:r>
              <a:rPr lang="en-US" altLang="ko-KR"/>
              <a:t>, </a:t>
            </a:r>
            <a:r>
              <a:rPr lang="ko-KR" altLang="en-US"/>
              <a:t>운영체제는 이 값을 이용하여 영역 바깥으로 출력되는 것을 잘라낸다</a:t>
            </a:r>
            <a:r>
              <a:rPr lang="en-US" altLang="ko-KR"/>
              <a:t>.</a:t>
            </a:r>
          </a:p>
          <a:p>
            <a:pPr lvl="2">
              <a:lnSpc>
                <a:spcPct val="90000"/>
              </a:lnSpc>
            </a:pPr>
            <a:r>
              <a:rPr lang="ko-KR" altLang="en-US"/>
              <a:t>무효영역을 없앤다</a:t>
            </a:r>
            <a:r>
              <a:rPr lang="en-US" altLang="ko-KR"/>
              <a:t>.</a:t>
            </a:r>
          </a:p>
          <a:p>
            <a:pPr lvl="2">
              <a:lnSpc>
                <a:spcPct val="90000"/>
              </a:lnSpc>
            </a:pPr>
            <a:r>
              <a:rPr lang="ko-KR" altLang="en-US"/>
              <a:t>다시 그려지는 영역에 캐럿이 있다면 잠시 숨기고</a:t>
            </a:r>
            <a:r>
              <a:rPr lang="en-US" altLang="ko-KR"/>
              <a:t>, EndPaint()</a:t>
            </a:r>
            <a:r>
              <a:rPr lang="ko-KR" altLang="en-US"/>
              <a:t>에 의해 복구된다</a:t>
            </a:r>
            <a:r>
              <a:rPr lang="en-US" altLang="ko-KR"/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ko-KR"/>
              <a:t>WM_ERASEBKGND </a:t>
            </a:r>
            <a:r>
              <a:rPr lang="ko-KR" altLang="en-US"/>
              <a:t>메시지를 보내 배경을 지운다</a:t>
            </a:r>
            <a:r>
              <a:rPr lang="en-US" altLang="ko-KR"/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ko-KR"/>
              <a:t>WM_PAINT </a:t>
            </a:r>
            <a:r>
              <a:rPr lang="ko-KR" altLang="en-US"/>
              <a:t>메시지를 보내 작업 영역을 그리도록 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1766666"/>
      </p:ext>
    </p:extLst>
  </p:cSld>
  <p:clrMapOvr>
    <a:masterClrMapping/>
  </p:clrMapOvr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FC96EA-A3F2-4ABB-A993-736FF363EA2A}" type="slidenum">
              <a:rPr lang="en-US" altLang="ko-KR"/>
              <a:pPr/>
              <a:t>371</a:t>
            </a:fld>
            <a:endParaRPr lang="en-US" altLang="ko-KR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GetDC vs BeginPaint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b="1"/>
              <a:t>HDC</a:t>
            </a:r>
            <a:r>
              <a:rPr lang="en-US" altLang="ko-KR" sz="1800"/>
              <a:t> GetDC( </a:t>
            </a:r>
            <a:r>
              <a:rPr lang="en-US" altLang="ko-KR" sz="1800" b="1"/>
              <a:t>HWND</a:t>
            </a:r>
            <a:r>
              <a:rPr lang="en-US" altLang="ko-KR" sz="1800"/>
              <a:t> hWnd ); </a:t>
            </a:r>
          </a:p>
          <a:p>
            <a:pPr lvl="1"/>
            <a:r>
              <a:rPr lang="en-US" altLang="ko-KR"/>
              <a:t>Device Context</a:t>
            </a:r>
            <a:r>
              <a:rPr lang="ko-KR" altLang="en-US"/>
              <a:t>를 얻고</a:t>
            </a:r>
            <a:r>
              <a:rPr lang="en-US" altLang="ko-KR"/>
              <a:t>, </a:t>
            </a:r>
            <a:r>
              <a:rPr lang="ko-KR" altLang="en-US"/>
              <a:t>화면 출력에 사용 </a:t>
            </a:r>
          </a:p>
          <a:p>
            <a:pPr lvl="1"/>
            <a:r>
              <a:rPr lang="en-US" altLang="ko-KR"/>
              <a:t>ReleaseDC</a:t>
            </a:r>
            <a:r>
              <a:rPr lang="ko-KR" altLang="en-US"/>
              <a:t>로 </a:t>
            </a:r>
            <a:r>
              <a:rPr lang="en-US" altLang="ko-KR"/>
              <a:t>Device Context</a:t>
            </a:r>
            <a:r>
              <a:rPr lang="ko-KR" altLang="en-US"/>
              <a:t>를 제거</a:t>
            </a:r>
          </a:p>
          <a:p>
            <a:r>
              <a:rPr lang="en-US" altLang="ko-KR" sz="1800" b="1"/>
              <a:t>HDC</a:t>
            </a:r>
            <a:r>
              <a:rPr lang="en-US" altLang="ko-KR" sz="1800"/>
              <a:t> BeginPaint( </a:t>
            </a:r>
            <a:r>
              <a:rPr lang="en-US" altLang="ko-KR" sz="1800" b="1"/>
              <a:t>HWND</a:t>
            </a:r>
            <a:r>
              <a:rPr lang="en-US" altLang="ko-KR" sz="1800"/>
              <a:t> hwnd, </a:t>
            </a:r>
            <a:r>
              <a:rPr lang="en-US" altLang="ko-KR" sz="1800" b="1"/>
              <a:t>LPPAINTSTRUCT</a:t>
            </a:r>
            <a:r>
              <a:rPr lang="en-US" altLang="ko-KR" sz="1800"/>
              <a:t> lpPaint );   </a:t>
            </a:r>
          </a:p>
          <a:p>
            <a:pPr lvl="1"/>
            <a:r>
              <a:rPr lang="en-US" altLang="ko-KR"/>
              <a:t>WM_PAINT </a:t>
            </a:r>
            <a:r>
              <a:rPr lang="ko-KR" altLang="en-US"/>
              <a:t>메시지에서만 사용 가능</a:t>
            </a:r>
          </a:p>
          <a:p>
            <a:pPr lvl="1"/>
            <a:r>
              <a:rPr lang="en-US" altLang="ko-KR"/>
              <a:t>lpPaint</a:t>
            </a:r>
            <a:r>
              <a:rPr lang="ko-KR" altLang="en-US"/>
              <a:t>로 복구할 영역 정보를 얻을 수 있다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EndPaint</a:t>
            </a:r>
            <a:r>
              <a:rPr lang="ko-KR" altLang="en-US"/>
              <a:t>로 </a:t>
            </a:r>
            <a:r>
              <a:rPr lang="en-US" altLang="ko-KR"/>
              <a:t>Device Context</a:t>
            </a:r>
            <a:r>
              <a:rPr lang="ko-KR" altLang="en-US"/>
              <a:t>를 제거</a:t>
            </a:r>
          </a:p>
          <a:p>
            <a:pPr lvl="1"/>
            <a:endParaRPr lang="ko-KR" altLang="en-US"/>
          </a:p>
          <a:p>
            <a:endParaRPr lang="en-US" altLang="ko-KR" sz="2000"/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539552" y="3573016"/>
            <a:ext cx="8424936" cy="22612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eaLnBrk="1" latinLnBrk="1" hangingPunct="1">
              <a:spcBef>
                <a:spcPct val="30000"/>
              </a:spcBef>
            </a:pPr>
            <a:r>
              <a:rPr lang="en-US" altLang="ko-KR" sz="1600" b="0" dirty="0">
                <a:latin typeface="+mn-ea"/>
                <a:ea typeface="+mn-ea"/>
              </a:rPr>
              <a:t>case WM_PAINT:</a:t>
            </a:r>
          </a:p>
          <a:p>
            <a:pPr eaLnBrk="1" latinLnBrk="1" hangingPunct="1">
              <a:spcBef>
                <a:spcPct val="30000"/>
              </a:spcBef>
            </a:pPr>
            <a:r>
              <a:rPr lang="en-US" altLang="ko-KR" sz="1600" b="0" dirty="0">
                <a:latin typeface="+mn-ea"/>
                <a:ea typeface="+mn-ea"/>
              </a:rPr>
              <a:t>{</a:t>
            </a:r>
          </a:p>
          <a:p>
            <a:pPr eaLnBrk="1" latinLnBrk="1" hangingPunct="1">
              <a:spcBef>
                <a:spcPct val="30000"/>
              </a:spcBef>
            </a:pPr>
            <a:r>
              <a:rPr lang="en-US" altLang="ko-KR" sz="1600" b="0" dirty="0">
                <a:latin typeface="+mn-ea"/>
                <a:ea typeface="+mn-ea"/>
              </a:rPr>
              <a:t>    HDC </a:t>
            </a:r>
            <a:r>
              <a:rPr lang="en-US" altLang="ko-KR" sz="1600" b="0" dirty="0" err="1">
                <a:latin typeface="+mn-ea"/>
                <a:ea typeface="+mn-ea"/>
              </a:rPr>
              <a:t>hDC</a:t>
            </a:r>
            <a:r>
              <a:rPr lang="en-US" altLang="ko-KR" sz="1600" b="0" dirty="0">
                <a:latin typeface="+mn-ea"/>
                <a:ea typeface="+mn-ea"/>
              </a:rPr>
              <a:t>;	PAINTSTRUCT </a:t>
            </a:r>
            <a:r>
              <a:rPr lang="en-US" altLang="ko-KR" sz="1600" b="0" dirty="0" err="1">
                <a:latin typeface="+mn-ea"/>
                <a:ea typeface="+mn-ea"/>
              </a:rPr>
              <a:t>ps</a:t>
            </a:r>
            <a:r>
              <a:rPr lang="en-US" altLang="ko-KR" sz="1600" b="0" dirty="0">
                <a:latin typeface="+mn-ea"/>
                <a:ea typeface="+mn-ea"/>
              </a:rPr>
              <a:t>;</a:t>
            </a:r>
          </a:p>
          <a:p>
            <a:pPr eaLnBrk="1" latinLnBrk="1" hangingPunct="1">
              <a:spcBef>
                <a:spcPct val="30000"/>
              </a:spcBef>
            </a:pPr>
            <a:r>
              <a:rPr lang="en-US" altLang="ko-KR" sz="1600" b="0" dirty="0">
                <a:latin typeface="+mn-ea"/>
                <a:ea typeface="+mn-ea"/>
              </a:rPr>
              <a:t>    </a:t>
            </a:r>
            <a:r>
              <a:rPr lang="en-US" altLang="ko-KR" sz="1600" b="0" dirty="0" err="1">
                <a:latin typeface="+mn-ea"/>
                <a:ea typeface="+mn-ea"/>
              </a:rPr>
              <a:t>hDC</a:t>
            </a:r>
            <a:r>
              <a:rPr lang="en-US" altLang="ko-KR" sz="1600" b="0" dirty="0">
                <a:latin typeface="+mn-ea"/>
                <a:ea typeface="+mn-ea"/>
              </a:rPr>
              <a:t> = </a:t>
            </a:r>
            <a:r>
              <a:rPr lang="en-US" altLang="ko-KR" sz="1600" b="0" dirty="0" err="1">
                <a:latin typeface="+mn-ea"/>
                <a:ea typeface="+mn-ea"/>
              </a:rPr>
              <a:t>BeginPaint</a:t>
            </a:r>
            <a:r>
              <a:rPr lang="en-US" altLang="ko-KR" sz="1600" b="0" dirty="0">
                <a:latin typeface="+mn-ea"/>
                <a:ea typeface="+mn-ea"/>
              </a:rPr>
              <a:t>(</a:t>
            </a:r>
            <a:r>
              <a:rPr lang="en-US" altLang="ko-KR" sz="1600" b="0" dirty="0" err="1">
                <a:latin typeface="+mn-ea"/>
                <a:ea typeface="+mn-ea"/>
              </a:rPr>
              <a:t>hWnd</a:t>
            </a:r>
            <a:r>
              <a:rPr lang="en-US" altLang="ko-KR" sz="1600" b="0" dirty="0">
                <a:latin typeface="+mn-ea"/>
                <a:ea typeface="+mn-ea"/>
              </a:rPr>
              <a:t>, &amp;</a:t>
            </a:r>
            <a:r>
              <a:rPr lang="en-US" altLang="ko-KR" sz="1600" b="0" dirty="0" err="1">
                <a:latin typeface="+mn-ea"/>
                <a:ea typeface="+mn-ea"/>
              </a:rPr>
              <a:t>ps</a:t>
            </a:r>
            <a:r>
              <a:rPr lang="en-US" altLang="ko-KR" sz="1600" b="0" dirty="0">
                <a:latin typeface="+mn-ea"/>
                <a:ea typeface="+mn-ea"/>
              </a:rPr>
              <a:t>);</a:t>
            </a:r>
          </a:p>
          <a:p>
            <a:pPr eaLnBrk="1" latinLnBrk="1" hangingPunct="1">
              <a:spcBef>
                <a:spcPct val="30000"/>
              </a:spcBef>
            </a:pPr>
            <a:r>
              <a:rPr lang="en-US" altLang="ko-KR" sz="1600" b="0" dirty="0">
                <a:latin typeface="+mn-ea"/>
                <a:ea typeface="+mn-ea"/>
              </a:rPr>
              <a:t>     // </a:t>
            </a:r>
            <a:r>
              <a:rPr lang="en-US" altLang="ko-KR" sz="1600" b="0" dirty="0" err="1">
                <a:latin typeface="+mn-ea"/>
                <a:ea typeface="+mn-ea"/>
              </a:rPr>
              <a:t>ps.rcPaint</a:t>
            </a:r>
            <a:r>
              <a:rPr lang="ko-KR" altLang="en-US" sz="1600" b="0" dirty="0">
                <a:latin typeface="+mn-ea"/>
                <a:ea typeface="+mn-ea"/>
              </a:rPr>
              <a:t>에 복구 영역의 좌표가 들어 있다</a:t>
            </a:r>
            <a:r>
              <a:rPr lang="en-US" altLang="ko-KR" sz="1600" b="0" dirty="0">
                <a:latin typeface="+mn-ea"/>
                <a:ea typeface="+mn-ea"/>
              </a:rPr>
              <a:t>. </a:t>
            </a:r>
            <a:r>
              <a:rPr lang="ko-KR" altLang="en-US" sz="1600" b="0" dirty="0">
                <a:latin typeface="+mn-ea"/>
                <a:ea typeface="+mn-ea"/>
              </a:rPr>
              <a:t>이 부분만 그릴 수 있다면 이상적이다</a:t>
            </a:r>
            <a:r>
              <a:rPr lang="en-US" altLang="ko-KR" sz="1600" b="0" dirty="0">
                <a:latin typeface="+mn-ea"/>
                <a:ea typeface="+mn-ea"/>
              </a:rPr>
              <a:t>.</a:t>
            </a:r>
          </a:p>
          <a:p>
            <a:pPr eaLnBrk="1" latinLnBrk="1" hangingPunct="1">
              <a:spcBef>
                <a:spcPct val="30000"/>
              </a:spcBef>
            </a:pPr>
            <a:r>
              <a:rPr lang="en-US" altLang="ko-KR" sz="1600" b="0" dirty="0">
                <a:latin typeface="+mn-ea"/>
                <a:ea typeface="+mn-ea"/>
              </a:rPr>
              <a:t>    </a:t>
            </a:r>
            <a:r>
              <a:rPr lang="en-US" altLang="ko-KR" sz="1600" b="0" dirty="0" err="1">
                <a:latin typeface="+mn-ea"/>
                <a:ea typeface="+mn-ea"/>
              </a:rPr>
              <a:t>EndPaint</a:t>
            </a:r>
            <a:r>
              <a:rPr lang="en-US" altLang="ko-KR" sz="1600" b="0" dirty="0">
                <a:latin typeface="+mn-ea"/>
                <a:ea typeface="+mn-ea"/>
              </a:rPr>
              <a:t>(</a:t>
            </a:r>
            <a:r>
              <a:rPr lang="en-US" altLang="ko-KR" sz="1600" b="0" dirty="0" err="1">
                <a:latin typeface="+mn-ea"/>
                <a:ea typeface="+mn-ea"/>
              </a:rPr>
              <a:t>hWnd</a:t>
            </a:r>
            <a:r>
              <a:rPr lang="en-US" altLang="ko-KR" sz="1600" b="0" dirty="0">
                <a:latin typeface="+mn-ea"/>
                <a:ea typeface="+mn-ea"/>
              </a:rPr>
              <a:t>, &amp;</a:t>
            </a:r>
            <a:r>
              <a:rPr lang="en-US" altLang="ko-KR" sz="1600" b="0" dirty="0" err="1">
                <a:latin typeface="+mn-ea"/>
                <a:ea typeface="+mn-ea"/>
              </a:rPr>
              <a:t>ps</a:t>
            </a:r>
            <a:r>
              <a:rPr lang="en-US" altLang="ko-KR" sz="1600" b="0" dirty="0">
                <a:latin typeface="+mn-ea"/>
                <a:ea typeface="+mn-ea"/>
              </a:rPr>
              <a:t>)</a:t>
            </a:r>
          </a:p>
          <a:p>
            <a:pPr eaLnBrk="1" latinLnBrk="1" hangingPunct="1">
              <a:spcBef>
                <a:spcPct val="30000"/>
              </a:spcBef>
            </a:pPr>
            <a:r>
              <a:rPr lang="en-US" altLang="ko-KR" sz="1600" b="0" dirty="0">
                <a:ea typeface="굴림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6770831"/>
      </p:ext>
    </p:extLst>
  </p:cSld>
  <p:clrMapOvr>
    <a:masterClrMapping/>
  </p:clrMapOvr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383335-0A90-413A-A1D7-92C2FF7C639E}" type="slidenum">
              <a:rPr lang="en-US" altLang="ko-KR"/>
              <a:pPr/>
              <a:t>372</a:t>
            </a:fld>
            <a:endParaRPr lang="en-US" altLang="ko-KR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Bitmap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/>
              <a:t>Bitmap</a:t>
            </a:r>
          </a:p>
          <a:p>
            <a:pPr lvl="1"/>
            <a:r>
              <a:rPr lang="en-US" altLang="ko-KR" sz="1800"/>
              <a:t>OS</a:t>
            </a:r>
            <a:r>
              <a:rPr lang="ko-KR" altLang="en-US" sz="1800"/>
              <a:t>에서 가장 많이 사용하는 </a:t>
            </a:r>
            <a:r>
              <a:rPr lang="en-US" altLang="ko-KR" sz="1800"/>
              <a:t>BMP </a:t>
            </a:r>
            <a:r>
              <a:rPr lang="ko-KR" altLang="en-US" sz="1800"/>
              <a:t>파일을 </a:t>
            </a:r>
            <a:r>
              <a:rPr lang="en-US" altLang="ko-KR" sz="1800"/>
              <a:t>resource</a:t>
            </a:r>
            <a:r>
              <a:rPr lang="ko-KR" altLang="en-US" sz="1800"/>
              <a:t>화</a:t>
            </a:r>
          </a:p>
          <a:p>
            <a:pPr lvl="1"/>
            <a:r>
              <a:rPr lang="ko-KR" altLang="en-US" sz="1800"/>
              <a:t>종류</a:t>
            </a:r>
          </a:p>
          <a:p>
            <a:pPr lvl="2"/>
            <a:r>
              <a:rPr lang="ko-KR" altLang="en-US" sz="1600"/>
              <a:t>장치 의존 </a:t>
            </a:r>
            <a:r>
              <a:rPr lang="en-US" altLang="ko-KR" sz="1600"/>
              <a:t>bitmap(DDB)     :  palette </a:t>
            </a:r>
            <a:r>
              <a:rPr lang="ko-KR" altLang="en-US" sz="1600"/>
              <a:t>정보 포함 안함</a:t>
            </a:r>
          </a:p>
          <a:p>
            <a:pPr lvl="3"/>
            <a:r>
              <a:rPr lang="ko-KR" altLang="en-US" sz="1400"/>
              <a:t>자원을 이용하여 비트맵을 로드</a:t>
            </a:r>
            <a:r>
              <a:rPr lang="en-US" altLang="ko-KR" sz="1400"/>
              <a:t>,</a:t>
            </a:r>
            <a:r>
              <a:rPr lang="ko-KR" altLang="en-US" sz="1400"/>
              <a:t>출력</a:t>
            </a:r>
          </a:p>
          <a:p>
            <a:pPr lvl="2"/>
            <a:r>
              <a:rPr lang="ko-KR" altLang="en-US" sz="1600"/>
              <a:t>장치 독립 </a:t>
            </a:r>
            <a:r>
              <a:rPr lang="en-US" altLang="ko-KR" sz="1600"/>
              <a:t>bitmap(DIB)	  : palette </a:t>
            </a:r>
            <a:r>
              <a:rPr lang="ko-KR" altLang="en-US" sz="1600"/>
              <a:t>정보 포함</a:t>
            </a:r>
          </a:p>
          <a:p>
            <a:pPr lvl="3"/>
            <a:r>
              <a:rPr lang="en-US" altLang="ko-KR" sz="1400"/>
              <a:t>Bmp </a:t>
            </a:r>
            <a:r>
              <a:rPr lang="ko-KR" altLang="en-US" sz="1400"/>
              <a:t>파일에서 비트맵을 로드하여 출력</a:t>
            </a:r>
          </a:p>
          <a:p>
            <a:r>
              <a:rPr lang="en-US" altLang="ko-KR" sz="2000"/>
              <a:t>Bitmap </a:t>
            </a:r>
            <a:r>
              <a:rPr lang="ko-KR" altLang="en-US" sz="2000"/>
              <a:t>생성 </a:t>
            </a:r>
          </a:p>
          <a:p>
            <a:pPr lvl="1"/>
            <a:r>
              <a:rPr lang="ko-KR" altLang="en-US" sz="1800"/>
              <a:t> </a:t>
            </a:r>
            <a:r>
              <a:rPr lang="en-US" altLang="ko-KR" sz="1800"/>
              <a:t>VC++ resource editor </a:t>
            </a:r>
            <a:r>
              <a:rPr lang="ko-KR" altLang="en-US" sz="1800"/>
              <a:t>사용</a:t>
            </a:r>
          </a:p>
          <a:p>
            <a:r>
              <a:rPr lang="en-US" altLang="ko-KR" sz="2000"/>
              <a:t>DC(Device Context)</a:t>
            </a:r>
          </a:p>
          <a:p>
            <a:pPr lvl="1"/>
            <a:r>
              <a:rPr lang="ko-KR" altLang="en-US" sz="1800"/>
              <a:t>출력 장치를 가리키는 자료구조</a:t>
            </a:r>
          </a:p>
          <a:p>
            <a:pPr lvl="1"/>
            <a:r>
              <a:rPr lang="en-US" altLang="ko-KR" sz="1800"/>
              <a:t>DC</a:t>
            </a:r>
            <a:r>
              <a:rPr lang="ko-KR" altLang="en-US" sz="1800"/>
              <a:t>의 구성요소 </a:t>
            </a:r>
            <a:r>
              <a:rPr lang="en-US" altLang="ko-KR" sz="1800"/>
              <a:t>: bitmap, brush, pen, palette, font </a:t>
            </a:r>
          </a:p>
          <a:p>
            <a:r>
              <a:rPr lang="en-US" altLang="ko-KR" sz="2000"/>
              <a:t>GDI</a:t>
            </a:r>
          </a:p>
          <a:p>
            <a:pPr lvl="1"/>
            <a:r>
              <a:rPr lang="ko-KR" altLang="en-US" sz="1800"/>
              <a:t>출력 장치에 출력을 하는 그래픽 출력 함수의 집합</a:t>
            </a:r>
          </a:p>
          <a:p>
            <a:pPr lvl="2"/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705923471"/>
      </p:ext>
    </p:extLst>
  </p:cSld>
  <p:clrMapOvr>
    <a:masterClrMapping/>
  </p:clrMapOvr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1A91B3-20D6-4DA1-B347-2245613A770A}" type="slidenum">
              <a:rPr lang="en-US" altLang="ko-KR"/>
              <a:pPr/>
              <a:t>373</a:t>
            </a:fld>
            <a:endParaRPr lang="en-US" altLang="ko-KR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Bitmap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과정</a:t>
            </a:r>
          </a:p>
          <a:p>
            <a:pPr lvl="1"/>
            <a:r>
              <a:rPr lang="ko-KR" altLang="en-US"/>
              <a:t>비트맵을 생성</a:t>
            </a:r>
          </a:p>
          <a:p>
            <a:pPr lvl="1"/>
            <a:r>
              <a:rPr lang="ko-KR" altLang="en-US"/>
              <a:t>비트맵 로드</a:t>
            </a:r>
          </a:p>
          <a:p>
            <a:pPr lvl="2"/>
            <a:r>
              <a:rPr lang="en-US" altLang="ko-KR"/>
              <a:t>hBitmap = </a:t>
            </a:r>
            <a:r>
              <a:rPr lang="en-US" altLang="ko-KR" b="1"/>
              <a:t>LoadBitMap(hInstance, </a:t>
            </a:r>
            <a:r>
              <a:rPr lang="ko-KR" altLang="en-US" b="1"/>
              <a:t>비트멥 </a:t>
            </a:r>
            <a:r>
              <a:rPr lang="en-US" altLang="ko-KR" b="1"/>
              <a:t>ID)</a:t>
            </a:r>
          </a:p>
          <a:p>
            <a:pPr lvl="1"/>
            <a:r>
              <a:rPr lang="ko-KR" altLang="en-US"/>
              <a:t>비트맵 출력</a:t>
            </a:r>
          </a:p>
          <a:p>
            <a:pPr lvl="1"/>
            <a:r>
              <a:rPr lang="ko-KR" altLang="en-US"/>
              <a:t>비트맵에서 패턴 얻어오기</a:t>
            </a:r>
          </a:p>
          <a:p>
            <a:pPr lvl="2"/>
            <a:r>
              <a:rPr lang="en-US" altLang="ko-KR" b="1"/>
              <a:t>CreatePatternBrush(hBitmap);</a:t>
            </a:r>
          </a:p>
          <a:p>
            <a:pPr lvl="2">
              <a:buFont typeface="Wingdings" pitchFamily="2" charset="2"/>
              <a:buNone/>
            </a:pPr>
            <a:r>
              <a:rPr lang="en-US" altLang="ko-KR"/>
              <a:t>Ex) </a:t>
            </a:r>
            <a:r>
              <a:rPr lang="ko-KR" altLang="en-US"/>
              <a:t>비트맵을 이용 배경화면 사용</a:t>
            </a:r>
          </a:p>
          <a:p>
            <a:pPr lvl="2">
              <a:buFont typeface="Wingdings" pitchFamily="2" charset="2"/>
              <a:buNone/>
            </a:pPr>
            <a:r>
              <a:rPr lang="en-US" altLang="ko-KR"/>
              <a:t>bBitmap = LoadBitmap(hInstance,ID_BITMAP);</a:t>
            </a:r>
          </a:p>
          <a:p>
            <a:pPr lvl="2">
              <a:buFont typeface="Wingdings" pitchFamily="2" charset="2"/>
              <a:buNone/>
            </a:pPr>
            <a:r>
              <a:rPr lang="en-US" altLang="ko-KR"/>
              <a:t>hBrush = CreatePattern(hBitmap);</a:t>
            </a:r>
          </a:p>
          <a:p>
            <a:pPr lvl="2">
              <a:buFont typeface="Wingdings" pitchFamily="2" charset="2"/>
              <a:buNone/>
            </a:pPr>
            <a:r>
              <a:rPr lang="en-US" altLang="ko-KR"/>
              <a:t>,,</a:t>
            </a:r>
          </a:p>
          <a:p>
            <a:pPr lvl="2">
              <a:buFont typeface="Wingdings" pitchFamily="2" charset="2"/>
              <a:buNone/>
            </a:pPr>
            <a:r>
              <a:rPr lang="en-US" altLang="ko-KR"/>
              <a:t>wc.hbrBackground = hBrush;</a:t>
            </a:r>
          </a:p>
        </p:txBody>
      </p:sp>
      <p:sp>
        <p:nvSpPr>
          <p:cNvPr id="363524" name="Rectangle 4"/>
          <p:cNvSpPr>
            <a:spLocks noChangeArrowheads="1"/>
          </p:cNvSpPr>
          <p:nvPr/>
        </p:nvSpPr>
        <p:spPr bwMode="auto">
          <a:xfrm>
            <a:off x="4481513" y="3260725"/>
            <a:ext cx="180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/>
            <a:endParaRPr lang="ko-KR" altLang="ko-KR" sz="1600" b="0"/>
          </a:p>
        </p:txBody>
      </p:sp>
    </p:spTree>
    <p:extLst>
      <p:ext uri="{BB962C8B-B14F-4D97-AF65-F5344CB8AC3E}">
        <p14:creationId xmlns:p14="http://schemas.microsoft.com/office/powerpoint/2010/main" val="2038120657"/>
      </p:ext>
    </p:extLst>
  </p:cSld>
  <p:clrMapOvr>
    <a:masterClrMapping/>
  </p:clrMapOvr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46034-587E-4F60-9CEC-202A2F23726F}" type="slidenum">
              <a:rPr lang="en-US" altLang="ko-KR"/>
              <a:pPr/>
              <a:t>374</a:t>
            </a:fld>
            <a:endParaRPr lang="en-US" altLang="ko-KR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Bitmap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DC</a:t>
            </a:r>
            <a:r>
              <a:rPr lang="ko-KR" altLang="en-US"/>
              <a:t>를 비트맵으로</a:t>
            </a:r>
          </a:p>
          <a:p>
            <a:pPr lvl="1"/>
            <a:r>
              <a:rPr lang="en-US" altLang="ko-KR" b="1"/>
              <a:t>CreateBitmap (</a:t>
            </a:r>
            <a:r>
              <a:rPr lang="ko-KR" altLang="en-US" b="1"/>
              <a:t>비트맵 가로크기</a:t>
            </a:r>
            <a:r>
              <a:rPr lang="en-US" altLang="ko-KR" b="1"/>
              <a:t>, </a:t>
            </a:r>
            <a:r>
              <a:rPr lang="ko-KR" altLang="en-US" b="1"/>
              <a:t>세로크기</a:t>
            </a:r>
            <a:r>
              <a:rPr lang="en-US" altLang="ko-KR" b="1"/>
              <a:t>, </a:t>
            </a:r>
            <a:r>
              <a:rPr lang="ko-KR" altLang="en-US" b="1"/>
              <a:t>비트맵 플랜</a:t>
            </a:r>
            <a:r>
              <a:rPr lang="en-US" altLang="ko-KR" b="1"/>
              <a:t>, </a:t>
            </a:r>
            <a:r>
              <a:rPr lang="ko-KR" altLang="en-US" b="1"/>
              <a:t>픽셀당 비트수</a:t>
            </a:r>
            <a:r>
              <a:rPr lang="en-US" altLang="ko-KR" b="1"/>
              <a:t>, </a:t>
            </a:r>
            <a:r>
              <a:rPr lang="ko-KR" altLang="en-US" b="1"/>
              <a:t>팔레트 데이터</a:t>
            </a:r>
            <a:r>
              <a:rPr lang="en-US" altLang="ko-KR" b="1"/>
              <a:t>);</a:t>
            </a:r>
          </a:p>
          <a:p>
            <a:pPr lvl="1">
              <a:buFont typeface="Wingdings" pitchFamily="2" charset="2"/>
              <a:buNone/>
            </a:pPr>
            <a:endParaRPr lang="en-US" altLang="ko-KR" sz="1600"/>
          </a:p>
          <a:p>
            <a:pPr lvl="1">
              <a:buFont typeface="Wingdings" pitchFamily="2" charset="2"/>
              <a:buNone/>
            </a:pPr>
            <a:r>
              <a:rPr lang="en-US" altLang="ko-KR" sz="1600"/>
              <a:t>ex) </a:t>
            </a:r>
            <a:r>
              <a:rPr lang="ko-KR" altLang="en-US" sz="1600"/>
              <a:t>문자를 비트맵으로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600"/>
              <a:t>HBITMAP hBitmap; HDC memdc;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600"/>
              <a:t>hBitmap = CreateBitmap(100,100,1,24,NULL);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600"/>
              <a:t>memdc = CreateCompatableDC(hdc); SelectObject(memdc,hBitmap);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600"/>
              <a:t>TextOut(memdc, 0, 0, "Test",12);</a:t>
            </a:r>
          </a:p>
          <a:p>
            <a:pPr lvl="1">
              <a:buFont typeface="Wingdings" pitchFamily="2" charset="2"/>
              <a:buNone/>
            </a:pP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1005606018"/>
      </p:ext>
    </p:extLst>
  </p:cSld>
  <p:clrMapOvr>
    <a:masterClrMapping/>
  </p:clrMapOvr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DB118-77D9-4CFB-87C1-495C7EE53B25}" type="slidenum">
              <a:rPr lang="en-US" altLang="ko-KR"/>
              <a:pPr/>
              <a:t>375</a:t>
            </a:fld>
            <a:endParaRPr lang="en-US" altLang="ko-KR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Bitmap </a:t>
            </a:r>
            <a:r>
              <a:rPr lang="ko-KR" altLang="en-US"/>
              <a:t>출력방식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20688"/>
            <a:ext cx="8153400" cy="4648200"/>
          </a:xfrm>
        </p:spPr>
        <p:txBody>
          <a:bodyPr/>
          <a:lstStyle/>
          <a:p>
            <a:r>
              <a:rPr lang="en-US" altLang="ko-KR" dirty="0"/>
              <a:t>Memory Device Context </a:t>
            </a:r>
            <a:r>
              <a:rPr lang="ko-KR" altLang="en-US" dirty="0"/>
              <a:t>생성</a:t>
            </a:r>
          </a:p>
          <a:p>
            <a:pPr lvl="1"/>
            <a:r>
              <a:rPr lang="ko-KR" altLang="en-US" dirty="0"/>
              <a:t>특정 출력 장치의 </a:t>
            </a:r>
            <a:r>
              <a:rPr lang="en-US" altLang="ko-KR" dirty="0"/>
              <a:t>DC</a:t>
            </a:r>
            <a:r>
              <a:rPr lang="ko-KR" altLang="en-US" dirty="0"/>
              <a:t>와 동일한 속성을 가지는 </a:t>
            </a:r>
            <a:r>
              <a:rPr lang="en-US" altLang="ko-KR" dirty="0"/>
              <a:t>DC</a:t>
            </a:r>
            <a:r>
              <a:rPr lang="ko-KR" altLang="en-US" dirty="0"/>
              <a:t>를 메모리에 만든 것</a:t>
            </a:r>
          </a:p>
          <a:p>
            <a:r>
              <a:rPr lang="en-US" altLang="ko-KR" sz="2000" dirty="0"/>
              <a:t>DC</a:t>
            </a:r>
            <a:r>
              <a:rPr lang="ko-KR" altLang="en-US" sz="2000" dirty="0"/>
              <a:t>간의 자료 교환</a:t>
            </a:r>
          </a:p>
          <a:p>
            <a:pPr lvl="1"/>
            <a:r>
              <a:rPr lang="ko-KR" altLang="en-US" sz="1800" dirty="0"/>
              <a:t>메모리 </a:t>
            </a:r>
            <a:r>
              <a:rPr lang="en-US" altLang="ko-KR" sz="1800" dirty="0"/>
              <a:t>DC </a:t>
            </a:r>
            <a:r>
              <a:rPr lang="en-US" altLang="ko-KR" sz="1800" dirty="0">
                <a:sym typeface="Monotype Sorts" pitchFamily="2" charset="2"/>
              </a:rPr>
              <a:t> </a:t>
            </a:r>
            <a:r>
              <a:rPr lang="ko-KR" altLang="en-US" sz="1800" dirty="0"/>
              <a:t>화면 </a:t>
            </a:r>
            <a:r>
              <a:rPr lang="en-US" altLang="ko-KR" sz="1800" dirty="0"/>
              <a:t>DC </a:t>
            </a:r>
            <a:r>
              <a:rPr lang="ko-KR" altLang="en-US" sz="1800" dirty="0"/>
              <a:t>또는 프린터 </a:t>
            </a:r>
            <a:r>
              <a:rPr lang="en-US" altLang="ko-KR" sz="1800" dirty="0"/>
              <a:t>DC</a:t>
            </a:r>
          </a:p>
          <a:p>
            <a:pPr lvl="1"/>
            <a:r>
              <a:rPr lang="en-US" altLang="ko-KR" sz="1800" dirty="0" err="1"/>
              <a:t>BitBlt</a:t>
            </a:r>
            <a:r>
              <a:rPr lang="en-US" altLang="ko-KR" sz="1800" dirty="0"/>
              <a:t>(1:1 </a:t>
            </a:r>
            <a:r>
              <a:rPr lang="ko-KR" altLang="en-US" sz="1800" dirty="0"/>
              <a:t>복사</a:t>
            </a:r>
            <a:r>
              <a:rPr lang="en-US" altLang="ko-KR" sz="1800" dirty="0"/>
              <a:t>), </a:t>
            </a:r>
            <a:r>
              <a:rPr lang="en-US" altLang="ko-KR" sz="1800" dirty="0" err="1"/>
              <a:t>StretchBlt</a:t>
            </a:r>
            <a:r>
              <a:rPr lang="en-US" altLang="ko-KR" sz="1800" dirty="0"/>
              <a:t>(</a:t>
            </a:r>
            <a:r>
              <a:rPr lang="ko-KR" altLang="en-US" sz="1800" dirty="0"/>
              <a:t>축소 또는 확대 복사</a:t>
            </a:r>
            <a:r>
              <a:rPr lang="en-US" altLang="ko-KR" sz="1800" dirty="0"/>
              <a:t>)	 	</a:t>
            </a:r>
            <a:br>
              <a:rPr lang="en-US" altLang="ko-KR" sz="1800" dirty="0"/>
            </a:br>
            <a:r>
              <a:rPr lang="en-US" altLang="ko-KR" sz="1800" dirty="0"/>
              <a:t>			</a:t>
            </a:r>
          </a:p>
          <a:p>
            <a:endParaRPr lang="en-US" altLang="ko-KR" dirty="0"/>
          </a:p>
        </p:txBody>
      </p:sp>
      <p:grpSp>
        <p:nvGrpSpPr>
          <p:cNvPr id="252932" name="Group 4"/>
          <p:cNvGrpSpPr>
            <a:grpSpLocks/>
          </p:cNvGrpSpPr>
          <p:nvPr/>
        </p:nvGrpSpPr>
        <p:grpSpPr bwMode="auto">
          <a:xfrm>
            <a:off x="304800" y="4114800"/>
            <a:ext cx="8610600" cy="1981200"/>
            <a:chOff x="144" y="624"/>
            <a:chExt cx="5424" cy="1248"/>
          </a:xfrm>
        </p:grpSpPr>
        <p:sp>
          <p:nvSpPr>
            <p:cNvPr id="252933" name="Text Box 5"/>
            <p:cNvSpPr txBox="1">
              <a:spLocks noChangeArrowheads="1"/>
            </p:cNvSpPr>
            <p:nvPr/>
          </p:nvSpPr>
          <p:spPr bwMode="auto">
            <a:xfrm>
              <a:off x="144" y="672"/>
              <a:ext cx="4944" cy="1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 eaLnBrk="1" latinLnBrk="1" hangingPunct="1">
                <a:spcBef>
                  <a:spcPct val="0"/>
                </a:spcBef>
              </a:pPr>
              <a:r>
                <a:rPr lang="en-US" altLang="ko-KR" sz="1600" b="0" dirty="0">
                  <a:latin typeface="+mn-ea"/>
                  <a:ea typeface="+mn-ea"/>
                </a:rPr>
                <a:t>HDC </a:t>
              </a:r>
              <a:r>
                <a:rPr lang="en-US" altLang="ko-KR" sz="1600" b="0" dirty="0" err="1">
                  <a:latin typeface="+mn-ea"/>
                  <a:ea typeface="+mn-ea"/>
                </a:rPr>
                <a:t>hDC</a:t>
              </a:r>
              <a:r>
                <a:rPr lang="en-US" altLang="ko-KR" sz="1600" b="0" dirty="0">
                  <a:latin typeface="+mn-ea"/>
                  <a:ea typeface="+mn-ea"/>
                </a:rPr>
                <a:t>, </a:t>
              </a:r>
              <a:r>
                <a:rPr lang="en-US" altLang="ko-KR" sz="1600" b="0" dirty="0" err="1">
                  <a:latin typeface="+mn-ea"/>
                  <a:ea typeface="+mn-ea"/>
                </a:rPr>
                <a:t>hMemDC</a:t>
              </a:r>
              <a:r>
                <a:rPr lang="en-US" altLang="ko-KR" sz="1600" b="0" dirty="0">
                  <a:latin typeface="+mn-ea"/>
                  <a:ea typeface="+mn-ea"/>
                </a:rPr>
                <a:t>;</a:t>
              </a:r>
              <a:br>
                <a:rPr lang="en-US" altLang="ko-KR" sz="1600" b="0" dirty="0">
                  <a:latin typeface="+mn-ea"/>
                  <a:ea typeface="+mn-ea"/>
                </a:rPr>
              </a:br>
              <a:endParaRPr lang="en-US" altLang="ko-KR" sz="1600" b="0" dirty="0">
                <a:latin typeface="+mn-ea"/>
                <a:ea typeface="+mn-ea"/>
              </a:endParaRPr>
            </a:p>
            <a:p>
              <a:pPr lvl="1" eaLnBrk="1" latinLnBrk="1" hangingPunct="1">
                <a:spcBef>
                  <a:spcPct val="0"/>
                </a:spcBef>
              </a:pPr>
              <a:r>
                <a:rPr lang="en-US" altLang="ko-KR" sz="1600" b="0" dirty="0" err="1">
                  <a:latin typeface="+mn-ea"/>
                  <a:ea typeface="+mn-ea"/>
                </a:rPr>
                <a:t>hDC</a:t>
              </a:r>
              <a:r>
                <a:rPr lang="en-US" altLang="ko-KR" sz="1600" b="0" dirty="0">
                  <a:latin typeface="+mn-ea"/>
                  <a:ea typeface="+mn-ea"/>
                </a:rPr>
                <a:t> = </a:t>
              </a:r>
              <a:r>
                <a:rPr lang="en-US" altLang="ko-KR" sz="1600" b="0" dirty="0" err="1">
                  <a:latin typeface="+mn-ea"/>
                  <a:ea typeface="+mn-ea"/>
                </a:rPr>
                <a:t>GetDC</a:t>
              </a:r>
              <a:r>
                <a:rPr lang="en-US" altLang="ko-KR" sz="1600" b="0" dirty="0">
                  <a:latin typeface="+mn-ea"/>
                  <a:ea typeface="+mn-ea"/>
                </a:rPr>
                <a:t>(</a:t>
              </a:r>
              <a:r>
                <a:rPr lang="en-US" altLang="ko-KR" sz="1600" b="0" dirty="0" err="1">
                  <a:latin typeface="+mn-ea"/>
                  <a:ea typeface="+mn-ea"/>
                </a:rPr>
                <a:t>hWnd</a:t>
              </a:r>
              <a:r>
                <a:rPr lang="en-US" altLang="ko-KR" sz="1600" b="0" dirty="0">
                  <a:latin typeface="+mn-ea"/>
                  <a:ea typeface="+mn-ea"/>
                </a:rPr>
                <a:t>); // </a:t>
              </a:r>
              <a:r>
                <a:rPr lang="en-US" altLang="ko-KR" sz="1600" b="0" dirty="0" err="1">
                  <a:latin typeface="+mn-ea"/>
                  <a:ea typeface="+mn-ea"/>
                </a:rPr>
                <a:t>hWnd</a:t>
              </a:r>
              <a:r>
                <a:rPr lang="ko-KR" altLang="en-US" sz="1600" b="0" dirty="0">
                  <a:latin typeface="+mn-ea"/>
                  <a:ea typeface="+mn-ea"/>
                </a:rPr>
                <a:t>가 가리키는 윈도우에 대한 </a:t>
              </a:r>
              <a:r>
                <a:rPr lang="en-US" altLang="ko-KR" sz="1600" b="0" dirty="0">
                  <a:latin typeface="+mn-ea"/>
                  <a:ea typeface="+mn-ea"/>
                </a:rPr>
                <a:t>DC</a:t>
              </a:r>
              <a:r>
                <a:rPr lang="ko-KR" altLang="en-US" sz="1600" b="0" dirty="0">
                  <a:latin typeface="+mn-ea"/>
                  <a:ea typeface="+mn-ea"/>
                </a:rPr>
                <a:t>를 얻는다</a:t>
              </a:r>
              <a:r>
                <a:rPr lang="en-US" altLang="ko-KR" sz="1600" b="0" dirty="0">
                  <a:latin typeface="+mn-ea"/>
                  <a:ea typeface="+mn-ea"/>
                </a:rPr>
                <a:t>.</a:t>
              </a:r>
              <a:br>
                <a:rPr lang="en-US" altLang="ko-KR" sz="1600" b="0" dirty="0">
                  <a:latin typeface="+mn-ea"/>
                  <a:ea typeface="+mn-ea"/>
                </a:rPr>
              </a:br>
              <a:r>
                <a:rPr lang="en-US" altLang="ko-KR" sz="1600" b="0" dirty="0" err="1">
                  <a:latin typeface="+mn-ea"/>
                  <a:ea typeface="+mn-ea"/>
                </a:rPr>
                <a:t>hMemDC</a:t>
              </a:r>
              <a:r>
                <a:rPr lang="en-US" altLang="ko-KR" sz="1600" b="0" dirty="0">
                  <a:latin typeface="+mn-ea"/>
                  <a:ea typeface="+mn-ea"/>
                </a:rPr>
                <a:t> = </a:t>
              </a:r>
              <a:r>
                <a:rPr lang="en-US" altLang="ko-KR" sz="1600" b="0" dirty="0" err="1">
                  <a:latin typeface="+mn-ea"/>
                  <a:ea typeface="+mn-ea"/>
                </a:rPr>
                <a:t>CreateCompatible</a:t>
              </a:r>
              <a:r>
                <a:rPr lang="en-US" altLang="ko-KR" sz="1600" b="0" dirty="0">
                  <a:latin typeface="+mn-ea"/>
                  <a:ea typeface="+mn-ea"/>
                </a:rPr>
                <a:t>(</a:t>
              </a:r>
              <a:r>
                <a:rPr lang="en-US" altLang="ko-KR" sz="1600" b="0" dirty="0" err="1">
                  <a:latin typeface="+mn-ea"/>
                  <a:ea typeface="+mn-ea"/>
                </a:rPr>
                <a:t>hDC</a:t>
              </a:r>
              <a:r>
                <a:rPr lang="en-US" altLang="ko-KR" sz="1600" b="0" dirty="0">
                  <a:latin typeface="+mn-ea"/>
                  <a:ea typeface="+mn-ea"/>
                </a:rPr>
                <a:t>);   // </a:t>
              </a:r>
              <a:r>
                <a:rPr lang="ko-KR" altLang="en-US" sz="1600" b="0" dirty="0">
                  <a:latin typeface="+mn-ea"/>
                  <a:ea typeface="+mn-ea"/>
                </a:rPr>
                <a:t>메모리 </a:t>
              </a:r>
              <a:r>
                <a:rPr lang="en-US" altLang="ko-KR" sz="1600" b="0" dirty="0">
                  <a:latin typeface="+mn-ea"/>
                  <a:ea typeface="+mn-ea"/>
                </a:rPr>
                <a:t>DC </a:t>
              </a:r>
              <a:r>
                <a:rPr lang="ko-KR" altLang="en-US" sz="1600" b="0" dirty="0">
                  <a:latin typeface="+mn-ea"/>
                  <a:ea typeface="+mn-ea"/>
                </a:rPr>
                <a:t>생성</a:t>
              </a:r>
              <a:br>
                <a:rPr lang="ko-KR" altLang="en-US" sz="1600" b="0" dirty="0">
                  <a:latin typeface="+mn-ea"/>
                  <a:ea typeface="+mn-ea"/>
                </a:rPr>
              </a:br>
              <a:r>
                <a:rPr lang="en-US" altLang="ko-KR" sz="1600" b="0" dirty="0">
                  <a:latin typeface="+mn-ea"/>
                  <a:ea typeface="+mn-ea"/>
                </a:rPr>
                <a:t>/* </a:t>
              </a:r>
              <a:r>
                <a:rPr lang="ko-KR" altLang="en-US" sz="1600" b="0" dirty="0">
                  <a:latin typeface="+mn-ea"/>
                  <a:ea typeface="+mn-ea"/>
                </a:rPr>
                <a:t>원하는 작업 수행*</a:t>
              </a:r>
              <a:r>
                <a:rPr lang="en-US" altLang="ko-KR" sz="1600" b="0" dirty="0">
                  <a:latin typeface="+mn-ea"/>
                  <a:ea typeface="+mn-ea"/>
                </a:rPr>
                <a:t>/</a:t>
              </a:r>
              <a:br>
                <a:rPr lang="en-US" altLang="ko-KR" sz="1600" b="0" dirty="0">
                  <a:latin typeface="+mn-ea"/>
                  <a:ea typeface="+mn-ea"/>
                </a:rPr>
              </a:br>
              <a:r>
                <a:rPr lang="en-US" altLang="ko-KR" sz="1600" b="0" dirty="0" err="1">
                  <a:latin typeface="+mn-ea"/>
                  <a:ea typeface="+mn-ea"/>
                </a:rPr>
                <a:t>DeleteDC</a:t>
              </a:r>
              <a:r>
                <a:rPr lang="en-US" altLang="ko-KR" sz="1600" b="0" dirty="0">
                  <a:latin typeface="+mn-ea"/>
                  <a:ea typeface="+mn-ea"/>
                </a:rPr>
                <a:t>(</a:t>
              </a:r>
              <a:r>
                <a:rPr lang="en-US" altLang="ko-KR" sz="1600" b="0" dirty="0" err="1">
                  <a:latin typeface="+mn-ea"/>
                  <a:ea typeface="+mn-ea"/>
                </a:rPr>
                <a:t>hMemDC</a:t>
              </a:r>
              <a:r>
                <a:rPr lang="en-US" altLang="ko-KR" sz="1600" b="0" dirty="0">
                  <a:latin typeface="+mn-ea"/>
                  <a:ea typeface="+mn-ea"/>
                </a:rPr>
                <a:t>);		 // </a:t>
              </a:r>
              <a:r>
                <a:rPr lang="ko-KR" altLang="en-US" sz="1600" b="0" dirty="0">
                  <a:latin typeface="+mn-ea"/>
                  <a:ea typeface="+mn-ea"/>
                </a:rPr>
                <a:t>메모리 </a:t>
              </a:r>
              <a:r>
                <a:rPr lang="en-US" altLang="ko-KR" sz="1600" b="0" dirty="0">
                  <a:latin typeface="+mn-ea"/>
                  <a:ea typeface="+mn-ea"/>
                </a:rPr>
                <a:t>DC </a:t>
              </a:r>
              <a:r>
                <a:rPr lang="ko-KR" altLang="en-US" sz="1600" b="0" dirty="0">
                  <a:latin typeface="+mn-ea"/>
                  <a:ea typeface="+mn-ea"/>
                </a:rPr>
                <a:t>삭제</a:t>
              </a:r>
              <a:br>
                <a:rPr lang="ko-KR" altLang="en-US" sz="1600" b="0" dirty="0">
                  <a:latin typeface="+mn-ea"/>
                  <a:ea typeface="+mn-ea"/>
                </a:rPr>
              </a:br>
              <a:r>
                <a:rPr lang="en-US" altLang="ko-KR" sz="1600" b="0" dirty="0" err="1">
                  <a:latin typeface="+mn-ea"/>
                  <a:ea typeface="+mn-ea"/>
                </a:rPr>
                <a:t>ReleaseDC</a:t>
              </a:r>
              <a:r>
                <a:rPr lang="en-US" altLang="ko-KR" sz="1600" b="0" dirty="0">
                  <a:latin typeface="+mn-ea"/>
                  <a:ea typeface="+mn-ea"/>
                </a:rPr>
                <a:t>(</a:t>
              </a:r>
              <a:r>
                <a:rPr lang="en-US" altLang="ko-KR" sz="1600" b="0" dirty="0" err="1">
                  <a:latin typeface="+mn-ea"/>
                  <a:ea typeface="+mn-ea"/>
                </a:rPr>
                <a:t>hWnd</a:t>
              </a:r>
              <a:r>
                <a:rPr lang="en-US" altLang="ko-KR" sz="1600" b="0" dirty="0">
                  <a:latin typeface="+mn-ea"/>
                  <a:ea typeface="+mn-ea"/>
                </a:rPr>
                <a:t>, </a:t>
              </a:r>
              <a:r>
                <a:rPr lang="en-US" altLang="ko-KR" sz="1600" b="0" dirty="0" err="1">
                  <a:latin typeface="+mn-ea"/>
                  <a:ea typeface="+mn-ea"/>
                </a:rPr>
                <a:t>hDC</a:t>
              </a:r>
              <a:r>
                <a:rPr lang="en-US" altLang="ko-KR" sz="1600" b="0" dirty="0">
                  <a:latin typeface="+mn-ea"/>
                  <a:ea typeface="+mn-ea"/>
                </a:rPr>
                <a:t>);</a:t>
              </a:r>
              <a:endParaRPr lang="en-US" altLang="ko-KR" sz="2400" b="0" dirty="0">
                <a:latin typeface="+mn-ea"/>
                <a:ea typeface="+mn-ea"/>
              </a:endParaRPr>
            </a:p>
          </p:txBody>
        </p:sp>
        <p:sp>
          <p:nvSpPr>
            <p:cNvPr id="252934" name="Rectangle 6"/>
            <p:cNvSpPr>
              <a:spLocks noChangeArrowheads="1"/>
            </p:cNvSpPr>
            <p:nvPr/>
          </p:nvSpPr>
          <p:spPr bwMode="auto">
            <a:xfrm>
              <a:off x="288" y="624"/>
              <a:ext cx="5280" cy="1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2173828"/>
      </p:ext>
    </p:extLst>
  </p:cSld>
  <p:clrMapOvr>
    <a:masterClrMapping/>
  </p:clrMapOvr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D1C21E-ADE3-4305-A09A-35A54CECE588}" type="slidenum">
              <a:rPr lang="en-US" altLang="ko-KR"/>
              <a:pPr/>
              <a:t>376</a:t>
            </a:fld>
            <a:endParaRPr lang="en-US" altLang="ko-KR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/>
              <a:t>BitBlt vs StretchBlt(1)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4704"/>
            <a:ext cx="8229600" cy="5112568"/>
          </a:xfrm>
        </p:spPr>
        <p:txBody>
          <a:bodyPr/>
          <a:lstStyle/>
          <a:p>
            <a:r>
              <a:rPr lang="en-US" altLang="ko-KR" sz="1800" b="1" dirty="0">
                <a:latin typeface="+mn-ea"/>
              </a:rPr>
              <a:t>BOOL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err="1">
                <a:latin typeface="+mn-ea"/>
              </a:rPr>
              <a:t>BitBlt</a:t>
            </a:r>
            <a:r>
              <a:rPr lang="en-US" altLang="ko-KR" sz="1800" dirty="0">
                <a:latin typeface="+mn-ea"/>
              </a:rPr>
              <a:t>( </a:t>
            </a:r>
            <a:r>
              <a:rPr lang="en-US" altLang="ko-KR" sz="1800" b="1" dirty="0">
                <a:latin typeface="+mn-ea"/>
              </a:rPr>
              <a:t>HDC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err="1">
                <a:latin typeface="+mn-ea"/>
              </a:rPr>
              <a:t>hdcDest</a:t>
            </a:r>
            <a:r>
              <a:rPr lang="en-US" altLang="ko-KR" sz="1800" dirty="0">
                <a:latin typeface="+mn-ea"/>
              </a:rPr>
              <a:t>, </a:t>
            </a:r>
            <a:r>
              <a:rPr lang="en-US" altLang="ko-KR" sz="1800" b="1" dirty="0" err="1">
                <a:latin typeface="+mn-ea"/>
              </a:rPr>
              <a:t>int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err="1">
                <a:latin typeface="+mn-ea"/>
              </a:rPr>
              <a:t>nXDest</a:t>
            </a:r>
            <a:r>
              <a:rPr lang="en-US" altLang="ko-KR" sz="1800" dirty="0">
                <a:latin typeface="+mn-ea"/>
              </a:rPr>
              <a:t>, </a:t>
            </a:r>
            <a:r>
              <a:rPr lang="en-US" altLang="ko-KR" sz="1800" b="1" dirty="0" err="1">
                <a:latin typeface="+mn-ea"/>
              </a:rPr>
              <a:t>int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err="1">
                <a:latin typeface="+mn-ea"/>
              </a:rPr>
              <a:t>nYDest</a:t>
            </a:r>
            <a:r>
              <a:rPr lang="en-US" altLang="ko-KR" sz="1800" dirty="0">
                <a:latin typeface="+mn-ea"/>
              </a:rPr>
              <a:t>, </a:t>
            </a:r>
            <a:r>
              <a:rPr lang="en-US" altLang="ko-KR" sz="1800" b="1" dirty="0" err="1">
                <a:latin typeface="+mn-ea"/>
              </a:rPr>
              <a:t>int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err="1">
                <a:latin typeface="+mn-ea"/>
              </a:rPr>
              <a:t>nWidth</a:t>
            </a:r>
            <a:r>
              <a:rPr lang="en-US" altLang="ko-KR" sz="1800" dirty="0">
                <a:latin typeface="+mn-ea"/>
              </a:rPr>
              <a:t>, </a:t>
            </a:r>
            <a:r>
              <a:rPr lang="en-US" altLang="ko-KR" sz="1800" b="1" dirty="0" err="1">
                <a:latin typeface="+mn-ea"/>
              </a:rPr>
              <a:t>int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err="1">
                <a:latin typeface="+mn-ea"/>
              </a:rPr>
              <a:t>nHeight</a:t>
            </a:r>
            <a:r>
              <a:rPr lang="en-US" altLang="ko-KR" sz="1800" dirty="0">
                <a:latin typeface="+mn-ea"/>
              </a:rPr>
              <a:t>, </a:t>
            </a:r>
            <a:r>
              <a:rPr lang="en-US" altLang="ko-KR" sz="1800" b="1" dirty="0">
                <a:latin typeface="+mn-ea"/>
              </a:rPr>
              <a:t>HDC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err="1">
                <a:latin typeface="+mn-ea"/>
              </a:rPr>
              <a:t>hdcSrc</a:t>
            </a:r>
            <a:r>
              <a:rPr lang="en-US" altLang="ko-KR" sz="1800" dirty="0">
                <a:latin typeface="+mn-ea"/>
              </a:rPr>
              <a:t>, </a:t>
            </a:r>
            <a:r>
              <a:rPr lang="en-US" altLang="ko-KR" sz="1800" b="1" dirty="0" err="1">
                <a:latin typeface="+mn-ea"/>
              </a:rPr>
              <a:t>int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err="1">
                <a:latin typeface="+mn-ea"/>
              </a:rPr>
              <a:t>nXSrc</a:t>
            </a:r>
            <a:r>
              <a:rPr lang="en-US" altLang="ko-KR" sz="1800" dirty="0">
                <a:latin typeface="+mn-ea"/>
              </a:rPr>
              <a:t>, </a:t>
            </a:r>
            <a:r>
              <a:rPr lang="en-US" altLang="ko-KR" sz="1800" b="1" dirty="0" err="1">
                <a:latin typeface="+mn-ea"/>
              </a:rPr>
              <a:t>int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err="1">
                <a:latin typeface="+mn-ea"/>
              </a:rPr>
              <a:t>nYSrc</a:t>
            </a:r>
            <a:r>
              <a:rPr lang="en-US" altLang="ko-KR" sz="1800" dirty="0">
                <a:latin typeface="+mn-ea"/>
              </a:rPr>
              <a:t>, </a:t>
            </a:r>
            <a:r>
              <a:rPr lang="en-US" altLang="ko-KR" sz="1800" b="1" dirty="0">
                <a:latin typeface="+mn-ea"/>
              </a:rPr>
              <a:t>DWORD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err="1">
                <a:latin typeface="+mn-ea"/>
              </a:rPr>
              <a:t>dwRop</a:t>
            </a:r>
            <a:r>
              <a:rPr lang="en-US" altLang="ko-KR" sz="1800" dirty="0">
                <a:latin typeface="+mn-ea"/>
              </a:rPr>
              <a:t> );</a:t>
            </a:r>
          </a:p>
          <a:p>
            <a:endParaRPr lang="en-US" altLang="ko-KR" sz="1800" dirty="0">
              <a:latin typeface="+mn-ea"/>
            </a:endParaRPr>
          </a:p>
          <a:p>
            <a:pPr lvl="1"/>
            <a:r>
              <a:rPr lang="en-US" altLang="ko-KR" sz="1800" b="1" dirty="0">
                <a:latin typeface="+mn-ea"/>
              </a:rPr>
              <a:t>HDC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err="1">
                <a:latin typeface="+mn-ea"/>
              </a:rPr>
              <a:t>hdcDest</a:t>
            </a:r>
            <a:r>
              <a:rPr lang="en-US" altLang="ko-KR" sz="1800" dirty="0">
                <a:latin typeface="+mn-ea"/>
              </a:rPr>
              <a:t> : target DC</a:t>
            </a:r>
          </a:p>
          <a:p>
            <a:pPr lvl="1"/>
            <a:r>
              <a:rPr lang="en-US" altLang="ko-KR" sz="1800" b="1" dirty="0" err="1">
                <a:latin typeface="+mn-ea"/>
              </a:rPr>
              <a:t>int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err="1">
                <a:latin typeface="+mn-ea"/>
              </a:rPr>
              <a:t>nXDest</a:t>
            </a:r>
            <a:r>
              <a:rPr lang="en-US" altLang="ko-KR" sz="1800" dirty="0">
                <a:latin typeface="+mn-ea"/>
              </a:rPr>
              <a:t>, </a:t>
            </a:r>
            <a:r>
              <a:rPr lang="en-US" altLang="ko-KR" sz="1800" b="1" dirty="0" err="1">
                <a:latin typeface="+mn-ea"/>
              </a:rPr>
              <a:t>int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err="1">
                <a:latin typeface="+mn-ea"/>
              </a:rPr>
              <a:t>nYDest</a:t>
            </a:r>
            <a:r>
              <a:rPr lang="en-US" altLang="ko-KR" sz="1800" dirty="0">
                <a:latin typeface="+mn-ea"/>
              </a:rPr>
              <a:t> : target DC</a:t>
            </a:r>
            <a:r>
              <a:rPr lang="ko-KR" altLang="en-US" sz="1800" dirty="0">
                <a:latin typeface="+mn-ea"/>
              </a:rPr>
              <a:t>에서의 </a:t>
            </a:r>
            <a:r>
              <a:rPr lang="en-US" altLang="ko-KR" sz="1800" dirty="0">
                <a:latin typeface="+mn-ea"/>
              </a:rPr>
              <a:t>bitmap</a:t>
            </a:r>
            <a:r>
              <a:rPr lang="ko-KR" altLang="en-US" sz="1800" dirty="0">
                <a:latin typeface="+mn-ea"/>
              </a:rPr>
              <a:t>의 시작 </a:t>
            </a:r>
            <a:r>
              <a:rPr lang="en-US" altLang="ko-KR" sz="1800" dirty="0">
                <a:latin typeface="+mn-ea"/>
              </a:rPr>
              <a:t>X, Y</a:t>
            </a:r>
            <a:r>
              <a:rPr lang="ko-KR" altLang="en-US" sz="1800" dirty="0">
                <a:latin typeface="+mn-ea"/>
              </a:rPr>
              <a:t>좌표</a:t>
            </a:r>
          </a:p>
          <a:p>
            <a:pPr lvl="1"/>
            <a:r>
              <a:rPr lang="en-US" altLang="ko-KR" sz="1800" b="1" dirty="0" err="1">
                <a:latin typeface="+mn-ea"/>
              </a:rPr>
              <a:t>int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err="1">
                <a:latin typeface="+mn-ea"/>
              </a:rPr>
              <a:t>nWidth</a:t>
            </a:r>
            <a:r>
              <a:rPr lang="en-US" altLang="ko-KR" sz="1800" dirty="0">
                <a:latin typeface="+mn-ea"/>
              </a:rPr>
              <a:t>, </a:t>
            </a:r>
            <a:r>
              <a:rPr lang="en-US" altLang="ko-KR" sz="1800" b="1" dirty="0" err="1">
                <a:latin typeface="+mn-ea"/>
              </a:rPr>
              <a:t>int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err="1">
                <a:latin typeface="+mn-ea"/>
              </a:rPr>
              <a:t>nHeight</a:t>
            </a:r>
            <a:r>
              <a:rPr lang="en-US" altLang="ko-KR" sz="1800" dirty="0">
                <a:latin typeface="+mn-ea"/>
              </a:rPr>
              <a:t> : target DC</a:t>
            </a:r>
            <a:r>
              <a:rPr lang="ko-KR" altLang="en-US" sz="1800" dirty="0">
                <a:latin typeface="+mn-ea"/>
              </a:rPr>
              <a:t>에서의 </a:t>
            </a:r>
            <a:r>
              <a:rPr lang="en-US" altLang="ko-KR" sz="1800" dirty="0">
                <a:latin typeface="+mn-ea"/>
              </a:rPr>
              <a:t>bitmap</a:t>
            </a:r>
            <a:r>
              <a:rPr lang="ko-KR" altLang="en-US" sz="1800" dirty="0">
                <a:latin typeface="+mn-ea"/>
              </a:rPr>
              <a:t>의 폭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높이</a:t>
            </a:r>
          </a:p>
          <a:p>
            <a:pPr lvl="1"/>
            <a:r>
              <a:rPr lang="en-US" altLang="ko-KR" sz="1800" b="1" dirty="0">
                <a:latin typeface="+mn-ea"/>
              </a:rPr>
              <a:t>HDC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err="1">
                <a:latin typeface="+mn-ea"/>
              </a:rPr>
              <a:t>hdcSrc</a:t>
            </a:r>
            <a:r>
              <a:rPr lang="en-US" altLang="ko-KR" sz="1800" dirty="0">
                <a:latin typeface="+mn-ea"/>
              </a:rPr>
              <a:t> : source DC</a:t>
            </a:r>
          </a:p>
          <a:p>
            <a:pPr lvl="1"/>
            <a:r>
              <a:rPr lang="en-US" altLang="ko-KR" sz="1800" b="1" dirty="0" err="1">
                <a:latin typeface="+mn-ea"/>
              </a:rPr>
              <a:t>int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err="1">
                <a:latin typeface="+mn-ea"/>
              </a:rPr>
              <a:t>nXSrc</a:t>
            </a:r>
            <a:r>
              <a:rPr lang="en-US" altLang="ko-KR" sz="1800" dirty="0">
                <a:latin typeface="+mn-ea"/>
              </a:rPr>
              <a:t>, </a:t>
            </a:r>
            <a:r>
              <a:rPr lang="en-US" altLang="ko-KR" sz="1800" b="1" dirty="0" err="1">
                <a:latin typeface="+mn-ea"/>
              </a:rPr>
              <a:t>int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err="1">
                <a:latin typeface="+mn-ea"/>
              </a:rPr>
              <a:t>nYSrc</a:t>
            </a:r>
            <a:r>
              <a:rPr lang="en-US" altLang="ko-KR" sz="1800" dirty="0">
                <a:latin typeface="+mn-ea"/>
              </a:rPr>
              <a:t>: source DC</a:t>
            </a:r>
            <a:r>
              <a:rPr lang="ko-KR" altLang="en-US" sz="1800" dirty="0">
                <a:latin typeface="+mn-ea"/>
              </a:rPr>
              <a:t>에서의 </a:t>
            </a:r>
            <a:r>
              <a:rPr lang="en-US" altLang="ko-KR" sz="1800" dirty="0">
                <a:latin typeface="+mn-ea"/>
              </a:rPr>
              <a:t>bitmap</a:t>
            </a:r>
            <a:r>
              <a:rPr lang="ko-KR" altLang="en-US" sz="1800" dirty="0">
                <a:latin typeface="+mn-ea"/>
              </a:rPr>
              <a:t>의 시작 </a:t>
            </a:r>
            <a:r>
              <a:rPr lang="en-US" altLang="ko-KR" sz="1800" dirty="0">
                <a:latin typeface="+mn-ea"/>
              </a:rPr>
              <a:t>X, Y</a:t>
            </a:r>
            <a:r>
              <a:rPr lang="ko-KR" altLang="en-US" sz="1800" dirty="0">
                <a:latin typeface="+mn-ea"/>
              </a:rPr>
              <a:t>좌표</a:t>
            </a:r>
          </a:p>
          <a:p>
            <a:pPr lvl="1"/>
            <a:r>
              <a:rPr lang="en-US" altLang="ko-KR" sz="1600" b="1" dirty="0">
                <a:latin typeface="+mn-ea"/>
              </a:rPr>
              <a:t>DWORD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dwRop</a:t>
            </a:r>
            <a:r>
              <a:rPr lang="en-US" altLang="ko-KR" sz="1600" dirty="0">
                <a:latin typeface="+mn-ea"/>
              </a:rPr>
              <a:t> : raster </a:t>
            </a:r>
            <a:r>
              <a:rPr lang="ko-KR" altLang="en-US" sz="1600" dirty="0">
                <a:latin typeface="+mn-ea"/>
              </a:rPr>
              <a:t>적용 기술</a:t>
            </a:r>
          </a:p>
          <a:p>
            <a:pPr lvl="2"/>
            <a:r>
              <a:rPr lang="en-US" altLang="ko-KR" sz="1400" dirty="0">
                <a:latin typeface="+mn-ea"/>
              </a:rPr>
              <a:t>SRCAND	- (source DC  AND target DC) 	=&gt; target DC</a:t>
            </a:r>
          </a:p>
          <a:p>
            <a:pPr lvl="2"/>
            <a:r>
              <a:rPr lang="en-US" altLang="ko-KR" sz="1400" dirty="0">
                <a:latin typeface="+mn-ea"/>
              </a:rPr>
              <a:t>SRCCOPY	- source DC 		=&gt; target DC</a:t>
            </a:r>
          </a:p>
          <a:p>
            <a:pPr lvl="2"/>
            <a:r>
              <a:rPr lang="en-US" altLang="ko-KR" sz="1400" dirty="0">
                <a:latin typeface="+mn-ea"/>
              </a:rPr>
              <a:t>SRCPAINT	- (source DC  OR target DC) 	=&gt; target DC</a:t>
            </a:r>
          </a:p>
          <a:p>
            <a:pPr lvl="2"/>
            <a:r>
              <a:rPr lang="en-US" altLang="ko-KR" sz="1400" dirty="0">
                <a:latin typeface="+mn-ea"/>
              </a:rPr>
              <a:t>SRCINVERT	- (source DC  XOR target DC) 	=&gt; target DC</a:t>
            </a:r>
          </a:p>
          <a:p>
            <a:pPr lvl="2"/>
            <a:endParaRPr lang="en-US" altLang="ko-KR" sz="1400" dirty="0">
              <a:latin typeface="+mn-ea"/>
            </a:endParaRPr>
          </a:p>
          <a:p>
            <a:r>
              <a:rPr lang="en-US" altLang="ko-KR" sz="1800" b="1" dirty="0">
                <a:latin typeface="+mn-ea"/>
              </a:rPr>
              <a:t>BOOL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err="1">
                <a:latin typeface="+mn-ea"/>
              </a:rPr>
              <a:t>StretchBlt</a:t>
            </a:r>
            <a:r>
              <a:rPr lang="en-US" altLang="ko-KR" sz="1800" dirty="0">
                <a:latin typeface="+mn-ea"/>
              </a:rPr>
              <a:t>( </a:t>
            </a:r>
            <a:r>
              <a:rPr lang="en-US" altLang="ko-KR" sz="1800" b="1" dirty="0">
                <a:latin typeface="+mn-ea"/>
              </a:rPr>
              <a:t>HDC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err="1">
                <a:latin typeface="+mn-ea"/>
              </a:rPr>
              <a:t>hdcDest</a:t>
            </a:r>
            <a:r>
              <a:rPr lang="en-US" altLang="ko-KR" sz="1800" dirty="0">
                <a:latin typeface="+mn-ea"/>
              </a:rPr>
              <a:t>, </a:t>
            </a:r>
            <a:r>
              <a:rPr lang="en-US" altLang="ko-KR" sz="1800" b="1" dirty="0" err="1">
                <a:latin typeface="+mn-ea"/>
              </a:rPr>
              <a:t>int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err="1">
                <a:latin typeface="+mn-ea"/>
              </a:rPr>
              <a:t>nXOriginDest</a:t>
            </a:r>
            <a:r>
              <a:rPr lang="en-US" altLang="ko-KR" sz="1800" dirty="0">
                <a:latin typeface="+mn-ea"/>
              </a:rPr>
              <a:t>, </a:t>
            </a:r>
            <a:r>
              <a:rPr lang="en-US" altLang="ko-KR" sz="1800" b="1" dirty="0" err="1">
                <a:latin typeface="+mn-ea"/>
              </a:rPr>
              <a:t>int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err="1">
                <a:latin typeface="+mn-ea"/>
              </a:rPr>
              <a:t>nYOriginDest</a:t>
            </a:r>
            <a:r>
              <a:rPr lang="en-US" altLang="ko-KR" sz="1800" dirty="0">
                <a:latin typeface="+mn-ea"/>
              </a:rPr>
              <a:t>, </a:t>
            </a:r>
            <a:r>
              <a:rPr lang="en-US" altLang="ko-KR" sz="1800" b="1" dirty="0" err="1">
                <a:latin typeface="+mn-ea"/>
              </a:rPr>
              <a:t>int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err="1">
                <a:latin typeface="+mn-ea"/>
              </a:rPr>
              <a:t>nWidthDest</a:t>
            </a:r>
            <a:r>
              <a:rPr lang="en-US" altLang="ko-KR" sz="1800" dirty="0">
                <a:latin typeface="+mn-ea"/>
              </a:rPr>
              <a:t>, </a:t>
            </a:r>
            <a:r>
              <a:rPr lang="en-US" altLang="ko-KR" sz="1800" b="1" dirty="0" err="1">
                <a:latin typeface="+mn-ea"/>
              </a:rPr>
              <a:t>int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err="1">
                <a:latin typeface="+mn-ea"/>
              </a:rPr>
              <a:t>nHeightDest</a:t>
            </a:r>
            <a:r>
              <a:rPr lang="en-US" altLang="ko-KR" sz="1800" dirty="0">
                <a:latin typeface="+mn-ea"/>
              </a:rPr>
              <a:t>, </a:t>
            </a:r>
            <a:r>
              <a:rPr lang="en-US" altLang="ko-KR" sz="1800" b="1" dirty="0">
                <a:latin typeface="+mn-ea"/>
              </a:rPr>
              <a:t>HDC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err="1">
                <a:latin typeface="+mn-ea"/>
              </a:rPr>
              <a:t>hdcSrc</a:t>
            </a:r>
            <a:r>
              <a:rPr lang="en-US" altLang="ko-KR" sz="1800" dirty="0">
                <a:latin typeface="+mn-ea"/>
              </a:rPr>
              <a:t>, </a:t>
            </a:r>
            <a:r>
              <a:rPr lang="en-US" altLang="ko-KR" sz="1800" b="1" dirty="0" err="1">
                <a:latin typeface="+mn-ea"/>
              </a:rPr>
              <a:t>int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err="1">
                <a:latin typeface="+mn-ea"/>
              </a:rPr>
              <a:t>nXOriginSrc</a:t>
            </a:r>
            <a:r>
              <a:rPr lang="en-US" altLang="ko-KR" sz="1800" dirty="0">
                <a:latin typeface="+mn-ea"/>
              </a:rPr>
              <a:t>, </a:t>
            </a:r>
            <a:r>
              <a:rPr lang="en-US" altLang="ko-KR" sz="1800" b="1" dirty="0" err="1">
                <a:latin typeface="+mn-ea"/>
              </a:rPr>
              <a:t>int</a:t>
            </a:r>
            <a:r>
              <a:rPr lang="en-US" altLang="ko-KR" sz="1800" b="1" dirty="0">
                <a:latin typeface="+mn-ea"/>
              </a:rPr>
              <a:t> </a:t>
            </a:r>
            <a:r>
              <a:rPr lang="en-US" altLang="ko-KR" sz="1800" dirty="0" err="1">
                <a:latin typeface="+mn-ea"/>
              </a:rPr>
              <a:t>nYOriginSrc</a:t>
            </a:r>
            <a:r>
              <a:rPr lang="en-US" altLang="ko-KR" sz="1800" dirty="0">
                <a:latin typeface="+mn-ea"/>
              </a:rPr>
              <a:t>, </a:t>
            </a:r>
            <a:r>
              <a:rPr lang="en-US" altLang="ko-KR" sz="1800" b="1" dirty="0" err="1">
                <a:latin typeface="+mn-ea"/>
              </a:rPr>
              <a:t>int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err="1">
                <a:latin typeface="+mn-ea"/>
              </a:rPr>
              <a:t>nWidthSrc</a:t>
            </a:r>
            <a:r>
              <a:rPr lang="en-US" altLang="ko-KR" sz="1800" dirty="0">
                <a:latin typeface="+mn-ea"/>
              </a:rPr>
              <a:t>, </a:t>
            </a:r>
            <a:r>
              <a:rPr lang="en-US" altLang="ko-KR" sz="1800" b="1" dirty="0" err="1">
                <a:latin typeface="+mn-ea"/>
              </a:rPr>
              <a:t>int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err="1">
                <a:latin typeface="+mn-ea"/>
              </a:rPr>
              <a:t>nHeightSrc</a:t>
            </a:r>
            <a:r>
              <a:rPr lang="en-US" altLang="ko-KR" sz="1800" dirty="0">
                <a:latin typeface="+mn-ea"/>
              </a:rPr>
              <a:t>, </a:t>
            </a:r>
            <a:r>
              <a:rPr lang="en-US" altLang="ko-KR" sz="1800" b="1" dirty="0">
                <a:latin typeface="+mn-ea"/>
              </a:rPr>
              <a:t>DWORD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err="1">
                <a:latin typeface="+mn-ea"/>
              </a:rPr>
              <a:t>dwRop</a:t>
            </a:r>
            <a:r>
              <a:rPr lang="en-US" altLang="ko-KR" sz="1800" dirty="0">
                <a:latin typeface="+mn-ea"/>
              </a:rPr>
              <a:t> );  </a:t>
            </a:r>
          </a:p>
        </p:txBody>
      </p:sp>
    </p:spTree>
    <p:extLst>
      <p:ext uri="{BB962C8B-B14F-4D97-AF65-F5344CB8AC3E}">
        <p14:creationId xmlns:p14="http://schemas.microsoft.com/office/powerpoint/2010/main" val="4007726791"/>
      </p:ext>
    </p:extLst>
  </p:cSld>
  <p:clrMapOvr>
    <a:masterClrMapping/>
  </p:clrMapOvr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FE9C61-B480-42F0-BEF8-123C1F0A30C4}" type="slidenum">
              <a:rPr lang="en-US" altLang="ko-KR"/>
              <a:pPr/>
              <a:t>377</a:t>
            </a:fld>
            <a:endParaRPr lang="en-US" altLang="ko-KR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/>
              <a:t>BitBlt vs StretchBlt(2)</a:t>
            </a:r>
          </a:p>
        </p:txBody>
      </p:sp>
      <p:grpSp>
        <p:nvGrpSpPr>
          <p:cNvPr id="254979" name="Group 3"/>
          <p:cNvGrpSpPr>
            <a:grpSpLocks/>
          </p:cNvGrpSpPr>
          <p:nvPr/>
        </p:nvGrpSpPr>
        <p:grpSpPr bwMode="auto">
          <a:xfrm>
            <a:off x="228600" y="914400"/>
            <a:ext cx="8534400" cy="4724400"/>
            <a:chOff x="192" y="912"/>
            <a:chExt cx="5376" cy="2976"/>
          </a:xfrm>
        </p:grpSpPr>
        <p:sp>
          <p:nvSpPr>
            <p:cNvPr id="254980" name="Rectangle 4"/>
            <p:cNvSpPr>
              <a:spLocks noChangeArrowheads="1"/>
            </p:cNvSpPr>
            <p:nvPr/>
          </p:nvSpPr>
          <p:spPr bwMode="auto">
            <a:xfrm>
              <a:off x="192" y="912"/>
              <a:ext cx="2592" cy="26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4981" name="Rectangle 5"/>
            <p:cNvSpPr>
              <a:spLocks noChangeArrowheads="1"/>
            </p:cNvSpPr>
            <p:nvPr/>
          </p:nvSpPr>
          <p:spPr bwMode="auto">
            <a:xfrm>
              <a:off x="2976" y="912"/>
              <a:ext cx="2592" cy="26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54982" name="Group 6"/>
            <p:cNvGrpSpPr>
              <a:grpSpLocks/>
            </p:cNvGrpSpPr>
            <p:nvPr/>
          </p:nvGrpSpPr>
          <p:grpSpPr bwMode="auto">
            <a:xfrm>
              <a:off x="336" y="1200"/>
              <a:ext cx="2256" cy="720"/>
              <a:chOff x="336" y="1200"/>
              <a:chExt cx="2256" cy="720"/>
            </a:xfrm>
          </p:grpSpPr>
          <p:sp>
            <p:nvSpPr>
              <p:cNvPr id="254983" name="Rectangle 7"/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2256" cy="72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aphicFrame>
            <p:nvGraphicFramePr>
              <p:cNvPr id="254984" name="Object 8"/>
              <p:cNvGraphicFramePr>
                <a:graphicFrameLocks noChangeAspect="1"/>
              </p:cNvGraphicFramePr>
              <p:nvPr/>
            </p:nvGraphicFramePr>
            <p:xfrm>
              <a:off x="912" y="1392"/>
              <a:ext cx="958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클립" r:id="rId2" imgW="6544800" imgH="1706400" progId="MS_ClipArt_Gallery.2">
                      <p:embed/>
                    </p:oleObj>
                  </mc:Choice>
                  <mc:Fallback>
                    <p:oleObj name="클립" r:id="rId2" imgW="6544800" imgH="170640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2" y="1392"/>
                            <a:ext cx="958" cy="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4985" name="Object 9"/>
              <p:cNvGraphicFramePr>
                <a:graphicFrameLocks noChangeAspect="1"/>
              </p:cNvGraphicFramePr>
              <p:nvPr/>
            </p:nvGraphicFramePr>
            <p:xfrm>
              <a:off x="912" y="1392"/>
              <a:ext cx="958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클립" r:id="rId4" imgW="6544800" imgH="1706400" progId="MS_ClipArt_Gallery.2">
                      <p:embed/>
                    </p:oleObj>
                  </mc:Choice>
                  <mc:Fallback>
                    <p:oleObj name="클립" r:id="rId4" imgW="6544800" imgH="170640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2" y="1392"/>
                            <a:ext cx="958" cy="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54986" name="Rectangle 10"/>
            <p:cNvSpPr>
              <a:spLocks noChangeArrowheads="1"/>
            </p:cNvSpPr>
            <p:nvPr/>
          </p:nvSpPr>
          <p:spPr bwMode="auto">
            <a:xfrm>
              <a:off x="336" y="2544"/>
              <a:ext cx="2256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aphicFrame>
          <p:nvGraphicFramePr>
            <p:cNvPr id="254987" name="Object 11"/>
            <p:cNvGraphicFramePr>
              <a:graphicFrameLocks noChangeAspect="1"/>
            </p:cNvGraphicFramePr>
            <p:nvPr/>
          </p:nvGraphicFramePr>
          <p:xfrm>
            <a:off x="1394" y="2918"/>
            <a:ext cx="958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클립" r:id="rId5" imgW="6544800" imgH="1706400" progId="MS_ClipArt_Gallery.2">
                    <p:embed/>
                  </p:oleObj>
                </mc:Choice>
                <mc:Fallback>
                  <p:oleObj name="클립" r:id="rId5" imgW="6544800" imgH="17064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4" y="2918"/>
                          <a:ext cx="958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4988" name="Group 12"/>
            <p:cNvGrpSpPr>
              <a:grpSpLocks/>
            </p:cNvGrpSpPr>
            <p:nvPr/>
          </p:nvGrpSpPr>
          <p:grpSpPr bwMode="auto">
            <a:xfrm>
              <a:off x="3120" y="1200"/>
              <a:ext cx="2256" cy="720"/>
              <a:chOff x="336" y="1200"/>
              <a:chExt cx="2256" cy="720"/>
            </a:xfrm>
          </p:grpSpPr>
          <p:sp>
            <p:nvSpPr>
              <p:cNvPr id="254989" name="Rectangle 13"/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2256" cy="72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aphicFrame>
            <p:nvGraphicFramePr>
              <p:cNvPr id="254990" name="Object 14"/>
              <p:cNvGraphicFramePr>
                <a:graphicFrameLocks noChangeAspect="1"/>
              </p:cNvGraphicFramePr>
              <p:nvPr/>
            </p:nvGraphicFramePr>
            <p:xfrm>
              <a:off x="912" y="1392"/>
              <a:ext cx="958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클립" r:id="rId6" imgW="6544800" imgH="1706400" progId="MS_ClipArt_Gallery.2">
                      <p:embed/>
                    </p:oleObj>
                  </mc:Choice>
                  <mc:Fallback>
                    <p:oleObj name="클립" r:id="rId6" imgW="6544800" imgH="170640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2" y="1392"/>
                            <a:ext cx="958" cy="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4991" name="Object 15"/>
              <p:cNvGraphicFramePr>
                <a:graphicFrameLocks noChangeAspect="1"/>
              </p:cNvGraphicFramePr>
              <p:nvPr/>
            </p:nvGraphicFramePr>
            <p:xfrm>
              <a:off x="912" y="1392"/>
              <a:ext cx="958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클립" r:id="rId7" imgW="6544800" imgH="1706400" progId="MS_ClipArt_Gallery.2">
                      <p:embed/>
                    </p:oleObj>
                  </mc:Choice>
                  <mc:Fallback>
                    <p:oleObj name="클립" r:id="rId7" imgW="6544800" imgH="170640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2" y="1392"/>
                            <a:ext cx="958" cy="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54992" name="Rectangle 16"/>
            <p:cNvSpPr>
              <a:spLocks noChangeArrowheads="1"/>
            </p:cNvSpPr>
            <p:nvPr/>
          </p:nvSpPr>
          <p:spPr bwMode="auto">
            <a:xfrm>
              <a:off x="3120" y="2544"/>
              <a:ext cx="2256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aphicFrame>
          <p:nvGraphicFramePr>
            <p:cNvPr id="254993" name="Object 17"/>
            <p:cNvGraphicFramePr>
              <a:graphicFrameLocks noChangeAspect="1"/>
            </p:cNvGraphicFramePr>
            <p:nvPr/>
          </p:nvGraphicFramePr>
          <p:xfrm>
            <a:off x="3696" y="2736"/>
            <a:ext cx="958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클립" r:id="rId8" imgW="6544800" imgH="1706400" progId="MS_ClipArt_Gallery.2">
                    <p:embed/>
                  </p:oleObj>
                </mc:Choice>
                <mc:Fallback>
                  <p:oleObj name="클립" r:id="rId8" imgW="6544800" imgH="17064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736"/>
                          <a:ext cx="958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4994" name="Object 18"/>
            <p:cNvGraphicFramePr>
              <a:graphicFrameLocks noChangeAspect="1"/>
            </p:cNvGraphicFramePr>
            <p:nvPr/>
          </p:nvGraphicFramePr>
          <p:xfrm>
            <a:off x="3696" y="2736"/>
            <a:ext cx="1584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클립" r:id="rId9" imgW="6544800" imgH="1706400" progId="MS_ClipArt_Gallery.2">
                    <p:embed/>
                  </p:oleObj>
                </mc:Choice>
                <mc:Fallback>
                  <p:oleObj name="클립" r:id="rId9" imgW="6544800" imgH="17064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736"/>
                          <a:ext cx="1584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4995" name="Text Box 19"/>
            <p:cNvSpPr txBox="1">
              <a:spLocks noChangeArrowheads="1"/>
            </p:cNvSpPr>
            <p:nvPr/>
          </p:nvSpPr>
          <p:spPr bwMode="auto">
            <a:xfrm>
              <a:off x="336" y="960"/>
              <a:ext cx="19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latinLnBrk="1" hangingPunct="1"/>
              <a:r>
                <a:rPr lang="en-US" altLang="ko-KR" sz="2400">
                  <a:ea typeface="굴림" pitchFamily="50" charset="-127"/>
                </a:rPr>
                <a:t>Target DC(MemDC)</a:t>
              </a:r>
            </a:p>
          </p:txBody>
        </p:sp>
        <p:sp>
          <p:nvSpPr>
            <p:cNvPr id="254996" name="Text Box 20"/>
            <p:cNvSpPr txBox="1">
              <a:spLocks noChangeArrowheads="1"/>
            </p:cNvSpPr>
            <p:nvPr/>
          </p:nvSpPr>
          <p:spPr bwMode="auto">
            <a:xfrm>
              <a:off x="336" y="2304"/>
              <a:ext cx="18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latinLnBrk="1" hangingPunct="1"/>
              <a:r>
                <a:rPr lang="en-US" altLang="ko-KR" sz="2400">
                  <a:ea typeface="굴림" pitchFamily="50" charset="-127"/>
                </a:rPr>
                <a:t>Source DC(</a:t>
              </a:r>
              <a:r>
                <a:rPr lang="ko-KR" altLang="en-US" sz="2400">
                  <a:ea typeface="굴림" pitchFamily="50" charset="-127"/>
                </a:rPr>
                <a:t>화면</a:t>
              </a:r>
              <a:r>
                <a:rPr lang="en-US" altLang="ko-KR" sz="2400">
                  <a:ea typeface="굴림" pitchFamily="50" charset="-127"/>
                </a:rPr>
                <a:t>DC)</a:t>
              </a:r>
            </a:p>
          </p:txBody>
        </p:sp>
        <p:sp>
          <p:nvSpPr>
            <p:cNvPr id="254997" name="Text Box 21"/>
            <p:cNvSpPr txBox="1">
              <a:spLocks noChangeArrowheads="1"/>
            </p:cNvSpPr>
            <p:nvPr/>
          </p:nvSpPr>
          <p:spPr bwMode="auto">
            <a:xfrm>
              <a:off x="3072" y="960"/>
              <a:ext cx="20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latinLnBrk="1" hangingPunct="1"/>
              <a:r>
                <a:rPr lang="en-US" altLang="ko-KR" sz="2400">
                  <a:ea typeface="굴림" pitchFamily="50" charset="-127"/>
                </a:rPr>
                <a:t>Target DC(MemDC)</a:t>
              </a:r>
            </a:p>
          </p:txBody>
        </p:sp>
        <p:sp>
          <p:nvSpPr>
            <p:cNvPr id="254998" name="Text Box 22"/>
            <p:cNvSpPr txBox="1">
              <a:spLocks noChangeArrowheads="1"/>
            </p:cNvSpPr>
            <p:nvPr/>
          </p:nvSpPr>
          <p:spPr bwMode="auto">
            <a:xfrm>
              <a:off x="3072" y="2256"/>
              <a:ext cx="20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latinLnBrk="1" hangingPunct="1"/>
              <a:r>
                <a:rPr lang="en-US" altLang="ko-KR" sz="2400">
                  <a:ea typeface="굴림" pitchFamily="50" charset="-127"/>
                </a:rPr>
                <a:t>Source DC(</a:t>
              </a:r>
              <a:r>
                <a:rPr lang="ko-KR" altLang="en-US" sz="2400">
                  <a:ea typeface="굴림" pitchFamily="50" charset="-127"/>
                </a:rPr>
                <a:t>화면</a:t>
              </a:r>
              <a:r>
                <a:rPr lang="en-US" altLang="ko-KR" sz="2400">
                  <a:ea typeface="굴림" pitchFamily="50" charset="-127"/>
                </a:rPr>
                <a:t>DC)</a:t>
              </a:r>
            </a:p>
          </p:txBody>
        </p:sp>
        <p:sp>
          <p:nvSpPr>
            <p:cNvPr id="254999" name="Text Box 23"/>
            <p:cNvSpPr txBox="1">
              <a:spLocks noChangeArrowheads="1"/>
            </p:cNvSpPr>
            <p:nvPr/>
          </p:nvSpPr>
          <p:spPr bwMode="auto">
            <a:xfrm>
              <a:off x="672" y="3600"/>
              <a:ext cx="1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latinLnBrk="1" hangingPunct="1"/>
              <a:r>
                <a:rPr lang="en-US" altLang="ko-KR" sz="2400">
                  <a:ea typeface="굴림" pitchFamily="50" charset="-127"/>
                </a:rPr>
                <a:t>&lt;BitBlt</a:t>
              </a:r>
              <a:r>
                <a:rPr lang="ko-KR" altLang="en-US" sz="2400">
                  <a:ea typeface="굴림" pitchFamily="50" charset="-127"/>
                </a:rPr>
                <a:t>의 경우</a:t>
              </a:r>
              <a:r>
                <a:rPr lang="en-US" altLang="ko-KR" sz="2400">
                  <a:ea typeface="굴림" pitchFamily="50" charset="-127"/>
                </a:rPr>
                <a:t>&gt;</a:t>
              </a:r>
            </a:p>
          </p:txBody>
        </p:sp>
        <p:sp>
          <p:nvSpPr>
            <p:cNvPr id="255000" name="Text Box 24"/>
            <p:cNvSpPr txBox="1">
              <a:spLocks noChangeArrowheads="1"/>
            </p:cNvSpPr>
            <p:nvPr/>
          </p:nvSpPr>
          <p:spPr bwMode="auto">
            <a:xfrm>
              <a:off x="3312" y="3600"/>
              <a:ext cx="18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latinLnBrk="1" hangingPunct="1"/>
              <a:r>
                <a:rPr lang="en-US" altLang="ko-KR" sz="2400">
                  <a:ea typeface="굴림" pitchFamily="50" charset="-127"/>
                </a:rPr>
                <a:t>&lt;StretchBlt</a:t>
              </a:r>
              <a:r>
                <a:rPr lang="ko-KR" altLang="en-US" sz="2400">
                  <a:ea typeface="굴림" pitchFamily="50" charset="-127"/>
                </a:rPr>
                <a:t>의 경우</a:t>
              </a:r>
              <a:r>
                <a:rPr lang="en-US" altLang="ko-KR" sz="2400">
                  <a:ea typeface="굴림" pitchFamily="50" charset="-127"/>
                </a:rPr>
                <a:t>&gt;</a:t>
              </a:r>
            </a:p>
          </p:txBody>
        </p:sp>
        <p:sp>
          <p:nvSpPr>
            <p:cNvPr id="255001" name="AutoShape 25"/>
            <p:cNvSpPr>
              <a:spLocks noChangeArrowheads="1"/>
            </p:cNvSpPr>
            <p:nvPr/>
          </p:nvSpPr>
          <p:spPr bwMode="auto">
            <a:xfrm>
              <a:off x="768" y="2016"/>
              <a:ext cx="1152" cy="24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255002" name="AutoShape 26"/>
            <p:cNvSpPr>
              <a:spLocks noChangeArrowheads="1"/>
            </p:cNvSpPr>
            <p:nvPr/>
          </p:nvSpPr>
          <p:spPr bwMode="auto">
            <a:xfrm>
              <a:off x="3648" y="2016"/>
              <a:ext cx="1152" cy="24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2599514"/>
      </p:ext>
    </p:extLst>
  </p:cSld>
  <p:clrMapOvr>
    <a:masterClrMapping/>
  </p:clrMapOvr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8B0917-27E1-47B1-BBA1-28068B9FC3B2}" type="slidenum">
              <a:rPr lang="en-US" altLang="ko-KR"/>
              <a:pPr/>
              <a:t>378</a:t>
            </a:fld>
            <a:endParaRPr lang="en-US" altLang="ko-KR"/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100392" cy="500063"/>
          </a:xfrm>
        </p:spPr>
        <p:txBody>
          <a:bodyPr/>
          <a:lstStyle/>
          <a:p>
            <a:r>
              <a:rPr lang="ko-KR" altLang="en-US" dirty="0"/>
              <a:t>메모리 </a:t>
            </a:r>
            <a:r>
              <a:rPr lang="en-US" altLang="ko-KR" dirty="0"/>
              <a:t>DC</a:t>
            </a:r>
            <a:r>
              <a:rPr lang="ko-KR" altLang="en-US" dirty="0"/>
              <a:t>의 </a:t>
            </a:r>
            <a:r>
              <a:rPr lang="en-US" altLang="ko-KR" dirty="0"/>
              <a:t>bitmap</a:t>
            </a:r>
            <a:r>
              <a:rPr lang="ko-KR" altLang="en-US" dirty="0"/>
              <a:t>교체</a:t>
            </a:r>
            <a:r>
              <a:rPr lang="en-US" altLang="ko-KR" dirty="0"/>
              <a:t>(1)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절차</a:t>
            </a:r>
          </a:p>
          <a:p>
            <a:pPr lvl="1"/>
            <a:r>
              <a:rPr lang="en-US" altLang="ko-KR"/>
              <a:t>bitmap</a:t>
            </a:r>
            <a:r>
              <a:rPr lang="ko-KR" altLang="en-US"/>
              <a:t>을 메모리로 </a:t>
            </a:r>
            <a:r>
              <a:rPr lang="en-US" altLang="ko-KR"/>
              <a:t>loading</a:t>
            </a:r>
          </a:p>
          <a:p>
            <a:pPr lvl="1"/>
            <a:r>
              <a:rPr lang="ko-KR" altLang="en-US"/>
              <a:t>메모리 </a:t>
            </a:r>
            <a:r>
              <a:rPr lang="en-US" altLang="ko-KR"/>
              <a:t>DC</a:t>
            </a:r>
            <a:r>
              <a:rPr lang="ko-KR" altLang="en-US"/>
              <a:t>의 </a:t>
            </a:r>
            <a:r>
              <a:rPr lang="en-US" altLang="ko-KR"/>
              <a:t>bitmap </a:t>
            </a:r>
            <a:r>
              <a:rPr lang="ko-KR" altLang="en-US"/>
              <a:t>변경</a:t>
            </a:r>
            <a:r>
              <a:rPr lang="en-US" altLang="ko-KR"/>
              <a:t>(SelectObject</a:t>
            </a:r>
            <a:r>
              <a:rPr lang="ko-KR" altLang="en-US"/>
              <a:t>사용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메모리 </a:t>
            </a:r>
            <a:r>
              <a:rPr lang="en-US" altLang="ko-KR"/>
              <a:t>DC</a:t>
            </a:r>
            <a:r>
              <a:rPr lang="ko-KR" altLang="en-US"/>
              <a:t>의 </a:t>
            </a:r>
            <a:r>
              <a:rPr lang="en-US" altLang="ko-KR"/>
              <a:t>bitmap</a:t>
            </a:r>
            <a:r>
              <a:rPr lang="ko-KR" altLang="en-US"/>
              <a:t>을 출력 </a:t>
            </a:r>
            <a:r>
              <a:rPr lang="en-US" altLang="ko-KR"/>
              <a:t>DC</a:t>
            </a:r>
            <a:r>
              <a:rPr lang="ko-KR" altLang="en-US"/>
              <a:t>로 복사</a:t>
            </a:r>
            <a:br>
              <a:rPr lang="ko-KR" altLang="en-US"/>
            </a:br>
            <a:r>
              <a:rPr lang="en-US" altLang="ko-KR"/>
              <a:t>(BitBlt, StretchBlt</a:t>
            </a:r>
            <a:r>
              <a:rPr lang="ko-KR" altLang="en-US"/>
              <a:t>사용</a:t>
            </a:r>
            <a:r>
              <a:rPr lang="en-US" altLang="ko-KR"/>
              <a:t>)</a:t>
            </a:r>
            <a:endParaRPr lang="en-US" altLang="ko-KR" sz="1800"/>
          </a:p>
        </p:txBody>
      </p:sp>
    </p:spTree>
    <p:extLst>
      <p:ext uri="{BB962C8B-B14F-4D97-AF65-F5344CB8AC3E}">
        <p14:creationId xmlns:p14="http://schemas.microsoft.com/office/powerpoint/2010/main" val="2834892591"/>
      </p:ext>
    </p:extLst>
  </p:cSld>
  <p:clrMapOvr>
    <a:masterClrMapping/>
  </p:clrMapOvr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4741BD-11F1-4F3C-8585-B74BC60E91DF}" type="slidenum">
              <a:rPr lang="en-US" altLang="ko-KR"/>
              <a:pPr/>
              <a:t>379</a:t>
            </a:fld>
            <a:endParaRPr lang="en-US" altLang="ko-KR"/>
          </a:p>
        </p:txBody>
      </p:sp>
      <p:sp>
        <p:nvSpPr>
          <p:cNvPr id="257026" name="Rectangle 2"/>
          <p:cNvSpPr>
            <a:spLocks noChangeArrowheads="1"/>
          </p:cNvSpPr>
          <p:nvPr/>
        </p:nvSpPr>
        <p:spPr bwMode="auto">
          <a:xfrm>
            <a:off x="457200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</a:pPr>
            <a:endParaRPr lang="ko-KR" altLang="ko-KR" sz="4400">
              <a:solidFill>
                <a:srgbClr val="000046"/>
              </a:solidFill>
              <a:ea typeface="굴림체" pitchFamily="49" charset="-127"/>
            </a:endParaRPr>
          </a:p>
        </p:txBody>
      </p:sp>
      <p:grpSp>
        <p:nvGrpSpPr>
          <p:cNvPr id="257027" name="Group 3"/>
          <p:cNvGrpSpPr>
            <a:grpSpLocks/>
          </p:cNvGrpSpPr>
          <p:nvPr/>
        </p:nvGrpSpPr>
        <p:grpSpPr bwMode="auto">
          <a:xfrm>
            <a:off x="609600" y="745310"/>
            <a:ext cx="7848600" cy="5419994"/>
            <a:chOff x="384" y="768"/>
            <a:chExt cx="4944" cy="3049"/>
          </a:xfrm>
        </p:grpSpPr>
        <p:sp>
          <p:nvSpPr>
            <p:cNvPr id="257028" name="Text Box 4"/>
            <p:cNvSpPr txBox="1">
              <a:spLocks noChangeArrowheads="1"/>
            </p:cNvSpPr>
            <p:nvPr/>
          </p:nvSpPr>
          <p:spPr bwMode="auto">
            <a:xfrm>
              <a:off x="528" y="812"/>
              <a:ext cx="4752" cy="30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0"/>
                </a:spcBef>
              </a:pPr>
              <a:r>
                <a:rPr lang="en-US" altLang="ko-KR" sz="1600" b="0" dirty="0">
                  <a:latin typeface="+mn-ea"/>
                  <a:ea typeface="+mn-ea"/>
                </a:rPr>
                <a:t>HDC </a:t>
              </a:r>
              <a:r>
                <a:rPr lang="en-US" altLang="ko-KR" sz="1600" b="0" dirty="0" err="1">
                  <a:latin typeface="+mn-ea"/>
                  <a:ea typeface="+mn-ea"/>
                </a:rPr>
                <a:t>hDC</a:t>
              </a:r>
              <a:r>
                <a:rPr lang="en-US" altLang="ko-KR" sz="1600" b="0" dirty="0">
                  <a:latin typeface="+mn-ea"/>
                  <a:ea typeface="+mn-ea"/>
                </a:rPr>
                <a:t>, </a:t>
              </a:r>
              <a:r>
                <a:rPr lang="en-US" altLang="ko-KR" sz="1600" b="0" dirty="0" err="1">
                  <a:latin typeface="+mn-ea"/>
                  <a:ea typeface="+mn-ea"/>
                </a:rPr>
                <a:t>hMemDC</a:t>
              </a:r>
              <a:r>
                <a:rPr lang="en-US" altLang="ko-KR" sz="1600" b="0" dirty="0">
                  <a:latin typeface="+mn-ea"/>
                  <a:ea typeface="+mn-ea"/>
                </a:rPr>
                <a:t>;</a:t>
              </a:r>
              <a:br>
                <a:rPr lang="en-US" altLang="ko-KR" sz="1600" b="0" dirty="0">
                  <a:latin typeface="+mn-ea"/>
                  <a:ea typeface="+mn-ea"/>
                </a:rPr>
              </a:br>
              <a:r>
                <a:rPr lang="en-US" altLang="ko-KR" sz="1600" b="0" dirty="0">
                  <a:latin typeface="+mn-ea"/>
                  <a:ea typeface="+mn-ea"/>
                </a:rPr>
                <a:t>HBITMAP </a:t>
              </a:r>
              <a:r>
                <a:rPr lang="en-US" altLang="ko-KR" sz="1600" b="0" dirty="0" err="1">
                  <a:latin typeface="+mn-ea"/>
                  <a:ea typeface="+mn-ea"/>
                </a:rPr>
                <a:t>hBitmap</a:t>
              </a:r>
              <a:r>
                <a:rPr lang="en-US" altLang="ko-KR" sz="1600" b="0" dirty="0">
                  <a:latin typeface="+mn-ea"/>
                  <a:ea typeface="+mn-ea"/>
                </a:rPr>
                <a:t>, </a:t>
              </a:r>
              <a:r>
                <a:rPr lang="en-US" altLang="ko-KR" sz="1600" b="0" dirty="0" err="1">
                  <a:latin typeface="+mn-ea"/>
                  <a:ea typeface="+mn-ea"/>
                </a:rPr>
                <a:t>hOldBitmap</a:t>
              </a:r>
              <a:r>
                <a:rPr lang="en-US" altLang="ko-KR" sz="1600" b="0" dirty="0">
                  <a:latin typeface="+mn-ea"/>
                  <a:ea typeface="+mn-ea"/>
                </a:rPr>
                <a:t>;</a:t>
              </a:r>
              <a:br>
                <a:rPr lang="en-US" altLang="ko-KR" sz="1600" b="0" dirty="0">
                  <a:latin typeface="+mn-ea"/>
                  <a:ea typeface="+mn-ea"/>
                </a:rPr>
              </a:br>
              <a:br>
                <a:rPr lang="en-US" altLang="ko-KR" sz="1600" b="0" dirty="0">
                  <a:latin typeface="+mn-ea"/>
                  <a:ea typeface="+mn-ea"/>
                </a:rPr>
              </a:br>
              <a:r>
                <a:rPr lang="en-US" altLang="ko-KR" sz="1600" b="0" dirty="0">
                  <a:latin typeface="+mn-ea"/>
                  <a:ea typeface="+mn-ea"/>
                </a:rPr>
                <a:t>// </a:t>
              </a:r>
              <a:r>
                <a:rPr lang="ko-KR" altLang="en-US" sz="1600" b="0" dirty="0">
                  <a:latin typeface="+mn-ea"/>
                  <a:ea typeface="+mn-ea"/>
                </a:rPr>
                <a:t>비트맵을 메모리로 </a:t>
              </a:r>
              <a:r>
                <a:rPr lang="en-US" altLang="ko-KR" sz="1600" b="0" dirty="0">
                  <a:latin typeface="+mn-ea"/>
                  <a:ea typeface="+mn-ea"/>
                </a:rPr>
                <a:t>loading</a:t>
              </a:r>
              <a:br>
                <a:rPr lang="en-US" altLang="ko-KR" sz="1600" b="0" dirty="0">
                  <a:latin typeface="+mn-ea"/>
                  <a:ea typeface="+mn-ea"/>
                </a:rPr>
              </a:br>
              <a:r>
                <a:rPr lang="en-US" altLang="ko-KR" sz="1600" b="0" dirty="0" err="1">
                  <a:latin typeface="+mn-ea"/>
                  <a:ea typeface="+mn-ea"/>
                </a:rPr>
                <a:t>hBitmap</a:t>
              </a:r>
              <a:r>
                <a:rPr lang="en-US" altLang="ko-KR" sz="1600" b="0" dirty="0">
                  <a:latin typeface="+mn-ea"/>
                  <a:ea typeface="+mn-ea"/>
                </a:rPr>
                <a:t> = </a:t>
              </a:r>
              <a:r>
                <a:rPr lang="en-US" altLang="ko-KR" sz="1600" b="0" dirty="0" err="1">
                  <a:latin typeface="+mn-ea"/>
                  <a:ea typeface="+mn-ea"/>
                </a:rPr>
                <a:t>LoadBitmap</a:t>
              </a:r>
              <a:r>
                <a:rPr lang="en-US" altLang="ko-KR" sz="1600" b="0" dirty="0">
                  <a:latin typeface="+mn-ea"/>
                  <a:ea typeface="+mn-ea"/>
                </a:rPr>
                <a:t>(</a:t>
              </a:r>
              <a:r>
                <a:rPr lang="en-US" altLang="ko-KR" sz="1600" b="0" dirty="0" err="1">
                  <a:latin typeface="+mn-ea"/>
                  <a:ea typeface="+mn-ea"/>
                </a:rPr>
                <a:t>hInst</a:t>
              </a:r>
              <a:r>
                <a:rPr lang="en-US" altLang="ko-KR" sz="1600" b="0" dirty="0">
                  <a:latin typeface="+mn-ea"/>
                  <a:ea typeface="+mn-ea"/>
                </a:rPr>
                <a:t>, MAKEINTRESOURCE(IDB_MYBITMAP));</a:t>
              </a:r>
            </a:p>
            <a:p>
              <a:pPr eaLnBrk="1" latinLnBrk="1" hangingPunct="1">
                <a:spcBef>
                  <a:spcPct val="0"/>
                </a:spcBef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eaLnBrk="1" latinLnBrk="1" hangingPunct="1">
                <a:spcBef>
                  <a:spcPct val="0"/>
                </a:spcBef>
              </a:pPr>
              <a:r>
                <a:rPr lang="en-US" altLang="ko-KR" sz="1600" b="0" dirty="0" err="1">
                  <a:latin typeface="+mn-ea"/>
                  <a:ea typeface="+mn-ea"/>
                </a:rPr>
                <a:t>hDC</a:t>
              </a:r>
              <a:r>
                <a:rPr lang="en-US" altLang="ko-KR" sz="1600" b="0" dirty="0">
                  <a:latin typeface="+mn-ea"/>
                  <a:ea typeface="+mn-ea"/>
                </a:rPr>
                <a:t> = </a:t>
              </a:r>
              <a:r>
                <a:rPr lang="en-US" altLang="ko-KR" sz="1600" b="0" dirty="0" err="1">
                  <a:latin typeface="+mn-ea"/>
                  <a:ea typeface="+mn-ea"/>
                </a:rPr>
                <a:t>GetDC</a:t>
              </a:r>
              <a:r>
                <a:rPr lang="en-US" altLang="ko-KR" sz="1600" b="0" dirty="0">
                  <a:latin typeface="+mn-ea"/>
                  <a:ea typeface="+mn-ea"/>
                </a:rPr>
                <a:t>(</a:t>
              </a:r>
              <a:r>
                <a:rPr lang="en-US" altLang="ko-KR" sz="1600" b="0" dirty="0" err="1">
                  <a:latin typeface="+mn-ea"/>
                  <a:ea typeface="+mn-ea"/>
                </a:rPr>
                <a:t>hWnd</a:t>
              </a:r>
              <a:r>
                <a:rPr lang="en-US" altLang="ko-KR" sz="1600" b="0" dirty="0">
                  <a:latin typeface="+mn-ea"/>
                  <a:ea typeface="+mn-ea"/>
                </a:rPr>
                <a:t>);</a:t>
              </a:r>
            </a:p>
            <a:p>
              <a:pPr eaLnBrk="1" latinLnBrk="1" hangingPunct="1">
                <a:spcBef>
                  <a:spcPct val="0"/>
                </a:spcBef>
              </a:pPr>
              <a:r>
                <a:rPr lang="en-US" altLang="ko-KR" sz="1600" b="0" dirty="0" err="1">
                  <a:latin typeface="+mn-ea"/>
                  <a:ea typeface="+mn-ea"/>
                </a:rPr>
                <a:t>hMemDC</a:t>
              </a:r>
              <a:r>
                <a:rPr lang="en-US" altLang="ko-KR" sz="1600" b="0" dirty="0">
                  <a:latin typeface="+mn-ea"/>
                  <a:ea typeface="+mn-ea"/>
                </a:rPr>
                <a:t> = </a:t>
              </a:r>
              <a:r>
                <a:rPr lang="en-US" altLang="ko-KR" sz="1600" b="0" dirty="0" err="1">
                  <a:latin typeface="+mn-ea"/>
                  <a:ea typeface="+mn-ea"/>
                </a:rPr>
                <a:t>CreateCompatibleDC</a:t>
              </a:r>
              <a:r>
                <a:rPr lang="en-US" altLang="ko-KR" sz="1600" b="0" dirty="0">
                  <a:latin typeface="+mn-ea"/>
                  <a:ea typeface="+mn-ea"/>
                </a:rPr>
                <a:t>(</a:t>
              </a:r>
              <a:r>
                <a:rPr lang="en-US" altLang="ko-KR" sz="1600" b="0" dirty="0" err="1">
                  <a:latin typeface="+mn-ea"/>
                  <a:ea typeface="+mn-ea"/>
                </a:rPr>
                <a:t>hDC</a:t>
              </a:r>
              <a:r>
                <a:rPr lang="en-US" altLang="ko-KR" sz="1600" b="0" dirty="0">
                  <a:latin typeface="+mn-ea"/>
                  <a:ea typeface="+mn-ea"/>
                </a:rPr>
                <a:t>);  	// </a:t>
              </a:r>
              <a:r>
                <a:rPr lang="ko-KR" altLang="en-US" sz="1600" b="0" dirty="0">
                  <a:latin typeface="+mn-ea"/>
                  <a:ea typeface="+mn-ea"/>
                </a:rPr>
                <a:t>메모리 </a:t>
              </a:r>
              <a:r>
                <a:rPr lang="en-US" altLang="ko-KR" sz="1600" b="0" dirty="0">
                  <a:latin typeface="+mn-ea"/>
                  <a:ea typeface="+mn-ea"/>
                </a:rPr>
                <a:t>DC</a:t>
              </a:r>
              <a:r>
                <a:rPr lang="ko-KR" altLang="en-US" sz="1600" b="0" dirty="0">
                  <a:latin typeface="+mn-ea"/>
                  <a:ea typeface="+mn-ea"/>
                </a:rPr>
                <a:t>를 만든다</a:t>
              </a:r>
              <a:r>
                <a:rPr lang="en-US" altLang="ko-KR" sz="1600" b="0" dirty="0">
                  <a:latin typeface="+mn-ea"/>
                  <a:ea typeface="+mn-ea"/>
                </a:rPr>
                <a:t>.</a:t>
              </a:r>
            </a:p>
            <a:p>
              <a:pPr eaLnBrk="1" latinLnBrk="1" hangingPunct="1">
                <a:spcBef>
                  <a:spcPct val="0"/>
                </a:spcBef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eaLnBrk="1" latinLnBrk="1" hangingPunct="1">
                <a:spcBef>
                  <a:spcPct val="0"/>
                </a:spcBef>
              </a:pPr>
              <a:r>
                <a:rPr lang="en-US" altLang="ko-KR" sz="1600" b="0" dirty="0">
                  <a:latin typeface="+mn-ea"/>
                  <a:ea typeface="+mn-ea"/>
                </a:rPr>
                <a:t>// </a:t>
              </a:r>
              <a:r>
                <a:rPr lang="ko-KR" altLang="en-US" sz="1600" b="0" dirty="0">
                  <a:latin typeface="+mn-ea"/>
                  <a:ea typeface="+mn-ea"/>
                </a:rPr>
                <a:t>메모리 </a:t>
              </a:r>
              <a:r>
                <a:rPr lang="en-US" altLang="ko-KR" sz="1600" b="0" dirty="0">
                  <a:latin typeface="+mn-ea"/>
                  <a:ea typeface="+mn-ea"/>
                </a:rPr>
                <a:t>DC</a:t>
              </a:r>
              <a:r>
                <a:rPr lang="ko-KR" altLang="en-US" sz="1600" b="0" dirty="0">
                  <a:latin typeface="+mn-ea"/>
                  <a:ea typeface="+mn-ea"/>
                </a:rPr>
                <a:t>의 </a:t>
              </a:r>
              <a:r>
                <a:rPr lang="en-US" altLang="ko-KR" sz="1600" b="0" dirty="0">
                  <a:latin typeface="+mn-ea"/>
                  <a:ea typeface="+mn-ea"/>
                </a:rPr>
                <a:t>bitmap</a:t>
              </a:r>
              <a:r>
                <a:rPr lang="ko-KR" altLang="en-US" sz="1600" b="0" dirty="0">
                  <a:latin typeface="+mn-ea"/>
                  <a:ea typeface="+mn-ea"/>
                </a:rPr>
                <a:t>을 교체한다</a:t>
              </a:r>
              <a:r>
                <a:rPr lang="en-US" altLang="ko-KR" sz="1600" b="0" dirty="0">
                  <a:latin typeface="+mn-ea"/>
                  <a:ea typeface="+mn-ea"/>
                </a:rPr>
                <a:t>.</a:t>
              </a:r>
            </a:p>
            <a:p>
              <a:pPr eaLnBrk="1" latinLnBrk="1" hangingPunct="1">
                <a:spcBef>
                  <a:spcPct val="0"/>
                </a:spcBef>
              </a:pPr>
              <a:r>
                <a:rPr lang="en-US" altLang="ko-KR" sz="1600" b="0" dirty="0" err="1">
                  <a:latin typeface="+mn-ea"/>
                  <a:ea typeface="+mn-ea"/>
                </a:rPr>
                <a:t>hOldBitmap</a:t>
              </a:r>
              <a:r>
                <a:rPr lang="en-US" altLang="ko-KR" sz="1600" b="0" dirty="0">
                  <a:latin typeface="+mn-ea"/>
                  <a:ea typeface="+mn-ea"/>
                </a:rPr>
                <a:t> = </a:t>
              </a:r>
              <a:r>
                <a:rPr lang="en-US" altLang="ko-KR" sz="1600" b="0" dirty="0" err="1">
                  <a:latin typeface="+mn-ea"/>
                  <a:ea typeface="+mn-ea"/>
                </a:rPr>
                <a:t>SelectObject</a:t>
              </a:r>
              <a:r>
                <a:rPr lang="en-US" altLang="ko-KR" sz="1600" b="0" dirty="0">
                  <a:latin typeface="+mn-ea"/>
                  <a:ea typeface="+mn-ea"/>
                </a:rPr>
                <a:t>(</a:t>
              </a:r>
              <a:r>
                <a:rPr lang="en-US" altLang="ko-KR" sz="1600" b="0" dirty="0" err="1">
                  <a:latin typeface="+mn-ea"/>
                  <a:ea typeface="+mn-ea"/>
                </a:rPr>
                <a:t>hMemDc</a:t>
              </a:r>
              <a:r>
                <a:rPr lang="en-US" altLang="ko-KR" sz="1600" b="0" dirty="0">
                  <a:latin typeface="+mn-ea"/>
                  <a:ea typeface="+mn-ea"/>
                </a:rPr>
                <a:t>, </a:t>
              </a:r>
              <a:r>
                <a:rPr lang="en-US" altLang="ko-KR" sz="1600" b="0" dirty="0" err="1">
                  <a:latin typeface="+mn-ea"/>
                  <a:ea typeface="+mn-ea"/>
                </a:rPr>
                <a:t>hBitmap</a:t>
              </a:r>
              <a:r>
                <a:rPr lang="en-US" altLang="ko-KR" sz="1600" b="0" dirty="0">
                  <a:latin typeface="+mn-ea"/>
                  <a:ea typeface="+mn-ea"/>
                </a:rPr>
                <a:t>);</a:t>
              </a:r>
            </a:p>
            <a:p>
              <a:pPr eaLnBrk="1" latinLnBrk="1" hangingPunct="1">
                <a:spcBef>
                  <a:spcPct val="0"/>
                </a:spcBef>
              </a:pPr>
              <a:r>
                <a:rPr lang="en-US" altLang="ko-KR" sz="1600" b="0" dirty="0">
                  <a:latin typeface="+mn-ea"/>
                  <a:ea typeface="+mn-ea"/>
                </a:rPr>
                <a:t>……………..</a:t>
              </a:r>
            </a:p>
            <a:p>
              <a:pPr eaLnBrk="1" latinLnBrk="1" hangingPunct="1">
                <a:spcBef>
                  <a:spcPct val="0"/>
                </a:spcBef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eaLnBrk="1" latinLnBrk="1" hangingPunct="1">
                <a:spcBef>
                  <a:spcPct val="0"/>
                </a:spcBef>
              </a:pPr>
              <a:r>
                <a:rPr lang="en-US" altLang="ko-KR" sz="1600" b="0" dirty="0">
                  <a:latin typeface="+mn-ea"/>
                  <a:ea typeface="+mn-ea"/>
                </a:rPr>
                <a:t>// </a:t>
              </a:r>
              <a:r>
                <a:rPr lang="ko-KR" altLang="en-US" sz="1600" b="0" dirty="0">
                  <a:latin typeface="+mn-ea"/>
                  <a:ea typeface="+mn-ea"/>
                </a:rPr>
                <a:t>각종 제거 작업을 수행한다</a:t>
              </a:r>
              <a:r>
                <a:rPr lang="en-US" altLang="ko-KR" sz="1600" b="0" dirty="0">
                  <a:latin typeface="+mn-ea"/>
                  <a:ea typeface="+mn-ea"/>
                </a:rPr>
                <a:t>.</a:t>
              </a:r>
            </a:p>
            <a:p>
              <a:pPr eaLnBrk="1" latinLnBrk="1" hangingPunct="1">
                <a:spcBef>
                  <a:spcPct val="0"/>
                </a:spcBef>
              </a:pPr>
              <a:r>
                <a:rPr lang="en-US" altLang="ko-KR" sz="1600" b="0" dirty="0" err="1">
                  <a:latin typeface="+mn-ea"/>
                  <a:ea typeface="+mn-ea"/>
                </a:rPr>
                <a:t>SelectObject</a:t>
              </a:r>
              <a:r>
                <a:rPr lang="en-US" altLang="ko-KR" sz="1600" b="0" dirty="0">
                  <a:latin typeface="+mn-ea"/>
                  <a:ea typeface="+mn-ea"/>
                </a:rPr>
                <a:t>(</a:t>
              </a:r>
              <a:r>
                <a:rPr lang="en-US" altLang="ko-KR" sz="1600" b="0" dirty="0" err="1">
                  <a:latin typeface="+mn-ea"/>
                  <a:ea typeface="+mn-ea"/>
                </a:rPr>
                <a:t>hMemDC</a:t>
              </a:r>
              <a:r>
                <a:rPr lang="en-US" altLang="ko-KR" sz="1600" b="0" dirty="0">
                  <a:latin typeface="+mn-ea"/>
                  <a:ea typeface="+mn-ea"/>
                </a:rPr>
                <a:t>, </a:t>
              </a:r>
              <a:r>
                <a:rPr lang="en-US" altLang="ko-KR" sz="1600" b="0" dirty="0" err="1">
                  <a:latin typeface="+mn-ea"/>
                  <a:ea typeface="+mn-ea"/>
                </a:rPr>
                <a:t>hOldBitmap</a:t>
              </a:r>
              <a:r>
                <a:rPr lang="en-US" altLang="ko-KR" sz="1600" b="0" dirty="0">
                  <a:latin typeface="+mn-ea"/>
                  <a:ea typeface="+mn-ea"/>
                </a:rPr>
                <a:t>);	// </a:t>
              </a:r>
              <a:r>
                <a:rPr lang="ko-KR" altLang="en-US" sz="1600" b="0" dirty="0">
                  <a:latin typeface="+mn-ea"/>
                  <a:ea typeface="+mn-ea"/>
                </a:rPr>
                <a:t>메모리 </a:t>
              </a:r>
              <a:r>
                <a:rPr lang="en-US" altLang="ko-KR" sz="1600" b="0" dirty="0">
                  <a:latin typeface="+mn-ea"/>
                  <a:ea typeface="+mn-ea"/>
                </a:rPr>
                <a:t>DC</a:t>
              </a:r>
              <a:r>
                <a:rPr lang="ko-KR" altLang="en-US" sz="1600" b="0" dirty="0">
                  <a:latin typeface="+mn-ea"/>
                  <a:ea typeface="+mn-ea"/>
                </a:rPr>
                <a:t>의 </a:t>
              </a:r>
              <a:r>
                <a:rPr lang="en-US" altLang="ko-KR" sz="1600" b="0" dirty="0">
                  <a:latin typeface="+mn-ea"/>
                  <a:ea typeface="+mn-ea"/>
                </a:rPr>
                <a:t>bitmap</a:t>
              </a:r>
              <a:r>
                <a:rPr lang="ko-KR" altLang="en-US" sz="1600" b="0" dirty="0">
                  <a:latin typeface="+mn-ea"/>
                  <a:ea typeface="+mn-ea"/>
                </a:rPr>
                <a:t>을 원상복구</a:t>
              </a:r>
            </a:p>
            <a:p>
              <a:pPr eaLnBrk="1" latinLnBrk="1" hangingPunct="1">
                <a:spcBef>
                  <a:spcPct val="0"/>
                </a:spcBef>
              </a:pPr>
              <a:r>
                <a:rPr lang="en-US" altLang="ko-KR" sz="1600" b="0" dirty="0" err="1">
                  <a:latin typeface="+mn-ea"/>
                  <a:ea typeface="+mn-ea"/>
                </a:rPr>
                <a:t>DeleteObject</a:t>
              </a:r>
              <a:r>
                <a:rPr lang="en-US" altLang="ko-KR" sz="1600" b="0" dirty="0">
                  <a:latin typeface="+mn-ea"/>
                  <a:ea typeface="+mn-ea"/>
                </a:rPr>
                <a:t>(</a:t>
              </a:r>
              <a:r>
                <a:rPr lang="en-US" altLang="ko-KR" sz="1600" b="0" dirty="0" err="1">
                  <a:latin typeface="+mn-ea"/>
                  <a:ea typeface="+mn-ea"/>
                </a:rPr>
                <a:t>hBitmap</a:t>
              </a:r>
              <a:r>
                <a:rPr lang="en-US" altLang="ko-KR" sz="1600" b="0" dirty="0">
                  <a:latin typeface="+mn-ea"/>
                  <a:ea typeface="+mn-ea"/>
                </a:rPr>
                <a:t>);		// bitmap</a:t>
              </a:r>
              <a:r>
                <a:rPr lang="ko-KR" altLang="en-US" sz="1600" b="0" dirty="0">
                  <a:latin typeface="+mn-ea"/>
                  <a:ea typeface="+mn-ea"/>
                </a:rPr>
                <a:t>을 제거한다</a:t>
              </a:r>
              <a:r>
                <a:rPr lang="en-US" altLang="ko-KR" sz="1600" b="0" dirty="0">
                  <a:latin typeface="+mn-ea"/>
                  <a:ea typeface="+mn-ea"/>
                </a:rPr>
                <a:t>.</a:t>
              </a:r>
            </a:p>
            <a:p>
              <a:pPr eaLnBrk="1" latinLnBrk="1" hangingPunct="1">
                <a:spcBef>
                  <a:spcPct val="0"/>
                </a:spcBef>
              </a:pPr>
              <a:r>
                <a:rPr lang="en-US" altLang="ko-KR" sz="1600" b="0" dirty="0" err="1">
                  <a:latin typeface="+mn-ea"/>
                  <a:ea typeface="+mn-ea"/>
                </a:rPr>
                <a:t>DeleteDC</a:t>
              </a:r>
              <a:r>
                <a:rPr lang="en-US" altLang="ko-KR" sz="1600" b="0" dirty="0">
                  <a:latin typeface="+mn-ea"/>
                  <a:ea typeface="+mn-ea"/>
                </a:rPr>
                <a:t>(</a:t>
              </a:r>
              <a:r>
                <a:rPr lang="en-US" altLang="ko-KR" sz="1600" b="0" dirty="0" err="1">
                  <a:latin typeface="+mn-ea"/>
                  <a:ea typeface="+mn-ea"/>
                </a:rPr>
                <a:t>hMemDC</a:t>
              </a:r>
              <a:r>
                <a:rPr lang="en-US" altLang="ko-KR" sz="1600" b="0" dirty="0">
                  <a:latin typeface="+mn-ea"/>
                  <a:ea typeface="+mn-ea"/>
                </a:rPr>
                <a:t>);			// </a:t>
              </a:r>
              <a:r>
                <a:rPr lang="ko-KR" altLang="en-US" sz="1600" b="0" dirty="0">
                  <a:latin typeface="+mn-ea"/>
                  <a:ea typeface="+mn-ea"/>
                </a:rPr>
                <a:t>메모리 </a:t>
              </a:r>
              <a:r>
                <a:rPr lang="en-US" altLang="ko-KR" sz="1600" b="0" dirty="0">
                  <a:latin typeface="+mn-ea"/>
                  <a:ea typeface="+mn-ea"/>
                </a:rPr>
                <a:t>DC</a:t>
              </a:r>
              <a:r>
                <a:rPr lang="ko-KR" altLang="en-US" sz="1600" b="0" dirty="0">
                  <a:latin typeface="+mn-ea"/>
                  <a:ea typeface="+mn-ea"/>
                </a:rPr>
                <a:t>를 삭제한다</a:t>
              </a:r>
              <a:r>
                <a:rPr lang="en-US" altLang="ko-KR" sz="1600" b="0" dirty="0">
                  <a:latin typeface="+mn-ea"/>
                  <a:ea typeface="+mn-ea"/>
                </a:rPr>
                <a:t>.</a:t>
              </a:r>
            </a:p>
            <a:p>
              <a:pPr eaLnBrk="1" latinLnBrk="1" hangingPunct="1">
                <a:spcBef>
                  <a:spcPct val="0"/>
                </a:spcBef>
              </a:pPr>
              <a:r>
                <a:rPr lang="en-US" altLang="ko-KR" sz="1600" b="0" dirty="0" err="1">
                  <a:latin typeface="+mn-ea"/>
                  <a:ea typeface="+mn-ea"/>
                </a:rPr>
                <a:t>ReleaseDC</a:t>
              </a:r>
              <a:r>
                <a:rPr lang="en-US" altLang="ko-KR" sz="1600" b="0" dirty="0">
                  <a:latin typeface="+mn-ea"/>
                  <a:ea typeface="+mn-ea"/>
                </a:rPr>
                <a:t>(</a:t>
              </a:r>
              <a:r>
                <a:rPr lang="en-US" altLang="ko-KR" sz="1600" b="0" dirty="0" err="1">
                  <a:latin typeface="+mn-ea"/>
                  <a:ea typeface="+mn-ea"/>
                </a:rPr>
                <a:t>hWnd</a:t>
              </a:r>
              <a:r>
                <a:rPr lang="en-US" altLang="ko-KR" sz="1600" b="0" dirty="0">
                  <a:latin typeface="+mn-ea"/>
                  <a:ea typeface="+mn-ea"/>
                </a:rPr>
                <a:t>, </a:t>
              </a:r>
              <a:r>
                <a:rPr lang="en-US" altLang="ko-KR" sz="1600" b="0" dirty="0" err="1">
                  <a:latin typeface="+mn-ea"/>
                  <a:ea typeface="+mn-ea"/>
                </a:rPr>
                <a:t>hDC</a:t>
              </a:r>
              <a:r>
                <a:rPr lang="en-US" altLang="ko-KR" sz="1600" b="0" dirty="0">
                  <a:latin typeface="+mn-ea"/>
                  <a:ea typeface="+mn-ea"/>
                </a:rPr>
                <a:t>);</a:t>
              </a:r>
            </a:p>
          </p:txBody>
        </p:sp>
        <p:sp>
          <p:nvSpPr>
            <p:cNvPr id="257029" name="Rectangle 5"/>
            <p:cNvSpPr>
              <a:spLocks noChangeArrowheads="1"/>
            </p:cNvSpPr>
            <p:nvPr/>
          </p:nvSpPr>
          <p:spPr bwMode="auto">
            <a:xfrm>
              <a:off x="384" y="768"/>
              <a:ext cx="4944" cy="29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5703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100392" cy="500063"/>
          </a:xfrm>
        </p:spPr>
        <p:txBody>
          <a:bodyPr/>
          <a:lstStyle/>
          <a:p>
            <a:r>
              <a:rPr lang="ko-KR" altLang="en-US" dirty="0"/>
              <a:t>메모리 </a:t>
            </a:r>
            <a:r>
              <a:rPr lang="en-US" altLang="ko-KR" dirty="0"/>
              <a:t>DC</a:t>
            </a:r>
            <a:r>
              <a:rPr lang="ko-KR" altLang="en-US" dirty="0"/>
              <a:t>의 </a:t>
            </a:r>
            <a:r>
              <a:rPr lang="en-US" altLang="ko-KR" dirty="0"/>
              <a:t>bitmap</a:t>
            </a:r>
            <a:r>
              <a:rPr lang="ko-KR" altLang="en-US" dirty="0"/>
              <a:t>교체</a:t>
            </a:r>
            <a:r>
              <a:rPr lang="en-US" altLang="ko-KR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21867621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>
            <a:spLocks noGrp="1" noChangeArrowheads="1"/>
          </p:cNvSpPr>
          <p:nvPr>
            <p:ph idx="1"/>
          </p:nvPr>
        </p:nvSpPr>
        <p:spPr>
          <a:xfrm>
            <a:off x="468313" y="836613"/>
            <a:ext cx="8280400" cy="5832475"/>
          </a:xfrm>
        </p:spPr>
        <p:txBody>
          <a:bodyPr/>
          <a:lstStyle/>
          <a:p>
            <a:pPr lvl="1"/>
            <a:r>
              <a:rPr lang="en-US" altLang="ko-KR" sz="2000"/>
              <a:t>cbClsExtra </a:t>
            </a:r>
          </a:p>
          <a:p>
            <a:pPr lvl="2"/>
            <a:r>
              <a:rPr lang="ko-KR" altLang="en-US" sz="1800"/>
              <a:t>윈도우 클래스에서 사용하고자 하는 여분의 메모리 양</a:t>
            </a:r>
          </a:p>
          <a:p>
            <a:pPr lvl="2"/>
            <a:r>
              <a:rPr lang="ko-KR" altLang="en-US" sz="1800"/>
              <a:t>바이트 수로 지정한다</a:t>
            </a:r>
            <a:r>
              <a:rPr lang="en-US" altLang="ko-KR" sz="1800"/>
              <a:t>.</a:t>
            </a:r>
          </a:p>
          <a:p>
            <a:pPr lvl="2"/>
            <a:r>
              <a:rPr lang="ko-KR" altLang="en-US" sz="1800"/>
              <a:t>운영체제는 윈도우 클래스를 등록할 때 이 멤버가 지정하는 만큼의 메모리를 추가로 할당해 준다</a:t>
            </a:r>
          </a:p>
          <a:p>
            <a:pPr lvl="2"/>
            <a:r>
              <a:rPr lang="en-US" altLang="ko-KR" sz="1800"/>
              <a:t>SetClassLong, GetClassLong</a:t>
            </a:r>
            <a:r>
              <a:rPr lang="ko-KR" altLang="en-US" sz="1800"/>
              <a:t>함수로 이 메모리를 사용한다</a:t>
            </a:r>
            <a:r>
              <a:rPr lang="en-US" altLang="ko-KR" sz="1800"/>
              <a:t>.</a:t>
            </a:r>
          </a:p>
          <a:p>
            <a:pPr lvl="1"/>
            <a:r>
              <a:rPr lang="en-US" altLang="ko-KR" sz="2000"/>
              <a:t>cbWndExtra</a:t>
            </a:r>
          </a:p>
          <a:p>
            <a:pPr lvl="2"/>
            <a:r>
              <a:rPr lang="ko-KR" altLang="en-US" sz="1800"/>
              <a:t>개별 윈도우에서 사용하고자 하는 여분의 메모리 양을 지정한다</a:t>
            </a:r>
            <a:r>
              <a:rPr lang="en-US" altLang="ko-KR" sz="1800"/>
              <a:t>.</a:t>
            </a:r>
          </a:p>
          <a:p>
            <a:pPr lvl="2"/>
            <a:r>
              <a:rPr lang="ko-KR" altLang="en-US" sz="1800"/>
              <a:t>운영체제는 개별 윈도우가 만들어질 때마다 이 멤버가 지정하는 만큼의 메모리를 추가로 할당해 준다</a:t>
            </a:r>
            <a:r>
              <a:rPr lang="en-US" altLang="ko-KR" sz="1800"/>
              <a:t>.</a:t>
            </a:r>
          </a:p>
          <a:p>
            <a:pPr lvl="2"/>
            <a:r>
              <a:rPr lang="en-US" altLang="ko-KR" sz="1800"/>
              <a:t>GetWindowLong,SetWindowLong</a:t>
            </a:r>
            <a:r>
              <a:rPr lang="ko-KR" altLang="en-US" sz="1800"/>
              <a:t>함수로 이 메모리를 사용한다</a:t>
            </a:r>
            <a:r>
              <a:rPr lang="en-US" altLang="ko-KR" sz="1800"/>
              <a:t>.</a:t>
            </a:r>
          </a:p>
          <a:p>
            <a:pPr lvl="2"/>
            <a:endParaRPr lang="en-US" altLang="ko-KR" sz="1800"/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title"/>
          </p:nvPr>
        </p:nvSpPr>
        <p:spPr>
          <a:xfrm>
            <a:off x="12700" y="11113"/>
            <a:ext cx="8229600" cy="417512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2.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첫 번째 </a:t>
            </a:r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API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프로그램 분석</a:t>
            </a:r>
          </a:p>
        </p:txBody>
      </p:sp>
    </p:spTree>
  </p:cSld>
  <p:clrMapOvr>
    <a:masterClrMapping/>
  </p:clrMapOvr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B963C4-D1AA-4D65-9530-0EB49EDB42ED}" type="slidenum">
              <a:rPr lang="en-US" altLang="ko-KR"/>
              <a:pPr/>
              <a:t>380</a:t>
            </a:fld>
            <a:endParaRPr lang="en-US" altLang="ko-KR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088"/>
            <a:ext cx="7863408" cy="468288"/>
          </a:xfrm>
        </p:spPr>
        <p:txBody>
          <a:bodyPr/>
          <a:lstStyle/>
          <a:p>
            <a:r>
              <a:rPr lang="en-US" altLang="ko-KR" dirty="0"/>
              <a:t>Memory DC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화면 </a:t>
            </a:r>
            <a:r>
              <a:rPr lang="en-US" altLang="ko-KR" dirty="0"/>
              <a:t>DC </a:t>
            </a:r>
            <a:r>
              <a:rPr lang="ko-KR" altLang="en-US" dirty="0"/>
              <a:t>로 복사</a:t>
            </a:r>
          </a:p>
        </p:txBody>
      </p:sp>
      <p:sp>
        <p:nvSpPr>
          <p:cNvPr id="258053" name="Rectangle 5"/>
          <p:cNvSpPr>
            <a:spLocks noChangeArrowheads="1"/>
          </p:cNvSpPr>
          <p:nvPr/>
        </p:nvSpPr>
        <p:spPr bwMode="auto">
          <a:xfrm>
            <a:off x="609600" y="620688"/>
            <a:ext cx="8001000" cy="5972175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latinLnBrk="1" hangingPunct="1">
              <a:spcBef>
                <a:spcPct val="0"/>
              </a:spcBef>
            </a:pPr>
            <a:r>
              <a:rPr lang="en-US" altLang="ko-KR" sz="1600" b="0" dirty="0">
                <a:latin typeface="+mn-ea"/>
                <a:ea typeface="+mn-ea"/>
              </a:rPr>
              <a:t>HDC </a:t>
            </a:r>
            <a:r>
              <a:rPr lang="en-US" altLang="ko-KR" sz="1600" b="0" dirty="0" err="1">
                <a:latin typeface="+mn-ea"/>
                <a:ea typeface="+mn-ea"/>
              </a:rPr>
              <a:t>hDC</a:t>
            </a:r>
            <a:r>
              <a:rPr lang="en-US" altLang="ko-KR" sz="1600" b="0" dirty="0">
                <a:latin typeface="+mn-ea"/>
                <a:ea typeface="+mn-ea"/>
              </a:rPr>
              <a:t>, </a:t>
            </a:r>
            <a:r>
              <a:rPr lang="en-US" altLang="ko-KR" sz="1600" b="0" dirty="0" err="1">
                <a:latin typeface="+mn-ea"/>
                <a:ea typeface="+mn-ea"/>
              </a:rPr>
              <a:t>hMemDC</a:t>
            </a:r>
            <a:r>
              <a:rPr lang="en-US" altLang="ko-KR" sz="1600" b="0" dirty="0">
                <a:latin typeface="+mn-ea"/>
                <a:ea typeface="+mn-ea"/>
              </a:rPr>
              <a:t>;</a:t>
            </a:r>
          </a:p>
          <a:p>
            <a:pPr eaLnBrk="1" latinLnBrk="1" hangingPunct="1">
              <a:spcBef>
                <a:spcPct val="0"/>
              </a:spcBef>
            </a:pPr>
            <a:r>
              <a:rPr lang="en-US" altLang="ko-KR" sz="1600" b="0" dirty="0">
                <a:latin typeface="+mn-ea"/>
                <a:ea typeface="+mn-ea"/>
              </a:rPr>
              <a:t>HBITMAP </a:t>
            </a:r>
            <a:r>
              <a:rPr lang="en-US" altLang="ko-KR" sz="1600" b="0" dirty="0" err="1">
                <a:latin typeface="+mn-ea"/>
                <a:ea typeface="+mn-ea"/>
              </a:rPr>
              <a:t>hBitmap</a:t>
            </a:r>
            <a:r>
              <a:rPr lang="en-US" altLang="ko-KR" sz="1600" b="0" dirty="0">
                <a:latin typeface="+mn-ea"/>
                <a:ea typeface="+mn-ea"/>
              </a:rPr>
              <a:t>, </a:t>
            </a:r>
            <a:r>
              <a:rPr lang="en-US" altLang="ko-KR" sz="1600" b="0" dirty="0" err="1">
                <a:latin typeface="+mn-ea"/>
                <a:ea typeface="+mn-ea"/>
              </a:rPr>
              <a:t>hOldBitmap</a:t>
            </a:r>
            <a:r>
              <a:rPr lang="en-US" altLang="ko-KR" sz="1600" b="0" dirty="0">
                <a:latin typeface="+mn-ea"/>
                <a:ea typeface="+mn-ea"/>
              </a:rPr>
              <a:t>;</a:t>
            </a:r>
          </a:p>
          <a:p>
            <a:pPr eaLnBrk="1" latinLnBrk="1" hangingPunct="1">
              <a:spcBef>
                <a:spcPct val="0"/>
              </a:spcBef>
            </a:pPr>
            <a:r>
              <a:rPr lang="en-US" altLang="ko-KR" sz="1600" b="0" dirty="0">
                <a:latin typeface="+mn-ea"/>
                <a:ea typeface="+mn-ea"/>
              </a:rPr>
              <a:t>BITMAP </a:t>
            </a:r>
            <a:r>
              <a:rPr lang="en-US" altLang="ko-KR" sz="1600" b="0" dirty="0" err="1">
                <a:latin typeface="+mn-ea"/>
                <a:ea typeface="+mn-ea"/>
              </a:rPr>
              <a:t>bm</a:t>
            </a:r>
            <a:r>
              <a:rPr lang="en-US" altLang="ko-KR" sz="1600" b="0" dirty="0">
                <a:latin typeface="+mn-ea"/>
                <a:ea typeface="+mn-ea"/>
              </a:rPr>
              <a:t>;</a:t>
            </a:r>
          </a:p>
          <a:p>
            <a:pPr eaLnBrk="1" latinLnBrk="1" hangingPunct="1">
              <a:spcBef>
                <a:spcPct val="0"/>
              </a:spcBef>
            </a:pPr>
            <a:endParaRPr lang="en-US" altLang="ko-KR" sz="1600" b="0" dirty="0">
              <a:latin typeface="+mn-ea"/>
              <a:ea typeface="+mn-ea"/>
            </a:endParaRPr>
          </a:p>
          <a:p>
            <a:pPr eaLnBrk="1" latinLnBrk="1" hangingPunct="1">
              <a:spcBef>
                <a:spcPct val="0"/>
              </a:spcBef>
            </a:pPr>
            <a:r>
              <a:rPr lang="en-US" altLang="ko-KR" sz="1600" b="0" dirty="0">
                <a:latin typeface="+mn-ea"/>
                <a:ea typeface="+mn-ea"/>
              </a:rPr>
              <a:t>// bitmap</a:t>
            </a:r>
            <a:r>
              <a:rPr lang="ko-KR" altLang="en-US" sz="1600" b="0" dirty="0">
                <a:latin typeface="+mn-ea"/>
                <a:ea typeface="+mn-ea"/>
              </a:rPr>
              <a:t>을 메모리로 올린다</a:t>
            </a:r>
            <a:r>
              <a:rPr lang="en-US" altLang="ko-KR" sz="1600" b="0" dirty="0">
                <a:latin typeface="+mn-ea"/>
                <a:ea typeface="+mn-ea"/>
              </a:rPr>
              <a:t>.</a:t>
            </a:r>
          </a:p>
          <a:p>
            <a:pPr eaLnBrk="1" latinLnBrk="1" hangingPunct="1">
              <a:spcBef>
                <a:spcPct val="0"/>
              </a:spcBef>
            </a:pPr>
            <a:r>
              <a:rPr lang="en-US" altLang="ko-KR" sz="1600" b="0" dirty="0" err="1">
                <a:latin typeface="+mn-ea"/>
                <a:ea typeface="+mn-ea"/>
              </a:rPr>
              <a:t>hBitmap</a:t>
            </a:r>
            <a:r>
              <a:rPr lang="en-US" altLang="ko-KR" sz="1600" b="0" dirty="0">
                <a:latin typeface="+mn-ea"/>
                <a:ea typeface="+mn-ea"/>
              </a:rPr>
              <a:t> = </a:t>
            </a:r>
            <a:r>
              <a:rPr lang="en-US" altLang="ko-KR" sz="1600" b="0" dirty="0" err="1">
                <a:latin typeface="+mn-ea"/>
                <a:ea typeface="+mn-ea"/>
              </a:rPr>
              <a:t>LoadBitmap</a:t>
            </a:r>
            <a:r>
              <a:rPr lang="en-US" altLang="ko-KR" sz="1600" b="0" dirty="0">
                <a:latin typeface="+mn-ea"/>
                <a:ea typeface="+mn-ea"/>
              </a:rPr>
              <a:t>(</a:t>
            </a:r>
            <a:r>
              <a:rPr lang="en-US" altLang="ko-KR" sz="1600" b="0" dirty="0" err="1">
                <a:latin typeface="+mn-ea"/>
                <a:ea typeface="+mn-ea"/>
              </a:rPr>
              <a:t>hInst</a:t>
            </a:r>
            <a:r>
              <a:rPr lang="en-US" altLang="ko-KR" sz="1600" b="0" dirty="0">
                <a:latin typeface="+mn-ea"/>
                <a:ea typeface="+mn-ea"/>
              </a:rPr>
              <a:t>, MAKEINTRESOURCE(IDB_MYBITMAP);</a:t>
            </a:r>
          </a:p>
          <a:p>
            <a:pPr eaLnBrk="1" latinLnBrk="1" hangingPunct="1">
              <a:spcBef>
                <a:spcPct val="0"/>
              </a:spcBef>
            </a:pPr>
            <a:endParaRPr lang="en-US" altLang="ko-KR" sz="1600" b="0" dirty="0">
              <a:latin typeface="+mn-ea"/>
              <a:ea typeface="+mn-ea"/>
            </a:endParaRPr>
          </a:p>
          <a:p>
            <a:pPr eaLnBrk="1" latinLnBrk="1" hangingPunct="1">
              <a:spcBef>
                <a:spcPct val="0"/>
              </a:spcBef>
            </a:pPr>
            <a:r>
              <a:rPr lang="en-US" altLang="ko-KR" sz="1600" b="0" dirty="0" err="1">
                <a:latin typeface="+mn-ea"/>
                <a:ea typeface="+mn-ea"/>
              </a:rPr>
              <a:t>hDC</a:t>
            </a:r>
            <a:r>
              <a:rPr lang="en-US" altLang="ko-KR" sz="1600" b="0" dirty="0">
                <a:latin typeface="+mn-ea"/>
                <a:ea typeface="+mn-ea"/>
              </a:rPr>
              <a:t> = </a:t>
            </a:r>
            <a:r>
              <a:rPr lang="en-US" altLang="ko-KR" sz="1600" b="0" dirty="0" err="1">
                <a:latin typeface="+mn-ea"/>
                <a:ea typeface="+mn-ea"/>
              </a:rPr>
              <a:t>GetDC</a:t>
            </a:r>
            <a:r>
              <a:rPr lang="en-US" altLang="ko-KR" sz="1600" b="0" dirty="0">
                <a:latin typeface="+mn-ea"/>
                <a:ea typeface="+mn-ea"/>
              </a:rPr>
              <a:t>(</a:t>
            </a:r>
            <a:r>
              <a:rPr lang="en-US" altLang="ko-KR" sz="1600" b="0" dirty="0" err="1">
                <a:latin typeface="+mn-ea"/>
                <a:ea typeface="+mn-ea"/>
              </a:rPr>
              <a:t>hWnd</a:t>
            </a:r>
            <a:r>
              <a:rPr lang="en-US" altLang="ko-KR" sz="1600" b="0" dirty="0">
                <a:latin typeface="+mn-ea"/>
                <a:ea typeface="+mn-ea"/>
              </a:rPr>
              <a:t>);</a:t>
            </a:r>
          </a:p>
          <a:p>
            <a:pPr eaLnBrk="1" latinLnBrk="1" hangingPunct="1">
              <a:spcBef>
                <a:spcPct val="0"/>
              </a:spcBef>
            </a:pPr>
            <a:r>
              <a:rPr lang="en-US" altLang="ko-KR" sz="1600" b="0" dirty="0" err="1">
                <a:latin typeface="+mn-ea"/>
                <a:ea typeface="+mn-ea"/>
              </a:rPr>
              <a:t>hMemDC</a:t>
            </a:r>
            <a:r>
              <a:rPr lang="en-US" altLang="ko-KR" sz="1600" b="0" dirty="0">
                <a:latin typeface="+mn-ea"/>
                <a:ea typeface="+mn-ea"/>
              </a:rPr>
              <a:t> = </a:t>
            </a:r>
            <a:r>
              <a:rPr lang="en-US" altLang="ko-KR" sz="1600" b="0" dirty="0" err="1">
                <a:latin typeface="+mn-ea"/>
                <a:ea typeface="+mn-ea"/>
              </a:rPr>
              <a:t>CreateCompatible</a:t>
            </a:r>
            <a:r>
              <a:rPr lang="en-US" altLang="ko-KR" sz="1600" b="0" dirty="0">
                <a:latin typeface="+mn-ea"/>
                <a:ea typeface="+mn-ea"/>
              </a:rPr>
              <a:t>(</a:t>
            </a:r>
            <a:r>
              <a:rPr lang="en-US" altLang="ko-KR" sz="1600" b="0" dirty="0" err="1">
                <a:latin typeface="+mn-ea"/>
                <a:ea typeface="+mn-ea"/>
              </a:rPr>
              <a:t>hDC</a:t>
            </a:r>
            <a:r>
              <a:rPr lang="en-US" altLang="ko-KR" sz="1600" b="0" dirty="0">
                <a:latin typeface="+mn-ea"/>
                <a:ea typeface="+mn-ea"/>
              </a:rPr>
              <a:t>);             // </a:t>
            </a:r>
            <a:r>
              <a:rPr lang="ko-KR" altLang="en-US" sz="1600" b="0" dirty="0">
                <a:latin typeface="+mn-ea"/>
                <a:ea typeface="+mn-ea"/>
              </a:rPr>
              <a:t>메모리 </a:t>
            </a:r>
            <a:r>
              <a:rPr lang="en-US" altLang="ko-KR" sz="1600" b="0" dirty="0">
                <a:latin typeface="+mn-ea"/>
                <a:ea typeface="+mn-ea"/>
              </a:rPr>
              <a:t>DC</a:t>
            </a:r>
            <a:r>
              <a:rPr lang="ko-KR" altLang="en-US" sz="1600" b="0" dirty="0">
                <a:latin typeface="+mn-ea"/>
                <a:ea typeface="+mn-ea"/>
              </a:rPr>
              <a:t>를 만든다</a:t>
            </a:r>
          </a:p>
          <a:p>
            <a:pPr eaLnBrk="1" latinLnBrk="1" hangingPunct="1">
              <a:spcBef>
                <a:spcPct val="0"/>
              </a:spcBef>
            </a:pPr>
            <a:endParaRPr lang="ko-KR" altLang="en-US" sz="1600" b="0" dirty="0">
              <a:latin typeface="+mn-ea"/>
              <a:ea typeface="+mn-ea"/>
            </a:endParaRPr>
          </a:p>
          <a:p>
            <a:pPr eaLnBrk="1" latinLnBrk="1" hangingPunct="1">
              <a:spcBef>
                <a:spcPct val="0"/>
              </a:spcBef>
            </a:pPr>
            <a:r>
              <a:rPr lang="en-US" altLang="ko-KR" sz="1600" b="0" dirty="0">
                <a:latin typeface="+mn-ea"/>
                <a:ea typeface="+mn-ea"/>
              </a:rPr>
              <a:t>// </a:t>
            </a:r>
            <a:r>
              <a:rPr lang="ko-KR" altLang="en-US" sz="1600" b="0" dirty="0">
                <a:latin typeface="+mn-ea"/>
                <a:ea typeface="+mn-ea"/>
              </a:rPr>
              <a:t>메모리 </a:t>
            </a:r>
            <a:r>
              <a:rPr lang="en-US" altLang="ko-KR" sz="1600" b="0" dirty="0">
                <a:latin typeface="+mn-ea"/>
                <a:ea typeface="+mn-ea"/>
              </a:rPr>
              <a:t>DC</a:t>
            </a:r>
            <a:r>
              <a:rPr lang="ko-KR" altLang="en-US" sz="1600" b="0" dirty="0">
                <a:latin typeface="+mn-ea"/>
                <a:ea typeface="+mn-ea"/>
              </a:rPr>
              <a:t>의 </a:t>
            </a:r>
            <a:r>
              <a:rPr lang="en-US" altLang="ko-KR" sz="1600" b="0" dirty="0">
                <a:latin typeface="+mn-ea"/>
                <a:ea typeface="+mn-ea"/>
              </a:rPr>
              <a:t>bitmap</a:t>
            </a:r>
            <a:r>
              <a:rPr lang="ko-KR" altLang="en-US" sz="1600" b="0" dirty="0">
                <a:latin typeface="+mn-ea"/>
                <a:ea typeface="+mn-ea"/>
              </a:rPr>
              <a:t>을 교체한다</a:t>
            </a:r>
          </a:p>
          <a:p>
            <a:pPr eaLnBrk="1" latinLnBrk="1" hangingPunct="1">
              <a:spcBef>
                <a:spcPct val="0"/>
              </a:spcBef>
            </a:pPr>
            <a:r>
              <a:rPr lang="en-US" altLang="ko-KR" sz="1600" b="0" dirty="0" err="1">
                <a:latin typeface="+mn-ea"/>
                <a:ea typeface="+mn-ea"/>
              </a:rPr>
              <a:t>hOldBitmap</a:t>
            </a:r>
            <a:r>
              <a:rPr lang="en-US" altLang="ko-KR" sz="1600" b="0" dirty="0">
                <a:latin typeface="+mn-ea"/>
                <a:ea typeface="+mn-ea"/>
              </a:rPr>
              <a:t> = </a:t>
            </a:r>
            <a:r>
              <a:rPr lang="en-US" altLang="ko-KR" sz="1600" b="0" dirty="0" err="1">
                <a:latin typeface="+mn-ea"/>
                <a:ea typeface="+mn-ea"/>
              </a:rPr>
              <a:t>SelectObject</a:t>
            </a:r>
            <a:r>
              <a:rPr lang="en-US" altLang="ko-KR" sz="1600" b="0" dirty="0">
                <a:latin typeface="+mn-ea"/>
                <a:ea typeface="+mn-ea"/>
              </a:rPr>
              <a:t>(</a:t>
            </a:r>
            <a:r>
              <a:rPr lang="en-US" altLang="ko-KR" sz="1600" b="0" dirty="0" err="1">
                <a:latin typeface="+mn-ea"/>
                <a:ea typeface="+mn-ea"/>
              </a:rPr>
              <a:t>hMemDC</a:t>
            </a:r>
            <a:r>
              <a:rPr lang="en-US" altLang="ko-KR" sz="1600" b="0" dirty="0">
                <a:latin typeface="+mn-ea"/>
                <a:ea typeface="+mn-ea"/>
              </a:rPr>
              <a:t>, </a:t>
            </a:r>
            <a:r>
              <a:rPr lang="en-US" altLang="ko-KR" sz="1600" b="0" dirty="0" err="1">
                <a:latin typeface="+mn-ea"/>
                <a:ea typeface="+mn-ea"/>
              </a:rPr>
              <a:t>hBitmap</a:t>
            </a:r>
            <a:r>
              <a:rPr lang="en-US" altLang="ko-KR" sz="1600" b="0" dirty="0">
                <a:latin typeface="+mn-ea"/>
                <a:ea typeface="+mn-ea"/>
              </a:rPr>
              <a:t>);</a:t>
            </a:r>
          </a:p>
          <a:p>
            <a:pPr eaLnBrk="1" latinLnBrk="1" hangingPunct="1">
              <a:spcBef>
                <a:spcPct val="0"/>
              </a:spcBef>
            </a:pPr>
            <a:endParaRPr lang="en-US" altLang="ko-KR" sz="1600" b="0" dirty="0">
              <a:latin typeface="+mn-ea"/>
              <a:ea typeface="+mn-ea"/>
            </a:endParaRPr>
          </a:p>
          <a:p>
            <a:pPr eaLnBrk="1" latinLnBrk="1" hangingPunct="1">
              <a:spcBef>
                <a:spcPct val="0"/>
              </a:spcBef>
            </a:pPr>
            <a:r>
              <a:rPr lang="en-US" altLang="ko-KR" sz="1600" b="0" dirty="0">
                <a:latin typeface="+mn-ea"/>
                <a:ea typeface="+mn-ea"/>
              </a:rPr>
              <a:t>// bitmap</a:t>
            </a:r>
            <a:r>
              <a:rPr lang="ko-KR" altLang="en-US" sz="1600" b="0" dirty="0">
                <a:latin typeface="+mn-ea"/>
                <a:ea typeface="+mn-ea"/>
              </a:rPr>
              <a:t>의 크기를 알아낸다</a:t>
            </a:r>
          </a:p>
          <a:p>
            <a:pPr eaLnBrk="1" latinLnBrk="1" hangingPunct="1">
              <a:spcBef>
                <a:spcPct val="0"/>
              </a:spcBef>
            </a:pPr>
            <a:r>
              <a:rPr lang="en-US" altLang="ko-KR" sz="1600" b="0" dirty="0" err="1">
                <a:latin typeface="+mn-ea"/>
                <a:ea typeface="+mn-ea"/>
              </a:rPr>
              <a:t>GetObject</a:t>
            </a:r>
            <a:r>
              <a:rPr lang="en-US" altLang="ko-KR" sz="1600" b="0" dirty="0">
                <a:latin typeface="+mn-ea"/>
                <a:ea typeface="+mn-ea"/>
              </a:rPr>
              <a:t>(</a:t>
            </a:r>
            <a:r>
              <a:rPr lang="en-US" altLang="ko-KR" sz="1600" b="0" dirty="0" err="1">
                <a:latin typeface="+mn-ea"/>
                <a:ea typeface="+mn-ea"/>
              </a:rPr>
              <a:t>hBitmap</a:t>
            </a:r>
            <a:r>
              <a:rPr lang="en-US" altLang="ko-KR" sz="1600" b="0" dirty="0">
                <a:latin typeface="+mn-ea"/>
                <a:ea typeface="+mn-ea"/>
              </a:rPr>
              <a:t>, &amp;</a:t>
            </a:r>
            <a:r>
              <a:rPr lang="en-US" altLang="ko-KR" sz="1600" b="0" dirty="0" err="1">
                <a:latin typeface="+mn-ea"/>
                <a:ea typeface="+mn-ea"/>
              </a:rPr>
              <a:t>bm</a:t>
            </a:r>
            <a:r>
              <a:rPr lang="en-US" altLang="ko-KR" sz="1600" b="0" dirty="0">
                <a:latin typeface="+mn-ea"/>
                <a:ea typeface="+mn-ea"/>
              </a:rPr>
              <a:t>);</a:t>
            </a:r>
          </a:p>
          <a:p>
            <a:pPr eaLnBrk="1" latinLnBrk="1" hangingPunct="1">
              <a:spcBef>
                <a:spcPct val="0"/>
              </a:spcBef>
            </a:pPr>
            <a:endParaRPr lang="en-US" altLang="ko-KR" sz="1600" b="0" dirty="0">
              <a:latin typeface="+mn-ea"/>
              <a:ea typeface="+mn-ea"/>
            </a:endParaRPr>
          </a:p>
          <a:p>
            <a:pPr eaLnBrk="1" latinLnBrk="1" hangingPunct="1">
              <a:spcBef>
                <a:spcPct val="0"/>
              </a:spcBef>
            </a:pPr>
            <a:r>
              <a:rPr lang="en-US" altLang="ko-KR" sz="1600" b="0" dirty="0">
                <a:latin typeface="+mn-ea"/>
                <a:ea typeface="+mn-ea"/>
              </a:rPr>
              <a:t>// </a:t>
            </a:r>
            <a:r>
              <a:rPr lang="ko-KR" altLang="en-US" sz="1600" b="0" dirty="0">
                <a:latin typeface="+mn-ea"/>
                <a:ea typeface="+mn-ea"/>
              </a:rPr>
              <a:t>메모리 </a:t>
            </a:r>
            <a:r>
              <a:rPr lang="en-US" altLang="ko-KR" sz="1600" b="0" dirty="0">
                <a:latin typeface="+mn-ea"/>
                <a:ea typeface="+mn-ea"/>
              </a:rPr>
              <a:t>DC</a:t>
            </a:r>
            <a:r>
              <a:rPr lang="ko-KR" altLang="en-US" sz="1600" b="0" dirty="0">
                <a:latin typeface="+mn-ea"/>
                <a:ea typeface="+mn-ea"/>
              </a:rPr>
              <a:t>에 들어간 </a:t>
            </a:r>
            <a:r>
              <a:rPr lang="en-US" altLang="ko-KR" sz="1600" b="0" dirty="0">
                <a:latin typeface="+mn-ea"/>
                <a:ea typeface="+mn-ea"/>
              </a:rPr>
              <a:t>bitmap</a:t>
            </a:r>
            <a:r>
              <a:rPr lang="ko-KR" altLang="en-US" sz="1600" b="0" dirty="0">
                <a:latin typeface="+mn-ea"/>
                <a:ea typeface="+mn-ea"/>
              </a:rPr>
              <a:t>을 화면 </a:t>
            </a:r>
            <a:r>
              <a:rPr lang="en-US" altLang="ko-KR" sz="1600" b="0" dirty="0">
                <a:latin typeface="+mn-ea"/>
                <a:ea typeface="+mn-ea"/>
              </a:rPr>
              <a:t>DC</a:t>
            </a:r>
            <a:r>
              <a:rPr lang="ko-KR" altLang="en-US" sz="1600" b="0" dirty="0">
                <a:latin typeface="+mn-ea"/>
                <a:ea typeface="+mn-ea"/>
              </a:rPr>
              <a:t>로 복사한다</a:t>
            </a:r>
          </a:p>
          <a:p>
            <a:pPr eaLnBrk="1" latinLnBrk="1" hangingPunct="1">
              <a:spcBef>
                <a:spcPct val="0"/>
              </a:spcBef>
            </a:pPr>
            <a:r>
              <a:rPr lang="en-US" altLang="ko-KR" sz="1600" b="0" dirty="0" err="1">
                <a:latin typeface="+mn-ea"/>
                <a:ea typeface="+mn-ea"/>
              </a:rPr>
              <a:t>BitBlt</a:t>
            </a:r>
            <a:r>
              <a:rPr lang="en-US" altLang="ko-KR" sz="1600" b="0" dirty="0">
                <a:latin typeface="+mn-ea"/>
                <a:ea typeface="+mn-ea"/>
              </a:rPr>
              <a:t>(</a:t>
            </a:r>
            <a:r>
              <a:rPr lang="en-US" altLang="ko-KR" sz="1600" b="0" dirty="0" err="1">
                <a:latin typeface="+mn-ea"/>
                <a:ea typeface="+mn-ea"/>
              </a:rPr>
              <a:t>hDC</a:t>
            </a:r>
            <a:r>
              <a:rPr lang="en-US" altLang="ko-KR" sz="1600" b="0" dirty="0">
                <a:latin typeface="+mn-ea"/>
                <a:ea typeface="+mn-ea"/>
              </a:rPr>
              <a:t>, 10, 10, </a:t>
            </a:r>
            <a:r>
              <a:rPr lang="en-US" altLang="ko-KR" sz="1600" b="0" dirty="0" err="1">
                <a:latin typeface="+mn-ea"/>
                <a:ea typeface="+mn-ea"/>
              </a:rPr>
              <a:t>bm.bmWidth</a:t>
            </a:r>
            <a:r>
              <a:rPr lang="en-US" altLang="ko-KR" sz="1600" b="0" dirty="0">
                <a:latin typeface="+mn-ea"/>
                <a:ea typeface="+mn-ea"/>
              </a:rPr>
              <a:t>, </a:t>
            </a:r>
            <a:r>
              <a:rPr lang="en-US" altLang="ko-KR" sz="1600" b="0" dirty="0" err="1">
                <a:latin typeface="+mn-ea"/>
                <a:ea typeface="+mn-ea"/>
              </a:rPr>
              <a:t>bm.bmHeight</a:t>
            </a:r>
            <a:r>
              <a:rPr lang="en-US" altLang="ko-KR" sz="1600" b="0" dirty="0">
                <a:latin typeface="+mn-ea"/>
                <a:ea typeface="+mn-ea"/>
              </a:rPr>
              <a:t>, </a:t>
            </a:r>
            <a:r>
              <a:rPr lang="en-US" altLang="ko-KR" sz="1600" b="0" dirty="0" err="1">
                <a:latin typeface="+mn-ea"/>
                <a:ea typeface="+mn-ea"/>
              </a:rPr>
              <a:t>hMemDC</a:t>
            </a:r>
            <a:r>
              <a:rPr lang="en-US" altLang="ko-KR" sz="1600" b="0" dirty="0">
                <a:latin typeface="+mn-ea"/>
                <a:ea typeface="+mn-ea"/>
              </a:rPr>
              <a:t>, 0, 0, SRCCOPY);</a:t>
            </a:r>
          </a:p>
          <a:p>
            <a:pPr eaLnBrk="1" latinLnBrk="1" hangingPunct="1">
              <a:spcBef>
                <a:spcPct val="0"/>
              </a:spcBef>
            </a:pPr>
            <a:endParaRPr lang="en-US" altLang="ko-KR" sz="1600" b="0" dirty="0">
              <a:latin typeface="+mn-ea"/>
              <a:ea typeface="+mn-ea"/>
            </a:endParaRPr>
          </a:p>
          <a:p>
            <a:pPr eaLnBrk="1" latinLnBrk="1" hangingPunct="1">
              <a:spcBef>
                <a:spcPct val="0"/>
              </a:spcBef>
            </a:pPr>
            <a:r>
              <a:rPr lang="en-US" altLang="ko-KR" sz="1600" b="0" dirty="0">
                <a:latin typeface="+mn-ea"/>
                <a:ea typeface="+mn-ea"/>
              </a:rPr>
              <a:t>// </a:t>
            </a:r>
            <a:r>
              <a:rPr lang="ko-KR" altLang="en-US" sz="1600" b="0" dirty="0">
                <a:latin typeface="+mn-ea"/>
                <a:ea typeface="+mn-ea"/>
              </a:rPr>
              <a:t>각종 제거 작업을 수행한다</a:t>
            </a:r>
          </a:p>
          <a:p>
            <a:pPr eaLnBrk="1" latinLnBrk="1" hangingPunct="1">
              <a:spcBef>
                <a:spcPct val="0"/>
              </a:spcBef>
            </a:pPr>
            <a:r>
              <a:rPr lang="en-US" altLang="ko-KR" sz="1600" b="0" dirty="0" err="1">
                <a:latin typeface="+mn-ea"/>
                <a:ea typeface="+mn-ea"/>
              </a:rPr>
              <a:t>SelectObject</a:t>
            </a:r>
            <a:r>
              <a:rPr lang="en-US" altLang="ko-KR" sz="1600" b="0" dirty="0">
                <a:latin typeface="+mn-ea"/>
                <a:ea typeface="+mn-ea"/>
              </a:rPr>
              <a:t>(</a:t>
            </a:r>
            <a:r>
              <a:rPr lang="en-US" altLang="ko-KR" sz="1600" b="0" dirty="0" err="1">
                <a:latin typeface="+mn-ea"/>
                <a:ea typeface="+mn-ea"/>
              </a:rPr>
              <a:t>hMemDC</a:t>
            </a:r>
            <a:r>
              <a:rPr lang="en-US" altLang="ko-KR" sz="1600" b="0" dirty="0">
                <a:latin typeface="+mn-ea"/>
                <a:ea typeface="+mn-ea"/>
              </a:rPr>
              <a:t>, </a:t>
            </a:r>
            <a:r>
              <a:rPr lang="en-US" altLang="ko-KR" sz="1600" b="0" dirty="0" err="1">
                <a:latin typeface="+mn-ea"/>
                <a:ea typeface="+mn-ea"/>
              </a:rPr>
              <a:t>hOldbitmap</a:t>
            </a:r>
            <a:r>
              <a:rPr lang="en-US" altLang="ko-KR" sz="1600" b="0" dirty="0">
                <a:latin typeface="+mn-ea"/>
                <a:ea typeface="+mn-ea"/>
              </a:rPr>
              <a:t>); 	// </a:t>
            </a:r>
            <a:r>
              <a:rPr lang="ko-KR" altLang="en-US" sz="1600" b="0" dirty="0">
                <a:latin typeface="+mn-ea"/>
                <a:ea typeface="+mn-ea"/>
              </a:rPr>
              <a:t>메모리 </a:t>
            </a:r>
            <a:r>
              <a:rPr lang="en-US" altLang="ko-KR" sz="1600" b="0" dirty="0">
                <a:latin typeface="+mn-ea"/>
                <a:ea typeface="+mn-ea"/>
              </a:rPr>
              <a:t>DC</a:t>
            </a:r>
            <a:r>
              <a:rPr lang="ko-KR" altLang="en-US" sz="1600" b="0" dirty="0">
                <a:latin typeface="+mn-ea"/>
                <a:ea typeface="+mn-ea"/>
              </a:rPr>
              <a:t>를 원상 복구</a:t>
            </a:r>
          </a:p>
          <a:p>
            <a:pPr eaLnBrk="1" latinLnBrk="1" hangingPunct="1">
              <a:spcBef>
                <a:spcPct val="0"/>
              </a:spcBef>
            </a:pPr>
            <a:r>
              <a:rPr lang="en-US" altLang="ko-KR" sz="1600" b="0" dirty="0" err="1">
                <a:latin typeface="+mn-ea"/>
                <a:ea typeface="+mn-ea"/>
              </a:rPr>
              <a:t>DeleteObject</a:t>
            </a:r>
            <a:r>
              <a:rPr lang="en-US" altLang="ko-KR" sz="1600" b="0" dirty="0">
                <a:latin typeface="+mn-ea"/>
                <a:ea typeface="+mn-ea"/>
              </a:rPr>
              <a:t>(</a:t>
            </a:r>
            <a:r>
              <a:rPr lang="en-US" altLang="ko-KR" sz="1600" b="0" dirty="0" err="1">
                <a:latin typeface="+mn-ea"/>
                <a:ea typeface="+mn-ea"/>
              </a:rPr>
              <a:t>hBitmap</a:t>
            </a:r>
            <a:r>
              <a:rPr lang="en-US" altLang="ko-KR" sz="1600" b="0" dirty="0">
                <a:latin typeface="+mn-ea"/>
                <a:ea typeface="+mn-ea"/>
              </a:rPr>
              <a:t>);		// bitmap</a:t>
            </a:r>
            <a:r>
              <a:rPr lang="ko-KR" altLang="en-US" sz="1600" b="0" dirty="0">
                <a:latin typeface="+mn-ea"/>
                <a:ea typeface="+mn-ea"/>
              </a:rPr>
              <a:t>을 제거</a:t>
            </a:r>
          </a:p>
          <a:p>
            <a:pPr eaLnBrk="1" latinLnBrk="1" hangingPunct="1">
              <a:spcBef>
                <a:spcPct val="0"/>
              </a:spcBef>
            </a:pPr>
            <a:r>
              <a:rPr lang="en-US" altLang="ko-KR" sz="1600" b="0" dirty="0" err="1">
                <a:latin typeface="+mn-ea"/>
                <a:ea typeface="+mn-ea"/>
              </a:rPr>
              <a:t>DeleteDC</a:t>
            </a:r>
            <a:r>
              <a:rPr lang="en-US" altLang="ko-KR" sz="1600" b="0" dirty="0">
                <a:latin typeface="+mn-ea"/>
                <a:ea typeface="+mn-ea"/>
              </a:rPr>
              <a:t>(</a:t>
            </a:r>
            <a:r>
              <a:rPr lang="en-US" altLang="ko-KR" sz="1600" b="0" dirty="0" err="1">
                <a:latin typeface="+mn-ea"/>
                <a:ea typeface="+mn-ea"/>
              </a:rPr>
              <a:t>hMemDC</a:t>
            </a:r>
            <a:r>
              <a:rPr lang="en-US" altLang="ko-KR" sz="1600" b="0" dirty="0">
                <a:latin typeface="+mn-ea"/>
                <a:ea typeface="+mn-ea"/>
              </a:rPr>
              <a:t>);		    	// </a:t>
            </a:r>
            <a:r>
              <a:rPr lang="ko-KR" altLang="en-US" sz="1600" b="0" dirty="0">
                <a:latin typeface="+mn-ea"/>
                <a:ea typeface="+mn-ea"/>
              </a:rPr>
              <a:t>메모리 </a:t>
            </a:r>
            <a:r>
              <a:rPr lang="en-US" altLang="ko-KR" sz="1600" b="0" dirty="0">
                <a:latin typeface="+mn-ea"/>
                <a:ea typeface="+mn-ea"/>
              </a:rPr>
              <a:t>DC</a:t>
            </a:r>
            <a:r>
              <a:rPr lang="ko-KR" altLang="en-US" sz="1600" b="0" dirty="0">
                <a:latin typeface="+mn-ea"/>
                <a:ea typeface="+mn-ea"/>
              </a:rPr>
              <a:t>를 제거	</a:t>
            </a:r>
          </a:p>
          <a:p>
            <a:pPr eaLnBrk="1" latinLnBrk="1" hangingPunct="1">
              <a:spcBef>
                <a:spcPct val="0"/>
              </a:spcBef>
            </a:pPr>
            <a:r>
              <a:rPr lang="en-US" altLang="ko-KR" sz="1600" b="0" dirty="0" err="1">
                <a:latin typeface="+mn-ea"/>
                <a:ea typeface="+mn-ea"/>
              </a:rPr>
              <a:t>ReleaseDC</a:t>
            </a:r>
            <a:r>
              <a:rPr lang="en-US" altLang="ko-KR" sz="1600" b="0" dirty="0">
                <a:latin typeface="+mn-ea"/>
                <a:ea typeface="+mn-ea"/>
              </a:rPr>
              <a:t>(</a:t>
            </a:r>
            <a:r>
              <a:rPr lang="en-US" altLang="ko-KR" sz="1600" b="0" dirty="0" err="1">
                <a:latin typeface="+mn-ea"/>
                <a:ea typeface="+mn-ea"/>
              </a:rPr>
              <a:t>hWnd</a:t>
            </a:r>
            <a:r>
              <a:rPr lang="en-US" altLang="ko-KR" sz="1600" b="0" dirty="0">
                <a:latin typeface="+mn-ea"/>
                <a:ea typeface="+mn-ea"/>
              </a:rPr>
              <a:t>, </a:t>
            </a:r>
            <a:r>
              <a:rPr lang="en-US" altLang="ko-KR" sz="1600" b="0" dirty="0" err="1">
                <a:latin typeface="+mn-ea"/>
                <a:ea typeface="+mn-ea"/>
              </a:rPr>
              <a:t>hDC</a:t>
            </a:r>
            <a:r>
              <a:rPr lang="en-US" altLang="ko-KR" sz="1600" b="0" dirty="0">
                <a:latin typeface="+mn-ea"/>
                <a:ea typeface="+mn-ea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34229030"/>
      </p:ext>
    </p:extLst>
  </p:cSld>
  <p:clrMapOvr>
    <a:masterClrMapping/>
  </p:clrMapOvr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33EBCC-971F-48DF-8A34-10BEE6A1F7F0}" type="slidenum">
              <a:rPr lang="en-US" altLang="ko-KR"/>
              <a:pPr/>
              <a:t>381</a:t>
            </a:fld>
            <a:endParaRPr lang="en-US" altLang="ko-KR"/>
          </a:p>
        </p:txBody>
      </p:sp>
      <p:sp>
        <p:nvSpPr>
          <p:cNvPr id="259074" name="Rectangle 2"/>
          <p:cNvSpPr>
            <a:spLocks noChangeArrowheads="1"/>
          </p:cNvSpPr>
          <p:nvPr/>
        </p:nvSpPr>
        <p:spPr bwMode="auto">
          <a:xfrm>
            <a:off x="152400" y="152400"/>
            <a:ext cx="8610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</a:pPr>
            <a:endParaRPr lang="ko-KR" altLang="ko-KR" sz="4400">
              <a:solidFill>
                <a:srgbClr val="000046"/>
              </a:solidFill>
              <a:ea typeface="굴림체" pitchFamily="49" charset="-127"/>
            </a:endParaRPr>
          </a:p>
        </p:txBody>
      </p:sp>
      <p:sp>
        <p:nvSpPr>
          <p:cNvPr id="259075" name="Text Box 3"/>
          <p:cNvSpPr txBox="1">
            <a:spLocks noChangeArrowheads="1"/>
          </p:cNvSpPr>
          <p:nvPr/>
        </p:nvSpPr>
        <p:spPr bwMode="auto">
          <a:xfrm>
            <a:off x="152400" y="756791"/>
            <a:ext cx="83820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>
              <a:spcBef>
                <a:spcPct val="0"/>
              </a:spcBef>
            </a:pPr>
            <a:r>
              <a:rPr lang="en-US" altLang="ko-KR" sz="2000" dirty="0" err="1">
                <a:latin typeface="+mn-ea"/>
                <a:ea typeface="+mn-ea"/>
              </a:rPr>
              <a:t>int</a:t>
            </a:r>
            <a:r>
              <a:rPr lang="en-US" altLang="ko-KR" sz="2000" b="0" dirty="0">
                <a:latin typeface="+mn-ea"/>
                <a:ea typeface="+mn-ea"/>
              </a:rPr>
              <a:t> </a:t>
            </a:r>
            <a:r>
              <a:rPr lang="en-US" altLang="ko-KR" sz="2000" b="0" dirty="0" err="1">
                <a:latin typeface="+mn-ea"/>
                <a:ea typeface="+mn-ea"/>
              </a:rPr>
              <a:t>GetObject</a:t>
            </a:r>
            <a:r>
              <a:rPr lang="en-US" altLang="ko-KR" sz="2000" b="0" dirty="0">
                <a:latin typeface="+mn-ea"/>
                <a:ea typeface="+mn-ea"/>
              </a:rPr>
              <a:t>( </a:t>
            </a:r>
            <a:r>
              <a:rPr lang="en-US" altLang="ko-KR" sz="2000" dirty="0">
                <a:latin typeface="+mn-ea"/>
                <a:ea typeface="+mn-ea"/>
              </a:rPr>
              <a:t>HGDIOBJ</a:t>
            </a:r>
            <a:r>
              <a:rPr lang="en-US" altLang="ko-KR" sz="2000" b="0" dirty="0">
                <a:latin typeface="+mn-ea"/>
                <a:ea typeface="+mn-ea"/>
              </a:rPr>
              <a:t> </a:t>
            </a:r>
            <a:r>
              <a:rPr lang="en-US" altLang="ko-KR" sz="2000" b="0" dirty="0" err="1">
                <a:latin typeface="+mn-ea"/>
                <a:ea typeface="+mn-ea"/>
              </a:rPr>
              <a:t>hgdiobj</a:t>
            </a:r>
            <a:r>
              <a:rPr lang="en-US" altLang="ko-KR" sz="2000" b="0" dirty="0">
                <a:latin typeface="+mn-ea"/>
                <a:ea typeface="+mn-ea"/>
              </a:rPr>
              <a:t>, </a:t>
            </a:r>
            <a:r>
              <a:rPr lang="en-US" altLang="ko-KR" sz="2000" dirty="0" err="1">
                <a:latin typeface="+mn-ea"/>
                <a:ea typeface="+mn-ea"/>
              </a:rPr>
              <a:t>int</a:t>
            </a:r>
            <a:r>
              <a:rPr lang="en-US" altLang="ko-KR" sz="2000" b="0" dirty="0">
                <a:latin typeface="+mn-ea"/>
                <a:ea typeface="+mn-ea"/>
              </a:rPr>
              <a:t> </a:t>
            </a:r>
            <a:r>
              <a:rPr lang="en-US" altLang="ko-KR" sz="2000" b="0" dirty="0" err="1">
                <a:latin typeface="+mn-ea"/>
                <a:ea typeface="+mn-ea"/>
              </a:rPr>
              <a:t>cbBuffer</a:t>
            </a:r>
            <a:r>
              <a:rPr lang="en-US" altLang="ko-KR" sz="2000" b="0" dirty="0">
                <a:latin typeface="+mn-ea"/>
                <a:ea typeface="+mn-ea"/>
              </a:rPr>
              <a:t>, </a:t>
            </a:r>
            <a:r>
              <a:rPr lang="en-US" altLang="ko-KR" sz="2000" dirty="0">
                <a:latin typeface="+mn-ea"/>
                <a:ea typeface="+mn-ea"/>
              </a:rPr>
              <a:t>LPVOID</a:t>
            </a:r>
            <a:r>
              <a:rPr lang="en-US" altLang="ko-KR" sz="2000" b="0" dirty="0">
                <a:latin typeface="+mn-ea"/>
                <a:ea typeface="+mn-ea"/>
              </a:rPr>
              <a:t> </a:t>
            </a:r>
            <a:r>
              <a:rPr lang="en-US" altLang="ko-KR" sz="2000" b="0" dirty="0" err="1">
                <a:latin typeface="+mn-ea"/>
                <a:ea typeface="+mn-ea"/>
              </a:rPr>
              <a:t>lpvObject</a:t>
            </a:r>
            <a:r>
              <a:rPr lang="en-US" altLang="ko-KR" sz="2000" b="0" dirty="0">
                <a:latin typeface="+mn-ea"/>
                <a:ea typeface="+mn-ea"/>
              </a:rPr>
              <a:t>); </a:t>
            </a:r>
          </a:p>
          <a:p>
            <a:pPr eaLnBrk="1" latinLnBrk="1" hangingPunct="1">
              <a:spcBef>
                <a:spcPct val="0"/>
              </a:spcBef>
            </a:pPr>
            <a:r>
              <a:rPr lang="en-US" altLang="ko-KR" sz="2000" b="0" dirty="0">
                <a:latin typeface="+mn-ea"/>
                <a:ea typeface="+mn-ea"/>
              </a:rPr>
              <a:t>- graphic object</a:t>
            </a:r>
            <a:r>
              <a:rPr lang="ko-KR" altLang="en-US" sz="2000" b="0" dirty="0">
                <a:latin typeface="+mn-ea"/>
                <a:ea typeface="+mn-ea"/>
              </a:rPr>
              <a:t>에 대한 정보를 얻는 데 사용한다</a:t>
            </a:r>
            <a:r>
              <a:rPr lang="en-US" altLang="ko-KR" sz="2000" b="0" dirty="0">
                <a:latin typeface="+mn-ea"/>
                <a:ea typeface="+mn-ea"/>
              </a:rPr>
              <a:t>. </a:t>
            </a:r>
          </a:p>
          <a:p>
            <a:pPr eaLnBrk="1" latinLnBrk="1" hangingPunct="1"/>
            <a:endParaRPr lang="en-US" altLang="ko-KR" sz="2400" b="0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8753503"/>
      </p:ext>
    </p:extLst>
  </p:cSld>
  <p:clrMapOvr>
    <a:masterClrMapping/>
  </p:clrMapOvr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F08083-BBFF-4760-95D0-F8192F37E4DE}" type="slidenum">
              <a:rPr lang="en-US" altLang="ko-KR"/>
              <a:pPr/>
              <a:t>382</a:t>
            </a:fld>
            <a:endParaRPr lang="en-US" altLang="ko-KR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172400" cy="500063"/>
          </a:xfrm>
        </p:spPr>
        <p:txBody>
          <a:bodyPr/>
          <a:lstStyle/>
          <a:p>
            <a:r>
              <a:rPr lang="ko-KR" altLang="en-US" dirty="0"/>
              <a:t>그 밖의 </a:t>
            </a:r>
            <a:r>
              <a:rPr lang="en-US" altLang="ko-KR" dirty="0"/>
              <a:t>bitmap</a:t>
            </a:r>
            <a:r>
              <a:rPr lang="ko-KR" altLang="en-US" dirty="0"/>
              <a:t>의 출력 방법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692696"/>
            <a:ext cx="8640960" cy="4800600"/>
          </a:xfrm>
        </p:spPr>
        <p:txBody>
          <a:bodyPr/>
          <a:lstStyle/>
          <a:p>
            <a:r>
              <a:rPr lang="ko-KR" altLang="en-US" sz="2800" dirty="0"/>
              <a:t>빈 </a:t>
            </a:r>
            <a:r>
              <a:rPr lang="en-US" altLang="ko-KR" sz="2800" dirty="0"/>
              <a:t>bitmap</a:t>
            </a:r>
            <a:r>
              <a:rPr lang="ko-KR" altLang="en-US" sz="2800" dirty="0"/>
              <a:t>을 생성하고</a:t>
            </a:r>
            <a:r>
              <a:rPr lang="en-US" altLang="ko-KR" sz="2800" dirty="0"/>
              <a:t>, GDI</a:t>
            </a:r>
            <a:r>
              <a:rPr lang="ko-KR" altLang="en-US" sz="2800" dirty="0"/>
              <a:t>로 출력 </a:t>
            </a:r>
            <a:r>
              <a:rPr lang="en-US" altLang="ko-KR" sz="2800" dirty="0"/>
              <a:t>: dynamic</a:t>
            </a:r>
            <a:r>
              <a:rPr lang="ko-KR" altLang="en-US" sz="2800" dirty="0"/>
              <a:t>하다</a:t>
            </a:r>
            <a:r>
              <a:rPr lang="en-US" altLang="ko-KR" sz="2800" dirty="0"/>
              <a:t>.</a:t>
            </a:r>
          </a:p>
          <a:p>
            <a:pPr lvl="1"/>
            <a:r>
              <a:rPr lang="en-US" altLang="ko-KR" b="1" dirty="0"/>
              <a:t>HBITMAP</a:t>
            </a:r>
            <a:r>
              <a:rPr lang="en-US" altLang="ko-KR" dirty="0"/>
              <a:t> </a:t>
            </a:r>
            <a:r>
              <a:rPr lang="en-US" altLang="ko-KR" dirty="0" err="1"/>
              <a:t>CreateBitmap</a:t>
            </a:r>
            <a:r>
              <a:rPr lang="en-US" altLang="ko-KR" dirty="0"/>
              <a:t>( </a:t>
            </a:r>
            <a:r>
              <a:rPr lang="en-US" altLang="ko-KR" b="1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nWidth</a:t>
            </a:r>
            <a:r>
              <a:rPr lang="en-US" altLang="ko-KR" dirty="0"/>
              <a:t>, </a:t>
            </a:r>
            <a:r>
              <a:rPr lang="en-US" altLang="ko-KR" b="1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nHeight</a:t>
            </a:r>
            <a:r>
              <a:rPr lang="en-US" altLang="ko-KR" dirty="0"/>
              <a:t>, </a:t>
            </a:r>
            <a:r>
              <a:rPr lang="en-US" altLang="ko-KR" b="1" dirty="0"/>
              <a:t>UINT</a:t>
            </a:r>
            <a:r>
              <a:rPr lang="en-US" altLang="ko-KR" dirty="0"/>
              <a:t> </a:t>
            </a:r>
            <a:r>
              <a:rPr lang="en-US" altLang="ko-KR" dirty="0" err="1"/>
              <a:t>cPlanes</a:t>
            </a:r>
            <a:r>
              <a:rPr lang="en-US" altLang="ko-KR" dirty="0"/>
              <a:t>, </a:t>
            </a:r>
            <a:r>
              <a:rPr lang="en-US" altLang="ko-KR" b="1" dirty="0"/>
              <a:t>UINT</a:t>
            </a:r>
            <a:r>
              <a:rPr lang="en-US" altLang="ko-KR" dirty="0"/>
              <a:t> </a:t>
            </a:r>
            <a:r>
              <a:rPr lang="en-US" altLang="ko-KR" dirty="0" err="1"/>
              <a:t>cBitsPerPel</a:t>
            </a:r>
            <a:r>
              <a:rPr lang="en-US" altLang="ko-KR" dirty="0"/>
              <a:t>, </a:t>
            </a:r>
            <a:r>
              <a:rPr lang="en-US" altLang="ko-KR" b="1" dirty="0"/>
              <a:t>CONST VOID *</a:t>
            </a:r>
            <a:r>
              <a:rPr lang="en-US" altLang="ko-KR" dirty="0" err="1"/>
              <a:t>lpvBits</a:t>
            </a:r>
            <a:r>
              <a:rPr lang="en-US" altLang="ko-KR" dirty="0"/>
              <a:t> ); </a:t>
            </a:r>
          </a:p>
          <a:p>
            <a:pPr lvl="1"/>
            <a:r>
              <a:rPr lang="en-US" altLang="ko-KR" b="1" dirty="0"/>
              <a:t>HBITMAP</a:t>
            </a:r>
            <a:r>
              <a:rPr lang="en-US" altLang="ko-KR" dirty="0"/>
              <a:t> </a:t>
            </a:r>
            <a:r>
              <a:rPr lang="en-US" altLang="ko-KR" dirty="0" err="1"/>
              <a:t>CreateCompatibleBitmap</a:t>
            </a:r>
            <a:r>
              <a:rPr lang="en-US" altLang="ko-KR" dirty="0"/>
              <a:t>( </a:t>
            </a:r>
            <a:r>
              <a:rPr lang="en-US" altLang="ko-KR" b="1" dirty="0"/>
              <a:t>HDC</a:t>
            </a:r>
            <a:r>
              <a:rPr lang="en-US" altLang="ko-KR" dirty="0"/>
              <a:t> </a:t>
            </a:r>
            <a:r>
              <a:rPr lang="en-US" altLang="ko-KR" dirty="0" err="1"/>
              <a:t>hdc</a:t>
            </a:r>
            <a:r>
              <a:rPr lang="en-US" altLang="ko-KR" dirty="0"/>
              <a:t>, </a:t>
            </a:r>
            <a:r>
              <a:rPr lang="en-US" altLang="ko-KR" b="1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nWidth</a:t>
            </a:r>
            <a:r>
              <a:rPr lang="en-US" altLang="ko-KR" dirty="0"/>
              <a:t>, </a:t>
            </a:r>
            <a:r>
              <a:rPr lang="en-US" altLang="ko-KR" b="1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nHeight</a:t>
            </a:r>
            <a:r>
              <a:rPr lang="en-US" altLang="ko-KR" dirty="0"/>
              <a:t> ); </a:t>
            </a:r>
          </a:p>
          <a:p>
            <a:pPr lvl="1"/>
            <a:endParaRPr lang="en-US" altLang="ko-KR" dirty="0"/>
          </a:p>
          <a:p>
            <a:r>
              <a:rPr lang="ko-KR" altLang="en-US" sz="2800" dirty="0"/>
              <a:t>메모리 </a:t>
            </a:r>
            <a:r>
              <a:rPr lang="en-US" altLang="ko-KR" sz="2800" dirty="0"/>
              <a:t>DC</a:t>
            </a:r>
            <a:r>
              <a:rPr lang="ko-KR" altLang="en-US" sz="2800" dirty="0"/>
              <a:t>를 거치치 않고</a:t>
            </a:r>
            <a:r>
              <a:rPr lang="en-US" altLang="ko-KR" sz="2800" dirty="0"/>
              <a:t>, </a:t>
            </a:r>
            <a:r>
              <a:rPr lang="ko-KR" altLang="en-US" sz="2800" dirty="0"/>
              <a:t>출력 장치로 출력 </a:t>
            </a:r>
          </a:p>
          <a:p>
            <a:pPr lvl="1"/>
            <a:r>
              <a:rPr lang="en-US" altLang="ko-KR" b="1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SetDIBitsToDevice</a:t>
            </a:r>
            <a:r>
              <a:rPr lang="en-US" altLang="ko-KR" dirty="0"/>
              <a:t>( </a:t>
            </a:r>
            <a:r>
              <a:rPr lang="en-US" altLang="ko-KR" b="1" dirty="0"/>
              <a:t>HDC</a:t>
            </a:r>
            <a:r>
              <a:rPr lang="en-US" altLang="ko-KR" dirty="0"/>
              <a:t> </a:t>
            </a:r>
            <a:r>
              <a:rPr lang="en-US" altLang="ko-KR" dirty="0" err="1"/>
              <a:t>hdc</a:t>
            </a:r>
            <a:r>
              <a:rPr lang="en-US" altLang="ko-KR" dirty="0"/>
              <a:t>, </a:t>
            </a:r>
            <a:r>
              <a:rPr lang="en-US" altLang="ko-KR" b="1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XDest</a:t>
            </a:r>
            <a:r>
              <a:rPr lang="en-US" altLang="ko-KR" dirty="0"/>
              <a:t>, </a:t>
            </a:r>
            <a:r>
              <a:rPr lang="en-US" altLang="ko-KR" b="1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YDest</a:t>
            </a:r>
            <a:r>
              <a:rPr lang="en-US" altLang="ko-KR" dirty="0"/>
              <a:t>, </a:t>
            </a:r>
            <a:r>
              <a:rPr lang="en-US" altLang="ko-KR" b="1" dirty="0"/>
              <a:t>DWORD</a:t>
            </a:r>
            <a:r>
              <a:rPr lang="en-US" altLang="ko-KR" dirty="0"/>
              <a:t> </a:t>
            </a:r>
            <a:r>
              <a:rPr lang="en-US" altLang="ko-KR" dirty="0" err="1"/>
              <a:t>dwWidth</a:t>
            </a:r>
            <a:r>
              <a:rPr lang="en-US" altLang="ko-KR" dirty="0"/>
              <a:t>, </a:t>
            </a:r>
            <a:r>
              <a:rPr lang="en-US" altLang="ko-KR" b="1" dirty="0"/>
              <a:t>DWORD</a:t>
            </a:r>
            <a:r>
              <a:rPr lang="en-US" altLang="ko-KR" dirty="0"/>
              <a:t> </a:t>
            </a:r>
            <a:r>
              <a:rPr lang="en-US" altLang="ko-KR" dirty="0" err="1"/>
              <a:t>dwHeight</a:t>
            </a:r>
            <a:r>
              <a:rPr lang="en-US" altLang="ko-KR" dirty="0"/>
              <a:t>, </a:t>
            </a:r>
            <a:r>
              <a:rPr lang="en-US" altLang="ko-KR" b="1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XSrc</a:t>
            </a:r>
            <a:r>
              <a:rPr lang="en-US" altLang="ko-KR" dirty="0"/>
              <a:t>, </a:t>
            </a:r>
            <a:r>
              <a:rPr lang="en-US" altLang="ko-KR" b="1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YSrc</a:t>
            </a:r>
            <a:r>
              <a:rPr lang="en-US" altLang="ko-KR" dirty="0"/>
              <a:t>, </a:t>
            </a:r>
            <a:r>
              <a:rPr lang="en-US" altLang="ko-KR" b="1" dirty="0"/>
              <a:t>UINT</a:t>
            </a:r>
            <a:r>
              <a:rPr lang="en-US" altLang="ko-KR" dirty="0"/>
              <a:t> </a:t>
            </a:r>
            <a:r>
              <a:rPr lang="en-US" altLang="ko-KR" dirty="0" err="1"/>
              <a:t>uStartScan</a:t>
            </a:r>
            <a:r>
              <a:rPr lang="en-US" altLang="ko-KR" dirty="0"/>
              <a:t>, </a:t>
            </a:r>
            <a:r>
              <a:rPr lang="en-US" altLang="ko-KR" b="1" dirty="0"/>
              <a:t>UINT</a:t>
            </a:r>
            <a:r>
              <a:rPr lang="en-US" altLang="ko-KR" dirty="0"/>
              <a:t> </a:t>
            </a:r>
            <a:r>
              <a:rPr lang="en-US" altLang="ko-KR" dirty="0" err="1"/>
              <a:t>cScanLines</a:t>
            </a:r>
            <a:r>
              <a:rPr lang="en-US" altLang="ko-KR" dirty="0"/>
              <a:t>, </a:t>
            </a:r>
            <a:r>
              <a:rPr lang="en-US" altLang="ko-KR" b="1" dirty="0"/>
              <a:t>CONST VOID *</a:t>
            </a:r>
            <a:r>
              <a:rPr lang="en-US" altLang="ko-KR" dirty="0" err="1"/>
              <a:t>lpvBits</a:t>
            </a:r>
            <a:r>
              <a:rPr lang="en-US" altLang="ko-KR" dirty="0"/>
              <a:t>, </a:t>
            </a:r>
            <a:r>
              <a:rPr lang="en-US" altLang="ko-KR" b="1" dirty="0"/>
              <a:t>CONST BITMAPINFO *</a:t>
            </a:r>
            <a:r>
              <a:rPr lang="en-US" altLang="ko-KR" dirty="0" err="1"/>
              <a:t>lpbmi</a:t>
            </a:r>
            <a:r>
              <a:rPr lang="en-US" altLang="ko-KR" dirty="0"/>
              <a:t>, </a:t>
            </a:r>
            <a:r>
              <a:rPr lang="en-US" altLang="ko-KR" b="1" dirty="0"/>
              <a:t>UINT</a:t>
            </a:r>
            <a:r>
              <a:rPr lang="en-US" altLang="ko-KR" dirty="0"/>
              <a:t> </a:t>
            </a:r>
            <a:r>
              <a:rPr lang="en-US" altLang="ko-KR" dirty="0" err="1"/>
              <a:t>fuColorUse</a:t>
            </a:r>
            <a:r>
              <a:rPr lang="en-US" altLang="ko-KR" dirty="0"/>
              <a:t> );   </a:t>
            </a:r>
          </a:p>
        </p:txBody>
      </p:sp>
    </p:spTree>
    <p:extLst>
      <p:ext uri="{BB962C8B-B14F-4D97-AF65-F5344CB8AC3E}">
        <p14:creationId xmlns:p14="http://schemas.microsoft.com/office/powerpoint/2010/main" val="4067113182"/>
      </p:ext>
    </p:extLst>
  </p:cSld>
  <p:clrMapOvr>
    <a:masterClrMapping/>
  </p:clrMapOvr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225A5E-057A-4FE2-9987-7B39D6641406}" type="slidenum">
              <a:rPr lang="en-US" altLang="ko-KR"/>
              <a:pPr/>
              <a:t>383</a:t>
            </a:fld>
            <a:endParaRPr lang="en-US" altLang="ko-KR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캐럿 </a:t>
            </a:r>
            <a:r>
              <a:rPr lang="en-US" altLang="ko-KR"/>
              <a:t>(1)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캐럿</a:t>
            </a:r>
          </a:p>
          <a:p>
            <a:pPr lvl="1"/>
            <a:r>
              <a:rPr lang="ko-KR" altLang="en-US"/>
              <a:t>키보드의 다음 입력 위치를 가리키는 용어</a:t>
            </a:r>
          </a:p>
          <a:p>
            <a:pPr lvl="1"/>
            <a:r>
              <a:rPr lang="ko-KR" altLang="en-US"/>
              <a:t>시스템 전역적으로 하나만 존재</a:t>
            </a:r>
          </a:p>
          <a:p>
            <a:r>
              <a:rPr lang="ko-KR" altLang="en-US"/>
              <a:t>생성 및 파괴</a:t>
            </a:r>
          </a:p>
          <a:p>
            <a:pPr lvl="1"/>
            <a:r>
              <a:rPr lang="en-US" altLang="ko-KR"/>
              <a:t>BOOL CreateCaret(HWND hWnd, HBITMAP hBitmap, int nWidth, int nHeight)</a:t>
            </a:r>
          </a:p>
          <a:p>
            <a:pPr lvl="1"/>
            <a:r>
              <a:rPr lang="en-US" altLang="ko-KR"/>
              <a:t>BOOL DestroyCaret(VOID)</a:t>
            </a:r>
          </a:p>
          <a:p>
            <a:pPr lvl="1"/>
            <a:r>
              <a:rPr lang="ko-KR" altLang="en-US"/>
              <a:t>생성 시점</a:t>
            </a:r>
          </a:p>
          <a:p>
            <a:pPr lvl="2"/>
            <a:r>
              <a:rPr lang="en-US" altLang="ko-KR"/>
              <a:t>WM_SETFOCUS </a:t>
            </a:r>
            <a:r>
              <a:rPr lang="ko-KR" altLang="en-US"/>
              <a:t>메시지가 전달 되었을 떄</a:t>
            </a:r>
          </a:p>
          <a:p>
            <a:r>
              <a:rPr lang="ko-KR" altLang="en-US"/>
              <a:t>화면 표시</a:t>
            </a:r>
          </a:p>
          <a:p>
            <a:pPr lvl="1"/>
            <a:r>
              <a:rPr lang="en-US" altLang="ko-KR"/>
              <a:t>BOOL ShowCaret(HWND hWnd)</a:t>
            </a:r>
          </a:p>
          <a:p>
            <a:pPr lvl="1"/>
            <a:r>
              <a:rPr lang="en-US" altLang="ko-KR"/>
              <a:t>BOOL HideCaret(HWND hWnd)</a:t>
            </a:r>
          </a:p>
        </p:txBody>
      </p:sp>
    </p:spTree>
    <p:extLst>
      <p:ext uri="{BB962C8B-B14F-4D97-AF65-F5344CB8AC3E}">
        <p14:creationId xmlns:p14="http://schemas.microsoft.com/office/powerpoint/2010/main" val="332855910"/>
      </p:ext>
    </p:extLst>
  </p:cSld>
  <p:clrMapOvr>
    <a:masterClrMapping/>
  </p:clrMapOvr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85ED26-6B77-4489-9074-A067C29BA157}" type="slidenum">
              <a:rPr lang="en-US" altLang="ko-KR"/>
              <a:pPr/>
              <a:t>384</a:t>
            </a:fld>
            <a:endParaRPr lang="en-US" altLang="ko-KR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캐럿 </a:t>
            </a:r>
            <a:r>
              <a:rPr lang="en-US" altLang="ko-KR"/>
              <a:t>(2)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/>
              <a:t>Ex)</a:t>
            </a:r>
          </a:p>
          <a:p>
            <a:pPr>
              <a:lnSpc>
                <a:spcPct val="90000"/>
              </a:lnSpc>
            </a:pPr>
            <a:endParaRPr lang="en-US" altLang="ko-KR"/>
          </a:p>
          <a:p>
            <a:pPr>
              <a:lnSpc>
                <a:spcPct val="90000"/>
              </a:lnSpc>
            </a:pPr>
            <a:endParaRPr lang="en-US" altLang="ko-KR"/>
          </a:p>
          <a:p>
            <a:pPr>
              <a:lnSpc>
                <a:spcPct val="90000"/>
              </a:lnSpc>
            </a:pPr>
            <a:endParaRPr lang="en-US" altLang="ko-KR"/>
          </a:p>
          <a:p>
            <a:pPr lvl="1">
              <a:lnSpc>
                <a:spcPct val="90000"/>
              </a:lnSpc>
            </a:pPr>
            <a:r>
              <a:rPr lang="en-US" altLang="ko-KR"/>
              <a:t>cf) WM_PAINT</a:t>
            </a:r>
          </a:p>
          <a:p>
            <a:pPr lvl="2">
              <a:lnSpc>
                <a:spcPct val="90000"/>
              </a:lnSpc>
            </a:pPr>
            <a:r>
              <a:rPr lang="ko-KR" altLang="en-US"/>
              <a:t>일부로 숨기지 않아도 된다</a:t>
            </a:r>
            <a:r>
              <a:rPr lang="en-US" altLang="ko-KR"/>
              <a:t>.</a:t>
            </a:r>
          </a:p>
          <a:p>
            <a:pPr>
              <a:lnSpc>
                <a:spcPct val="90000"/>
              </a:lnSpc>
            </a:pPr>
            <a:r>
              <a:rPr lang="ko-KR" altLang="en-US"/>
              <a:t>캐럿의 위치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BOOL SetCaretPos(int X, int Y);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BOOL GetCaretPos(LPPOINT lpPoint);</a:t>
            </a:r>
          </a:p>
          <a:p>
            <a:pPr>
              <a:lnSpc>
                <a:spcPct val="90000"/>
              </a:lnSpc>
            </a:pPr>
            <a:r>
              <a:rPr lang="ko-KR" altLang="en-US"/>
              <a:t>깜박임 속도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BOOL SetCaretBlinkTime(UINT uMSeonds);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UINT GetCaretBlinkTime(VOID);</a:t>
            </a:r>
          </a:p>
        </p:txBody>
      </p:sp>
      <p:sp>
        <p:nvSpPr>
          <p:cNvPr id="429060" name="Text Box 4"/>
          <p:cNvSpPr txBox="1">
            <a:spLocks noChangeArrowheads="1"/>
          </p:cNvSpPr>
          <p:nvPr/>
        </p:nvSpPr>
        <p:spPr bwMode="auto">
          <a:xfrm>
            <a:off x="1331640" y="692696"/>
            <a:ext cx="2571750" cy="125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18000" rIns="90000" bIns="18000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ko-KR" sz="1600" dirty="0" err="1"/>
              <a:t>HideCaret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hWnd</a:t>
            </a:r>
            <a:r>
              <a:rPr lang="en-US" altLang="ko-KR" sz="1600" dirty="0"/>
              <a:t>);</a:t>
            </a:r>
          </a:p>
          <a:p>
            <a:pPr>
              <a:lnSpc>
                <a:spcPct val="60000"/>
              </a:lnSpc>
            </a:pPr>
            <a:r>
              <a:rPr lang="en-US" altLang="ko-KR" sz="1600" dirty="0"/>
              <a:t>HDC </a:t>
            </a:r>
            <a:r>
              <a:rPr lang="en-US" altLang="ko-KR" sz="1600" dirty="0" err="1"/>
              <a:t>hdc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GetDC</a:t>
            </a:r>
            <a:r>
              <a:rPr lang="en-US" altLang="ko-KR" sz="1600" dirty="0"/>
              <a:t>(</a:t>
            </a:r>
            <a:r>
              <a:rPr lang="en-US" altLang="ko-KR" sz="1600" dirty="0" err="1"/>
              <a:t>hWnd</a:t>
            </a:r>
            <a:r>
              <a:rPr lang="en-US" altLang="ko-KR" sz="1600" dirty="0"/>
              <a:t>);</a:t>
            </a:r>
          </a:p>
          <a:p>
            <a:pPr>
              <a:lnSpc>
                <a:spcPct val="60000"/>
              </a:lnSpc>
            </a:pPr>
            <a:r>
              <a:rPr lang="en-US" altLang="ko-KR" sz="1600" dirty="0"/>
              <a:t>//</a:t>
            </a:r>
            <a:r>
              <a:rPr lang="ko-KR" altLang="en-US" sz="1600" dirty="0"/>
              <a:t>그리기</a:t>
            </a:r>
          </a:p>
          <a:p>
            <a:pPr>
              <a:lnSpc>
                <a:spcPct val="60000"/>
              </a:lnSpc>
            </a:pPr>
            <a:r>
              <a:rPr lang="en-US" altLang="ko-KR" sz="1600" dirty="0" err="1"/>
              <a:t>ReleaseDC</a:t>
            </a:r>
            <a:r>
              <a:rPr lang="en-US" altLang="ko-KR" sz="1600" dirty="0"/>
              <a:t>(</a:t>
            </a:r>
            <a:r>
              <a:rPr lang="en-US" altLang="ko-KR" sz="1600" dirty="0" err="1"/>
              <a:t>hWnd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hdc</a:t>
            </a:r>
            <a:r>
              <a:rPr lang="en-US" altLang="ko-KR" sz="1600" dirty="0"/>
              <a:t>);</a:t>
            </a:r>
          </a:p>
          <a:p>
            <a:pPr>
              <a:lnSpc>
                <a:spcPct val="60000"/>
              </a:lnSpc>
            </a:pPr>
            <a:r>
              <a:rPr lang="en-US" altLang="ko-KR" sz="1600" dirty="0" err="1"/>
              <a:t>ShowCaret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hWnd</a:t>
            </a:r>
            <a:r>
              <a:rPr lang="en-US" altLang="ko-KR" sz="1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68972177"/>
      </p:ext>
    </p:extLst>
  </p:cSld>
  <p:clrMapOvr>
    <a:masterClrMapping/>
  </p:clrMapOvr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r">
              <a:buFontTx/>
              <a:buNone/>
              <a:defRPr/>
            </a:pPr>
            <a:r>
              <a:rPr lang="ko-KR" altLang="en-US" sz="6600">
                <a:effectLst>
                  <a:outerShdw blurRad="38100" dist="38100" dir="2700000" algn="tl">
                    <a:srgbClr val="C0C0C0"/>
                  </a:outerShdw>
                </a:effectLst>
                <a:latin typeface="휴먼모음T" pitchFamily="18" charset="-127"/>
                <a:ea typeface="휴먼모음T" pitchFamily="18" charset="-127"/>
              </a:rPr>
              <a:t>가상 메모리</a:t>
            </a:r>
          </a:p>
        </p:txBody>
      </p:sp>
      <p:sp>
        <p:nvSpPr>
          <p:cNvPr id="396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latin typeface="휴먼모음T" pitchFamily="18" charset="-127"/>
                <a:ea typeface="휴먼모음T" pitchFamily="18" charset="-127"/>
              </a:rPr>
              <a:t>13.</a:t>
            </a:r>
          </a:p>
        </p:txBody>
      </p:sp>
    </p:spTree>
  </p:cSld>
  <p:clrMapOvr>
    <a:masterClrMapping/>
  </p:clrMapOvr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1113"/>
            <a:ext cx="8229600" cy="465137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메모리 할당</a:t>
            </a:r>
          </a:p>
        </p:txBody>
      </p:sp>
      <p:sp>
        <p:nvSpPr>
          <p:cNvPr id="339971" name="Rectangle 5"/>
          <p:cNvSpPr>
            <a:spLocks noChangeArrowheads="1"/>
          </p:cNvSpPr>
          <p:nvPr/>
        </p:nvSpPr>
        <p:spPr bwMode="auto">
          <a:xfrm>
            <a:off x="107950" y="476250"/>
            <a:ext cx="8424863" cy="590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Win32</a:t>
            </a:r>
            <a:r>
              <a:rPr lang="ko-KR" altLang="en-US" sz="2400">
                <a:latin typeface="굴림" pitchFamily="50" charset="-127"/>
                <a:ea typeface="굴림" pitchFamily="50" charset="-127"/>
              </a:rPr>
              <a:t>에서 추가된 가상 메모리 할당 함수들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1. 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메모리를 예약 상태로 할당할 수 있다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예약이란 물리적인 메모리를 소비하지 않으면서 주소 공간만을 미리 할당해 놓는 방법을 말한다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2. 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할당한 메모리의 액세스 권한을 지정할 수 있다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가상 메모리 함수로 할당한 메모리는 읽기 전용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액세스 금지 속성을 가질 수 있어 실수로 인한 데이터 파괴를 막을 수 있다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LPVOID VirtualAlloc(LPVOID lpAddress, DWORD dwSize, DWORD flAllocationType, DWORD flProtect);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lpAddress 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할당하고자 하는 메모리 번지를 지정하되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NULL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이면 시스템이 알아서 할당 번지를 지정해 준다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dwSize 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할당하고자 하는 메모리의 양을 바이트 단위로 지정한다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flAllocationType 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할당 방법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( MEM_RESERVE, MEM_COMMIT)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flProtect 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할당한 페이지의 액세스 타입을 지정하며 보통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PAGE_READWRITE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로 지정한다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LPVOID VirtualFree (LPVOID lpAddress, DWORD dwSize, DWORD dwFreeType);</a:t>
            </a:r>
          </a:p>
        </p:txBody>
      </p:sp>
    </p:spTree>
  </p:cSld>
  <p:clrMapOvr>
    <a:masterClrMapping/>
  </p:clrMapOvr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4"/>
          <p:cNvSpPr>
            <a:spLocks noGrp="1" noChangeArrowheads="1"/>
          </p:cNvSpPr>
          <p:nvPr>
            <p:ph type="title"/>
          </p:nvPr>
        </p:nvSpPr>
        <p:spPr>
          <a:xfrm>
            <a:off x="17463" y="0"/>
            <a:ext cx="8229600" cy="476250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메모리 할당</a:t>
            </a:r>
          </a:p>
        </p:txBody>
      </p:sp>
      <p:sp>
        <p:nvSpPr>
          <p:cNvPr id="340995" name="Rectangle 5"/>
          <p:cNvSpPr>
            <a:spLocks noChangeArrowheads="1"/>
          </p:cNvSpPr>
          <p:nvPr/>
        </p:nvSpPr>
        <p:spPr bwMode="auto">
          <a:xfrm>
            <a:off x="395288" y="765175"/>
            <a:ext cx="8424862" cy="590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LPVOID VirtualFree (LPVOID lpAddress, DWORD dwSize, DWORD dwFreeType);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lpAddress 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해제하고자 하는 메모리의 선두 번지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dwSize 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해제하고자 하는 메모리의 크기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dwFreeType : MEM_DECOMMIT (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확정된 페이지를 확정 해제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) MEM_RELEASE(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예약된 페이지를 예약 해제 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.)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4"/>
          <p:cNvSpPr>
            <a:spLocks noGrp="1" noChangeArrowheads="1"/>
          </p:cNvSpPr>
          <p:nvPr>
            <p:ph type="title"/>
          </p:nvPr>
        </p:nvSpPr>
        <p:spPr>
          <a:xfrm>
            <a:off x="-30163" y="25400"/>
            <a:ext cx="8229601" cy="450850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2.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예약과 확정</a:t>
            </a:r>
          </a:p>
        </p:txBody>
      </p:sp>
      <p:sp>
        <p:nvSpPr>
          <p:cNvPr id="342019" name="Rectangle 5"/>
          <p:cNvSpPr>
            <a:spLocks noChangeArrowheads="1"/>
          </p:cNvSpPr>
          <p:nvPr/>
        </p:nvSpPr>
        <p:spPr bwMode="auto">
          <a:xfrm>
            <a:off x="395288" y="765175"/>
            <a:ext cx="8424862" cy="590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win32 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프로세스가 가지는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4G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의 가상 메모리는 </a:t>
            </a:r>
            <a:r>
              <a:rPr lang="ko-KR" altLang="en-US" sz="2000">
                <a:latin typeface="Arial" pitchFamily="34" charset="0"/>
                <a:ea typeface="굴림" pitchFamily="50" charset="-127"/>
              </a:rPr>
              <a:t>“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페이지</a:t>
            </a:r>
            <a:r>
              <a:rPr lang="ko-KR" altLang="en-US" sz="2000">
                <a:latin typeface="Arial" pitchFamily="34" charset="0"/>
                <a:ea typeface="굴림" pitchFamily="50" charset="-127"/>
              </a:rPr>
              <a:t>”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라는 단위로 구성된다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인텔 계열의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CPU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에서는 한 페이지의 크기는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4K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바이트이다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윈도우는 페이지 단위로 가상 메모리를 관리한다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할당하거나 해제하는 단위가 페이지 단위이다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가상 메모리를 구성하는 각 페이지는 다음 세 가지 상태 중 하나의 상태로 존재한다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1.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자유영역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(Free) 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사용되지 않는 자유 영역이다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2.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예약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(Reserved) 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장래 사용을 위해 예약만 되어 있는 페이지이며 물리적인 메모리가 할당되어 있지 않다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확정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(Committed) 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물리적 메모리가 할당되어 잇는 상태이며 바로 사용할 수 있다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할당 영역의 크기는 반드시 페이지 단위의 배수가 된다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10K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의 크기만큼 할당을 요청했다면 실제로 할당되는 영역의 크기는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12K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가 될 것이다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4"/>
          <p:cNvSpPr>
            <a:spLocks noGrp="1" noChangeArrowheads="1"/>
          </p:cNvSpPr>
          <p:nvPr>
            <p:ph type="title"/>
          </p:nvPr>
        </p:nvSpPr>
        <p:spPr>
          <a:xfrm>
            <a:off x="28575" y="0"/>
            <a:ext cx="8229600" cy="476250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3.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보호 속성</a:t>
            </a:r>
          </a:p>
        </p:txBody>
      </p:sp>
      <p:sp>
        <p:nvSpPr>
          <p:cNvPr id="343043" name="Rectangle 5"/>
          <p:cNvSpPr>
            <a:spLocks noChangeArrowheads="1"/>
          </p:cNvSpPr>
          <p:nvPr/>
        </p:nvSpPr>
        <p:spPr bwMode="auto">
          <a:xfrm>
            <a:off x="395288" y="765175"/>
            <a:ext cx="8424862" cy="590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VirtualAlloc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의 네 번째 인수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fProtect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는 할당하고자 하는 메모리의 액세스 타입을 지정한다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PAGE_READONLY 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읽기만 가능하도록 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PAGE_READWRITE 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읽기 쓰기를 가능하도록 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PAGE_EXECUTE 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실행만 가능하도록 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PAGE_EXECUTE_READ 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실행 및 일기기만 가능하도록 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PAGE_EXECUTE_READWRITE 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실행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,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읽기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,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쓰기를 가능하도록 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PAGE_GUARD 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보호페이지로 지정한다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이 페이지에 읽기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쓰기를 시도하면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STATUS_GUARD_PAGE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예외가 발생하며 보호 페이지 상태가 해제된다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메모리의 끝을 표시하는 용도로 주로 사용된다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PAGE_NOACCESS: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어떤 액세스도 하지 못하도록 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PAGE_NOCACHE 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캐시를 금지시킨다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Grp="1" noChangeArrowheads="1"/>
          </p:cNvSpPr>
          <p:nvPr>
            <p:ph idx="1"/>
          </p:nvPr>
        </p:nvSpPr>
        <p:spPr>
          <a:xfrm>
            <a:off x="395288" y="836613"/>
            <a:ext cx="8424862" cy="5761037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ko-KR" sz="2000"/>
              <a:t>wndclass.hInstance = hInstance</a:t>
            </a:r>
          </a:p>
          <a:p>
            <a:pPr lvl="2">
              <a:lnSpc>
                <a:spcPct val="90000"/>
              </a:lnSpc>
            </a:pPr>
            <a:r>
              <a:rPr lang="ko-KR" altLang="en-US" sz="1800"/>
              <a:t>프로그램의 인스턴스 핸들</a:t>
            </a:r>
          </a:p>
          <a:p>
            <a:pPr lvl="1">
              <a:lnSpc>
                <a:spcPct val="90000"/>
              </a:lnSpc>
            </a:pPr>
            <a:r>
              <a:rPr lang="en-US" altLang="ko-KR" sz="2000"/>
              <a:t>wndclass.hIcon=LoadIcon(NULL,IDI_APPLICATION)</a:t>
            </a:r>
          </a:p>
          <a:p>
            <a:pPr lvl="2">
              <a:lnSpc>
                <a:spcPct val="90000"/>
              </a:lnSpc>
            </a:pPr>
            <a:r>
              <a:rPr lang="ko-KR" altLang="en-US" sz="1800"/>
              <a:t>이 윈도우 클래스를 기반으로 하여 생성된 모든 윈도우에 대한 아이콘을 설정한다</a:t>
            </a:r>
            <a:r>
              <a:rPr lang="en-US" altLang="ko-KR" sz="1800"/>
              <a:t>.</a:t>
            </a:r>
          </a:p>
          <a:p>
            <a:pPr lvl="2">
              <a:lnSpc>
                <a:spcPct val="90000"/>
              </a:lnSpc>
            </a:pPr>
            <a:r>
              <a:rPr lang="ko-KR" altLang="en-US" sz="1800"/>
              <a:t>프로그램이 실행될 때 아이콘은 </a:t>
            </a:r>
            <a:r>
              <a:rPr lang="en-US" altLang="ko-KR" sz="1800"/>
              <a:t>Windows</a:t>
            </a:r>
            <a:r>
              <a:rPr lang="ko-KR" altLang="en-US" sz="1800"/>
              <a:t>작업 표시줄에 나타난다</a:t>
            </a:r>
            <a:r>
              <a:rPr lang="en-US" altLang="ko-KR" sz="1800"/>
              <a:t>.</a:t>
            </a:r>
          </a:p>
          <a:p>
            <a:pPr lvl="2">
              <a:lnSpc>
                <a:spcPct val="90000"/>
              </a:lnSpc>
            </a:pPr>
            <a:r>
              <a:rPr lang="ko-KR" altLang="en-US" sz="1800"/>
              <a:t>프로그램에 있는 </a:t>
            </a:r>
            <a:r>
              <a:rPr lang="en-US" altLang="ko-KR" sz="1800"/>
              <a:t>ICON</a:t>
            </a:r>
            <a:r>
              <a:rPr lang="ko-KR" altLang="en-US" sz="1800"/>
              <a:t>을 지정하려면 </a:t>
            </a:r>
            <a:r>
              <a:rPr lang="en-US" altLang="ko-KR" sz="1800"/>
              <a:t>NULL</a:t>
            </a:r>
            <a:r>
              <a:rPr lang="ko-KR" altLang="en-US" sz="1800"/>
              <a:t>에 </a:t>
            </a:r>
            <a:r>
              <a:rPr lang="en-US" altLang="ko-KR" sz="1800"/>
              <a:t>hInstance</a:t>
            </a:r>
            <a:r>
              <a:rPr lang="ko-KR" altLang="en-US" sz="1800"/>
              <a:t>를 넣는다</a:t>
            </a:r>
            <a:r>
              <a:rPr lang="en-US" altLang="ko-KR" sz="180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ko-KR" sz="2000"/>
              <a:t>wndclass.hCursor = LoadCursor(NULL,IDI_APPLICATION)</a:t>
            </a:r>
          </a:p>
          <a:p>
            <a:pPr lvl="2">
              <a:lnSpc>
                <a:spcPct val="90000"/>
              </a:lnSpc>
            </a:pPr>
            <a:r>
              <a:rPr lang="ko-KR" altLang="en-US" sz="1800"/>
              <a:t>윈도우에서 사용하는 커서를 지정한다</a:t>
            </a:r>
            <a:r>
              <a:rPr lang="en-US" altLang="ko-KR" sz="180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ko-KR" sz="2000"/>
              <a:t>wndcalss.hbrBackground = GetStocObject(WHITE_BRUSH) ;</a:t>
            </a:r>
          </a:p>
          <a:p>
            <a:pPr lvl="2">
              <a:lnSpc>
                <a:spcPct val="90000"/>
              </a:lnSpc>
            </a:pPr>
            <a:r>
              <a:rPr lang="en-US" altLang="ko-KR" sz="1800"/>
              <a:t>Window</a:t>
            </a:r>
            <a:r>
              <a:rPr lang="ko-KR" altLang="en-US" sz="1800"/>
              <a:t>의 배경색을 지정한다</a:t>
            </a:r>
            <a:r>
              <a:rPr lang="en-US" altLang="ko-KR" sz="1800"/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ko-KR" sz="1800"/>
              <a:t>Windows</a:t>
            </a:r>
            <a:r>
              <a:rPr lang="ko-KR" altLang="en-US" sz="1800"/>
              <a:t>에는 여러 가지의 표준 혹은 </a:t>
            </a:r>
            <a:r>
              <a:rPr lang="ko-KR" altLang="en-US" sz="1800">
                <a:latin typeface="Arial" pitchFamily="34" charset="0"/>
              </a:rPr>
              <a:t>‘</a:t>
            </a:r>
            <a:r>
              <a:rPr lang="en-US" altLang="ko-KR" sz="1800"/>
              <a:t>stock</a:t>
            </a:r>
            <a:r>
              <a:rPr lang="en-US" altLang="ko-KR" sz="1800">
                <a:latin typeface="Arial" pitchFamily="34" charset="0"/>
              </a:rPr>
              <a:t>’</a:t>
            </a:r>
            <a:r>
              <a:rPr lang="ko-KR" altLang="en-US" sz="1800"/>
              <a:t>브러쉬가 있다</a:t>
            </a:r>
            <a:r>
              <a:rPr lang="en-US" altLang="ko-KR" sz="180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ko-KR" sz="2000"/>
              <a:t>wndclass.hMenu = NULL;</a:t>
            </a:r>
          </a:p>
          <a:p>
            <a:pPr lvl="2">
              <a:lnSpc>
                <a:spcPct val="90000"/>
              </a:lnSpc>
            </a:pPr>
            <a:r>
              <a:rPr lang="ko-KR" altLang="en-US" sz="1800"/>
              <a:t>윈도우의 메뉴를 지정한다</a:t>
            </a:r>
            <a:r>
              <a:rPr lang="en-US" altLang="ko-KR" sz="180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ko-KR" sz="2000"/>
              <a:t>wndclass.lpszClassName=szAppName;</a:t>
            </a:r>
          </a:p>
          <a:p>
            <a:pPr lvl="2">
              <a:lnSpc>
                <a:spcPct val="90000"/>
              </a:lnSpc>
            </a:pPr>
            <a:r>
              <a:rPr lang="ko-KR" altLang="en-US" sz="1800"/>
              <a:t>클래스는 반드시 이름을 부여 받아야 한다</a:t>
            </a:r>
            <a:r>
              <a:rPr lang="en-US" altLang="ko-KR" sz="180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ko-KR" sz="2000"/>
              <a:t>RegisterClass</a:t>
            </a:r>
            <a:r>
              <a:rPr lang="ko-KR" altLang="en-US" sz="2000"/>
              <a:t>를 호출하여 윈도우 클래스를 등록</a:t>
            </a:r>
            <a:endParaRPr lang="ko-KR" altLang="en-US" sz="1800"/>
          </a:p>
        </p:txBody>
      </p:sp>
      <p:sp>
        <p:nvSpPr>
          <p:cNvPr id="44035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1113"/>
            <a:ext cx="8229600" cy="417512"/>
          </a:xfrm>
          <a:noFill/>
        </p:spPr>
        <p:txBody>
          <a:bodyPr/>
          <a:lstStyle/>
          <a:p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2. </a:t>
            </a:r>
            <a:r>
              <a:rPr lang="ko-KR" altLang="en-US" sz="3200">
                <a:latin typeface="휴먼옛체" pitchFamily="2" charset="-127"/>
                <a:ea typeface="휴먼옛체" pitchFamily="2" charset="-127"/>
              </a:rPr>
              <a:t>첫 번째 </a:t>
            </a:r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API</a:t>
            </a:r>
            <a:r>
              <a:rPr lang="ko-KR" altLang="en-US" sz="3200">
                <a:latin typeface="휴먼옛체" pitchFamily="2" charset="-127"/>
                <a:ea typeface="휴먼옛체" pitchFamily="2" charset="-127"/>
              </a:rPr>
              <a:t>프로그램 분석</a:t>
            </a:r>
          </a:p>
        </p:txBody>
      </p:sp>
    </p:spTree>
  </p:cSld>
  <p:clrMapOvr>
    <a:masterClrMapping/>
  </p:clrMapOvr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4"/>
          <p:cNvSpPr>
            <a:spLocks noGrp="1" noChangeArrowheads="1"/>
          </p:cNvSpPr>
          <p:nvPr>
            <p:ph type="title"/>
          </p:nvPr>
        </p:nvSpPr>
        <p:spPr>
          <a:xfrm>
            <a:off x="7938" y="0"/>
            <a:ext cx="8229600" cy="476250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4.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메모리 맵 파일</a:t>
            </a:r>
          </a:p>
        </p:txBody>
      </p:sp>
      <p:sp>
        <p:nvSpPr>
          <p:cNvPr id="344067" name="Rectangle 5"/>
          <p:cNvSpPr>
            <a:spLocks noChangeArrowheads="1"/>
          </p:cNvSpPr>
          <p:nvPr/>
        </p:nvSpPr>
        <p:spPr bwMode="auto">
          <a:xfrm>
            <a:off x="395288" y="765175"/>
            <a:ext cx="8424862" cy="590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메모리 맵 파일은 하드 디스크에 존재하는 파일의 내용을 프로세스의 주소 공간에 연결하는 기법이다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파일을 메모리처럼 사용하는 기법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ko-KR" altLang="en-US" sz="2000">
              <a:latin typeface="굴림" pitchFamily="50" charset="-127"/>
              <a:ea typeface="굴림" pitchFamily="50" charset="-127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가상 주소 공간에 파일을 맵한 후 그 포인터를 사용하면 파일의 내용을 마치 메모리 다루듯이 똑같이 사용할 수 있다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파일을 열고 닫고 파일 포인터를 옮기고 버퍼를 유지하는 복잡한 처리를 할 필요 없이 마치 메모리에 데이터를 읽고 쓰듯이 파일을 조작할 수 있다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4"/>
          <p:cNvSpPr>
            <a:spLocks noChangeArrowheads="1"/>
          </p:cNvSpPr>
          <p:nvPr/>
        </p:nvSpPr>
        <p:spPr bwMode="auto">
          <a:xfrm>
            <a:off x="323850" y="260350"/>
            <a:ext cx="8569325" cy="6408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LRESULT CALLBACK WndProc (HWND hwnd, UINT message, WPARAM wParam, LPARAM lParam)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HDC				hdc;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PAINTSTRUCT 	ps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switch (message)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WM_CREATE: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WM_LBUTTONDOWN: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hdc = GetDC(hwnd);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HANDLE hFile = CreateFile("123.txt",GENERIC_READ,0,NULL,OPEN_EXISTING, FILE_ATTRIBUTE_NORMAL,NULL);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if (hFile == INVALID_HANDLE_VALUE)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MessageBox(hwnd,"</a:t>
            </a:r>
            <a:r>
              <a:rPr lang="ko-KR" altLang="en-US" sz="1000">
                <a:latin typeface="굴림" pitchFamily="50" charset="-127"/>
                <a:ea typeface="굴림" pitchFamily="50" charset="-127"/>
              </a:rPr>
              <a:t>파일이 없습니다</a:t>
            </a:r>
            <a:r>
              <a:rPr lang="en-US" altLang="ko-KR" sz="1000">
                <a:latin typeface="굴림" pitchFamily="50" charset="-127"/>
                <a:ea typeface="굴림" pitchFamily="50" charset="-127"/>
              </a:rPr>
              <a:t>.","</a:t>
            </a:r>
            <a:r>
              <a:rPr lang="ko-KR" altLang="en-US" sz="1000">
                <a:latin typeface="굴림" pitchFamily="50" charset="-127"/>
                <a:ea typeface="굴림" pitchFamily="50" charset="-127"/>
              </a:rPr>
              <a:t>에러</a:t>
            </a:r>
            <a:r>
              <a:rPr lang="en-US" altLang="ko-KR" sz="1000">
                <a:latin typeface="굴림" pitchFamily="50" charset="-127"/>
                <a:ea typeface="굴림" pitchFamily="50" charset="-127"/>
              </a:rPr>
              <a:t>",MB_OK);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else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HANDLE hFMap = CreateFileMapping(hFile,NULL,PAGE_READONLY,0,0,NULL);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char * pData = (char *)MapViewOfFile(hFMap,FILE_MAP_READ,0,0,0);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RECT rect;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GetClientRect(hwnd,&amp;rect);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DrawText(hdc,pData,GetFileSize(hFile,NULL),&amp;rect,DT_EXPANDTABS);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UnmapViewOfFile(hFMap);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CloseHandle(hFile);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ReleaseDC(hwnd,hdc);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WM_DESTROY: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PostQuitMessage (0)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DefWindowProc (hwnd, message, wParam, 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1113"/>
            <a:ext cx="8229600" cy="465137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4.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메모리 맵 파일</a:t>
            </a:r>
          </a:p>
        </p:txBody>
      </p:sp>
      <p:sp>
        <p:nvSpPr>
          <p:cNvPr id="346115" name="Rectangle 6"/>
          <p:cNvSpPr>
            <a:spLocks noChangeArrowheads="1"/>
          </p:cNvSpPr>
          <p:nvPr/>
        </p:nvSpPr>
        <p:spPr bwMode="auto">
          <a:xfrm>
            <a:off x="179388" y="836613"/>
            <a:ext cx="8713787" cy="2376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HANDLE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CreateFileMapping (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HANDLE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			</a:t>
            </a:r>
            <a:r>
              <a:rPr lang="en-US" altLang="ko-KR" i="1">
                <a:latin typeface="굴림" pitchFamily="50" charset="-127"/>
                <a:ea typeface="굴림" pitchFamily="50" charset="-127"/>
              </a:rPr>
              <a:t>hFile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,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LPSECURITY_ATTRIBUTES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	</a:t>
            </a:r>
            <a:r>
              <a:rPr lang="en-US" altLang="ko-KR" i="1">
                <a:latin typeface="굴림" pitchFamily="50" charset="-127"/>
                <a:ea typeface="굴림" pitchFamily="50" charset="-127"/>
              </a:rPr>
              <a:t>lpAttributes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,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DWORD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			</a:t>
            </a:r>
            <a:r>
              <a:rPr lang="en-US" altLang="ko-KR" i="1">
                <a:latin typeface="굴림" pitchFamily="50" charset="-127"/>
                <a:ea typeface="굴림" pitchFamily="50" charset="-127"/>
              </a:rPr>
              <a:t>flProtect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,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DWORD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			</a:t>
            </a:r>
            <a:r>
              <a:rPr lang="en-US" altLang="ko-KR" i="1">
                <a:latin typeface="굴림" pitchFamily="50" charset="-127"/>
                <a:ea typeface="굴림" pitchFamily="50" charset="-127"/>
              </a:rPr>
              <a:t>dwMaximumSizeHigh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,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DWORD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			</a:t>
            </a:r>
            <a:r>
              <a:rPr lang="en-US" altLang="ko-KR" i="1">
                <a:latin typeface="굴림" pitchFamily="50" charset="-127"/>
                <a:ea typeface="굴림" pitchFamily="50" charset="-127"/>
              </a:rPr>
              <a:t>dwMaximumSizeLow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,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LPCTSTR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			</a:t>
            </a:r>
            <a:r>
              <a:rPr lang="en-US" altLang="ko-KR" i="1">
                <a:latin typeface="굴림" pitchFamily="50" charset="-127"/>
                <a:ea typeface="굴림" pitchFamily="50" charset="-127"/>
              </a:rPr>
              <a:t>lpName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 );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</a:p>
        </p:txBody>
      </p:sp>
      <p:sp>
        <p:nvSpPr>
          <p:cNvPr id="346116" name="Rectangle 7"/>
          <p:cNvSpPr>
            <a:spLocks noChangeArrowheads="1"/>
          </p:cNvSpPr>
          <p:nvPr/>
        </p:nvSpPr>
        <p:spPr bwMode="auto">
          <a:xfrm>
            <a:off x="395288" y="3357563"/>
            <a:ext cx="8424862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hFile : 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대상 파일의 핸들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(INVALID_HANDLE_VALUE)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lpAttribute : NULL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flProtect :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PAGE_READONLY 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읽기 전용의 파일 맵핑 오브젝트를 만든다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이렇게 만들어진 메모리 맵 파일에 쓰기를 해서는 안 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PAGE_READWRITE 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읽고 쓸 수 있는 파일 맵핑 오브젝트를 만든다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PAGE_WRITECOPY 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쓰기를 수행하는 시점에서 별도의 복사본이 생성된다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 i="1">
                <a:latin typeface="굴림" pitchFamily="50" charset="-127"/>
                <a:ea typeface="굴림" pitchFamily="50" charset="-127"/>
              </a:rPr>
              <a:t>dwMaximumSizeHigh</a:t>
            </a:r>
            <a:r>
              <a:rPr lang="en-US" altLang="ko-KR" sz="2000" b="1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 sz="2000" i="1">
                <a:latin typeface="굴림" pitchFamily="50" charset="-127"/>
                <a:ea typeface="굴림" pitchFamily="50" charset="-127"/>
              </a:rPr>
              <a:t>dwMaximumSizeLow : 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이 인수들이 모두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0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이면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hFile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에서 지정한 파일의 크기가 그대로 사용된다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76250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4.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메모리 맵 파일</a:t>
            </a:r>
          </a:p>
        </p:txBody>
      </p:sp>
      <p:sp>
        <p:nvSpPr>
          <p:cNvPr id="347139" name="Rectangle 5"/>
          <p:cNvSpPr>
            <a:spLocks noChangeArrowheads="1"/>
          </p:cNvSpPr>
          <p:nvPr/>
        </p:nvSpPr>
        <p:spPr bwMode="auto">
          <a:xfrm>
            <a:off x="395288" y="765175"/>
            <a:ext cx="8424862" cy="280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파일 맵핑의 크기는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hFile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이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INVALID_HANDLE_VALUE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일 경우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즉 하드디스크의 파일이 아닌 페이징 파일에 메모리 맵 파일을 생성할 경우에 사용된다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파일 맵핑 오브젝트를 만든 후에는 이 오브젝트를 프로세스의 주소 공간에 맵해야 한다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주소 공간에 맵한 후 그 주소 공간을 사용한다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주소 공간에 맵된 파일의 일부분을 파일 뷰라고 한다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sp>
        <p:nvSpPr>
          <p:cNvPr id="347140" name="Rectangle 6"/>
          <p:cNvSpPr>
            <a:spLocks noChangeArrowheads="1"/>
          </p:cNvSpPr>
          <p:nvPr/>
        </p:nvSpPr>
        <p:spPr bwMode="auto">
          <a:xfrm>
            <a:off x="323850" y="3716338"/>
            <a:ext cx="8569325" cy="2952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LPVOID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MapViewOfFile(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HANDLE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	</a:t>
            </a:r>
            <a:r>
              <a:rPr lang="en-US" altLang="ko-KR" i="1">
                <a:latin typeface="굴림" pitchFamily="50" charset="-127"/>
                <a:ea typeface="굴림" pitchFamily="50" charset="-127"/>
              </a:rPr>
              <a:t>hFileMappingObject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,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DWORD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	</a:t>
            </a:r>
            <a:r>
              <a:rPr lang="en-US" altLang="ko-KR" i="1">
                <a:latin typeface="굴림" pitchFamily="50" charset="-127"/>
                <a:ea typeface="굴림" pitchFamily="50" charset="-127"/>
              </a:rPr>
              <a:t>dwDesiredAccess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,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DWORD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	</a:t>
            </a:r>
            <a:r>
              <a:rPr lang="en-US" altLang="ko-KR" i="1">
                <a:latin typeface="굴림" pitchFamily="50" charset="-127"/>
                <a:ea typeface="굴림" pitchFamily="50" charset="-127"/>
              </a:rPr>
              <a:t>dwFileOffsetHigh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,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DWORD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	</a:t>
            </a:r>
            <a:r>
              <a:rPr lang="en-US" altLang="ko-KR" i="1">
                <a:latin typeface="굴림" pitchFamily="50" charset="-127"/>
                <a:ea typeface="굴림" pitchFamily="50" charset="-127"/>
              </a:rPr>
              <a:t>dwFileOffsetLow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,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SIZE_T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		</a:t>
            </a:r>
            <a:r>
              <a:rPr lang="en-US" altLang="ko-KR" i="1">
                <a:latin typeface="굴림" pitchFamily="50" charset="-127"/>
                <a:ea typeface="굴림" pitchFamily="50" charset="-127"/>
              </a:rPr>
              <a:t>dwNumberOfBytesToMap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);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</a:p>
        </p:txBody>
      </p:sp>
    </p:spTree>
  </p:cSld>
  <p:clrMapOvr>
    <a:masterClrMapping/>
  </p:clrMapOvr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76250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4.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메모리 맵 파일</a:t>
            </a:r>
          </a:p>
        </p:txBody>
      </p:sp>
      <p:sp>
        <p:nvSpPr>
          <p:cNvPr id="348163" name="Rectangle 5"/>
          <p:cNvSpPr>
            <a:spLocks noChangeArrowheads="1"/>
          </p:cNvSpPr>
          <p:nvPr/>
        </p:nvSpPr>
        <p:spPr bwMode="auto">
          <a:xfrm>
            <a:off x="395288" y="765175"/>
            <a:ext cx="8424862" cy="280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hFileMappingObject : 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주소 공간에 맵하려는 파일 오브젝트의 핸들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dwDesiredAccess : 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FILE_MAP_WRITE 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읽고 쓸 수 있다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FILE_MAP_READ 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읽을 수 있다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FILE_MAP_ALL_ACCESS 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읽을 수도 있고 쓸 수도 있다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FILE_MAP_COPY 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읽고 쓸 수 있다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쓰기 시도가 발생하면 데이터의 복사본을 만든 후 쓴다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dwFileOffsetHigh, dwFileOffsetLow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맵핑을 시작할 오프셋 위치를 나타내는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64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비트 정수를 지정한다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이 값이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0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이면 파일의 선두부터 맵핑이 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오프셋은 시스템의 할당 단위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(64K)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의 배수여야 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dwNumberOfBytesToMap 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맵핑할 뷰의 크기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0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이면 파일 전체가 맵핑된다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UnmapViewOfFile(LPCVOID lpBaseAddress);</a:t>
            </a:r>
          </a:p>
        </p:txBody>
      </p:sp>
    </p:spTree>
  </p:cSld>
  <p:clrMapOvr>
    <a:masterClrMapping/>
  </p:clrMapOvr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4"/>
          <p:cNvSpPr>
            <a:spLocks noGrp="1" noChangeArrowheads="1"/>
          </p:cNvSpPr>
          <p:nvPr>
            <p:ph type="title"/>
          </p:nvPr>
        </p:nvSpPr>
        <p:spPr>
          <a:xfrm>
            <a:off x="-17463" y="25400"/>
            <a:ext cx="8229601" cy="450850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5.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메모리 공유</a:t>
            </a:r>
          </a:p>
        </p:txBody>
      </p:sp>
      <p:sp>
        <p:nvSpPr>
          <p:cNvPr id="349187" name="Rectangle 5"/>
          <p:cNvSpPr>
            <a:spLocks noChangeArrowheads="1"/>
          </p:cNvSpPr>
          <p:nvPr/>
        </p:nvSpPr>
        <p:spPr bwMode="auto">
          <a:xfrm>
            <a:off x="395288" y="765175"/>
            <a:ext cx="8424862" cy="280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파일 맵핑의 크기는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hFile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이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INVALID_HANDLE_VALUE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일 경우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즉 하드디스크의 파일이 아닌 페이징 파일에 메모리 맵 파일을 생성할 경우에 사용된다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8153400" cy="1143000"/>
          </a:xfrm>
        </p:spPr>
        <p:txBody>
          <a:bodyPr/>
          <a:lstStyle/>
          <a:p>
            <a:pPr algn="ctr"/>
            <a:r>
              <a:rPr lang="en-US" altLang="ko-KR"/>
              <a:t>10.Memory, File I/O, Clipboard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0084165"/>
      </p:ext>
    </p:extLst>
  </p:cSld>
  <p:clrMapOvr>
    <a:masterClrMapping/>
  </p:clrMapOvr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449A38-2F7A-4A04-909D-3F400B25475A}" type="slidenum">
              <a:rPr lang="en-US" altLang="ko-KR"/>
              <a:pPr/>
              <a:t>397</a:t>
            </a:fld>
            <a:endParaRPr lang="en-US" altLang="ko-KR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Win32 </a:t>
            </a:r>
            <a:r>
              <a:rPr lang="ko-KR" altLang="en-US"/>
              <a:t>메모리 구조 </a:t>
            </a:r>
            <a:r>
              <a:rPr lang="en-US" altLang="ko-KR"/>
              <a:t>(1)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 Win32 </a:t>
            </a:r>
            <a:r>
              <a:rPr lang="ko-KR" altLang="en-US"/>
              <a:t>메모리 모델</a:t>
            </a:r>
          </a:p>
          <a:p>
            <a:pPr lvl="1"/>
            <a:r>
              <a:rPr lang="ko-KR" altLang="en-US"/>
              <a:t>메모리 관리의 단순화</a:t>
            </a:r>
          </a:p>
          <a:p>
            <a:pPr lvl="2"/>
            <a:r>
              <a:rPr lang="en-US" altLang="ko-KR"/>
              <a:t>small, large, huge </a:t>
            </a:r>
            <a:r>
              <a:rPr lang="ko-KR" altLang="en-US"/>
              <a:t>모델이 사라짐 </a:t>
            </a:r>
            <a:r>
              <a:rPr lang="en-US" altLang="ko-KR"/>
              <a:t>(near, far </a:t>
            </a:r>
            <a:r>
              <a:rPr lang="ko-KR" altLang="en-US"/>
              <a:t>메모리 구별도 없다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디스크의 일부를 메모리로 사용</a:t>
            </a:r>
          </a:p>
          <a:p>
            <a:pPr lvl="2"/>
            <a:r>
              <a:rPr lang="ko-KR" altLang="en-US"/>
              <a:t>메모리의 총량</a:t>
            </a:r>
          </a:p>
          <a:p>
            <a:pPr lvl="3"/>
            <a:r>
              <a:rPr lang="ko-KR" altLang="en-US"/>
              <a:t>물리적인 메모리 </a:t>
            </a:r>
            <a:r>
              <a:rPr lang="en-US" altLang="ko-KR"/>
              <a:t>+ </a:t>
            </a:r>
            <a:r>
              <a:rPr lang="ko-KR" altLang="en-US"/>
              <a:t>하드 디스크의 </a:t>
            </a:r>
            <a:r>
              <a:rPr lang="en-US" altLang="ko-KR"/>
              <a:t>paging file</a:t>
            </a:r>
          </a:p>
        </p:txBody>
      </p:sp>
    </p:spTree>
    <p:extLst>
      <p:ext uri="{BB962C8B-B14F-4D97-AF65-F5344CB8AC3E}">
        <p14:creationId xmlns:p14="http://schemas.microsoft.com/office/powerpoint/2010/main" val="2898050562"/>
      </p:ext>
    </p:extLst>
  </p:cSld>
  <p:clrMapOvr>
    <a:masterClrMapping/>
  </p:clrMapOvr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F943C5-1198-44FB-A758-198B4C6F4DB3}" type="slidenum">
              <a:rPr lang="en-US" altLang="ko-KR"/>
              <a:pPr/>
              <a:t>398</a:t>
            </a:fld>
            <a:endParaRPr lang="en-US" altLang="ko-KR"/>
          </a:p>
        </p:txBody>
      </p:sp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Win32 </a:t>
            </a:r>
            <a:r>
              <a:rPr lang="ko-KR" altLang="en-US"/>
              <a:t>메모리 구조 </a:t>
            </a:r>
            <a:r>
              <a:rPr lang="en-US" altLang="ko-KR"/>
              <a:t>(2)</a:t>
            </a:r>
          </a:p>
        </p:txBody>
      </p:sp>
      <p:sp>
        <p:nvSpPr>
          <p:cNvPr id="717828" name="Line 4"/>
          <p:cNvSpPr>
            <a:spLocks noChangeShapeType="1"/>
          </p:cNvSpPr>
          <p:nvPr/>
        </p:nvSpPr>
        <p:spPr bwMode="auto">
          <a:xfrm>
            <a:off x="4140200" y="2667000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829" name="Text Box 5"/>
          <p:cNvSpPr txBox="1">
            <a:spLocks noChangeArrowheads="1"/>
          </p:cNvSpPr>
          <p:nvPr/>
        </p:nvSpPr>
        <p:spPr bwMode="auto">
          <a:xfrm>
            <a:off x="1262063" y="2530475"/>
            <a:ext cx="1509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ko-KR" sz="2800" b="0">
                <a:latin typeface="Arial" pitchFamily="34" charset="0"/>
                <a:ea typeface="굴림" pitchFamily="50" charset="-127"/>
              </a:rPr>
              <a:t>Physical</a:t>
            </a:r>
          </a:p>
        </p:txBody>
      </p:sp>
      <p:sp>
        <p:nvSpPr>
          <p:cNvPr id="717830" name="Text Box 6"/>
          <p:cNvSpPr txBox="1">
            <a:spLocks noChangeArrowheads="1"/>
          </p:cNvSpPr>
          <p:nvPr/>
        </p:nvSpPr>
        <p:spPr bwMode="auto">
          <a:xfrm>
            <a:off x="5827713" y="2514600"/>
            <a:ext cx="1314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ko-KR" sz="2800" b="0">
                <a:latin typeface="Arial" pitchFamily="34" charset="0"/>
                <a:ea typeface="굴림" pitchFamily="50" charset="-127"/>
              </a:rPr>
              <a:t>Logical</a:t>
            </a:r>
          </a:p>
        </p:txBody>
      </p:sp>
      <p:pic>
        <p:nvPicPr>
          <p:cNvPr id="717831" name="Picture 7" descr="mem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138" y="3505200"/>
            <a:ext cx="190500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832" name="Rectangle 8"/>
          <p:cNvSpPr>
            <a:spLocks noChangeArrowheads="1"/>
          </p:cNvSpPr>
          <p:nvPr/>
        </p:nvSpPr>
        <p:spPr bwMode="auto">
          <a:xfrm>
            <a:off x="5132388" y="3200400"/>
            <a:ext cx="2895600" cy="2362200"/>
          </a:xfrm>
          <a:prstGeom prst="rect">
            <a:avLst/>
          </a:prstGeom>
          <a:solidFill>
            <a:srgbClr val="66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0" lang="en-US" altLang="ko-KR" sz="3200" b="0">
                <a:solidFill>
                  <a:srgbClr val="990000"/>
                </a:solidFill>
                <a:latin typeface="Arial" pitchFamily="34" charset="0"/>
                <a:ea typeface="굴림" pitchFamily="50" charset="-127"/>
              </a:rPr>
              <a:t>Memory with </a:t>
            </a:r>
          </a:p>
          <a:p>
            <a:pPr algn="ctr">
              <a:spcBef>
                <a:spcPct val="0"/>
              </a:spcBef>
            </a:pPr>
            <a:r>
              <a:rPr kumimoji="0" lang="en-US" altLang="ko-KR" sz="3200" b="0">
                <a:solidFill>
                  <a:srgbClr val="990000"/>
                </a:solidFill>
                <a:latin typeface="Arial" pitchFamily="34" charset="0"/>
                <a:ea typeface="굴림" pitchFamily="50" charset="-127"/>
              </a:rPr>
              <a:t>infinite capacity</a:t>
            </a:r>
          </a:p>
        </p:txBody>
      </p:sp>
      <p:sp>
        <p:nvSpPr>
          <p:cNvPr id="717833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778000"/>
            <a:ext cx="5962650" cy="4699000"/>
          </a:xfrm>
          <a:noFill/>
          <a:ln/>
        </p:spPr>
        <p:txBody>
          <a:bodyPr/>
          <a:lstStyle/>
          <a:p>
            <a:r>
              <a:rPr lang="en-US" altLang="ko-KR" sz="2000"/>
              <a:t>Virtual Memory</a:t>
            </a:r>
          </a:p>
        </p:txBody>
      </p:sp>
    </p:spTree>
    <p:extLst>
      <p:ext uri="{BB962C8B-B14F-4D97-AF65-F5344CB8AC3E}">
        <p14:creationId xmlns:p14="http://schemas.microsoft.com/office/powerpoint/2010/main" val="962489304"/>
      </p:ext>
    </p:extLst>
  </p:cSld>
  <p:clrMapOvr>
    <a:masterClrMapping/>
  </p:clrMapOvr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4CF98B-9C4D-4154-9D2D-8DE868BE8022}" type="slidenum">
              <a:rPr lang="en-US" altLang="ko-KR"/>
              <a:pPr/>
              <a:t>399</a:t>
            </a:fld>
            <a:endParaRPr lang="en-US" altLang="ko-KR"/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Win32 </a:t>
            </a:r>
            <a:r>
              <a:rPr lang="ko-KR" altLang="en-US"/>
              <a:t>메모리 구조 </a:t>
            </a:r>
            <a:r>
              <a:rPr lang="en-US" altLang="ko-KR"/>
              <a:t>(3)</a:t>
            </a:r>
          </a:p>
        </p:txBody>
      </p:sp>
      <p:sp>
        <p:nvSpPr>
          <p:cNvPr id="43520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778000"/>
            <a:ext cx="5962650" cy="4699000"/>
          </a:xfrm>
          <a:noFill/>
          <a:ln/>
        </p:spPr>
        <p:txBody>
          <a:bodyPr/>
          <a:lstStyle/>
          <a:p>
            <a:r>
              <a:rPr lang="en-US" altLang="ko-KR" sz="2000"/>
              <a:t>Virtual Memory</a:t>
            </a:r>
          </a:p>
          <a:p>
            <a:pPr lvl="1"/>
            <a:r>
              <a:rPr lang="ko-KR" altLang="en-US" sz="1800"/>
              <a:t>메모리에 프로그램이 적재될 때 반드시 연속적으로 적재될 필요는 없다</a:t>
            </a:r>
          </a:p>
          <a:p>
            <a:pPr lvl="1"/>
            <a:r>
              <a:rPr lang="ko-KR" altLang="en-US" sz="1800"/>
              <a:t>가상 주소 공간과 실 주소 공간의 분리</a:t>
            </a:r>
          </a:p>
          <a:p>
            <a:pPr lvl="2"/>
            <a:r>
              <a:rPr lang="ko-KR" altLang="en-US" sz="1600"/>
              <a:t>가상 주소 공간 </a:t>
            </a:r>
            <a:r>
              <a:rPr lang="en-US" altLang="ko-KR" sz="1600"/>
              <a:t>: </a:t>
            </a:r>
            <a:r>
              <a:rPr lang="ko-KR" altLang="en-US" sz="1600"/>
              <a:t>현재 진행중인 프로세스가 생성하는 주소의 집합</a:t>
            </a:r>
          </a:p>
          <a:p>
            <a:pPr lvl="2"/>
            <a:r>
              <a:rPr lang="ko-KR" altLang="en-US" sz="1600"/>
              <a:t>실 주소 공간 </a:t>
            </a:r>
            <a:r>
              <a:rPr lang="en-US" altLang="ko-KR" sz="1600"/>
              <a:t>: </a:t>
            </a:r>
            <a:r>
              <a:rPr lang="ko-KR" altLang="en-US" sz="1600"/>
              <a:t>주 기억 장치에서 사용가능한 주소</a:t>
            </a:r>
          </a:p>
          <a:p>
            <a:pPr lvl="1"/>
            <a:r>
              <a:rPr lang="ko-KR" altLang="en-US" sz="1800"/>
              <a:t>사용자에게는 실제 메모리의 특성을 감춘다</a:t>
            </a:r>
            <a:r>
              <a:rPr lang="en-US" altLang="ko-KR" sz="1800"/>
              <a:t>.</a:t>
            </a:r>
          </a:p>
          <a:p>
            <a:pPr lvl="2"/>
            <a:r>
              <a:rPr lang="ko-KR" altLang="en-US" sz="1600"/>
              <a:t>사용자는 컴퓨터가 </a:t>
            </a:r>
            <a:r>
              <a:rPr lang="en-US" altLang="ko-KR" sz="1400"/>
              <a:t>2</a:t>
            </a:r>
            <a:r>
              <a:rPr lang="en-US" altLang="ko-KR" sz="1400" baseline="30000"/>
              <a:t>n</a:t>
            </a:r>
            <a:r>
              <a:rPr lang="en-US" altLang="ko-KR" sz="1400"/>
              <a:t> byte</a:t>
            </a:r>
            <a:r>
              <a:rPr lang="ko-KR" altLang="en-US" sz="1400"/>
              <a:t>의 메모리를 가지고 있는 것으로 생각한다</a:t>
            </a:r>
            <a:r>
              <a:rPr lang="en-US" altLang="ko-KR" sz="1400"/>
              <a:t>.</a:t>
            </a:r>
          </a:p>
          <a:p>
            <a:pPr lvl="2"/>
            <a:r>
              <a:rPr lang="ko-KR" altLang="en-US" sz="1400"/>
              <a:t>가상 메모리의 일부만이 실제 메모리에 할당된다</a:t>
            </a:r>
            <a:r>
              <a:rPr lang="en-US" altLang="ko-KR" sz="1400"/>
              <a:t>. </a:t>
            </a:r>
          </a:p>
        </p:txBody>
      </p:sp>
      <p:pic>
        <p:nvPicPr>
          <p:cNvPr id="43520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101850"/>
            <a:ext cx="177165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937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>
          <a:xfrm>
            <a:off x="312738" y="703263"/>
            <a:ext cx="8229600" cy="5616575"/>
          </a:xfrm>
        </p:spPr>
        <p:txBody>
          <a:bodyPr/>
          <a:lstStyle/>
          <a:p>
            <a:r>
              <a:rPr lang="en-US" altLang="ko-KR"/>
              <a:t>Windows</a:t>
            </a:r>
            <a:r>
              <a:rPr lang="ko-KR" altLang="en-US"/>
              <a:t>의 특징</a:t>
            </a:r>
          </a:p>
          <a:p>
            <a:pPr lvl="1"/>
            <a:r>
              <a:rPr lang="en-US" altLang="ko-KR" sz="2000"/>
              <a:t>32bit </a:t>
            </a:r>
            <a:r>
              <a:rPr lang="ko-KR" altLang="en-US" sz="2000"/>
              <a:t>선점형 멀티태스킹과 멀티스레딩을 지원하는 그래픽 운영체제이다</a:t>
            </a:r>
            <a:r>
              <a:rPr lang="en-US" altLang="ko-KR" sz="2000"/>
              <a:t>.</a:t>
            </a:r>
          </a:p>
          <a:p>
            <a:pPr lvl="2"/>
            <a:r>
              <a:rPr lang="ko-KR" altLang="en-US" sz="1800"/>
              <a:t>비선점형 </a:t>
            </a:r>
            <a:r>
              <a:rPr lang="en-US" altLang="ko-KR" sz="1800"/>
              <a:t>: </a:t>
            </a:r>
          </a:p>
          <a:p>
            <a:pPr lvl="3"/>
            <a:r>
              <a:rPr lang="ko-KR" altLang="en-US" sz="1600"/>
              <a:t>프로그램이 스스로 제어를 다른 프로그램에게 넘겨 주어야 한다</a:t>
            </a:r>
            <a:r>
              <a:rPr lang="en-US" altLang="ko-KR" sz="1600"/>
              <a:t>.</a:t>
            </a:r>
          </a:p>
          <a:p>
            <a:pPr lvl="1"/>
            <a:r>
              <a:rPr lang="en-US" altLang="ko-KR" sz="2000"/>
              <a:t>GUI</a:t>
            </a:r>
            <a:r>
              <a:rPr lang="ko-KR" altLang="en-US" sz="2000"/>
              <a:t>환경이다</a:t>
            </a:r>
            <a:r>
              <a:rPr lang="en-US" altLang="ko-KR" sz="2000"/>
              <a:t>.</a:t>
            </a:r>
          </a:p>
          <a:p>
            <a:pPr lvl="2"/>
            <a:r>
              <a:rPr lang="en-US" altLang="ko-KR" sz="1800">
                <a:latin typeface="Arial" pitchFamily="34" charset="0"/>
                <a:ea typeface="굴림체" pitchFamily="49" charset="-127"/>
              </a:rPr>
              <a:t>“</a:t>
            </a:r>
            <a:r>
              <a:rPr lang="en-US" altLang="ko-KR" sz="1800">
                <a:latin typeface="굴림체" pitchFamily="49" charset="-127"/>
                <a:ea typeface="굴림체" pitchFamily="49" charset="-127"/>
              </a:rPr>
              <a:t>GUI</a:t>
            </a:r>
            <a:r>
              <a:rPr lang="ko-KR" altLang="en-US" sz="1800">
                <a:latin typeface="굴림체" pitchFamily="49" charset="-127"/>
                <a:ea typeface="굴림체" pitchFamily="49" charset="-127"/>
              </a:rPr>
              <a:t>는 개인용 컴퓨터 산업의 가장 중요하고 유일한 </a:t>
            </a:r>
            <a:r>
              <a:rPr lang="ko-KR" altLang="en-US" sz="1800">
                <a:latin typeface="Arial" pitchFamily="34" charset="0"/>
                <a:ea typeface="굴림체" pitchFamily="49" charset="-127"/>
              </a:rPr>
              <a:t>‘</a:t>
            </a:r>
            <a:r>
              <a:rPr lang="ko-KR" altLang="en-US" sz="1800">
                <a:latin typeface="굴림체" pitchFamily="49" charset="-127"/>
                <a:ea typeface="굴림체" pitchFamily="49" charset="-127"/>
              </a:rPr>
              <a:t>대중적 합의</a:t>
            </a:r>
            <a:r>
              <a:rPr lang="ko-KR" altLang="en-US" sz="1800">
                <a:latin typeface="Arial" pitchFamily="34" charset="0"/>
                <a:ea typeface="굴림체" pitchFamily="49" charset="-127"/>
              </a:rPr>
              <a:t>’</a:t>
            </a:r>
            <a:r>
              <a:rPr lang="ko-KR" altLang="en-US" sz="1800">
                <a:latin typeface="굴림체" pitchFamily="49" charset="-127"/>
                <a:ea typeface="굴림체" pitchFamily="49" charset="-127"/>
              </a:rPr>
              <a:t>라는 점은 이제 명백해 졌다</a:t>
            </a:r>
            <a:r>
              <a:rPr lang="en-US" altLang="ko-KR" sz="1800">
                <a:latin typeface="굴림체" pitchFamily="49" charset="-127"/>
                <a:ea typeface="굴림체" pitchFamily="49" charset="-127"/>
              </a:rPr>
              <a:t>.</a:t>
            </a:r>
            <a:r>
              <a:rPr lang="en-US" altLang="ko-KR" sz="1800">
                <a:latin typeface="Arial" pitchFamily="34" charset="0"/>
                <a:ea typeface="굴림체" pitchFamily="49" charset="-127"/>
              </a:rPr>
              <a:t>”</a:t>
            </a:r>
            <a:r>
              <a:rPr lang="en-US" altLang="ko-KR" sz="1800">
                <a:latin typeface="굴림체" pitchFamily="49" charset="-127"/>
                <a:ea typeface="굴림체" pitchFamily="49" charset="-127"/>
              </a:rPr>
              <a:t>  -  Charles Simonyi</a:t>
            </a:r>
            <a:endParaRPr lang="en-US" altLang="ko-KR" sz="1800"/>
          </a:p>
          <a:p>
            <a:pPr lvl="2"/>
            <a:r>
              <a:rPr lang="en-US" altLang="ko-KR" sz="1800"/>
              <a:t>GUI</a:t>
            </a:r>
            <a:r>
              <a:rPr lang="ko-KR" altLang="en-US" sz="1800"/>
              <a:t>의 특징</a:t>
            </a:r>
          </a:p>
          <a:p>
            <a:pPr lvl="3"/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1. </a:t>
            </a:r>
            <a:r>
              <a:rPr lang="ko-KR" altLang="en-US" sz="1600">
                <a:latin typeface="굴림체" pitchFamily="49" charset="-127"/>
                <a:ea typeface="굴림체" pitchFamily="49" charset="-127"/>
              </a:rPr>
              <a:t>더 이상 컴퓨터나 새로운 프로그램의 사용법을 배우는데 많은 시간을 소비하지 않아도 된다</a:t>
            </a: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lvl="3"/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>
                <a:latin typeface="굴림체" pitchFamily="49" charset="-127"/>
                <a:ea typeface="굴림체" pitchFamily="49" charset="-127"/>
              </a:rPr>
              <a:t>일관된 사용자 인터페이스를 이용한다는 것은 메뉴와 대화상자를 구성할 때 </a:t>
            </a: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Windows</a:t>
            </a:r>
            <a:r>
              <a:rPr lang="ko-KR" altLang="en-US" sz="1600">
                <a:latin typeface="굴림체" pitchFamily="49" charset="-127"/>
                <a:ea typeface="굴림체" pitchFamily="49" charset="-127"/>
              </a:rPr>
              <a:t>에 내장된 루틴을 이용한다는 것을 의미한다</a:t>
            </a: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lvl="1"/>
            <a:r>
              <a:rPr lang="en-US" altLang="ko-KR" sz="2000">
                <a:latin typeface="Arial" pitchFamily="34" charset="0"/>
              </a:rPr>
              <a:t>‘</a:t>
            </a:r>
            <a:r>
              <a:rPr lang="ko-KR" altLang="en-US" sz="2000"/>
              <a:t>동적 연결</a:t>
            </a:r>
            <a:r>
              <a:rPr lang="ko-KR" altLang="en-US" sz="2000">
                <a:latin typeface="Arial" pitchFamily="34" charset="0"/>
              </a:rPr>
              <a:t>’</a:t>
            </a:r>
            <a:r>
              <a:rPr lang="ko-KR" altLang="en-US" sz="2000"/>
              <a:t>이라는 개념을 중심으로 동작한다</a:t>
            </a:r>
            <a:r>
              <a:rPr lang="en-US" altLang="ko-KR" sz="2000"/>
              <a:t>.</a:t>
            </a:r>
          </a:p>
          <a:p>
            <a:pPr lvl="2"/>
            <a:r>
              <a:rPr lang="en-US" altLang="ko-KR" sz="1800"/>
              <a:t>Windows</a:t>
            </a:r>
            <a:r>
              <a:rPr lang="ko-KR" altLang="en-US" sz="1800"/>
              <a:t>에서 실행되는 프로그램은 </a:t>
            </a:r>
            <a:r>
              <a:rPr lang="ko-KR" altLang="en-US" sz="1800">
                <a:latin typeface="Arial" pitchFamily="34" charset="0"/>
              </a:rPr>
              <a:t>‘</a:t>
            </a:r>
            <a:r>
              <a:rPr lang="ko-KR" altLang="en-US" sz="1800"/>
              <a:t>동적 연결 라이브러리</a:t>
            </a:r>
            <a:r>
              <a:rPr lang="ko-KR" altLang="en-US" sz="1800">
                <a:latin typeface="Arial" pitchFamily="34" charset="0"/>
              </a:rPr>
              <a:t>’</a:t>
            </a:r>
            <a:r>
              <a:rPr lang="ko-KR" altLang="en-US" sz="1800"/>
              <a:t>라고 하는 파일에 존재하는 루틴을 공유한다</a:t>
            </a:r>
            <a:r>
              <a:rPr lang="en-US" altLang="ko-KR" sz="1800"/>
              <a:t>.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549275"/>
          </a:xfrm>
        </p:spPr>
        <p:txBody>
          <a:bodyPr/>
          <a:lstStyle/>
          <a:p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2. </a:t>
            </a:r>
            <a:r>
              <a:rPr lang="en-US" altLang="ko-KR" sz="3200">
                <a:solidFill>
                  <a:schemeClr val="tx1"/>
                </a:solidFill>
                <a:latin typeface="휴먼옛체" pitchFamily="2" charset="-127"/>
                <a:ea typeface="휴먼옛체" pitchFamily="2" charset="-127"/>
              </a:rPr>
              <a:t>Windows</a:t>
            </a:r>
            <a:r>
              <a:rPr lang="ko-KR" altLang="en-US" sz="3200">
                <a:solidFill>
                  <a:schemeClr val="tx1"/>
                </a:solidFill>
                <a:latin typeface="휴먼옛체" pitchFamily="2" charset="-127"/>
                <a:ea typeface="휴먼옛체" pitchFamily="2" charset="-127"/>
              </a:rPr>
              <a:t>의 구성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1113" y="2863850"/>
            <a:ext cx="1441450" cy="20161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solidFill>
                  <a:schemeClr val="accent2"/>
                </a:solidFill>
              </a:rPr>
              <a:t>2G </a:t>
            </a:r>
            <a:r>
              <a:rPr lang="ko-KR" altLang="en-US">
                <a:solidFill>
                  <a:schemeClr val="accent2"/>
                </a:solidFill>
              </a:rPr>
              <a:t>운영체제</a:t>
            </a:r>
          </a:p>
          <a:p>
            <a:pPr algn="ctr"/>
            <a:endParaRPr lang="ko-KR" altLang="en-US">
              <a:solidFill>
                <a:schemeClr val="accent2"/>
              </a:solidFill>
            </a:endParaRPr>
          </a:p>
          <a:p>
            <a:pPr algn="ctr"/>
            <a:endParaRPr lang="ko-KR" altLang="en-US">
              <a:solidFill>
                <a:schemeClr val="accent2"/>
              </a:solidFill>
            </a:endParaRPr>
          </a:p>
          <a:p>
            <a:pPr algn="ctr"/>
            <a:r>
              <a:rPr lang="en-US" altLang="ko-KR">
                <a:solidFill>
                  <a:schemeClr val="accent2"/>
                </a:solidFill>
              </a:rPr>
              <a:t>Stack(1M)</a:t>
            </a:r>
          </a:p>
          <a:p>
            <a:pPr algn="ctr"/>
            <a:r>
              <a:rPr lang="ko-KR" altLang="en-US">
                <a:solidFill>
                  <a:schemeClr val="accent2"/>
                </a:solidFill>
              </a:rPr>
              <a:t>코드영역</a:t>
            </a:r>
            <a:r>
              <a:rPr lang="en-US" altLang="ko-KR">
                <a:solidFill>
                  <a:schemeClr val="accent2"/>
                </a:solidFill>
              </a:rPr>
              <a:t>(200k)</a:t>
            </a:r>
          </a:p>
          <a:p>
            <a:pPr algn="ctr"/>
            <a:r>
              <a:rPr lang="ko-KR" altLang="en-US">
                <a:solidFill>
                  <a:schemeClr val="accent2"/>
                </a:solidFill>
              </a:rPr>
              <a:t>전역공간</a:t>
            </a:r>
            <a:r>
              <a:rPr lang="en-US" altLang="ko-KR">
                <a:solidFill>
                  <a:schemeClr val="accent2"/>
                </a:solidFill>
              </a:rPr>
              <a:t>(1K)</a:t>
            </a:r>
          </a:p>
          <a:p>
            <a:pPr algn="ctr"/>
            <a:r>
              <a:rPr lang="en-US" altLang="ko-KR">
                <a:solidFill>
                  <a:schemeClr val="accent2"/>
                </a:solidFill>
              </a:rPr>
              <a:t>Heap</a:t>
            </a: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-60325" y="3656013"/>
            <a:ext cx="1512888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4067175" y="558800"/>
            <a:ext cx="3529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>
                <a:solidFill>
                  <a:schemeClr val="accent2"/>
                </a:solidFill>
              </a:rPr>
              <a:t>한 시점에 도는 함수가 여러 개다</a:t>
            </a:r>
            <a:r>
              <a:rPr lang="en-US" altLang="ko-KR">
                <a:solidFill>
                  <a:schemeClr val="accent2"/>
                </a:solidFill>
              </a:rPr>
              <a:t>.!!</a:t>
            </a:r>
          </a:p>
        </p:txBody>
      </p:sp>
      <p:sp>
        <p:nvSpPr>
          <p:cNvPr id="8199" name="Line 8"/>
          <p:cNvSpPr>
            <a:spLocks noChangeShapeType="1"/>
          </p:cNvSpPr>
          <p:nvPr/>
        </p:nvSpPr>
        <p:spPr bwMode="auto">
          <a:xfrm>
            <a:off x="5075238" y="9191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00" name="Rectangle 9"/>
          <p:cNvSpPr>
            <a:spLocks noChangeArrowheads="1"/>
          </p:cNvSpPr>
          <p:nvPr/>
        </p:nvSpPr>
        <p:spPr bwMode="auto">
          <a:xfrm>
            <a:off x="4283075" y="1206500"/>
            <a:ext cx="1296988" cy="2889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01" name="Line 10"/>
          <p:cNvSpPr>
            <a:spLocks noChangeShapeType="1"/>
          </p:cNvSpPr>
          <p:nvPr/>
        </p:nvSpPr>
        <p:spPr bwMode="auto">
          <a:xfrm>
            <a:off x="1835150" y="1495425"/>
            <a:ext cx="20875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02" name="Text Box 11"/>
          <p:cNvSpPr txBox="1">
            <a:spLocks noChangeArrowheads="1"/>
          </p:cNvSpPr>
          <p:nvPr/>
        </p:nvSpPr>
        <p:spPr bwMode="auto">
          <a:xfrm>
            <a:off x="3398838" y="1644650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9pPr>
          </a:lstStyle>
          <a:p>
            <a:pPr eaLnBrk="1" hangingPunct="1"/>
            <a:r>
              <a:rPr lang="ko-KR" altLang="en-US">
                <a:solidFill>
                  <a:schemeClr val="accent2"/>
                </a:solidFill>
              </a:rPr>
              <a:t>타임 슬라이싱 기법</a:t>
            </a:r>
            <a:r>
              <a:rPr lang="en-US" altLang="ko-KR">
                <a:solidFill>
                  <a:schemeClr val="accent2"/>
                </a:solidFill>
              </a:rPr>
              <a:t>!!</a:t>
            </a:r>
          </a:p>
        </p:txBody>
      </p:sp>
      <p:sp>
        <p:nvSpPr>
          <p:cNvPr id="8203" name="Rectangle 12"/>
          <p:cNvSpPr>
            <a:spLocks noChangeArrowheads="1"/>
          </p:cNvSpPr>
          <p:nvPr/>
        </p:nvSpPr>
        <p:spPr bwMode="auto">
          <a:xfrm>
            <a:off x="5219700" y="1711325"/>
            <a:ext cx="431800" cy="2873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latin typeface="굴림" pitchFamily="50" charset="-127"/>
                <a:ea typeface="굴림" pitchFamily="50" charset="-127"/>
              </a:rPr>
              <a:t>A</a:t>
            </a:r>
          </a:p>
        </p:txBody>
      </p:sp>
      <p:sp>
        <p:nvSpPr>
          <p:cNvPr id="8204" name="Rectangle 13"/>
          <p:cNvSpPr>
            <a:spLocks noChangeArrowheads="1"/>
          </p:cNvSpPr>
          <p:nvPr/>
        </p:nvSpPr>
        <p:spPr bwMode="auto">
          <a:xfrm>
            <a:off x="5651500" y="1711325"/>
            <a:ext cx="431800" cy="2873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latin typeface="굴림" pitchFamily="50" charset="-127"/>
                <a:ea typeface="굴림" pitchFamily="50" charset="-127"/>
              </a:rPr>
              <a:t>B</a:t>
            </a:r>
          </a:p>
        </p:txBody>
      </p:sp>
      <p:sp>
        <p:nvSpPr>
          <p:cNvPr id="8205" name="Rectangle 14"/>
          <p:cNvSpPr>
            <a:spLocks noChangeArrowheads="1"/>
          </p:cNvSpPr>
          <p:nvPr/>
        </p:nvSpPr>
        <p:spPr bwMode="auto">
          <a:xfrm>
            <a:off x="6083300" y="1711325"/>
            <a:ext cx="431800" cy="2873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latin typeface="굴림" pitchFamily="50" charset="-127"/>
                <a:ea typeface="굴림" pitchFamily="50" charset="-127"/>
              </a:rPr>
              <a:t>A</a:t>
            </a:r>
          </a:p>
        </p:txBody>
      </p:sp>
      <p:sp>
        <p:nvSpPr>
          <p:cNvPr id="8206" name="Rectangle 15"/>
          <p:cNvSpPr>
            <a:spLocks noChangeArrowheads="1"/>
          </p:cNvSpPr>
          <p:nvPr/>
        </p:nvSpPr>
        <p:spPr bwMode="auto">
          <a:xfrm>
            <a:off x="6515100" y="1711325"/>
            <a:ext cx="431800" cy="2873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latin typeface="굴림" pitchFamily="50" charset="-127"/>
                <a:ea typeface="굴림" pitchFamily="50" charset="-127"/>
              </a:rPr>
              <a:t>B</a:t>
            </a:r>
          </a:p>
        </p:txBody>
      </p:sp>
      <p:sp>
        <p:nvSpPr>
          <p:cNvPr id="8207" name="Rectangle 16"/>
          <p:cNvSpPr>
            <a:spLocks noChangeArrowheads="1"/>
          </p:cNvSpPr>
          <p:nvPr/>
        </p:nvSpPr>
        <p:spPr bwMode="auto">
          <a:xfrm>
            <a:off x="6948488" y="1711325"/>
            <a:ext cx="431800" cy="2873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latin typeface="굴림" pitchFamily="50" charset="-127"/>
                <a:ea typeface="굴림" pitchFamily="50" charset="-127"/>
              </a:rPr>
              <a:t>A</a:t>
            </a:r>
          </a:p>
        </p:txBody>
      </p:sp>
      <p:sp>
        <p:nvSpPr>
          <p:cNvPr id="8208" name="Line 17"/>
          <p:cNvSpPr>
            <a:spLocks noChangeShapeType="1"/>
          </p:cNvSpPr>
          <p:nvPr/>
        </p:nvSpPr>
        <p:spPr bwMode="auto">
          <a:xfrm>
            <a:off x="1547813" y="3727450"/>
            <a:ext cx="10795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09" name="Line 18"/>
          <p:cNvSpPr>
            <a:spLocks noChangeShapeType="1"/>
          </p:cNvSpPr>
          <p:nvPr/>
        </p:nvSpPr>
        <p:spPr bwMode="auto">
          <a:xfrm>
            <a:off x="1187450" y="5167313"/>
            <a:ext cx="115252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10" name="Text Box 19"/>
          <p:cNvSpPr txBox="1">
            <a:spLocks noChangeArrowheads="1"/>
          </p:cNvSpPr>
          <p:nvPr/>
        </p:nvSpPr>
        <p:spPr bwMode="auto">
          <a:xfrm>
            <a:off x="5435600" y="5527675"/>
            <a:ext cx="203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9pPr>
          </a:lstStyle>
          <a:p>
            <a:pPr eaLnBrk="1" hangingPunct="1"/>
            <a:r>
              <a:rPr lang="ko-KR" altLang="en-US">
                <a:solidFill>
                  <a:schemeClr val="accent2"/>
                </a:solidFill>
              </a:rPr>
              <a:t>동적 연결</a:t>
            </a:r>
          </a:p>
          <a:p>
            <a:pPr eaLnBrk="1" hangingPunct="1"/>
            <a:r>
              <a:rPr lang="en-US" altLang="ko-KR">
                <a:solidFill>
                  <a:schemeClr val="accent2"/>
                </a:solidFill>
              </a:rPr>
              <a:t>C =&gt; .obj + .Lib + .dll</a:t>
            </a:r>
            <a:r>
              <a:rPr lang="en-US" altLang="ko-KR"/>
              <a:t>  </a:t>
            </a:r>
          </a:p>
        </p:txBody>
      </p:sp>
      <p:sp>
        <p:nvSpPr>
          <p:cNvPr id="8211" name="Text Box 20"/>
          <p:cNvSpPr txBox="1">
            <a:spLocks noChangeArrowheads="1"/>
          </p:cNvSpPr>
          <p:nvPr/>
        </p:nvSpPr>
        <p:spPr bwMode="auto">
          <a:xfrm>
            <a:off x="5867400" y="6375400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accent2"/>
                </a:solidFill>
              </a:rPr>
              <a:t>=&gt; Exe + .dll</a:t>
            </a:r>
          </a:p>
        </p:txBody>
      </p:sp>
      <p:sp>
        <p:nvSpPr>
          <p:cNvPr id="8212" name="Rectangle 21"/>
          <p:cNvSpPr>
            <a:spLocks noChangeArrowheads="1"/>
          </p:cNvSpPr>
          <p:nvPr/>
        </p:nvSpPr>
        <p:spPr bwMode="auto">
          <a:xfrm>
            <a:off x="5364163" y="5886450"/>
            <a:ext cx="2016125" cy="2174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13" name="Text Box 22"/>
          <p:cNvSpPr txBox="1">
            <a:spLocks noChangeArrowheads="1"/>
          </p:cNvSpPr>
          <p:nvPr/>
        </p:nvSpPr>
        <p:spPr bwMode="auto">
          <a:xfrm>
            <a:off x="6640513" y="53895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9pPr>
          </a:lstStyle>
          <a:p>
            <a:pPr eaLnBrk="1" hangingPunct="1"/>
            <a:endParaRPr lang="ko-KR" altLang="ko-KR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2. </a:t>
            </a:r>
            <a:r>
              <a:rPr lang="ko-KR" altLang="en-US" sz="3200">
                <a:latin typeface="휴먼옛체" pitchFamily="2" charset="-127"/>
                <a:ea typeface="휴먼옛체" pitchFamily="2" charset="-127"/>
              </a:rPr>
              <a:t>첫 번째 </a:t>
            </a:r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API</a:t>
            </a:r>
            <a:r>
              <a:rPr lang="ko-KR" altLang="en-US" sz="3200">
                <a:latin typeface="휴먼옛체" pitchFamily="2" charset="-127"/>
                <a:ea typeface="휴먼옛체" pitchFamily="2" charset="-127"/>
              </a:rPr>
              <a:t>프로그램 분석</a:t>
            </a:r>
          </a:p>
        </p:txBody>
      </p:sp>
      <p:sp>
        <p:nvSpPr>
          <p:cNvPr id="45059" name="Rectangle 5"/>
          <p:cNvSpPr>
            <a:spLocks noChangeArrowheads="1"/>
          </p:cNvSpPr>
          <p:nvPr/>
        </p:nvSpPr>
        <p:spPr bwMode="auto">
          <a:xfrm>
            <a:off x="395288" y="765175"/>
            <a:ext cx="8280400" cy="1727200"/>
          </a:xfrm>
          <a:prstGeom prst="rect">
            <a:avLst/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if (!RegisterClass(&amp;wndclass))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MessageBox(NULL,TEXT(“This program requires Windows NT!”,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	szAppName,MB_ICONERROR);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return 0;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736468-0A7B-4A6C-AA23-686CE356DC19}" type="slidenum">
              <a:rPr lang="en-US" altLang="ko-KR"/>
              <a:pPr/>
              <a:t>400</a:t>
            </a:fld>
            <a:endParaRPr lang="en-US" altLang="ko-KR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pic>
        <p:nvPicPr>
          <p:cNvPr id="16386" name="Picture 2" descr="PROCESS MEMORY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190"/>
            <a:ext cx="476250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PROCESS MEMORY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530190"/>
            <a:ext cx="435559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619897"/>
      </p:ext>
    </p:extLst>
  </p:cSld>
  <p:clrMapOvr>
    <a:masterClrMapping/>
  </p:clrMapOvr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EDF85F-CC49-46EB-8B91-2A89EBFA06FA}" type="slidenum">
              <a:rPr lang="en-US" altLang="ko-KR"/>
              <a:pPr/>
              <a:t>401</a:t>
            </a:fld>
            <a:endParaRPr lang="en-US" altLang="ko-KR"/>
          </a:p>
        </p:txBody>
      </p:sp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Win32 </a:t>
            </a:r>
            <a:r>
              <a:rPr lang="ko-KR" altLang="en-US"/>
              <a:t>메모리 구조 </a:t>
            </a:r>
            <a:r>
              <a:rPr lang="en-US" altLang="ko-KR"/>
              <a:t>(5)</a:t>
            </a:r>
          </a:p>
        </p:txBody>
      </p:sp>
      <p:sp>
        <p:nvSpPr>
          <p:cNvPr id="720900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Win32 </a:t>
            </a:r>
            <a:r>
              <a:rPr lang="ko-KR" altLang="en-US"/>
              <a:t>메모리 모델</a:t>
            </a:r>
          </a:p>
          <a:p>
            <a:pPr lvl="1"/>
            <a:r>
              <a:rPr lang="ko-KR" altLang="en-US"/>
              <a:t>각 프로세스의 주소공간은 독립적</a:t>
            </a:r>
          </a:p>
          <a:p>
            <a:pPr lvl="2"/>
            <a:r>
              <a:rPr lang="ko-KR" altLang="en-US"/>
              <a:t>프로세스 생성시마다 </a:t>
            </a:r>
            <a:r>
              <a:rPr lang="en-US" altLang="ko-KR"/>
              <a:t>4GB</a:t>
            </a:r>
            <a:r>
              <a:rPr lang="ko-KR" altLang="en-US"/>
              <a:t>의 주소공간을 생성</a:t>
            </a:r>
          </a:p>
          <a:p>
            <a:pPr lvl="3"/>
            <a:r>
              <a:rPr lang="ko-KR" altLang="en-US"/>
              <a:t>가상적인 주소 공간</a:t>
            </a:r>
          </a:p>
          <a:p>
            <a:pPr lvl="3"/>
            <a:r>
              <a:rPr lang="ko-KR" altLang="en-US"/>
              <a:t>물리적인 메모리와 연결될 수 있는 메모리 번지</a:t>
            </a:r>
          </a:p>
          <a:p>
            <a:pPr lvl="3"/>
            <a:r>
              <a:rPr lang="ko-KR" altLang="en-US"/>
              <a:t>프로세스가 사용하는 주소는 메모리의 실제 물리적 위치를 나타내지 않음</a:t>
            </a:r>
          </a:p>
          <a:p>
            <a:pPr lvl="2"/>
            <a:r>
              <a:rPr lang="ko-KR" altLang="en-US"/>
              <a:t>프로세스간에 영향을 끼치지 않는다</a:t>
            </a:r>
          </a:p>
          <a:p>
            <a:r>
              <a:rPr lang="en-US" altLang="ko-KR"/>
              <a:t>Virtual Address Translation</a:t>
            </a:r>
          </a:p>
          <a:p>
            <a:pPr lvl="1"/>
            <a:r>
              <a:rPr lang="en-US" altLang="ko-KR"/>
              <a:t>Page Table</a:t>
            </a:r>
          </a:p>
          <a:p>
            <a:pPr lvl="2"/>
            <a:r>
              <a:rPr lang="ko-KR" altLang="en-US"/>
              <a:t>물리적인 메모리와 논리적인 주소 공간을 대응</a:t>
            </a:r>
          </a:p>
          <a:p>
            <a:pPr lvl="2"/>
            <a:endParaRPr lang="ko-KR" altLang="en-US"/>
          </a:p>
          <a:p>
            <a:pPr lvl="3"/>
            <a:endParaRPr lang="ko-KR" altLang="en-US"/>
          </a:p>
          <a:p>
            <a:pPr lvl="3"/>
            <a:endParaRPr lang="ko-KR" altLang="en-US"/>
          </a:p>
          <a:p>
            <a:endParaRPr lang="ko-KR" altLang="en-US"/>
          </a:p>
          <a:p>
            <a:pPr lvl="2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601947"/>
      </p:ext>
    </p:extLst>
  </p:cSld>
  <p:clrMapOvr>
    <a:masterClrMapping/>
  </p:clrMapOvr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43BD8-DF7B-4E06-96DD-2EC3C6CD6B69}" type="slidenum">
              <a:rPr lang="en-US" altLang="ko-KR"/>
              <a:pPr/>
              <a:t>402</a:t>
            </a:fld>
            <a:endParaRPr lang="en-US" altLang="ko-KR"/>
          </a:p>
        </p:txBody>
      </p:sp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Win32 </a:t>
            </a:r>
            <a:r>
              <a:rPr lang="ko-KR" altLang="en-US"/>
              <a:t>메모리 구조 </a:t>
            </a:r>
            <a:r>
              <a:rPr lang="en-US" altLang="ko-KR"/>
              <a:t>(6)</a:t>
            </a:r>
          </a:p>
        </p:txBody>
      </p:sp>
      <p:pic>
        <p:nvPicPr>
          <p:cNvPr id="7198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24744"/>
            <a:ext cx="6713537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987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ko-KR"/>
              <a:t>Virtual Address Translation</a:t>
            </a:r>
          </a:p>
        </p:txBody>
      </p:sp>
    </p:spTree>
    <p:extLst>
      <p:ext uri="{BB962C8B-B14F-4D97-AF65-F5344CB8AC3E}">
        <p14:creationId xmlns:p14="http://schemas.microsoft.com/office/powerpoint/2010/main" val="816870970"/>
      </p:ext>
    </p:extLst>
  </p:cSld>
  <p:clrMapOvr>
    <a:masterClrMapping/>
  </p:clrMapOvr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E157A-7A3A-408B-951F-AD79EE46EB19}" type="slidenum">
              <a:rPr lang="en-US" altLang="ko-KR"/>
              <a:pPr/>
              <a:t>403</a:t>
            </a:fld>
            <a:endParaRPr lang="en-US" altLang="ko-KR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Memory Allocation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32" y="620688"/>
            <a:ext cx="8610600" cy="49530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ko-KR" sz="1800" dirty="0"/>
              <a:t>Win32 API : </a:t>
            </a:r>
            <a:r>
              <a:rPr lang="ko-KR" altLang="en-US" sz="1800" dirty="0" err="1"/>
              <a:t>전역할당과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지역할당</a:t>
            </a:r>
            <a:r>
              <a:rPr lang="ko-KR" altLang="en-US" sz="1800" dirty="0"/>
              <a:t> 동일</a:t>
            </a:r>
          </a:p>
          <a:p>
            <a:pPr lvl="2">
              <a:lnSpc>
                <a:spcPct val="90000"/>
              </a:lnSpc>
            </a:pPr>
            <a:r>
              <a:rPr lang="en-US" altLang="ko-KR" sz="1600" dirty="0"/>
              <a:t>Win16 </a:t>
            </a:r>
          </a:p>
          <a:p>
            <a:pPr lvl="3">
              <a:lnSpc>
                <a:spcPct val="90000"/>
              </a:lnSpc>
            </a:pPr>
            <a:r>
              <a:rPr lang="ko-KR" altLang="en-US" sz="1400" dirty="0" err="1"/>
              <a:t>지역할당</a:t>
            </a:r>
            <a:r>
              <a:rPr lang="ko-KR" altLang="en-US" sz="1400" dirty="0"/>
              <a:t> </a:t>
            </a:r>
            <a:r>
              <a:rPr lang="en-US" altLang="ko-KR" sz="1400" dirty="0"/>
              <a:t>- </a:t>
            </a:r>
            <a:r>
              <a:rPr lang="ko-KR" altLang="en-US" sz="1400" dirty="0"/>
              <a:t>프로세스의 주소 공간 안에</a:t>
            </a:r>
          </a:p>
          <a:p>
            <a:pPr lvl="3">
              <a:lnSpc>
                <a:spcPct val="90000"/>
              </a:lnSpc>
            </a:pPr>
            <a:r>
              <a:rPr lang="ko-KR" altLang="en-US" sz="1400" dirty="0" err="1"/>
              <a:t>전역할당</a:t>
            </a:r>
            <a:r>
              <a:rPr lang="ko-KR" altLang="en-US" sz="1400" dirty="0"/>
              <a:t> </a:t>
            </a:r>
            <a:r>
              <a:rPr lang="en-US" altLang="ko-KR" sz="1400" dirty="0"/>
              <a:t>- </a:t>
            </a:r>
            <a:r>
              <a:rPr lang="ko-KR" altLang="en-US" sz="1400" dirty="0"/>
              <a:t>프로세스의 주소 공안 외부에</a:t>
            </a:r>
          </a:p>
          <a:p>
            <a:pPr lvl="2">
              <a:lnSpc>
                <a:spcPct val="90000"/>
              </a:lnSpc>
            </a:pPr>
            <a:r>
              <a:rPr lang="ko-KR" altLang="en-US" sz="1600" dirty="0"/>
              <a:t> </a:t>
            </a:r>
            <a:r>
              <a:rPr lang="en-US" altLang="ko-KR" sz="1600" dirty="0"/>
              <a:t>Win32 :  </a:t>
            </a:r>
            <a:r>
              <a:rPr lang="ko-KR" altLang="en-US" sz="1600" dirty="0"/>
              <a:t>두 종류의 메모리를 모두 </a:t>
            </a:r>
            <a:r>
              <a:rPr lang="ko-KR" altLang="en-US" sz="1600" dirty="0" err="1"/>
              <a:t>프로세스용</a:t>
            </a:r>
            <a:r>
              <a:rPr lang="ko-KR" altLang="en-US" sz="1600" dirty="0"/>
              <a:t> 주소 공간에 할당 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메모리 할당</a:t>
            </a:r>
            <a:r>
              <a:rPr lang="en-US" altLang="ko-KR" sz="1800" dirty="0"/>
              <a:t>(Handle)</a:t>
            </a:r>
          </a:p>
          <a:p>
            <a:pPr lvl="2">
              <a:lnSpc>
                <a:spcPct val="90000"/>
              </a:lnSpc>
            </a:pPr>
            <a:r>
              <a:rPr lang="ko-KR" altLang="en-US" sz="1600" dirty="0"/>
              <a:t>메모리 </a:t>
            </a:r>
            <a:r>
              <a:rPr lang="ko-KR" altLang="en-US" sz="1600" dirty="0" err="1"/>
              <a:t>할당시</a:t>
            </a:r>
            <a:r>
              <a:rPr lang="ko-KR" altLang="en-US" sz="1600" dirty="0"/>
              <a:t> 실제 시작 주소 대신에 </a:t>
            </a:r>
            <a:r>
              <a:rPr lang="en-US" altLang="ko-KR" sz="1600" dirty="0"/>
              <a:t>handle</a:t>
            </a:r>
            <a:r>
              <a:rPr lang="ko-KR" altLang="en-US" sz="1600" dirty="0"/>
              <a:t>을 리턴</a:t>
            </a:r>
          </a:p>
          <a:p>
            <a:pPr lvl="2">
              <a:lnSpc>
                <a:spcPct val="90000"/>
              </a:lnSpc>
            </a:pPr>
            <a:r>
              <a:rPr lang="ko-KR" altLang="en-US" sz="1600" dirty="0"/>
              <a:t>메모리 관리를 </a:t>
            </a:r>
            <a:r>
              <a:rPr lang="en-US" altLang="ko-KR" sz="1600" dirty="0"/>
              <a:t>OS</a:t>
            </a:r>
            <a:r>
              <a:rPr lang="ko-KR" altLang="en-US" sz="1600" dirty="0"/>
              <a:t>가 처리 </a:t>
            </a:r>
          </a:p>
          <a:p>
            <a:pPr lvl="2">
              <a:lnSpc>
                <a:spcPct val="90000"/>
              </a:lnSpc>
            </a:pPr>
            <a:r>
              <a:rPr lang="en-US" altLang="ko-KR" sz="1600" dirty="0"/>
              <a:t>Lock</a:t>
            </a:r>
            <a:r>
              <a:rPr lang="ko-KR" altLang="en-US" sz="1600" dirty="0"/>
              <a:t>을 걸면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핸들대신에</a:t>
            </a:r>
            <a:r>
              <a:rPr lang="ko-KR" altLang="en-US" sz="1600" dirty="0"/>
              <a:t> 주소가 리턴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2000" dirty="0"/>
              <a:t>		</a:t>
            </a:r>
            <a:r>
              <a:rPr lang="en-US" altLang="ko-KR" sz="1600" dirty="0"/>
              <a:t>ex) </a:t>
            </a:r>
            <a:r>
              <a:rPr lang="en-US" altLang="ko-KR" sz="1600" dirty="0" err="1"/>
              <a:t>hMem</a:t>
            </a:r>
            <a:r>
              <a:rPr lang="en-US" altLang="ko-KR" sz="1600" dirty="0"/>
              <a:t>=</a:t>
            </a:r>
            <a:r>
              <a:rPr lang="en-US" altLang="ko-KR" sz="1600" dirty="0" err="1"/>
              <a:t>GlobalAlloc</a:t>
            </a:r>
            <a:r>
              <a:rPr lang="en-US" altLang="ko-KR" sz="1600" dirty="0"/>
              <a:t>(..);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dirty="0" err="1"/>
              <a:t>hMem</a:t>
            </a:r>
            <a:r>
              <a:rPr lang="en-US" altLang="ko-KR" sz="1600" dirty="0"/>
              <a:t> </a:t>
            </a:r>
            <a:r>
              <a:rPr lang="ko-KR" altLang="en-US" sz="1600" dirty="0"/>
              <a:t>은 핸들 테이블에서 인덱스를 가리킨다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메모리 관리가 필요한 이유</a:t>
            </a:r>
          </a:p>
          <a:p>
            <a:pPr lvl="2">
              <a:lnSpc>
                <a:spcPct val="90000"/>
              </a:lnSpc>
            </a:pPr>
            <a:r>
              <a:rPr lang="ko-KR" altLang="en-US" sz="1600" dirty="0"/>
              <a:t>프로그램은 최상의 속도로 실행되어야 한다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90000"/>
              </a:lnSpc>
            </a:pPr>
            <a:r>
              <a:rPr lang="ko-KR" altLang="en-US" sz="1600" dirty="0"/>
              <a:t>저장 공간의 차별화 </a:t>
            </a:r>
            <a:r>
              <a:rPr lang="en-US" altLang="ko-KR" sz="1600" dirty="0"/>
              <a:t>(</a:t>
            </a:r>
            <a:r>
              <a:rPr lang="ko-KR" altLang="en-US" sz="1600" dirty="0"/>
              <a:t>램</a:t>
            </a:r>
            <a:r>
              <a:rPr lang="en-US" altLang="ko-KR" sz="1600" dirty="0"/>
              <a:t>, </a:t>
            </a:r>
            <a:r>
              <a:rPr lang="ko-KR" altLang="en-US" sz="1600" dirty="0"/>
              <a:t>디스크</a:t>
            </a:r>
            <a:r>
              <a:rPr lang="en-US" altLang="ko-KR" sz="1600" dirty="0"/>
              <a:t>..)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메모리 관리 방법</a:t>
            </a:r>
          </a:p>
          <a:p>
            <a:pPr lvl="2">
              <a:lnSpc>
                <a:spcPct val="90000"/>
              </a:lnSpc>
            </a:pPr>
            <a:r>
              <a:rPr lang="ko-KR" altLang="en-US" sz="1600" dirty="0"/>
              <a:t>가상 메모리 관리자 </a:t>
            </a:r>
            <a:r>
              <a:rPr lang="en-US" altLang="ko-KR" sz="1600" dirty="0"/>
              <a:t>: </a:t>
            </a:r>
            <a:r>
              <a:rPr lang="ko-KR" altLang="en-US" sz="1600" dirty="0"/>
              <a:t>프로그램이 큰 가상 메모리 블록을 예약한 후 그 예약된 가상 메모리 블록을 나중에 할당</a:t>
            </a:r>
          </a:p>
          <a:p>
            <a:pPr lvl="2">
              <a:lnSpc>
                <a:spcPct val="90000"/>
              </a:lnSpc>
            </a:pPr>
            <a:r>
              <a:rPr lang="ko-KR" altLang="en-US" sz="1600" dirty="0"/>
              <a:t>지역 </a:t>
            </a:r>
            <a:r>
              <a:rPr lang="ko-KR" altLang="en-US" sz="1600" dirty="0" err="1"/>
              <a:t>힙</a:t>
            </a:r>
            <a:r>
              <a:rPr lang="ko-KR" altLang="en-US" sz="1600" dirty="0"/>
              <a:t> 관리자 </a:t>
            </a:r>
            <a:r>
              <a:rPr lang="en-US" altLang="ko-KR" sz="1600" dirty="0"/>
              <a:t>: </a:t>
            </a:r>
            <a:r>
              <a:rPr lang="ko-KR" altLang="en-US" sz="1600" dirty="0"/>
              <a:t>프로그램이 새 </a:t>
            </a:r>
            <a:r>
              <a:rPr lang="ko-KR" altLang="en-US" sz="1600" dirty="0" err="1"/>
              <a:t>힙</a:t>
            </a:r>
            <a:r>
              <a:rPr lang="ko-KR" altLang="en-US" sz="1600" dirty="0"/>
              <a:t> 관리자로 복수의 서로 다른 </a:t>
            </a:r>
            <a:r>
              <a:rPr lang="ko-KR" altLang="en-US" sz="1600" dirty="0" err="1"/>
              <a:t>힙을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만듬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49865924"/>
      </p:ext>
    </p:extLst>
  </p:cSld>
  <p:clrMapOvr>
    <a:masterClrMapping/>
  </p:clrMapOvr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28639D-431E-46B5-B660-744546DE17E8}" type="slidenum">
              <a:rPr lang="en-US" altLang="ko-KR"/>
              <a:pPr/>
              <a:t>404</a:t>
            </a:fld>
            <a:endParaRPr lang="en-US" altLang="ko-KR"/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Memory Type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전역 메모리와 지역 메모리</a:t>
            </a:r>
          </a:p>
          <a:p>
            <a:pPr lvl="1"/>
            <a:r>
              <a:rPr lang="en-US" altLang="ko-KR"/>
              <a:t>Win32</a:t>
            </a:r>
            <a:r>
              <a:rPr lang="ko-KR" altLang="en-US"/>
              <a:t>에서는 전역 힙과 지역 힙을 구분하지 않는다</a:t>
            </a:r>
            <a:r>
              <a:rPr lang="en-US" altLang="ko-KR"/>
              <a:t>.</a:t>
            </a:r>
          </a:p>
          <a:p>
            <a:r>
              <a:rPr lang="ko-KR" altLang="en-US"/>
              <a:t>디스크의 용량의 일부를 메모리로 간주</a:t>
            </a:r>
          </a:p>
          <a:p>
            <a:pPr lvl="1"/>
            <a:r>
              <a:rPr lang="ko-KR" altLang="en-US"/>
              <a:t>제한된 물리적 메모리 </a:t>
            </a:r>
            <a:r>
              <a:rPr lang="en-US" altLang="ko-KR"/>
              <a:t>+ </a:t>
            </a:r>
            <a:r>
              <a:rPr lang="ko-KR" altLang="en-US"/>
              <a:t>페이징 파일</a:t>
            </a:r>
          </a:p>
          <a:p>
            <a:pPr lvl="1"/>
            <a:r>
              <a:rPr lang="ko-KR" altLang="en-US"/>
              <a:t>실제 메모리</a:t>
            </a:r>
            <a:r>
              <a:rPr lang="en-US" altLang="ko-KR"/>
              <a:t>= RAM + SWAP file</a:t>
            </a:r>
          </a:p>
          <a:p>
            <a:pPr lvl="1"/>
            <a:r>
              <a:rPr lang="en-US" altLang="ko-KR"/>
              <a:t>4KB </a:t>
            </a:r>
            <a:r>
              <a:rPr lang="ko-KR" altLang="en-US"/>
              <a:t>단위의 페이지 단위로 관리</a:t>
            </a:r>
          </a:p>
          <a:p>
            <a:pPr lvl="1"/>
            <a:r>
              <a:rPr lang="ko-KR" altLang="en-US"/>
              <a:t>할당받는 순서</a:t>
            </a:r>
          </a:p>
          <a:p>
            <a:pPr lvl="2"/>
            <a:r>
              <a:rPr lang="en-US" altLang="ko-KR"/>
              <a:t>Free Page --&gt; Reserved page --&gt; Committed page</a:t>
            </a:r>
          </a:p>
          <a:p>
            <a:pPr lvl="1"/>
            <a:r>
              <a:rPr lang="en-US" altLang="ko-KR"/>
              <a:t>Page Table : </a:t>
            </a:r>
            <a:r>
              <a:rPr lang="ko-KR" altLang="en-US"/>
              <a:t>캐쉬 메모리</a:t>
            </a:r>
          </a:p>
          <a:p>
            <a:pPr lvl="2"/>
            <a:r>
              <a:rPr lang="ko-KR" altLang="en-US"/>
              <a:t>보통은 시스템에서 관리</a:t>
            </a:r>
          </a:p>
          <a:p>
            <a:pPr lvl="2"/>
            <a:r>
              <a:rPr lang="ko-KR" altLang="en-US"/>
              <a:t>프로그램 실행시 코드 이동을 결정</a:t>
            </a:r>
          </a:p>
        </p:txBody>
      </p:sp>
    </p:spTree>
    <p:extLst>
      <p:ext uri="{BB962C8B-B14F-4D97-AF65-F5344CB8AC3E}">
        <p14:creationId xmlns:p14="http://schemas.microsoft.com/office/powerpoint/2010/main" val="2465042465"/>
      </p:ext>
    </p:extLst>
  </p:cSld>
  <p:clrMapOvr>
    <a:masterClrMapping/>
  </p:clrMapOvr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7112E8-C1D5-4545-A730-AF4C990CF5B0}" type="slidenum">
              <a:rPr lang="en-US" altLang="ko-KR"/>
              <a:pPr/>
              <a:t>405</a:t>
            </a:fld>
            <a:endParaRPr lang="en-US" altLang="ko-KR"/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Memory Type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/>
              <a:t>가상 메모리 관리자 </a:t>
            </a:r>
          </a:p>
          <a:p>
            <a:pPr lvl="2"/>
            <a:r>
              <a:rPr lang="ko-KR" altLang="en-US"/>
              <a:t> 프로그램은 실제 메모리를 다루지 않음</a:t>
            </a:r>
          </a:p>
          <a:p>
            <a:pPr lvl="2"/>
            <a:r>
              <a:rPr lang="ko-KR" altLang="en-US"/>
              <a:t> 각 프로세스에게 개별적인 주소 공간을 제공</a:t>
            </a:r>
          </a:p>
          <a:p>
            <a:pPr lvl="2"/>
            <a:r>
              <a:rPr lang="ko-KR" altLang="en-US"/>
              <a:t>각 프로세스는 </a:t>
            </a:r>
            <a:r>
              <a:rPr lang="en-US" altLang="ko-KR"/>
              <a:t>0x00000000</a:t>
            </a:r>
            <a:r>
              <a:rPr lang="ko-KR" altLang="en-US"/>
              <a:t>에서 </a:t>
            </a:r>
            <a:r>
              <a:rPr lang="en-US" altLang="ko-KR"/>
              <a:t>0xffffffff </a:t>
            </a:r>
            <a:r>
              <a:rPr lang="ko-KR" altLang="en-US"/>
              <a:t>범위의 메모리가 있는 것으로 인식</a:t>
            </a:r>
          </a:p>
          <a:p>
            <a:pPr lvl="3"/>
            <a:r>
              <a:rPr lang="ko-KR" altLang="en-US"/>
              <a:t> 쓰레드는 해당 프로세스에 속한 메모리만 </a:t>
            </a:r>
            <a:r>
              <a:rPr lang="en-US" altLang="ko-KR"/>
              <a:t>access </a:t>
            </a:r>
            <a:r>
              <a:rPr lang="ko-KR" altLang="en-US"/>
              <a:t>가능 </a:t>
            </a:r>
          </a:p>
          <a:p>
            <a:r>
              <a:rPr lang="ko-KR" altLang="en-US"/>
              <a:t>힙</a:t>
            </a:r>
            <a:r>
              <a:rPr lang="en-US" altLang="ko-KR"/>
              <a:t>(Heap)</a:t>
            </a:r>
          </a:p>
          <a:p>
            <a:pPr lvl="1"/>
            <a:r>
              <a:rPr lang="ko-KR" altLang="en-US"/>
              <a:t>프로그램에서 힙을 생성하면 </a:t>
            </a:r>
            <a:r>
              <a:rPr lang="en-US" altLang="ko-KR"/>
              <a:t>0x7fffffff</a:t>
            </a:r>
            <a:r>
              <a:rPr lang="ko-KR" altLang="en-US"/>
              <a:t>부터 시작하는 힙을 키움</a:t>
            </a:r>
          </a:p>
          <a:p>
            <a:pPr lvl="1"/>
            <a:r>
              <a:rPr lang="ko-KR" altLang="en-US"/>
              <a:t>개별 힙의 메모리는 그 힙을 만든 프로세스에서만 사용</a:t>
            </a:r>
          </a:p>
          <a:p>
            <a:pPr lvl="2"/>
            <a:r>
              <a:rPr lang="en-US" altLang="ko-KR"/>
              <a:t>DLL</a:t>
            </a:r>
            <a:r>
              <a:rPr lang="ko-KR" altLang="en-US"/>
              <a:t>에서 힙을 생성시</a:t>
            </a: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054221"/>
      </p:ext>
    </p:extLst>
  </p:cSld>
  <p:clrMapOvr>
    <a:masterClrMapping/>
  </p:clrMapOvr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B67B71-DC69-4CAE-98C1-836E0E1B8294}" type="slidenum">
              <a:rPr lang="en-US" altLang="ko-KR"/>
              <a:pPr/>
              <a:t>406</a:t>
            </a:fld>
            <a:endParaRPr lang="en-US" altLang="ko-KR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388424" cy="500063"/>
          </a:xfrm>
        </p:spPr>
        <p:txBody>
          <a:bodyPr/>
          <a:lstStyle/>
          <a:p>
            <a:r>
              <a:rPr lang="en-US" altLang="ko-KR" dirty="0"/>
              <a:t>Heap Memory Functions (1)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표준 메모리 함수</a:t>
            </a:r>
          </a:p>
          <a:p>
            <a:pPr lvl="1"/>
            <a:r>
              <a:rPr lang="en-US" altLang="ko-KR"/>
              <a:t>malloc, calloc, realloc</a:t>
            </a:r>
          </a:p>
          <a:p>
            <a:pPr lvl="1"/>
            <a:r>
              <a:rPr lang="en-US" altLang="ko-KR"/>
              <a:t>ex) </a:t>
            </a:r>
            <a:r>
              <a:rPr lang="en-US" altLang="ko-KR" sz="1400"/>
              <a:t>char *data = malloc(512); // calloc(512) // realloc(512)</a:t>
            </a:r>
          </a:p>
          <a:p>
            <a:r>
              <a:rPr lang="ko-KR" altLang="en-US"/>
              <a:t>윈도우 메모리 함수</a:t>
            </a:r>
          </a:p>
          <a:p>
            <a:pPr lvl="1"/>
            <a:r>
              <a:rPr lang="en-US" altLang="ko-KR"/>
              <a:t>HGLOBAL GlobalAlloc(UINT uFlags, SIZE_T dwBytes);</a:t>
            </a:r>
          </a:p>
          <a:p>
            <a:pPr lvl="2"/>
            <a:r>
              <a:rPr lang="en-US" altLang="ko-KR"/>
              <a:t>The GlobalAlloc function allocates the specified number of bytes from the heap</a:t>
            </a:r>
          </a:p>
        </p:txBody>
      </p:sp>
      <p:graphicFrame>
        <p:nvGraphicFramePr>
          <p:cNvPr id="376865" name="Group 33"/>
          <p:cNvGraphicFramePr>
            <a:graphicFrameLocks noGrp="1"/>
          </p:cNvGraphicFramePr>
          <p:nvPr/>
        </p:nvGraphicFramePr>
        <p:xfrm>
          <a:off x="1676400" y="4381500"/>
          <a:ext cx="6096000" cy="2024640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GMEM_FIXED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고정된 형태로 메모리 설정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GMEM_MOVEABLE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메모리가 이동이 된다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GPTR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FIXED &amp;&amp; ZEROINIT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GHND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MOVEABLE &amp;&amp; ZEROINIT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GMEM_ZEROINIT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모두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0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으로 초기화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GMEM_SHARE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메모리를 공유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135894"/>
      </p:ext>
    </p:extLst>
  </p:cSld>
  <p:clrMapOvr>
    <a:masterClrMapping/>
  </p:clrMapOvr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CD8F2-6C90-413F-9739-089381C6F85D}" type="slidenum">
              <a:rPr lang="en-US" altLang="ko-KR"/>
              <a:pPr/>
              <a:t>407</a:t>
            </a:fld>
            <a:endParaRPr lang="en-US" altLang="ko-KR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316416" cy="500063"/>
          </a:xfrm>
        </p:spPr>
        <p:txBody>
          <a:bodyPr/>
          <a:lstStyle/>
          <a:p>
            <a:r>
              <a:rPr lang="en-US" altLang="ko-KR" dirty="0"/>
              <a:t>Heap Memory Functions (2)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/>
              <a:t>GlobalLock(</a:t>
            </a:r>
            <a:r>
              <a:rPr lang="ko-KR" altLang="en-US"/>
              <a:t>할당한 메모리 핸들</a:t>
            </a:r>
            <a:r>
              <a:rPr lang="en-US" altLang="ko-KR"/>
              <a:t>)</a:t>
            </a:r>
          </a:p>
          <a:p>
            <a:pPr lvl="2"/>
            <a:r>
              <a:rPr lang="en-US" altLang="ko-KR"/>
              <a:t>The </a:t>
            </a:r>
            <a:r>
              <a:rPr lang="en-US" altLang="ko-KR" b="1"/>
              <a:t>GlobalLock</a:t>
            </a:r>
            <a:r>
              <a:rPr lang="en-US" altLang="ko-KR"/>
              <a:t> function locks a global memory object and returns a pointer to the first byte of the object's memory block</a:t>
            </a:r>
          </a:p>
          <a:p>
            <a:pPr lvl="2"/>
            <a:endParaRPr lang="en-US" altLang="ko-KR"/>
          </a:p>
          <a:p>
            <a:endParaRPr lang="en-US" altLang="ko-KR"/>
          </a:p>
        </p:txBody>
      </p:sp>
      <p:sp>
        <p:nvSpPr>
          <p:cNvPr id="377860" name="Rectangle 4"/>
          <p:cNvSpPr>
            <a:spLocks noChangeArrowheads="1"/>
          </p:cNvSpPr>
          <p:nvPr/>
        </p:nvSpPr>
        <p:spPr bwMode="auto">
          <a:xfrm>
            <a:off x="1676400" y="2768600"/>
            <a:ext cx="6096000" cy="2794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1" latinLnBrk="1" hangingPunct="1">
              <a:spcBef>
                <a:spcPct val="0"/>
              </a:spcBef>
            </a:pPr>
            <a:r>
              <a:rPr lang="en-US" altLang="ko-KR" sz="1600" b="0">
                <a:ea typeface="굴림" pitchFamily="50" charset="-127"/>
              </a:rPr>
              <a:t>	LPSTR datapoint;</a:t>
            </a:r>
          </a:p>
          <a:p>
            <a:pPr eaLnBrk="1" latinLnBrk="1" hangingPunct="1">
              <a:spcBef>
                <a:spcPct val="0"/>
              </a:spcBef>
            </a:pPr>
            <a:r>
              <a:rPr lang="en-US" altLang="ko-KR" sz="1600" b="0">
                <a:ea typeface="굴림" pitchFamily="50" charset="-127"/>
              </a:rPr>
              <a:t>	LPSTR datapoint2;</a:t>
            </a:r>
          </a:p>
          <a:p>
            <a:pPr eaLnBrk="1" latinLnBrk="1" hangingPunct="1">
              <a:spcBef>
                <a:spcPct val="0"/>
              </a:spcBef>
            </a:pPr>
            <a:r>
              <a:rPr lang="en-US" altLang="ko-KR" sz="1600" b="0">
                <a:ea typeface="굴림" pitchFamily="50" charset="-127"/>
              </a:rPr>
              <a:t>	HANDLE hdata;</a:t>
            </a:r>
          </a:p>
          <a:p>
            <a:pPr eaLnBrk="1" latinLnBrk="1" hangingPunct="1">
              <a:spcBef>
                <a:spcPct val="0"/>
              </a:spcBef>
            </a:pPr>
            <a:r>
              <a:rPr lang="en-US" altLang="ko-KR" sz="1600" b="0">
                <a:ea typeface="굴림" pitchFamily="50" charset="-127"/>
              </a:rPr>
              <a:t>	hdata = GlobalAlloc(GHND,512);</a:t>
            </a:r>
          </a:p>
          <a:p>
            <a:pPr eaLnBrk="1" latinLnBrk="1" hangingPunct="1">
              <a:spcBef>
                <a:spcPct val="0"/>
              </a:spcBef>
            </a:pPr>
            <a:r>
              <a:rPr lang="en-US" altLang="ko-KR" sz="1600" b="0">
                <a:ea typeface="굴림" pitchFamily="50" charset="-127"/>
              </a:rPr>
              <a:t>	datapoint = (LPSTR)GlobalLock(hdata);</a:t>
            </a:r>
          </a:p>
          <a:p>
            <a:pPr eaLnBrk="1" latinLnBrk="1" hangingPunct="1">
              <a:spcBef>
                <a:spcPct val="0"/>
              </a:spcBef>
            </a:pPr>
            <a:r>
              <a:rPr lang="en-US" altLang="ko-KR" sz="1600" b="0">
                <a:ea typeface="굴림" pitchFamily="50" charset="-127"/>
              </a:rPr>
              <a:t>	// </a:t>
            </a:r>
            <a:r>
              <a:rPr lang="ko-KR" altLang="en-US" sz="1600" b="0">
                <a:ea typeface="굴림" pitchFamily="50" charset="-127"/>
              </a:rPr>
              <a:t>데이터 사용</a:t>
            </a:r>
          </a:p>
          <a:p>
            <a:pPr eaLnBrk="1" latinLnBrk="1" hangingPunct="1">
              <a:spcBef>
                <a:spcPct val="0"/>
              </a:spcBef>
            </a:pPr>
            <a:r>
              <a:rPr lang="ko-KR" altLang="en-US" sz="1600" b="0">
                <a:ea typeface="굴림" pitchFamily="50" charset="-127"/>
              </a:rPr>
              <a:t>	</a:t>
            </a:r>
            <a:r>
              <a:rPr lang="en-US" altLang="ko-KR" sz="1600" b="0">
                <a:ea typeface="굴림" pitchFamily="50" charset="-127"/>
              </a:rPr>
              <a:t>GlobalUnlock(hdata);</a:t>
            </a:r>
          </a:p>
          <a:p>
            <a:pPr eaLnBrk="1" latinLnBrk="1" hangingPunct="1">
              <a:spcBef>
                <a:spcPct val="0"/>
              </a:spcBef>
            </a:pPr>
            <a:r>
              <a:rPr lang="en-US" altLang="ko-KR" sz="1600" b="0">
                <a:ea typeface="굴림" pitchFamily="50" charset="-127"/>
              </a:rPr>
              <a:t>	datapoint2 = (LPSTR)GlobalLock(hdata);</a:t>
            </a:r>
          </a:p>
          <a:p>
            <a:pPr eaLnBrk="1" latinLnBrk="1" hangingPunct="1">
              <a:spcBef>
                <a:spcPct val="0"/>
              </a:spcBef>
            </a:pPr>
            <a:r>
              <a:rPr lang="en-US" altLang="ko-KR" sz="1600" b="0">
                <a:ea typeface="굴림" pitchFamily="50" charset="-127"/>
              </a:rPr>
              <a:t>	// </a:t>
            </a:r>
            <a:r>
              <a:rPr lang="ko-KR" altLang="en-US" sz="1600" b="0">
                <a:ea typeface="굴림" pitchFamily="50" charset="-127"/>
              </a:rPr>
              <a:t>데이터 사용</a:t>
            </a:r>
          </a:p>
          <a:p>
            <a:pPr eaLnBrk="1" latinLnBrk="1" hangingPunct="1">
              <a:spcBef>
                <a:spcPct val="0"/>
              </a:spcBef>
            </a:pPr>
            <a:endParaRPr lang="ko-KR" altLang="en-US" sz="1600" b="0">
              <a:ea typeface="굴림" pitchFamily="50" charset="-127"/>
            </a:endParaRPr>
          </a:p>
          <a:p>
            <a:pPr eaLnBrk="1" latinLnBrk="1" hangingPunct="1">
              <a:spcBef>
                <a:spcPct val="0"/>
              </a:spcBef>
            </a:pPr>
            <a:r>
              <a:rPr lang="ko-KR" altLang="en-US" sz="1600" b="0">
                <a:ea typeface="굴림" pitchFamily="50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54848414"/>
      </p:ext>
    </p:extLst>
  </p:cSld>
  <p:clrMapOvr>
    <a:masterClrMapping/>
  </p:clrMapOvr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2B35A4-D766-42BF-8CC6-D1EE75FBADE8}" type="slidenum">
              <a:rPr lang="en-US" altLang="ko-KR"/>
              <a:pPr/>
              <a:t>408</a:t>
            </a:fld>
            <a:endParaRPr lang="en-US" altLang="ko-KR"/>
          </a:p>
        </p:txBody>
      </p:sp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44408" cy="500063"/>
          </a:xfrm>
        </p:spPr>
        <p:txBody>
          <a:bodyPr/>
          <a:lstStyle/>
          <a:p>
            <a:r>
              <a:rPr lang="en-US" altLang="ko-KR" dirty="0"/>
              <a:t>Heap Memory Functions (3)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ko-KR"/>
              <a:t>HGLOBAL GlobalFree(</a:t>
            </a:r>
            <a:r>
              <a:rPr lang="ko-KR" altLang="en-US"/>
              <a:t>메모리 핸들</a:t>
            </a:r>
            <a:r>
              <a:rPr lang="en-US" altLang="ko-KR"/>
              <a:t>);</a:t>
            </a:r>
          </a:p>
          <a:p>
            <a:pPr lvl="2">
              <a:lnSpc>
                <a:spcPct val="90000"/>
              </a:lnSpc>
            </a:pPr>
            <a:r>
              <a:rPr lang="en-US" altLang="ko-KR"/>
              <a:t>The </a:t>
            </a:r>
            <a:r>
              <a:rPr lang="en-US" altLang="ko-KR" b="1"/>
              <a:t>GlobalFree</a:t>
            </a:r>
            <a:r>
              <a:rPr lang="en-US" altLang="ko-KR"/>
              <a:t> function frees the specified global memory object and invalidates its handle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HGLOBAL GlobalDiscard(</a:t>
            </a:r>
            <a:r>
              <a:rPr lang="ko-KR" altLang="en-US"/>
              <a:t>메모리 핸들</a:t>
            </a:r>
            <a:r>
              <a:rPr lang="en-US" altLang="ko-KR"/>
              <a:t>);</a:t>
            </a:r>
          </a:p>
          <a:p>
            <a:pPr lvl="2">
              <a:lnSpc>
                <a:spcPct val="90000"/>
              </a:lnSpc>
            </a:pPr>
            <a:r>
              <a:rPr lang="en-US" altLang="ko-KR"/>
              <a:t>Although </a:t>
            </a:r>
            <a:r>
              <a:rPr lang="en-US" altLang="ko-KR" b="1"/>
              <a:t>GlobalDiscard</a:t>
            </a:r>
            <a:r>
              <a:rPr lang="en-US" altLang="ko-KR"/>
              <a:t> discards the object's memory block, the handle to the object remains valid. </a:t>
            </a:r>
          </a:p>
          <a:p>
            <a:pPr lvl="2">
              <a:lnSpc>
                <a:spcPct val="90000"/>
              </a:lnSpc>
            </a:pPr>
            <a:r>
              <a:rPr lang="en-US" altLang="ko-KR"/>
              <a:t>The process can subsequently pass the handle to the </a:t>
            </a:r>
            <a:r>
              <a:rPr lang="en-US" altLang="ko-KR" b="1"/>
              <a:t>GlobalReAlloc</a:t>
            </a:r>
            <a:r>
              <a:rPr lang="en-US" altLang="ko-KR"/>
              <a:t> function to allocate another global memory block identified by the same handle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HGLOBAL GlobalReAlloc(HGLOBAL hMem, SIZE_T dwBytes, UINT uFlags);</a:t>
            </a:r>
          </a:p>
          <a:p>
            <a:pPr lvl="2">
              <a:lnSpc>
                <a:spcPct val="90000"/>
              </a:lnSpc>
            </a:pPr>
            <a:r>
              <a:rPr lang="en-US" altLang="ko-KR"/>
              <a:t>The GlobalReAlloc function changes the size or attributes of a specified global memory object. The size can increase or decrease. </a:t>
            </a:r>
          </a:p>
          <a:p>
            <a:pPr lvl="2">
              <a:lnSpc>
                <a:spcPct val="90000"/>
              </a:lnSpc>
            </a:pPr>
            <a:r>
              <a:rPr lang="en-US" altLang="ko-KR"/>
              <a:t>ex) hdata = GlobalRealloc(hdata, GHND, 1024);</a:t>
            </a:r>
          </a:p>
        </p:txBody>
      </p:sp>
    </p:spTree>
    <p:extLst>
      <p:ext uri="{BB962C8B-B14F-4D97-AF65-F5344CB8AC3E}">
        <p14:creationId xmlns:p14="http://schemas.microsoft.com/office/powerpoint/2010/main" val="744556267"/>
      </p:ext>
    </p:extLst>
  </p:cSld>
  <p:clrMapOvr>
    <a:masterClrMapping/>
  </p:clrMapOvr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B0AE2E-1E48-46B8-85EF-E62B16F2B843}" type="slidenum">
              <a:rPr lang="en-US" altLang="ko-KR"/>
              <a:pPr/>
              <a:t>409</a:t>
            </a:fld>
            <a:endParaRPr lang="en-US" altLang="ko-KR"/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100392" cy="500063"/>
          </a:xfrm>
        </p:spPr>
        <p:txBody>
          <a:bodyPr/>
          <a:lstStyle/>
          <a:p>
            <a:r>
              <a:rPr lang="en-US" altLang="ko-KR" dirty="0"/>
              <a:t>Heap Memory Functions (4)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/>
              <a:t>VOID GlobalMemoryStatus(LPMEMORYSTATUS lpBuffer);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600"/>
              <a:t>ex) MEMORYSTATUS ms;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600"/>
              <a:t>	GlobalMemoryStatus(&amp;ms);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600"/>
              <a:t>	if (ms.dwAvailVirtual &lt; msize)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600"/>
              <a:t>	{ // </a:t>
            </a:r>
            <a:r>
              <a:rPr lang="ko-KR" altLang="en-US" sz="1600"/>
              <a:t>메모리 부족 </a:t>
            </a:r>
            <a:r>
              <a:rPr lang="en-US" altLang="ko-KR" sz="1600"/>
              <a:t>}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600"/>
              <a:t>	else { // </a:t>
            </a:r>
            <a:r>
              <a:rPr lang="ko-KR" altLang="en-US" sz="1600"/>
              <a:t>메모리 할당 </a:t>
            </a:r>
            <a:r>
              <a:rPr lang="en-US" altLang="ko-KR" sz="1600"/>
              <a:t>}</a:t>
            </a:r>
          </a:p>
          <a:p>
            <a:pPr lvl="2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14398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ChangeArrowheads="1"/>
          </p:cNvSpPr>
          <p:nvPr/>
        </p:nvSpPr>
        <p:spPr bwMode="auto">
          <a:xfrm>
            <a:off x="395288" y="1341438"/>
            <a:ext cx="8353425" cy="3455987"/>
          </a:xfrm>
          <a:prstGeom prst="rect">
            <a:avLst/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hwnd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 = </a:t>
            </a:r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CreateWindow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 (</a:t>
            </a:r>
          </a:p>
          <a:p>
            <a:r>
              <a:rPr lang="en-US" altLang="ko-KR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szAppName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,			// window class name</a:t>
            </a:r>
          </a:p>
          <a:p>
            <a:r>
              <a:rPr lang="en-US" altLang="ko-KR" dirty="0">
                <a:latin typeface="굴림" pitchFamily="50" charset="-127"/>
                <a:ea typeface="굴림" pitchFamily="50" charset="-127"/>
              </a:rPr>
              <a:t>	"The Hello Program",		// window caption</a:t>
            </a:r>
          </a:p>
          <a:p>
            <a:r>
              <a:rPr lang="en-US" altLang="ko-KR" dirty="0">
                <a:latin typeface="굴림" pitchFamily="50" charset="-127"/>
                <a:ea typeface="굴림" pitchFamily="50" charset="-127"/>
              </a:rPr>
              <a:t>	WS_OVERLAPPEDWINDOW,	// window style</a:t>
            </a:r>
          </a:p>
          <a:p>
            <a:r>
              <a:rPr lang="en-US" altLang="ko-KR" dirty="0">
                <a:latin typeface="굴림" pitchFamily="50" charset="-127"/>
                <a:ea typeface="굴림" pitchFamily="50" charset="-127"/>
              </a:rPr>
              <a:t>	CW_USEDEFAULT,		// initial x position</a:t>
            </a:r>
          </a:p>
          <a:p>
            <a:r>
              <a:rPr lang="en-US" altLang="ko-KR" dirty="0">
                <a:latin typeface="굴림" pitchFamily="50" charset="-127"/>
                <a:ea typeface="굴림" pitchFamily="50" charset="-127"/>
              </a:rPr>
              <a:t>	CW_USEDEFAULT,		// initial y position</a:t>
            </a:r>
          </a:p>
          <a:p>
            <a:r>
              <a:rPr lang="en-US" altLang="ko-KR" dirty="0">
                <a:latin typeface="굴림" pitchFamily="50" charset="-127"/>
                <a:ea typeface="굴림" pitchFamily="50" charset="-127"/>
              </a:rPr>
              <a:t>	CW_USEDEFAULT,		// initial x size</a:t>
            </a:r>
          </a:p>
          <a:p>
            <a:r>
              <a:rPr lang="en-US" altLang="ko-KR" dirty="0">
                <a:latin typeface="굴림" pitchFamily="50" charset="-127"/>
                <a:ea typeface="굴림" pitchFamily="50" charset="-127"/>
              </a:rPr>
              <a:t>	CW_USEDEFAULT,		// initial y size</a:t>
            </a:r>
          </a:p>
          <a:p>
            <a:r>
              <a:rPr lang="en-US" altLang="ko-KR" dirty="0">
                <a:latin typeface="굴림" pitchFamily="50" charset="-127"/>
                <a:ea typeface="굴림" pitchFamily="50" charset="-127"/>
              </a:rPr>
              <a:t>	NULL,				// parent window handle</a:t>
            </a:r>
          </a:p>
          <a:p>
            <a:r>
              <a:rPr lang="en-US" altLang="ko-KR" dirty="0">
                <a:latin typeface="굴림" pitchFamily="50" charset="-127"/>
                <a:ea typeface="굴림" pitchFamily="50" charset="-127"/>
              </a:rPr>
              <a:t>	NULL,				// window menu handle</a:t>
            </a:r>
          </a:p>
          <a:p>
            <a:r>
              <a:rPr lang="en-US" altLang="ko-KR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hInstance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,			// program instance handle</a:t>
            </a:r>
          </a:p>
          <a:p>
            <a:r>
              <a:rPr lang="en-US" altLang="ko-KR" dirty="0">
                <a:latin typeface="굴림" pitchFamily="50" charset="-127"/>
                <a:ea typeface="굴림" pitchFamily="50" charset="-127"/>
              </a:rPr>
              <a:t>	NULL);				// creation parameters</a:t>
            </a:r>
          </a:p>
        </p:txBody>
      </p:sp>
      <p:sp>
        <p:nvSpPr>
          <p:cNvPr id="46083" name="Rectangle 5"/>
          <p:cNvSpPr>
            <a:spLocks noChangeArrowheads="1"/>
          </p:cNvSpPr>
          <p:nvPr/>
        </p:nvSpPr>
        <p:spPr bwMode="auto">
          <a:xfrm>
            <a:off x="323850" y="836613"/>
            <a:ext cx="8353425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ko-KR" altLang="en-US" sz="2400" b="1">
                <a:latin typeface="굴림" pitchFamily="50" charset="-127"/>
                <a:ea typeface="굴림" pitchFamily="50" charset="-127"/>
              </a:rPr>
              <a:t>윈도우 생성하기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idx="1"/>
          </p:nvPr>
        </p:nvSpPr>
        <p:spPr>
          <a:xfrm>
            <a:off x="395288" y="4941888"/>
            <a:ext cx="8280400" cy="990600"/>
          </a:xfrm>
        </p:spPr>
        <p:txBody>
          <a:bodyPr/>
          <a:lstStyle/>
          <a:p>
            <a:pPr lvl="1"/>
            <a:r>
              <a:rPr lang="en-US" altLang="ko-KR" sz="2000"/>
              <a:t>CreateWindow</a:t>
            </a:r>
            <a:r>
              <a:rPr lang="ko-KR" altLang="en-US" sz="2000"/>
              <a:t>를 호출하여 윈도우 생성</a:t>
            </a:r>
          </a:p>
          <a:p>
            <a:pPr lvl="1"/>
            <a:r>
              <a:rPr lang="en-US" altLang="ko-KR" sz="2000"/>
              <a:t>CreateWindow</a:t>
            </a:r>
            <a:r>
              <a:rPr lang="ko-KR" altLang="en-US" sz="2000"/>
              <a:t>시에는 윈도우의 개별적인 특징을 지정한다</a:t>
            </a:r>
            <a:r>
              <a:rPr lang="en-US" altLang="ko-KR" sz="2000"/>
              <a:t>.   </a:t>
            </a:r>
          </a:p>
          <a:p>
            <a:pPr lvl="2"/>
            <a:r>
              <a:rPr lang="ko-KR" altLang="en-US" sz="1800"/>
              <a:t>윈도우의 크기</a:t>
            </a:r>
            <a:r>
              <a:rPr lang="en-US" altLang="ko-KR" sz="1800"/>
              <a:t>, </a:t>
            </a:r>
            <a:r>
              <a:rPr lang="ko-KR" altLang="en-US" sz="1800"/>
              <a:t>윈도우의 위치</a:t>
            </a:r>
            <a:r>
              <a:rPr lang="en-US" altLang="ko-KR" sz="1800"/>
              <a:t>,</a:t>
            </a:r>
            <a:r>
              <a:rPr lang="en-US" altLang="ko-KR" sz="1800">
                <a:latin typeface="Arial" pitchFamily="34" charset="0"/>
              </a:rPr>
              <a:t>…</a:t>
            </a:r>
            <a:endParaRPr lang="en-US" altLang="ko-KR" sz="1800"/>
          </a:p>
        </p:txBody>
      </p:sp>
      <p:sp>
        <p:nvSpPr>
          <p:cNvPr id="46085" name="Rectangle 6"/>
          <p:cNvSpPr>
            <a:spLocks noGrp="1" noChangeArrowheads="1"/>
          </p:cNvSpPr>
          <p:nvPr>
            <p:ph type="title"/>
          </p:nvPr>
        </p:nvSpPr>
        <p:spPr>
          <a:xfrm>
            <a:off x="12151" y="0"/>
            <a:ext cx="8229600" cy="417512"/>
          </a:xfrm>
          <a:noFill/>
        </p:spPr>
        <p:txBody>
          <a:bodyPr/>
          <a:lstStyle/>
          <a:p>
            <a:r>
              <a:rPr lang="en-US" altLang="ko-KR" sz="3200" dirty="0">
                <a:latin typeface="휴먼옛체" pitchFamily="2" charset="-127"/>
                <a:ea typeface="휴먼옛체" pitchFamily="2" charset="-127"/>
              </a:rPr>
              <a:t>2. </a:t>
            </a:r>
            <a:r>
              <a:rPr lang="ko-KR" altLang="en-US" sz="3200" dirty="0">
                <a:latin typeface="휴먼옛체" pitchFamily="2" charset="-127"/>
                <a:ea typeface="휴먼옛체" pitchFamily="2" charset="-127"/>
              </a:rPr>
              <a:t>첫 번째 </a:t>
            </a:r>
            <a:r>
              <a:rPr lang="en-US" altLang="ko-KR" sz="3200" dirty="0">
                <a:latin typeface="휴먼옛체" pitchFamily="2" charset="-127"/>
                <a:ea typeface="휴먼옛체" pitchFamily="2" charset="-127"/>
              </a:rPr>
              <a:t>API</a:t>
            </a:r>
            <a:r>
              <a:rPr lang="ko-KR" altLang="en-US" sz="3200" dirty="0">
                <a:latin typeface="휴먼옛체" pitchFamily="2" charset="-127"/>
                <a:ea typeface="휴먼옛체" pitchFamily="2" charset="-127"/>
              </a:rPr>
              <a:t>프로그램 분석</a:t>
            </a:r>
          </a:p>
        </p:txBody>
      </p:sp>
    </p:spTree>
  </p:cSld>
  <p:clrMapOvr>
    <a:masterClrMapping/>
  </p:clrMapOvr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EC1C3E-5A3F-4EAE-98EE-E7D9C63FB98A}" type="slidenum">
              <a:rPr lang="en-US" altLang="ko-KR"/>
              <a:pPr/>
              <a:t>410</a:t>
            </a:fld>
            <a:endParaRPr lang="en-US" altLang="ko-KR"/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Virtual Memory (1)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/>
              <a:t>Virtual Memory Functions 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Win32 API provides a set of virtual memory functions 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That enable a process to manipulate or determine the status of pages in its virtual address space</a:t>
            </a:r>
          </a:p>
          <a:p>
            <a:pPr>
              <a:lnSpc>
                <a:spcPct val="90000"/>
              </a:lnSpc>
            </a:pPr>
            <a:r>
              <a:rPr lang="ko-KR" altLang="en-US"/>
              <a:t>이점 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메모리를 예약 상태로 할당할 수 있다</a:t>
            </a:r>
            <a:r>
              <a:rPr lang="en-US" altLang="ko-KR"/>
              <a:t>.</a:t>
            </a:r>
          </a:p>
          <a:p>
            <a:pPr lvl="2">
              <a:lnSpc>
                <a:spcPct val="90000"/>
              </a:lnSpc>
            </a:pPr>
            <a:r>
              <a:rPr lang="ko-KR" altLang="en-US"/>
              <a:t>물리적인 메모리를 소비하지 않으면서</a:t>
            </a:r>
            <a:r>
              <a:rPr lang="en-US" altLang="ko-KR"/>
              <a:t>, </a:t>
            </a:r>
            <a:r>
              <a:rPr lang="ko-KR" altLang="en-US"/>
              <a:t>주소 공간만 미리 할당</a:t>
            </a:r>
          </a:p>
          <a:p>
            <a:pPr lvl="2">
              <a:lnSpc>
                <a:spcPct val="90000"/>
              </a:lnSpc>
            </a:pPr>
            <a:r>
              <a:rPr lang="ko-KR" altLang="en-US"/>
              <a:t>필요할 경우에 확정해서 사용</a:t>
            </a:r>
          </a:p>
          <a:p>
            <a:pPr lvl="1">
              <a:lnSpc>
                <a:spcPct val="90000"/>
              </a:lnSpc>
            </a:pPr>
            <a:r>
              <a:rPr lang="ko-KR" altLang="en-US"/>
              <a:t>메모리의 액세스 권한을 지정</a:t>
            </a:r>
          </a:p>
          <a:p>
            <a:pPr>
              <a:lnSpc>
                <a:spcPct val="90000"/>
              </a:lnSpc>
            </a:pPr>
            <a:r>
              <a:rPr lang="en-US" altLang="ko-KR"/>
              <a:t>LPVOID VirtualAlloc(LPVOID lpAddress, DWORD dwSize, DWORD flAllocationType, DWORD flProtect)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The </a:t>
            </a:r>
            <a:r>
              <a:rPr lang="en-US" altLang="ko-KR" b="1"/>
              <a:t>VirtualAlloc</a:t>
            </a:r>
            <a:r>
              <a:rPr lang="en-US" altLang="ko-KR"/>
              <a:t> function reserves or commits a region of pages in the virtual address space of the calling process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lpAddress : </a:t>
            </a:r>
            <a:r>
              <a:rPr lang="ko-KR" altLang="en-US"/>
              <a:t>메모리 시작 번지 </a:t>
            </a:r>
            <a:r>
              <a:rPr lang="en-US" altLang="ko-KR"/>
              <a:t>, </a:t>
            </a:r>
            <a:r>
              <a:rPr lang="ko-KR" altLang="en-US"/>
              <a:t>처음 시작시에는 항상 </a:t>
            </a:r>
            <a:r>
              <a:rPr lang="en-US" altLang="ko-KR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636097298"/>
      </p:ext>
    </p:extLst>
  </p:cSld>
  <p:clrMapOvr>
    <a:masterClrMapping/>
  </p:clrMapOvr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A10FEE-F019-4A8F-BA6F-3FECE3C4F053}" type="slidenum">
              <a:rPr lang="en-US" altLang="ko-KR"/>
              <a:pPr/>
              <a:t>411</a:t>
            </a:fld>
            <a:endParaRPr lang="en-US" altLang="ko-KR"/>
          </a:p>
        </p:txBody>
      </p:sp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Virtual Memory (2)</a:t>
            </a:r>
          </a:p>
        </p:txBody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/>
              <a:t>flAllocation Type</a:t>
            </a:r>
          </a:p>
          <a:p>
            <a:pPr lvl="2"/>
            <a:r>
              <a:rPr lang="en-US" altLang="ko-KR"/>
              <a:t>MEM_COMMIT – </a:t>
            </a:r>
            <a:r>
              <a:rPr lang="ko-KR" altLang="en-US"/>
              <a:t>지정한 페이지 영역에 대해 물리적 기억 장치 할당 </a:t>
            </a:r>
            <a:r>
              <a:rPr lang="en-US" altLang="ko-KR"/>
              <a:t>(</a:t>
            </a:r>
            <a:r>
              <a:rPr lang="ko-KR" altLang="en-US"/>
              <a:t>메모리나 디스크에 있는 페이징 파일</a:t>
            </a:r>
            <a:r>
              <a:rPr lang="en-US" altLang="ko-KR"/>
              <a:t>) </a:t>
            </a:r>
          </a:p>
          <a:p>
            <a:pPr lvl="2"/>
            <a:r>
              <a:rPr lang="en-US" altLang="ko-KR"/>
              <a:t>MEM_RESERVE - </a:t>
            </a:r>
            <a:r>
              <a:rPr lang="ko-KR" altLang="en-US"/>
              <a:t>물리적 기억 장치를 할당하지 않고 프로세스의 가상 주소 공간의 범위를 예약</a:t>
            </a:r>
          </a:p>
          <a:p>
            <a:pPr lvl="2"/>
            <a:r>
              <a:rPr lang="ko-KR" altLang="en-US"/>
              <a:t> </a:t>
            </a:r>
            <a:r>
              <a:rPr lang="en-US" altLang="ko-KR"/>
              <a:t>MEM_TOP_DOWN - </a:t>
            </a:r>
            <a:r>
              <a:rPr lang="ko-KR" altLang="en-US"/>
              <a:t>사용할 수 있는 최상위 주소에서 메모리를 할당</a:t>
            </a:r>
          </a:p>
          <a:p>
            <a:pPr lvl="1"/>
            <a:r>
              <a:rPr lang="en-US" altLang="ko-KR"/>
              <a:t>flProtect</a:t>
            </a:r>
          </a:p>
          <a:p>
            <a:endParaRPr lang="en-US" altLang="ko-KR"/>
          </a:p>
        </p:txBody>
      </p:sp>
      <p:graphicFrame>
        <p:nvGraphicFramePr>
          <p:cNvPr id="723995" name="Group 27"/>
          <p:cNvGraphicFramePr>
            <a:graphicFrameLocks noGrp="1"/>
          </p:cNvGraphicFramePr>
          <p:nvPr/>
        </p:nvGraphicFramePr>
        <p:xfrm>
          <a:off x="1524000" y="4338638"/>
          <a:ext cx="6553200" cy="1839600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PAGE_READONLY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일기 전용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PAGE_READWRITE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읽고 쓰기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PAGE_EXCUTE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실행 가능한 데이터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PAGE_EXCUTE_READ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실행 가능하며 읽기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PAGE_EXCUTE_READWRITE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실행 가능하며 읽고 쓰기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65771"/>
      </p:ext>
    </p:extLst>
  </p:cSld>
  <p:clrMapOvr>
    <a:masterClrMapping/>
  </p:clrMapOvr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B00F18-0AF7-40F8-AB80-A4F3E38E299A}" type="slidenum">
              <a:rPr lang="en-US" altLang="ko-KR"/>
              <a:pPr/>
              <a:t>412</a:t>
            </a:fld>
            <a:endParaRPr lang="en-US" altLang="ko-KR"/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Virtual Memory (3)</a:t>
            </a:r>
          </a:p>
        </p:txBody>
      </p:sp>
      <p:sp>
        <p:nvSpPr>
          <p:cNvPr id="379933" name="Rectangle 29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/>
            <a:r>
              <a:rPr lang="en-US" altLang="ko-KR"/>
              <a:t>BOOL VirtualFree(LPVOID lpAddress, DWORD dwSize, DWORD dwFreeType);</a:t>
            </a:r>
          </a:p>
          <a:p>
            <a:pPr lvl="2"/>
            <a:r>
              <a:rPr lang="en-US" altLang="ko-KR"/>
              <a:t>MEM_DECOMMIT : </a:t>
            </a:r>
            <a:r>
              <a:rPr lang="ko-KR" altLang="en-US"/>
              <a:t>할당된 페이지를 할당 해제한다</a:t>
            </a:r>
            <a:r>
              <a:rPr lang="en-US" altLang="ko-KR"/>
              <a:t>.</a:t>
            </a:r>
          </a:p>
          <a:p>
            <a:pPr lvl="2"/>
            <a:r>
              <a:rPr lang="en-US" altLang="ko-KR"/>
              <a:t>MEM_RELEASE : </a:t>
            </a:r>
            <a:r>
              <a:rPr lang="ko-KR" altLang="en-US"/>
              <a:t>예약된 페이지를 예약 해제한다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3441484"/>
      </p:ext>
    </p:extLst>
  </p:cSld>
  <p:clrMapOvr>
    <a:masterClrMapping/>
  </p:clrMapOvr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355858-6603-4B6C-8361-A3CD500E412C}" type="slidenum">
              <a:rPr lang="en-US" altLang="ko-KR"/>
              <a:pPr/>
              <a:t>413</a:t>
            </a:fld>
            <a:endParaRPr lang="en-US" altLang="ko-KR"/>
          </a:p>
        </p:txBody>
      </p:sp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Virtual Memory (4)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000"/>
              <a:t>예약과 할당</a:t>
            </a:r>
          </a:p>
          <a:p>
            <a:pPr lvl="1"/>
            <a:r>
              <a:rPr lang="ko-KR" altLang="en-US" sz="1800"/>
              <a:t>가상메모리는 “</a:t>
            </a:r>
            <a:r>
              <a:rPr lang="en-US" altLang="ko-KR" sz="1800"/>
              <a:t>Page” </a:t>
            </a:r>
            <a:r>
              <a:rPr lang="ko-KR" altLang="en-US" sz="1800"/>
              <a:t>단위로 구성</a:t>
            </a:r>
          </a:p>
          <a:p>
            <a:pPr lvl="2"/>
            <a:r>
              <a:rPr lang="en-US" altLang="ko-KR" sz="1600"/>
              <a:t>Intel : 4KB</a:t>
            </a:r>
          </a:p>
          <a:p>
            <a:pPr lvl="1"/>
            <a:r>
              <a:rPr lang="ko-KR" altLang="en-US" sz="1800"/>
              <a:t>가상 메모리를 구성하는 각 페이지의 상태</a:t>
            </a:r>
          </a:p>
          <a:p>
            <a:pPr lvl="2"/>
            <a:r>
              <a:rPr lang="en-US" altLang="ko-KR" sz="1600"/>
              <a:t>Free : </a:t>
            </a:r>
            <a:r>
              <a:rPr lang="ko-KR" altLang="en-US" sz="1600"/>
              <a:t>사용되지 않는 자유 영역</a:t>
            </a:r>
          </a:p>
          <a:p>
            <a:pPr lvl="2"/>
            <a:r>
              <a:rPr lang="en-US" altLang="ko-KR" sz="1600"/>
              <a:t>Reserved : </a:t>
            </a:r>
            <a:r>
              <a:rPr lang="ko-KR" altLang="en-US" sz="1600"/>
              <a:t>장래 사용을 위해 예약만 되어 있는 페이지</a:t>
            </a:r>
          </a:p>
          <a:p>
            <a:pPr lvl="2"/>
            <a:r>
              <a:rPr lang="en-US" altLang="ko-KR" sz="1600"/>
              <a:t>Commit : </a:t>
            </a:r>
            <a:r>
              <a:rPr lang="ko-KR" altLang="en-US" sz="1600"/>
              <a:t>물리적 메모리가 할당되어 있는 상태</a:t>
            </a:r>
            <a:r>
              <a:rPr lang="en-US" altLang="ko-KR" sz="1600"/>
              <a:t>, </a:t>
            </a:r>
            <a:r>
              <a:rPr lang="ko-KR" altLang="en-US" sz="1600"/>
              <a:t>바로 사용 가능</a:t>
            </a:r>
          </a:p>
          <a:p>
            <a:r>
              <a:rPr lang="ko-KR" altLang="en-US" sz="2000"/>
              <a:t>할당 단위</a:t>
            </a:r>
          </a:p>
          <a:p>
            <a:pPr lvl="1"/>
            <a:r>
              <a:rPr lang="en-US" altLang="ko-KR" sz="1800"/>
              <a:t>64KB </a:t>
            </a:r>
            <a:r>
              <a:rPr lang="ko-KR" altLang="en-US" sz="1800"/>
              <a:t>단위로 할당</a:t>
            </a:r>
          </a:p>
          <a:p>
            <a:r>
              <a:rPr lang="ko-KR" altLang="en-US" sz="2000"/>
              <a:t>보호 속성</a:t>
            </a:r>
          </a:p>
          <a:p>
            <a:pPr lvl="1"/>
            <a:r>
              <a:rPr lang="en-US" altLang="ko-KR" sz="1800"/>
              <a:t>BOOL VirtualProtect(LPVOID lpAddress, DWORD dwSize, DWORD flNewProtect, PDWORD lpflOldProtect);</a:t>
            </a:r>
          </a:p>
          <a:p>
            <a:pPr lvl="2"/>
            <a:r>
              <a:rPr lang="en-US" altLang="ko-KR" sz="1600"/>
              <a:t>The </a:t>
            </a:r>
            <a:r>
              <a:rPr lang="en-US" altLang="ko-KR" sz="1600" b="1"/>
              <a:t>VirtualProtect</a:t>
            </a:r>
            <a:r>
              <a:rPr lang="en-US" altLang="ko-KR" sz="1600"/>
              <a:t> function changes the access protection on a region of committed pages in the virtual address space of the calling process</a:t>
            </a:r>
          </a:p>
          <a:p>
            <a:pPr lvl="1"/>
            <a:endParaRPr lang="en-US" altLang="ko-KR" sz="1800"/>
          </a:p>
          <a:p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2994731482"/>
      </p:ext>
    </p:extLst>
  </p:cSld>
  <p:clrMapOvr>
    <a:masterClrMapping/>
  </p:clrMapOvr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80BEED-DF57-4627-BB6D-216216B64CAA}" type="slidenum">
              <a:rPr lang="en-US" altLang="ko-KR"/>
              <a:pPr/>
              <a:t>414</a:t>
            </a:fld>
            <a:endParaRPr lang="en-US" altLang="ko-KR"/>
          </a:p>
        </p:txBody>
      </p:sp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Virtual Memory (5)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메모리 잠금</a:t>
            </a:r>
          </a:p>
          <a:p>
            <a:pPr lvl="1"/>
            <a:r>
              <a:rPr lang="ko-KR" altLang="en-US"/>
              <a:t>속도가 중요한 프로그램일 경우</a:t>
            </a:r>
          </a:p>
          <a:p>
            <a:pPr lvl="2"/>
            <a:r>
              <a:rPr lang="ko-KR" altLang="en-US"/>
              <a:t>특정 데이터가 반드시 </a:t>
            </a:r>
            <a:r>
              <a:rPr lang="en-US" altLang="ko-KR"/>
              <a:t>RAM</a:t>
            </a:r>
            <a:r>
              <a:rPr lang="ko-KR" altLang="en-US"/>
              <a:t>에만 존재하게 할 수 있다</a:t>
            </a:r>
            <a:r>
              <a:rPr lang="en-US" altLang="ko-KR"/>
              <a:t>.</a:t>
            </a:r>
          </a:p>
          <a:p>
            <a:pPr lvl="2"/>
            <a:r>
              <a:rPr lang="en-US" altLang="ko-KR"/>
              <a:t>BOOL VirtualLock(LPVOID lpAddress, DWORD dwSize);</a:t>
            </a:r>
          </a:p>
          <a:p>
            <a:pPr lvl="3"/>
            <a:r>
              <a:rPr lang="en-US" altLang="ko-KR"/>
              <a:t>The </a:t>
            </a:r>
            <a:r>
              <a:rPr lang="en-US" altLang="ko-KR" b="1"/>
              <a:t>VirtualLock</a:t>
            </a:r>
            <a:r>
              <a:rPr lang="en-US" altLang="ko-KR"/>
              <a:t> function locks the specified region of the process's virtual address space into physical memory, ensuring that subsequent access to the region will not incur a page fault</a:t>
            </a:r>
          </a:p>
          <a:p>
            <a:pPr lvl="2"/>
            <a:r>
              <a:rPr lang="en-US" altLang="ko-KR"/>
              <a:t>BOOL VirualUnlock(LPVOID lpAddress, DWORD dwSize);</a:t>
            </a: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9376146"/>
      </p:ext>
    </p:extLst>
  </p:cSld>
  <p:clrMapOvr>
    <a:masterClrMapping/>
  </p:clrMapOvr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A9042C-F63D-48B1-85D0-C3F54E56FE53}" type="slidenum">
              <a:rPr lang="en-US" altLang="ko-KR"/>
              <a:pPr/>
              <a:t>415</a:t>
            </a:fld>
            <a:endParaRPr lang="en-US" altLang="ko-KR"/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Heap (1)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정의 및 장점</a:t>
            </a:r>
          </a:p>
          <a:p>
            <a:pPr lvl="1"/>
            <a:r>
              <a:rPr lang="ko-KR" altLang="en-US"/>
              <a:t>가상 메모리 공간상의 예약된 주소 공간</a:t>
            </a:r>
          </a:p>
          <a:p>
            <a:pPr lvl="1"/>
            <a:r>
              <a:rPr lang="ko-KR" altLang="en-US"/>
              <a:t>프로세스 생성시</a:t>
            </a:r>
          </a:p>
          <a:p>
            <a:pPr lvl="2"/>
            <a:r>
              <a:rPr lang="en-US" altLang="ko-KR"/>
              <a:t>1MByte</a:t>
            </a:r>
            <a:r>
              <a:rPr lang="ko-KR" altLang="en-US"/>
              <a:t>의 디폴트 힙 생성</a:t>
            </a:r>
          </a:p>
          <a:p>
            <a:pPr lvl="2"/>
            <a:r>
              <a:rPr lang="ko-KR" altLang="en-US"/>
              <a:t>단순히 예약</a:t>
            </a:r>
          </a:p>
          <a:p>
            <a:pPr lvl="1"/>
            <a:r>
              <a:rPr lang="ko-KR" altLang="en-US"/>
              <a:t>작은 메모리 블록을 할당하는데 사용</a:t>
            </a:r>
          </a:p>
          <a:p>
            <a:pPr lvl="2"/>
            <a:r>
              <a:rPr lang="ko-KR" altLang="en-US"/>
              <a:t>요구한 만큼만 할당</a:t>
            </a:r>
            <a:r>
              <a:rPr lang="en-US" altLang="ko-KR"/>
              <a:t>, </a:t>
            </a:r>
            <a:r>
              <a:rPr lang="ko-KR" altLang="en-US"/>
              <a:t>경제적이다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Win32</a:t>
            </a:r>
            <a:r>
              <a:rPr lang="ko-KR" altLang="en-US"/>
              <a:t>에서는 힙의 구분이 없고</a:t>
            </a:r>
            <a:r>
              <a:rPr lang="en-US" altLang="ko-KR"/>
              <a:t>, </a:t>
            </a:r>
            <a:r>
              <a:rPr lang="ko-KR" altLang="en-US"/>
              <a:t>지역 힙만이 존재</a:t>
            </a:r>
          </a:p>
          <a:p>
            <a:pPr lvl="1"/>
            <a:r>
              <a:rPr lang="ko-KR" altLang="en-US"/>
              <a:t>필요에 따라 다수 개의 힙을 생성할 수 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8850066"/>
      </p:ext>
    </p:extLst>
  </p:cSld>
  <p:clrMapOvr>
    <a:masterClrMapping/>
  </p:clrMapOvr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5884A2-9CA3-445F-9789-F4107C280B72}" type="slidenum">
              <a:rPr lang="en-US" altLang="ko-KR"/>
              <a:pPr/>
              <a:t>416</a:t>
            </a:fld>
            <a:endParaRPr lang="en-US" altLang="ko-KR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Heap (2)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500063"/>
            <a:ext cx="7772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/>
              <a:t>할당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HANDLE </a:t>
            </a:r>
            <a:r>
              <a:rPr lang="en-US" altLang="ko-KR" dirty="0" err="1"/>
              <a:t>GetProcessHeap</a:t>
            </a:r>
            <a:r>
              <a:rPr lang="en-US" altLang="ko-KR" dirty="0"/>
              <a:t>(VOID)</a:t>
            </a:r>
          </a:p>
          <a:p>
            <a:pPr lvl="2">
              <a:lnSpc>
                <a:spcPct val="90000"/>
              </a:lnSpc>
            </a:pPr>
            <a:r>
              <a:rPr lang="en-US" altLang="ko-KR" dirty="0"/>
              <a:t>The </a:t>
            </a:r>
            <a:r>
              <a:rPr lang="en-US" altLang="ko-KR" dirty="0" err="1"/>
              <a:t>GetProcessHeap</a:t>
            </a:r>
            <a:r>
              <a:rPr lang="en-US" altLang="ko-KR" dirty="0"/>
              <a:t> function obtains a handle to the heap of the calling process</a:t>
            </a:r>
          </a:p>
          <a:p>
            <a:pPr lvl="2">
              <a:lnSpc>
                <a:spcPct val="90000"/>
              </a:lnSpc>
            </a:pPr>
            <a:r>
              <a:rPr lang="en-US" altLang="ko-KR" dirty="0"/>
              <a:t>This handle can then be used in subsequent calls to the </a:t>
            </a:r>
            <a:r>
              <a:rPr lang="en-US" altLang="ko-KR" dirty="0" err="1"/>
              <a:t>HeapAlloc</a:t>
            </a:r>
            <a:r>
              <a:rPr lang="en-US" altLang="ko-KR" dirty="0"/>
              <a:t>, </a:t>
            </a:r>
            <a:r>
              <a:rPr lang="en-US" altLang="ko-KR" dirty="0" err="1"/>
              <a:t>HeapReAlloc</a:t>
            </a:r>
            <a:r>
              <a:rPr lang="en-US" altLang="ko-KR" dirty="0"/>
              <a:t>, </a:t>
            </a:r>
            <a:r>
              <a:rPr lang="en-US" altLang="ko-KR" dirty="0" err="1"/>
              <a:t>HeapFree</a:t>
            </a:r>
            <a:r>
              <a:rPr lang="en-US" altLang="ko-KR" dirty="0"/>
              <a:t>, and </a:t>
            </a:r>
            <a:r>
              <a:rPr lang="en-US" altLang="ko-KR" dirty="0" err="1"/>
              <a:t>HeapSize</a:t>
            </a:r>
            <a:r>
              <a:rPr lang="en-US" altLang="ko-KR" dirty="0"/>
              <a:t> functions</a:t>
            </a:r>
          </a:p>
          <a:p>
            <a:pPr lvl="1">
              <a:lnSpc>
                <a:spcPct val="90000"/>
              </a:lnSpc>
            </a:pPr>
            <a:r>
              <a:rPr lang="en-US" altLang="ko-KR" dirty="0" err="1"/>
              <a:t>LPVOID</a:t>
            </a:r>
            <a:r>
              <a:rPr lang="en-US" altLang="ko-KR" dirty="0"/>
              <a:t> </a:t>
            </a:r>
            <a:r>
              <a:rPr lang="en-US" altLang="ko-KR" dirty="0" err="1"/>
              <a:t>HeapAlloc</a:t>
            </a:r>
            <a:r>
              <a:rPr lang="en-US" altLang="ko-KR" dirty="0"/>
              <a:t>(HANDLE </a:t>
            </a:r>
            <a:r>
              <a:rPr lang="en-US" altLang="ko-KR" dirty="0" err="1"/>
              <a:t>hHeap</a:t>
            </a:r>
            <a:r>
              <a:rPr lang="en-US" altLang="ko-KR" dirty="0"/>
              <a:t>, </a:t>
            </a:r>
            <a:r>
              <a:rPr lang="en-US" altLang="ko-KR" dirty="0" err="1"/>
              <a:t>DWORD</a:t>
            </a:r>
            <a:r>
              <a:rPr lang="en-US" altLang="ko-KR" dirty="0"/>
              <a:t> </a:t>
            </a:r>
            <a:r>
              <a:rPr lang="en-US" altLang="ko-KR" dirty="0" err="1"/>
              <a:t>dwFlags</a:t>
            </a:r>
            <a:r>
              <a:rPr lang="en-US" altLang="ko-KR" dirty="0"/>
              <a:t>, </a:t>
            </a:r>
            <a:r>
              <a:rPr lang="en-US" altLang="ko-KR" dirty="0" err="1"/>
              <a:t>DWORD</a:t>
            </a:r>
            <a:r>
              <a:rPr lang="en-US" altLang="ko-KR" dirty="0"/>
              <a:t> </a:t>
            </a:r>
            <a:r>
              <a:rPr lang="en-US" altLang="ko-KR" dirty="0" err="1"/>
              <a:t>dwBytes</a:t>
            </a:r>
            <a:r>
              <a:rPr lang="en-US" altLang="ko-KR" dirty="0"/>
              <a:t>);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BOOL </a:t>
            </a:r>
            <a:r>
              <a:rPr lang="en-US" altLang="ko-KR" dirty="0" err="1"/>
              <a:t>HeapFree</a:t>
            </a:r>
            <a:r>
              <a:rPr lang="en-US" altLang="ko-KR" dirty="0"/>
              <a:t>(HANDLE </a:t>
            </a:r>
            <a:r>
              <a:rPr lang="en-US" altLang="ko-KR" dirty="0" err="1"/>
              <a:t>hHeap</a:t>
            </a:r>
            <a:r>
              <a:rPr lang="en-US" altLang="ko-KR" dirty="0"/>
              <a:t>, </a:t>
            </a:r>
            <a:r>
              <a:rPr lang="en-US" altLang="ko-KR" dirty="0" err="1"/>
              <a:t>DWORD</a:t>
            </a:r>
            <a:r>
              <a:rPr lang="en-US" altLang="ko-KR" dirty="0"/>
              <a:t> </a:t>
            </a:r>
            <a:r>
              <a:rPr lang="en-US" altLang="ko-KR" dirty="0" err="1"/>
              <a:t>dwFlags</a:t>
            </a:r>
            <a:r>
              <a:rPr lang="en-US" altLang="ko-KR" dirty="0"/>
              <a:t>, </a:t>
            </a:r>
            <a:r>
              <a:rPr lang="en-US" altLang="ko-KR" dirty="0" err="1"/>
              <a:t>LPVOID</a:t>
            </a:r>
            <a:r>
              <a:rPr lang="en-US" altLang="ko-KR" dirty="0"/>
              <a:t> </a:t>
            </a:r>
            <a:r>
              <a:rPr lang="en-US" altLang="ko-KR" dirty="0" err="1"/>
              <a:t>lpMem</a:t>
            </a:r>
            <a:r>
              <a:rPr lang="en-US" altLang="ko-KR" dirty="0"/>
              <a:t>);</a:t>
            </a:r>
          </a:p>
          <a:p>
            <a:pPr lvl="1">
              <a:lnSpc>
                <a:spcPct val="90000"/>
              </a:lnSpc>
            </a:pPr>
            <a:r>
              <a:rPr lang="en-US" altLang="ko-KR" dirty="0" err="1"/>
              <a:t>LPVOID</a:t>
            </a:r>
            <a:r>
              <a:rPr lang="en-US" altLang="ko-KR" dirty="0"/>
              <a:t> </a:t>
            </a:r>
            <a:r>
              <a:rPr lang="en-US" altLang="ko-KR" dirty="0" err="1"/>
              <a:t>HeapReAlloc</a:t>
            </a:r>
            <a:r>
              <a:rPr lang="en-US" altLang="ko-KR" dirty="0"/>
              <a:t>(HANDLE </a:t>
            </a:r>
            <a:r>
              <a:rPr lang="en-US" altLang="ko-KR" dirty="0" err="1"/>
              <a:t>hHeap</a:t>
            </a:r>
            <a:r>
              <a:rPr lang="en-US" altLang="ko-KR" dirty="0"/>
              <a:t>, </a:t>
            </a:r>
            <a:r>
              <a:rPr lang="en-US" altLang="ko-KR" dirty="0" err="1"/>
              <a:t>DWORD</a:t>
            </a:r>
            <a:r>
              <a:rPr lang="en-US" altLang="ko-KR" dirty="0"/>
              <a:t> </a:t>
            </a:r>
            <a:r>
              <a:rPr lang="en-US" altLang="ko-KR" dirty="0" err="1"/>
              <a:t>dwFlags</a:t>
            </a:r>
            <a:r>
              <a:rPr lang="en-US" altLang="ko-KR" dirty="0"/>
              <a:t>, </a:t>
            </a:r>
            <a:r>
              <a:rPr lang="en-US" altLang="ko-KR" dirty="0" err="1"/>
              <a:t>LPVOID</a:t>
            </a:r>
            <a:r>
              <a:rPr lang="en-US" altLang="ko-KR" dirty="0"/>
              <a:t> </a:t>
            </a:r>
            <a:r>
              <a:rPr lang="en-US" altLang="ko-KR" dirty="0" err="1"/>
              <a:t>lpMem</a:t>
            </a:r>
            <a:r>
              <a:rPr lang="en-US" altLang="ko-KR" dirty="0"/>
              <a:t>, </a:t>
            </a:r>
            <a:r>
              <a:rPr lang="en-US" altLang="ko-KR" dirty="0" err="1"/>
              <a:t>DWORD</a:t>
            </a:r>
            <a:r>
              <a:rPr lang="en-US" altLang="ko-KR" dirty="0"/>
              <a:t> </a:t>
            </a:r>
            <a:r>
              <a:rPr lang="en-US" altLang="ko-KR" dirty="0" err="1"/>
              <a:t>dwBytes</a:t>
            </a:r>
            <a:r>
              <a:rPr lang="en-US" altLang="ko-KR" dirty="0"/>
              <a:t>);</a:t>
            </a:r>
          </a:p>
          <a:p>
            <a:pPr lvl="2">
              <a:lnSpc>
                <a:spcPct val="90000"/>
              </a:lnSpc>
            </a:pPr>
            <a:r>
              <a:rPr lang="en-US" altLang="ko-KR" dirty="0"/>
              <a:t>The </a:t>
            </a:r>
            <a:r>
              <a:rPr lang="en-US" altLang="ko-KR" b="1" dirty="0" err="1"/>
              <a:t>HeapReAlloc</a:t>
            </a:r>
            <a:r>
              <a:rPr lang="en-US" altLang="ko-KR" dirty="0"/>
              <a:t> function reallocates a block of memory from a heap</a:t>
            </a:r>
          </a:p>
          <a:p>
            <a:pPr lvl="2">
              <a:lnSpc>
                <a:spcPct val="90000"/>
              </a:lnSpc>
            </a:pPr>
            <a:r>
              <a:rPr lang="en-US" altLang="ko-KR" dirty="0"/>
              <a:t>This function enables you to resize a memory block and change other memory block properties</a:t>
            </a:r>
          </a:p>
        </p:txBody>
      </p:sp>
    </p:spTree>
    <p:extLst>
      <p:ext uri="{BB962C8B-B14F-4D97-AF65-F5344CB8AC3E}">
        <p14:creationId xmlns:p14="http://schemas.microsoft.com/office/powerpoint/2010/main" val="1377656368"/>
      </p:ext>
    </p:extLst>
  </p:cSld>
  <p:clrMapOvr>
    <a:masterClrMapping/>
  </p:clrMapOvr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080D62-A0E6-468F-A81F-AC01A240AEBC}" type="slidenum">
              <a:rPr lang="en-US" altLang="ko-KR"/>
              <a:pPr/>
              <a:t>417</a:t>
            </a:fld>
            <a:endParaRPr lang="en-US" altLang="ko-KR"/>
          </a:p>
        </p:txBody>
      </p:sp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Heap (3)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/>
              <a:t>새로운 힙 생성</a:t>
            </a:r>
          </a:p>
          <a:p>
            <a:pPr lvl="2"/>
            <a:r>
              <a:rPr lang="en-US" altLang="ko-KR"/>
              <a:t>HANDLE HeapCreate(DWORD flOption, DWORD dwInitalSize, DWORD dwMaximumSize);</a:t>
            </a:r>
          </a:p>
          <a:p>
            <a:pPr lvl="3"/>
            <a:r>
              <a:rPr lang="en-US" altLang="ko-KR"/>
              <a:t>The </a:t>
            </a:r>
            <a:r>
              <a:rPr lang="en-US" altLang="ko-KR" b="1"/>
              <a:t>HeapCreate</a:t>
            </a:r>
            <a:r>
              <a:rPr lang="en-US" altLang="ko-KR"/>
              <a:t> function creates a heap object that can be used by the calling process</a:t>
            </a:r>
          </a:p>
          <a:p>
            <a:pPr lvl="3"/>
            <a:r>
              <a:rPr lang="en-US" altLang="ko-KR"/>
              <a:t>The function reserves space in the virtual address space of the process and allocates physical storage for a specified initial portion of this block</a:t>
            </a:r>
          </a:p>
          <a:p>
            <a:pPr lvl="2"/>
            <a:r>
              <a:rPr lang="en-US" altLang="ko-KR"/>
              <a:t>BOOL HeapDestroy(HANDLE hHeap);</a:t>
            </a:r>
          </a:p>
          <a:p>
            <a:pPr lvl="3"/>
            <a:r>
              <a:rPr lang="en-US" altLang="ko-KR"/>
              <a:t>The </a:t>
            </a:r>
            <a:r>
              <a:rPr lang="en-US" altLang="ko-KR" b="1"/>
              <a:t>HeapDestroy</a:t>
            </a:r>
            <a:r>
              <a:rPr lang="en-US" altLang="ko-KR"/>
              <a:t> function destroys the specified heap object</a:t>
            </a:r>
          </a:p>
          <a:p>
            <a:pPr lvl="3"/>
            <a:r>
              <a:rPr lang="en-US" altLang="ko-KR" b="1"/>
              <a:t>HeapDestroy</a:t>
            </a:r>
            <a:r>
              <a:rPr lang="en-US" altLang="ko-KR"/>
              <a:t> decommits and releases all the pages of a private heap object, and it invalidates the handle to the heap</a:t>
            </a:r>
          </a:p>
          <a:p>
            <a:pPr lvl="2"/>
            <a:endParaRPr lang="en-US" altLang="ko-KR"/>
          </a:p>
          <a:p>
            <a:pPr lvl="2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4826525"/>
      </p:ext>
    </p:extLst>
  </p:cSld>
  <p:clrMapOvr>
    <a:masterClrMapping/>
  </p:clrMapOvr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C4D933-93D9-4D4A-8DE4-33579F285FE3}" type="slidenum">
              <a:rPr lang="en-US" altLang="ko-KR"/>
              <a:pPr/>
              <a:t>418</a:t>
            </a:fld>
            <a:endParaRPr lang="en-US" altLang="ko-KR"/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File I/O (1)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500063"/>
            <a:ext cx="9073008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/>
              <a:t>파일을 열거나 생성</a:t>
            </a:r>
          </a:p>
          <a:p>
            <a:pPr lvl="1">
              <a:lnSpc>
                <a:spcPct val="90000"/>
              </a:lnSpc>
            </a:pPr>
            <a:r>
              <a:rPr lang="en-US" altLang="ko-KR" b="1" dirty="0"/>
              <a:t>HANDLE </a:t>
            </a:r>
            <a:r>
              <a:rPr lang="en-US" altLang="ko-KR" b="1" dirty="0" err="1"/>
              <a:t>CreateFile</a:t>
            </a:r>
            <a:r>
              <a:rPr lang="en-US" altLang="ko-KR" b="1" dirty="0"/>
              <a:t>(</a:t>
            </a:r>
            <a:r>
              <a:rPr lang="en-US" altLang="ko-KR" b="1" dirty="0" err="1"/>
              <a:t>LPSTR</a:t>
            </a:r>
            <a:r>
              <a:rPr lang="en-US" altLang="ko-KR" b="1" dirty="0"/>
              <a:t> </a:t>
            </a:r>
            <a:r>
              <a:rPr lang="en-US" altLang="ko-KR" b="1" dirty="0" err="1"/>
              <a:t>lpFileName</a:t>
            </a:r>
            <a:r>
              <a:rPr lang="en-US" altLang="ko-KR" b="1" dirty="0"/>
              <a:t>, </a:t>
            </a:r>
            <a:r>
              <a:rPr lang="en-US" altLang="ko-KR" b="1" dirty="0" err="1"/>
              <a:t>DWORD</a:t>
            </a:r>
            <a:r>
              <a:rPr lang="en-US" altLang="ko-KR" b="1" dirty="0"/>
              <a:t> </a:t>
            </a:r>
            <a:r>
              <a:rPr lang="en-US" altLang="ko-KR" b="1" dirty="0" err="1"/>
              <a:t>dwDesiredAccess</a:t>
            </a:r>
            <a:r>
              <a:rPr lang="en-US" altLang="ko-KR" b="1" dirty="0"/>
              <a:t>, </a:t>
            </a:r>
            <a:r>
              <a:rPr lang="en-US" altLang="ko-KR" b="1" dirty="0" err="1"/>
              <a:t>DWODD</a:t>
            </a:r>
            <a:r>
              <a:rPr lang="en-US" altLang="ko-KR" b="1" dirty="0"/>
              <a:t> </a:t>
            </a:r>
            <a:r>
              <a:rPr lang="en-US" altLang="ko-KR" b="1" dirty="0" err="1"/>
              <a:t>dwShardMode</a:t>
            </a:r>
            <a:r>
              <a:rPr lang="en-US" altLang="ko-KR" b="1" dirty="0"/>
              <a:t>, </a:t>
            </a:r>
            <a:r>
              <a:rPr lang="en-US" altLang="ko-KR" b="1" dirty="0" err="1"/>
              <a:t>LPSECURITYATTRIBUTS</a:t>
            </a:r>
            <a:r>
              <a:rPr lang="en-US" altLang="ko-KR" b="1" dirty="0"/>
              <a:t> </a:t>
            </a:r>
            <a:r>
              <a:rPr lang="en-US" altLang="ko-KR" b="1" dirty="0" err="1"/>
              <a:t>lpSecurityAttributes</a:t>
            </a:r>
            <a:r>
              <a:rPr lang="en-US" altLang="ko-KR" b="1" dirty="0"/>
              <a:t>, </a:t>
            </a:r>
            <a:r>
              <a:rPr lang="en-US" altLang="ko-KR" b="1" dirty="0" err="1"/>
              <a:t>DWORD</a:t>
            </a:r>
            <a:r>
              <a:rPr lang="en-US" altLang="ko-KR" b="1" dirty="0"/>
              <a:t> </a:t>
            </a:r>
            <a:r>
              <a:rPr lang="en-US" altLang="ko-KR" b="1" dirty="0" err="1"/>
              <a:t>dwCreationDistribution</a:t>
            </a:r>
            <a:r>
              <a:rPr lang="en-US" altLang="ko-KR" b="1" dirty="0"/>
              <a:t>, </a:t>
            </a:r>
            <a:r>
              <a:rPr lang="en-US" altLang="ko-KR" b="1" dirty="0" err="1"/>
              <a:t>DWORD</a:t>
            </a:r>
            <a:r>
              <a:rPr lang="en-US" altLang="ko-KR" b="1" dirty="0"/>
              <a:t> </a:t>
            </a:r>
            <a:r>
              <a:rPr lang="en-US" altLang="ko-KR" b="1" dirty="0" err="1"/>
              <a:t>dwFlagAndAttributes</a:t>
            </a:r>
            <a:r>
              <a:rPr lang="en-US" altLang="ko-KR" b="1" dirty="0"/>
              <a:t>, HANDLE </a:t>
            </a:r>
            <a:r>
              <a:rPr lang="en-US" altLang="ko-KR" b="1" dirty="0" err="1"/>
              <a:t>hTempleteFile</a:t>
            </a:r>
            <a:r>
              <a:rPr lang="en-US" altLang="ko-KR" b="1" dirty="0"/>
              <a:t>);</a:t>
            </a:r>
          </a:p>
          <a:p>
            <a:pPr lvl="2">
              <a:lnSpc>
                <a:spcPct val="90000"/>
              </a:lnSpc>
            </a:pPr>
            <a:r>
              <a:rPr lang="en-US" altLang="ko-KR" b="1" dirty="0"/>
              <a:t>The </a:t>
            </a:r>
            <a:r>
              <a:rPr lang="en-US" altLang="ko-KR" b="1" dirty="0" err="1"/>
              <a:t>CreateFile</a:t>
            </a:r>
            <a:r>
              <a:rPr lang="en-US" altLang="ko-KR" b="1" dirty="0"/>
              <a:t> function creates or opens the following objects and returns a handle that can be used to access the object</a:t>
            </a:r>
          </a:p>
          <a:p>
            <a:pPr lvl="2">
              <a:lnSpc>
                <a:spcPct val="90000"/>
              </a:lnSpc>
            </a:pPr>
            <a:r>
              <a:rPr lang="en-US" altLang="ko-KR" dirty="0" err="1"/>
              <a:t>lpfileName</a:t>
            </a:r>
            <a:r>
              <a:rPr lang="en-US" altLang="ko-KR" dirty="0"/>
              <a:t> : </a:t>
            </a:r>
            <a:r>
              <a:rPr lang="ko-KR" altLang="en-US" dirty="0"/>
              <a:t>파일명</a:t>
            </a:r>
          </a:p>
          <a:p>
            <a:pPr lvl="2">
              <a:lnSpc>
                <a:spcPct val="90000"/>
              </a:lnSpc>
            </a:pPr>
            <a:r>
              <a:rPr lang="en-US" altLang="ko-KR" dirty="0" err="1"/>
              <a:t>dwDesiredAccess</a:t>
            </a:r>
            <a:endParaRPr lang="en-US" altLang="ko-KR" dirty="0"/>
          </a:p>
          <a:p>
            <a:pPr lvl="3">
              <a:lnSpc>
                <a:spcPct val="90000"/>
              </a:lnSpc>
            </a:pPr>
            <a:r>
              <a:rPr lang="ko-KR" altLang="en-US" dirty="0"/>
              <a:t>읽고 쓰기 모드 </a:t>
            </a:r>
            <a:r>
              <a:rPr lang="en-US" altLang="ko-KR" dirty="0"/>
              <a:t>(</a:t>
            </a:r>
            <a:r>
              <a:rPr lang="en-US" altLang="ko-KR" dirty="0" err="1"/>
              <a:t>GENERIC_READ</a:t>
            </a:r>
            <a:r>
              <a:rPr lang="en-US" altLang="ko-KR" dirty="0"/>
              <a:t>, </a:t>
            </a:r>
            <a:r>
              <a:rPr lang="en-US" altLang="ko-KR" dirty="0" err="1"/>
              <a:t>GENERIC_WRITE</a:t>
            </a:r>
            <a:r>
              <a:rPr lang="en-US" altLang="ko-KR" dirty="0"/>
              <a:t>)</a:t>
            </a:r>
          </a:p>
          <a:p>
            <a:pPr lvl="2">
              <a:lnSpc>
                <a:spcPct val="90000"/>
              </a:lnSpc>
            </a:pPr>
            <a:r>
              <a:rPr lang="en-US" altLang="ko-KR" dirty="0" err="1"/>
              <a:t>dwCreationDistribution</a:t>
            </a:r>
            <a:endParaRPr lang="en-US" altLang="ko-KR" dirty="0"/>
          </a:p>
          <a:p>
            <a:pPr lvl="3">
              <a:lnSpc>
                <a:spcPct val="90000"/>
              </a:lnSpc>
            </a:pPr>
            <a:r>
              <a:rPr lang="en-US" altLang="ko-KR" dirty="0"/>
              <a:t>Specifies which action to take on files that exist</a:t>
            </a:r>
          </a:p>
          <a:p>
            <a:pPr lvl="3">
              <a:lnSpc>
                <a:spcPct val="90000"/>
              </a:lnSpc>
            </a:pPr>
            <a:r>
              <a:rPr lang="en-US" altLang="ko-KR" dirty="0" err="1"/>
              <a:t>CREATE_NEW</a:t>
            </a:r>
            <a:r>
              <a:rPr lang="en-US" altLang="ko-KR" dirty="0"/>
              <a:t>, </a:t>
            </a:r>
            <a:r>
              <a:rPr lang="en-US" altLang="ko-KR" dirty="0" err="1"/>
              <a:t>CREATE_ALLWAYS</a:t>
            </a:r>
            <a:r>
              <a:rPr lang="en-US" altLang="ko-KR" dirty="0"/>
              <a:t>, </a:t>
            </a:r>
            <a:r>
              <a:rPr lang="en-US" altLang="ko-KR" dirty="0" err="1"/>
              <a:t>OPEN_EXISTING</a:t>
            </a:r>
            <a:r>
              <a:rPr lang="en-US" altLang="ko-KR" dirty="0"/>
              <a:t>, </a:t>
            </a:r>
            <a:r>
              <a:rPr lang="en-US" altLang="ko-KR" dirty="0" err="1"/>
              <a:t>OPEN_ALWAYS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4339813"/>
      </p:ext>
    </p:extLst>
  </p:cSld>
  <p:clrMapOvr>
    <a:masterClrMapping/>
  </p:clrMapOvr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D1614C-6628-409C-A1A7-F443BBEB3B4E}" type="slidenum">
              <a:rPr lang="en-US" altLang="ko-KR"/>
              <a:pPr/>
              <a:t>419</a:t>
            </a:fld>
            <a:endParaRPr lang="en-US" altLang="ko-KR"/>
          </a:p>
        </p:txBody>
      </p:sp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File I/O (2)</a:t>
            </a:r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 sz="1600"/>
              <a:t>ex) HANDLE hFile = CreateFile("test.c", GENERIC_READ | GENERIC_WRITE, FILE_SHARE_READ | FILE_SHARE_WRITE, NULL, OPEN_EXISTING, 0, 0) </a:t>
            </a:r>
          </a:p>
          <a:p>
            <a:r>
              <a:rPr lang="ko-KR" altLang="en-US" sz="2000"/>
              <a:t>파일 읽기와 쓰기</a:t>
            </a:r>
          </a:p>
          <a:p>
            <a:pPr lvl="1"/>
            <a:r>
              <a:rPr lang="en-US" altLang="ko-KR" sz="1800" b="1"/>
              <a:t>BOOL WriteFile( </a:t>
            </a:r>
            <a:r>
              <a:rPr lang="ko-KR" altLang="en-US" sz="1800" b="1"/>
              <a:t>파일 핸들</a:t>
            </a:r>
            <a:r>
              <a:rPr lang="en-US" altLang="ko-KR" sz="1800" b="1"/>
              <a:t>, </a:t>
            </a:r>
            <a:r>
              <a:rPr lang="ko-KR" altLang="en-US" sz="1800" b="1"/>
              <a:t>기록할 데이터</a:t>
            </a:r>
            <a:r>
              <a:rPr lang="en-US" altLang="ko-KR" sz="1800" b="1"/>
              <a:t>, </a:t>
            </a:r>
            <a:r>
              <a:rPr lang="ko-KR" altLang="en-US" sz="1800" b="1"/>
              <a:t>바이트 수 </a:t>
            </a:r>
            <a:r>
              <a:rPr lang="en-US" altLang="ko-KR" sz="1800" b="1"/>
              <a:t>, </a:t>
            </a:r>
            <a:r>
              <a:rPr lang="ko-KR" altLang="en-US" sz="1800" b="1"/>
              <a:t>실제로 쓰여진 바이트</a:t>
            </a:r>
            <a:r>
              <a:rPr lang="en-US" altLang="ko-KR" sz="1800" b="1"/>
              <a:t>, I/O overlapped </a:t>
            </a:r>
            <a:r>
              <a:rPr lang="ko-KR" altLang="en-US" sz="1800" b="1"/>
              <a:t>구조체</a:t>
            </a:r>
            <a:r>
              <a:rPr lang="en-US" altLang="ko-KR" sz="1800" b="1"/>
              <a:t>)</a:t>
            </a:r>
          </a:p>
          <a:p>
            <a:pPr lvl="1"/>
            <a:r>
              <a:rPr lang="en-US" altLang="ko-KR" sz="1800" b="1"/>
              <a:t>BOOL ReadFile( </a:t>
            </a:r>
            <a:r>
              <a:rPr lang="ko-KR" altLang="en-US" sz="1800" b="1"/>
              <a:t>파일 핸들</a:t>
            </a:r>
            <a:r>
              <a:rPr lang="en-US" altLang="ko-KR" sz="1800" b="1"/>
              <a:t>, </a:t>
            </a:r>
            <a:r>
              <a:rPr lang="ko-KR" altLang="en-US" sz="1800" b="1"/>
              <a:t>기록할 데이터</a:t>
            </a:r>
            <a:r>
              <a:rPr lang="en-US" altLang="ko-KR" sz="1800" b="1"/>
              <a:t>, </a:t>
            </a:r>
            <a:r>
              <a:rPr lang="ko-KR" altLang="en-US" sz="1800" b="1"/>
              <a:t>바이트 수</a:t>
            </a:r>
            <a:r>
              <a:rPr lang="en-US" altLang="ko-KR" sz="1800" b="1"/>
              <a:t>, </a:t>
            </a:r>
            <a:r>
              <a:rPr lang="ko-KR" altLang="en-US" sz="1800" b="1"/>
              <a:t>실제 읽혀진 바이트</a:t>
            </a:r>
            <a:r>
              <a:rPr lang="en-US" altLang="ko-KR" sz="1800" b="1"/>
              <a:t>, I/O overlapped </a:t>
            </a:r>
            <a:r>
              <a:rPr lang="ko-KR" altLang="en-US" sz="1800" b="1"/>
              <a:t>구조체</a:t>
            </a:r>
            <a:r>
              <a:rPr lang="en-US" altLang="ko-KR" sz="1800" b="1"/>
              <a:t>)</a:t>
            </a:r>
          </a:p>
          <a:p>
            <a:pPr lvl="2"/>
            <a:r>
              <a:rPr lang="en-US" altLang="ko-KR" sz="1600"/>
              <a:t>I/0 overlapped </a:t>
            </a:r>
            <a:r>
              <a:rPr lang="ko-KR" altLang="en-US" sz="1600"/>
              <a:t>구조체 </a:t>
            </a:r>
            <a:r>
              <a:rPr lang="en-US" altLang="ko-KR" sz="1600"/>
              <a:t>: </a:t>
            </a:r>
            <a:r>
              <a:rPr lang="ko-KR" altLang="en-US" sz="1600"/>
              <a:t>디바이스 파이프 통로</a:t>
            </a:r>
            <a:r>
              <a:rPr lang="en-US" altLang="ko-KR" sz="1600"/>
              <a:t>, </a:t>
            </a:r>
            <a:r>
              <a:rPr lang="ko-KR" altLang="en-US" sz="1600"/>
              <a:t>일반 파일에서는 </a:t>
            </a:r>
            <a:r>
              <a:rPr lang="en-US" altLang="ko-KR" sz="1600"/>
              <a:t>NULL</a:t>
            </a:r>
          </a:p>
          <a:p>
            <a:pPr lvl="2"/>
            <a:endParaRPr lang="en-US" altLang="ko-KR" sz="1400"/>
          </a:p>
          <a:p>
            <a:pPr>
              <a:buFont typeface="Wingdings" pitchFamily="2" charset="2"/>
              <a:buNone/>
            </a:pPr>
            <a:endParaRPr lang="en-US" altLang="ko-KR" sz="1800"/>
          </a:p>
        </p:txBody>
      </p:sp>
    </p:spTree>
    <p:extLst>
      <p:ext uri="{BB962C8B-B14F-4D97-AF65-F5344CB8AC3E}">
        <p14:creationId xmlns:p14="http://schemas.microsoft.com/office/powerpoint/2010/main" val="21311955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Grp="1" noChangeArrowheads="1"/>
          </p:cNvSpPr>
          <p:nvPr>
            <p:ph idx="1"/>
          </p:nvPr>
        </p:nvSpPr>
        <p:spPr>
          <a:xfrm>
            <a:off x="395288" y="765175"/>
            <a:ext cx="8280400" cy="1223963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ko-KR" sz="2000" dirty="0"/>
              <a:t>WS_OVERLAPPENDWINDOW</a:t>
            </a:r>
          </a:p>
          <a:p>
            <a:pPr lvl="2">
              <a:lnSpc>
                <a:spcPct val="90000"/>
              </a:lnSpc>
            </a:pPr>
            <a:r>
              <a:rPr lang="ko-KR" altLang="en-US" sz="1800" dirty="0"/>
              <a:t>제목표시줄</a:t>
            </a:r>
            <a:r>
              <a:rPr lang="en-US" altLang="ko-KR" sz="1800" dirty="0"/>
              <a:t>,</a:t>
            </a:r>
            <a:r>
              <a:rPr lang="ko-KR" altLang="en-US" sz="1800" dirty="0"/>
              <a:t>시스템메뉴</a:t>
            </a:r>
            <a:r>
              <a:rPr lang="en-US" altLang="ko-KR" sz="1800" dirty="0"/>
              <a:t>,</a:t>
            </a:r>
            <a:r>
              <a:rPr lang="ko-KR" altLang="en-US" sz="1800" dirty="0"/>
              <a:t>두꺼운 윈도우 크기 변경 경계</a:t>
            </a:r>
            <a:r>
              <a:rPr lang="en-US" altLang="ko-KR" sz="1800" dirty="0"/>
              <a:t>, </a:t>
            </a:r>
            <a:r>
              <a:rPr lang="ko-KR" altLang="en-US" sz="1800" dirty="0"/>
              <a:t>제목표시줄의 최소화</a:t>
            </a:r>
            <a:r>
              <a:rPr lang="en-US" altLang="ko-KR" sz="1800" dirty="0"/>
              <a:t>,</a:t>
            </a:r>
            <a:r>
              <a:rPr lang="ko-KR" altLang="en-US" sz="1800" dirty="0"/>
              <a:t>최대화</a:t>
            </a:r>
            <a:r>
              <a:rPr lang="en-US" altLang="ko-KR" sz="1800" dirty="0"/>
              <a:t>,</a:t>
            </a:r>
            <a:r>
              <a:rPr lang="ko-KR" altLang="en-US" sz="1800" dirty="0"/>
              <a:t>닫기 단추</a:t>
            </a:r>
          </a:p>
          <a:p>
            <a:pPr lvl="2">
              <a:lnSpc>
                <a:spcPct val="90000"/>
              </a:lnSpc>
            </a:pPr>
            <a:r>
              <a:rPr lang="en-US" altLang="ko-KR" sz="1800" dirty="0"/>
              <a:t>(WINUSER.H</a:t>
            </a:r>
            <a:r>
              <a:rPr lang="ko-KR" altLang="en-US" sz="1800" dirty="0"/>
              <a:t>에서 확인</a:t>
            </a:r>
            <a:r>
              <a:rPr lang="en-US" altLang="ko-KR" sz="1800" dirty="0"/>
              <a:t>)</a:t>
            </a:r>
          </a:p>
        </p:txBody>
      </p:sp>
      <p:sp>
        <p:nvSpPr>
          <p:cNvPr id="47107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3813"/>
            <a:ext cx="8229600" cy="417512"/>
          </a:xfrm>
          <a:noFill/>
        </p:spPr>
        <p:txBody>
          <a:bodyPr/>
          <a:lstStyle/>
          <a:p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2. </a:t>
            </a:r>
            <a:r>
              <a:rPr lang="ko-KR" altLang="en-US" sz="3200">
                <a:latin typeface="휴먼옛체" pitchFamily="2" charset="-127"/>
                <a:ea typeface="휴먼옛체" pitchFamily="2" charset="-127"/>
              </a:rPr>
              <a:t>첫 번째 </a:t>
            </a:r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API</a:t>
            </a:r>
            <a:r>
              <a:rPr lang="ko-KR" altLang="en-US" sz="3200">
                <a:latin typeface="휴먼옛체" pitchFamily="2" charset="-127"/>
                <a:ea typeface="휴먼옛체" pitchFamily="2" charset="-127"/>
              </a:rPr>
              <a:t>프로그램 분석</a:t>
            </a:r>
          </a:p>
        </p:txBody>
      </p:sp>
      <p:sp>
        <p:nvSpPr>
          <p:cNvPr id="47108" name="Rectangle 6"/>
          <p:cNvSpPr>
            <a:spLocks noChangeArrowheads="1"/>
          </p:cNvSpPr>
          <p:nvPr/>
        </p:nvSpPr>
        <p:spPr bwMode="auto">
          <a:xfrm>
            <a:off x="323850" y="2968625"/>
            <a:ext cx="8280400" cy="345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부모 윈도우 핸들 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ko-KR" altLang="en-US" dirty="0">
                <a:latin typeface="굴림" pitchFamily="50" charset="-127"/>
                <a:ea typeface="굴림" pitchFamily="50" charset="-127"/>
              </a:rPr>
              <a:t>부모 윈도우를 만드는 경우는 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NULL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ko-KR" altLang="en-US" dirty="0">
                <a:latin typeface="굴림" pitchFamily="50" charset="-127"/>
                <a:ea typeface="굴림" pitchFamily="50" charset="-127"/>
              </a:rPr>
              <a:t>자식 윈도우를 만드는 경우는 부모 윈도우의 </a:t>
            </a:r>
            <a:r>
              <a:rPr lang="ko-KR" altLang="en-US" dirty="0" err="1">
                <a:latin typeface="굴림" pitchFamily="50" charset="-127"/>
                <a:ea typeface="굴림" pitchFamily="50" charset="-127"/>
              </a:rPr>
              <a:t>핸들값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윈도우 메뉴 핸들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ko-KR" altLang="en-US" dirty="0">
                <a:latin typeface="굴림" pitchFamily="50" charset="-127"/>
                <a:ea typeface="굴림" pitchFamily="50" charset="-127"/>
              </a:rPr>
              <a:t>윈도우 클래스에서 지정한 메뉴를 사용하려면 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NULL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ko-KR" altLang="en-US" dirty="0">
                <a:latin typeface="굴림" pitchFamily="50" charset="-127"/>
                <a:ea typeface="굴림" pitchFamily="50" charset="-127"/>
              </a:rPr>
              <a:t>윈도우 클래스에서 지정한 메뉴를 사용하지 않으려면 메뉴의 핸들을 지정한다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프로그램 인스턴스 핸들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WinMain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의 매개변수로 프로그램에 전달되는 인스턴스의 핸들을 지정한다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Return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값 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ko-KR" altLang="en-US" dirty="0">
                <a:latin typeface="굴림" pitchFamily="50" charset="-127"/>
                <a:ea typeface="굴림" pitchFamily="50" charset="-127"/>
              </a:rPr>
              <a:t>생성된 윈도우의 핸들</a:t>
            </a:r>
            <a:endParaRPr lang="ko-KR" altLang="en-US" sz="24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7109" name="Rectangle 7"/>
          <p:cNvSpPr>
            <a:spLocks noChangeArrowheads="1"/>
          </p:cNvSpPr>
          <p:nvPr/>
        </p:nvSpPr>
        <p:spPr bwMode="auto">
          <a:xfrm>
            <a:off x="468313" y="1989138"/>
            <a:ext cx="8280400" cy="1008062"/>
          </a:xfrm>
          <a:prstGeom prst="rect">
            <a:avLst/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>
                <a:latin typeface="Times New Roman" pitchFamily="18" charset="0"/>
                <a:ea typeface="굴림" pitchFamily="50" charset="-127"/>
              </a:rPr>
              <a:t>#define WS_OVERLAPPEDWINDOW ( WS_OVERLAPPED | WS_CAPTION | \</a:t>
            </a:r>
          </a:p>
          <a:p>
            <a:r>
              <a:rPr lang="en-US" altLang="ko-KR">
                <a:latin typeface="Times New Roman" pitchFamily="18" charset="0"/>
                <a:ea typeface="굴림" pitchFamily="50" charset="-127"/>
              </a:rPr>
              <a:t>                             WS_SYSMENU | WS_THICKFRAME | WS_MINIMIZEBOX | \</a:t>
            </a:r>
          </a:p>
          <a:p>
            <a:r>
              <a:rPr lang="en-US" altLang="ko-KR">
                <a:latin typeface="Times New Roman" pitchFamily="18" charset="0"/>
                <a:ea typeface="굴림" pitchFamily="50" charset="-127"/>
              </a:rPr>
              <a:t>                             WS_MAXIMIZEBOX)</a:t>
            </a:r>
          </a:p>
        </p:txBody>
      </p:sp>
    </p:spTree>
  </p:cSld>
  <p:clrMapOvr>
    <a:masterClrMapping/>
  </p:clrMapOvr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26DE1E-832C-4936-A921-7A645930ECE3}" type="slidenum">
              <a:rPr lang="en-US" altLang="ko-KR"/>
              <a:pPr/>
              <a:t>420</a:t>
            </a:fld>
            <a:endParaRPr lang="en-US" altLang="ko-KR"/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File I/O (3)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000"/>
              <a:t>파일 닫기와 기타함수</a:t>
            </a:r>
          </a:p>
          <a:p>
            <a:pPr lvl="1"/>
            <a:r>
              <a:rPr lang="en-US" altLang="ko-KR" sz="1800" b="1"/>
              <a:t>CloseHandle(hfile)</a:t>
            </a:r>
          </a:p>
          <a:p>
            <a:endParaRPr lang="en-US" altLang="ko-KR" sz="1800" b="1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graphicFrame>
        <p:nvGraphicFramePr>
          <p:cNvPr id="384052" name="Group 52"/>
          <p:cNvGraphicFramePr>
            <a:graphicFrameLocks noGrp="1"/>
          </p:cNvGraphicFramePr>
          <p:nvPr/>
        </p:nvGraphicFramePr>
        <p:xfrm>
          <a:off x="1219200" y="2514600"/>
          <a:ext cx="7086600" cy="241834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MoveFile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특정 파일을 다른 파일 이름으로 변경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이동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CopyFile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특정 파일을 새로운 파일로 복사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CreatDirectory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디렉토리를 만듬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DeleteFile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특정 파일을 지움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GetFileSize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파일의 크기를 얻음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FindFirstFile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특정 파일을 찾음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FindNextFile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FindFirstFile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에 의해서 찾은 다음에 특정 파일 찾음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272581"/>
      </p:ext>
    </p:extLst>
  </p:cSld>
  <p:clrMapOvr>
    <a:masterClrMapping/>
  </p:clrMapOvr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FACF08-CA1E-4379-82D7-ECDDADE0DFF2}" type="slidenum">
              <a:rPr lang="en-US" altLang="ko-KR"/>
              <a:pPr/>
              <a:t>421</a:t>
            </a:fld>
            <a:endParaRPr lang="en-US" altLang="ko-KR"/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Clipboard (1)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클립보드</a:t>
            </a:r>
          </a:p>
          <a:p>
            <a:pPr lvl="1"/>
            <a:r>
              <a:rPr lang="ko-KR" altLang="en-US"/>
              <a:t>프로그램간에 또는 프로그램 내부적으로 교환할 데이터를 잠시 저장해 두는 곳</a:t>
            </a:r>
          </a:p>
          <a:p>
            <a:pPr lvl="1"/>
            <a:r>
              <a:rPr lang="ko-KR" altLang="en-US"/>
              <a:t>시스템이 관리</a:t>
            </a:r>
            <a:r>
              <a:rPr lang="en-US" altLang="ko-KR"/>
              <a:t>, </a:t>
            </a:r>
            <a:r>
              <a:rPr lang="ko-KR" altLang="en-US"/>
              <a:t>시스템 전체를 통틀어 하나밖에 없다</a:t>
            </a:r>
            <a:r>
              <a:rPr lang="en-US" altLang="ko-KR"/>
              <a:t>.</a:t>
            </a:r>
          </a:p>
          <a:p>
            <a:r>
              <a:rPr lang="ko-KR" altLang="en-US"/>
              <a:t>클립보드 지원 </a:t>
            </a:r>
            <a:r>
              <a:rPr lang="en-US" altLang="ko-KR"/>
              <a:t>(Edit </a:t>
            </a:r>
            <a:r>
              <a:rPr lang="ko-KR" altLang="en-US"/>
              <a:t>컨트롤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WM_CUT</a:t>
            </a:r>
          </a:p>
          <a:p>
            <a:pPr lvl="1"/>
            <a:r>
              <a:rPr lang="en-US" altLang="ko-KR"/>
              <a:t>WM_COPY</a:t>
            </a:r>
          </a:p>
          <a:p>
            <a:pPr lvl="1"/>
            <a:r>
              <a:rPr lang="en-US" altLang="ko-KR"/>
              <a:t>WM_PASTE</a:t>
            </a:r>
          </a:p>
          <a:p>
            <a:r>
              <a:rPr lang="ko-KR" altLang="en-US"/>
              <a:t>클립보드에 들어갈 수 있는 데이터</a:t>
            </a:r>
          </a:p>
          <a:p>
            <a:pPr lvl="1"/>
            <a:r>
              <a:rPr lang="ko-KR" altLang="en-US"/>
              <a:t>텍스트</a:t>
            </a:r>
            <a:r>
              <a:rPr lang="en-US" altLang="ko-KR"/>
              <a:t>, </a:t>
            </a:r>
            <a:r>
              <a:rPr lang="ko-KR" altLang="en-US"/>
              <a:t>비트맵</a:t>
            </a:r>
            <a:r>
              <a:rPr lang="en-US" altLang="ko-KR"/>
              <a:t>, RTF, </a:t>
            </a:r>
            <a:r>
              <a:rPr lang="ko-KR" altLang="en-US"/>
              <a:t>메타파일</a:t>
            </a:r>
          </a:p>
        </p:txBody>
      </p:sp>
    </p:spTree>
    <p:extLst>
      <p:ext uri="{BB962C8B-B14F-4D97-AF65-F5344CB8AC3E}">
        <p14:creationId xmlns:p14="http://schemas.microsoft.com/office/powerpoint/2010/main" val="870438203"/>
      </p:ext>
    </p:extLst>
  </p:cSld>
  <p:clrMapOvr>
    <a:masterClrMapping/>
  </p:clrMapOvr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52FA53-05AA-4E8A-90E6-3ACDB627AD36}" type="slidenum">
              <a:rPr lang="en-US" altLang="ko-KR"/>
              <a:pPr/>
              <a:t>422</a:t>
            </a:fld>
            <a:endParaRPr lang="en-US" altLang="ko-KR"/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Clipboard (2)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/>
              <a:t>Text</a:t>
            </a:r>
          </a:p>
          <a:p>
            <a:pPr lvl="1"/>
            <a:r>
              <a:rPr lang="ko-KR" altLang="en-US" sz="1800"/>
              <a:t>복사하기</a:t>
            </a:r>
          </a:p>
          <a:p>
            <a:pPr lvl="2"/>
            <a:r>
              <a:rPr lang="ko-KR" altLang="en-US" sz="1600"/>
              <a:t>메모리 할당</a:t>
            </a:r>
          </a:p>
          <a:p>
            <a:pPr lvl="2"/>
            <a:r>
              <a:rPr lang="ko-KR" altLang="en-US" sz="1600"/>
              <a:t>클립보드를 연다</a:t>
            </a:r>
          </a:p>
          <a:p>
            <a:pPr lvl="3"/>
            <a:r>
              <a:rPr lang="en-US" altLang="ko-KR" sz="1400"/>
              <a:t>BOOL OpenClipboard(HWND hWndNewOwner);</a:t>
            </a:r>
          </a:p>
          <a:p>
            <a:pPr lvl="3"/>
            <a:r>
              <a:rPr lang="ko-KR" altLang="en-US" sz="1400"/>
              <a:t>클립보드를 연 윈도우 핸들이 인수로 전달</a:t>
            </a:r>
          </a:p>
          <a:p>
            <a:pPr lvl="2"/>
            <a:r>
              <a:rPr lang="ko-KR" altLang="en-US" sz="1600"/>
              <a:t>클립보드를 비운다</a:t>
            </a:r>
            <a:r>
              <a:rPr lang="en-US" altLang="ko-KR" sz="1600"/>
              <a:t>.</a:t>
            </a:r>
          </a:p>
          <a:p>
            <a:pPr lvl="3"/>
            <a:r>
              <a:rPr lang="en-US" altLang="ko-KR" sz="1400"/>
              <a:t>EmptyClipboard();</a:t>
            </a:r>
          </a:p>
          <a:p>
            <a:pPr lvl="2"/>
            <a:r>
              <a:rPr lang="ko-KR" altLang="en-US" sz="1600"/>
              <a:t>클립보드에 데이터 저장</a:t>
            </a:r>
          </a:p>
          <a:p>
            <a:pPr lvl="3"/>
            <a:r>
              <a:rPr lang="en-US" altLang="ko-KR" sz="1400"/>
              <a:t>HANDLE SetClipboardData(UINT uFormat, HANDLE hMem);</a:t>
            </a:r>
          </a:p>
          <a:p>
            <a:endParaRPr lang="en-US" altLang="ko-KR" sz="2000"/>
          </a:p>
          <a:p>
            <a:endParaRPr lang="en-US" altLang="ko-KR" sz="2000"/>
          </a:p>
          <a:p>
            <a:endParaRPr lang="en-US" altLang="ko-KR" sz="2000"/>
          </a:p>
          <a:p>
            <a:pPr lvl="2"/>
            <a:r>
              <a:rPr lang="ko-KR" altLang="en-US" sz="1600"/>
              <a:t>클립보드를 닫는다</a:t>
            </a:r>
            <a:r>
              <a:rPr lang="en-US" altLang="ko-KR" sz="1600"/>
              <a:t>.</a:t>
            </a:r>
          </a:p>
          <a:p>
            <a:pPr lvl="3"/>
            <a:r>
              <a:rPr lang="en-US" altLang="ko-KR" sz="1400"/>
              <a:t>CloseClipboard();</a:t>
            </a:r>
          </a:p>
        </p:txBody>
      </p:sp>
      <p:graphicFrame>
        <p:nvGraphicFramePr>
          <p:cNvPr id="432159" name="Group 31"/>
          <p:cNvGraphicFramePr>
            <a:graphicFrameLocks noGrp="1"/>
          </p:cNvGraphicFramePr>
          <p:nvPr/>
        </p:nvGraphicFramePr>
        <p:xfrm>
          <a:off x="2133600" y="4648200"/>
          <a:ext cx="5105400" cy="997440"/>
        </p:xfrm>
        <a:graphic>
          <a:graphicData uri="http://schemas.openxmlformats.org/drawingml/2006/table">
            <a:tbl>
              <a:tblPr/>
              <a:tblGrid>
                <a:gridCol w="121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0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uFormat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설명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CF_BITMAP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비트맵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CF_TEXT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널 종료 문자열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CF_WAVE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오디오 데이터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227353"/>
      </p:ext>
    </p:extLst>
  </p:cSld>
  <p:clrMapOvr>
    <a:masterClrMapping/>
  </p:clrMapOvr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7183B-2D10-458F-A8D0-5E11D317C222}" type="slidenum">
              <a:rPr lang="en-US" altLang="ko-KR"/>
              <a:pPr/>
              <a:t>423</a:t>
            </a:fld>
            <a:endParaRPr lang="en-US" altLang="ko-KR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Clipboard (3)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/>
              <a:t>붙여넣기</a:t>
            </a:r>
          </a:p>
          <a:p>
            <a:pPr lvl="2"/>
            <a:r>
              <a:rPr lang="ko-KR" altLang="en-US"/>
              <a:t>클립보드에 원하는 포맷의 데이터가 있는지 확인</a:t>
            </a:r>
          </a:p>
          <a:p>
            <a:pPr lvl="3"/>
            <a:r>
              <a:rPr lang="en-US" altLang="ko-KR"/>
              <a:t>BOOL IsClipboardFormatAvailable(UINT format);</a:t>
            </a:r>
          </a:p>
          <a:p>
            <a:pPr lvl="2"/>
            <a:r>
              <a:rPr lang="ko-KR" altLang="en-US"/>
              <a:t>클립보드를 연다</a:t>
            </a:r>
            <a:r>
              <a:rPr lang="en-US" altLang="ko-KR"/>
              <a:t>.</a:t>
            </a:r>
          </a:p>
          <a:p>
            <a:pPr lvl="2"/>
            <a:r>
              <a:rPr lang="ko-KR" altLang="en-US"/>
              <a:t>보관된 데이터의 핸들을 얻어온다</a:t>
            </a:r>
            <a:r>
              <a:rPr lang="en-US" altLang="ko-KR"/>
              <a:t>.</a:t>
            </a:r>
          </a:p>
          <a:p>
            <a:pPr lvl="3"/>
            <a:r>
              <a:rPr lang="en-US" altLang="ko-KR"/>
              <a:t>HANDLE GetClipboardData(UINT uFormat);</a:t>
            </a:r>
          </a:p>
          <a:p>
            <a:pPr lvl="3"/>
            <a:r>
              <a:rPr lang="en-US" altLang="ko-KR"/>
              <a:t>The </a:t>
            </a:r>
            <a:r>
              <a:rPr lang="en-US" altLang="ko-KR" b="1"/>
              <a:t>GetClipboardData</a:t>
            </a:r>
            <a:r>
              <a:rPr lang="en-US" altLang="ko-KR"/>
              <a:t> function retrieves data from the clipboard in a specified format</a:t>
            </a:r>
          </a:p>
          <a:p>
            <a:pPr lvl="3"/>
            <a:r>
              <a:rPr lang="en-US" altLang="ko-KR"/>
              <a:t>The clipboard must have been opened previously</a:t>
            </a:r>
          </a:p>
          <a:p>
            <a:pPr lvl="2"/>
            <a:r>
              <a:rPr lang="ko-KR" altLang="en-US"/>
              <a:t>클립보드를 닫는다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7426241"/>
      </p:ext>
    </p:extLst>
  </p:cSld>
  <p:clrMapOvr>
    <a:masterClrMapping/>
  </p:clrMapOvr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492A1A-BB63-4D60-B8FB-B1721A3C6BED}" type="slidenum">
              <a:rPr lang="en-US" altLang="ko-KR"/>
              <a:pPr/>
              <a:t>424</a:t>
            </a:fld>
            <a:endParaRPr lang="en-US" altLang="ko-KR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Clipboard (4)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클립보드 조작</a:t>
            </a:r>
          </a:p>
          <a:p>
            <a:pPr lvl="1"/>
            <a:r>
              <a:rPr lang="en-US" altLang="ko-KR"/>
              <a:t>OpenClipBoard(), CloseClipBoard();</a:t>
            </a:r>
          </a:p>
          <a:p>
            <a:pPr lvl="1"/>
            <a:r>
              <a:rPr lang="en-US" altLang="ko-KR"/>
              <a:t>BOOL IsClipboardFormatAvailable(UINT format)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	ex)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	BOOL check;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	OpenClipBoard();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	if(ISClipBoardFormatAvailable(CF_TEXT))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	{ //</a:t>
            </a:r>
            <a:r>
              <a:rPr lang="ko-KR" altLang="en-US" sz="1600"/>
              <a:t>클립보드에서 데이터를 얻는다 </a:t>
            </a:r>
            <a:r>
              <a:rPr lang="en-US" altLang="ko-KR" sz="1600"/>
              <a:t>}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	CloseClipBoard();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	</a:t>
            </a:r>
          </a:p>
          <a:p>
            <a:pPr lvl="1"/>
            <a:r>
              <a:rPr lang="en-US" altLang="ko-KR"/>
              <a:t>EmptyClipBoard(); // </a:t>
            </a:r>
            <a:r>
              <a:rPr lang="ko-KR" altLang="en-US"/>
              <a:t>클립보드의 데이터 삭제</a:t>
            </a:r>
          </a:p>
          <a:p>
            <a:endParaRPr lang="ko-KR" altLang="en-US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4899102"/>
      </p:ext>
    </p:extLst>
  </p:cSld>
  <p:clrMapOvr>
    <a:masterClrMapping/>
  </p:clrMapOvr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A4152C-D790-46B5-9902-A63ED10C97F7}" type="slidenum">
              <a:rPr lang="en-US" altLang="ko-KR"/>
              <a:pPr/>
              <a:t>425</a:t>
            </a:fld>
            <a:endParaRPr lang="en-US" altLang="ko-KR"/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Clipboard (5)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클립보드에서 데이터 얻기와 데이터 쓰기</a:t>
            </a:r>
          </a:p>
          <a:p>
            <a:pPr lvl="1"/>
            <a:r>
              <a:rPr lang="en-US" altLang="ko-KR"/>
              <a:t>GetClipboardData();</a:t>
            </a:r>
          </a:p>
          <a:p>
            <a:pPr>
              <a:buFont typeface="Wingdings" pitchFamily="2" charset="2"/>
              <a:buNone/>
            </a:pPr>
            <a:r>
              <a:rPr lang="en-US" altLang="ko-KR"/>
              <a:t>	</a:t>
            </a:r>
          </a:p>
        </p:txBody>
      </p:sp>
      <p:sp>
        <p:nvSpPr>
          <p:cNvPr id="386053" name="Rectangle 5"/>
          <p:cNvSpPr>
            <a:spLocks noChangeArrowheads="1"/>
          </p:cNvSpPr>
          <p:nvPr/>
        </p:nvSpPr>
        <p:spPr bwMode="auto">
          <a:xfrm>
            <a:off x="304800" y="2590800"/>
            <a:ext cx="8686800" cy="40163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1" latinLnBrk="1" hangingPunct="1">
              <a:spcBef>
                <a:spcPct val="0"/>
              </a:spcBef>
            </a:pPr>
            <a:r>
              <a:rPr lang="en-US" altLang="ko-KR" sz="1600" b="0">
                <a:ea typeface="굴림" pitchFamily="50" charset="-127"/>
              </a:rPr>
              <a:t>ex) </a:t>
            </a:r>
            <a:r>
              <a:rPr lang="ko-KR" altLang="en-US" sz="1600" b="0">
                <a:ea typeface="굴림" pitchFamily="50" charset="-127"/>
              </a:rPr>
              <a:t>클립보드의 내용을 사용</a:t>
            </a:r>
          </a:p>
          <a:p>
            <a:pPr eaLnBrk="1" latinLnBrk="1" hangingPunct="1">
              <a:spcBef>
                <a:spcPct val="0"/>
              </a:spcBef>
            </a:pPr>
            <a:r>
              <a:rPr lang="en-US" altLang="ko-KR" sz="1600" b="0">
                <a:ea typeface="굴림" pitchFamily="50" charset="-127"/>
              </a:rPr>
              <a:t>HANDLE hClip;  LPSTR pClip;</a:t>
            </a:r>
          </a:p>
          <a:p>
            <a:pPr eaLnBrk="1" latinLnBrk="1" hangingPunct="1">
              <a:spcBef>
                <a:spcPct val="0"/>
              </a:spcBef>
            </a:pPr>
            <a:r>
              <a:rPr lang="en-US" altLang="ko-KR" sz="1600" b="0">
                <a:ea typeface="굴림" pitchFamily="50" charset="-127"/>
              </a:rPr>
              <a:t>hClip= GetClipboardData(CF_TEXT);</a:t>
            </a:r>
          </a:p>
          <a:p>
            <a:pPr eaLnBrk="1" latinLnBrk="1" hangingPunct="1">
              <a:spcBef>
                <a:spcPct val="0"/>
              </a:spcBef>
            </a:pPr>
            <a:r>
              <a:rPr lang="en-US" altLang="ko-KR" sz="1600" b="0">
                <a:ea typeface="굴림" pitchFamily="50" charset="-127"/>
              </a:rPr>
              <a:t>pClip= GlobalLock(hClip);</a:t>
            </a:r>
          </a:p>
          <a:p>
            <a:pPr eaLnBrk="1" latinLnBrk="1" hangingPunct="1">
              <a:spcBef>
                <a:spcPct val="0"/>
              </a:spcBef>
            </a:pPr>
            <a:r>
              <a:rPr lang="en-US" altLang="ko-KR" sz="1600" b="0">
                <a:ea typeface="굴림" pitchFamily="50" charset="-127"/>
              </a:rPr>
              <a:t>// Pclip </a:t>
            </a:r>
            <a:r>
              <a:rPr lang="ko-KR" altLang="en-US" sz="1600" b="0">
                <a:ea typeface="굴림" pitchFamily="50" charset="-127"/>
              </a:rPr>
              <a:t>사용</a:t>
            </a:r>
          </a:p>
          <a:p>
            <a:pPr eaLnBrk="1" latinLnBrk="1" hangingPunct="1">
              <a:spcBef>
                <a:spcPct val="0"/>
              </a:spcBef>
            </a:pPr>
            <a:endParaRPr lang="ko-KR" altLang="en-US" sz="1600" b="0">
              <a:ea typeface="굴림" pitchFamily="50" charset="-127"/>
            </a:endParaRPr>
          </a:p>
          <a:p>
            <a:pPr eaLnBrk="1" latinLnBrk="1" hangingPunct="1">
              <a:spcBef>
                <a:spcPct val="0"/>
              </a:spcBef>
            </a:pPr>
            <a:r>
              <a:rPr lang="en-US" altLang="ko-KR" sz="1600" b="0">
                <a:ea typeface="굴림" pitchFamily="50" charset="-127"/>
              </a:rPr>
              <a:t>ex) </a:t>
            </a:r>
            <a:r>
              <a:rPr lang="ko-KR" altLang="en-US" sz="1600" b="0">
                <a:ea typeface="굴림" pitchFamily="50" charset="-127"/>
              </a:rPr>
              <a:t>클립보드의 내용을 자신의 프로그램에 복사</a:t>
            </a:r>
          </a:p>
          <a:p>
            <a:pPr eaLnBrk="1" latinLnBrk="1" hangingPunct="1">
              <a:spcBef>
                <a:spcPct val="0"/>
              </a:spcBef>
            </a:pPr>
            <a:r>
              <a:rPr lang="en-US" altLang="ko-KR" sz="1600" b="0">
                <a:ea typeface="굴림" pitchFamily="50" charset="-127"/>
              </a:rPr>
              <a:t>OpenClipboard(hwnd);</a:t>
            </a:r>
          </a:p>
          <a:p>
            <a:pPr eaLnBrk="1" latinLnBrk="1" hangingPunct="1">
              <a:spcBef>
                <a:spcPct val="0"/>
              </a:spcBef>
            </a:pPr>
            <a:r>
              <a:rPr lang="en-US" altLang="ko-KR" sz="1600" b="0">
                <a:ea typeface="굴림" pitchFamily="50" charset="-127"/>
              </a:rPr>
              <a:t>hClip=GetClipboardData(CF_TEXT);</a:t>
            </a:r>
          </a:p>
          <a:p>
            <a:pPr eaLnBrk="1" latinLnBrk="1" hangingPunct="1">
              <a:spcBef>
                <a:spcPct val="0"/>
              </a:spcBef>
            </a:pPr>
            <a:r>
              <a:rPr lang="en-US" altLang="ko-KR" sz="1600" b="0">
                <a:ea typeface="굴림" pitchFamily="50" charset="-127"/>
              </a:rPr>
              <a:t>if(!hClip)</a:t>
            </a:r>
          </a:p>
          <a:p>
            <a:pPr eaLnBrk="1" latinLnBrk="1" hangingPunct="1">
              <a:spcBef>
                <a:spcPct val="0"/>
              </a:spcBef>
            </a:pPr>
            <a:r>
              <a:rPr lang="en-US" altLang="ko-KR" sz="1600" b="0">
                <a:ea typeface="굴림" pitchFamily="50" charset="-127"/>
              </a:rPr>
              <a:t>{	CloseClipboard(); return 0; }</a:t>
            </a:r>
          </a:p>
          <a:p>
            <a:pPr eaLnBrk="1" latinLnBrk="1" hangingPunct="1">
              <a:spcBef>
                <a:spcPct val="0"/>
              </a:spcBef>
            </a:pPr>
            <a:r>
              <a:rPr lang="en-US" altLang="ko-KR" sz="1600" b="0">
                <a:ea typeface="굴림" pitchFamily="50" charset="-127"/>
              </a:rPr>
              <a:t>	szBuf = GlobalReAlloc(szBuf, GlobalSize(hClip),GMEM_MOVEABLE);</a:t>
            </a:r>
          </a:p>
          <a:p>
            <a:pPr eaLnBrk="1" latinLnBrk="1" hangingPunct="1">
              <a:spcBef>
                <a:spcPct val="0"/>
              </a:spcBef>
            </a:pPr>
            <a:r>
              <a:rPr lang="en-US" altLang="ko-KR" sz="1600" b="0">
                <a:ea typeface="굴림" pitchFamily="50" charset="-127"/>
              </a:rPr>
              <a:t>	pBuf = (LPSTR)GlobalLock(szBuf);</a:t>
            </a:r>
          </a:p>
          <a:p>
            <a:pPr eaLnBrk="1" latinLnBrk="1" hangingPunct="1">
              <a:spcBef>
                <a:spcPct val="0"/>
              </a:spcBef>
            </a:pPr>
            <a:r>
              <a:rPr lang="en-US" altLang="ko-KR" sz="1600" b="0">
                <a:ea typeface="굴림" pitchFamily="50" charset="-127"/>
              </a:rPr>
              <a:t>	pClip = GlobalLock(hClip);</a:t>
            </a:r>
          </a:p>
          <a:p>
            <a:pPr eaLnBrk="1" latinLnBrk="1" hangingPunct="1">
              <a:spcBef>
                <a:spcPct val="0"/>
              </a:spcBef>
            </a:pPr>
            <a:r>
              <a:rPr lang="en-US" altLang="ko-KR" sz="1600" b="0">
                <a:ea typeface="굴림" pitchFamily="50" charset="-127"/>
              </a:rPr>
              <a:t>	// </a:t>
            </a:r>
            <a:r>
              <a:rPr lang="ko-KR" altLang="en-US" sz="1600" b="0">
                <a:ea typeface="굴림" pitchFamily="50" charset="-127"/>
              </a:rPr>
              <a:t>복사</a:t>
            </a:r>
          </a:p>
          <a:p>
            <a:pPr eaLnBrk="1" latinLnBrk="1" hangingPunct="1">
              <a:spcBef>
                <a:spcPct val="0"/>
              </a:spcBef>
            </a:pPr>
            <a:r>
              <a:rPr lang="en-US" altLang="ko-KR" sz="1600" b="0">
                <a:ea typeface="굴림" pitchFamily="50" charset="-127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1274276446"/>
      </p:ext>
    </p:extLst>
  </p:cSld>
  <p:clrMapOvr>
    <a:masterClrMapping/>
  </p:clrMapOvr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35D6E6-5359-431D-88A9-8A8535E88B68}" type="slidenum">
              <a:rPr lang="en-US" altLang="ko-KR"/>
              <a:pPr/>
              <a:t>426</a:t>
            </a:fld>
            <a:endParaRPr lang="en-US" altLang="ko-KR"/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Clipboard (6)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/>
              <a:t>SetClipboardData(</a:t>
            </a:r>
            <a:r>
              <a:rPr lang="ko-KR" altLang="en-US"/>
              <a:t>포맷</a:t>
            </a:r>
            <a:r>
              <a:rPr lang="en-US" altLang="ko-KR"/>
              <a:t>, </a:t>
            </a:r>
            <a:r>
              <a:rPr lang="ko-KR" altLang="en-US"/>
              <a:t>메모리 핸들</a:t>
            </a:r>
            <a:r>
              <a:rPr lang="en-US" altLang="ko-KR"/>
              <a:t>);</a:t>
            </a:r>
          </a:p>
          <a:p>
            <a:pPr lvl="2"/>
            <a:r>
              <a:rPr lang="en-US" altLang="ko-KR" sz="1400"/>
              <a:t>The </a:t>
            </a:r>
            <a:r>
              <a:rPr lang="en-US" altLang="ko-KR" sz="1400" b="1"/>
              <a:t>SetClipboardData</a:t>
            </a:r>
            <a:r>
              <a:rPr lang="en-US" altLang="ko-KR" sz="1400"/>
              <a:t> function places data on the clipboard in a specified clipboard format</a:t>
            </a:r>
          </a:p>
          <a:p>
            <a:pPr lvl="2"/>
            <a:r>
              <a:rPr lang="en-US" altLang="ko-KR" sz="1400"/>
              <a:t>ex) </a:t>
            </a:r>
            <a:r>
              <a:rPr lang="ko-KR" altLang="en-US" sz="1400"/>
              <a:t>데이터 수정 후 클립보드에 설정</a:t>
            </a:r>
          </a:p>
          <a:p>
            <a:pPr lvl="2">
              <a:buFont typeface="Wingdings" pitchFamily="2" charset="2"/>
              <a:buNone/>
            </a:pPr>
            <a:r>
              <a:rPr lang="ko-KR" altLang="en-US" sz="1400"/>
              <a:t>	</a:t>
            </a:r>
            <a:r>
              <a:rPr lang="en-US" altLang="ko-KR" sz="1400"/>
              <a:t>SetClipBoardData(CF_TEXT, szBuf);</a:t>
            </a:r>
          </a:p>
          <a:p>
            <a:pPr lvl="1">
              <a:buFont typeface="Wingdings" pitchFamily="2" charset="2"/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0557384"/>
      </p:ext>
    </p:extLst>
  </p:cSld>
  <p:clrMapOvr>
    <a:masterClrMapping/>
  </p:clrMapOvr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84D5F1-9700-4A3E-8C4E-D579DC947085}" type="slidenum">
              <a:rPr lang="en-US" altLang="ko-KR"/>
              <a:pPr/>
              <a:t>427</a:t>
            </a:fld>
            <a:endParaRPr lang="en-US" altLang="ko-KR"/>
          </a:p>
        </p:txBody>
      </p:sp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 </a:t>
            </a:r>
          </a:p>
        </p:txBody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/>
              <a:t>CreateDirectory</a:t>
            </a:r>
          </a:p>
          <a:p>
            <a:pPr lvl="2"/>
            <a:r>
              <a:rPr lang="ko-KR" altLang="en-US" sz="1400"/>
              <a:t>다이얼로그를 생성하여 사용자가 입력한 경로에 디렉토리 생성</a:t>
            </a:r>
          </a:p>
          <a:p>
            <a:pPr lvl="1"/>
            <a:r>
              <a:rPr lang="en-US" altLang="ko-KR" sz="1600"/>
              <a:t>DeleteAllFiles</a:t>
            </a:r>
          </a:p>
          <a:p>
            <a:pPr lvl="2"/>
            <a:r>
              <a:rPr lang="ko-KR" altLang="en-US" sz="1400"/>
              <a:t>사용자가 입력한 디렉토리 아래 있는 모든 파일을 삭제</a:t>
            </a:r>
          </a:p>
          <a:p>
            <a:pPr lvl="1"/>
            <a:r>
              <a:rPr lang="en-US" altLang="ko-KR" sz="1600"/>
              <a:t>DeleteDirectory</a:t>
            </a:r>
          </a:p>
          <a:p>
            <a:pPr lvl="2"/>
            <a:r>
              <a:rPr lang="ko-KR" altLang="en-US" sz="1400"/>
              <a:t>사용자가 입력한 디렉토리 안에 있는 파일을 다 삭제하고 디렉토리까지 삭제</a:t>
            </a:r>
          </a:p>
          <a:p>
            <a:pPr lvl="1"/>
            <a:r>
              <a:rPr lang="ko-KR" altLang="en-US" sz="1600"/>
              <a:t>파일 읽어서 보여주기</a:t>
            </a:r>
          </a:p>
          <a:p>
            <a:pPr lvl="2"/>
            <a:r>
              <a:rPr lang="ko-KR" altLang="en-US" sz="1400"/>
              <a:t>다이얼로그를 띄우면 사용자가 파일을 선택할 수 있도록 파일 열기 다이얼로그를 띄우고</a:t>
            </a:r>
            <a:r>
              <a:rPr lang="en-US" altLang="ko-KR" sz="1400"/>
              <a:t>, </a:t>
            </a:r>
            <a:r>
              <a:rPr lang="ko-KR" altLang="en-US" sz="1400"/>
              <a:t>사용자가 선택한 파일을 읽어들여서 화면에 출력</a:t>
            </a:r>
          </a:p>
          <a:p>
            <a:pPr lvl="1"/>
            <a:r>
              <a:rPr lang="ko-KR" altLang="en-US" sz="1600"/>
              <a:t>파일 찾기</a:t>
            </a:r>
          </a:p>
          <a:p>
            <a:pPr lvl="2"/>
            <a:r>
              <a:rPr lang="ko-KR" altLang="en-US" sz="1400"/>
              <a:t>사용자가 디렉토리와 키워드를 입력하면 지정한 디렉토리 아래서 찾기</a:t>
            </a:r>
          </a:p>
          <a:p>
            <a:pPr lvl="2"/>
            <a:r>
              <a:rPr lang="ko-KR" altLang="en-US" sz="1400"/>
              <a:t>파일 제목이나 내용으로 선택해서 검색 가능</a:t>
            </a:r>
          </a:p>
          <a:p>
            <a:pPr lvl="2"/>
            <a:r>
              <a:rPr lang="ko-KR" altLang="en-US" sz="1400"/>
              <a:t>찾은 개수를 메시지 박스로 출력</a:t>
            </a:r>
          </a:p>
          <a:p>
            <a:pPr lvl="4"/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2663867693"/>
      </p:ext>
    </p:extLst>
  </p:cSld>
  <p:clrMapOvr>
    <a:masterClrMapping/>
  </p:clrMapOvr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r">
              <a:buFontTx/>
              <a:buNone/>
              <a:defRPr/>
            </a:pPr>
            <a:r>
              <a:rPr lang="ko-KR" altLang="en-US" sz="6600">
                <a:effectLst>
                  <a:outerShdw blurRad="38100" dist="38100" dir="2700000" algn="tl">
                    <a:srgbClr val="C0C0C0"/>
                  </a:outerShdw>
                </a:effectLst>
                <a:latin typeface="휴먼모음T" pitchFamily="18" charset="-127"/>
                <a:ea typeface="휴먼모음T" pitchFamily="18" charset="-127"/>
              </a:rPr>
              <a:t>프로세스</a:t>
            </a:r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latin typeface="휴먼모음T" pitchFamily="18" charset="-127"/>
                <a:ea typeface="휴먼모음T" pitchFamily="18" charset="-127"/>
              </a:rPr>
              <a:t>14.</a:t>
            </a:r>
          </a:p>
        </p:txBody>
      </p:sp>
    </p:spTree>
  </p:cSld>
  <p:clrMapOvr>
    <a:masterClrMapping/>
  </p:clrMapOvr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76250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프로세스와 스레드</a:t>
            </a:r>
          </a:p>
        </p:txBody>
      </p:sp>
      <p:sp>
        <p:nvSpPr>
          <p:cNvPr id="351235" name="Rectangle 5"/>
          <p:cNvSpPr>
            <a:spLocks noChangeArrowheads="1"/>
          </p:cNvSpPr>
          <p:nvPr/>
        </p:nvSpPr>
        <p:spPr bwMode="auto">
          <a:xfrm>
            <a:off x="395288" y="765175"/>
            <a:ext cx="8424862" cy="56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프로세스는 실행중인 프로그램의 한 인스턴스이다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운영체제는 실행된 프로그램을 프로세스 단위로 관리한다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프로세스는 각각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4GB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의 주소 공간과 파일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메모리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스레드 등의 객체들을 소유하며 프로세스가 종료될 때 프로세스가 소유한 자원은 운영체제에 의해 파괴된다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프로세스는 실행과 동시에 스레드를 하나 만들고 스레드를 호출함으로써 스레드에게 모든 작업을 맡긴다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프로세스는 최소한 한 개 이상의 스레드를 가진다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프로세스와 동시에 만들어지는 스레드를 주 스레드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(Primary Thread)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라고 한다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하나의 프로세스가 여러 개의 스레드를 만들 수 있다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40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2. </a:t>
            </a:r>
            <a:r>
              <a:rPr lang="ko-KR" altLang="en-US" sz="3200">
                <a:latin typeface="휴먼옛체" pitchFamily="2" charset="-127"/>
                <a:ea typeface="휴먼옛체" pitchFamily="2" charset="-127"/>
              </a:rPr>
              <a:t>첫 번째 </a:t>
            </a:r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API</a:t>
            </a:r>
            <a:r>
              <a:rPr lang="ko-KR" altLang="en-US" sz="3200">
                <a:latin typeface="휴먼옛체" pitchFamily="2" charset="-127"/>
                <a:ea typeface="휴먼옛체" pitchFamily="2" charset="-127"/>
              </a:rPr>
              <a:t>프로그램 분석</a:t>
            </a:r>
          </a:p>
        </p:txBody>
      </p:sp>
      <p:sp>
        <p:nvSpPr>
          <p:cNvPr id="4813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692150"/>
            <a:ext cx="8569325" cy="2376488"/>
          </a:xfrm>
          <a:noFill/>
        </p:spPr>
        <p:txBody>
          <a:bodyPr/>
          <a:lstStyle/>
          <a:p>
            <a:pPr lvl="1"/>
            <a:r>
              <a:rPr lang="en-US" altLang="ko-KR" sz="2000"/>
              <a:t>CreateWindow()</a:t>
            </a:r>
            <a:r>
              <a:rPr lang="ko-KR" altLang="en-US" sz="2000"/>
              <a:t>후에는 윈도우가 내부적으로 생성되어 있다</a:t>
            </a:r>
            <a:r>
              <a:rPr lang="en-US" altLang="ko-KR" sz="2000"/>
              <a:t>.</a:t>
            </a:r>
          </a:p>
          <a:p>
            <a:pPr lvl="2"/>
            <a:r>
              <a:rPr lang="ko-KR" altLang="en-US" sz="1800"/>
              <a:t>화면에는 보이지 않는 상태</a:t>
            </a:r>
          </a:p>
          <a:p>
            <a:pPr lvl="1"/>
            <a:r>
              <a:rPr lang="ko-KR" altLang="en-US" sz="2000"/>
              <a:t>화면에 출력하려면</a:t>
            </a:r>
          </a:p>
          <a:p>
            <a:pPr lvl="2"/>
            <a:r>
              <a:rPr lang="en-US" altLang="ko-KR" sz="1800"/>
              <a:t>ShowWindow(hwnd,iCmdShow)</a:t>
            </a:r>
          </a:p>
          <a:p>
            <a:pPr lvl="3"/>
            <a:r>
              <a:rPr lang="en-US" altLang="ko-KR" sz="1600"/>
              <a:t> hwnd : CreateWindow()</a:t>
            </a:r>
            <a:r>
              <a:rPr lang="ko-KR" altLang="en-US" sz="1600"/>
              <a:t>의 리턴 값</a:t>
            </a:r>
            <a:r>
              <a:rPr lang="en-US" altLang="ko-KR" sz="1600"/>
              <a:t>.</a:t>
            </a:r>
          </a:p>
          <a:p>
            <a:pPr lvl="3"/>
            <a:r>
              <a:rPr lang="en-US" altLang="ko-KR" sz="1600"/>
              <a:t> iCmdShow : </a:t>
            </a:r>
            <a:r>
              <a:rPr lang="ko-KR" altLang="en-US" sz="1600"/>
              <a:t>초기에 화면에 윈도우가 어떻게 표시되는 지를 나타낸다</a:t>
            </a:r>
            <a:r>
              <a:rPr lang="en-US" altLang="ko-KR" sz="1600"/>
              <a:t>.</a:t>
            </a:r>
          </a:p>
          <a:p>
            <a:pPr lvl="3"/>
            <a:r>
              <a:rPr lang="ko-KR" altLang="en-US" sz="1600"/>
              <a:t>윈도우를 화면에 나타내며 지정된 브러쉬로 윈도우의 </a:t>
            </a:r>
            <a:r>
              <a:rPr lang="en-US" altLang="ko-KR" sz="1600"/>
              <a:t>Client</a:t>
            </a:r>
            <a:r>
              <a:rPr lang="ko-KR" altLang="en-US" sz="1600"/>
              <a:t>영역을 칠한다</a:t>
            </a:r>
            <a:r>
              <a:rPr lang="en-US" altLang="ko-KR" sz="1600"/>
              <a:t>.</a:t>
            </a:r>
          </a:p>
        </p:txBody>
      </p:sp>
      <p:graphicFrame>
        <p:nvGraphicFramePr>
          <p:cNvPr id="55340" name="Group 44"/>
          <p:cNvGraphicFramePr>
            <a:graphicFrameLocks noGrp="1"/>
          </p:cNvGraphicFramePr>
          <p:nvPr>
            <p:ph sz="half" idx="2"/>
          </p:nvPr>
        </p:nvGraphicFramePr>
        <p:xfrm>
          <a:off x="755650" y="3186113"/>
          <a:ext cx="7920038" cy="2262188"/>
        </p:xfrm>
        <a:graphic>
          <a:graphicData uri="http://schemas.openxmlformats.org/drawingml/2006/table">
            <a:tbl>
              <a:tblPr/>
              <a:tblGrid>
                <a:gridCol w="248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4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매크로 상수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SW_HIDE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윈도우를 숨긴다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SW_MINIMIZE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윈도우를 최소화시키고 활성화시키지 않는다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SW_RESTORE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윈도우를 활성화시킨다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SW_SHOW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윈도우를 활성화시켜 보여준다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SW_SHOWNORMAL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윈도우를 활성화시켜 보여준다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400"/>
            <a:ext cx="8229600" cy="450850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프로세스와 스레드</a:t>
            </a:r>
          </a:p>
        </p:txBody>
      </p:sp>
      <p:sp>
        <p:nvSpPr>
          <p:cNvPr id="352259" name="Rectangle 5"/>
          <p:cNvSpPr>
            <a:spLocks noChangeArrowheads="1"/>
          </p:cNvSpPr>
          <p:nvPr/>
        </p:nvSpPr>
        <p:spPr bwMode="auto">
          <a:xfrm>
            <a:off x="395288" y="4005263"/>
            <a:ext cx="8424862" cy="237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lpApplicationName : 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실행하고자 프로그램의 이름을 준다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완전 경로를 주거나 파일명만 지정한 경우는 현재 디렉토리에서 파일을 찾으며 검색 경로는 사용하지 않는다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이 인수를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NULL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로 주고 두 번째 인수에 실행 파일명을 줄 수도 있다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sp>
        <p:nvSpPr>
          <p:cNvPr id="352260" name="Rectangle 6"/>
          <p:cNvSpPr>
            <a:spLocks noChangeArrowheads="1"/>
          </p:cNvSpPr>
          <p:nvPr/>
        </p:nvSpPr>
        <p:spPr bwMode="auto">
          <a:xfrm>
            <a:off x="468313" y="765175"/>
            <a:ext cx="8351837" cy="316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BOOL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CreateProcess(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LPCTSTR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			lpApplicationName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,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LPTSTR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				lpCommandLine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,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LPSECURITY_ATTRIBUTES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	lpProcessAttributes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,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LPSECURITY_ATTRIBUTES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	lpThreadAttributes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,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BOOL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				bInheritHandles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,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DWORD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			dwCreationFlags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,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LPVOID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				lpEnvironment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,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LPCTSTR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			lpCurrentDirectory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,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LPSTARTUPINFO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		lpStartupInfo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,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LPPROCESS_INFORMATION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	lpProcessInformation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 );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</a:p>
        </p:txBody>
      </p:sp>
    </p:spTree>
  </p:cSld>
  <p:clrMapOvr>
    <a:masterClrMapping/>
  </p:clrMapOvr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4"/>
          <p:cNvSpPr>
            <a:spLocks noGrp="1" noChangeArrowheads="1"/>
          </p:cNvSpPr>
          <p:nvPr>
            <p:ph type="title"/>
          </p:nvPr>
        </p:nvSpPr>
        <p:spPr>
          <a:xfrm>
            <a:off x="-9525" y="0"/>
            <a:ext cx="8229600" cy="476250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프로세스와 스레드</a:t>
            </a:r>
          </a:p>
        </p:txBody>
      </p:sp>
      <p:sp>
        <p:nvSpPr>
          <p:cNvPr id="353283" name="Rectangle 5"/>
          <p:cNvSpPr>
            <a:spLocks noChangeArrowheads="1"/>
          </p:cNvSpPr>
          <p:nvPr/>
        </p:nvSpPr>
        <p:spPr bwMode="auto">
          <a:xfrm>
            <a:off x="395288" y="765175"/>
            <a:ext cx="8424862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lpCommandLine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명령행  인수를 지정한다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첫 번째 인수가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NULL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일 경우 실행 파일명을 가질 수도 있으며 실행 파일명과 명령행 인수를 동시에 지정하는 것도 가능하다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lpStartupInfo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새로 만든 프로세스의 메인 윈도우가 어떻게 초기화될지를 지정하는 구조체이다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이 구조체의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cb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멤버에는 구조체의 크기가 반드시 대입되어야 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lpProcessInformation 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생성된 프로세스의 정보를 대입 받기 위한 구조체이며 생략할 수 없다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sp>
        <p:nvSpPr>
          <p:cNvPr id="353284" name="Rectangle 6"/>
          <p:cNvSpPr>
            <a:spLocks noChangeArrowheads="1"/>
          </p:cNvSpPr>
          <p:nvPr/>
        </p:nvSpPr>
        <p:spPr bwMode="auto">
          <a:xfrm>
            <a:off x="250825" y="4221163"/>
            <a:ext cx="8642350" cy="2447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case WM_LBUTTONDOWN: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STARTUPINFO si;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memset(&amp;si,0,sizeof(STARTUPINFO));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PROCESS_INFORMATION pi;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CreateProcess(NULL,"Notepad.exe",NULL,NULL,FALSE,NULL,NULL,NULL,&amp;si,&amp;pi);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}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return 0;</a:t>
            </a:r>
          </a:p>
        </p:txBody>
      </p:sp>
    </p:spTree>
  </p:cSld>
  <p:clrMapOvr>
    <a:masterClrMapping/>
  </p:clrMapOvr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4"/>
          <p:cNvSpPr>
            <a:spLocks noGrp="1" noChangeArrowheads="1"/>
          </p:cNvSpPr>
          <p:nvPr>
            <p:ph type="title"/>
          </p:nvPr>
        </p:nvSpPr>
        <p:spPr>
          <a:xfrm>
            <a:off x="19050" y="25400"/>
            <a:ext cx="8229600" cy="450850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프로세스와 스레드</a:t>
            </a:r>
          </a:p>
        </p:txBody>
      </p:sp>
      <p:sp>
        <p:nvSpPr>
          <p:cNvPr id="354307" name="Rectangle 6"/>
          <p:cNvSpPr>
            <a:spLocks noChangeArrowheads="1"/>
          </p:cNvSpPr>
          <p:nvPr/>
        </p:nvSpPr>
        <p:spPr bwMode="auto">
          <a:xfrm>
            <a:off x="250825" y="765175"/>
            <a:ext cx="8642350" cy="5903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typedef struct _STARTUPINFO {</a:t>
            </a:r>
            <a:br>
              <a:rPr lang="en-US" altLang="ko-KR"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latin typeface="굴림" pitchFamily="50" charset="-127"/>
                <a:ea typeface="굴림" pitchFamily="50" charset="-127"/>
              </a:rPr>
              <a:t>	DWORD 	cb;</a:t>
            </a:r>
            <a:br>
              <a:rPr lang="en-US" altLang="ko-KR"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latin typeface="굴림" pitchFamily="50" charset="-127"/>
                <a:ea typeface="굴림" pitchFamily="50" charset="-127"/>
              </a:rPr>
              <a:t>	LPTSTR	 	lpReserved;</a:t>
            </a:r>
            <a:br>
              <a:rPr lang="en-US" altLang="ko-KR"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latin typeface="굴림" pitchFamily="50" charset="-127"/>
                <a:ea typeface="굴림" pitchFamily="50" charset="-127"/>
              </a:rPr>
              <a:t>	LPTSTR 		lpDesktop;</a:t>
            </a:r>
            <a:br>
              <a:rPr lang="en-US" altLang="ko-KR"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latin typeface="굴림" pitchFamily="50" charset="-127"/>
                <a:ea typeface="굴림" pitchFamily="50" charset="-127"/>
              </a:rPr>
              <a:t>	LPTSTR 		lpTitle;</a:t>
            </a:r>
            <a:br>
              <a:rPr lang="en-US" altLang="ko-KR"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latin typeface="굴림" pitchFamily="50" charset="-127"/>
                <a:ea typeface="굴림" pitchFamily="50" charset="-127"/>
              </a:rPr>
              <a:t>	DWORD 	dwX;</a:t>
            </a:r>
            <a:br>
              <a:rPr lang="en-US" altLang="ko-KR"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latin typeface="굴림" pitchFamily="50" charset="-127"/>
                <a:ea typeface="굴림" pitchFamily="50" charset="-127"/>
              </a:rPr>
              <a:t>	DWORD 	dwY;</a:t>
            </a:r>
            <a:br>
              <a:rPr lang="en-US" altLang="ko-KR"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latin typeface="굴림" pitchFamily="50" charset="-127"/>
                <a:ea typeface="굴림" pitchFamily="50" charset="-127"/>
              </a:rPr>
              <a:t>	DWORD 	dwXSize;</a:t>
            </a:r>
            <a:br>
              <a:rPr lang="en-US" altLang="ko-KR"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latin typeface="굴림" pitchFamily="50" charset="-127"/>
                <a:ea typeface="굴림" pitchFamily="50" charset="-127"/>
              </a:rPr>
              <a:t>	DWORD 	dwYSize;</a:t>
            </a:r>
            <a:br>
              <a:rPr lang="en-US" altLang="ko-KR"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latin typeface="굴림" pitchFamily="50" charset="-127"/>
                <a:ea typeface="굴림" pitchFamily="50" charset="-127"/>
              </a:rPr>
              <a:t>	DWORD 	dwXCountChars;</a:t>
            </a:r>
            <a:br>
              <a:rPr lang="en-US" altLang="ko-KR"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latin typeface="굴림" pitchFamily="50" charset="-127"/>
                <a:ea typeface="굴림" pitchFamily="50" charset="-127"/>
              </a:rPr>
              <a:t>	DWORD 	dwYCountChars;</a:t>
            </a:r>
            <a:br>
              <a:rPr lang="en-US" altLang="ko-KR"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latin typeface="굴림" pitchFamily="50" charset="-127"/>
                <a:ea typeface="굴림" pitchFamily="50" charset="-127"/>
              </a:rPr>
              <a:t>	DWORD 	dwFillAttribute;</a:t>
            </a:r>
            <a:br>
              <a:rPr lang="en-US" altLang="ko-KR"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latin typeface="굴림" pitchFamily="50" charset="-127"/>
                <a:ea typeface="굴림" pitchFamily="50" charset="-127"/>
              </a:rPr>
              <a:t>	DWORD 	dwFlags;</a:t>
            </a:r>
            <a:br>
              <a:rPr lang="en-US" altLang="ko-KR"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latin typeface="굴림" pitchFamily="50" charset="-127"/>
                <a:ea typeface="굴림" pitchFamily="50" charset="-127"/>
              </a:rPr>
              <a:t>	WORD 		wShowWindow;</a:t>
            </a:r>
            <a:br>
              <a:rPr lang="en-US" altLang="ko-KR"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latin typeface="굴림" pitchFamily="50" charset="-127"/>
                <a:ea typeface="굴림" pitchFamily="50" charset="-127"/>
              </a:rPr>
              <a:t>	WORD 		cbReserved2;</a:t>
            </a:r>
            <a:br>
              <a:rPr lang="en-US" altLang="ko-KR"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latin typeface="굴림" pitchFamily="50" charset="-127"/>
                <a:ea typeface="굴림" pitchFamily="50" charset="-127"/>
              </a:rPr>
              <a:t>	LPBYTE 	lpReserved2;</a:t>
            </a:r>
            <a:br>
              <a:rPr lang="en-US" altLang="ko-KR"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latin typeface="굴림" pitchFamily="50" charset="-127"/>
                <a:ea typeface="굴림" pitchFamily="50" charset="-127"/>
              </a:rPr>
              <a:t>	HANDLE 	hStdInput;</a:t>
            </a:r>
            <a:br>
              <a:rPr lang="en-US" altLang="ko-KR"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latin typeface="굴림" pitchFamily="50" charset="-127"/>
                <a:ea typeface="굴림" pitchFamily="50" charset="-127"/>
              </a:rPr>
              <a:t>	HANDLE 	hStdOutput;</a:t>
            </a:r>
            <a:br>
              <a:rPr lang="en-US" altLang="ko-KR"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latin typeface="굴림" pitchFamily="50" charset="-127"/>
                <a:ea typeface="굴림" pitchFamily="50" charset="-127"/>
              </a:rPr>
              <a:t>	HANDLE 	hStdError;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} STARTUPINFO,*LPSTARTUPINFO; </a:t>
            </a:r>
          </a:p>
        </p:txBody>
      </p:sp>
    </p:spTree>
  </p:cSld>
  <p:clrMapOvr>
    <a:masterClrMapping/>
  </p:clrMapOvr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76250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프로세스와 스레드</a:t>
            </a:r>
          </a:p>
        </p:txBody>
      </p:sp>
      <p:graphicFrame>
        <p:nvGraphicFramePr>
          <p:cNvPr id="412705" name="Group 33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1930603"/>
        </p:xfrm>
        <a:graphic>
          <a:graphicData uri="http://schemas.openxmlformats.org/drawingml/2006/table">
            <a:tbl>
              <a:tblPr/>
              <a:tblGrid>
                <a:gridCol w="339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9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STARTF_USEPOSITON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dwX,dwY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멤버가 지정하는 위치에 메인 윈도우를 배치한다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9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STARTF_USESHOWWINDOW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wShowWindow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멤버가 지정하는 방식대로 메인 윈도우를 보여준다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STARTF_USESIZE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dwXSize, dwYSize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멤버가 지정하는 크기대로 메인 윈도우를 배치한다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5345" name="Rectangle 5"/>
          <p:cNvSpPr>
            <a:spLocks noChangeArrowheads="1"/>
          </p:cNvSpPr>
          <p:nvPr/>
        </p:nvSpPr>
        <p:spPr bwMode="auto">
          <a:xfrm>
            <a:off x="395288" y="765175"/>
            <a:ext cx="8424862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cb 	: sizeof(STARTUPINFO)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값을 대입한다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dwFlags : 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어떤 속성을 지정할 것인가에 따라 플래그를 설정한다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 </a:t>
            </a:r>
          </a:p>
        </p:txBody>
      </p:sp>
      <p:sp>
        <p:nvSpPr>
          <p:cNvPr id="355346" name="Rectangle 34"/>
          <p:cNvSpPr>
            <a:spLocks noChangeArrowheads="1"/>
          </p:cNvSpPr>
          <p:nvPr/>
        </p:nvSpPr>
        <p:spPr bwMode="auto">
          <a:xfrm>
            <a:off x="468313" y="3716338"/>
            <a:ext cx="8207375" cy="2808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typedef struct _PROCESS_INFORMATION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{</a:t>
            </a:r>
            <a:br>
              <a:rPr lang="en-US" altLang="ko-KR"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latin typeface="굴림" pitchFamily="50" charset="-127"/>
                <a:ea typeface="굴림" pitchFamily="50" charset="-127"/>
              </a:rPr>
              <a:t>	HANDLE 	hProcess;</a:t>
            </a:r>
            <a:br>
              <a:rPr lang="en-US" altLang="ko-KR"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latin typeface="굴림" pitchFamily="50" charset="-127"/>
                <a:ea typeface="굴림" pitchFamily="50" charset="-127"/>
              </a:rPr>
              <a:t>	HANDLE 	hThread;</a:t>
            </a:r>
            <a:br>
              <a:rPr lang="en-US" altLang="ko-KR"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latin typeface="굴림" pitchFamily="50" charset="-127"/>
                <a:ea typeface="굴림" pitchFamily="50" charset="-127"/>
              </a:rPr>
              <a:t>	DWORD 	dwProcessId;</a:t>
            </a:r>
            <a:br>
              <a:rPr lang="en-US" altLang="ko-KR"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latin typeface="굴림" pitchFamily="50" charset="-127"/>
                <a:ea typeface="굴림" pitchFamily="50" charset="-127"/>
              </a:rPr>
              <a:t>	DWORD 	dwThreadId;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} PROCESS_INFORMATION,*LPPROCESS_INFORMATION; </a:t>
            </a:r>
          </a:p>
        </p:txBody>
      </p:sp>
    </p:spTree>
  </p:cSld>
  <p:clrMapOvr>
    <a:masterClrMapping/>
  </p:clrMapOvr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4"/>
          <p:cNvSpPr>
            <a:spLocks noChangeArrowheads="1"/>
          </p:cNvSpPr>
          <p:nvPr/>
        </p:nvSpPr>
        <p:spPr bwMode="auto">
          <a:xfrm>
            <a:off x="107950" y="549275"/>
            <a:ext cx="8424863" cy="554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1600">
                <a:latin typeface="굴림" pitchFamily="50" charset="-127"/>
                <a:ea typeface="굴림" pitchFamily="50" charset="-127"/>
              </a:rPr>
              <a:t>lpProcessAttributes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1600">
                <a:latin typeface="굴림" pitchFamily="50" charset="-127"/>
                <a:ea typeface="굴림" pitchFamily="50" charset="-127"/>
              </a:rPr>
              <a:t>lpThreadAttributes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ko-KR" altLang="en-US" sz="1400">
                <a:latin typeface="굴림" pitchFamily="50" charset="-127"/>
                <a:ea typeface="굴림" pitchFamily="50" charset="-127"/>
              </a:rPr>
              <a:t>프로세스와 주 스레드의 보안 속성을 지정한다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.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1600">
                <a:latin typeface="굴림" pitchFamily="50" charset="-127"/>
                <a:ea typeface="굴림" pitchFamily="50" charset="-127"/>
              </a:rPr>
              <a:t>bInheritHandles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ko-KR" altLang="en-US" sz="1400">
                <a:latin typeface="굴림" pitchFamily="50" charset="-127"/>
                <a:ea typeface="굴림" pitchFamily="50" charset="-127"/>
              </a:rPr>
              <a:t>새로 생성되는 프로세스가 페이런트로부터  핸들을 상속받을 수 있는지를 지정한다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1600">
                <a:latin typeface="굴림" pitchFamily="50" charset="-127"/>
                <a:ea typeface="굴림" pitchFamily="50" charset="-127"/>
              </a:rPr>
              <a:t>dwCreationFlags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ko-KR" altLang="en-US" sz="1400">
                <a:latin typeface="굴림" pitchFamily="50" charset="-127"/>
                <a:ea typeface="굴림" pitchFamily="50" charset="-127"/>
              </a:rPr>
              <a:t>새로 생성되는 프로세스의 우선 순위 클래스와 프로세스 생성 옵션을 지정한다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 sz="1400">
                <a:latin typeface="굴림" pitchFamily="50" charset="-127"/>
                <a:ea typeface="굴림" pitchFamily="50" charset="-127"/>
              </a:rPr>
              <a:t>REALTIME_PRIORITY_CLASS :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최상위 우선권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 sz="1400">
                <a:latin typeface="굴림" pitchFamily="50" charset="-127"/>
                <a:ea typeface="굴림" pitchFamily="50" charset="-127"/>
              </a:rPr>
              <a:t>HIGH_PRIORITY_CLASS :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상위 우선권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 sz="1400">
                <a:latin typeface="굴림" pitchFamily="50" charset="-127"/>
                <a:ea typeface="굴림" pitchFamily="50" charset="-127"/>
              </a:rPr>
              <a:t>ABOVE_PRIORITY_CLASS :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상위 우선권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 sz="1400">
                <a:latin typeface="굴림" pitchFamily="50" charset="-127"/>
                <a:ea typeface="굴림" pitchFamily="50" charset="-127"/>
              </a:rPr>
              <a:t>NORMAL_PRIORITY_CLASS :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보통 우선권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 sz="1400">
                <a:latin typeface="굴림" pitchFamily="50" charset="-127"/>
                <a:ea typeface="굴림" pitchFamily="50" charset="-127"/>
              </a:rPr>
              <a:t>BELOW_PRIORITY_CLASS :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하위 우선권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 sz="1400">
                <a:latin typeface="굴림" pitchFamily="50" charset="-127"/>
                <a:ea typeface="굴림" pitchFamily="50" charset="-127"/>
              </a:rPr>
              <a:t>IDLE_PRIORITY_CLASS :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최하위 우선권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1600">
                <a:latin typeface="굴림" pitchFamily="50" charset="-127"/>
                <a:ea typeface="굴림" pitchFamily="50" charset="-127"/>
              </a:rPr>
              <a:t>lpEnvironment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ko-KR" altLang="en-US" sz="1400">
                <a:latin typeface="굴림" pitchFamily="50" charset="-127"/>
                <a:ea typeface="굴림" pitchFamily="50" charset="-127"/>
              </a:rPr>
              <a:t>새 프로세스의 환경 블록을 지정하는 포인터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이 값이 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NULL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이면 페이런트의 환경 블록을 사용하며 보통 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NULL</a:t>
            </a:r>
            <a:r>
              <a:rPr lang="ko-KR" altLang="en-US" sz="1400">
                <a:latin typeface="굴림" pitchFamily="50" charset="-127"/>
                <a:ea typeface="굴림" pitchFamily="50" charset="-127"/>
              </a:rPr>
              <a:t>이다</a:t>
            </a:r>
            <a:r>
              <a:rPr lang="en-US" altLang="ko-KR" sz="1400">
                <a:latin typeface="굴림" pitchFamily="50" charset="-127"/>
                <a:ea typeface="굴림" pitchFamily="50" charset="-127"/>
              </a:rPr>
              <a:t>.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1600">
                <a:latin typeface="굴림" pitchFamily="50" charset="-127"/>
                <a:ea typeface="굴림" pitchFamily="50" charset="-127"/>
              </a:rPr>
              <a:t>lpCurrentDirectory,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1600">
                <a:latin typeface="굴림" pitchFamily="50" charset="-127"/>
                <a:ea typeface="굴림" pitchFamily="50" charset="-127"/>
              </a:rPr>
              <a:t>lpStartupInfo,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1600">
                <a:latin typeface="굴림" pitchFamily="50" charset="-127"/>
                <a:ea typeface="굴림" pitchFamily="50" charset="-127"/>
              </a:rPr>
              <a:t>lpProcessInformation </a:t>
            </a:r>
          </a:p>
        </p:txBody>
      </p:sp>
      <p:sp>
        <p:nvSpPr>
          <p:cNvPr id="356355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1113"/>
            <a:ext cx="8229600" cy="417512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프로세스와 스레드</a:t>
            </a:r>
          </a:p>
        </p:txBody>
      </p:sp>
    </p:spTree>
  </p:cSld>
  <p:clrMapOvr>
    <a:masterClrMapping/>
  </p:clrMapOvr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4"/>
          <p:cNvSpPr>
            <a:spLocks noChangeArrowheads="1"/>
          </p:cNvSpPr>
          <p:nvPr/>
        </p:nvSpPr>
        <p:spPr bwMode="auto">
          <a:xfrm>
            <a:off x="395288" y="836613"/>
            <a:ext cx="8424862" cy="554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lpCurrentDirectory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새 프로세스의 작업 디렉토리를 지정한다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NULL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일 경우 페이런트의 현재 디렉토리가 새 프로세스의 작업디렉토리가 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DWORD WaitForInputIdle( HANDLE hProcess, DWORD dwMilliseconds);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이 함수는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hProcess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가 지정하는 프로세스가 사용자의 입력을 대기할 수 있을 때까지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즉 초기화가 완료될 때까지 기다려준다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LPTSTR GetCommandLine(VOID);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이 함수는 현재 프로세스의 명령행 인수를 조사해 리턴해 준다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CommandLineToArgvW()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함수를 사용하여 토큰별로 분리 할 수도 있다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7379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76250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프로세스와 스레드</a:t>
            </a:r>
          </a:p>
        </p:txBody>
      </p:sp>
    </p:spTree>
  </p:cSld>
  <p:clrMapOvr>
    <a:masterClrMapping/>
  </p:clrMapOvr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4"/>
          <p:cNvSpPr>
            <a:spLocks noChangeArrowheads="1"/>
          </p:cNvSpPr>
          <p:nvPr/>
        </p:nvSpPr>
        <p:spPr bwMode="auto">
          <a:xfrm>
            <a:off x="395288" y="836613"/>
            <a:ext cx="8424862" cy="554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VOID ExitProcess( UINT uExitCode );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이 함수가 호출되면 프로세스는 정리작업에 들어가 즉각 종료된다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1.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프로세스와 연결된 모든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DLL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을 종료시키기 위해 각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DLL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의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DllMain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함수가 호출되며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DLL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들은 스스로 정리 작업을 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2.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모든 열려진 핸들을 닫는다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실행중인 모든 스레드는 종료한다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4.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프로세스 커널 객체와 스레드 객체는 신호상태가 되며 이 객체를 기다리는 다른 프로세스는 대기상태를 해제할 수 있다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5.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프로세스의 종료코드는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STILL_ACTIVE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와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ExitProcess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가 지정한 종료값이 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	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BOOL TerminateProcess( HANDLE hProcess, UINT uExitCode);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이 함수는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ExitProcess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에 비해 종료 대상이 되는 프로세스의 핸들을 인수로 가지므로 다른 프로세스를 강제로 종료시킬 수도 있다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이 함수는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ExitProcess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보다 훨씬 더 위험하다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TerminateProcess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함수가 호출될 때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ExitProcess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와 동일한 정리작업이 수행되나 단 연결된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DLL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에게 종료사실이 통지되지 않는다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어쩔 수 없이 강제로 종료해야 할 경우에만 사용한다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sp>
        <p:nvSpPr>
          <p:cNvPr id="358403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-19050"/>
            <a:ext cx="8229600" cy="495300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프로세스와 스레드</a:t>
            </a:r>
          </a:p>
        </p:txBody>
      </p:sp>
    </p:spTree>
  </p:cSld>
  <p:clrMapOvr>
    <a:masterClrMapping/>
  </p:clrMapOvr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4"/>
          <p:cNvSpPr>
            <a:spLocks noChangeArrowheads="1"/>
          </p:cNvSpPr>
          <p:nvPr/>
        </p:nvSpPr>
        <p:spPr bwMode="auto">
          <a:xfrm>
            <a:off x="395288" y="836613"/>
            <a:ext cx="8424862" cy="554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커널 객체는 프로세스 한정적이다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커널 객체를 만드는 프로세스만이 자신의 핸들로 해당 객체를 액세스할 수 있다는 뜻이다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핸들은 프로세스 내에서 해당 객체를 액세스할 때 사용하는 한정적인 값이며 이 핸들을 사용하여 객체를 마음대로 조작할 수 있다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ID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는 시스템 전역적인 값이며 다른 프로세스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ID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와 절대 중복되지 않는다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프로세스끼리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ID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를 전달해 줌으로써 목적이 되는 프로세스 핸들을 다시 오픈할 수 있다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HANDLE GetCurrentProcess(VOID);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HANDLE GetCurrentProcessId(VOID);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9427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2.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프로세스 핸들</a:t>
            </a:r>
          </a:p>
        </p:txBody>
      </p:sp>
    </p:spTree>
  </p:cSld>
  <p:clrMapOvr>
    <a:masterClrMapping/>
  </p:clrMapOvr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4"/>
          <p:cNvSpPr>
            <a:spLocks noChangeArrowheads="1"/>
          </p:cNvSpPr>
          <p:nvPr/>
        </p:nvSpPr>
        <p:spPr bwMode="auto">
          <a:xfrm>
            <a:off x="250825" y="188913"/>
            <a:ext cx="8642350" cy="648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LRESULT CALLBACK WndProc (HWND hwnd, UINT message, WPARAM wParam, LPARAM lParam)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HDC				hdc;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PAINTSTRUCT 	ps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HINSTANCE hInst;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STARTUPINFO si;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PROCESS_INFORMATION pi;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switch (message)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WM_CREATE: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hInst = ((LPCREATESTRUCT)lParam)-&gt;hInstance;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WM_LBUTTONDOWN: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memset(&amp;si,0,sizeof(STARTUPINFO));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si.cb = sizeof(STARTUPINFO);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si.dwFlags = STARTF_USEPOSITION | STARTF_USESIZE;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si.dwX = 200;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si.dwY = 200;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si.dwXSize = 100;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si.dwYSize = 100;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CreateProcess(NULL,"Notepad.exe",NULL,NULL,FALSE,NULL,NULL,NULL,&amp;si,&amp;pi);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WM_RBUTTONDOWN: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HWND hProcessWnd = FindWindow(NULL,"Process");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MessageBox(NULL,"</a:t>
            </a:r>
            <a:r>
              <a:rPr lang="ko-KR" altLang="en-US" sz="1000">
                <a:latin typeface="굴림" pitchFamily="50" charset="-127"/>
                <a:ea typeface="굴림" pitchFamily="50" charset="-127"/>
              </a:rPr>
              <a:t>윈도우를 찾았습니다</a:t>
            </a:r>
            <a:r>
              <a:rPr lang="en-US" altLang="ko-KR" sz="1000">
                <a:latin typeface="굴림" pitchFamily="50" charset="-127"/>
                <a:ea typeface="굴림" pitchFamily="50" charset="-127"/>
              </a:rPr>
              <a:t>.","",MB_OK);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PostMessage(hProcessWnd,WM_MYMSG,(WPARAM)pi.dwProcessId,NULL);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WM_PAINT: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hdc = BeginPaint (hwnd, &amp;ps)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EndPaint (hwnd, &amp;ps)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WM_DESTROY: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PostQuitMessage (0)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DefWindowProc (hwnd, message, wParam, 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4"/>
          <p:cNvSpPr>
            <a:spLocks noChangeArrowheads="1"/>
          </p:cNvSpPr>
          <p:nvPr/>
        </p:nvSpPr>
        <p:spPr bwMode="auto">
          <a:xfrm>
            <a:off x="323850" y="260350"/>
            <a:ext cx="8496300" cy="633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LRESULT CALLBACK WndProc (HWND hwnd, UINT message, WPARAM wParam, LPARAM lParam)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HDC				hdc;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PAINTSTRUCT 	ps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HINSTANCE hInst;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DWORD pID;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HANDLE hProc;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switch (message)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WM_CREATE: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hInst = ((LPCREATESTRUCT)lParam)-&gt;hInstance;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WM_MYMSG: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pID = (DWORD)wParam;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hProc = OpenProcess(PROCESS_ALL_ACCESS,FALSE,pID);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char temp[256];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wsprintf(temp,"Process ID : %x, Process Handle : %x",pID,hProc);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MessageBox(NULL,temp,"",MB_OK);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WM_LBUTTONDOWN: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DWORD ExitCode;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GetExitCodeProcess(hProc,&amp;ExitCode);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if (ExitCode != STILL_ACTIVE)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MessageBox(NULL,"</a:t>
            </a:r>
            <a:r>
              <a:rPr lang="ko-KR" altLang="en-US" sz="1000">
                <a:latin typeface="굴림" pitchFamily="50" charset="-127"/>
                <a:ea typeface="굴림" pitchFamily="50" charset="-127"/>
              </a:rPr>
              <a:t>프로세스 핸들이 유효하지 않습니다</a:t>
            </a:r>
            <a:r>
              <a:rPr lang="en-US" altLang="ko-KR" sz="1000">
                <a:latin typeface="굴림" pitchFamily="50" charset="-127"/>
                <a:ea typeface="굴림" pitchFamily="50" charset="-127"/>
              </a:rPr>
              <a:t>.","",MB_OK);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else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TerminateProcess(hProc,NULL);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pID = NULL;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WM_PAINT: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hdc = BeginPaint (hwnd, &amp;ps)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EndPaint (hwnd, &amp;ps)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WM_DESTROY: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PostQuitMessage (0)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DefWindowProc (hwnd, message, wParam, 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>
          <a:xfrm>
            <a:off x="31750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2.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첫 번째 </a:t>
            </a:r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API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프로그램 분석</a:t>
            </a:r>
          </a:p>
        </p:txBody>
      </p:sp>
      <p:sp>
        <p:nvSpPr>
          <p:cNvPr id="49155" name="Rectangle 5"/>
          <p:cNvSpPr>
            <a:spLocks noChangeArrowheads="1"/>
          </p:cNvSpPr>
          <p:nvPr/>
        </p:nvSpPr>
        <p:spPr bwMode="auto">
          <a:xfrm>
            <a:off x="395288" y="765175"/>
            <a:ext cx="8550275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ko-KR" altLang="en-US" sz="2400" b="1" dirty="0">
                <a:latin typeface="굴림" pitchFamily="50" charset="-127"/>
                <a:ea typeface="굴림" pitchFamily="50" charset="-127"/>
              </a:rPr>
              <a:t>메시지 루프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메시지 루프는 세 개의 함수 호출로 이루어져 있으며 전체 루프는 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while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문으로 싸여져 있어 무한히 반복되는 구조를 가지고 있다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이벤트가 발생하면 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Windows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는 이벤트를 메시지로 변환하여 프로그램의 메시지 큐에 저장한다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ko-KR" sz="2000" dirty="0" err="1">
                <a:latin typeface="굴림" pitchFamily="50" charset="-127"/>
                <a:ea typeface="굴림" pitchFamily="50" charset="-127"/>
              </a:rPr>
              <a:t>GetMessage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( &amp;msg,NULL,0,0)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ko-KR" altLang="en-US" dirty="0">
                <a:latin typeface="굴림" pitchFamily="50" charset="-127"/>
                <a:ea typeface="굴림" pitchFamily="50" charset="-127"/>
              </a:rPr>
              <a:t>메시지 큐로부터 메시지를 읽어 온다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ko-KR" altLang="en-US" dirty="0" err="1">
                <a:latin typeface="굴림" pitchFamily="50" charset="-127"/>
                <a:ea typeface="굴림" pitchFamily="50" charset="-127"/>
              </a:rPr>
              <a:t>읽어들인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 메시지는 첫 번째 인수가 지정하는 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MSG 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구조체에 저장된다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WM_QUIT 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메시지인 경우 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0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을 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Return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한다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그 이외의 메시지이면 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TRUE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를 </a:t>
            </a:r>
            <a:r>
              <a:rPr lang="ko-KR" altLang="en-US" dirty="0" err="1">
                <a:latin typeface="굴림" pitchFamily="50" charset="-127"/>
                <a:ea typeface="굴림" pitchFamily="50" charset="-127"/>
              </a:rPr>
              <a:t>리턴한다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ko-KR" altLang="en-US" dirty="0">
                <a:latin typeface="굴림" pitchFamily="50" charset="-127"/>
                <a:ea typeface="굴림" pitchFamily="50" charset="-127"/>
              </a:rPr>
              <a:t>나머지 세 개의 인수는 읽어 들일 메시지의 범위를 지정한다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잘 사용하지 않는다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4"/>
          <p:cNvSpPr>
            <a:spLocks noChangeArrowheads="1"/>
          </p:cNvSpPr>
          <p:nvPr/>
        </p:nvSpPr>
        <p:spPr bwMode="auto">
          <a:xfrm>
            <a:off x="395288" y="836613"/>
            <a:ext cx="8424862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Project/Settings c/c++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탭의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Code Generation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에서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Use run-time Library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옵션을 선택</a:t>
            </a:r>
          </a:p>
        </p:txBody>
      </p:sp>
      <p:sp>
        <p:nvSpPr>
          <p:cNvPr id="362499" name="Rectangle 5"/>
          <p:cNvSpPr>
            <a:spLocks noGrp="1" noChangeArrowheads="1"/>
          </p:cNvSpPr>
          <p:nvPr>
            <p:ph type="title"/>
          </p:nvPr>
        </p:nvSpPr>
        <p:spPr>
          <a:xfrm>
            <a:off x="31750" y="2540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3. Thread</a:t>
            </a:r>
          </a:p>
        </p:txBody>
      </p:sp>
      <p:pic>
        <p:nvPicPr>
          <p:cNvPr id="36250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557338"/>
            <a:ext cx="7489825" cy="446563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4"/>
          <p:cNvSpPr>
            <a:spLocks noChangeArrowheads="1"/>
          </p:cNvSpPr>
          <p:nvPr/>
        </p:nvSpPr>
        <p:spPr bwMode="auto">
          <a:xfrm>
            <a:off x="395288" y="3213100"/>
            <a:ext cx="8424862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security : </a:t>
            </a:r>
            <a:r>
              <a:rPr lang="en-US" altLang="ko-KR" sz="2000" b="1">
                <a:latin typeface="굴림" pitchFamily="50" charset="-127"/>
                <a:ea typeface="굴림" pitchFamily="50" charset="-127"/>
              </a:rPr>
              <a:t>SECURITY_ATTRIBUTES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구조체의 주소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대부분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NULL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stack_size : 0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을 입력하면 기본 스텍사이즈를 사용한다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 b="1">
                <a:latin typeface="굴림" pitchFamily="50" charset="-127"/>
                <a:ea typeface="굴림" pitchFamily="50" charset="-127"/>
              </a:rPr>
              <a:t>unsigned ( __stdcall *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start_address </a:t>
            </a:r>
            <a:r>
              <a:rPr lang="en-US" altLang="ko-KR" sz="2000" b="1">
                <a:latin typeface="굴림" pitchFamily="50" charset="-127"/>
                <a:ea typeface="굴림" pitchFamily="50" charset="-127"/>
              </a:rPr>
              <a:t>)( void * 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arglist : 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스레드 함수로 넘어가는 변수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initflag : CREATE_SUSPENDED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면 스레드만 만들고 실행은 하지 않는다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thrdaddr : 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스레드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ID</a:t>
            </a:r>
          </a:p>
        </p:txBody>
      </p:sp>
      <p:sp>
        <p:nvSpPr>
          <p:cNvPr id="363523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2540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3. Thread</a:t>
            </a:r>
          </a:p>
        </p:txBody>
      </p:sp>
      <p:sp>
        <p:nvSpPr>
          <p:cNvPr id="363524" name="Rectangle 6"/>
          <p:cNvSpPr>
            <a:spLocks noChangeArrowheads="1"/>
          </p:cNvSpPr>
          <p:nvPr/>
        </p:nvSpPr>
        <p:spPr bwMode="auto">
          <a:xfrm>
            <a:off x="323850" y="836613"/>
            <a:ext cx="8424863" cy="21605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uintptr_t _beginthreadex(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void *		</a:t>
            </a:r>
            <a:r>
              <a:rPr lang="en-US" altLang="ko-KR" i="1">
                <a:latin typeface="굴림" pitchFamily="50" charset="-127"/>
                <a:ea typeface="굴림" pitchFamily="50" charset="-127"/>
              </a:rPr>
              <a:t>security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,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unsigned 	</a:t>
            </a:r>
            <a:r>
              <a:rPr lang="en-US" altLang="ko-KR" i="1">
                <a:latin typeface="굴림" pitchFamily="50" charset="-127"/>
                <a:ea typeface="굴림" pitchFamily="50" charset="-127"/>
              </a:rPr>
              <a:t>stack_size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,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unsigned ( __stdcall *</a:t>
            </a:r>
            <a:r>
              <a:rPr lang="en-US" altLang="ko-KR" i="1">
                <a:latin typeface="굴림" pitchFamily="50" charset="-127"/>
                <a:ea typeface="굴림" pitchFamily="50" charset="-127"/>
              </a:rPr>
              <a:t>start_address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)( void * ),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void *		</a:t>
            </a:r>
            <a:r>
              <a:rPr lang="en-US" altLang="ko-KR" i="1">
                <a:latin typeface="굴림" pitchFamily="50" charset="-127"/>
                <a:ea typeface="굴림" pitchFamily="50" charset="-127"/>
              </a:rPr>
              <a:t>arglist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,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unsigned 	</a:t>
            </a:r>
            <a:r>
              <a:rPr lang="en-US" altLang="ko-KR" i="1">
                <a:latin typeface="굴림" pitchFamily="50" charset="-127"/>
                <a:ea typeface="굴림" pitchFamily="50" charset="-127"/>
              </a:rPr>
              <a:t>initflag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,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unsigned *	</a:t>
            </a:r>
            <a:r>
              <a:rPr lang="en-US" altLang="ko-KR" i="1">
                <a:latin typeface="굴림" pitchFamily="50" charset="-127"/>
                <a:ea typeface="굴림" pitchFamily="50" charset="-127"/>
              </a:rPr>
              <a:t>thrdaddr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 );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</a:p>
        </p:txBody>
      </p:sp>
    </p:spTree>
  </p:cSld>
  <p:clrMapOvr>
    <a:masterClrMapping/>
  </p:clrMapOvr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4"/>
          <p:cNvSpPr>
            <a:spLocks noChangeArrowheads="1"/>
          </p:cNvSpPr>
          <p:nvPr/>
        </p:nvSpPr>
        <p:spPr bwMode="auto">
          <a:xfrm>
            <a:off x="179388" y="188913"/>
            <a:ext cx="8713787" cy="648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typedef struct threadParam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HWND hwnd;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BOOL bCont;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}THREAD_PARAM;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unsigned int WINAPI MyThreadFunc(LPVOID lpParameter)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THREAD_PARAM * pTp = (THREAD_PARAM *)lpParameter;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HWND hwnd = pTp-&gt;hwnd;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while(pTp-&gt;bCont)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HBRUSH hBrush = CreateSolidBrush(RGB(rand()%256,rand()%256,rand()%256));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RECT ClietRect,rect;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GetClientRect(hwnd,&amp;ClietRect);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SetRect(&amp;rect,rand()%ClietRect.right,rand()%ClietRect.bottom,rand()%ClietRect.right,rand()%ClietRect.bottom);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HDC hdc = GetDC(hwnd);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HBRUSH hOldBrush = (HBRUSH)SelectObject(hdc,hBrush);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Rectangle(hdc,rect.left,rect.top,rect.right,rect.bottom);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SelectObject(hdc,hOldBrush);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ReleaseDC(hwnd,hdc);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Sleep(100);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0;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LRESULT CALLBACK WndProc (HWND hwnd, UINT message, WPARAM wParam, LPARAM lParam)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HDC				hdc;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PAINTSTRUCT 	ps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unsigned int	ThreadID;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HANDLE hThread;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THREAD_PARAM tp;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4"/>
          <p:cNvSpPr>
            <a:spLocks noChangeArrowheads="1"/>
          </p:cNvSpPr>
          <p:nvPr/>
        </p:nvSpPr>
        <p:spPr bwMode="auto">
          <a:xfrm>
            <a:off x="250825" y="188913"/>
            <a:ext cx="8642350" cy="648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switch (message)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WM_COMMAND: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switch(LOWORD(wParam))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IDM_THREAD_START: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if (hThread == NULL)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tp.hwnd = hwnd;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tp.bCont = TRUE;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hThread = (HANDLE)_beginthreadex(NULL,NULL,MyThreadFunc,(void *)&amp;tp,NULL,&amp;ThreadID);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else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DWORD ExitCode;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GetExitCodeThread(hThread,&amp;ExitCode);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if (ExitCode == STILL_ACTIVE 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MessageBox(NULL,"</a:t>
            </a:r>
            <a:r>
              <a:rPr lang="ko-KR" altLang="en-US" sz="1000">
                <a:latin typeface="굴림" pitchFamily="50" charset="-127"/>
                <a:ea typeface="굴림" pitchFamily="50" charset="-127"/>
              </a:rPr>
              <a:t>현재 스레드는 살아있습니다</a:t>
            </a:r>
            <a:r>
              <a:rPr lang="en-US" altLang="ko-KR" sz="1000">
                <a:latin typeface="굴림" pitchFamily="50" charset="-127"/>
                <a:ea typeface="굴림" pitchFamily="50" charset="-127"/>
              </a:rPr>
              <a:t>.","",MB_OK);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else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MessageBox(NULL,"</a:t>
            </a:r>
            <a:r>
              <a:rPr lang="ko-KR" altLang="en-US" sz="1000">
                <a:latin typeface="굴림" pitchFamily="50" charset="-127"/>
                <a:ea typeface="굴림" pitchFamily="50" charset="-127"/>
              </a:rPr>
              <a:t>스레드는 죽었습니다</a:t>
            </a:r>
            <a:r>
              <a:rPr lang="en-US" altLang="ko-KR" sz="1000">
                <a:latin typeface="굴림" pitchFamily="50" charset="-127"/>
                <a:ea typeface="굴림" pitchFamily="50" charset="-127"/>
              </a:rPr>
              <a:t>.","",MB_OK);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break;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IDM_THREAD_QUIT: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tp.bCont = FALSE;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break;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IDM_THERAD_SUSPEND: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SuspendThread(hThread);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break;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IDM_THREAD_RESUME: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ResumeThread(hThread);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break;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WM_PAINT: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hdc = BeginPaint (hwnd, &amp;ps)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EndPaint (hwnd, &amp;ps)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WM_DESTROY: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PostQuitMessage (0)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DefWindowProc (hwnd, message, wParam, 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4"/>
          <p:cNvSpPr>
            <a:spLocks noChangeArrowheads="1"/>
          </p:cNvSpPr>
          <p:nvPr/>
        </p:nvSpPr>
        <p:spPr bwMode="auto">
          <a:xfrm>
            <a:off x="250825" y="73025"/>
            <a:ext cx="8642350" cy="6669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CRITICAL_SECTION cs;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int XPos; 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unsigned int WINAPI MyThreadFunc1(LPVOID lpParameter)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THREAD_PARAM * pTp = (THREAD_PARAM *)lpParameter;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HWND hwnd = pTp-&gt;hwnd;</a:t>
            </a:r>
          </a:p>
          <a:p>
            <a:endParaRPr lang="en-US" altLang="ko-KR" sz="12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while(pTp-&gt;bCont)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HBRUSH hBrush = CreateSolidBrush(RGB(rand()%256,rand()%256,rand()%256));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RECT ClietRect,rect;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GetClientRect(hwnd,&amp;ClietRect);</a:t>
            </a:r>
          </a:p>
          <a:p>
            <a:endParaRPr lang="en-US" altLang="ko-KR" sz="12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SetRect(&amp;rect,rand()%ClietRect.right,rand()%ClietRect.bottom,rand()%ClietRect.right,rand()%ClietRect.bottom);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HDC hdc = GetDC(hwnd);</a:t>
            </a:r>
          </a:p>
          <a:p>
            <a:endParaRPr lang="en-US" altLang="ko-KR" sz="12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EnterCriticalSection(&amp;cs);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XPos = 100;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Sleep(10);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TextOut(hdc,XPos,0,"1</a:t>
            </a:r>
            <a:r>
              <a:rPr lang="ko-KR" altLang="en-US" sz="1200">
                <a:latin typeface="굴림" pitchFamily="50" charset="-127"/>
                <a:ea typeface="굴림" pitchFamily="50" charset="-127"/>
              </a:rPr>
              <a:t>번 스레드 펑션</a:t>
            </a:r>
            <a:r>
              <a:rPr lang="en-US" altLang="ko-KR" sz="1200">
                <a:latin typeface="굴림" pitchFamily="50" charset="-127"/>
                <a:ea typeface="굴림" pitchFamily="50" charset="-127"/>
              </a:rPr>
              <a:t>",15);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LeaveCriticalSection(&amp;cs);</a:t>
            </a:r>
          </a:p>
          <a:p>
            <a:endParaRPr lang="en-US" altLang="ko-KR" sz="12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HBRUSH hOldBrush = (HBRUSH)SelectObject(hdc,hBrush);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Rectangle(hdc,rect.left,rect.top,rect.right,rect.bottom);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SelectObject(hdc,hOldBrush);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ReleaseDC(hwnd,hdc);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Sleep(120);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return 0;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4"/>
          <p:cNvSpPr>
            <a:spLocks noChangeArrowheads="1"/>
          </p:cNvSpPr>
          <p:nvPr/>
        </p:nvSpPr>
        <p:spPr bwMode="auto">
          <a:xfrm>
            <a:off x="250825" y="188913"/>
            <a:ext cx="8713788" cy="648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unsigned int WINAPI MyThreadFunc2(LPVOID lpParameter)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THREAD_PARAM * pTp = (THREAD_PARAM *)lpParameter;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HWND hwnd = pTp-&gt;hwnd;</a:t>
            </a:r>
          </a:p>
          <a:p>
            <a:endParaRPr lang="en-US" altLang="ko-KR" sz="12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while(pTp-&gt;bCont)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HBRUSH hBrush = CreateSolidBrush(RGB(rand()%256,rand()%256,rand()%256));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RECT ClietRect,rect;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GetClientRect(hwnd,&amp;ClietRect);</a:t>
            </a:r>
          </a:p>
          <a:p>
            <a:endParaRPr lang="en-US" altLang="ko-KR" sz="12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SetRect(&amp;rect,rand()%ClietRect.right,rand()%ClietRect.bottom,rand()%ClietRect.right,rand()%ClietRect.bottom);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HDC hdc = GetDC(hwnd);</a:t>
            </a:r>
          </a:p>
          <a:p>
            <a:endParaRPr lang="en-US" altLang="ko-KR" sz="12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EnterCriticalSection(&amp;cs);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XPos = 400;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Sleep(15);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TextOut(hdc,XPos,0,"2</a:t>
            </a:r>
            <a:r>
              <a:rPr lang="ko-KR" altLang="en-US" sz="1200">
                <a:latin typeface="굴림" pitchFamily="50" charset="-127"/>
                <a:ea typeface="굴림" pitchFamily="50" charset="-127"/>
              </a:rPr>
              <a:t>번 스레드 펑션</a:t>
            </a:r>
            <a:r>
              <a:rPr lang="en-US" altLang="ko-KR" sz="1200">
                <a:latin typeface="굴림" pitchFamily="50" charset="-127"/>
                <a:ea typeface="굴림" pitchFamily="50" charset="-127"/>
              </a:rPr>
              <a:t>",15);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LeaveCriticalSection(&amp;cs);</a:t>
            </a:r>
          </a:p>
          <a:p>
            <a:endParaRPr lang="en-US" altLang="ko-KR" sz="12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HBRUSH hOldBrush = (HBRUSH)SelectObject(hdc,hBrush);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Rectangle(hdc,rect.left,rect.top,rect.right,rect.bottom);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SelectObject(hdc,hOldBrush);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ReleaseDC(hwnd,hdc);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Sleep(130);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return 0;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4"/>
          <p:cNvSpPr>
            <a:spLocks noChangeArrowheads="1"/>
          </p:cNvSpPr>
          <p:nvPr/>
        </p:nvSpPr>
        <p:spPr bwMode="auto">
          <a:xfrm>
            <a:off x="395288" y="836613"/>
            <a:ext cx="8424862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ko-KR" altLang="en-US" sz="2400">
                <a:latin typeface="굴림" pitchFamily="50" charset="-127"/>
                <a:ea typeface="굴림" pitchFamily="50" charset="-127"/>
              </a:rPr>
              <a:t>크리티컬 섹션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 b="1">
                <a:latin typeface="굴림" pitchFamily="50" charset="-127"/>
                <a:ea typeface="굴림" pitchFamily="50" charset="-127"/>
              </a:rPr>
              <a:t>void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000" b="1">
                <a:latin typeface="굴림" pitchFamily="50" charset="-127"/>
                <a:ea typeface="굴림" pitchFamily="50" charset="-127"/>
              </a:rPr>
              <a:t>InitializeCriticalSection(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000" b="1">
                <a:latin typeface="굴림" pitchFamily="50" charset="-127"/>
                <a:ea typeface="굴림" pitchFamily="50" charset="-127"/>
              </a:rPr>
              <a:t>LPCRITICAL_SECTION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000" i="1">
                <a:latin typeface="굴림" pitchFamily="50" charset="-127"/>
                <a:ea typeface="굴림" pitchFamily="50" charset="-127"/>
              </a:rPr>
              <a:t>lpCriticalSection</a:t>
            </a:r>
            <a:r>
              <a:rPr lang="en-US" altLang="ko-KR" sz="2000" b="1">
                <a:latin typeface="굴림" pitchFamily="50" charset="-127"/>
                <a:ea typeface="굴림" pitchFamily="50" charset="-127"/>
              </a:rPr>
              <a:t> );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 b="1">
                <a:latin typeface="굴림" pitchFamily="50" charset="-127"/>
                <a:ea typeface="굴림" pitchFamily="50" charset="-127"/>
              </a:rPr>
              <a:t>void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000" b="1">
                <a:latin typeface="굴림" pitchFamily="50" charset="-127"/>
                <a:ea typeface="굴림" pitchFamily="50" charset="-127"/>
              </a:rPr>
              <a:t>DeleteCriticalSection(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000" b="1">
                <a:latin typeface="굴림" pitchFamily="50" charset="-127"/>
                <a:ea typeface="굴림" pitchFamily="50" charset="-127"/>
              </a:rPr>
              <a:t>LPCRITICAL_SECTION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000" i="1">
                <a:latin typeface="굴림" pitchFamily="50" charset="-127"/>
                <a:ea typeface="굴림" pitchFamily="50" charset="-127"/>
              </a:rPr>
              <a:t>lpCriticalSection</a:t>
            </a:r>
            <a:r>
              <a:rPr lang="en-US" altLang="ko-KR" sz="2000" b="1">
                <a:latin typeface="굴림" pitchFamily="50" charset="-127"/>
                <a:ea typeface="굴림" pitchFamily="50" charset="-127"/>
              </a:rPr>
              <a:t> );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 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둘 다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CRITICAL_SECTON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형의 포인터를 인수로 요구한다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 b="1">
                <a:latin typeface="굴림" pitchFamily="50" charset="-127"/>
                <a:ea typeface="굴림" pitchFamily="50" charset="-127"/>
              </a:rPr>
              <a:t>void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000" b="1">
                <a:latin typeface="굴림" pitchFamily="50" charset="-127"/>
                <a:ea typeface="굴림" pitchFamily="50" charset="-127"/>
              </a:rPr>
              <a:t>EnterCriticalSection(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000" b="1">
                <a:latin typeface="굴림" pitchFamily="50" charset="-127"/>
                <a:ea typeface="굴림" pitchFamily="50" charset="-127"/>
              </a:rPr>
              <a:t>LPCRITICAL_SECTION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000" i="1">
                <a:latin typeface="굴림" pitchFamily="50" charset="-127"/>
                <a:ea typeface="굴림" pitchFamily="50" charset="-127"/>
              </a:rPr>
              <a:t>lpCriticalSection</a:t>
            </a:r>
            <a:r>
              <a:rPr lang="en-US" altLang="ko-KR" sz="2000" b="1">
                <a:latin typeface="굴림" pitchFamily="50" charset="-127"/>
                <a:ea typeface="굴림" pitchFamily="50" charset="-127"/>
              </a:rPr>
              <a:t> );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 b="1">
                <a:latin typeface="굴림" pitchFamily="50" charset="-127"/>
                <a:ea typeface="굴림" pitchFamily="50" charset="-127"/>
              </a:rPr>
              <a:t>void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000" b="1">
                <a:latin typeface="굴림" pitchFamily="50" charset="-127"/>
                <a:ea typeface="굴림" pitchFamily="50" charset="-127"/>
              </a:rPr>
              <a:t>LeaveCriticalSection(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000" b="1">
                <a:latin typeface="굴림" pitchFamily="50" charset="-127"/>
                <a:ea typeface="굴림" pitchFamily="50" charset="-127"/>
              </a:rPr>
              <a:t>LPCRITICAL_SECTION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000" i="1">
                <a:latin typeface="굴림" pitchFamily="50" charset="-127"/>
                <a:ea typeface="굴림" pitchFamily="50" charset="-127"/>
              </a:rPr>
              <a:t>lpCriticalSection</a:t>
            </a:r>
            <a:r>
              <a:rPr lang="en-US" altLang="ko-KR" sz="2000" b="1">
                <a:latin typeface="굴림" pitchFamily="50" charset="-127"/>
                <a:ea typeface="굴림" pitchFamily="50" charset="-127"/>
              </a:rPr>
              <a:t> );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 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보호될 코드를 다음과 같이 두 함수로 감싸준다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sp>
        <p:nvSpPr>
          <p:cNvPr id="368643" name="Rectangle 5"/>
          <p:cNvSpPr>
            <a:spLocks noGrp="1" noChangeArrowheads="1"/>
          </p:cNvSpPr>
          <p:nvPr>
            <p:ph type="title"/>
          </p:nvPr>
        </p:nvSpPr>
        <p:spPr>
          <a:xfrm>
            <a:off x="4763" y="11113"/>
            <a:ext cx="8229600" cy="417512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3.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동기화</a:t>
            </a:r>
          </a:p>
        </p:txBody>
      </p:sp>
      <p:sp>
        <p:nvSpPr>
          <p:cNvPr id="368644" name="Rectangle 6"/>
          <p:cNvSpPr>
            <a:spLocks noChangeArrowheads="1"/>
          </p:cNvSpPr>
          <p:nvPr/>
        </p:nvSpPr>
        <p:spPr bwMode="auto">
          <a:xfrm>
            <a:off x="539750" y="4724400"/>
            <a:ext cx="8135938" cy="1512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	EnterCriticalSection(&amp;cs);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	//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이 사이에서 공유 자원을 안전하게 액세스한다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	LeaveCriticalSection(&amp;cs);</a:t>
            </a:r>
          </a:p>
        </p:txBody>
      </p:sp>
    </p:spTree>
  </p:cSld>
  <p:clrMapOvr>
    <a:masterClrMapping/>
  </p:clrMapOvr>
</p:sld>
</file>

<file path=ppt/slides/slide4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4"/>
          <p:cNvSpPr>
            <a:spLocks noChangeArrowheads="1"/>
          </p:cNvSpPr>
          <p:nvPr/>
        </p:nvSpPr>
        <p:spPr bwMode="auto">
          <a:xfrm>
            <a:off x="323850" y="765175"/>
            <a:ext cx="8496300" cy="194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9803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case WM_CREATE: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	InitializeCriticalSection(&amp;cs);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	return 0;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case WM_DESTROY: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	DeleteCriticalSection(&amp;cs);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	PostQuitMessage (0) ;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	return 0 ;</a:t>
            </a:r>
          </a:p>
        </p:txBody>
      </p:sp>
      <p:sp>
        <p:nvSpPr>
          <p:cNvPr id="369667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3.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동기화</a:t>
            </a:r>
          </a:p>
        </p:txBody>
      </p:sp>
      <p:sp>
        <p:nvSpPr>
          <p:cNvPr id="369668" name="Rectangle 6"/>
          <p:cNvSpPr>
            <a:spLocks noChangeArrowheads="1"/>
          </p:cNvSpPr>
          <p:nvPr/>
        </p:nvSpPr>
        <p:spPr bwMode="auto">
          <a:xfrm>
            <a:off x="323850" y="3357563"/>
            <a:ext cx="8496300" cy="3095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9803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EnterCriticalSection(&amp;cs1);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EnterCriticalSection(&amp;cs2);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//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이 사이에서 공유 자원을 안전하게 액세스한다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LeaveCriticalSection(&amp;cs2);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LeaveCriticalSection(&amp;cs1); </a:t>
            </a:r>
          </a:p>
          <a:p>
            <a:endParaRPr lang="en-US" altLang="ko-KR">
              <a:latin typeface="굴림" pitchFamily="50" charset="-127"/>
              <a:ea typeface="굴림" pitchFamily="50" charset="-127"/>
            </a:endParaRP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EnterCriticalSection(&amp;cs2);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EnterCriticalSection(&amp;cs1);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//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이 사이에서 공유 자원을 안전하게 액세스한다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LeaveCriticalSection(&amp;cs1);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LeaveCriticalSection(&amp;cs2); </a:t>
            </a:r>
          </a:p>
        </p:txBody>
      </p:sp>
      <p:sp>
        <p:nvSpPr>
          <p:cNvPr id="369669" name="Rectangle 7"/>
          <p:cNvSpPr>
            <a:spLocks noChangeArrowheads="1"/>
          </p:cNvSpPr>
          <p:nvPr/>
        </p:nvSpPr>
        <p:spPr bwMode="auto">
          <a:xfrm>
            <a:off x="395288" y="2781300"/>
            <a:ext cx="8424862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ko-KR" altLang="en-US" sz="2000" b="1">
                <a:latin typeface="굴림" pitchFamily="50" charset="-127"/>
                <a:ea typeface="굴림" pitchFamily="50" charset="-127"/>
              </a:rPr>
              <a:t>교착 상태</a:t>
            </a:r>
            <a:endParaRPr lang="ko-KR" altLang="en-US" sz="20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4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4"/>
          <p:cNvSpPr>
            <a:spLocks noChangeArrowheads="1"/>
          </p:cNvSpPr>
          <p:nvPr/>
        </p:nvSpPr>
        <p:spPr bwMode="auto">
          <a:xfrm>
            <a:off x="395288" y="836613"/>
            <a:ext cx="8424862" cy="583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ko-KR" altLang="en-US" sz="2400">
                <a:latin typeface="굴림" pitchFamily="50" charset="-127"/>
                <a:ea typeface="굴림" pitchFamily="50" charset="-127"/>
              </a:rPr>
              <a:t>동기화 객체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동기화에 사용되는 객체이다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프로세스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,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스레드처럼 커널 객체이며 프로세스 한정적인 핸들을 가진다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동기화 객체는 크리티컬 섹션보다 느리기는 하지만 여러 프로그램에서 동시에 동기화가 가능하다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신호 상태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스레드의 실행을 허가하는 상태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신호상태의 동기화 객체를 가진 스레드는 계속 실행할 수 있다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비 신호 상태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스레드의 실행을 허가하지 않는 상태이며 신호 상태가 될 때까지 스레드는 블록 된다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 b="1">
                <a:latin typeface="굴림" pitchFamily="50" charset="-127"/>
                <a:ea typeface="굴림" pitchFamily="50" charset="-127"/>
              </a:rPr>
              <a:t>DWORD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000" b="1">
                <a:latin typeface="굴림" pitchFamily="50" charset="-127"/>
                <a:ea typeface="굴림" pitchFamily="50" charset="-127"/>
              </a:rPr>
              <a:t>WaitForSingleObject(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000" b="1">
                <a:latin typeface="굴림" pitchFamily="50" charset="-127"/>
                <a:ea typeface="굴림" pitchFamily="50" charset="-127"/>
              </a:rPr>
              <a:t>HANDLE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000" i="1">
                <a:latin typeface="굴림" pitchFamily="50" charset="-127"/>
                <a:ea typeface="굴림" pitchFamily="50" charset="-127"/>
              </a:rPr>
              <a:t>hHandle</a:t>
            </a:r>
            <a:r>
              <a:rPr lang="en-US" altLang="ko-KR" sz="2000" b="1">
                <a:latin typeface="굴림" pitchFamily="50" charset="-127"/>
                <a:ea typeface="굴림" pitchFamily="50" charset="-127"/>
              </a:rPr>
              <a:t>, DWORD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000" i="1">
                <a:latin typeface="굴림" pitchFamily="50" charset="-127"/>
                <a:ea typeface="굴림" pitchFamily="50" charset="-127"/>
              </a:rPr>
              <a:t>dwMilliseconds</a:t>
            </a:r>
            <a:r>
              <a:rPr lang="en-US" altLang="ko-KR" sz="2000" b="1">
                <a:latin typeface="굴림" pitchFamily="50" charset="-127"/>
                <a:ea typeface="굴림" pitchFamily="50" charset="-127"/>
              </a:rPr>
              <a:t> );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dwMilliseconds : 1/1000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초 단위로 지정한다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 INFINITE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로 지정하면 무한정 기다린다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sp>
        <p:nvSpPr>
          <p:cNvPr id="37069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3.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동기화</a:t>
            </a:r>
          </a:p>
        </p:txBody>
      </p:sp>
    </p:spTree>
  </p:cSld>
  <p:clrMapOvr>
    <a:masterClrMapping/>
  </p:clrMapOvr>
</p:sld>
</file>

<file path=ppt/slides/slide4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4"/>
          <p:cNvSpPr>
            <a:spLocks noChangeArrowheads="1"/>
          </p:cNvSpPr>
          <p:nvPr/>
        </p:nvSpPr>
        <p:spPr bwMode="auto">
          <a:xfrm>
            <a:off x="395288" y="836613"/>
            <a:ext cx="8424862" cy="583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WAIT_OBJECT_0 : hHandle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객체가 신호 상태가 되었다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WAIT_TIMEOUT 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타임 아웃 시간이 경과하였다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WAIT_ABANDONED 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포기된 뮤텍스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ko-KR" altLang="en-US" sz="2400">
                <a:latin typeface="굴림" pitchFamily="50" charset="-127"/>
                <a:ea typeface="굴림" pitchFamily="50" charset="-127"/>
              </a:rPr>
              <a:t>뮤텍스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크리티컬 섹션과 유사하다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이름을 가질 수 있고 프로세스간에서도 사용이 가능하다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 b="1">
                <a:latin typeface="굴림" pitchFamily="50" charset="-127"/>
                <a:ea typeface="굴림" pitchFamily="50" charset="-127"/>
              </a:rPr>
              <a:t>HANDLE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000" b="1">
                <a:latin typeface="굴림" pitchFamily="50" charset="-127"/>
                <a:ea typeface="굴림" pitchFamily="50" charset="-127"/>
              </a:rPr>
              <a:t>CreateMutex(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000" b="1">
                <a:latin typeface="굴림" pitchFamily="50" charset="-127"/>
                <a:ea typeface="굴림" pitchFamily="50" charset="-127"/>
              </a:rPr>
              <a:t>LPSECURITY_ATTRIBUTES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000" i="1">
                <a:latin typeface="굴림" pitchFamily="50" charset="-127"/>
                <a:ea typeface="굴림" pitchFamily="50" charset="-127"/>
              </a:rPr>
              <a:t>lpMutexAttributes</a:t>
            </a:r>
            <a:r>
              <a:rPr lang="en-US" altLang="ko-KR" sz="2000" b="1">
                <a:latin typeface="굴림" pitchFamily="50" charset="-127"/>
                <a:ea typeface="굴림" pitchFamily="50" charset="-127"/>
              </a:rPr>
              <a:t>, BOOL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000" i="1">
                <a:latin typeface="굴림" pitchFamily="50" charset="-127"/>
                <a:ea typeface="굴림" pitchFamily="50" charset="-127"/>
              </a:rPr>
              <a:t>bInitialOwner</a:t>
            </a:r>
            <a:r>
              <a:rPr lang="en-US" altLang="ko-KR" sz="2000" b="1">
                <a:latin typeface="굴림" pitchFamily="50" charset="-127"/>
                <a:ea typeface="굴림" pitchFamily="50" charset="-127"/>
              </a:rPr>
              <a:t>, LPCTSTR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000" i="1">
                <a:latin typeface="굴림" pitchFamily="50" charset="-127"/>
                <a:ea typeface="굴림" pitchFamily="50" charset="-127"/>
              </a:rPr>
              <a:t>lpName</a:t>
            </a:r>
            <a:r>
              <a:rPr lang="en-US" altLang="ko-KR" sz="2000" b="1">
                <a:latin typeface="굴림" pitchFamily="50" charset="-127"/>
                <a:ea typeface="굴림" pitchFamily="50" charset="-127"/>
              </a:rPr>
              <a:t> );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 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lpMutexAttributes 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보통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NULL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bInitialOwner :</a:t>
            </a:r>
            <a:r>
              <a:rPr lang="en-US" altLang="ko-KR" i="1">
                <a:latin typeface="굴림" pitchFamily="50" charset="-127"/>
                <a:ea typeface="굴림" pitchFamily="50" charset="-127"/>
              </a:rPr>
              <a:t> 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뮤텍스를 생성함과 동시에 소유할 것인지를 지정한다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 TRUE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이면 소유하며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뮤텍스가 비 신호상태로 생성됨으로써 다른 스레드는 이 뮤텍스를 소요할 수 없게 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생성한 뮤텍스를 파괴할 때는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CloseHandle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함수를 이용한다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 b="1">
                <a:latin typeface="굴림" pitchFamily="50" charset="-127"/>
                <a:ea typeface="굴림" pitchFamily="50" charset="-127"/>
              </a:rPr>
              <a:t>BOOL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000" b="1">
                <a:latin typeface="굴림" pitchFamily="50" charset="-127"/>
                <a:ea typeface="굴림" pitchFamily="50" charset="-127"/>
              </a:rPr>
              <a:t>ReleaseMutex(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000" b="1">
                <a:latin typeface="굴림" pitchFamily="50" charset="-127"/>
                <a:ea typeface="굴림" pitchFamily="50" charset="-127"/>
              </a:rPr>
              <a:t>HANDLE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 hMutex</a:t>
            </a:r>
            <a:r>
              <a:rPr lang="en-US" altLang="ko-KR" sz="2000" b="1">
                <a:latin typeface="굴림" pitchFamily="50" charset="-127"/>
                <a:ea typeface="굴림" pitchFamily="50" charset="-127"/>
              </a:rPr>
              <a:t> );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 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뮤텍스 소유를 해제한다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sp>
        <p:nvSpPr>
          <p:cNvPr id="371715" name="Rectangle 5"/>
          <p:cNvSpPr>
            <a:spLocks noGrp="1" noChangeArrowheads="1"/>
          </p:cNvSpPr>
          <p:nvPr>
            <p:ph type="title"/>
          </p:nvPr>
        </p:nvSpPr>
        <p:spPr>
          <a:xfrm>
            <a:off x="17463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3.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동기화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ChangeArrowheads="1"/>
          </p:cNvSpPr>
          <p:nvPr/>
        </p:nvSpPr>
        <p:spPr bwMode="auto">
          <a:xfrm>
            <a:off x="395288" y="836613"/>
            <a:ext cx="8208962" cy="1368425"/>
          </a:xfrm>
          <a:prstGeom prst="rect">
            <a:avLst/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while (GetMessage (&amp;msg, NULL, 0, 0))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TranslateMessage (&amp;msg) ;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DispatchMessage (&amp;msg) ;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}</a:t>
            </a:r>
          </a:p>
        </p:txBody>
      </p:sp>
      <p:sp>
        <p:nvSpPr>
          <p:cNvPr id="50179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2. </a:t>
            </a:r>
            <a:r>
              <a:rPr lang="ko-KR" altLang="en-US" sz="3200">
                <a:latin typeface="휴먼옛체" pitchFamily="2" charset="-127"/>
                <a:ea typeface="휴먼옛체" pitchFamily="2" charset="-127"/>
              </a:rPr>
              <a:t>첫 번째 </a:t>
            </a:r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API</a:t>
            </a:r>
            <a:r>
              <a:rPr lang="ko-KR" altLang="en-US" sz="3200">
                <a:latin typeface="휴먼옛체" pitchFamily="2" charset="-127"/>
                <a:ea typeface="휴먼옛체" pitchFamily="2" charset="-127"/>
              </a:rPr>
              <a:t>프로그램 분석</a:t>
            </a:r>
          </a:p>
        </p:txBody>
      </p:sp>
      <p:sp>
        <p:nvSpPr>
          <p:cNvPr id="50180" name="Rectangle 6"/>
          <p:cNvSpPr>
            <a:spLocks noChangeArrowheads="1"/>
          </p:cNvSpPr>
          <p:nvPr/>
        </p:nvSpPr>
        <p:spPr bwMode="auto">
          <a:xfrm>
            <a:off x="395288" y="2276475"/>
            <a:ext cx="8208962" cy="4224338"/>
          </a:xfrm>
          <a:prstGeom prst="rect">
            <a:avLst/>
          </a:prstGeom>
          <a:solidFill>
            <a:schemeClr val="folHlink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typedef struct tagMSG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{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	HWND	hwnd;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	UINT	message;//</a:t>
            </a:r>
            <a:r>
              <a:rPr lang="ko-KR" altLang="en-US">
                <a:latin typeface="굴림체" pitchFamily="49" charset="-127"/>
                <a:ea typeface="굴림체" pitchFamily="49" charset="-127"/>
              </a:rPr>
              <a:t>어떤 종류의 메시지인가를 나타낸다</a:t>
            </a:r>
            <a:r>
              <a:rPr lang="en-US" altLang="ko-KR">
                <a:latin typeface="굴림체" pitchFamily="49" charset="-127"/>
                <a:ea typeface="굴림체" pitchFamily="49" charset="-127"/>
              </a:rPr>
              <a:t>.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	WPARAM	wParam; // </a:t>
            </a:r>
            <a:r>
              <a:rPr lang="ko-KR" altLang="en-US">
                <a:latin typeface="굴림체" pitchFamily="49" charset="-127"/>
                <a:ea typeface="굴림체" pitchFamily="49" charset="-127"/>
              </a:rPr>
              <a:t>전달된 메시지의 부가적인 정보</a:t>
            </a:r>
          </a:p>
          <a:p>
            <a:r>
              <a:rPr lang="ko-KR" altLang="en-US"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>
                <a:latin typeface="굴림체" pitchFamily="49" charset="-127"/>
                <a:ea typeface="굴림체" pitchFamily="49" charset="-127"/>
              </a:rPr>
              <a:t>LPARAM	lParam; //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	DWORD	time;	// </a:t>
            </a:r>
            <a:r>
              <a:rPr lang="ko-KR" altLang="en-US">
                <a:latin typeface="굴림체" pitchFamily="49" charset="-127"/>
                <a:ea typeface="굴림체" pitchFamily="49" charset="-127"/>
              </a:rPr>
              <a:t>메시지가 메시지 큐에 저장된 시간</a:t>
            </a:r>
          </a:p>
          <a:p>
            <a:r>
              <a:rPr lang="ko-KR" altLang="en-US"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>
                <a:latin typeface="굴림체" pitchFamily="49" charset="-127"/>
                <a:ea typeface="굴림체" pitchFamily="49" charset="-127"/>
              </a:rPr>
              <a:t>POINT	pt; 	//</a:t>
            </a:r>
            <a:r>
              <a:rPr lang="ko-KR" altLang="en-US">
                <a:latin typeface="굴림체" pitchFamily="49" charset="-127"/>
                <a:ea typeface="굴림체" pitchFamily="49" charset="-127"/>
              </a:rPr>
              <a:t>메시지 큐에 저장된 시간의 마우스 좌표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} MSG , * PMSG</a:t>
            </a:r>
          </a:p>
          <a:p>
            <a:endParaRPr lang="en-US" altLang="ko-KR"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typedef struct tagPOINT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{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	LONG 		x;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	LONG 		y;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} POINT, * PPOINT;</a:t>
            </a:r>
          </a:p>
        </p:txBody>
      </p:sp>
    </p:spTree>
  </p:cSld>
  <p:clrMapOvr>
    <a:masterClrMapping/>
  </p:clrMapOvr>
</p:sld>
</file>

<file path=ppt/slides/slide4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4"/>
          <p:cNvSpPr>
            <a:spLocks noChangeArrowheads="1"/>
          </p:cNvSpPr>
          <p:nvPr/>
        </p:nvSpPr>
        <p:spPr bwMode="auto">
          <a:xfrm>
            <a:off x="250825" y="188913"/>
            <a:ext cx="8642350" cy="648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#include &lt;windows.h&gt;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#include "resource.h"</a:t>
            </a:r>
          </a:p>
          <a:p>
            <a:endParaRPr lang="en-US" altLang="ko-KR" sz="12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BOOL CALLBACK DlgProc (HWND hDlg, UINT message, WPARAM wParam, LPARAM lParam);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int WINAPI WinMain (HINSTANCE hInstance, HINSTANCE hPrevInstance,PSTR szCmdLine, int iCmdShow)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DialogBox(hInstance,MAKEINTRESOURCE(IDD_DIALOG1), NULL, DlgProc) 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return TRUE;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}</a:t>
            </a:r>
          </a:p>
          <a:p>
            <a:endParaRPr lang="en-US" altLang="ko-KR" sz="12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BOOL CALLBACK DlgProc (HWND hDlg, UINT message, WPARAM wParam, LPARAM lParam)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static HWND hEdit1,hEdit2;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static HANDLE hFileMapping;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static char * pMapView;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static HANDLE hMutex;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switch (message)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case WM_INITDIALOG :</a:t>
            </a:r>
          </a:p>
          <a:p>
            <a:endParaRPr lang="en-US" altLang="ko-KR" sz="12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hFileMapping = CreateFileMapping(INVALID_HANDLE_VALUE,NULL,PAGE_READWRITE,0,1042,"MappingMutexSample");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pMapView = (char *)MapViewOfFile(hFileMapping,FILE_MAP_ALL_ACCESS,0,0,1024);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hEdit1 = GetDlgItem(hDlg,IDC_EDIT1);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hEdit2 = GetDlgItem(hDlg,IDC_EDIT2);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hMutex = CreateMutex(NULL,FALSE,"MyMutexSample");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return TRUE ;</a:t>
            </a:r>
          </a:p>
        </p:txBody>
      </p:sp>
    </p:spTree>
  </p:cSld>
  <p:clrMapOvr>
    <a:masterClrMapping/>
  </p:clrMapOvr>
</p:sld>
</file>

<file path=ppt/slides/slide4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4"/>
          <p:cNvSpPr>
            <a:spLocks noChangeArrowheads="1"/>
          </p:cNvSpPr>
          <p:nvPr/>
        </p:nvSpPr>
        <p:spPr bwMode="auto">
          <a:xfrm>
            <a:off x="250825" y="188913"/>
            <a:ext cx="8642350" cy="648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case WM_COMMAND :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switch (LOWORD (wParam))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case IDC_BUTTON1: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{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	WaitForSingleObject(hMutex,INFINITE);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	char temp[256];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	GetWindowText(hEdit1,temp,256);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	SetWindowText(hEdit2,temp);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	strcpy(pMapView,temp);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	ReleaseMutex(hMutex);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}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return TRUE;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case IDC_BUTTON2: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{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	WaitForSingleObject(hMutex,INFINITE);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	SetWindowText(hEdit2,pMapView);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	ReleaseMutex(hMutex);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}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return TRUE;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case IDOK :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case IDCANCEL :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EndDialog (hDlg, 0) 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return TRUE 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break 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return FALSE 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}</a:t>
            </a:r>
          </a:p>
          <a:p>
            <a:endParaRPr lang="en-US" altLang="ko-KR" sz="12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4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4"/>
          <p:cNvSpPr>
            <a:spLocks noChangeArrowheads="1"/>
          </p:cNvSpPr>
          <p:nvPr/>
        </p:nvSpPr>
        <p:spPr bwMode="auto">
          <a:xfrm>
            <a:off x="395288" y="836613"/>
            <a:ext cx="8424862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ko-KR" altLang="en-US" sz="2400">
                <a:latin typeface="굴림" pitchFamily="50" charset="-127"/>
                <a:ea typeface="굴림" pitchFamily="50" charset="-127"/>
              </a:rPr>
              <a:t>이벤트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어떤 사건이 일어났음을 알려주는 동기화 객체이다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크리티컬 섹션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뮤텍스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세마포어는 주로 공유 자원을 보호하기 위해 사용되는 데 비해 이벤트는 그보다는 스레드간의 작업 순서나 시기를 조정하기 위해 사용한다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자동 리셋 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대기 상태가 종료되면 자동으로 비신호상태가 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수동 리셋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스레드가 비신호상태로 만들어 줄 때까지 신호상태를 유지한다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sp>
        <p:nvSpPr>
          <p:cNvPr id="374787" name="Rectangle 5"/>
          <p:cNvSpPr>
            <a:spLocks noGrp="1" noChangeArrowheads="1"/>
          </p:cNvSpPr>
          <p:nvPr>
            <p:ph type="title"/>
          </p:nvPr>
        </p:nvSpPr>
        <p:spPr>
          <a:xfrm>
            <a:off x="17463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3.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동기화</a:t>
            </a:r>
          </a:p>
        </p:txBody>
      </p:sp>
      <p:sp>
        <p:nvSpPr>
          <p:cNvPr id="374788" name="Rectangle 6"/>
          <p:cNvSpPr>
            <a:spLocks noChangeArrowheads="1"/>
          </p:cNvSpPr>
          <p:nvPr/>
        </p:nvSpPr>
        <p:spPr bwMode="auto">
          <a:xfrm>
            <a:off x="323850" y="4076700"/>
            <a:ext cx="8496300" cy="1944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HANDLE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CreateEvent(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LPSECURITY_ATTRIBUTES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	</a:t>
            </a:r>
            <a:r>
              <a:rPr lang="en-US" altLang="ko-KR" i="1">
                <a:latin typeface="굴림" pitchFamily="50" charset="-127"/>
                <a:ea typeface="굴림" pitchFamily="50" charset="-127"/>
              </a:rPr>
              <a:t>lpEventAttributes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,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BOOL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				</a:t>
            </a:r>
            <a:r>
              <a:rPr lang="en-US" altLang="ko-KR" i="1">
                <a:latin typeface="굴림" pitchFamily="50" charset="-127"/>
                <a:ea typeface="굴림" pitchFamily="50" charset="-127"/>
              </a:rPr>
              <a:t>bManualReset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,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BOOL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				</a:t>
            </a:r>
            <a:r>
              <a:rPr lang="en-US" altLang="ko-KR" i="1">
                <a:latin typeface="굴림" pitchFamily="50" charset="-127"/>
                <a:ea typeface="굴림" pitchFamily="50" charset="-127"/>
              </a:rPr>
              <a:t>bInitialState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,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LPCTSTR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i="1">
                <a:latin typeface="굴림" pitchFamily="50" charset="-127"/>
                <a:ea typeface="굴림" pitchFamily="50" charset="-127"/>
              </a:rPr>
              <a:t>lpName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);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</a:p>
        </p:txBody>
      </p:sp>
    </p:spTree>
  </p:cSld>
  <p:clrMapOvr>
    <a:masterClrMapping/>
  </p:clrMapOvr>
</p:sld>
</file>

<file path=ppt/slides/slide4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4"/>
          <p:cNvSpPr>
            <a:spLocks noChangeArrowheads="1"/>
          </p:cNvSpPr>
          <p:nvPr/>
        </p:nvSpPr>
        <p:spPr bwMode="auto">
          <a:xfrm>
            <a:off x="395288" y="836613"/>
            <a:ext cx="8424862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bManualReset 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이 이벤트가 수동 리셋 이벤트인지 자동 리셋 이벤트인지를 지정한다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 </a:t>
            </a:r>
          </a:p>
          <a:p>
            <a:pPr marL="1600200" lvl="3" indent="-228600">
              <a:spcBef>
                <a:spcPct val="20000"/>
              </a:spcBef>
              <a:buFontTx/>
              <a:buChar char="–"/>
            </a:pPr>
            <a:r>
              <a:rPr lang="en-US" altLang="ko-KR" sz="1600">
                <a:latin typeface="굴림" pitchFamily="50" charset="-127"/>
                <a:ea typeface="굴림" pitchFamily="50" charset="-127"/>
              </a:rPr>
              <a:t>TRUE : </a:t>
            </a:r>
            <a:r>
              <a:rPr lang="ko-KR" altLang="en-US" sz="1600">
                <a:latin typeface="굴림" pitchFamily="50" charset="-127"/>
                <a:ea typeface="굴림" pitchFamily="50" charset="-127"/>
              </a:rPr>
              <a:t>수종 리셋 이벤트</a:t>
            </a:r>
            <a:r>
              <a:rPr lang="en-US" altLang="ko-KR" sz="1600">
                <a:latin typeface="굴림" pitchFamily="50" charset="-127"/>
                <a:ea typeface="굴림" pitchFamily="50" charset="-127"/>
              </a:rPr>
              <a:t>, FALSE : </a:t>
            </a:r>
            <a:r>
              <a:rPr lang="ko-KR" altLang="en-US" sz="1600">
                <a:latin typeface="굴림" pitchFamily="50" charset="-127"/>
                <a:ea typeface="굴림" pitchFamily="50" charset="-127"/>
              </a:rPr>
              <a:t>자동 리셋 이벤트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bInitialState :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이벤트 생성과 동시에 신호상태로 만들어 이벤트를 기다리는 스레드가 곧바로 실행하도록 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BOOL SetEvent( HANDLE </a:t>
            </a:r>
            <a:r>
              <a:rPr lang="en-US" altLang="ko-KR" sz="2000" i="1">
                <a:latin typeface="굴림" pitchFamily="50" charset="-127"/>
                <a:ea typeface="굴림" pitchFamily="50" charset="-127"/>
              </a:rPr>
              <a:t>hEvent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 );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BOOL ResetEvent( HANDLE </a:t>
            </a:r>
            <a:r>
              <a:rPr lang="en-US" altLang="ko-KR" sz="2000" i="1">
                <a:latin typeface="굴림" pitchFamily="50" charset="-127"/>
                <a:ea typeface="굴림" pitchFamily="50" charset="-127"/>
              </a:rPr>
              <a:t>hEvent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 );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BOOL PulseEvent(HANDLE </a:t>
            </a:r>
            <a:r>
              <a:rPr lang="en-US" altLang="ko-KR" sz="2000" i="1">
                <a:latin typeface="굴림" pitchFamily="50" charset="-127"/>
                <a:ea typeface="굴림" pitchFamily="50" charset="-127"/>
              </a:rPr>
              <a:t>hEvent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 );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5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1750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3.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동기화</a:t>
            </a:r>
          </a:p>
        </p:txBody>
      </p:sp>
    </p:spTree>
  </p:cSld>
  <p:clrMapOvr>
    <a:masterClrMapping/>
  </p:clrMapOvr>
</p:sld>
</file>

<file path=ppt/slides/slide4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4"/>
          <p:cNvSpPr>
            <a:spLocks noChangeArrowheads="1"/>
          </p:cNvSpPr>
          <p:nvPr/>
        </p:nvSpPr>
        <p:spPr bwMode="auto">
          <a:xfrm>
            <a:off x="250825" y="188913"/>
            <a:ext cx="8642350" cy="648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#include &lt;windows.h&gt;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#include "resource.h"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#include &lt;process.h&gt;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BOOL CALLBACK DlgProc (HWND hDlg, UINT message, WPARAM wParam, LPARAM lParam);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int WINAPI WinMain (HINSTANCE hInstance, HINSTANCE hPrevInstance,PSTR szCmdLine, int iCmdShow)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DialogBox(hInstance,MAKEINTRESOURCE(IDD_DIALOG1), NULL, DlgProc) 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return TRUE;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}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typedef struct param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HWND hEdit2;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BOOL bCont;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HANDLE hEvent;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char * pView;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}PARAM;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unsigned __stdcall MyThreadProc( void * pArguments )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PARAM * pParam = (PARAM *)pArguments;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while(pParam-&gt;bCont)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WaitForSingleObject(pParam-&gt;hEvent,INFINITE);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SetWindowText(pParam-&gt;hEdit2,pParam-&gt;pView);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    _endthreadex( 0 );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    return 0;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} 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BOOL CALLBACK DlgProc (HWND hDlg, UINT message, WPARAM wParam, LPARAM lParam)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static HWND hEdit1,hEdit2;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static HANDLE hFileMapping;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static char * pMapView;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static HANDLE hMutex;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static HANDLE hThread;</a:t>
            </a:r>
          </a:p>
        </p:txBody>
      </p:sp>
    </p:spTree>
  </p:cSld>
  <p:clrMapOvr>
    <a:masterClrMapping/>
  </p:clrMapOvr>
</p:sld>
</file>

<file path=ppt/slides/slide4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4"/>
          <p:cNvSpPr>
            <a:spLocks noChangeArrowheads="1"/>
          </p:cNvSpPr>
          <p:nvPr/>
        </p:nvSpPr>
        <p:spPr bwMode="auto">
          <a:xfrm>
            <a:off x="250825" y="188913"/>
            <a:ext cx="8642350" cy="6408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PARAM param;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HANDLE hEvent;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switch (message)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WM_INITDIALOG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hFileMapping = CreateFileMapping(INVALID_HANDLE_VALUE,NULL,PAGE_READWRITE,0,1042,"MappingMutexSample");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pMapView = (char *)MapViewOfFile(hFileMapping,FILE_MAP_ALL_ACCESS,0,0,1024);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hEdit1 = GetDlgItem(hDlg,IDC_EDIT1);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hEdit2 = GetDlgItem(hDlg,IDC_EDIT2);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hMutex = CreateMutex(NULL,FALSE,"MyMutexSample");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hEvent = CreateEvent(NULL,TRUE,FALSE,"MyMutexSampleEvent");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param.bCont = TRUE;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param.hEdit2 = hEdit2;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param.hEvent = hEvent;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param.pView = pMapView;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hThread = (HANDLE)_beginthreadex(NULL,NULL,MyThreadProc,&amp;param,NULL,NULL);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TRUE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WM_COMMAND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switch (LOWORD (wParam))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		case IDC_BUTTON1: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WaitForSingleObject(hMutex,INFINITE);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char temp[256];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GetWindowText(hEdit1,temp,256);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strcpy(pMapView,temp);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PulseEvent(hEvent);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ReleaseMutex(hMutex);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return TRUE;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IDOK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IDCANCEL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EndDialog (hDlg, 0)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return TRUE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break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FALSE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4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r">
              <a:buFontTx/>
              <a:buNone/>
              <a:defRPr/>
            </a:pPr>
            <a:r>
              <a:rPr lang="ko-KR" altLang="en-US" sz="6600">
                <a:effectLst>
                  <a:outerShdw blurRad="38100" dist="38100" dir="2700000" algn="tl">
                    <a:srgbClr val="C0C0C0"/>
                  </a:outerShdw>
                </a:effectLst>
                <a:latin typeface="휴먼모음T" pitchFamily="18" charset="-127"/>
                <a:ea typeface="휴먼모음T" pitchFamily="18" charset="-127"/>
              </a:rPr>
              <a:t>파일 입출력</a:t>
            </a:r>
          </a:p>
        </p:txBody>
      </p:sp>
      <p:sp>
        <p:nvSpPr>
          <p:cNvPr id="437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latin typeface="휴먼모음T" pitchFamily="18" charset="-127"/>
                <a:ea typeface="휴먼모음T" pitchFamily="18" charset="-127"/>
              </a:rPr>
              <a:t>15.</a:t>
            </a:r>
          </a:p>
        </p:txBody>
      </p:sp>
    </p:spTree>
  </p:cSld>
  <p:clrMapOvr>
    <a:masterClrMapping/>
  </p:clrMapOvr>
</p:sld>
</file>

<file path=ppt/slides/slide4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2852738"/>
            <a:ext cx="8435975" cy="3671887"/>
          </a:xfrm>
        </p:spPr>
        <p:txBody>
          <a:bodyPr/>
          <a:lstStyle/>
          <a:p>
            <a:pPr lvl="2"/>
            <a:r>
              <a:rPr lang="en-US" altLang="ko-KR" sz="1800"/>
              <a:t>hFile : </a:t>
            </a:r>
            <a:r>
              <a:rPr lang="ko-KR" altLang="en-US" sz="1800"/>
              <a:t>데이터를 읽을 대상 파일의 핸들</a:t>
            </a:r>
          </a:p>
          <a:p>
            <a:pPr lvl="2"/>
            <a:r>
              <a:rPr lang="en-US" altLang="ko-KR" sz="1800"/>
              <a:t>lpBuffer :  </a:t>
            </a:r>
            <a:r>
              <a:rPr lang="ko-KR" altLang="en-US" sz="1800"/>
              <a:t>읽은 데이터를 저장할 버퍼</a:t>
            </a:r>
          </a:p>
          <a:p>
            <a:pPr lvl="2"/>
            <a:r>
              <a:rPr lang="en-US" altLang="ko-KR" sz="1800"/>
              <a:t>nNumberOfBytesToRead : </a:t>
            </a:r>
            <a:r>
              <a:rPr lang="ko-KR" altLang="en-US" sz="1800"/>
              <a:t>읽고자 하는 양</a:t>
            </a:r>
            <a:r>
              <a:rPr lang="ko-KR" altLang="en-US" sz="1800" b="1"/>
              <a:t> </a:t>
            </a:r>
          </a:p>
          <a:p>
            <a:pPr lvl="2"/>
            <a:r>
              <a:rPr lang="en-US" altLang="ko-KR" sz="1800"/>
              <a:t>lpNumberOfBytesRead : </a:t>
            </a:r>
            <a:r>
              <a:rPr lang="ko-KR" altLang="en-US" sz="1800"/>
              <a:t>실질적으로 읽은 바이트 양</a:t>
            </a:r>
            <a:r>
              <a:rPr lang="ko-KR" altLang="en-US" sz="1800" b="1"/>
              <a:t> </a:t>
            </a:r>
          </a:p>
          <a:p>
            <a:pPr lvl="2"/>
            <a:r>
              <a:rPr lang="en-US" altLang="ko-KR" sz="1800"/>
              <a:t>lpOverlapped : </a:t>
            </a:r>
            <a:r>
              <a:rPr lang="ko-KR" altLang="en-US" sz="1800"/>
              <a:t>비동기 입출력을 할 때 사용한다</a:t>
            </a:r>
            <a:r>
              <a:rPr lang="en-US" altLang="ko-KR" sz="1800"/>
              <a:t>.</a:t>
            </a:r>
          </a:p>
          <a:p>
            <a:pPr lvl="1"/>
            <a:endParaRPr lang="en-US" altLang="ko-KR" sz="2000"/>
          </a:p>
          <a:p>
            <a:pPr lvl="1"/>
            <a:r>
              <a:rPr lang="en-US" altLang="ko-KR" sz="2000"/>
              <a:t>BOOL CloseHandle( HANDLE hObject );</a:t>
            </a:r>
          </a:p>
          <a:p>
            <a:pPr lvl="2"/>
            <a:r>
              <a:rPr lang="ko-KR" altLang="en-US" sz="1800"/>
              <a:t>파일 핸들도 메모리를 차지하므로 다 사용하고 난 후에 해제해 주어야 한다</a:t>
            </a:r>
            <a:r>
              <a:rPr lang="en-US" altLang="ko-KR" sz="1800"/>
              <a:t>.</a:t>
            </a:r>
          </a:p>
        </p:txBody>
      </p:sp>
      <p:sp>
        <p:nvSpPr>
          <p:cNvPr id="3799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4763"/>
            <a:ext cx="8229600" cy="417513"/>
          </a:xfrm>
        </p:spPr>
        <p:txBody>
          <a:bodyPr/>
          <a:lstStyle/>
          <a:p>
            <a:r>
              <a:rPr lang="en-US" altLang="ko-KR" sz="2800">
                <a:latin typeface="휴먼모음T" pitchFamily="18" charset="-127"/>
                <a:ea typeface="휴먼모음T" pitchFamily="18" charset="-127"/>
              </a:rPr>
              <a:t>1. </a:t>
            </a:r>
            <a:r>
              <a:rPr lang="ko-KR" altLang="en-US" sz="2800">
                <a:latin typeface="휴먼모음T" pitchFamily="18" charset="-127"/>
                <a:ea typeface="휴먼모음T" pitchFamily="18" charset="-127"/>
              </a:rPr>
              <a:t>파일 입출력</a:t>
            </a:r>
          </a:p>
        </p:txBody>
      </p:sp>
      <p:sp>
        <p:nvSpPr>
          <p:cNvPr id="379908" name="Rectangle 4"/>
          <p:cNvSpPr>
            <a:spLocks noChangeArrowheads="1"/>
          </p:cNvSpPr>
          <p:nvPr/>
        </p:nvSpPr>
        <p:spPr bwMode="auto">
          <a:xfrm>
            <a:off x="250825" y="908050"/>
            <a:ext cx="8497888" cy="1800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b="1" dirty="0">
                <a:latin typeface="굴림" pitchFamily="50" charset="-127"/>
                <a:ea typeface="굴림" pitchFamily="50" charset="-127"/>
              </a:rPr>
              <a:t>BOOL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b="1" dirty="0" err="1">
                <a:latin typeface="굴림" pitchFamily="50" charset="-127"/>
                <a:ea typeface="굴림" pitchFamily="50" charset="-127"/>
              </a:rPr>
              <a:t>ReadFile</a:t>
            </a:r>
            <a:r>
              <a:rPr lang="en-US" altLang="ko-KR" b="1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 </a:t>
            </a:r>
          </a:p>
          <a:p>
            <a:r>
              <a:rPr lang="en-US" altLang="ko-KR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b="1" dirty="0">
                <a:latin typeface="굴림" pitchFamily="50" charset="-127"/>
                <a:ea typeface="굴림" pitchFamily="50" charset="-127"/>
              </a:rPr>
              <a:t>HANDLE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 	</a:t>
            </a:r>
            <a:r>
              <a:rPr lang="en-US" altLang="ko-KR" i="1" dirty="0" err="1">
                <a:latin typeface="굴림" pitchFamily="50" charset="-127"/>
                <a:ea typeface="굴림" pitchFamily="50" charset="-127"/>
              </a:rPr>
              <a:t>hFile</a:t>
            </a:r>
            <a:r>
              <a:rPr lang="en-US" altLang="ko-KR" b="1" dirty="0">
                <a:latin typeface="굴림" pitchFamily="50" charset="-127"/>
                <a:ea typeface="굴림" pitchFamily="50" charset="-127"/>
              </a:rPr>
              <a:t>, </a:t>
            </a:r>
          </a:p>
          <a:p>
            <a:r>
              <a:rPr lang="en-US" altLang="ko-KR" b="1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b="1" dirty="0" err="1">
                <a:latin typeface="굴림" pitchFamily="50" charset="-127"/>
                <a:ea typeface="굴림" pitchFamily="50" charset="-127"/>
              </a:rPr>
              <a:t>LPVOID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 		</a:t>
            </a:r>
            <a:r>
              <a:rPr lang="en-US" altLang="ko-KR" i="1" dirty="0" err="1">
                <a:latin typeface="굴림" pitchFamily="50" charset="-127"/>
                <a:ea typeface="굴림" pitchFamily="50" charset="-127"/>
              </a:rPr>
              <a:t>lpBuffer</a:t>
            </a:r>
            <a:r>
              <a:rPr lang="en-US" altLang="ko-KR" b="1" dirty="0">
                <a:latin typeface="굴림" pitchFamily="50" charset="-127"/>
                <a:ea typeface="굴림" pitchFamily="50" charset="-127"/>
              </a:rPr>
              <a:t>, </a:t>
            </a:r>
          </a:p>
          <a:p>
            <a:r>
              <a:rPr lang="en-US" altLang="ko-KR" b="1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b="1" dirty="0" err="1">
                <a:latin typeface="굴림" pitchFamily="50" charset="-127"/>
                <a:ea typeface="굴림" pitchFamily="50" charset="-127"/>
              </a:rPr>
              <a:t>DWORD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 	</a:t>
            </a:r>
            <a:r>
              <a:rPr lang="en-US" altLang="ko-KR" i="1" dirty="0" err="1">
                <a:latin typeface="굴림" pitchFamily="50" charset="-127"/>
                <a:ea typeface="굴림" pitchFamily="50" charset="-127"/>
              </a:rPr>
              <a:t>nNumberOfBytesToRead</a:t>
            </a:r>
            <a:r>
              <a:rPr lang="en-US" altLang="ko-KR" b="1" dirty="0">
                <a:latin typeface="굴림" pitchFamily="50" charset="-127"/>
                <a:ea typeface="굴림" pitchFamily="50" charset="-127"/>
              </a:rPr>
              <a:t>, </a:t>
            </a:r>
          </a:p>
          <a:p>
            <a:r>
              <a:rPr lang="en-US" altLang="ko-KR" b="1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b="1" dirty="0" err="1">
                <a:latin typeface="굴림" pitchFamily="50" charset="-127"/>
                <a:ea typeface="굴림" pitchFamily="50" charset="-127"/>
              </a:rPr>
              <a:t>LPDWORD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 	</a:t>
            </a:r>
            <a:r>
              <a:rPr lang="en-US" altLang="ko-KR" i="1" dirty="0" err="1">
                <a:latin typeface="굴림" pitchFamily="50" charset="-127"/>
                <a:ea typeface="굴림" pitchFamily="50" charset="-127"/>
              </a:rPr>
              <a:t>lpNumberOfBytesRead</a:t>
            </a:r>
            <a:r>
              <a:rPr lang="en-US" altLang="ko-KR" b="1" dirty="0">
                <a:latin typeface="굴림" pitchFamily="50" charset="-127"/>
                <a:ea typeface="굴림" pitchFamily="50" charset="-127"/>
              </a:rPr>
              <a:t>, </a:t>
            </a:r>
          </a:p>
          <a:p>
            <a:r>
              <a:rPr lang="en-US" altLang="ko-KR" b="1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b="1" dirty="0" err="1">
                <a:latin typeface="굴림" pitchFamily="50" charset="-127"/>
                <a:ea typeface="굴림" pitchFamily="50" charset="-127"/>
              </a:rPr>
              <a:t>LPOVERLAPPED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i="1" dirty="0" err="1">
                <a:latin typeface="굴림" pitchFamily="50" charset="-127"/>
                <a:ea typeface="굴림" pitchFamily="50" charset="-127"/>
              </a:rPr>
              <a:t>lpOverlapped</a:t>
            </a:r>
            <a:r>
              <a:rPr lang="en-US" altLang="ko-KR" b="1" dirty="0">
                <a:latin typeface="굴림" pitchFamily="50" charset="-127"/>
                <a:ea typeface="굴림" pitchFamily="50" charset="-127"/>
              </a:rPr>
              <a:t> );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 </a:t>
            </a:r>
          </a:p>
        </p:txBody>
      </p:sp>
    </p:spTree>
  </p:cSld>
  <p:clrMapOvr>
    <a:masterClrMapping/>
  </p:clrMapOvr>
</p:sld>
</file>

<file path=ppt/slides/slide4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5"/>
          <p:cNvSpPr>
            <a:spLocks noGrp="1" noChangeArrowheads="1"/>
          </p:cNvSpPr>
          <p:nvPr>
            <p:ph idx="1"/>
          </p:nvPr>
        </p:nvSpPr>
        <p:spPr>
          <a:xfrm>
            <a:off x="250825" y="3429000"/>
            <a:ext cx="8435975" cy="3095625"/>
          </a:xfrm>
        </p:spPr>
        <p:txBody>
          <a:bodyPr/>
          <a:lstStyle/>
          <a:p>
            <a:pPr lvl="1"/>
            <a:r>
              <a:rPr lang="en-US" altLang="ko-KR" sz="2000"/>
              <a:t>lpFileName : </a:t>
            </a:r>
            <a:r>
              <a:rPr lang="ko-KR" altLang="en-US" sz="2000"/>
              <a:t>열거나 만들고자 하는 파일의 완전경로</a:t>
            </a:r>
          </a:p>
          <a:p>
            <a:pPr lvl="1"/>
            <a:r>
              <a:rPr lang="en-US" altLang="ko-KR" sz="2000"/>
              <a:t>dwDesiredAccess : </a:t>
            </a:r>
            <a:r>
              <a:rPr lang="ko-KR" altLang="en-US" sz="2000"/>
              <a:t>파일의 액세스 타입</a:t>
            </a:r>
            <a:r>
              <a:rPr lang="en-US" altLang="ko-KR" sz="2000"/>
              <a:t>, </a:t>
            </a:r>
            <a:r>
              <a:rPr lang="ko-KR" altLang="en-US" sz="2000"/>
              <a:t>즉 파일로부터 데이터를 읽을 것인지 쓸 것인지를 지정한다</a:t>
            </a:r>
            <a:r>
              <a:rPr lang="en-US" altLang="ko-KR" sz="2000"/>
              <a:t>.</a:t>
            </a:r>
          </a:p>
          <a:p>
            <a:pPr lvl="2"/>
            <a:r>
              <a:rPr lang="ko-KR" altLang="en-US" sz="1800"/>
              <a:t>파일로부터 데이터를 읽기만 하면 </a:t>
            </a:r>
            <a:r>
              <a:rPr lang="en-US" altLang="ko-KR" sz="1800"/>
              <a:t>GENERIC_READ </a:t>
            </a:r>
          </a:p>
          <a:p>
            <a:pPr lvl="2"/>
            <a:r>
              <a:rPr lang="ko-KR" altLang="en-US" sz="1800"/>
              <a:t>쓰기만 하면 </a:t>
            </a:r>
            <a:r>
              <a:rPr lang="en-US" altLang="ko-KR" sz="1800"/>
              <a:t>GENERIC_WRITE</a:t>
            </a:r>
          </a:p>
          <a:p>
            <a:pPr lvl="2"/>
            <a:r>
              <a:rPr lang="ko-KR" altLang="en-US" sz="1800"/>
              <a:t>읽기 쓰기 </a:t>
            </a:r>
            <a:r>
              <a:rPr lang="en-US" altLang="ko-KR" sz="1800"/>
              <a:t>: GENERIC_READ | GENERIC_WRITE</a:t>
            </a:r>
          </a:p>
          <a:p>
            <a:pPr lvl="1"/>
            <a:r>
              <a:rPr lang="en-US" altLang="ko-KR" sz="2000"/>
              <a:t>hTemplateFile : </a:t>
            </a:r>
            <a:r>
              <a:rPr lang="ko-KR" altLang="en-US" sz="2000"/>
              <a:t>만들고자 하는 파일의 추가 속성을 지원하는 템플리트 파일의 핸들을 지정 </a:t>
            </a:r>
            <a:r>
              <a:rPr lang="en-US" altLang="ko-KR" sz="2000"/>
              <a:t>. </a:t>
            </a:r>
            <a:r>
              <a:rPr lang="ko-KR" altLang="en-US" sz="2000"/>
              <a:t>일반적으로 </a:t>
            </a:r>
            <a:r>
              <a:rPr lang="en-US" altLang="ko-KR" sz="2000"/>
              <a:t>NULL</a:t>
            </a:r>
            <a:r>
              <a:rPr lang="ko-KR" altLang="en-US" sz="2000"/>
              <a:t>지정</a:t>
            </a:r>
          </a:p>
        </p:txBody>
      </p:sp>
      <p:sp>
        <p:nvSpPr>
          <p:cNvPr id="380931" name="Rectangle 4"/>
          <p:cNvSpPr>
            <a:spLocks noGrp="1" noChangeArrowheads="1"/>
          </p:cNvSpPr>
          <p:nvPr>
            <p:ph type="title"/>
          </p:nvPr>
        </p:nvSpPr>
        <p:spPr>
          <a:xfrm>
            <a:off x="28575" y="2540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파일 입출력</a:t>
            </a:r>
          </a:p>
        </p:txBody>
      </p:sp>
      <p:sp>
        <p:nvSpPr>
          <p:cNvPr id="380932" name="Rectangle 6"/>
          <p:cNvSpPr>
            <a:spLocks noChangeArrowheads="1"/>
          </p:cNvSpPr>
          <p:nvPr/>
        </p:nvSpPr>
        <p:spPr bwMode="auto">
          <a:xfrm>
            <a:off x="250825" y="765175"/>
            <a:ext cx="8497888" cy="2592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2000">
                <a:latin typeface="굴림체" pitchFamily="49" charset="-127"/>
                <a:ea typeface="굴림체" pitchFamily="49" charset="-127"/>
              </a:rPr>
              <a:t>HANDLE CreateFile( </a:t>
            </a:r>
          </a:p>
          <a:p>
            <a:r>
              <a:rPr lang="en-US" altLang="ko-KR" sz="2000">
                <a:latin typeface="굴림체" pitchFamily="49" charset="-127"/>
                <a:ea typeface="굴림체" pitchFamily="49" charset="-127"/>
              </a:rPr>
              <a:t>	LPCTSTR 			lpFileName, </a:t>
            </a:r>
          </a:p>
          <a:p>
            <a:r>
              <a:rPr lang="en-US" altLang="ko-KR" sz="2000">
                <a:latin typeface="굴림체" pitchFamily="49" charset="-127"/>
                <a:ea typeface="굴림체" pitchFamily="49" charset="-127"/>
              </a:rPr>
              <a:t>	DWORD 				dwDesiredAccess, </a:t>
            </a:r>
          </a:p>
          <a:p>
            <a:r>
              <a:rPr lang="en-US" altLang="ko-KR" sz="2000">
                <a:latin typeface="굴림체" pitchFamily="49" charset="-127"/>
                <a:ea typeface="굴림체" pitchFamily="49" charset="-127"/>
              </a:rPr>
              <a:t>	DWORD 				dwShareMode, </a:t>
            </a:r>
          </a:p>
          <a:p>
            <a:r>
              <a:rPr lang="en-US" altLang="ko-KR" sz="2000">
                <a:latin typeface="굴림체" pitchFamily="49" charset="-127"/>
                <a:ea typeface="굴림체" pitchFamily="49" charset="-127"/>
              </a:rPr>
              <a:t>	LPSECURITY_ATTRIBUTES 	lpSecurityAttributes, </a:t>
            </a:r>
          </a:p>
          <a:p>
            <a:r>
              <a:rPr lang="en-US" altLang="ko-KR" sz="2000">
                <a:latin typeface="굴림체" pitchFamily="49" charset="-127"/>
                <a:ea typeface="굴림체" pitchFamily="49" charset="-127"/>
              </a:rPr>
              <a:t>	DWORD 				dwCreationDisposition, </a:t>
            </a:r>
          </a:p>
          <a:p>
            <a:r>
              <a:rPr lang="en-US" altLang="ko-KR" sz="2000">
                <a:latin typeface="굴림체" pitchFamily="49" charset="-127"/>
                <a:ea typeface="굴림체" pitchFamily="49" charset="-127"/>
              </a:rPr>
              <a:t>	DWORD 				dwFlagsAndAttributes, </a:t>
            </a:r>
          </a:p>
          <a:p>
            <a:r>
              <a:rPr lang="en-US" altLang="ko-KR" sz="2000">
                <a:latin typeface="굴림체" pitchFamily="49" charset="-127"/>
                <a:ea typeface="굴림체" pitchFamily="49" charset="-127"/>
              </a:rPr>
              <a:t>	HANDLE 				hTemplateFile ); </a:t>
            </a:r>
          </a:p>
        </p:txBody>
      </p:sp>
    </p:spTree>
  </p:cSld>
  <p:clrMapOvr>
    <a:masterClrMapping/>
  </p:clrMapOvr>
</p:sld>
</file>

<file path=ppt/slides/slide4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5"/>
          <p:cNvSpPr>
            <a:spLocks noGrp="1" noChangeArrowheads="1"/>
          </p:cNvSpPr>
          <p:nvPr>
            <p:ph idx="1"/>
          </p:nvPr>
        </p:nvSpPr>
        <p:spPr>
          <a:xfrm>
            <a:off x="12700" y="548680"/>
            <a:ext cx="8435975" cy="5832475"/>
          </a:xfrm>
        </p:spPr>
        <p:txBody>
          <a:bodyPr/>
          <a:lstStyle/>
          <a:p>
            <a:pPr lvl="1"/>
            <a:r>
              <a:rPr lang="en-US" altLang="ko-KR" sz="2000" dirty="0" err="1"/>
              <a:t>dwShareMode</a:t>
            </a:r>
            <a:r>
              <a:rPr lang="en-US" altLang="ko-KR" sz="2000" dirty="0"/>
              <a:t> : </a:t>
            </a:r>
            <a:r>
              <a:rPr lang="ko-KR" altLang="en-US" sz="2000" dirty="0"/>
              <a:t>열려진 파일의 공유 모드를 지정한다</a:t>
            </a:r>
            <a:r>
              <a:rPr lang="en-US" altLang="ko-KR" sz="2000" dirty="0"/>
              <a:t>.</a:t>
            </a:r>
          </a:p>
          <a:p>
            <a:pPr lvl="2"/>
            <a:r>
              <a:rPr lang="ko-KR" altLang="en-US" sz="1800" dirty="0"/>
              <a:t>이 인수가 </a:t>
            </a:r>
            <a:r>
              <a:rPr lang="en-US" altLang="ko-KR" sz="1800" dirty="0"/>
              <a:t>0</a:t>
            </a:r>
            <a:r>
              <a:rPr lang="ko-KR" altLang="en-US" sz="1800" dirty="0"/>
              <a:t>이면 파일은 공유되지 않으며 이미 열려진 파일을 또 열 수 없게 된다</a:t>
            </a:r>
            <a:r>
              <a:rPr lang="en-US" altLang="ko-KR" sz="1800" dirty="0"/>
              <a:t>.</a:t>
            </a:r>
          </a:p>
          <a:p>
            <a:pPr lvl="2"/>
            <a:r>
              <a:rPr lang="en-US" altLang="ko-KR" sz="1800" dirty="0" err="1"/>
              <a:t>FILE_SHARE_DELETE</a:t>
            </a:r>
            <a:r>
              <a:rPr lang="en-US" altLang="ko-KR" sz="1800" dirty="0"/>
              <a:t> : </a:t>
            </a:r>
            <a:r>
              <a:rPr lang="ko-KR" altLang="en-US" sz="1800" dirty="0"/>
              <a:t>삭제 액세스에 대해서만 파일을 열 수 있다</a:t>
            </a:r>
            <a:r>
              <a:rPr lang="en-US" altLang="ko-KR" sz="1800" dirty="0"/>
              <a:t>.</a:t>
            </a:r>
          </a:p>
          <a:p>
            <a:pPr lvl="2"/>
            <a:r>
              <a:rPr lang="en-US" altLang="ko-KR" sz="1800" dirty="0" err="1"/>
              <a:t>FILE_SHARE_READ</a:t>
            </a:r>
            <a:r>
              <a:rPr lang="en-US" altLang="ko-KR" sz="1800" dirty="0"/>
              <a:t> : </a:t>
            </a:r>
            <a:r>
              <a:rPr lang="ko-KR" altLang="en-US" sz="1800" dirty="0"/>
              <a:t>읽기 모드로 열 때만 파일을 열 수 있다</a:t>
            </a:r>
            <a:r>
              <a:rPr lang="en-US" altLang="ko-KR" sz="1800" dirty="0"/>
              <a:t>.</a:t>
            </a:r>
          </a:p>
          <a:p>
            <a:pPr lvl="2"/>
            <a:r>
              <a:rPr lang="en-US" altLang="ko-KR" sz="1800" dirty="0" err="1"/>
              <a:t>FILE_SHARE_WRITE</a:t>
            </a:r>
            <a:r>
              <a:rPr lang="en-US" altLang="ko-KR" sz="1800" dirty="0"/>
              <a:t> : </a:t>
            </a:r>
            <a:r>
              <a:rPr lang="ko-KR" altLang="en-US" sz="1800" dirty="0"/>
              <a:t>쓰기 모드로 열 때만 파일을 열 수 있다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sz="2000" dirty="0" err="1"/>
              <a:t>lpSecurityAttributes</a:t>
            </a:r>
            <a:r>
              <a:rPr lang="en-US" altLang="ko-KR" sz="2000" dirty="0"/>
              <a:t> : </a:t>
            </a:r>
            <a:r>
              <a:rPr lang="ko-KR" altLang="en-US" sz="2000" dirty="0" err="1"/>
              <a:t>리턴된</a:t>
            </a:r>
            <a:r>
              <a:rPr lang="ko-KR" altLang="en-US" sz="2000" dirty="0"/>
              <a:t> 핸들을 </a:t>
            </a:r>
            <a:r>
              <a:rPr lang="ko-KR" altLang="en-US" sz="2000" dirty="0" err="1"/>
              <a:t>차일드</a:t>
            </a:r>
            <a:r>
              <a:rPr lang="ko-KR" altLang="en-US" sz="2000" dirty="0"/>
              <a:t> 프로세스로 상속할 것인지를 지정하는 </a:t>
            </a:r>
            <a:r>
              <a:rPr lang="en-US" altLang="ko-KR" sz="2000" dirty="0" err="1"/>
              <a:t>SECURITY_ATTRIBUTES</a:t>
            </a:r>
            <a:r>
              <a:rPr lang="en-US" altLang="ko-KR" sz="2000" dirty="0"/>
              <a:t> </a:t>
            </a:r>
            <a:r>
              <a:rPr lang="ko-KR" altLang="en-US" sz="2000" dirty="0"/>
              <a:t>구조체의 핸들</a:t>
            </a:r>
          </a:p>
          <a:p>
            <a:pPr lvl="1"/>
            <a:r>
              <a:rPr lang="en-US" altLang="ko-KR" sz="2000" dirty="0" err="1"/>
              <a:t>dwCreationDisposition</a:t>
            </a:r>
            <a:r>
              <a:rPr lang="en-US" altLang="ko-KR" sz="2000" dirty="0"/>
              <a:t> : </a:t>
            </a:r>
            <a:r>
              <a:rPr lang="ko-KR" altLang="en-US" sz="2000" dirty="0"/>
              <a:t>만들고자 하는 파일이 이미 있을 경우</a:t>
            </a:r>
            <a:r>
              <a:rPr lang="en-US" altLang="ko-KR" sz="2000" dirty="0"/>
              <a:t>, </a:t>
            </a:r>
            <a:r>
              <a:rPr lang="ko-KR" altLang="en-US" sz="2000" dirty="0"/>
              <a:t>또는 열고자 하는 파일이 없을 경우의 처리를 지정한다</a:t>
            </a:r>
            <a:r>
              <a:rPr lang="en-US" altLang="ko-KR" sz="2000" dirty="0"/>
              <a:t>.</a:t>
            </a:r>
          </a:p>
          <a:p>
            <a:pPr lvl="2"/>
            <a:r>
              <a:rPr lang="en-US" altLang="ko-KR" sz="1800" dirty="0" err="1"/>
              <a:t>CREATE_NEW</a:t>
            </a:r>
            <a:r>
              <a:rPr lang="en-US" altLang="ko-KR" sz="1800" dirty="0"/>
              <a:t> : </a:t>
            </a:r>
            <a:r>
              <a:rPr lang="ko-KR" altLang="en-US" sz="1800" dirty="0"/>
              <a:t>새로운 파일을 만들되 만약 지정한 파일이 이미 있으면 만들지 않는다</a:t>
            </a:r>
            <a:r>
              <a:rPr lang="en-US" altLang="ko-KR" sz="1800" dirty="0"/>
              <a:t>.</a:t>
            </a:r>
          </a:p>
          <a:p>
            <a:pPr lvl="2"/>
            <a:r>
              <a:rPr lang="en-US" altLang="ko-KR" sz="1800" dirty="0" err="1"/>
              <a:t>CREATE_ALWAYS</a:t>
            </a:r>
            <a:r>
              <a:rPr lang="en-US" altLang="ko-KR" sz="1800" dirty="0"/>
              <a:t> : </a:t>
            </a:r>
            <a:r>
              <a:rPr lang="ko-KR" altLang="en-US" sz="1800" dirty="0"/>
              <a:t>새로운 파일을 만들되 만약 지정한 파일이 이미 있으면 기존 파일을 삭제하고 다시 만든다</a:t>
            </a:r>
            <a:r>
              <a:rPr lang="en-US" altLang="ko-KR" sz="1800" dirty="0"/>
              <a:t>.</a:t>
            </a:r>
          </a:p>
          <a:p>
            <a:pPr lvl="2"/>
            <a:r>
              <a:rPr lang="en-US" altLang="ko-KR" sz="1800" dirty="0" err="1"/>
              <a:t>OPEN_EXISTING</a:t>
            </a:r>
            <a:r>
              <a:rPr lang="en-US" altLang="ko-KR" sz="1800" dirty="0"/>
              <a:t> : </a:t>
            </a:r>
            <a:r>
              <a:rPr lang="ko-KR" altLang="en-US" sz="1800" dirty="0"/>
              <a:t>이미 있는 파일을 열되 만약 파일이 없으면 에러 코드를 되돌린다</a:t>
            </a:r>
            <a:r>
              <a:rPr lang="en-US" altLang="ko-KR" sz="1800" dirty="0"/>
              <a:t>.</a:t>
            </a:r>
          </a:p>
          <a:p>
            <a:pPr lvl="2"/>
            <a:r>
              <a:rPr lang="en-US" altLang="ko-KR" sz="1800" dirty="0" err="1"/>
              <a:t>OPEN_ALWAYS</a:t>
            </a:r>
            <a:r>
              <a:rPr lang="en-US" altLang="ko-KR" sz="1800" dirty="0"/>
              <a:t> : </a:t>
            </a:r>
            <a:r>
              <a:rPr lang="ko-KR" altLang="en-US" sz="1800" dirty="0"/>
              <a:t>파일을 열되 만약 없으면 새로 만든다</a:t>
            </a:r>
            <a:r>
              <a:rPr lang="en-US" altLang="ko-KR" sz="1800" dirty="0"/>
              <a:t>.</a:t>
            </a:r>
          </a:p>
          <a:p>
            <a:pPr lvl="2"/>
            <a:r>
              <a:rPr lang="en-US" altLang="ko-KR" sz="1800" dirty="0" err="1"/>
              <a:t>TRUNCATE_EXISTING</a:t>
            </a:r>
            <a:r>
              <a:rPr lang="en-US" altLang="ko-KR" sz="1800" dirty="0"/>
              <a:t> : </a:t>
            </a:r>
            <a:r>
              <a:rPr lang="ko-KR" altLang="en-US" sz="1800" dirty="0"/>
              <a:t>파일을 열되 파일 크기를 </a:t>
            </a:r>
            <a:r>
              <a:rPr lang="en-US" altLang="ko-KR" sz="1800" dirty="0"/>
              <a:t>0</a:t>
            </a:r>
            <a:r>
              <a:rPr lang="ko-KR" altLang="en-US" sz="1800" dirty="0"/>
              <a:t>으로 만든다</a:t>
            </a:r>
            <a:r>
              <a:rPr lang="en-US" altLang="ko-KR" sz="1800" dirty="0"/>
              <a:t>.</a:t>
            </a:r>
          </a:p>
        </p:txBody>
      </p:sp>
      <p:sp>
        <p:nvSpPr>
          <p:cNvPr id="381955" name="Rectangle 4"/>
          <p:cNvSpPr>
            <a:spLocks noGrp="1" noChangeArrowheads="1"/>
          </p:cNvSpPr>
          <p:nvPr>
            <p:ph type="title"/>
          </p:nvPr>
        </p:nvSpPr>
        <p:spPr>
          <a:xfrm>
            <a:off x="12700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파일 입출력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idx="1"/>
          </p:nvPr>
        </p:nvSpPr>
        <p:spPr>
          <a:xfrm>
            <a:off x="468313" y="765175"/>
            <a:ext cx="7772400" cy="1943100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altLang="ko-KR" sz="2000"/>
              <a:t>TranslateMessage(&amp;msg);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키보드 번역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DisplatchMessage(&amp;msg);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메시지 큐에서 꺼낸 메시지를  윈도우 프로시저로 전달한다</a:t>
            </a:r>
            <a:r>
              <a:rPr lang="en-US" altLang="ko-KR" sz="1800"/>
              <a:t>.</a:t>
            </a:r>
          </a:p>
          <a:p>
            <a:pPr lvl="2">
              <a:lnSpc>
                <a:spcPct val="80000"/>
              </a:lnSpc>
            </a:pPr>
            <a:endParaRPr lang="en-US" altLang="ko-KR" sz="1800"/>
          </a:p>
          <a:p>
            <a:pPr>
              <a:lnSpc>
                <a:spcPct val="80000"/>
              </a:lnSpc>
            </a:pPr>
            <a:r>
              <a:rPr lang="ko-KR" altLang="en-US" b="1"/>
              <a:t>윈도우 프로시저</a:t>
            </a:r>
          </a:p>
        </p:txBody>
      </p:sp>
      <p:sp>
        <p:nvSpPr>
          <p:cNvPr id="51203" name="Rectangle 5"/>
          <p:cNvSpPr>
            <a:spLocks noGrp="1" noChangeArrowheads="1"/>
          </p:cNvSpPr>
          <p:nvPr>
            <p:ph type="title"/>
          </p:nvPr>
        </p:nvSpPr>
        <p:spPr>
          <a:xfrm>
            <a:off x="6350" y="0"/>
            <a:ext cx="8229600" cy="533400"/>
          </a:xfrm>
          <a:noFill/>
        </p:spPr>
        <p:txBody>
          <a:bodyPr/>
          <a:lstStyle/>
          <a:p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2. </a:t>
            </a:r>
            <a:r>
              <a:rPr lang="ko-KR" altLang="en-US" sz="3200">
                <a:latin typeface="휴먼옛체" pitchFamily="2" charset="-127"/>
                <a:ea typeface="휴먼옛체" pitchFamily="2" charset="-127"/>
              </a:rPr>
              <a:t>첫 번째 </a:t>
            </a:r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API</a:t>
            </a:r>
            <a:r>
              <a:rPr lang="ko-KR" altLang="en-US" sz="3200">
                <a:latin typeface="휴먼옛체" pitchFamily="2" charset="-127"/>
                <a:ea typeface="휴먼옛체" pitchFamily="2" charset="-127"/>
              </a:rPr>
              <a:t>프로그램 분석</a:t>
            </a:r>
          </a:p>
        </p:txBody>
      </p:sp>
      <p:sp>
        <p:nvSpPr>
          <p:cNvPr id="51204" name="Rectangle 6"/>
          <p:cNvSpPr>
            <a:spLocks noChangeArrowheads="1"/>
          </p:cNvSpPr>
          <p:nvPr/>
        </p:nvSpPr>
        <p:spPr bwMode="auto">
          <a:xfrm>
            <a:off x="395288" y="2708275"/>
            <a:ext cx="8208962" cy="720725"/>
          </a:xfrm>
          <a:prstGeom prst="rect">
            <a:avLst/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LRESULT CALLBACK WndProc(HWND hwnd,UINT message,WPARAM wParam,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				LPARAM lParam)</a:t>
            </a:r>
          </a:p>
        </p:txBody>
      </p:sp>
      <p:sp>
        <p:nvSpPr>
          <p:cNvPr id="51205" name="Rectangle 7"/>
          <p:cNvSpPr>
            <a:spLocks noChangeArrowheads="1"/>
          </p:cNvSpPr>
          <p:nvPr/>
        </p:nvSpPr>
        <p:spPr bwMode="auto">
          <a:xfrm>
            <a:off x="466725" y="3500438"/>
            <a:ext cx="8137525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윈도우 프로시저는 항상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RegisterClass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를 호출하여 등록한 특정한 윈도우 클래스와 연결되어 있다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SendMessage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라는 함수를 통해서 자신의 윈도우 프로시저를 간접적으로 호출한다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Message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는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WINUSER.H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에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define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되어 있다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윈도우 프로시저가 메시지를 처리할 때에 반드시 윈도우 프로시저로부터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0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이 반환되어야 한다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윈도우 프로시저가 처리하지 않는 모든 메시지들은 반드시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DefWindowProc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라는 이름의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Windows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함수에 전달되어야  한다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4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4"/>
          <p:cNvSpPr>
            <a:spLocks noGrp="1" noChangeArrowheads="1"/>
          </p:cNvSpPr>
          <p:nvPr>
            <p:ph type="title"/>
          </p:nvPr>
        </p:nvSpPr>
        <p:spPr>
          <a:xfrm>
            <a:off x="26988" y="115888"/>
            <a:ext cx="8229600" cy="346075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파일 입출력</a:t>
            </a:r>
          </a:p>
        </p:txBody>
      </p:sp>
      <p:sp>
        <p:nvSpPr>
          <p:cNvPr id="38297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765175"/>
            <a:ext cx="8280400" cy="431800"/>
          </a:xfrm>
          <a:noFill/>
        </p:spPr>
        <p:txBody>
          <a:bodyPr/>
          <a:lstStyle/>
          <a:p>
            <a:pPr lvl="1"/>
            <a:r>
              <a:rPr lang="en-US" altLang="ko-KR" sz="2000" dirty="0" err="1"/>
              <a:t>dwFlagsAndAttributes</a:t>
            </a:r>
            <a:endParaRPr lang="en-US" altLang="ko-KR" sz="2000" dirty="0"/>
          </a:p>
        </p:txBody>
      </p:sp>
      <p:graphicFrame>
        <p:nvGraphicFramePr>
          <p:cNvPr id="441425" name="Group 81"/>
          <p:cNvGraphicFramePr>
            <a:graphicFrameLocks noGrp="1"/>
          </p:cNvGraphicFramePr>
          <p:nvPr>
            <p:ph sz="quarter" idx="2"/>
          </p:nvPr>
        </p:nvGraphicFramePr>
        <p:xfrm>
          <a:off x="539750" y="1268413"/>
          <a:ext cx="8208963" cy="3017836"/>
        </p:xfrm>
        <a:graphic>
          <a:graphicData uri="http://schemas.openxmlformats.org/drawingml/2006/table">
            <a:tbl>
              <a:tblPr/>
              <a:tblGrid>
                <a:gridCol w="360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FILE_ATTRIBUTE_ARCHIVE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아카이브 속성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FILE_ATTRIBUTE_HIDDEN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히든 파일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FILE_ATTRIBUTE_NORMAL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아무 속성도 가지지 않은 보통 파일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FILE_ATTRIBUTE_READONLY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읽기 전용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FILE_ATTRIBUTE_SYSTEM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운영체제가 배타적으로 사용하는 파일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88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FILE_ATTRIBUTE_TEMPORARY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임시 저장소에 저장되는 파일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 속성의 파일은 디스크에 저장되지 않고 메모리에 저장되므로 입출력 속도가 빠르다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 후에는 반드시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지워주어야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한다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41424" name="Group 80"/>
          <p:cNvGraphicFramePr>
            <a:graphicFrameLocks noGrp="1"/>
          </p:cNvGraphicFramePr>
          <p:nvPr>
            <p:ph sz="quarter" idx="3"/>
          </p:nvPr>
        </p:nvGraphicFramePr>
        <p:xfrm>
          <a:off x="539750" y="4435475"/>
          <a:ext cx="8208963" cy="2286000"/>
        </p:xfrm>
        <a:graphic>
          <a:graphicData uri="http://schemas.openxmlformats.org/drawingml/2006/table">
            <a:tbl>
              <a:tblPr/>
              <a:tblGrid>
                <a:gridCol w="360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FILE_FLAG_WRITE_THROUGH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데이터 출력시 캐시를 통해 곧바로 디스크로 출력하도록 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플러쉬가 더 빨라진다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FILE_FLAG_OVERLAPPED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비동기 입출력을 행한다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FILE_FLAG_RANDOM_ACCESS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임의 접근 파일임을 알린다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FILE_FLAG_SEQUENTIAL_SCAN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순차 접근 파일임을 알린다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이상의 두 플래그는 시스템이 캐시를 최적화하는데 도움을 줄 뿐이다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(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임의 접근 가능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5"/>
          <p:cNvSpPr>
            <a:spLocks noGrp="1" noChangeArrowheads="1"/>
          </p:cNvSpPr>
          <p:nvPr>
            <p:ph idx="1"/>
          </p:nvPr>
        </p:nvSpPr>
        <p:spPr>
          <a:xfrm>
            <a:off x="395288" y="765175"/>
            <a:ext cx="8280400" cy="1008063"/>
          </a:xfrm>
        </p:spPr>
        <p:txBody>
          <a:bodyPr/>
          <a:lstStyle/>
          <a:p>
            <a:pPr lvl="1"/>
            <a:r>
              <a:rPr lang="ko-KR" altLang="en-US" sz="2000" dirty="0"/>
              <a:t>리턴 값 </a:t>
            </a:r>
            <a:r>
              <a:rPr lang="en-US" altLang="ko-KR" sz="2000" dirty="0"/>
              <a:t>: </a:t>
            </a:r>
            <a:r>
              <a:rPr lang="ko-KR" altLang="en-US" sz="2000" dirty="0"/>
              <a:t>파일의 핸들</a:t>
            </a:r>
          </a:p>
          <a:p>
            <a:pPr lvl="2"/>
            <a:r>
              <a:rPr lang="ko-KR" altLang="en-US" sz="1800" dirty="0"/>
              <a:t>어떤 이유로 파일 열기에 실패하면 </a:t>
            </a:r>
            <a:r>
              <a:rPr lang="en-US" altLang="ko-KR" sz="1800" dirty="0" err="1"/>
              <a:t>INVALID_HANDLE_VALUE</a:t>
            </a:r>
            <a:r>
              <a:rPr lang="ko-KR" altLang="en-US" sz="1800" dirty="0"/>
              <a:t>를 </a:t>
            </a:r>
            <a:r>
              <a:rPr lang="ko-KR" altLang="en-US" sz="1800" dirty="0" err="1"/>
              <a:t>리턴한다</a:t>
            </a:r>
            <a:r>
              <a:rPr lang="en-US" altLang="ko-KR" sz="1800" dirty="0"/>
              <a:t>.</a:t>
            </a:r>
          </a:p>
        </p:txBody>
      </p:sp>
      <p:sp>
        <p:nvSpPr>
          <p:cNvPr id="384003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76672"/>
          </a:xfrm>
          <a:noFill/>
        </p:spPr>
        <p:txBody>
          <a:bodyPr/>
          <a:lstStyle/>
          <a:p>
            <a:r>
              <a:rPr lang="en-US" altLang="ko-KR" sz="3200" dirty="0">
                <a:latin typeface="휴먼모음T" pitchFamily="18" charset="-127"/>
                <a:ea typeface="휴먼모음T" pitchFamily="18" charset="-127"/>
              </a:rPr>
              <a:t>1. </a:t>
            </a:r>
            <a:r>
              <a:rPr lang="ko-KR" altLang="en-US" sz="3200" dirty="0">
                <a:latin typeface="휴먼모음T" pitchFamily="18" charset="-127"/>
                <a:ea typeface="휴먼모음T" pitchFamily="18" charset="-127"/>
              </a:rPr>
              <a:t>파일 입출력</a:t>
            </a:r>
          </a:p>
        </p:txBody>
      </p:sp>
      <p:sp>
        <p:nvSpPr>
          <p:cNvPr id="384004" name="Rectangle 6"/>
          <p:cNvSpPr>
            <a:spLocks noChangeArrowheads="1"/>
          </p:cNvSpPr>
          <p:nvPr/>
        </p:nvSpPr>
        <p:spPr bwMode="auto">
          <a:xfrm>
            <a:off x="250825" y="1916113"/>
            <a:ext cx="8569325" cy="1944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BOOL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WriteFile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(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	HANDLE 		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hFile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,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LPCVOID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	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lpBuffer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,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DWORD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		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nNumberOfBytesToWrite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,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LPDWORD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	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lpNumberOfBytesWritten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,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LPOVERLAPPED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	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lpOverlapped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); </a:t>
            </a:r>
          </a:p>
        </p:txBody>
      </p:sp>
      <p:sp>
        <p:nvSpPr>
          <p:cNvPr id="384005" name="Rectangle 7"/>
          <p:cNvSpPr>
            <a:spLocks noChangeArrowheads="1"/>
          </p:cNvSpPr>
          <p:nvPr/>
        </p:nvSpPr>
        <p:spPr bwMode="auto">
          <a:xfrm>
            <a:off x="395288" y="3933825"/>
            <a:ext cx="8280400" cy="273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hFile : 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대상 파일의 핸들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lpBuffer : 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데이터가 들어 있는 버퍼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nNumberOfBytesToWrite : 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쓰고자 하는 바이트 수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lpNumberOfBytesWritten : 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실제로 쓰여진 바이트 수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lpOverlapped : 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비동기 입출력을 할 때 사용한다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 </a:t>
            </a:r>
          </a:p>
        </p:txBody>
      </p:sp>
    </p:spTree>
  </p:cSld>
  <p:clrMapOvr>
    <a:masterClrMapping/>
  </p:clrMapOvr>
</p:sld>
</file>

<file path=ppt/slides/slide4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5"/>
          <p:cNvSpPr>
            <a:spLocks noGrp="1" noChangeArrowheads="1"/>
          </p:cNvSpPr>
          <p:nvPr>
            <p:ph idx="1"/>
          </p:nvPr>
        </p:nvSpPr>
        <p:spPr>
          <a:xfrm>
            <a:off x="395288" y="765175"/>
            <a:ext cx="8280400" cy="3311525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ko-KR" sz="2000"/>
              <a:t>ReadFile</a:t>
            </a:r>
            <a:r>
              <a:rPr lang="ko-KR" altLang="en-US" sz="2000"/>
              <a:t>이나 </a:t>
            </a:r>
            <a:r>
              <a:rPr lang="en-US" altLang="ko-KR" sz="2000"/>
              <a:t>WriteFile</a:t>
            </a:r>
            <a:r>
              <a:rPr lang="ko-KR" altLang="en-US" sz="2000"/>
              <a:t>같은 입출력 함수는 입출력이 완전히 끝날 때까지 리턴하지 않는다</a:t>
            </a:r>
            <a:r>
              <a:rPr lang="en-US" altLang="ko-KR" sz="2000"/>
              <a:t>.</a:t>
            </a:r>
          </a:p>
          <a:p>
            <a:pPr lvl="1">
              <a:lnSpc>
                <a:spcPct val="90000"/>
              </a:lnSpc>
            </a:pPr>
            <a:r>
              <a:rPr lang="ko-KR" altLang="en-US" sz="2000"/>
              <a:t>비동기 입출력을 하려면 </a:t>
            </a:r>
            <a:r>
              <a:rPr lang="en-US" altLang="ko-KR" sz="2000"/>
              <a:t>CreateFile</a:t>
            </a:r>
            <a:r>
              <a:rPr lang="ko-KR" altLang="en-US" sz="2000"/>
              <a:t>함수로 파일을 열 때 </a:t>
            </a:r>
            <a:r>
              <a:rPr lang="en-US" altLang="ko-KR" sz="2000"/>
              <a:t>FILE_FLAG_OVERLAPPED</a:t>
            </a:r>
            <a:r>
              <a:rPr lang="ko-KR" altLang="en-US" sz="2000"/>
              <a:t>플래그를 주고 </a:t>
            </a:r>
            <a:r>
              <a:rPr lang="en-US" altLang="ko-KR" sz="2000"/>
              <a:t>ReadFile, WriteFile</a:t>
            </a:r>
            <a:r>
              <a:rPr lang="ko-KR" altLang="en-US" sz="2000"/>
              <a:t>함수의 마지막 인수에 </a:t>
            </a:r>
            <a:r>
              <a:rPr lang="en-US" altLang="ko-KR" sz="2000"/>
              <a:t>OVERLAPPED</a:t>
            </a:r>
            <a:r>
              <a:rPr lang="ko-KR" altLang="en-US" sz="2000"/>
              <a:t>구조체의 포인터를 전달해 준다</a:t>
            </a:r>
            <a:r>
              <a:rPr lang="en-US" altLang="ko-KR" sz="2000"/>
              <a:t>.</a:t>
            </a:r>
          </a:p>
          <a:p>
            <a:pPr lvl="1">
              <a:lnSpc>
                <a:spcPct val="90000"/>
              </a:lnSpc>
            </a:pPr>
            <a:r>
              <a:rPr lang="ko-KR" altLang="en-US" sz="2000"/>
              <a:t>입출력 함수는 입출력이 시작되는 즉시 리턴하여 다른 작업을 계속할 수 있도록 해준다</a:t>
            </a:r>
            <a:r>
              <a:rPr lang="en-US" altLang="ko-KR" sz="2000"/>
              <a:t>.</a:t>
            </a:r>
          </a:p>
          <a:p>
            <a:pPr lvl="1">
              <a:lnSpc>
                <a:spcPct val="90000"/>
              </a:lnSpc>
            </a:pPr>
            <a:r>
              <a:rPr lang="ko-KR" altLang="en-US" sz="2000"/>
              <a:t>입출력 함수느 데이터를 완전히 다 입출력하지 않았다는 의미로</a:t>
            </a:r>
            <a:r>
              <a:rPr lang="en-US" altLang="ko-KR" sz="2000"/>
              <a:t>FALSE</a:t>
            </a:r>
            <a:r>
              <a:rPr lang="ko-KR" altLang="en-US" sz="2000"/>
              <a:t>를 리턴하며 </a:t>
            </a:r>
            <a:r>
              <a:rPr lang="en-US" altLang="ko-KR" sz="2000"/>
              <a:t>GetLastError</a:t>
            </a:r>
            <a:r>
              <a:rPr lang="ko-KR" altLang="en-US" sz="2000"/>
              <a:t>함수로 에러 코드를 점검해보면 </a:t>
            </a:r>
            <a:r>
              <a:rPr lang="en-US" altLang="ko-KR" sz="2000"/>
              <a:t>ERROR_IO_PENDING</a:t>
            </a:r>
            <a:r>
              <a:rPr lang="ko-KR" altLang="en-US" sz="2000"/>
              <a:t>이 리턴된다</a:t>
            </a:r>
            <a:r>
              <a:rPr lang="en-US" altLang="ko-KR" sz="2000"/>
              <a:t>.</a:t>
            </a:r>
          </a:p>
        </p:txBody>
      </p:sp>
      <p:sp>
        <p:nvSpPr>
          <p:cNvPr id="385027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1113"/>
            <a:ext cx="8229600" cy="465559"/>
          </a:xfrm>
          <a:noFill/>
        </p:spPr>
        <p:txBody>
          <a:bodyPr/>
          <a:lstStyle/>
          <a:p>
            <a:r>
              <a:rPr lang="en-US" altLang="ko-KR" sz="3200" dirty="0">
                <a:latin typeface="휴먼모음T" pitchFamily="18" charset="-127"/>
                <a:ea typeface="휴먼모음T" pitchFamily="18" charset="-127"/>
              </a:rPr>
              <a:t>2. </a:t>
            </a:r>
            <a:r>
              <a:rPr lang="ko-KR" altLang="en-US" sz="3200" dirty="0">
                <a:latin typeface="휴먼모음T" pitchFamily="18" charset="-127"/>
                <a:ea typeface="휴먼모음T" pitchFamily="18" charset="-127"/>
              </a:rPr>
              <a:t>비동기 입출력</a:t>
            </a:r>
          </a:p>
        </p:txBody>
      </p:sp>
      <p:sp>
        <p:nvSpPr>
          <p:cNvPr id="385028" name="Rectangle 6"/>
          <p:cNvSpPr>
            <a:spLocks noChangeArrowheads="1"/>
          </p:cNvSpPr>
          <p:nvPr/>
        </p:nvSpPr>
        <p:spPr bwMode="auto">
          <a:xfrm>
            <a:off x="323850" y="4076700"/>
            <a:ext cx="8424863" cy="1512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BOOL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GetOverlappedResult(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HANDLE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		</a:t>
            </a:r>
            <a:r>
              <a:rPr lang="en-US" altLang="ko-KR" i="1">
                <a:latin typeface="굴림" pitchFamily="50" charset="-127"/>
                <a:ea typeface="굴림" pitchFamily="50" charset="-127"/>
              </a:rPr>
              <a:t>hFile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,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LPOVERLAPPED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		</a:t>
            </a:r>
            <a:r>
              <a:rPr lang="en-US" altLang="ko-KR" i="1">
                <a:latin typeface="굴림" pitchFamily="50" charset="-127"/>
                <a:ea typeface="굴림" pitchFamily="50" charset="-127"/>
              </a:rPr>
              <a:t>lpOverlapped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,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LPDWORD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		</a:t>
            </a:r>
            <a:r>
              <a:rPr lang="en-US" altLang="ko-KR" i="1">
                <a:latin typeface="굴림" pitchFamily="50" charset="-127"/>
                <a:ea typeface="굴림" pitchFamily="50" charset="-127"/>
              </a:rPr>
              <a:t>lpNumberOfBytesTransferred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,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BOOL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			</a:t>
            </a:r>
            <a:r>
              <a:rPr lang="en-US" altLang="ko-KR" i="1">
                <a:latin typeface="굴림" pitchFamily="50" charset="-127"/>
                <a:ea typeface="굴림" pitchFamily="50" charset="-127"/>
              </a:rPr>
              <a:t>bWait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 );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</a:p>
        </p:txBody>
      </p:sp>
      <p:sp>
        <p:nvSpPr>
          <p:cNvPr id="385029" name="Rectangle 7"/>
          <p:cNvSpPr>
            <a:spLocks noChangeArrowheads="1"/>
          </p:cNvSpPr>
          <p:nvPr/>
        </p:nvSpPr>
        <p:spPr bwMode="auto">
          <a:xfrm>
            <a:off x="468313" y="5661025"/>
            <a:ext cx="82804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다음 함수로 입출력 진행 상태를 언제든지 확인할 수 있다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lpNumberOfBytesTransferred : 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현재까지 입출력한 바이트 수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bWait : 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입출력이 완료될 때까지 대기할 것인가를 지정</a:t>
            </a:r>
          </a:p>
        </p:txBody>
      </p:sp>
    </p:spTree>
  </p:cSld>
  <p:clrMapOvr>
    <a:masterClrMapping/>
  </p:clrMapOvr>
</p:sld>
</file>

<file path=ppt/slides/slide4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4"/>
          <p:cNvSpPr>
            <a:spLocks noChangeArrowheads="1"/>
          </p:cNvSpPr>
          <p:nvPr/>
        </p:nvSpPr>
        <p:spPr bwMode="auto">
          <a:xfrm>
            <a:off x="0" y="476672"/>
            <a:ext cx="8893175" cy="61209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#include &lt;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windows.h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&gt;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#include "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resource.h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"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#include &lt;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process.h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&gt;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#include &lt;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commctrl.h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&gt;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BOOL CALLBACK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DlgProc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HWND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hDlg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UINT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message,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WPARAM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wParam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LPARAM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lParam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);</a:t>
            </a:r>
          </a:p>
          <a:p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int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WINAPI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WinMain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HINSTANCE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hInstance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HINSTANCE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hPrevInstance,PSTR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szCmdLine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int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iCmdShow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){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DialogBox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hInstance,MAKEINTRESOURCE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IDD_DIALOG1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), NULL,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DlgProc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 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return TRUE;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}</a:t>
            </a:r>
          </a:p>
          <a:p>
            <a:endParaRPr lang="en-US" altLang="ko-KR" sz="1000" dirty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typedef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struct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param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HWND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hButton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HWND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hProgress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}PARAM;</a:t>
            </a:r>
          </a:p>
          <a:p>
            <a:endParaRPr lang="en-US" altLang="ko-KR" sz="1000" dirty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void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DispErrorMessage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() {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DWORD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ErrorCode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=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GetLastError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();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char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errMsg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[1024];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FormatMessage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FORMAT_MESSAGE_FROM_SYSTEM,NULL,ErrorCode,0,errMsg,1204,NULL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MessageBox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(NULL,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errMsg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,"",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MB_OK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}</a:t>
            </a:r>
          </a:p>
          <a:p>
            <a:endParaRPr lang="en-US" altLang="ko-KR" sz="1000" dirty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BOOL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GetFileName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(char temp[]){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strcpy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(temp,"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123.txt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");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OPENFILENAME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ofn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ZeroMemory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(&amp;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ofn,sizeof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ofn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));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ofn.lStructSize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=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sizeof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OPENFILENAME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ofn.hwndOwner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= NULL;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ofn.lpstrFilter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= "</a:t>
            </a:r>
            <a:r>
              <a:rPr lang="ko-KR" altLang="en-US" sz="1000" dirty="0">
                <a:latin typeface="굴림" pitchFamily="50" charset="-127"/>
                <a:ea typeface="굴림" pitchFamily="50" charset="-127"/>
              </a:rPr>
              <a:t>모든 파일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(*.*)\0*.*\0</a:t>
            </a:r>
            <a:r>
              <a:rPr lang="ko-KR" altLang="en-US" sz="1000" dirty="0">
                <a:latin typeface="굴림" pitchFamily="50" charset="-127"/>
                <a:ea typeface="굴림" pitchFamily="50" charset="-127"/>
              </a:rPr>
              <a:t>텍스트 파일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(*.txt)\0*.txt\0\0\0";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ofn.lpstrFile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= temp;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ofn.nFilterIndex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= 2;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ofn.nMaxFile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= 256;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ofn.Flags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=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OFN_EXPLORER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|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OFN_ALLOWMULTISELECT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|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OFN_ENABLESIZING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if 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GetOpenFileName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(&amp;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ofn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 == NULL)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return TRUE;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else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return FALSE;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4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4"/>
          <p:cNvSpPr>
            <a:spLocks noChangeArrowheads="1"/>
          </p:cNvSpPr>
          <p:nvPr/>
        </p:nvSpPr>
        <p:spPr bwMode="auto">
          <a:xfrm>
            <a:off x="0" y="476672"/>
            <a:ext cx="8893175" cy="62654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unsigned __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stdcall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MyThreadProc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 void *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pArguments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){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PARAM *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pParam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= (PARAM *)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pArguments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EnableWindow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pParam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-&gt;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hButton,FALSE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);</a:t>
            </a:r>
          </a:p>
          <a:p>
            <a:endParaRPr lang="en-US" altLang="ko-KR" sz="1000" dirty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char temp[256];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if 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GetFileName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(temp))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return FALSE;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}</a:t>
            </a:r>
          </a:p>
          <a:p>
            <a:endParaRPr lang="en-US" altLang="ko-KR" sz="1000" dirty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HANDLE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hReadFile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=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CreateFile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(temp,GENERIC_READ,NULL,NULL,OPEN_EXISTING,FILE_FLAG_OVERLAPPED,NULL);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if 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hReadFile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==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INVALID_HANDLE_VALUE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DispErrorMessage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();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return FALSE;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}</a:t>
            </a:r>
          </a:p>
          <a:p>
            <a:endParaRPr lang="en-US" altLang="ko-KR" sz="1000" dirty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unsigned long 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dFileSize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= 0;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unsigned long 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dFileSizeHigh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= 0;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dFileSize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=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GetFileSize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hReadFile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,&amp;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dFileSizeHigh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BYTE *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pData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= (BYTE *)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malloc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dFileSize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BYTE *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pBuffer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= (BYTE *)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malloc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(1024*1024);</a:t>
            </a:r>
          </a:p>
          <a:p>
            <a:endParaRPr lang="en-US" altLang="ko-KR" sz="1000" dirty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SendMessage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pParam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-&gt;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hProgress,PBM_SETRANGE32,0,dFileSize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SendMessage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pParam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-&gt;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hProgress,PBM_SETPOS,0,0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);</a:t>
            </a:r>
          </a:p>
          <a:p>
            <a:endParaRPr lang="en-US" altLang="ko-KR" sz="1000" dirty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DWORD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ReadLen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= 0;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OVERLAPPED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ov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memset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(&amp;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ov,0,sizeof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(OVERLAPPED));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ov.Offset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= 0;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ov.OffsetHigh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= 0 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ov.hEvent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= NULL;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int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nTotalRead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= 0;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do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ReadLen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= 0;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if 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ReadFile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hReadFile,pBuffer,1024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*1024,&amp;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ReadLen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,&amp;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ov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 == FALSE)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DispErrorMessage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();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}</a:t>
            </a:r>
          </a:p>
        </p:txBody>
      </p:sp>
    </p:spTree>
  </p:cSld>
  <p:clrMapOvr>
    <a:masterClrMapping/>
  </p:clrMapOvr>
</p:sld>
</file>

<file path=ppt/slides/slide4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4"/>
          <p:cNvSpPr>
            <a:spLocks noChangeArrowheads="1"/>
          </p:cNvSpPr>
          <p:nvPr/>
        </p:nvSpPr>
        <p:spPr bwMode="auto">
          <a:xfrm>
            <a:off x="0" y="548680"/>
            <a:ext cx="8893175" cy="61204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WaitForSingleObject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hReadFile,INFINITE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GetOverlappedResult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hReadFile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,&amp;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ov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,&amp;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ReadLen,TRUE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SendMessage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pParam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-&gt;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hProgress,PBM_SETPOS,nTotalRead,0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CopyMemory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pData+nTotalRead,pBuffer,ReadLen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);</a:t>
            </a:r>
          </a:p>
          <a:p>
            <a:endParaRPr lang="en-US" altLang="ko-KR" sz="1000" dirty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nTotalRead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+=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ReadLen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ov.Offset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+=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ReadLen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}while(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dFileSize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!=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nTotalRead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);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EnableWindow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pParam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-&gt;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hButton,TRUE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CloseHandle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hReadFile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//free(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pData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free(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pBuffer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);</a:t>
            </a:r>
          </a:p>
          <a:p>
            <a:endParaRPr lang="en-US" altLang="ko-KR" sz="1000" dirty="0">
              <a:latin typeface="굴림" pitchFamily="50" charset="-127"/>
              <a:ea typeface="굴림" pitchFamily="50" charset="-127"/>
            </a:endParaRPr>
          </a:p>
          <a:p>
            <a:endParaRPr lang="en-US" altLang="ko-KR" sz="1000" dirty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DWORD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dWriteLen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memset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(&amp;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ov,0,sizeof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(OVERLAPPED));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WriteFile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(hWriteFile,pData,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dFileSize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,&amp;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dWriteLen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,&amp;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ov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);</a:t>
            </a:r>
          </a:p>
          <a:p>
            <a:endParaRPr lang="en-US" altLang="ko-KR" sz="1000" dirty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SendMessage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pParam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-&gt;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hProgress,PBM_SETPOS,0,0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);</a:t>
            </a:r>
          </a:p>
          <a:p>
            <a:endParaRPr lang="en-US" altLang="ko-KR" sz="1000" dirty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DWORD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nTotalWrite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= 0;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do{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DWORD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WriteLen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= 0;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GetOverlappedResult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hWriteFile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,&amp;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ov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,&amp;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WriteLen,FALSE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nTotalWrite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+=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WriteLen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SendMessage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pParam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-&gt;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hProgress,PBM_SETPOS,nTotalWrite,0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}while(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dFileSize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!=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nTotalWrite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CloseHandle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hWriteFile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free(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pData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   _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endthreadex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( 0 );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   return 0;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4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4"/>
          <p:cNvSpPr>
            <a:spLocks noChangeArrowheads="1"/>
          </p:cNvSpPr>
          <p:nvPr/>
        </p:nvSpPr>
        <p:spPr bwMode="auto">
          <a:xfrm>
            <a:off x="0" y="476672"/>
            <a:ext cx="8893175" cy="61209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BOOL CALLBACK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DlgProc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HWND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hDlg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UINT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message,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WPARAM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wParam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LPARAM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lParam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static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HWND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hProgress,hButton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static HANDLE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hThread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static PARAM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param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switch (message)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case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WM_INITDIALOG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: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hProgress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=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GetDlgItem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hDlg,IDC_PROGRESS1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hButton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=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GetDlgItem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hDlg,IDC_BUTTON1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return TRUE 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case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WM_COMMAND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: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switch 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LOWORD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wParam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))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                                           case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IDC_BUTTON1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: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	{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	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param.hButton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=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hButton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	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param.hProgress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=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hProgress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	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hThread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= (HANDLE)_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beginthreadex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(NULL,NULL,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MyThreadProc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,&amp;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param,NULL,NULL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	}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	return TRUE;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case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IDOK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: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case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IDCANCEL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: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EndDialog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hDlg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, 0) 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	return TRUE 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break 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return FALSE 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}</a:t>
            </a:r>
          </a:p>
          <a:p>
            <a:endParaRPr lang="en-US" altLang="ko-KR" sz="1000" dirty="0">
              <a:latin typeface="굴림" pitchFamily="50" charset="-127"/>
              <a:ea typeface="굴림" pitchFamily="50" charset="-127"/>
            </a:endParaRPr>
          </a:p>
          <a:p>
            <a:endParaRPr lang="en-US" altLang="ko-KR" sz="1000" dirty="0">
              <a:latin typeface="굴림" pitchFamily="50" charset="-127"/>
              <a:ea typeface="굴림" pitchFamily="50" charset="-127"/>
            </a:endParaRPr>
          </a:p>
          <a:p>
            <a:endParaRPr lang="en-US" altLang="ko-KR" sz="1000" dirty="0">
              <a:latin typeface="굴림" pitchFamily="50" charset="-127"/>
              <a:ea typeface="굴림" pitchFamily="50" charset="-127"/>
            </a:endParaRPr>
          </a:p>
          <a:p>
            <a:endParaRPr lang="en-US" altLang="ko-KR" sz="1000" dirty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4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5"/>
          <p:cNvSpPr>
            <a:spLocks noGrp="1" noChangeArrowheads="1"/>
          </p:cNvSpPr>
          <p:nvPr>
            <p:ph idx="1"/>
          </p:nvPr>
        </p:nvSpPr>
        <p:spPr>
          <a:xfrm>
            <a:off x="395288" y="2133600"/>
            <a:ext cx="8280400" cy="1800225"/>
          </a:xfrm>
        </p:spPr>
        <p:txBody>
          <a:bodyPr/>
          <a:lstStyle/>
          <a:p>
            <a:pPr lvl="2"/>
            <a:r>
              <a:rPr lang="en-US" altLang="ko-KR" sz="1800"/>
              <a:t>lpExistingFileName : </a:t>
            </a:r>
            <a:r>
              <a:rPr lang="ko-KR" altLang="en-US" sz="1800"/>
              <a:t>복사 대상 피일명</a:t>
            </a:r>
          </a:p>
          <a:p>
            <a:pPr lvl="2"/>
            <a:r>
              <a:rPr lang="en-US" altLang="ko-KR" sz="1800"/>
              <a:t>lpNewFileName : </a:t>
            </a:r>
            <a:r>
              <a:rPr lang="ko-KR" altLang="en-US" sz="1800"/>
              <a:t>새로 만들어질 파일명</a:t>
            </a:r>
          </a:p>
          <a:p>
            <a:pPr lvl="2"/>
            <a:r>
              <a:rPr lang="en-US" altLang="ko-KR" sz="1800"/>
              <a:t>bFailIfExists : </a:t>
            </a:r>
            <a:r>
              <a:rPr lang="ko-KR" altLang="en-US" sz="1800"/>
              <a:t>새로 만들어질 파일이 이미 있을 경우의 처리</a:t>
            </a:r>
          </a:p>
          <a:p>
            <a:pPr lvl="3"/>
            <a:r>
              <a:rPr lang="en-US" altLang="ko-KR" sz="1600"/>
              <a:t>FALSE : </a:t>
            </a:r>
            <a:r>
              <a:rPr lang="ko-KR" altLang="en-US" sz="1600"/>
              <a:t>기존 파일을 지워 버리고 새로운 파일을 복사한다</a:t>
            </a:r>
            <a:r>
              <a:rPr lang="en-US" altLang="ko-KR" sz="1600"/>
              <a:t>.</a:t>
            </a:r>
          </a:p>
          <a:p>
            <a:pPr lvl="3"/>
            <a:r>
              <a:rPr lang="en-US" altLang="ko-KR" sz="1600"/>
              <a:t>TRUE : </a:t>
            </a:r>
            <a:r>
              <a:rPr lang="ko-KR" altLang="en-US" sz="1600"/>
              <a:t>기존 파일이 있을 경우 이 함수는 복사하지 않고 에러 코드를 리턴한다</a:t>
            </a:r>
            <a:r>
              <a:rPr lang="en-US" altLang="ko-KR" sz="1600"/>
              <a:t>.</a:t>
            </a:r>
          </a:p>
        </p:txBody>
      </p:sp>
      <p:sp>
        <p:nvSpPr>
          <p:cNvPr id="390147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400"/>
            <a:ext cx="8229600" cy="346075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3.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파일 관리</a:t>
            </a:r>
          </a:p>
        </p:txBody>
      </p:sp>
      <p:sp>
        <p:nvSpPr>
          <p:cNvPr id="390148" name="Rectangle 6"/>
          <p:cNvSpPr>
            <a:spLocks noChangeArrowheads="1"/>
          </p:cNvSpPr>
          <p:nvPr/>
        </p:nvSpPr>
        <p:spPr bwMode="auto">
          <a:xfrm>
            <a:off x="323850" y="836613"/>
            <a:ext cx="8424863" cy="1223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BOOL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CopyFile(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LPCTSTR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	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lpExistingFileName,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LPCTSTR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	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lpNewFileName,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BOOL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		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bFailIfExists );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</a:p>
        </p:txBody>
      </p:sp>
      <p:sp>
        <p:nvSpPr>
          <p:cNvPr id="390149" name="Rectangle 7"/>
          <p:cNvSpPr>
            <a:spLocks noChangeArrowheads="1"/>
          </p:cNvSpPr>
          <p:nvPr/>
        </p:nvSpPr>
        <p:spPr bwMode="auto">
          <a:xfrm>
            <a:off x="179388" y="4005263"/>
            <a:ext cx="8785225" cy="2376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BOOL CopyFileEx(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LPCTSTR 		lpExistingFileName,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LPCTSTR 		lpNewFileName,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LPPROGRESS_ROUTINE 	lpProgressRoutine,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LPVOID 			lpData,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LPBOOL 		pbCancel,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DWORD 		dwCopyFlags ); </a:t>
            </a:r>
          </a:p>
        </p:txBody>
      </p:sp>
    </p:spTree>
  </p:cSld>
  <p:clrMapOvr>
    <a:masterClrMapping/>
  </p:clrMapOvr>
</p:sld>
</file>

<file path=ppt/slides/slide4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5"/>
          <p:cNvSpPr>
            <a:spLocks noGrp="1" noChangeArrowheads="1"/>
          </p:cNvSpPr>
          <p:nvPr>
            <p:ph idx="1"/>
          </p:nvPr>
        </p:nvSpPr>
        <p:spPr>
          <a:xfrm>
            <a:off x="395288" y="765175"/>
            <a:ext cx="8280400" cy="1800225"/>
          </a:xfrm>
        </p:spPr>
        <p:txBody>
          <a:bodyPr/>
          <a:lstStyle/>
          <a:p>
            <a:pPr lvl="2">
              <a:lnSpc>
                <a:spcPct val="90000"/>
              </a:lnSpc>
            </a:pPr>
            <a:r>
              <a:rPr lang="en-US" altLang="ko-KR" sz="1800"/>
              <a:t>lpExistingFileName : </a:t>
            </a:r>
            <a:r>
              <a:rPr lang="ko-KR" altLang="en-US" sz="1800"/>
              <a:t>복사 대상 피일명</a:t>
            </a:r>
          </a:p>
          <a:p>
            <a:pPr lvl="2">
              <a:lnSpc>
                <a:spcPct val="90000"/>
              </a:lnSpc>
            </a:pPr>
            <a:r>
              <a:rPr lang="en-US" altLang="ko-KR" sz="1800"/>
              <a:t>lpNewFileName : </a:t>
            </a:r>
            <a:r>
              <a:rPr lang="ko-KR" altLang="en-US" sz="1800"/>
              <a:t>새로 만들어질 파일명</a:t>
            </a:r>
          </a:p>
          <a:p>
            <a:pPr lvl="2">
              <a:lnSpc>
                <a:spcPct val="90000"/>
              </a:lnSpc>
            </a:pPr>
            <a:r>
              <a:rPr lang="en-US" altLang="ko-KR" sz="1800"/>
              <a:t>lpProgressRoutine : </a:t>
            </a:r>
            <a:r>
              <a:rPr lang="ko-KR" altLang="en-US" sz="1800"/>
              <a:t>이 파라미터로 전달한 콜백함수를 주기적으로 호출해 준다</a:t>
            </a:r>
            <a:r>
              <a:rPr lang="en-US" altLang="ko-KR" sz="1800"/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ko-KR" sz="1800"/>
              <a:t>lpData : Argument to be passed to the callback function. </a:t>
            </a:r>
          </a:p>
          <a:p>
            <a:pPr lvl="2">
              <a:lnSpc>
                <a:spcPct val="90000"/>
              </a:lnSpc>
            </a:pPr>
            <a:r>
              <a:rPr lang="en-US" altLang="ko-KR" sz="1800"/>
              <a:t>pbCancel : </a:t>
            </a:r>
            <a:r>
              <a:rPr lang="ko-KR" altLang="en-US" sz="1800"/>
              <a:t>복사 중에 중지할 수 있는 기능이 있다</a:t>
            </a:r>
            <a:r>
              <a:rPr lang="en-US" altLang="ko-KR" sz="1800"/>
              <a:t>.</a:t>
            </a:r>
          </a:p>
        </p:txBody>
      </p:sp>
      <p:sp>
        <p:nvSpPr>
          <p:cNvPr id="391171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400"/>
            <a:ext cx="8229600" cy="451272"/>
          </a:xfrm>
          <a:noFill/>
        </p:spPr>
        <p:txBody>
          <a:bodyPr/>
          <a:lstStyle/>
          <a:p>
            <a:r>
              <a:rPr lang="en-US" altLang="ko-KR" sz="3200" dirty="0">
                <a:latin typeface="휴먼모음T" pitchFamily="18" charset="-127"/>
                <a:ea typeface="휴먼모음T" pitchFamily="18" charset="-127"/>
              </a:rPr>
              <a:t>3. </a:t>
            </a:r>
            <a:r>
              <a:rPr lang="ko-KR" altLang="en-US" sz="3200" dirty="0">
                <a:latin typeface="휴먼모음T" pitchFamily="18" charset="-127"/>
                <a:ea typeface="휴먼모음T" pitchFamily="18" charset="-127"/>
              </a:rPr>
              <a:t>파일 관리</a:t>
            </a:r>
          </a:p>
        </p:txBody>
      </p:sp>
      <p:sp>
        <p:nvSpPr>
          <p:cNvPr id="391172" name="Rectangle 6"/>
          <p:cNvSpPr>
            <a:spLocks noChangeArrowheads="1"/>
          </p:cNvSpPr>
          <p:nvPr/>
        </p:nvSpPr>
        <p:spPr bwMode="auto">
          <a:xfrm>
            <a:off x="250825" y="2781300"/>
            <a:ext cx="8642350" cy="3816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DWORD CALLBACK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CopyProgressRoutine(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LARGE_INTEGER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	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TotalFileSize,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LARGE_INTEGER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	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TotalBytesTransferred,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LARGE_INTEGER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	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StreamSize,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LARGE_INTEGER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	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StreamBytesTransferred,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DWORD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		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dwStreamNumber,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DWORD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		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dwCallbackReason,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HANDLE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		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hSourceFile,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HANDLE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		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hDestinationFile,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LPVOID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			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lpData );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</a:p>
        </p:txBody>
      </p:sp>
    </p:spTree>
  </p:cSld>
  <p:clrMapOvr>
    <a:masterClrMapping/>
  </p:clrMapOvr>
</p:sld>
</file>

<file path=ppt/slides/slide4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4"/>
          <p:cNvSpPr>
            <a:spLocks noGrp="1" noChangeArrowheads="1"/>
          </p:cNvSpPr>
          <p:nvPr>
            <p:ph type="title"/>
          </p:nvPr>
        </p:nvSpPr>
        <p:spPr>
          <a:xfrm>
            <a:off x="14288" y="25400"/>
            <a:ext cx="8229600" cy="451272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3.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파일 관리</a:t>
            </a:r>
          </a:p>
        </p:txBody>
      </p:sp>
      <p:sp>
        <p:nvSpPr>
          <p:cNvPr id="392195" name="Rectangle 6"/>
          <p:cNvSpPr>
            <a:spLocks noChangeArrowheads="1"/>
          </p:cNvSpPr>
          <p:nvPr/>
        </p:nvSpPr>
        <p:spPr bwMode="auto">
          <a:xfrm>
            <a:off x="323850" y="836613"/>
            <a:ext cx="8424863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BOOL MoveFile( LPCTSTR lpExistingFileName, LPCTSTR lpNewFileName ); </a:t>
            </a:r>
          </a:p>
        </p:txBody>
      </p:sp>
      <p:sp>
        <p:nvSpPr>
          <p:cNvPr id="392196" name="Rectangle 7"/>
          <p:cNvSpPr>
            <a:spLocks noChangeArrowheads="1"/>
          </p:cNvSpPr>
          <p:nvPr/>
        </p:nvSpPr>
        <p:spPr bwMode="auto">
          <a:xfrm>
            <a:off x="323850" y="1484313"/>
            <a:ext cx="8424863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BOOL DeleteFile( LPCTSTR lpFileName );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</a:p>
        </p:txBody>
      </p:sp>
      <p:sp>
        <p:nvSpPr>
          <p:cNvPr id="392197" name="Rectangle 8"/>
          <p:cNvSpPr>
            <a:spLocks noChangeArrowheads="1"/>
          </p:cNvSpPr>
          <p:nvPr/>
        </p:nvSpPr>
        <p:spPr bwMode="auto">
          <a:xfrm>
            <a:off x="323850" y="2133600"/>
            <a:ext cx="8424863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DWORD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GetFileSize(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HANDLE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hFile, LPDWORD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lpFileSizeHigh );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</a:p>
        </p:txBody>
      </p:sp>
      <p:sp>
        <p:nvSpPr>
          <p:cNvPr id="392198" name="Rectangle 9"/>
          <p:cNvSpPr>
            <a:spLocks noChangeArrowheads="1"/>
          </p:cNvSpPr>
          <p:nvPr/>
        </p:nvSpPr>
        <p:spPr bwMode="auto">
          <a:xfrm>
            <a:off x="323850" y="2781300"/>
            <a:ext cx="8424863" cy="10080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BOOL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CreateDirectory(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LPCTSTR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			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lpPathName,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LPSECURITY_ATTRIBUTES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	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lpSecurityAttributes );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</a:p>
        </p:txBody>
      </p:sp>
      <p:sp>
        <p:nvSpPr>
          <p:cNvPr id="392199" name="Rectangle 10"/>
          <p:cNvSpPr>
            <a:spLocks noChangeArrowheads="1"/>
          </p:cNvSpPr>
          <p:nvPr/>
        </p:nvSpPr>
        <p:spPr bwMode="auto">
          <a:xfrm>
            <a:off x="323850" y="3860800"/>
            <a:ext cx="8424863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BOOL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RemoveDirectory(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LPCTSTR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lpPathName );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</a:p>
        </p:txBody>
      </p:sp>
      <p:sp>
        <p:nvSpPr>
          <p:cNvPr id="392200" name="Rectangle 11"/>
          <p:cNvSpPr>
            <a:spLocks noChangeArrowheads="1"/>
          </p:cNvSpPr>
          <p:nvPr/>
        </p:nvSpPr>
        <p:spPr bwMode="auto">
          <a:xfrm>
            <a:off x="323850" y="4508500"/>
            <a:ext cx="8424863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DWORD GetCurrentDirectory( DWORD nBufferLength, LPCTSTR lpBuffer ); </a:t>
            </a:r>
          </a:p>
        </p:txBody>
      </p:sp>
      <p:sp>
        <p:nvSpPr>
          <p:cNvPr id="392201" name="Rectangle 13"/>
          <p:cNvSpPr>
            <a:spLocks noChangeArrowheads="1"/>
          </p:cNvSpPr>
          <p:nvPr/>
        </p:nvSpPr>
        <p:spPr bwMode="auto">
          <a:xfrm>
            <a:off x="323850" y="5157788"/>
            <a:ext cx="8424863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DWORD GetSystemDirectory( LPTSTR lpBuffer, UINT uSize ); </a:t>
            </a:r>
          </a:p>
        </p:txBody>
      </p:sp>
      <p:sp>
        <p:nvSpPr>
          <p:cNvPr id="392202" name="Rectangle 14"/>
          <p:cNvSpPr>
            <a:spLocks noChangeArrowheads="1"/>
          </p:cNvSpPr>
          <p:nvPr/>
        </p:nvSpPr>
        <p:spPr bwMode="auto">
          <a:xfrm>
            <a:off x="323850" y="5805488"/>
            <a:ext cx="8424863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DWORD GetWindowsDirectory( LPTSTR lpBuffer, UINT uSize );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>
            <a:spLocks noGrp="1" noChangeArrowheads="1"/>
          </p:cNvSpPr>
          <p:nvPr>
            <p:ph idx="1"/>
          </p:nvPr>
        </p:nvSpPr>
        <p:spPr>
          <a:xfrm>
            <a:off x="395288" y="908050"/>
            <a:ext cx="8550275" cy="57213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b="1"/>
              <a:t>WM_PAINT </a:t>
            </a:r>
            <a:r>
              <a:rPr lang="ko-KR" altLang="en-US" b="1"/>
              <a:t>메시지</a:t>
            </a:r>
          </a:p>
          <a:p>
            <a:pPr>
              <a:lnSpc>
                <a:spcPct val="80000"/>
              </a:lnSpc>
            </a:pPr>
            <a:endParaRPr lang="ko-KR" altLang="en-US" b="1"/>
          </a:p>
          <a:p>
            <a:pPr lvl="1">
              <a:lnSpc>
                <a:spcPct val="80000"/>
              </a:lnSpc>
            </a:pPr>
            <a:r>
              <a:rPr lang="ko-KR" altLang="en-US" sz="2000"/>
              <a:t>윈도우 클라이언트 영역의 일부가 무효화 영역이 되면 발생한다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윈도우가 다시 그려져야 함을 알린다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CS_HREDRAW,CS_VREDRAW</a:t>
            </a:r>
            <a:r>
              <a:rPr lang="ko-KR" altLang="en-US" sz="2000"/>
              <a:t>는 윈도우의 크기가 변경될 때</a:t>
            </a:r>
            <a:r>
              <a:rPr lang="en-US" altLang="ko-KR" sz="2000"/>
              <a:t>WM_PAINT</a:t>
            </a:r>
            <a:r>
              <a:rPr lang="ko-KR" altLang="en-US" sz="2000"/>
              <a:t>를 발생시킨다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WM_PAINT</a:t>
            </a:r>
            <a:r>
              <a:rPr lang="ko-KR" altLang="en-US" sz="2000"/>
              <a:t>는 항상 </a:t>
            </a:r>
            <a:r>
              <a:rPr lang="en-US" altLang="ko-KR" sz="2000"/>
              <a:t>hdc=BeginPaint(hwnd,&amp;ps)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   EndPaint( hwnd, &amp;ps)</a:t>
            </a:r>
            <a:r>
              <a:rPr lang="ko-KR" altLang="en-US" sz="2000"/>
              <a:t>를 이용하여 처리한다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BeginPaint</a:t>
            </a:r>
            <a:r>
              <a:rPr lang="ko-KR" altLang="en-US" sz="2000"/>
              <a:t>는 </a:t>
            </a:r>
            <a:r>
              <a:rPr lang="en-US" altLang="ko-KR" sz="2000"/>
              <a:t>dc</a:t>
            </a:r>
            <a:r>
              <a:rPr lang="ko-KR" altLang="en-US" sz="2000"/>
              <a:t>의 </a:t>
            </a:r>
            <a:r>
              <a:rPr lang="en-US" altLang="ko-KR" sz="2000"/>
              <a:t>handle</a:t>
            </a:r>
            <a:r>
              <a:rPr lang="ko-KR" altLang="en-US" sz="2000"/>
              <a:t>를 반환한다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BeginPaint</a:t>
            </a:r>
            <a:r>
              <a:rPr lang="ko-KR" altLang="en-US" sz="2000"/>
              <a:t>호출중에 </a:t>
            </a:r>
            <a:r>
              <a:rPr lang="en-US" altLang="ko-KR" sz="2000"/>
              <a:t>Windows</a:t>
            </a:r>
            <a:r>
              <a:rPr lang="ko-KR" altLang="en-US" sz="2000"/>
              <a:t>는 클라이언트 영역의 배경을 윈도우 클래스에 지정한 브러쉬로 지운다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GetClientRect(hwnd,&amp;rect)</a:t>
            </a:r>
            <a:r>
              <a:rPr lang="ko-KR" altLang="en-US" sz="2000"/>
              <a:t>는 클라이언트의 크기를 </a:t>
            </a:r>
            <a:r>
              <a:rPr lang="en-US" altLang="ko-KR" sz="2000"/>
              <a:t>Return</a:t>
            </a:r>
            <a:r>
              <a:rPr lang="ko-KR" altLang="en-US" sz="2000"/>
              <a:t>한다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endParaRPr lang="en-US" altLang="ko-KR" sz="2000"/>
          </a:p>
          <a:p>
            <a:pPr lvl="1">
              <a:lnSpc>
                <a:spcPct val="80000"/>
              </a:lnSpc>
            </a:pPr>
            <a:r>
              <a:rPr lang="en-US" altLang="ko-KR" sz="2000"/>
              <a:t>DrawText (hdc, "Hello, Windows 98!",-1, &amp;rect,DT_SINGLELINE | DT_CENTER | DT_VCENTER) ;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텍스트를 그려준다</a:t>
            </a:r>
            <a:r>
              <a:rPr lang="en-US" altLang="ko-KR" sz="1800"/>
              <a:t>.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세 번째 인자 </a:t>
            </a:r>
            <a:r>
              <a:rPr lang="en-US" altLang="ko-KR" sz="1800">
                <a:latin typeface="Arial" pitchFamily="34" charset="0"/>
              </a:rPr>
              <a:t>–</a:t>
            </a:r>
            <a:r>
              <a:rPr lang="en-US" altLang="ko-KR" sz="1800"/>
              <a:t>1</a:t>
            </a:r>
            <a:r>
              <a:rPr lang="ko-KR" altLang="en-US" sz="1800"/>
              <a:t>은 문자열이 </a:t>
            </a:r>
            <a:r>
              <a:rPr lang="en-US" altLang="ko-KR" sz="1800"/>
              <a:t>NULL</a:t>
            </a:r>
            <a:r>
              <a:rPr lang="ko-KR" altLang="en-US" sz="1800"/>
              <a:t>로 종료됨을 의미</a:t>
            </a:r>
          </a:p>
          <a:p>
            <a:pPr lvl="1">
              <a:lnSpc>
                <a:spcPct val="80000"/>
              </a:lnSpc>
            </a:pPr>
            <a:endParaRPr lang="en-US" altLang="ko-KR" sz="2000"/>
          </a:p>
        </p:txBody>
      </p:sp>
      <p:sp>
        <p:nvSpPr>
          <p:cNvPr id="52227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2. </a:t>
            </a:r>
            <a:r>
              <a:rPr lang="ko-KR" altLang="en-US" sz="3200">
                <a:latin typeface="휴먼옛체" pitchFamily="2" charset="-127"/>
                <a:ea typeface="휴먼옛체" pitchFamily="2" charset="-127"/>
              </a:rPr>
              <a:t>첫 번째 </a:t>
            </a:r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API</a:t>
            </a:r>
            <a:r>
              <a:rPr lang="ko-KR" altLang="en-US" sz="3200">
                <a:latin typeface="휴먼옛체" pitchFamily="2" charset="-127"/>
                <a:ea typeface="휴먼옛체" pitchFamily="2" charset="-127"/>
              </a:rPr>
              <a:t>프로그램 분석</a:t>
            </a:r>
          </a:p>
        </p:txBody>
      </p:sp>
    </p:spTree>
  </p:cSld>
  <p:clrMapOvr>
    <a:masterClrMapping/>
  </p:clrMapOvr>
</p:sld>
</file>

<file path=ppt/slides/slide4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504826"/>
          </a:xfrm>
          <a:noFill/>
        </p:spPr>
        <p:txBody>
          <a:bodyPr/>
          <a:lstStyle/>
          <a:p>
            <a:r>
              <a:rPr lang="en-US" altLang="ko-KR" sz="3200" dirty="0">
                <a:latin typeface="휴먼모음T" pitchFamily="18" charset="-127"/>
                <a:ea typeface="휴먼모음T" pitchFamily="18" charset="-127"/>
              </a:rPr>
              <a:t>3. </a:t>
            </a:r>
            <a:r>
              <a:rPr lang="ko-KR" altLang="en-US" sz="3200" dirty="0">
                <a:latin typeface="휴먼모음T" pitchFamily="18" charset="-127"/>
                <a:ea typeface="휴먼모음T" pitchFamily="18" charset="-127"/>
              </a:rPr>
              <a:t>파일 관리</a:t>
            </a:r>
          </a:p>
        </p:txBody>
      </p:sp>
      <p:sp>
        <p:nvSpPr>
          <p:cNvPr id="39321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820738"/>
          </a:xfrm>
          <a:noFill/>
        </p:spPr>
        <p:txBody>
          <a:bodyPr/>
          <a:lstStyle/>
          <a:p>
            <a:pPr lvl="1"/>
            <a:r>
              <a:rPr lang="en-US" altLang="ko-KR" sz="2000"/>
              <a:t>lpRootPathName</a:t>
            </a:r>
            <a:r>
              <a:rPr lang="ko-KR" altLang="en-US" sz="2000"/>
              <a:t>에 조사 대상 디스크의 루트 디렉토리를 지정하는 문자열을 준다</a:t>
            </a:r>
            <a:r>
              <a:rPr lang="en-US" altLang="ko-KR" sz="2000"/>
              <a:t>. NULL</a:t>
            </a:r>
            <a:r>
              <a:rPr lang="ko-KR" altLang="en-US" sz="2000"/>
              <a:t>이면 현재 디렉토리가 사용된다</a:t>
            </a:r>
            <a:r>
              <a:rPr lang="en-US" altLang="ko-KR" sz="2000"/>
              <a:t>.</a:t>
            </a:r>
          </a:p>
        </p:txBody>
      </p:sp>
      <p:graphicFrame>
        <p:nvGraphicFramePr>
          <p:cNvPr id="454698" name="Group 42"/>
          <p:cNvGraphicFramePr>
            <a:graphicFrameLocks noGrp="1"/>
          </p:cNvGraphicFramePr>
          <p:nvPr>
            <p:ph sz="half" idx="2"/>
          </p:nvPr>
        </p:nvGraphicFramePr>
        <p:xfrm>
          <a:off x="468313" y="2332038"/>
          <a:ext cx="8135937" cy="3257552"/>
        </p:xfrm>
        <a:graphic>
          <a:graphicData uri="http://schemas.openxmlformats.org/drawingml/2006/table">
            <a:tbl>
              <a:tblPr/>
              <a:tblGrid>
                <a:gridCol w="2735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리턴 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DRIVE_UNKNOWN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알 수 없는 타입이다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DRIVE_NO_ROOT_DIR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루트 디렉토리가 없다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DRIVE_REMOVABLE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이동식 디스크이다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플로피 디스크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DRIVE_FIXED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고정된 디스트이며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하드 디스크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DRIVE_REMOTE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네트웍에 연결된 드라이브다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DRIVE_CDROM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CD_ROM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드라이브이다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DRIVE_RAMDISK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램디스크이다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93249" name="Rectangle 6"/>
          <p:cNvSpPr>
            <a:spLocks noChangeArrowheads="1"/>
          </p:cNvSpPr>
          <p:nvPr/>
        </p:nvSpPr>
        <p:spPr bwMode="auto">
          <a:xfrm>
            <a:off x="323850" y="836613"/>
            <a:ext cx="84248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UINT GetDriveType( LPCTSTR lpRootPathName );</a:t>
            </a:r>
          </a:p>
        </p:txBody>
      </p:sp>
    </p:spTree>
  </p:cSld>
  <p:clrMapOvr>
    <a:masterClrMapping/>
  </p:clrMapOvr>
</p:sld>
</file>

<file path=ppt/slides/slide4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4"/>
          <p:cNvSpPr>
            <a:spLocks noChangeArrowheads="1"/>
          </p:cNvSpPr>
          <p:nvPr/>
        </p:nvSpPr>
        <p:spPr bwMode="auto">
          <a:xfrm>
            <a:off x="0" y="548680"/>
            <a:ext cx="8820150" cy="60489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#include &lt;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windows.h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&gt;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#include "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resource.h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"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BOOL CALLBACK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DlgProc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HWND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hDlg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UINT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message,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WPARAM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wParam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LPARAM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lParam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);</a:t>
            </a:r>
          </a:p>
          <a:p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int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WINAPI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WinMain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HINSTANCE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hInstance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HINSTANCE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hPrevInstance,PSTR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szCmdLine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int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iCmdShow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 {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DialogBox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hInstance,MAKEINTRESOURCE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IDD_DIALOG1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), NULL,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DlgProc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 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return TRUE;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}</a:t>
            </a:r>
          </a:p>
          <a:p>
            <a:endParaRPr lang="en-US" altLang="ko-KR" sz="1000" dirty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BOOL CALLBACK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DlgProc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HWND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hDlg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UINT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message,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WPARAM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wParam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LPARAM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lParam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 {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static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HWND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hList,hButton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switch (message)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case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WM_INITDIALOG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: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hList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=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GetDlgItem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hDlg,IDC_LIST1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hButton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=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GetDlgItem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hDlg,IDC_BUTTON1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return TRUE 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case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WM_COMMAND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: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switch 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LOWORD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wParam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))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       case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IDC_BUTTON1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: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	{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		char temp[256];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		for(char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ch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= 'a';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ch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 &lt;= 'z';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ch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++)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		{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		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wsprintf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temp,"%c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:\\",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ch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			switch(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GetDriveType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(temp))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			{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	case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DRIVE_UNKNOWN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: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	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strcat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(temp," : </a:t>
            </a:r>
            <a:r>
              <a:rPr lang="ko-KR" altLang="en-US" sz="1000" dirty="0">
                <a:latin typeface="굴림" pitchFamily="50" charset="-127"/>
                <a:ea typeface="굴림" pitchFamily="50" charset="-127"/>
              </a:rPr>
              <a:t>알 수 없는 타입이다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.");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	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SendMessage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hList,LB_ADDSTRING,0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,(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LPARAM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)temp);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		break;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	case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DRIVE_NO_ROOT_DIR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: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		//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strcat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(temp," : </a:t>
            </a:r>
            <a:r>
              <a:rPr lang="ko-KR" altLang="en-US" sz="1000" dirty="0">
                <a:latin typeface="굴림" pitchFamily="50" charset="-127"/>
                <a:ea typeface="굴림" pitchFamily="50" charset="-127"/>
              </a:rPr>
              <a:t>루트 디렉토리가 없다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.");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		//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SendMessage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hList,LB_ADDSTRING,0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,(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LPARAM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)temp);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		break;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	case 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DRIVE_REMOVABLE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: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	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strcat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(temp," : </a:t>
            </a:r>
            <a:r>
              <a:rPr lang="ko-KR" altLang="en-US" sz="1000" dirty="0">
                <a:latin typeface="굴림" pitchFamily="50" charset="-127"/>
                <a:ea typeface="굴림" pitchFamily="50" charset="-127"/>
              </a:rPr>
              <a:t>이동식 디스크이다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.");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		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SendMessage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hList,LB_ADDSTRING,0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,(</a:t>
            </a:r>
            <a:r>
              <a:rPr lang="en-US" altLang="ko-KR" sz="1000" dirty="0" err="1">
                <a:latin typeface="굴림" pitchFamily="50" charset="-127"/>
                <a:ea typeface="굴림" pitchFamily="50" charset="-127"/>
              </a:rPr>
              <a:t>LPARAM</a:t>
            </a:r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)temp);</a:t>
            </a:r>
          </a:p>
          <a:p>
            <a:r>
              <a:rPr lang="en-US" altLang="ko-KR" sz="1000" dirty="0">
                <a:latin typeface="굴림" pitchFamily="50" charset="-127"/>
                <a:ea typeface="굴림" pitchFamily="50" charset="-127"/>
              </a:rPr>
              <a:t>				break;</a:t>
            </a:r>
          </a:p>
        </p:txBody>
      </p:sp>
    </p:spTree>
  </p:cSld>
  <p:clrMapOvr>
    <a:masterClrMapping/>
  </p:clrMapOvr>
</p:sld>
</file>

<file path=ppt/slides/slide4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4"/>
          <p:cNvSpPr>
            <a:spLocks noChangeArrowheads="1"/>
          </p:cNvSpPr>
          <p:nvPr/>
        </p:nvSpPr>
        <p:spPr bwMode="auto">
          <a:xfrm>
            <a:off x="323850" y="260350"/>
            <a:ext cx="8496300" cy="6264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case DRIVE_FIXED: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	strcat(temp," : </a:t>
            </a:r>
            <a:r>
              <a:rPr lang="ko-KR" altLang="en-US" sz="1200">
                <a:latin typeface="굴림" pitchFamily="50" charset="-127"/>
                <a:ea typeface="굴림" pitchFamily="50" charset="-127"/>
              </a:rPr>
              <a:t>하드 디스크</a:t>
            </a:r>
            <a:r>
              <a:rPr lang="en-US" altLang="ko-KR" sz="1200">
                <a:latin typeface="굴림" pitchFamily="50" charset="-127"/>
                <a:ea typeface="굴림" pitchFamily="50" charset="-127"/>
              </a:rPr>
              <a:t>");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	SendMessage(hList,LB_ADDSTRING,0,(LPARAM)temp);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	break;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case DRIVE_REMOTE: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	strcat(temp," : </a:t>
            </a:r>
            <a:r>
              <a:rPr lang="ko-KR" altLang="en-US" sz="1200">
                <a:latin typeface="굴림" pitchFamily="50" charset="-127"/>
                <a:ea typeface="굴림" pitchFamily="50" charset="-127"/>
              </a:rPr>
              <a:t>네트웍에 연결된 드라이브다</a:t>
            </a:r>
            <a:r>
              <a:rPr lang="en-US" altLang="ko-KR" sz="1200">
                <a:latin typeface="굴림" pitchFamily="50" charset="-127"/>
                <a:ea typeface="굴림" pitchFamily="50" charset="-127"/>
              </a:rPr>
              <a:t>.");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	SendMessage(hList,LB_ADDSTRING,0,(LPARAM)temp);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	break;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case DRIVE_CDROM: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	strcat(temp," : CD_ROM </a:t>
            </a:r>
            <a:r>
              <a:rPr lang="ko-KR" altLang="en-US" sz="1200">
                <a:latin typeface="굴림" pitchFamily="50" charset="-127"/>
                <a:ea typeface="굴림" pitchFamily="50" charset="-127"/>
              </a:rPr>
              <a:t>드라이브이다</a:t>
            </a:r>
            <a:r>
              <a:rPr lang="en-US" altLang="ko-KR" sz="1200">
                <a:latin typeface="굴림" pitchFamily="50" charset="-127"/>
                <a:ea typeface="굴림" pitchFamily="50" charset="-127"/>
              </a:rPr>
              <a:t>.");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	SendMessage(hList,LB_ADDSTRING,0,(LPARAM)temp);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	break;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case DRIVE_RAMDISK: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	strcat(temp," : </a:t>
            </a:r>
            <a:r>
              <a:rPr lang="ko-KR" altLang="en-US" sz="1200">
                <a:latin typeface="굴림" pitchFamily="50" charset="-127"/>
                <a:ea typeface="굴림" pitchFamily="50" charset="-127"/>
              </a:rPr>
              <a:t>램디스크이다</a:t>
            </a:r>
            <a:r>
              <a:rPr lang="en-US" altLang="ko-KR" sz="1200">
                <a:latin typeface="굴림" pitchFamily="50" charset="-127"/>
                <a:ea typeface="굴림" pitchFamily="50" charset="-127"/>
              </a:rPr>
              <a:t>.");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	SendMessage(hList,LB_ADDSTRING,0,(LPARAM)temp);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	break;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		}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	}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}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return TRUE;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case IDOK :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case IDCANCEL :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EndDialog (hDlg, 0) 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	return TRUE 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break 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	return FALSE ;</a:t>
            </a:r>
          </a:p>
          <a:p>
            <a:r>
              <a:rPr lang="en-US" altLang="ko-KR" sz="1200">
                <a:latin typeface="굴림" pitchFamily="50" charset="-127"/>
                <a:ea typeface="굴림" pitchFamily="50" charset="-127"/>
              </a:rPr>
              <a:t>}</a:t>
            </a:r>
          </a:p>
          <a:p>
            <a:endParaRPr lang="en-US" altLang="ko-KR" sz="1200">
              <a:latin typeface="굴림" pitchFamily="50" charset="-127"/>
              <a:ea typeface="굴림" pitchFamily="50" charset="-127"/>
            </a:endParaRPr>
          </a:p>
          <a:p>
            <a:endParaRPr lang="en-US" altLang="ko-KR" sz="12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4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3429000"/>
            <a:ext cx="8351838" cy="1079500"/>
          </a:xfrm>
        </p:spPr>
        <p:txBody>
          <a:bodyPr/>
          <a:lstStyle/>
          <a:p>
            <a:pPr lvl="1"/>
            <a:r>
              <a:rPr lang="en-US" altLang="ko-KR" sz="2000" b="1"/>
              <a:t>lpFileName : </a:t>
            </a:r>
            <a:r>
              <a:rPr lang="ko-KR" altLang="en-US" sz="2000" b="1"/>
              <a:t>검색식을 준다</a:t>
            </a:r>
            <a:r>
              <a:rPr lang="en-US" altLang="ko-KR" sz="2000" b="1"/>
              <a:t>. </a:t>
            </a:r>
            <a:r>
              <a:rPr lang="ko-KR" altLang="en-US" sz="2000" b="1"/>
              <a:t>검색 시작 위치와 검색 대상 파일을 와일드 카드식으로 표현한다</a:t>
            </a:r>
            <a:r>
              <a:rPr lang="en-US" altLang="ko-KR" sz="2000" b="1"/>
              <a:t>. (C:\\Windows\\*.exe)</a:t>
            </a:r>
          </a:p>
          <a:p>
            <a:pPr lvl="1"/>
            <a:r>
              <a:rPr lang="en-US" altLang="ko-KR" sz="2000" b="1"/>
              <a:t>lpFindFileData : </a:t>
            </a:r>
            <a:r>
              <a:rPr lang="ko-KR" altLang="en-US" sz="2000" b="1"/>
              <a:t>검색 결과가 구조체에 담겨서 넘어온다</a:t>
            </a:r>
            <a:r>
              <a:rPr lang="en-US" altLang="ko-KR" sz="2000" b="1"/>
              <a:t>. </a:t>
            </a:r>
          </a:p>
        </p:txBody>
      </p:sp>
      <p:sp>
        <p:nvSpPr>
          <p:cNvPr id="396291" name="Rectangle 4"/>
          <p:cNvSpPr>
            <a:spLocks noGrp="1" noChangeArrowheads="1"/>
          </p:cNvSpPr>
          <p:nvPr>
            <p:ph type="title"/>
          </p:nvPr>
        </p:nvSpPr>
        <p:spPr>
          <a:xfrm>
            <a:off x="9665" y="0"/>
            <a:ext cx="8229600" cy="476672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3.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파일 관리</a:t>
            </a:r>
          </a:p>
        </p:txBody>
      </p:sp>
      <p:sp>
        <p:nvSpPr>
          <p:cNvPr id="396292" name="Rectangle 6"/>
          <p:cNvSpPr>
            <a:spLocks noChangeArrowheads="1"/>
          </p:cNvSpPr>
          <p:nvPr/>
        </p:nvSpPr>
        <p:spPr bwMode="auto">
          <a:xfrm>
            <a:off x="323850" y="836613"/>
            <a:ext cx="8424863" cy="936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HANDLE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FindFirstFile(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LPCTSTR	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	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lpFileName,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LPWIN32_FIND_DATA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	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lpFindFileData );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</a:p>
        </p:txBody>
      </p:sp>
      <p:sp>
        <p:nvSpPr>
          <p:cNvPr id="396293" name="Rectangle 7"/>
          <p:cNvSpPr>
            <a:spLocks noChangeArrowheads="1"/>
          </p:cNvSpPr>
          <p:nvPr/>
        </p:nvSpPr>
        <p:spPr bwMode="auto">
          <a:xfrm>
            <a:off x="323850" y="1844675"/>
            <a:ext cx="8424863" cy="936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b="1" dirty="0">
                <a:latin typeface="굴림" pitchFamily="50" charset="-127"/>
                <a:ea typeface="굴림" pitchFamily="50" charset="-127"/>
              </a:rPr>
              <a:t>BOOL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b="1" dirty="0" err="1">
                <a:latin typeface="굴림" pitchFamily="50" charset="-127"/>
                <a:ea typeface="굴림" pitchFamily="50" charset="-127"/>
              </a:rPr>
              <a:t>FindNextFile</a:t>
            </a:r>
            <a:r>
              <a:rPr lang="en-US" altLang="ko-KR" b="1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 </a:t>
            </a:r>
          </a:p>
          <a:p>
            <a:r>
              <a:rPr lang="en-US" altLang="ko-KR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b="1" dirty="0">
                <a:latin typeface="굴림" pitchFamily="50" charset="-127"/>
                <a:ea typeface="굴림" pitchFamily="50" charset="-127"/>
              </a:rPr>
              <a:t>HANDLE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 		</a:t>
            </a:r>
            <a:r>
              <a:rPr lang="en-US" altLang="ko-KR" b="1" dirty="0" err="1">
                <a:latin typeface="굴림" pitchFamily="50" charset="-127"/>
                <a:ea typeface="굴림" pitchFamily="50" charset="-127"/>
              </a:rPr>
              <a:t>hFindFile</a:t>
            </a:r>
            <a:r>
              <a:rPr lang="en-US" altLang="ko-KR" b="1" dirty="0">
                <a:latin typeface="굴림" pitchFamily="50" charset="-127"/>
                <a:ea typeface="굴림" pitchFamily="50" charset="-127"/>
              </a:rPr>
              <a:t>, </a:t>
            </a:r>
          </a:p>
          <a:p>
            <a:r>
              <a:rPr lang="en-US" altLang="ko-KR" b="1" dirty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b="1" dirty="0" err="1">
                <a:latin typeface="굴림" pitchFamily="50" charset="-127"/>
                <a:ea typeface="굴림" pitchFamily="50" charset="-127"/>
              </a:rPr>
              <a:t>LPWIN32_FIND_DATA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 	</a:t>
            </a:r>
            <a:r>
              <a:rPr lang="en-US" altLang="ko-KR" b="1" dirty="0" err="1">
                <a:latin typeface="굴림" pitchFamily="50" charset="-127"/>
                <a:ea typeface="굴림" pitchFamily="50" charset="-127"/>
              </a:rPr>
              <a:t>lpFindFileData</a:t>
            </a:r>
            <a:r>
              <a:rPr lang="en-US" altLang="ko-KR" b="1" dirty="0">
                <a:latin typeface="굴림" pitchFamily="50" charset="-127"/>
                <a:ea typeface="굴림" pitchFamily="50" charset="-127"/>
              </a:rPr>
              <a:t> );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 </a:t>
            </a:r>
          </a:p>
        </p:txBody>
      </p:sp>
      <p:sp>
        <p:nvSpPr>
          <p:cNvPr id="396294" name="Rectangle 8"/>
          <p:cNvSpPr>
            <a:spLocks noChangeArrowheads="1"/>
          </p:cNvSpPr>
          <p:nvPr/>
        </p:nvSpPr>
        <p:spPr bwMode="auto">
          <a:xfrm>
            <a:off x="323850" y="2852738"/>
            <a:ext cx="8424863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BOOL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FindClose(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HANDLE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hFindFile );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</a:p>
        </p:txBody>
      </p:sp>
      <p:sp>
        <p:nvSpPr>
          <p:cNvPr id="396295" name="Rectangle 9"/>
          <p:cNvSpPr>
            <a:spLocks noChangeArrowheads="1"/>
          </p:cNvSpPr>
          <p:nvPr/>
        </p:nvSpPr>
        <p:spPr bwMode="auto">
          <a:xfrm>
            <a:off x="323850" y="4508500"/>
            <a:ext cx="8496300" cy="2233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WIN32_FIND_DATA FindData;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HANDLE hFindFile = FindFirstFile("C:\\Windows\\*.*",&amp;FindData);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			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BOOL bResult = TRUE;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while(bResult)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bResult = FindNextFile(hFindFile,&amp;FindData);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	SendMessage(hList,LB_ADDSTRING,0,(LPARAM)FindData.cFileName);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}</a:t>
            </a:r>
          </a:p>
          <a:p>
            <a:r>
              <a:rPr lang="en-US" altLang="ko-KR" sz="1400">
                <a:latin typeface="굴림" pitchFamily="50" charset="-127"/>
                <a:ea typeface="굴림" pitchFamily="50" charset="-127"/>
              </a:rPr>
              <a:t>FindClose(hFindFile);</a:t>
            </a:r>
          </a:p>
        </p:txBody>
      </p:sp>
    </p:spTree>
  </p:cSld>
  <p:clrMapOvr>
    <a:masterClrMapping/>
  </p:clrMapOvr>
</p:sld>
</file>

<file path=ppt/slides/slide4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6"/>
          <p:cNvSpPr>
            <a:spLocks noGrp="1" noChangeArrowheads="1"/>
          </p:cNvSpPr>
          <p:nvPr>
            <p:ph idx="1"/>
          </p:nvPr>
        </p:nvSpPr>
        <p:spPr>
          <a:xfrm>
            <a:off x="323850" y="2420938"/>
            <a:ext cx="8351838" cy="4437062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ko-KR" altLang="en-US" sz="2000"/>
              <a:t>윈도우는 특정 디렉토리의 내용이 변경될 때 통지를 해줄 수 있으며 응용 프로그램은 이 통지를 받았을 때 자신이 가지고 있는 목록을 갱신하거나 특별한 동작을 할 수 있다</a:t>
            </a:r>
            <a:r>
              <a:rPr lang="en-US" altLang="ko-KR" sz="200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ko-KR" sz="2000"/>
              <a:t>lpPathName : </a:t>
            </a:r>
            <a:r>
              <a:rPr lang="ko-KR" altLang="en-US" sz="2000"/>
              <a:t>감시의 대상이 되는 디렉토리 경로</a:t>
            </a:r>
          </a:p>
          <a:p>
            <a:pPr lvl="2">
              <a:lnSpc>
                <a:spcPct val="90000"/>
              </a:lnSpc>
            </a:pPr>
            <a:r>
              <a:rPr lang="ko-KR" altLang="en-US" sz="1800"/>
              <a:t>이 객체는 변화가 생기면 신호상태가 되므로 대기 함수와 함께 사용하면 변화의 시점을 정확하게 통지 받을 수 있다</a:t>
            </a:r>
            <a:r>
              <a:rPr lang="en-US" altLang="ko-KR" sz="180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ko-KR" sz="2000"/>
              <a:t>bWatchSubtree : </a:t>
            </a:r>
            <a:r>
              <a:rPr lang="ko-KR" altLang="en-US" sz="2000"/>
              <a:t>서브 디렉토리까지 검사할 것인지를 지정한다</a:t>
            </a:r>
            <a:r>
              <a:rPr lang="en-US" altLang="ko-KR" sz="200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ko-KR" sz="2000"/>
              <a:t>dwNotifyFilter : </a:t>
            </a:r>
            <a:r>
              <a:rPr lang="ko-KR" altLang="en-US" sz="2000"/>
              <a:t>어떤 변화를 감시할 것인가를 지정하며 다음 플래그들의 조합으로 지정한다</a:t>
            </a:r>
            <a:r>
              <a:rPr lang="en-US" altLang="ko-KR" sz="2000"/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ko-KR" sz="1800"/>
              <a:t>FILE_NAME : </a:t>
            </a:r>
            <a:r>
              <a:rPr lang="ko-KR" altLang="en-US" sz="1800"/>
              <a:t>파일명이 변경되었다</a:t>
            </a:r>
            <a:r>
              <a:rPr lang="en-US" altLang="ko-KR" sz="1800"/>
              <a:t>. </a:t>
            </a:r>
            <a:r>
              <a:rPr lang="ko-KR" altLang="en-US" sz="1800"/>
              <a:t>파일 생성</a:t>
            </a:r>
            <a:r>
              <a:rPr lang="en-US" altLang="ko-KR" sz="1800"/>
              <a:t>, </a:t>
            </a:r>
            <a:r>
              <a:rPr lang="ko-KR" altLang="en-US" sz="1800"/>
              <a:t>삭제</a:t>
            </a:r>
          </a:p>
          <a:p>
            <a:pPr lvl="2">
              <a:lnSpc>
                <a:spcPct val="90000"/>
              </a:lnSpc>
            </a:pPr>
            <a:r>
              <a:rPr lang="en-US" altLang="ko-KR" sz="1800"/>
              <a:t>DIR_NAME : </a:t>
            </a:r>
            <a:r>
              <a:rPr lang="ko-KR" altLang="en-US" sz="1800"/>
              <a:t>디렉토리가 변경되었다</a:t>
            </a:r>
            <a:r>
              <a:rPr lang="en-US" altLang="ko-KR" sz="1800"/>
              <a:t>. </a:t>
            </a:r>
            <a:r>
              <a:rPr lang="ko-KR" altLang="en-US" sz="1800"/>
              <a:t>생성</a:t>
            </a:r>
            <a:r>
              <a:rPr lang="en-US" altLang="ko-KR" sz="1800"/>
              <a:t>, </a:t>
            </a:r>
            <a:r>
              <a:rPr lang="ko-KR" altLang="en-US" sz="1800"/>
              <a:t>삭제</a:t>
            </a:r>
          </a:p>
          <a:p>
            <a:pPr lvl="2">
              <a:lnSpc>
                <a:spcPct val="90000"/>
              </a:lnSpc>
            </a:pPr>
            <a:r>
              <a:rPr lang="en-US" altLang="ko-KR" sz="1800"/>
              <a:t>ATTRIBUTE : </a:t>
            </a:r>
            <a:r>
              <a:rPr lang="ko-KR" altLang="en-US" sz="1800"/>
              <a:t>속성중 일부가 변경되었다</a:t>
            </a:r>
            <a:r>
              <a:rPr lang="en-US" altLang="ko-KR" sz="1800"/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ko-KR" sz="1800"/>
              <a:t>SIZE : </a:t>
            </a:r>
            <a:r>
              <a:rPr lang="ko-KR" altLang="en-US" sz="1800"/>
              <a:t>파일의 크기가 변경되었다</a:t>
            </a:r>
            <a:r>
              <a:rPr lang="en-US" altLang="ko-KR" sz="1800"/>
              <a:t>. </a:t>
            </a:r>
          </a:p>
          <a:p>
            <a:pPr lvl="2">
              <a:lnSpc>
                <a:spcPct val="90000"/>
              </a:lnSpc>
            </a:pPr>
            <a:r>
              <a:rPr lang="en-US" altLang="ko-KR" sz="1800"/>
              <a:t>LAST_WRITE : </a:t>
            </a:r>
            <a:r>
              <a:rPr lang="ko-KR" altLang="en-US" sz="1800"/>
              <a:t>파일의 최후 기록 시간이 변경되었다</a:t>
            </a:r>
            <a:r>
              <a:rPr lang="en-US" altLang="ko-KR" sz="1800"/>
              <a:t>.</a:t>
            </a:r>
          </a:p>
        </p:txBody>
      </p:sp>
      <p:sp>
        <p:nvSpPr>
          <p:cNvPr id="397315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76672"/>
          </a:xfrm>
          <a:noFill/>
        </p:spPr>
        <p:txBody>
          <a:bodyPr/>
          <a:lstStyle/>
          <a:p>
            <a:r>
              <a:rPr lang="en-US" altLang="ko-KR" sz="3200" dirty="0">
                <a:latin typeface="휴먼모음T" pitchFamily="18" charset="-127"/>
                <a:ea typeface="휴먼모음T" pitchFamily="18" charset="-127"/>
              </a:rPr>
              <a:t>3. </a:t>
            </a:r>
            <a:r>
              <a:rPr lang="ko-KR" altLang="en-US" sz="3200" dirty="0">
                <a:latin typeface="휴먼모음T" pitchFamily="18" charset="-127"/>
                <a:ea typeface="휴먼모음T" pitchFamily="18" charset="-127"/>
              </a:rPr>
              <a:t>파일 관리</a:t>
            </a:r>
          </a:p>
        </p:txBody>
      </p:sp>
      <p:sp>
        <p:nvSpPr>
          <p:cNvPr id="397316" name="Rectangle 7"/>
          <p:cNvSpPr>
            <a:spLocks noChangeArrowheads="1"/>
          </p:cNvSpPr>
          <p:nvPr/>
        </p:nvSpPr>
        <p:spPr bwMode="auto">
          <a:xfrm>
            <a:off x="323850" y="836613"/>
            <a:ext cx="8424863" cy="1439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HANDLE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FindFirstChangeNotification(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LPCTSTR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	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lpPathName,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BOOL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		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bWatchSubtree,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DWORD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	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dwNotifyFilter );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</a:p>
        </p:txBody>
      </p:sp>
    </p:spTree>
  </p:cSld>
  <p:clrMapOvr>
    <a:masterClrMapping/>
  </p:clrMapOvr>
</p:sld>
</file>

<file path=ppt/slides/slide4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r">
              <a:buFontTx/>
              <a:buNone/>
              <a:defRPr/>
            </a:pPr>
            <a:r>
              <a:rPr lang="en-US" altLang="ko-KR" sz="6600" b="1">
                <a:effectLst>
                  <a:outerShdw blurRad="38100" dist="38100" dir="2700000" algn="tl">
                    <a:srgbClr val="C0C0C0"/>
                  </a:outerShdw>
                </a:effectLst>
              </a:rPr>
              <a:t>DLL</a:t>
            </a:r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altLang="ko-KR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휴먼모음T" pitchFamily="18" charset="-127"/>
                <a:ea typeface="휴먼모음T" pitchFamily="18" charset="-127"/>
              </a:rPr>
              <a:t>16.</a:t>
            </a:r>
          </a:p>
        </p:txBody>
      </p:sp>
    </p:spTree>
  </p:cSld>
  <p:clrMapOvr>
    <a:masterClrMapping/>
  </p:clrMapOvr>
</p:sld>
</file>

<file path=ppt/slides/slide4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6"/>
          <p:cNvSpPr>
            <a:spLocks noGrp="1" noChangeArrowheads="1"/>
          </p:cNvSpPr>
          <p:nvPr>
            <p:ph idx="1"/>
          </p:nvPr>
        </p:nvSpPr>
        <p:spPr>
          <a:xfrm>
            <a:off x="395288" y="765175"/>
            <a:ext cx="8424862" cy="5832475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ko-KR" altLang="en-US" sz="2000"/>
              <a:t>동적 연결 라이브러리 </a:t>
            </a:r>
            <a:r>
              <a:rPr lang="en-US" altLang="ko-KR" sz="2000"/>
              <a:t>(DLL) :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Microsoft Windows</a:t>
            </a:r>
            <a:r>
              <a:rPr lang="ko-KR" altLang="en-US" sz="1800"/>
              <a:t>의 가장 중요한 구조적 요소 중 하나이다</a:t>
            </a:r>
            <a:r>
              <a:rPr lang="en-US" altLang="ko-KR" sz="180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라이브러리의 기초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DLL</a:t>
            </a:r>
            <a:r>
              <a:rPr lang="ko-KR" altLang="en-US" sz="1800"/>
              <a:t>은 직접  실행될 수 없다</a:t>
            </a:r>
            <a:r>
              <a:rPr lang="en-US" altLang="ko-KR" sz="1800"/>
              <a:t>.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메시지를 받지 않는다</a:t>
            </a:r>
            <a:r>
              <a:rPr lang="en-US" altLang="ko-KR" sz="1800"/>
              <a:t>.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프로그램에서 호출되는 함수들을 가진 별도의 파일이다</a:t>
            </a:r>
            <a:r>
              <a:rPr lang="en-US" altLang="ko-KR" sz="1800"/>
              <a:t>.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프로그램이 라이브러리 내의 함수들 중 하나를 호출할 때만 동작한다</a:t>
            </a:r>
            <a:r>
              <a:rPr lang="en-US" altLang="ko-KR" sz="1800"/>
              <a:t>.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확장자가 </a:t>
            </a:r>
            <a:r>
              <a:rPr lang="en-US" altLang="ko-KR" sz="1800"/>
              <a:t>DLL</a:t>
            </a:r>
            <a:r>
              <a:rPr lang="ko-KR" altLang="en-US" sz="1800"/>
              <a:t>이면 자동으로 로드 된다</a:t>
            </a:r>
            <a:r>
              <a:rPr lang="en-US" altLang="ko-KR" sz="180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DLL</a:t>
            </a:r>
            <a:r>
              <a:rPr lang="ko-KR" altLang="en-US" sz="2000"/>
              <a:t>의 목적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다수의 서로 다른 프로그램들에 의해 사용될 수 있는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ko-KR" altLang="en-US" sz="1800"/>
              <a:t>   함수와 자원을 제공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DllMain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DLL</a:t>
            </a:r>
            <a:r>
              <a:rPr lang="ko-KR" altLang="en-US" sz="1800"/>
              <a:t>이 실행 파일에 의해 요청되거나 해제될 때 호출된다</a:t>
            </a:r>
            <a:r>
              <a:rPr lang="en-US" altLang="ko-KR" sz="18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DllMain(HINSTANCE hInstance, DWORD dwReason, LPVOID lpReserved)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hInstance : </a:t>
            </a:r>
            <a:r>
              <a:rPr lang="ko-KR" altLang="en-US" sz="1800"/>
              <a:t>라이브러리의 인스턴스 핸들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dwReason : Windows</a:t>
            </a:r>
            <a:r>
              <a:rPr lang="ko-KR" altLang="en-US" sz="1800"/>
              <a:t>가 </a:t>
            </a:r>
            <a:r>
              <a:rPr lang="en-US" altLang="ko-KR" sz="1800"/>
              <a:t>DllMain</a:t>
            </a:r>
            <a:r>
              <a:rPr lang="ko-KR" altLang="en-US" sz="1800"/>
              <a:t>을 호출하는 이유</a:t>
            </a:r>
          </a:p>
          <a:p>
            <a:pPr lvl="3">
              <a:lnSpc>
                <a:spcPct val="80000"/>
              </a:lnSpc>
            </a:pPr>
            <a:r>
              <a:rPr lang="en-US" altLang="ko-KR" sz="1600"/>
              <a:t>DLL_PROCESS_ATTACH</a:t>
            </a:r>
          </a:p>
          <a:p>
            <a:pPr lvl="3">
              <a:lnSpc>
                <a:spcPct val="80000"/>
              </a:lnSpc>
            </a:pPr>
            <a:r>
              <a:rPr lang="ko-KR" altLang="en-US" sz="1600"/>
              <a:t>동적 연결 라이브러리가 프로세스의 주소 공간으로 매핑되어 있음을 나타낸다</a:t>
            </a:r>
            <a:r>
              <a:rPr lang="en-US" altLang="ko-KR" sz="1600"/>
              <a:t>.</a:t>
            </a:r>
          </a:p>
          <a:p>
            <a:pPr lvl="3">
              <a:lnSpc>
                <a:spcPct val="80000"/>
              </a:lnSpc>
            </a:pPr>
            <a:r>
              <a:rPr lang="ko-KR" altLang="en-US" sz="1600"/>
              <a:t>프로세스가 수행되는 동안 오직 한번의 호출된다</a:t>
            </a:r>
            <a:r>
              <a:rPr lang="en-US" altLang="ko-KR" sz="1600"/>
              <a:t>.</a:t>
            </a:r>
          </a:p>
        </p:txBody>
      </p:sp>
      <p:sp>
        <p:nvSpPr>
          <p:cNvPr id="399363" name="Rectangle 4"/>
          <p:cNvSpPr>
            <a:spLocks noGrp="1" noChangeArrowheads="1"/>
          </p:cNvSpPr>
          <p:nvPr>
            <p:ph type="title"/>
          </p:nvPr>
        </p:nvSpPr>
        <p:spPr>
          <a:xfrm>
            <a:off x="-19050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1. DLL (Dynamic Link Library)</a:t>
            </a:r>
          </a:p>
        </p:txBody>
      </p:sp>
    </p:spTree>
  </p:cSld>
  <p:clrMapOvr>
    <a:masterClrMapping/>
  </p:clrMapOvr>
</p:sld>
</file>

<file path=ppt/slides/slide4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5"/>
          <p:cNvSpPr>
            <a:spLocks noGrp="1" noChangeArrowheads="1"/>
          </p:cNvSpPr>
          <p:nvPr>
            <p:ph idx="1"/>
          </p:nvPr>
        </p:nvSpPr>
        <p:spPr>
          <a:xfrm>
            <a:off x="395288" y="765175"/>
            <a:ext cx="8424862" cy="5832475"/>
          </a:xfrm>
        </p:spPr>
        <p:txBody>
          <a:bodyPr/>
          <a:lstStyle/>
          <a:p>
            <a:pPr lvl="3">
              <a:lnSpc>
                <a:spcPct val="80000"/>
              </a:lnSpc>
            </a:pPr>
            <a:r>
              <a:rPr lang="en-US" altLang="ko-KR" sz="1600"/>
              <a:t>DLL_PROCESS_DETACH</a:t>
            </a:r>
          </a:p>
          <a:p>
            <a:pPr lvl="3">
              <a:lnSpc>
                <a:spcPct val="80000"/>
              </a:lnSpc>
            </a:pPr>
            <a:r>
              <a:rPr lang="ko-KR" altLang="en-US" sz="1600"/>
              <a:t>해당 프로세스에 </a:t>
            </a:r>
            <a:r>
              <a:rPr lang="en-US" altLang="ko-KR" sz="1600"/>
              <a:t>DLL</a:t>
            </a:r>
            <a:r>
              <a:rPr lang="ko-KR" altLang="en-US" sz="1600"/>
              <a:t>이 더 이상 필요로 하지 않는다는것을 의미한다</a:t>
            </a:r>
            <a:r>
              <a:rPr lang="en-US" altLang="ko-KR" sz="1600"/>
              <a:t>.</a:t>
            </a:r>
          </a:p>
          <a:p>
            <a:pPr lvl="3">
              <a:lnSpc>
                <a:spcPct val="80000"/>
              </a:lnSpc>
            </a:pPr>
            <a:r>
              <a:rPr lang="ko-KR" altLang="en-US" sz="1600"/>
              <a:t>라이브러리가 자신을 정리한다</a:t>
            </a:r>
            <a:r>
              <a:rPr lang="en-US" altLang="ko-KR" sz="1600"/>
              <a:t>.</a:t>
            </a:r>
          </a:p>
          <a:p>
            <a:pPr lvl="3">
              <a:lnSpc>
                <a:spcPct val="80000"/>
              </a:lnSpc>
            </a:pPr>
            <a:r>
              <a:rPr lang="en-US" altLang="ko-KR" sz="1600"/>
              <a:t>DLL_THREAD_ATTACH</a:t>
            </a:r>
          </a:p>
          <a:p>
            <a:pPr lvl="3">
              <a:lnSpc>
                <a:spcPct val="80000"/>
              </a:lnSpc>
            </a:pPr>
            <a:r>
              <a:rPr lang="ko-KR" altLang="en-US" sz="1600"/>
              <a:t>추가된 프로세스가 새로운 스레드를 만든다</a:t>
            </a:r>
            <a:r>
              <a:rPr lang="en-US" altLang="ko-KR" sz="1600"/>
              <a:t>.</a:t>
            </a:r>
          </a:p>
          <a:p>
            <a:pPr lvl="3">
              <a:lnSpc>
                <a:spcPct val="80000"/>
              </a:lnSpc>
            </a:pPr>
            <a:r>
              <a:rPr lang="en-US" altLang="ko-KR" sz="1600"/>
              <a:t>DLL_THREAD_DETACH</a:t>
            </a:r>
          </a:p>
          <a:p>
            <a:pPr lvl="3">
              <a:lnSpc>
                <a:spcPct val="80000"/>
              </a:lnSpc>
            </a:pPr>
            <a:r>
              <a:rPr lang="ko-KR" altLang="en-US" sz="1600"/>
              <a:t>스레드가 종료될 때 </a:t>
            </a:r>
            <a:r>
              <a:rPr lang="en-US" altLang="ko-KR" sz="1600"/>
              <a:t>Window</a:t>
            </a:r>
            <a:r>
              <a:rPr lang="ko-KR" altLang="en-US" sz="1600"/>
              <a:t>는 호출한다</a:t>
            </a:r>
            <a:r>
              <a:rPr lang="en-US" altLang="ko-KR" sz="160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우선 함수를 제공하는 </a:t>
            </a:r>
            <a:r>
              <a:rPr lang="en-US" altLang="ko-KR" sz="2000"/>
              <a:t>DLL</a:t>
            </a:r>
            <a:r>
              <a:rPr lang="ko-KR" altLang="en-US" sz="2000"/>
              <a:t>에서는 자신이 제공하는 함수에 대한 정보를 밖으로 공개해 놓아야 한다</a:t>
            </a:r>
            <a:r>
              <a:rPr lang="en-US" altLang="ko-KR" sz="2000"/>
              <a:t>. Export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DLL</a:t>
            </a:r>
            <a:r>
              <a:rPr lang="ko-KR" altLang="en-US" sz="2000"/>
              <a:t>을 사용하는 클라이언트에서는 어떤 </a:t>
            </a:r>
            <a:r>
              <a:rPr lang="en-US" altLang="ko-KR" sz="2000"/>
              <a:t>DLL</a:t>
            </a:r>
            <a:r>
              <a:rPr lang="ko-KR" altLang="en-US" sz="2000"/>
              <a:t>에 있는 어떤 함수를 사용하겠다고 선언해야 한다</a:t>
            </a:r>
            <a:r>
              <a:rPr lang="en-US" altLang="ko-KR" sz="2000"/>
              <a:t>. Import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__declspec ( extended-decl-modifier-seq ) 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함수에 대한 정보를 제공하는 선언문이며 엑스포트 또는 임포트하는 함수 앞에 수식어로 이문구가 있어야 한다</a:t>
            </a:r>
            <a:r>
              <a:rPr lang="en-US" altLang="ko-KR" sz="18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extern "C" __declspec(dllexport) int InitHook( HINSTANCE hDll, HWND hWndHost )</a:t>
            </a:r>
          </a:p>
          <a:p>
            <a:pPr lvl="2"/>
            <a:r>
              <a:rPr lang="en-US" altLang="ko-KR" sz="1800"/>
              <a:t>extern "C" typedef __declspec(dllimport) int (*PFNInitHook)( HINSTANCE hDll, HWND hWndHost );</a:t>
            </a:r>
          </a:p>
          <a:p>
            <a:pPr lvl="2"/>
            <a:r>
              <a:rPr lang="en-US" altLang="ko-KR" sz="1800"/>
              <a:t>extern "C" typedef __declspec(dllimport) void (*PFNGetDeadWndTxt)( char *pszBuf, int nMaxBuf );</a:t>
            </a:r>
          </a:p>
          <a:p>
            <a:pPr lvl="2"/>
            <a:r>
              <a:rPr lang="en-US" altLang="ko-KR" sz="1800"/>
              <a:t>extern "C" typedef __declspec(dllimport) void (*PFNReleaseHook)();</a:t>
            </a:r>
          </a:p>
        </p:txBody>
      </p:sp>
      <p:sp>
        <p:nvSpPr>
          <p:cNvPr id="400387" name="Rectangle 4"/>
          <p:cNvSpPr>
            <a:spLocks noGrp="1" noChangeArrowheads="1"/>
          </p:cNvSpPr>
          <p:nvPr>
            <p:ph type="title"/>
          </p:nvPr>
        </p:nvSpPr>
        <p:spPr>
          <a:xfrm>
            <a:off x="23813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1. DLL (Dynamic Link Library)</a:t>
            </a:r>
          </a:p>
        </p:txBody>
      </p:sp>
    </p:spTree>
  </p:cSld>
  <p:clrMapOvr>
    <a:masterClrMapping/>
  </p:clrMapOvr>
</p:sld>
</file>

<file path=ppt/slides/slide4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5"/>
          <p:cNvSpPr>
            <a:spLocks noGrp="1" noChangeArrowheads="1"/>
          </p:cNvSpPr>
          <p:nvPr>
            <p:ph idx="1"/>
          </p:nvPr>
        </p:nvSpPr>
        <p:spPr>
          <a:xfrm>
            <a:off x="395288" y="765175"/>
            <a:ext cx="8424862" cy="1368425"/>
          </a:xfrm>
        </p:spPr>
        <p:txBody>
          <a:bodyPr/>
          <a:lstStyle/>
          <a:p>
            <a:pPr lvl="1"/>
            <a:r>
              <a:rPr lang="en-US" altLang="ko-KR" sz="2000"/>
              <a:t>extern </a:t>
            </a:r>
            <a:r>
              <a:rPr lang="en-US" altLang="ko-KR" sz="2000">
                <a:latin typeface="Arial" pitchFamily="34" charset="0"/>
              </a:rPr>
              <a:t>“</a:t>
            </a:r>
            <a:r>
              <a:rPr lang="en-US" altLang="ko-KR" sz="2000"/>
              <a:t>C</a:t>
            </a:r>
            <a:r>
              <a:rPr lang="en-US" altLang="ko-KR" sz="2000">
                <a:latin typeface="Arial" pitchFamily="34" charset="0"/>
              </a:rPr>
              <a:t>”</a:t>
            </a:r>
            <a:endParaRPr lang="en-US" altLang="ko-KR" sz="2000"/>
          </a:p>
          <a:p>
            <a:pPr lvl="2"/>
            <a:r>
              <a:rPr lang="en-US" altLang="ko-KR" sz="1800"/>
              <a:t>mangled name</a:t>
            </a:r>
            <a:r>
              <a:rPr lang="ko-KR" altLang="en-US" sz="1800"/>
              <a:t>을 만들지 않도록 지정함으로써 </a:t>
            </a:r>
            <a:r>
              <a:rPr lang="en-US" altLang="ko-KR" sz="1800"/>
              <a:t>C</a:t>
            </a:r>
            <a:r>
              <a:rPr lang="ko-KR" altLang="en-US" sz="1800"/>
              <a:t>형식으로 함수의 정보를 공개하도록 한다</a:t>
            </a:r>
            <a:r>
              <a:rPr lang="en-US" altLang="ko-KR" sz="1800"/>
              <a:t>.</a:t>
            </a:r>
          </a:p>
          <a:p>
            <a:r>
              <a:rPr lang="ko-KR" altLang="en-US"/>
              <a:t>명시적 연결</a:t>
            </a:r>
          </a:p>
        </p:txBody>
      </p:sp>
      <p:sp>
        <p:nvSpPr>
          <p:cNvPr id="401411" name="Rectangle 4"/>
          <p:cNvSpPr>
            <a:spLocks noGrp="1" noChangeArrowheads="1"/>
          </p:cNvSpPr>
          <p:nvPr>
            <p:ph type="title"/>
          </p:nvPr>
        </p:nvSpPr>
        <p:spPr>
          <a:xfrm>
            <a:off x="20638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1. DLL (Dynamic Link Library)</a:t>
            </a:r>
          </a:p>
        </p:txBody>
      </p:sp>
      <p:sp>
        <p:nvSpPr>
          <p:cNvPr id="401412" name="Rectangle 6"/>
          <p:cNvSpPr>
            <a:spLocks noChangeArrowheads="1"/>
          </p:cNvSpPr>
          <p:nvPr/>
        </p:nvSpPr>
        <p:spPr bwMode="auto">
          <a:xfrm>
            <a:off x="323850" y="2276475"/>
            <a:ext cx="8569325" cy="4392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600">
                <a:latin typeface="굴림" pitchFamily="50" charset="-127"/>
                <a:ea typeface="굴림" pitchFamily="50" charset="-127"/>
              </a:rPr>
              <a:t>    m_hInstDll = ::LoadLibrary( "l3t_hook.dll" );</a:t>
            </a:r>
          </a:p>
          <a:p>
            <a:r>
              <a:rPr lang="en-US" altLang="ko-KR" sz="1600">
                <a:latin typeface="굴림" pitchFamily="50" charset="-127"/>
                <a:ea typeface="굴림" pitchFamily="50" charset="-127"/>
              </a:rPr>
              <a:t>    if( !m_hInstDll ) {</a:t>
            </a:r>
          </a:p>
          <a:p>
            <a:r>
              <a:rPr lang="en-US" altLang="ko-KR" sz="1600">
                <a:latin typeface="굴림" pitchFamily="50" charset="-127"/>
                <a:ea typeface="굴림" pitchFamily="50" charset="-127"/>
              </a:rPr>
              <a:t>        MessageBox( "l3t_hook.dll </a:t>
            </a:r>
            <a:r>
              <a:rPr lang="ko-KR" altLang="en-US" sz="1600">
                <a:latin typeface="굴림" pitchFamily="50" charset="-127"/>
                <a:ea typeface="굴림" pitchFamily="50" charset="-127"/>
              </a:rPr>
              <a:t>을 찾을 수 없습니다</a:t>
            </a:r>
            <a:r>
              <a:rPr lang="en-US" altLang="ko-KR" sz="1600">
                <a:latin typeface="굴림" pitchFamily="50" charset="-127"/>
                <a:ea typeface="굴림" pitchFamily="50" charset="-127"/>
              </a:rPr>
              <a:t>.", "</a:t>
            </a:r>
            <a:r>
              <a:rPr lang="ko-KR" altLang="en-US" sz="1600">
                <a:latin typeface="굴림" pitchFamily="50" charset="-127"/>
                <a:ea typeface="굴림" pitchFamily="50" charset="-127"/>
              </a:rPr>
              <a:t>오류</a:t>
            </a:r>
            <a:r>
              <a:rPr lang="en-US" altLang="ko-KR" sz="1600">
                <a:latin typeface="굴림" pitchFamily="50" charset="-127"/>
                <a:ea typeface="굴림" pitchFamily="50" charset="-127"/>
              </a:rPr>
              <a:t>" );</a:t>
            </a:r>
          </a:p>
          <a:p>
            <a:r>
              <a:rPr lang="en-US" altLang="ko-KR" sz="1600">
                <a:latin typeface="굴림" pitchFamily="50" charset="-127"/>
                <a:ea typeface="굴림" pitchFamily="50" charset="-127"/>
              </a:rPr>
              <a:t>        return FALSE;</a:t>
            </a:r>
          </a:p>
          <a:p>
            <a:r>
              <a:rPr lang="en-US" altLang="ko-KR" sz="1600">
                <a:latin typeface="굴림" pitchFamily="50" charset="-127"/>
                <a:ea typeface="굴림" pitchFamily="50" charset="-127"/>
              </a:rPr>
              <a:t>    }</a:t>
            </a:r>
          </a:p>
          <a:p>
            <a:r>
              <a:rPr lang="en-US" altLang="ko-KR" sz="1600">
                <a:latin typeface="굴림" pitchFamily="50" charset="-127"/>
                <a:ea typeface="굴림" pitchFamily="50" charset="-127"/>
              </a:rPr>
              <a:t>    m_pfnInitHook = (PFNInitHook)::GetProcAddress( m_hInstDll, "InitHook" );</a:t>
            </a:r>
          </a:p>
          <a:p>
            <a:r>
              <a:rPr lang="en-US" altLang="ko-KR" sz="1600">
                <a:latin typeface="굴림" pitchFamily="50" charset="-127"/>
                <a:ea typeface="굴림" pitchFamily="50" charset="-127"/>
              </a:rPr>
              <a:t>    m_pfnReleaseHook = (PFNReleaseHook)::GetProcAddress( m_hInstDll, "ReleaseHook" );</a:t>
            </a:r>
          </a:p>
          <a:p>
            <a:r>
              <a:rPr lang="en-US" altLang="ko-KR" sz="1600">
                <a:latin typeface="굴림" pitchFamily="50" charset="-127"/>
                <a:ea typeface="굴림" pitchFamily="50" charset="-127"/>
              </a:rPr>
              <a:t>    m_pfnGetDeadWndTxt = (PFNGetDeadWndTxt)::GetProcAddress( m_hInstDll, "GetDeadWndTxt" );</a:t>
            </a:r>
          </a:p>
          <a:p>
            <a:endParaRPr lang="en-US" altLang="ko-KR" sz="16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600">
                <a:latin typeface="굴림" pitchFamily="50" charset="-127"/>
                <a:ea typeface="굴림" pitchFamily="50" charset="-127"/>
              </a:rPr>
              <a:t>    if( (!m_pfnInitHook) || (!m_pfnReleaseHook) ) {</a:t>
            </a:r>
          </a:p>
          <a:p>
            <a:r>
              <a:rPr lang="en-US" altLang="ko-KR" sz="1600">
                <a:latin typeface="굴림" pitchFamily="50" charset="-127"/>
                <a:ea typeface="굴림" pitchFamily="50" charset="-127"/>
              </a:rPr>
              <a:t>        MessageBox( "</a:t>
            </a:r>
            <a:r>
              <a:rPr lang="ko-KR" altLang="en-US" sz="1600">
                <a:latin typeface="굴림" pitchFamily="50" charset="-127"/>
                <a:ea typeface="굴림" pitchFamily="50" charset="-127"/>
              </a:rPr>
              <a:t>잘못된 </a:t>
            </a:r>
            <a:r>
              <a:rPr lang="en-US" altLang="ko-KR" sz="1600">
                <a:latin typeface="굴림" pitchFamily="50" charset="-127"/>
                <a:ea typeface="굴림" pitchFamily="50" charset="-127"/>
              </a:rPr>
              <a:t>dll</a:t>
            </a:r>
            <a:r>
              <a:rPr lang="ko-KR" altLang="en-US" sz="1600">
                <a:latin typeface="굴림" pitchFamily="50" charset="-127"/>
                <a:ea typeface="굴림" pitchFamily="50" charset="-127"/>
              </a:rPr>
              <a:t>입니다</a:t>
            </a:r>
            <a:r>
              <a:rPr lang="en-US" altLang="ko-KR" sz="1600">
                <a:latin typeface="굴림" pitchFamily="50" charset="-127"/>
                <a:ea typeface="굴림" pitchFamily="50" charset="-127"/>
              </a:rPr>
              <a:t>.", "</a:t>
            </a:r>
            <a:r>
              <a:rPr lang="ko-KR" altLang="en-US" sz="1600">
                <a:latin typeface="굴림" pitchFamily="50" charset="-127"/>
                <a:ea typeface="굴림" pitchFamily="50" charset="-127"/>
              </a:rPr>
              <a:t>오류</a:t>
            </a:r>
            <a:r>
              <a:rPr lang="en-US" altLang="ko-KR" sz="1600">
                <a:latin typeface="굴림" pitchFamily="50" charset="-127"/>
                <a:ea typeface="굴림" pitchFamily="50" charset="-127"/>
              </a:rPr>
              <a:t>" );</a:t>
            </a:r>
          </a:p>
          <a:p>
            <a:r>
              <a:rPr lang="en-US" altLang="ko-KR" sz="1600">
                <a:latin typeface="굴림" pitchFamily="50" charset="-127"/>
                <a:ea typeface="굴림" pitchFamily="50" charset="-127"/>
              </a:rPr>
              <a:t>        ::FreeLibrary( m_hInstDll );</a:t>
            </a:r>
          </a:p>
          <a:p>
            <a:r>
              <a:rPr lang="en-US" altLang="ko-KR" sz="1600">
                <a:latin typeface="굴림" pitchFamily="50" charset="-127"/>
                <a:ea typeface="굴림" pitchFamily="50" charset="-127"/>
              </a:rPr>
              <a:t>        m_hInstDll = 0;</a:t>
            </a:r>
          </a:p>
          <a:p>
            <a:r>
              <a:rPr lang="en-US" altLang="ko-KR" sz="1600">
                <a:latin typeface="굴림" pitchFamily="50" charset="-127"/>
                <a:ea typeface="굴림" pitchFamily="50" charset="-127"/>
              </a:rPr>
              <a:t>        return FALSE;</a:t>
            </a:r>
          </a:p>
          <a:p>
            <a:r>
              <a:rPr lang="en-US" altLang="ko-KR" sz="1600">
                <a:latin typeface="굴림" pitchFamily="50" charset="-127"/>
                <a:ea typeface="굴림" pitchFamily="50" charset="-127"/>
              </a:rPr>
              <a:t>    }</a:t>
            </a:r>
          </a:p>
        </p:txBody>
      </p:sp>
    </p:spTree>
  </p:cSld>
  <p:clrMapOvr>
    <a:masterClrMapping/>
  </p:clrMapOvr>
</p:sld>
</file>

<file path=ppt/slides/slide4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r">
              <a:buFontTx/>
              <a:buNone/>
              <a:defRPr/>
            </a:pPr>
            <a:r>
              <a:rPr lang="ko-KR" altLang="en-US" sz="6600" dirty="0">
                <a:effectLst>
                  <a:outerShdw blurRad="38100" dist="38100" dir="2700000" algn="tl">
                    <a:srgbClr val="C0C0C0"/>
                  </a:outerShdw>
                </a:effectLst>
                <a:latin typeface="휴먼모음T" pitchFamily="18" charset="-127"/>
                <a:ea typeface="휴먼모음T" pitchFamily="18" charset="-127"/>
              </a:rPr>
              <a:t>소켓의 기초</a:t>
            </a:r>
          </a:p>
        </p:txBody>
      </p:sp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latin typeface="휴먼모음T" pitchFamily="18" charset="-127"/>
                <a:ea typeface="휴먼모음T" pitchFamily="18" charset="-127"/>
              </a:rPr>
              <a:t>17.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2.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첫 번째 </a:t>
            </a:r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API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프로그램 분석</a:t>
            </a:r>
          </a:p>
        </p:txBody>
      </p:sp>
      <p:sp>
        <p:nvSpPr>
          <p:cNvPr id="5325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765175"/>
            <a:ext cx="8424862" cy="2447925"/>
          </a:xfrm>
          <a:noFill/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altLang="ko-KR" sz="1800"/>
              <a:t>DC</a:t>
            </a:r>
            <a:r>
              <a:rPr lang="ko-KR" altLang="en-US" sz="1800"/>
              <a:t>란</a:t>
            </a:r>
          </a:p>
          <a:p>
            <a:pPr lvl="2">
              <a:lnSpc>
                <a:spcPct val="80000"/>
              </a:lnSpc>
            </a:pPr>
            <a:r>
              <a:rPr lang="ko-KR" altLang="en-US" sz="1600"/>
              <a:t>출력에 필요한 모든 정보를 가지는 데이터 구조체이다</a:t>
            </a:r>
            <a:r>
              <a:rPr lang="en-US" altLang="ko-KR" sz="1600"/>
              <a:t>.</a:t>
            </a:r>
          </a:p>
          <a:p>
            <a:pPr lvl="2">
              <a:lnSpc>
                <a:spcPct val="80000"/>
              </a:lnSpc>
            </a:pPr>
            <a:r>
              <a:rPr lang="ko-KR" altLang="en-US" sz="1600"/>
              <a:t>어떤 폰트를 사용할 것이지</a:t>
            </a:r>
            <a:r>
              <a:rPr lang="en-US" altLang="ko-KR" sz="1600"/>
              <a:t>, </a:t>
            </a:r>
            <a:r>
              <a:rPr lang="ko-KR" altLang="en-US" sz="1600"/>
              <a:t>선의 색상과 굵기</a:t>
            </a:r>
            <a:r>
              <a:rPr lang="en-US" altLang="ko-KR" sz="1600"/>
              <a:t>, </a:t>
            </a:r>
            <a:r>
              <a:rPr lang="ko-KR" altLang="en-US" sz="1600"/>
              <a:t>채움 무늬와 색상</a:t>
            </a:r>
            <a:r>
              <a:rPr lang="en-US" altLang="ko-KR" sz="1600"/>
              <a:t>, </a:t>
            </a:r>
            <a:r>
              <a:rPr lang="ko-KR" altLang="en-US" sz="1600"/>
              <a:t>출력방법 과 같은 정보를 담고 있다</a:t>
            </a:r>
            <a:r>
              <a:rPr lang="en-US" altLang="ko-KR" sz="1600"/>
              <a:t>.</a:t>
            </a:r>
          </a:p>
          <a:p>
            <a:pPr lvl="2">
              <a:lnSpc>
                <a:spcPct val="80000"/>
              </a:lnSpc>
            </a:pPr>
            <a:r>
              <a:rPr lang="ko-KR" altLang="en-US" sz="1600"/>
              <a:t>모든 출력은 윈도우를 기준으로 하며 이러한 원점에 대한 정보도 </a:t>
            </a:r>
            <a:r>
              <a:rPr lang="en-US" altLang="ko-KR" sz="1600"/>
              <a:t>DC</a:t>
            </a:r>
            <a:r>
              <a:rPr lang="ko-KR" altLang="en-US" sz="1600"/>
              <a:t>에 있다</a:t>
            </a:r>
            <a:r>
              <a:rPr lang="en-US" altLang="ko-KR" sz="1600"/>
              <a:t>.</a:t>
            </a:r>
          </a:p>
          <a:p>
            <a:pPr lvl="2">
              <a:lnSpc>
                <a:spcPct val="80000"/>
              </a:lnSpc>
            </a:pPr>
            <a:r>
              <a:rPr lang="ko-KR" altLang="en-US" sz="1600"/>
              <a:t>현재 상황에서 어떤 영역이 출력이 허가된 영역인가를 보고 허가된 영역에만 출력을 내 보낸다</a:t>
            </a:r>
            <a:r>
              <a:rPr lang="en-US" altLang="ko-KR" sz="16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600"/>
              <a:t>GDI</a:t>
            </a:r>
            <a:r>
              <a:rPr lang="ko-KR" altLang="en-US" sz="1600"/>
              <a:t>모듈에 의해 관리된다</a:t>
            </a:r>
            <a:r>
              <a:rPr lang="en-US" altLang="ko-KR" sz="1600"/>
              <a:t>.</a:t>
            </a:r>
          </a:p>
          <a:p>
            <a:pPr lvl="2">
              <a:lnSpc>
                <a:spcPct val="80000"/>
              </a:lnSpc>
            </a:pPr>
            <a:endParaRPr lang="en-US" altLang="ko-KR" sz="1600"/>
          </a:p>
          <a:p>
            <a:pPr lvl="1">
              <a:lnSpc>
                <a:spcPct val="80000"/>
              </a:lnSpc>
            </a:pPr>
            <a:r>
              <a:rPr lang="en-US" altLang="ko-KR" sz="1800"/>
              <a:t>DrawText(HDC uDC, LPCTSTR lpString, int nCount, LPRECT lpRect, UINT uFormat);</a:t>
            </a:r>
          </a:p>
        </p:txBody>
      </p:sp>
      <p:graphicFrame>
        <p:nvGraphicFramePr>
          <p:cNvPr id="224311" name="Group 55"/>
          <p:cNvGraphicFramePr>
            <a:graphicFrameLocks noGrp="1"/>
          </p:cNvGraphicFramePr>
          <p:nvPr>
            <p:ph sz="half" idx="2"/>
          </p:nvPr>
        </p:nvGraphicFramePr>
        <p:xfrm>
          <a:off x="539750" y="3509963"/>
          <a:ext cx="8353425" cy="3017835"/>
        </p:xfrm>
        <a:graphic>
          <a:graphicData uri="http://schemas.openxmlformats.org/drawingml/2006/table">
            <a:tbl>
              <a:tblPr/>
              <a:tblGrid>
                <a:gridCol w="187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값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DT_LEFT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수평 왼쪽 정렬한다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DT_RIGHT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수평 오른쪽 정렬한다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DT_CENTER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수평 중앙 정렬한다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DT_BOTTOM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사각영역의 바닥에 문자열을 출력한다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DT_VCENTER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사각영역의 수직 중앙에 문자열을 출력한다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DT_WORDBREAK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사각영역의 오른쪽 끝에서 자동 개행되도록 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DT_SINGLELINE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한 줄로 출력한다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DT_NOCLIP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사각영역의 경계를 벗어나도 문자열을 자르지 않고 그대로 출력한다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6613"/>
            <a:ext cx="8229600" cy="3168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/>
              <a:t>소켓이 작업하는 방식</a:t>
            </a:r>
          </a:p>
          <a:p>
            <a:pPr lvl="1">
              <a:lnSpc>
                <a:spcPct val="90000"/>
              </a:lnSpc>
            </a:pPr>
            <a:r>
              <a:rPr lang="en-US" altLang="ko-KR" sz="2000"/>
              <a:t>1. </a:t>
            </a:r>
            <a:r>
              <a:rPr lang="ko-KR" altLang="en-US" sz="2000"/>
              <a:t>연결의 기다리는 소켓 </a:t>
            </a:r>
            <a:r>
              <a:rPr lang="en-US" altLang="ko-KR" sz="2000"/>
              <a:t>: </a:t>
            </a:r>
            <a:r>
              <a:rPr lang="ko-KR" altLang="en-US" sz="2000"/>
              <a:t>서버 소켓</a:t>
            </a:r>
          </a:p>
          <a:p>
            <a:pPr lvl="1">
              <a:lnSpc>
                <a:spcPct val="90000"/>
              </a:lnSpc>
            </a:pPr>
            <a:r>
              <a:rPr lang="en-US" altLang="ko-KR" sz="2000"/>
              <a:t>2. </a:t>
            </a:r>
            <a:r>
              <a:rPr lang="ko-KR" altLang="en-US" sz="2000"/>
              <a:t>연결을 시도하는 소켓 </a:t>
            </a:r>
            <a:r>
              <a:rPr lang="en-US" altLang="ko-KR" sz="2000"/>
              <a:t>: </a:t>
            </a:r>
            <a:r>
              <a:rPr lang="ko-KR" altLang="en-US" sz="2000"/>
              <a:t>클라이언트 소켓</a:t>
            </a:r>
          </a:p>
          <a:p>
            <a:pPr lvl="1">
              <a:lnSpc>
                <a:spcPct val="90000"/>
              </a:lnSpc>
            </a:pPr>
            <a:endParaRPr lang="ko-KR" altLang="en-US" sz="2000"/>
          </a:p>
          <a:p>
            <a:pPr>
              <a:lnSpc>
                <a:spcPct val="90000"/>
              </a:lnSpc>
            </a:pPr>
            <a:r>
              <a:rPr lang="ko-KR" altLang="en-US"/>
              <a:t>서버 소켓</a:t>
            </a:r>
          </a:p>
          <a:p>
            <a:pPr lvl="1">
              <a:lnSpc>
                <a:spcPct val="90000"/>
              </a:lnSpc>
            </a:pPr>
            <a:r>
              <a:rPr lang="ko-KR" altLang="en-US" sz="2000"/>
              <a:t>연결을 시도하는 클라이언트 소켓과의 연결을 구축한다</a:t>
            </a:r>
            <a:r>
              <a:rPr lang="en-US" altLang="ko-KR" sz="2000"/>
              <a:t>.</a:t>
            </a:r>
          </a:p>
          <a:p>
            <a:pPr lvl="1">
              <a:lnSpc>
                <a:spcPct val="90000"/>
              </a:lnSpc>
            </a:pPr>
            <a:r>
              <a:rPr lang="ko-KR" altLang="en-US" sz="2000"/>
              <a:t>서버 소켓은 데이터의 흐름에 대해서는 신경 쓰지 않는다</a:t>
            </a:r>
            <a:r>
              <a:rPr lang="en-US" altLang="ko-KR" sz="2000"/>
              <a:t>. </a:t>
            </a:r>
            <a:r>
              <a:rPr lang="ko-KR" altLang="en-US" sz="2000"/>
              <a:t>오직 연결만 처리한다</a:t>
            </a:r>
            <a:r>
              <a:rPr lang="en-US" altLang="ko-KR" sz="2000"/>
              <a:t>.</a:t>
            </a:r>
          </a:p>
          <a:p>
            <a:pPr lvl="1">
              <a:lnSpc>
                <a:spcPct val="90000"/>
              </a:lnSpc>
            </a:pPr>
            <a:r>
              <a:rPr lang="ko-KR" altLang="en-US" sz="2000"/>
              <a:t>데이터의 흐름은 같은 프로그램 내의 다른 소켓이 담당하게 된다</a:t>
            </a:r>
            <a:r>
              <a:rPr lang="en-US" altLang="ko-KR" sz="2000"/>
              <a:t>.</a:t>
            </a:r>
          </a:p>
        </p:txBody>
      </p:sp>
      <p:sp>
        <p:nvSpPr>
          <p:cNvPr id="403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763" y="0"/>
            <a:ext cx="8229600" cy="417513"/>
          </a:xfrm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서버 소켓</a:t>
            </a:r>
          </a:p>
        </p:txBody>
      </p:sp>
      <p:grpSp>
        <p:nvGrpSpPr>
          <p:cNvPr id="403460" name="Group 14"/>
          <p:cNvGrpSpPr>
            <a:grpSpLocks/>
          </p:cNvGrpSpPr>
          <p:nvPr/>
        </p:nvGrpSpPr>
        <p:grpSpPr bwMode="auto">
          <a:xfrm>
            <a:off x="539750" y="4005263"/>
            <a:ext cx="8137525" cy="2663825"/>
            <a:chOff x="476" y="2523"/>
            <a:chExt cx="5126" cy="1678"/>
          </a:xfrm>
        </p:grpSpPr>
        <p:sp>
          <p:nvSpPr>
            <p:cNvPr id="403461" name="Rectangle 4"/>
            <p:cNvSpPr>
              <a:spLocks noChangeArrowheads="1"/>
            </p:cNvSpPr>
            <p:nvPr/>
          </p:nvSpPr>
          <p:spPr bwMode="auto">
            <a:xfrm>
              <a:off x="657" y="2614"/>
              <a:ext cx="998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ko-KR" altLang="en-US">
                  <a:latin typeface="굴림" pitchFamily="50" charset="-127"/>
                  <a:ea typeface="굴림" pitchFamily="50" charset="-127"/>
                </a:rPr>
                <a:t>서버</a:t>
              </a:r>
            </a:p>
          </p:txBody>
        </p:sp>
        <p:sp>
          <p:nvSpPr>
            <p:cNvPr id="403462" name="Rectangle 5"/>
            <p:cNvSpPr>
              <a:spLocks noChangeArrowheads="1"/>
            </p:cNvSpPr>
            <p:nvPr/>
          </p:nvSpPr>
          <p:spPr bwMode="auto">
            <a:xfrm>
              <a:off x="3923" y="2614"/>
              <a:ext cx="998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ko-KR" altLang="en-US">
                  <a:latin typeface="굴림" pitchFamily="50" charset="-127"/>
                  <a:ea typeface="굴림" pitchFamily="50" charset="-127"/>
                </a:rPr>
                <a:t>클라이언트</a:t>
              </a:r>
            </a:p>
            <a:p>
              <a:pPr algn="ctr"/>
              <a:r>
                <a:rPr lang="en-US" altLang="ko-KR">
                  <a:latin typeface="굴림" pitchFamily="50" charset="-127"/>
                  <a:ea typeface="굴림" pitchFamily="50" charset="-127"/>
                </a:rPr>
                <a:t>(</a:t>
              </a:r>
              <a:r>
                <a:rPr lang="ko-KR" altLang="en-US">
                  <a:latin typeface="굴림" pitchFamily="50" charset="-127"/>
                  <a:ea typeface="굴림" pitchFamily="50" charset="-127"/>
                </a:rPr>
                <a:t>원격 소켓</a:t>
              </a:r>
              <a:r>
                <a:rPr lang="en-US" altLang="ko-KR">
                  <a:latin typeface="굴림" pitchFamily="50" charset="-127"/>
                  <a:ea typeface="굴림" pitchFamily="50" charset="-127"/>
                </a:rPr>
                <a:t>)</a:t>
              </a:r>
            </a:p>
          </p:txBody>
        </p:sp>
        <p:sp>
          <p:nvSpPr>
            <p:cNvPr id="403463" name="Rectangle 6"/>
            <p:cNvSpPr>
              <a:spLocks noChangeArrowheads="1"/>
            </p:cNvSpPr>
            <p:nvPr/>
          </p:nvSpPr>
          <p:spPr bwMode="auto">
            <a:xfrm>
              <a:off x="2426" y="3475"/>
              <a:ext cx="998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ko-KR" altLang="en-US">
                  <a:latin typeface="굴림" pitchFamily="50" charset="-127"/>
                  <a:ea typeface="굴림" pitchFamily="50" charset="-127"/>
                </a:rPr>
                <a:t>클라이언트</a:t>
              </a:r>
            </a:p>
            <a:p>
              <a:pPr algn="ctr"/>
              <a:r>
                <a:rPr lang="en-US" altLang="ko-KR">
                  <a:latin typeface="굴림" pitchFamily="50" charset="-127"/>
                  <a:ea typeface="굴림" pitchFamily="50" charset="-127"/>
                </a:rPr>
                <a:t>(</a:t>
              </a:r>
              <a:r>
                <a:rPr lang="ko-KR" altLang="en-US">
                  <a:latin typeface="굴림" pitchFamily="50" charset="-127"/>
                  <a:ea typeface="굴림" pitchFamily="50" charset="-127"/>
                </a:rPr>
                <a:t>로컬 소켓</a:t>
              </a:r>
              <a:r>
                <a:rPr lang="en-US" altLang="ko-KR">
                  <a:latin typeface="굴림" pitchFamily="50" charset="-127"/>
                  <a:ea typeface="굴림" pitchFamily="50" charset="-127"/>
                </a:rPr>
                <a:t>)</a:t>
              </a:r>
            </a:p>
          </p:txBody>
        </p:sp>
        <p:sp>
          <p:nvSpPr>
            <p:cNvPr id="403464" name="Line 7"/>
            <p:cNvSpPr>
              <a:spLocks noChangeShapeType="1"/>
            </p:cNvSpPr>
            <p:nvPr/>
          </p:nvSpPr>
          <p:spPr bwMode="auto">
            <a:xfrm>
              <a:off x="1338" y="3249"/>
              <a:ext cx="1088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3465" name="Line 8"/>
            <p:cNvSpPr>
              <a:spLocks noChangeShapeType="1"/>
            </p:cNvSpPr>
            <p:nvPr/>
          </p:nvSpPr>
          <p:spPr bwMode="auto">
            <a:xfrm flipH="1">
              <a:off x="1701" y="2840"/>
              <a:ext cx="2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3466" name="Line 9"/>
            <p:cNvSpPr>
              <a:spLocks noChangeShapeType="1"/>
            </p:cNvSpPr>
            <p:nvPr/>
          </p:nvSpPr>
          <p:spPr bwMode="auto">
            <a:xfrm flipV="1">
              <a:off x="3470" y="3249"/>
              <a:ext cx="771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3467" name="Text Box 10"/>
            <p:cNvSpPr txBox="1">
              <a:spLocks noChangeArrowheads="1"/>
            </p:cNvSpPr>
            <p:nvPr/>
          </p:nvSpPr>
          <p:spPr bwMode="auto">
            <a:xfrm>
              <a:off x="2323" y="2798"/>
              <a:ext cx="91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굴림" pitchFamily="50" charset="-127"/>
                  <a:ea typeface="굴림" pitchFamily="50" charset="-127"/>
                </a:rPr>
                <a:t>1. </a:t>
              </a:r>
              <a:r>
                <a:rPr lang="ko-KR" altLang="en-US">
                  <a:latin typeface="굴림" pitchFamily="50" charset="-127"/>
                  <a:ea typeface="굴림" pitchFamily="50" charset="-127"/>
                </a:rPr>
                <a:t>연결 시도</a:t>
              </a:r>
            </a:p>
          </p:txBody>
        </p:sp>
        <p:sp>
          <p:nvSpPr>
            <p:cNvPr id="403468" name="Text Box 11"/>
            <p:cNvSpPr txBox="1">
              <a:spLocks noChangeArrowheads="1"/>
            </p:cNvSpPr>
            <p:nvPr/>
          </p:nvSpPr>
          <p:spPr bwMode="auto">
            <a:xfrm>
              <a:off x="1325" y="3388"/>
              <a:ext cx="91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굴림" pitchFamily="50" charset="-127"/>
                  <a:ea typeface="굴림" pitchFamily="50" charset="-127"/>
                </a:rPr>
                <a:t>2. </a:t>
              </a:r>
              <a:r>
                <a:rPr lang="ko-KR" altLang="en-US">
                  <a:latin typeface="굴림" pitchFamily="50" charset="-127"/>
                  <a:ea typeface="굴림" pitchFamily="50" charset="-127"/>
                </a:rPr>
                <a:t>소켓 생성</a:t>
              </a:r>
            </a:p>
          </p:txBody>
        </p:sp>
        <p:sp>
          <p:nvSpPr>
            <p:cNvPr id="403469" name="Text Box 12"/>
            <p:cNvSpPr txBox="1">
              <a:spLocks noChangeArrowheads="1"/>
            </p:cNvSpPr>
            <p:nvPr/>
          </p:nvSpPr>
          <p:spPr bwMode="auto">
            <a:xfrm>
              <a:off x="3865" y="3479"/>
              <a:ext cx="17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굴림" pitchFamily="50" charset="-127"/>
                  <a:ea typeface="굴림" pitchFamily="50" charset="-127"/>
                </a:rPr>
                <a:t>3. </a:t>
              </a:r>
              <a:r>
                <a:rPr lang="ko-KR" altLang="en-US">
                  <a:latin typeface="굴림" pitchFamily="50" charset="-127"/>
                  <a:ea typeface="굴림" pitchFamily="50" charset="-127"/>
                </a:rPr>
                <a:t>연결 및 데이터 송수신</a:t>
              </a:r>
            </a:p>
          </p:txBody>
        </p:sp>
        <p:sp>
          <p:nvSpPr>
            <p:cNvPr id="403470" name="Rectangle 13"/>
            <p:cNvSpPr>
              <a:spLocks noChangeArrowheads="1"/>
            </p:cNvSpPr>
            <p:nvPr/>
          </p:nvSpPr>
          <p:spPr bwMode="auto">
            <a:xfrm>
              <a:off x="476" y="2523"/>
              <a:ext cx="5126" cy="16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4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836613"/>
            <a:ext cx="8362950" cy="2879725"/>
          </a:xfrm>
        </p:spPr>
        <p:txBody>
          <a:bodyPr/>
          <a:lstStyle/>
          <a:p>
            <a:pPr lvl="2"/>
            <a:r>
              <a:rPr lang="en-US" altLang="ko-KR" sz="1800"/>
              <a:t>1. </a:t>
            </a:r>
            <a:r>
              <a:rPr lang="ko-KR" altLang="en-US" sz="1800"/>
              <a:t>서버 소켓이 존재하는 상태에서 원격 소켓이 연결을 시도</a:t>
            </a:r>
          </a:p>
          <a:p>
            <a:pPr lvl="2"/>
            <a:r>
              <a:rPr lang="en-US" altLang="ko-KR" sz="1800"/>
              <a:t>2. </a:t>
            </a:r>
            <a:r>
              <a:rPr lang="ko-KR" altLang="en-US" sz="1800"/>
              <a:t>서버 소켓은 패킷 송수신을 담당할 로컬 소켓을 생성</a:t>
            </a:r>
          </a:p>
          <a:p>
            <a:pPr lvl="2"/>
            <a:r>
              <a:rPr lang="en-US" altLang="ko-KR" sz="1800"/>
              <a:t>3. </a:t>
            </a:r>
            <a:r>
              <a:rPr lang="ko-KR" altLang="en-US" sz="1800"/>
              <a:t>로컬 소켓과 연결을 시도한 원격 소켓을 연결</a:t>
            </a:r>
          </a:p>
          <a:p>
            <a:pPr lvl="2"/>
            <a:r>
              <a:rPr lang="en-US" altLang="ko-KR" sz="1800"/>
              <a:t>4. </a:t>
            </a:r>
            <a:r>
              <a:rPr lang="ko-KR" altLang="en-US" sz="1800"/>
              <a:t>서버 로컬 소켓과 원격 소켓 간의 데이터 송수신</a:t>
            </a:r>
          </a:p>
          <a:p>
            <a:pPr lvl="1"/>
            <a:endParaRPr lang="ko-KR" altLang="en-US" sz="2000"/>
          </a:p>
          <a:p>
            <a:pPr lvl="1"/>
            <a:r>
              <a:rPr lang="ko-KR" altLang="en-US" sz="2000"/>
              <a:t>연결을 시도하는 소켓은 무조건 큐에 들어간다</a:t>
            </a:r>
            <a:r>
              <a:rPr lang="en-US" altLang="ko-KR" sz="2000"/>
              <a:t>.</a:t>
            </a:r>
          </a:p>
          <a:p>
            <a:pPr lvl="1"/>
            <a:r>
              <a:rPr lang="ko-KR" altLang="en-US" sz="2000"/>
              <a:t>큐에 들어가서 자신이 처리될 순서를 기다린다</a:t>
            </a:r>
            <a:r>
              <a:rPr lang="en-US" altLang="ko-KR" sz="2000"/>
              <a:t>.</a:t>
            </a:r>
          </a:p>
          <a:p>
            <a:pPr lvl="1"/>
            <a:r>
              <a:rPr lang="ko-KR" altLang="en-US" sz="2000"/>
              <a:t>서버 소켓은 큐에 들어 있는 원격 소켓을 하나씩 처리한다</a:t>
            </a:r>
            <a:r>
              <a:rPr lang="en-US" altLang="ko-KR" sz="2000"/>
              <a:t>.</a:t>
            </a:r>
          </a:p>
        </p:txBody>
      </p:sp>
      <p:sp>
        <p:nvSpPr>
          <p:cNvPr id="404483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서버 소켓</a:t>
            </a:r>
          </a:p>
        </p:txBody>
      </p:sp>
    </p:spTree>
  </p:cSld>
  <p:clrMapOvr>
    <a:masterClrMapping/>
  </p:clrMapOvr>
</p:sld>
</file>

<file path=ppt/slides/slide4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836613"/>
            <a:ext cx="8362950" cy="504825"/>
          </a:xfrm>
        </p:spPr>
        <p:txBody>
          <a:bodyPr/>
          <a:lstStyle/>
          <a:p>
            <a:r>
              <a:rPr lang="ko-KR" altLang="en-US"/>
              <a:t>서버 소켓 흐름도</a:t>
            </a:r>
          </a:p>
        </p:txBody>
      </p:sp>
      <p:sp>
        <p:nvSpPr>
          <p:cNvPr id="405507" name="Rectangle 4"/>
          <p:cNvSpPr>
            <a:spLocks noGrp="1" noChangeArrowheads="1"/>
          </p:cNvSpPr>
          <p:nvPr>
            <p:ph type="title"/>
          </p:nvPr>
        </p:nvSpPr>
        <p:spPr>
          <a:xfrm>
            <a:off x="14288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서버 소켓</a:t>
            </a:r>
          </a:p>
        </p:txBody>
      </p:sp>
      <p:grpSp>
        <p:nvGrpSpPr>
          <p:cNvPr id="405508" name="Group 31"/>
          <p:cNvGrpSpPr>
            <a:grpSpLocks/>
          </p:cNvGrpSpPr>
          <p:nvPr/>
        </p:nvGrpSpPr>
        <p:grpSpPr bwMode="auto">
          <a:xfrm>
            <a:off x="428625" y="1341438"/>
            <a:ext cx="7743825" cy="5399087"/>
            <a:chOff x="158" y="845"/>
            <a:chExt cx="4878" cy="3401"/>
          </a:xfrm>
        </p:grpSpPr>
        <p:sp>
          <p:nvSpPr>
            <p:cNvPr id="405509" name="AutoShape 7"/>
            <p:cNvSpPr>
              <a:spLocks noChangeArrowheads="1"/>
            </p:cNvSpPr>
            <p:nvPr/>
          </p:nvSpPr>
          <p:spPr bwMode="auto">
            <a:xfrm>
              <a:off x="476" y="1056"/>
              <a:ext cx="2450" cy="23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>
                  <a:latin typeface="굴림" pitchFamily="50" charset="-127"/>
                  <a:ea typeface="굴림" pitchFamily="50" charset="-127"/>
                </a:rPr>
                <a:t>소켓 생성 </a:t>
              </a:r>
              <a:r>
                <a:rPr lang="en-US" altLang="ko-KR">
                  <a:latin typeface="굴림" pitchFamily="50" charset="-127"/>
                  <a:ea typeface="굴림" pitchFamily="50" charset="-127"/>
                </a:rPr>
                <a:t>: socket()</a:t>
              </a:r>
            </a:p>
          </p:txBody>
        </p:sp>
        <p:sp>
          <p:nvSpPr>
            <p:cNvPr id="405510" name="Rectangle 8"/>
            <p:cNvSpPr>
              <a:spLocks noChangeArrowheads="1"/>
            </p:cNvSpPr>
            <p:nvPr/>
          </p:nvSpPr>
          <p:spPr bwMode="auto">
            <a:xfrm>
              <a:off x="476" y="1435"/>
              <a:ext cx="2450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>
                  <a:latin typeface="굴림" pitchFamily="50" charset="-127"/>
                  <a:ea typeface="굴림" pitchFamily="50" charset="-127"/>
                </a:rPr>
                <a:t>결합 </a:t>
              </a:r>
              <a:r>
                <a:rPr lang="en-US" altLang="ko-KR">
                  <a:latin typeface="굴림" pitchFamily="50" charset="-127"/>
                  <a:ea typeface="굴림" pitchFamily="50" charset="-127"/>
                </a:rPr>
                <a:t>: bind()</a:t>
              </a:r>
            </a:p>
          </p:txBody>
        </p:sp>
        <p:sp>
          <p:nvSpPr>
            <p:cNvPr id="405511" name="Rectangle 9"/>
            <p:cNvSpPr>
              <a:spLocks noChangeArrowheads="1"/>
            </p:cNvSpPr>
            <p:nvPr/>
          </p:nvSpPr>
          <p:spPr bwMode="auto">
            <a:xfrm>
              <a:off x="476" y="1843"/>
              <a:ext cx="2450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>
                  <a:latin typeface="굴림" pitchFamily="50" charset="-127"/>
                  <a:ea typeface="굴림" pitchFamily="50" charset="-127"/>
                </a:rPr>
                <a:t>듣기 </a:t>
              </a:r>
              <a:r>
                <a:rPr lang="en-US" altLang="ko-KR">
                  <a:latin typeface="굴림" pitchFamily="50" charset="-127"/>
                  <a:ea typeface="굴림" pitchFamily="50" charset="-127"/>
                </a:rPr>
                <a:t>: listen ()</a:t>
              </a:r>
            </a:p>
          </p:txBody>
        </p:sp>
        <p:sp>
          <p:nvSpPr>
            <p:cNvPr id="405512" name="AutoShape 10"/>
            <p:cNvSpPr>
              <a:spLocks noChangeArrowheads="1"/>
            </p:cNvSpPr>
            <p:nvPr/>
          </p:nvSpPr>
          <p:spPr bwMode="auto">
            <a:xfrm>
              <a:off x="476" y="2252"/>
              <a:ext cx="2450" cy="341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>
                  <a:latin typeface="굴림" pitchFamily="50" charset="-127"/>
                  <a:ea typeface="굴림" pitchFamily="50" charset="-127"/>
                </a:rPr>
                <a:t>항상</a:t>
              </a:r>
              <a:r>
                <a:rPr lang="en-US" altLang="ko-KR">
                  <a:latin typeface="굴림" pitchFamily="50" charset="-127"/>
                  <a:ea typeface="굴림" pitchFamily="50" charset="-127"/>
                </a:rPr>
                <a:t>, </a:t>
              </a:r>
              <a:r>
                <a:rPr lang="ko-KR" altLang="en-US">
                  <a:latin typeface="굴림" pitchFamily="50" charset="-127"/>
                  <a:ea typeface="굴림" pitchFamily="50" charset="-127"/>
                </a:rPr>
                <a:t>참</a:t>
              </a:r>
            </a:p>
          </p:txBody>
        </p:sp>
        <p:sp>
          <p:nvSpPr>
            <p:cNvPr id="405513" name="Rectangle 11"/>
            <p:cNvSpPr>
              <a:spLocks noChangeArrowheads="1"/>
            </p:cNvSpPr>
            <p:nvPr/>
          </p:nvSpPr>
          <p:spPr bwMode="auto">
            <a:xfrm>
              <a:off x="476" y="2733"/>
              <a:ext cx="2450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>
                  <a:latin typeface="굴림" pitchFamily="50" charset="-127"/>
                  <a:ea typeface="굴림" pitchFamily="50" charset="-127"/>
                </a:rPr>
                <a:t>대기 </a:t>
              </a:r>
              <a:r>
                <a:rPr lang="en-US" altLang="ko-KR">
                  <a:latin typeface="굴림" pitchFamily="50" charset="-127"/>
                  <a:ea typeface="굴림" pitchFamily="50" charset="-127"/>
                </a:rPr>
                <a:t>: Accept()</a:t>
              </a:r>
            </a:p>
          </p:txBody>
        </p:sp>
        <p:sp>
          <p:nvSpPr>
            <p:cNvPr id="405514" name="Rectangle 12"/>
            <p:cNvSpPr>
              <a:spLocks noChangeArrowheads="1"/>
            </p:cNvSpPr>
            <p:nvPr/>
          </p:nvSpPr>
          <p:spPr bwMode="auto">
            <a:xfrm>
              <a:off x="476" y="3140"/>
              <a:ext cx="2450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>
                  <a:latin typeface="굴림" pitchFamily="50" charset="-127"/>
                  <a:ea typeface="굴림" pitchFamily="50" charset="-127"/>
                </a:rPr>
                <a:t>로컬 소켓 생성</a:t>
              </a:r>
            </a:p>
          </p:txBody>
        </p:sp>
        <p:sp>
          <p:nvSpPr>
            <p:cNvPr id="405515" name="Rectangle 13"/>
            <p:cNvSpPr>
              <a:spLocks noChangeArrowheads="1"/>
            </p:cNvSpPr>
            <p:nvPr/>
          </p:nvSpPr>
          <p:spPr bwMode="auto">
            <a:xfrm>
              <a:off x="476" y="3548"/>
              <a:ext cx="2450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>
                  <a:latin typeface="굴림" pitchFamily="50" charset="-127"/>
                  <a:ea typeface="굴림" pitchFamily="50" charset="-127"/>
                </a:rPr>
                <a:t>연결구축</a:t>
              </a:r>
              <a:r>
                <a:rPr lang="en-US" altLang="ko-KR">
                  <a:latin typeface="굴림" pitchFamily="50" charset="-127"/>
                  <a:ea typeface="굴림" pitchFamily="50" charset="-127"/>
                </a:rPr>
                <a:t>, </a:t>
              </a:r>
              <a:r>
                <a:rPr lang="ko-KR" altLang="en-US">
                  <a:latin typeface="굴림" pitchFamily="50" charset="-127"/>
                  <a:ea typeface="굴림" pitchFamily="50" charset="-127"/>
                </a:rPr>
                <a:t>로컬 소켓과 원격 소켓</a:t>
              </a:r>
            </a:p>
          </p:txBody>
        </p:sp>
        <p:sp>
          <p:nvSpPr>
            <p:cNvPr id="405516" name="Line 14"/>
            <p:cNvSpPr>
              <a:spLocks noChangeShapeType="1"/>
            </p:cNvSpPr>
            <p:nvPr/>
          </p:nvSpPr>
          <p:spPr bwMode="auto">
            <a:xfrm>
              <a:off x="1698" y="129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5517" name="Line 15"/>
            <p:cNvSpPr>
              <a:spLocks noChangeShapeType="1"/>
            </p:cNvSpPr>
            <p:nvPr/>
          </p:nvSpPr>
          <p:spPr bwMode="auto">
            <a:xfrm>
              <a:off x="1699" y="1706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5518" name="Line 16"/>
            <p:cNvSpPr>
              <a:spLocks noChangeShapeType="1"/>
            </p:cNvSpPr>
            <p:nvPr/>
          </p:nvSpPr>
          <p:spPr bwMode="auto">
            <a:xfrm>
              <a:off x="1701" y="211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5519" name="Line 17"/>
            <p:cNvSpPr>
              <a:spLocks noChangeShapeType="1"/>
            </p:cNvSpPr>
            <p:nvPr/>
          </p:nvSpPr>
          <p:spPr bwMode="auto">
            <a:xfrm>
              <a:off x="1701" y="2596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5520" name="Line 18"/>
            <p:cNvSpPr>
              <a:spLocks noChangeShapeType="1"/>
            </p:cNvSpPr>
            <p:nvPr/>
          </p:nvSpPr>
          <p:spPr bwMode="auto">
            <a:xfrm>
              <a:off x="1701" y="300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5521" name="Line 19"/>
            <p:cNvSpPr>
              <a:spLocks noChangeShapeType="1"/>
            </p:cNvSpPr>
            <p:nvPr/>
          </p:nvSpPr>
          <p:spPr bwMode="auto">
            <a:xfrm>
              <a:off x="1701" y="3412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cxnSp>
          <p:nvCxnSpPr>
            <p:cNvPr id="405522" name="AutoShape 20"/>
            <p:cNvCxnSpPr>
              <a:cxnSpLocks noChangeShapeType="1"/>
              <a:stCxn id="405515" idx="2"/>
              <a:endCxn id="405512" idx="3"/>
            </p:cNvCxnSpPr>
            <p:nvPr/>
          </p:nvCxnSpPr>
          <p:spPr bwMode="auto">
            <a:xfrm rot="5400000" flipH="1" flipV="1">
              <a:off x="1615" y="2509"/>
              <a:ext cx="1397" cy="1225"/>
            </a:xfrm>
            <a:prstGeom prst="bentConnector4">
              <a:avLst>
                <a:gd name="adj1" fmla="val -25056"/>
                <a:gd name="adj2" fmla="val 15346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5523" name="Line 22"/>
            <p:cNvSpPr>
              <a:spLocks noChangeShapeType="1"/>
            </p:cNvSpPr>
            <p:nvPr/>
          </p:nvSpPr>
          <p:spPr bwMode="auto">
            <a:xfrm>
              <a:off x="3742" y="2160"/>
              <a:ext cx="5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5524" name="Line 24"/>
            <p:cNvSpPr>
              <a:spLocks noChangeShapeType="1"/>
            </p:cNvSpPr>
            <p:nvPr/>
          </p:nvSpPr>
          <p:spPr bwMode="auto">
            <a:xfrm>
              <a:off x="3750" y="1026"/>
              <a:ext cx="5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5525" name="Line 25"/>
            <p:cNvSpPr>
              <a:spLocks noChangeShapeType="1"/>
            </p:cNvSpPr>
            <p:nvPr/>
          </p:nvSpPr>
          <p:spPr bwMode="auto">
            <a:xfrm>
              <a:off x="3750" y="4156"/>
              <a:ext cx="5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5526" name="Line 26"/>
            <p:cNvSpPr>
              <a:spLocks noChangeShapeType="1"/>
            </p:cNvSpPr>
            <p:nvPr/>
          </p:nvSpPr>
          <p:spPr bwMode="auto">
            <a:xfrm>
              <a:off x="4014" y="1026"/>
              <a:ext cx="0" cy="11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5527" name="Line 27"/>
            <p:cNvSpPr>
              <a:spLocks noChangeShapeType="1"/>
            </p:cNvSpPr>
            <p:nvPr/>
          </p:nvSpPr>
          <p:spPr bwMode="auto">
            <a:xfrm>
              <a:off x="4014" y="2181"/>
              <a:ext cx="0" cy="19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5528" name="Text Box 28"/>
            <p:cNvSpPr txBox="1">
              <a:spLocks noChangeArrowheads="1"/>
            </p:cNvSpPr>
            <p:nvPr/>
          </p:nvSpPr>
          <p:spPr bwMode="auto">
            <a:xfrm>
              <a:off x="4092" y="1392"/>
              <a:ext cx="67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굴림" pitchFamily="50" charset="-127"/>
                  <a:ea typeface="굴림" pitchFamily="50" charset="-127"/>
                </a:rPr>
                <a:t>1</a:t>
              </a:r>
              <a:r>
                <a:rPr lang="ko-KR" altLang="en-US">
                  <a:latin typeface="굴림" pitchFamily="50" charset="-127"/>
                  <a:ea typeface="굴림" pitchFamily="50" charset="-127"/>
                </a:rPr>
                <a:t>회 실행</a:t>
              </a:r>
            </a:p>
          </p:txBody>
        </p:sp>
        <p:sp>
          <p:nvSpPr>
            <p:cNvPr id="405529" name="Text Box 29"/>
            <p:cNvSpPr txBox="1">
              <a:spLocks noChangeArrowheads="1"/>
            </p:cNvSpPr>
            <p:nvPr/>
          </p:nvSpPr>
          <p:spPr bwMode="auto">
            <a:xfrm>
              <a:off x="4105" y="2972"/>
              <a:ext cx="7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9pPr>
            </a:lstStyle>
            <a:p>
              <a:pPr eaLnBrk="1" hangingPunct="1"/>
              <a:r>
                <a:rPr lang="ko-KR" altLang="en-US">
                  <a:latin typeface="굴림" pitchFamily="50" charset="-127"/>
                  <a:ea typeface="굴림" pitchFamily="50" charset="-127"/>
                </a:rPr>
                <a:t>무한 반복</a:t>
              </a:r>
            </a:p>
          </p:txBody>
        </p:sp>
        <p:sp>
          <p:nvSpPr>
            <p:cNvPr id="405530" name="Rectangle 30"/>
            <p:cNvSpPr>
              <a:spLocks noChangeArrowheads="1"/>
            </p:cNvSpPr>
            <p:nvPr/>
          </p:nvSpPr>
          <p:spPr bwMode="auto">
            <a:xfrm>
              <a:off x="158" y="845"/>
              <a:ext cx="4878" cy="34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4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4"/>
          <p:cNvSpPr>
            <a:spLocks noChangeArrowheads="1"/>
          </p:cNvSpPr>
          <p:nvPr/>
        </p:nvSpPr>
        <p:spPr bwMode="auto">
          <a:xfrm>
            <a:off x="323850" y="188913"/>
            <a:ext cx="8569325" cy="648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#include &lt;winsock2.h&gt;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#include &lt;windows.h&gt;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#include "resource.h"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BOOL CALLBACK DlgProc (HWND hDlg, UINT message, WPARAM wParam, LPARAM lParam);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int WINAPI WinMain (HINSTANCE hInstance, HINSTANCE hPrevInstance,PSTR szCmdLine, int iCmdShow)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WSADATA wsaData;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WSAStartup(MAKEWORD(2,2), &amp;wsaData);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DialogBox(hInstance,MAKEINTRESOURCE(IDD_DIALOG1), NULL, DlgProc) 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WSACleanup();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TRUE;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BOOL CALLBACK DlgProc (HWND hDlg, UINT message, WPARAM wParam, LPARAM lParam)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HWND hEdit1,hEdit2;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HWND hButton1,hButton2;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SOCKET hServerSock;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SOCKET hClientSock;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switch (message)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WM_INITDIALOG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hEdit1 = GetDlgItem(hDlg,IDC_EDIT1);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hEdit2 = GetDlgItem(hDlg,IDC_EDIT2);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hButton1 = GetDlgItem(hDlg,IDC_BUTTON1);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hButton2 = GetDlgItem(hDlg,IDC_BUTTON2);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EnableWindow(hButton1,FALSE);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EnableWindow(hButton2,FALSE);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hServerSock = socket(PF_INET, SOCK_STREAM, IPPROTO_TCP);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sockaddr_in ServerAddr;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ZeroMemory(&amp;ServerAddr,sizeof(sockaddr_in));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ServerAddr.sin_addr.s_addr = ADDR_ANY;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ServerAddr.sin_family = AF_INET;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ServerAddr.sin_port = htons(50000);</a:t>
            </a:r>
          </a:p>
        </p:txBody>
      </p:sp>
    </p:spTree>
  </p:cSld>
  <p:clrMapOvr>
    <a:masterClrMapping/>
  </p:clrMapOvr>
</p:sld>
</file>

<file path=ppt/slides/slide4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4"/>
          <p:cNvSpPr>
            <a:spLocks noChangeArrowheads="1"/>
          </p:cNvSpPr>
          <p:nvPr/>
        </p:nvSpPr>
        <p:spPr bwMode="auto">
          <a:xfrm>
            <a:off x="250825" y="73025"/>
            <a:ext cx="8642350" cy="6669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bind(hServerSock,(sockaddr *)&amp;ServerAddr,sizeof(sockaddr_in));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listen(hServerSock,SOMAXCONN);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SetWindowText(hEdit1,"</a:t>
            </a:r>
            <a:r>
              <a:rPr lang="ko-KR" altLang="en-US" sz="1000">
                <a:latin typeface="굴림" pitchFamily="50" charset="-127"/>
                <a:ea typeface="굴림" pitchFamily="50" charset="-127"/>
              </a:rPr>
              <a:t>클라이언트 접속을 기다리고 있습니다</a:t>
            </a:r>
            <a:r>
              <a:rPr lang="en-US" altLang="ko-KR" sz="1000">
                <a:latin typeface="굴림" pitchFamily="50" charset="-127"/>
                <a:ea typeface="굴림" pitchFamily="50" charset="-127"/>
              </a:rPr>
              <a:t>.");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TRUE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WM_COMMAND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switch (LOWORD (wParam))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IDC_ACCEPT: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sockaddr_in ClientAddr;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int nAddrLen = sizeof(ClientAddr);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hClientSock = accept(hServerSock,(sockaddr *)&amp;ClientAddr,&amp;nAddrLen);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if (hClientSock == INVALID_SOCKET)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int ErrorCode = WSAGetLastError();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char errMsg[1024];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FormatMessage(FORMAT_MESSAGE_FROM_SYSTEM,NULL,ErrorCode,0,errMsg,1204,NULL);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MessageBox(NULL,errMsg,"",MB_OK);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char temp[256];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wsprintf(temp,"%s </a:t>
            </a:r>
            <a:r>
              <a:rPr lang="ko-KR" altLang="en-US" sz="1000">
                <a:latin typeface="굴림" pitchFamily="50" charset="-127"/>
                <a:ea typeface="굴림" pitchFamily="50" charset="-127"/>
              </a:rPr>
              <a:t>클라이언트 접속 요청</a:t>
            </a:r>
            <a:r>
              <a:rPr lang="en-US" altLang="ko-KR" sz="1000">
                <a:latin typeface="굴림" pitchFamily="50" charset="-127"/>
                <a:ea typeface="굴림" pitchFamily="50" charset="-127"/>
              </a:rPr>
              <a:t>",inet_ntoa(ClientAddr.sin_addr));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SetWindowText(hEdit1,temp);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EnableWindow(hButton1,TRUE);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EnableWindow(hButton2,TRUE);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return TRUE;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IDC_BUTTON1: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char temp[256];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recv(hClientSock,temp,256,NULL);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SetWindowText(hEdit2,temp);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return TRUE;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}</a:t>
            </a:r>
          </a:p>
        </p:txBody>
      </p:sp>
    </p:spTree>
  </p:cSld>
  <p:clrMapOvr>
    <a:masterClrMapping/>
  </p:clrMapOvr>
</p:sld>
</file>

<file path=ppt/slides/slide4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4"/>
          <p:cNvSpPr>
            <a:spLocks noChangeArrowheads="1"/>
          </p:cNvSpPr>
          <p:nvPr/>
        </p:nvSpPr>
        <p:spPr bwMode="auto">
          <a:xfrm>
            <a:off x="250825" y="73025"/>
            <a:ext cx="8642350" cy="3643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IDC_BUTTON2: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char temp[256];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GetWindowText(hEdit2,temp,256);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send(hClientSock,temp,256,NULL);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return TRUE;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IDOK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IDCANCEL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closesocket(hServerSock);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closesocket(hClientSock);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EndDialog (hDlg, 0)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return TRUE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break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FALSE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4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836613"/>
            <a:ext cx="8229600" cy="5832475"/>
          </a:xfrm>
        </p:spPr>
        <p:txBody>
          <a:bodyPr/>
          <a:lstStyle/>
          <a:p>
            <a:pPr lvl="1"/>
            <a:r>
              <a:rPr lang="en-US" altLang="ko-KR" sz="2000"/>
              <a:t>accept </a:t>
            </a:r>
            <a:r>
              <a:rPr lang="ko-KR" altLang="en-US" sz="2000"/>
              <a:t>함수</a:t>
            </a:r>
          </a:p>
          <a:p>
            <a:pPr lvl="2"/>
            <a:r>
              <a:rPr lang="ko-KR" altLang="en-US" sz="1800"/>
              <a:t>클라이언트 소켓이 연결을 시도할 때까지 블로킹상태에 빠지기 때문에 프로그램이 죽은 것처럼 보인다</a:t>
            </a:r>
            <a:r>
              <a:rPr lang="en-US" altLang="ko-KR" sz="1800"/>
              <a:t>.</a:t>
            </a:r>
          </a:p>
          <a:p>
            <a:pPr lvl="2"/>
            <a:r>
              <a:rPr lang="ko-KR" altLang="en-US" sz="1800"/>
              <a:t>첫 번째 인자 </a:t>
            </a:r>
            <a:r>
              <a:rPr lang="en-US" altLang="ko-KR" sz="1800"/>
              <a:t>: </a:t>
            </a:r>
            <a:r>
              <a:rPr lang="ko-KR" altLang="en-US" sz="1800"/>
              <a:t>대기 모드에 들어가 있는 소켓의 핸들</a:t>
            </a:r>
            <a:r>
              <a:rPr lang="en-US" altLang="ko-KR" sz="1800"/>
              <a:t>. </a:t>
            </a:r>
            <a:r>
              <a:rPr lang="ko-KR" altLang="en-US" sz="1800"/>
              <a:t>반드시 </a:t>
            </a:r>
            <a:r>
              <a:rPr lang="en-US" altLang="ko-KR" sz="1800"/>
              <a:t>listen </a:t>
            </a:r>
            <a:r>
              <a:rPr lang="ko-KR" altLang="en-US" sz="1800"/>
              <a:t>함수 호출에서 성공한 핸들이어야 한다</a:t>
            </a:r>
            <a:r>
              <a:rPr lang="en-US" altLang="ko-KR" sz="1800"/>
              <a:t>.</a:t>
            </a:r>
          </a:p>
          <a:p>
            <a:pPr lvl="2"/>
            <a:r>
              <a:rPr lang="ko-KR" altLang="en-US" sz="1800"/>
              <a:t>두 번째 인자 </a:t>
            </a:r>
            <a:r>
              <a:rPr lang="en-US" altLang="ko-KR" sz="1800"/>
              <a:t>: </a:t>
            </a:r>
            <a:r>
              <a:rPr lang="ko-KR" altLang="en-US" sz="1800"/>
              <a:t>연결을 시도한 클라이언트 소켓의 번호를 받을 </a:t>
            </a:r>
            <a:r>
              <a:rPr lang="en-US" altLang="ko-KR" sz="1800"/>
              <a:t>sockaddr_in </a:t>
            </a:r>
            <a:r>
              <a:rPr lang="ko-KR" altLang="en-US" sz="1800"/>
              <a:t>구조체의 주소</a:t>
            </a:r>
          </a:p>
          <a:p>
            <a:pPr lvl="2"/>
            <a:r>
              <a:rPr lang="ko-KR" altLang="en-US" sz="1800"/>
              <a:t>세 번째 인자 </a:t>
            </a:r>
            <a:r>
              <a:rPr lang="en-US" altLang="ko-KR" sz="1800"/>
              <a:t>: </a:t>
            </a:r>
            <a:r>
              <a:rPr lang="ko-KR" altLang="en-US" sz="1800"/>
              <a:t>두 번째 인자로 들어가는 구조체의 크기</a:t>
            </a:r>
          </a:p>
          <a:p>
            <a:pPr lvl="1"/>
            <a:endParaRPr lang="ko-KR" altLang="en-US" sz="2000"/>
          </a:p>
          <a:p>
            <a:pPr lvl="2"/>
            <a:r>
              <a:rPr lang="ko-KR" altLang="en-US" sz="1800"/>
              <a:t>원격지에서 연결을 시도한 소켓과 연결을 담당한다</a:t>
            </a:r>
            <a:r>
              <a:rPr lang="en-US" altLang="ko-KR" sz="1800"/>
              <a:t>.</a:t>
            </a:r>
          </a:p>
          <a:p>
            <a:pPr lvl="2"/>
            <a:r>
              <a:rPr lang="ko-KR" altLang="en-US" sz="1800"/>
              <a:t>두 번째 인자를 통하여 넘어온 </a:t>
            </a:r>
            <a:r>
              <a:rPr lang="en-US" altLang="ko-KR" sz="1800"/>
              <a:t>IP</a:t>
            </a:r>
            <a:r>
              <a:rPr lang="ko-KR" altLang="en-US" sz="1800"/>
              <a:t>를 확인하여 연결을 허락할지 끊어야 할지를 결정한다</a:t>
            </a:r>
            <a:r>
              <a:rPr lang="en-US" altLang="ko-KR" sz="1800"/>
              <a:t>.</a:t>
            </a:r>
          </a:p>
          <a:p>
            <a:pPr lvl="3"/>
            <a:r>
              <a:rPr lang="ko-KR" altLang="en-US" sz="1600"/>
              <a:t>연결을 끊을 때는 </a:t>
            </a:r>
            <a:r>
              <a:rPr lang="en-US" altLang="ko-KR" sz="1600"/>
              <a:t>closesocket</a:t>
            </a:r>
            <a:r>
              <a:rPr lang="ko-KR" altLang="en-US" sz="1600"/>
              <a:t>함수를 이용하낟</a:t>
            </a:r>
            <a:r>
              <a:rPr lang="en-US" altLang="ko-KR" sz="1600"/>
              <a:t>.</a:t>
            </a:r>
          </a:p>
          <a:p>
            <a:pPr lvl="2"/>
            <a:r>
              <a:rPr lang="ko-KR" altLang="en-US" sz="1800"/>
              <a:t>리턴 값 </a:t>
            </a:r>
            <a:r>
              <a:rPr lang="en-US" altLang="ko-KR" sz="1800"/>
              <a:t>: </a:t>
            </a:r>
            <a:r>
              <a:rPr lang="ko-KR" altLang="en-US" sz="1800"/>
              <a:t>원격지 소켓과의 데이터 송수신을 처리할 소켓의 핸들을 반환한다</a:t>
            </a:r>
            <a:r>
              <a:rPr lang="en-US" altLang="ko-KR" sz="1800"/>
              <a:t>. (accept</a:t>
            </a:r>
            <a:r>
              <a:rPr lang="ko-KR" altLang="en-US" sz="1800"/>
              <a:t>함수 내부에서 생성</a:t>
            </a:r>
            <a:r>
              <a:rPr lang="en-US" altLang="ko-KR" sz="1800"/>
              <a:t>)</a:t>
            </a:r>
          </a:p>
          <a:p>
            <a:pPr lvl="3"/>
            <a:r>
              <a:rPr lang="ko-KR" altLang="en-US" sz="1600"/>
              <a:t>실패하면 </a:t>
            </a:r>
            <a:r>
              <a:rPr lang="en-US" altLang="ko-KR" sz="1600"/>
              <a:t>INVALID_SOCKET </a:t>
            </a:r>
            <a:r>
              <a:rPr lang="ko-KR" altLang="en-US" sz="1600"/>
              <a:t>이 리턴된다</a:t>
            </a:r>
            <a:r>
              <a:rPr lang="en-US" altLang="ko-KR" sz="1600"/>
              <a:t>.</a:t>
            </a:r>
          </a:p>
          <a:p>
            <a:pPr lvl="2"/>
            <a:r>
              <a:rPr lang="en-US" altLang="ko-KR" sz="1800"/>
              <a:t>accept</a:t>
            </a:r>
            <a:r>
              <a:rPr lang="ko-KR" altLang="en-US" sz="1800"/>
              <a:t>함수가 성공하면 프로그램에는 소켓이 두 개가 존재하게 된다</a:t>
            </a:r>
            <a:r>
              <a:rPr lang="en-US" altLang="ko-KR" sz="1800"/>
              <a:t>.</a:t>
            </a:r>
          </a:p>
        </p:txBody>
      </p:sp>
      <p:sp>
        <p:nvSpPr>
          <p:cNvPr id="409603" name="Rectangle 4"/>
          <p:cNvSpPr>
            <a:spLocks noGrp="1" noChangeArrowheads="1"/>
          </p:cNvSpPr>
          <p:nvPr>
            <p:ph type="title"/>
          </p:nvPr>
        </p:nvSpPr>
        <p:spPr>
          <a:xfrm>
            <a:off x="30163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서버 소켓</a:t>
            </a:r>
          </a:p>
        </p:txBody>
      </p:sp>
    </p:spTree>
  </p:cSld>
  <p:clrMapOvr>
    <a:masterClrMapping/>
  </p:clrMapOvr>
</p:sld>
</file>

<file path=ppt/slides/slide4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836613"/>
            <a:ext cx="8229600" cy="5832475"/>
          </a:xfrm>
        </p:spPr>
        <p:txBody>
          <a:bodyPr/>
          <a:lstStyle/>
          <a:p>
            <a:pPr lvl="1"/>
            <a:r>
              <a:rPr lang="ko-KR" altLang="en-US" sz="2000"/>
              <a:t>원격 소켓</a:t>
            </a:r>
          </a:p>
          <a:p>
            <a:pPr lvl="2"/>
            <a:r>
              <a:rPr lang="ko-KR" altLang="en-US" sz="1800"/>
              <a:t>원격 소켓의 역할은 서버 소켓에 연결을 시도하는 것이다</a:t>
            </a:r>
            <a:r>
              <a:rPr lang="en-US" altLang="ko-KR" sz="1800"/>
              <a:t>.</a:t>
            </a:r>
          </a:p>
          <a:p>
            <a:pPr lvl="2"/>
            <a:r>
              <a:rPr lang="ko-KR" altLang="en-US" sz="1800"/>
              <a:t>원격 소켓이 서버에 연결하기 위해서는 반드시</a:t>
            </a:r>
            <a:r>
              <a:rPr lang="en-US" altLang="ko-KR" sz="1800"/>
              <a:t>, </a:t>
            </a:r>
            <a:r>
              <a:rPr lang="ko-KR" altLang="en-US" sz="1800"/>
              <a:t>서버의 주소와 포트 번호를 알고 있어야 한다</a:t>
            </a:r>
            <a:r>
              <a:rPr lang="en-US" altLang="ko-KR" sz="1800"/>
              <a:t>.</a:t>
            </a:r>
          </a:p>
          <a:p>
            <a:pPr lvl="2"/>
            <a:r>
              <a:rPr lang="ko-KR" altLang="en-US" sz="1800"/>
              <a:t>클라이언트 프로그램이 종료되면</a:t>
            </a:r>
            <a:r>
              <a:rPr lang="en-US" altLang="ko-KR" sz="1800"/>
              <a:t>, </a:t>
            </a:r>
            <a:r>
              <a:rPr lang="ko-KR" altLang="en-US" sz="1800"/>
              <a:t>원격 소켓은 자동으로 종료된다</a:t>
            </a:r>
            <a:r>
              <a:rPr lang="en-US" altLang="ko-KR" sz="1800"/>
              <a:t>.</a:t>
            </a:r>
          </a:p>
          <a:p>
            <a:pPr lvl="2"/>
            <a:r>
              <a:rPr lang="ko-KR" altLang="en-US" sz="1800"/>
              <a:t>소켓은 종료할 때</a:t>
            </a:r>
            <a:r>
              <a:rPr lang="en-US" altLang="ko-KR" sz="1800"/>
              <a:t>, </a:t>
            </a:r>
            <a:r>
              <a:rPr lang="ko-KR" altLang="en-US" sz="1800"/>
              <a:t>자신과 연결된 상대 소켓에게 종료되었다고 알려 준다</a:t>
            </a:r>
            <a:r>
              <a:rPr lang="en-US" altLang="ko-KR" sz="1800"/>
              <a:t>.</a:t>
            </a:r>
          </a:p>
          <a:p>
            <a:pPr lvl="2"/>
            <a:endParaRPr lang="en-US" altLang="ko-KR" sz="1800"/>
          </a:p>
          <a:p>
            <a:pPr lvl="1"/>
            <a:endParaRPr lang="en-US" altLang="ko-KR" sz="2000"/>
          </a:p>
        </p:txBody>
      </p:sp>
      <p:sp>
        <p:nvSpPr>
          <p:cNvPr id="410627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40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2.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클라이언트</a:t>
            </a:r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원격</a:t>
            </a:r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)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소켓</a:t>
            </a:r>
          </a:p>
        </p:txBody>
      </p:sp>
    </p:spTree>
  </p:cSld>
  <p:clrMapOvr>
    <a:masterClrMapping/>
  </p:clrMapOvr>
</p:sld>
</file>

<file path=ppt/slides/slide4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836613"/>
            <a:ext cx="8362950" cy="504825"/>
          </a:xfrm>
        </p:spPr>
        <p:txBody>
          <a:bodyPr/>
          <a:lstStyle/>
          <a:p>
            <a:r>
              <a:rPr lang="ko-KR" altLang="en-US"/>
              <a:t>클라이언트</a:t>
            </a:r>
            <a:r>
              <a:rPr lang="en-US" altLang="ko-KR"/>
              <a:t>(</a:t>
            </a:r>
            <a:r>
              <a:rPr lang="ko-KR" altLang="en-US"/>
              <a:t>원격</a:t>
            </a:r>
            <a:r>
              <a:rPr lang="en-US" altLang="ko-KR"/>
              <a:t>) </a:t>
            </a:r>
            <a:r>
              <a:rPr lang="ko-KR" altLang="en-US"/>
              <a:t>소켓 흐름도</a:t>
            </a:r>
          </a:p>
        </p:txBody>
      </p:sp>
      <p:sp>
        <p:nvSpPr>
          <p:cNvPr id="411651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1113"/>
            <a:ext cx="8229600" cy="417512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2.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클라이언트</a:t>
            </a:r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원격</a:t>
            </a:r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)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소켓</a:t>
            </a:r>
          </a:p>
        </p:txBody>
      </p:sp>
      <p:grpSp>
        <p:nvGrpSpPr>
          <p:cNvPr id="411652" name="Group 43"/>
          <p:cNvGrpSpPr>
            <a:grpSpLocks/>
          </p:cNvGrpSpPr>
          <p:nvPr/>
        </p:nvGrpSpPr>
        <p:grpSpPr bwMode="auto">
          <a:xfrm>
            <a:off x="287338" y="1412875"/>
            <a:ext cx="8532812" cy="4319588"/>
            <a:chOff x="0" y="845"/>
            <a:chExt cx="5375" cy="2721"/>
          </a:xfrm>
        </p:grpSpPr>
        <p:sp>
          <p:nvSpPr>
            <p:cNvPr id="411653" name="AutoShape 7"/>
            <p:cNvSpPr>
              <a:spLocks noChangeArrowheads="1"/>
            </p:cNvSpPr>
            <p:nvPr/>
          </p:nvSpPr>
          <p:spPr bwMode="auto">
            <a:xfrm>
              <a:off x="1659" y="1056"/>
              <a:ext cx="2128" cy="23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>
                  <a:latin typeface="굴림" pitchFamily="50" charset="-127"/>
                  <a:ea typeface="굴림" pitchFamily="50" charset="-127"/>
                </a:rPr>
                <a:t>소켓 생성 </a:t>
              </a:r>
              <a:r>
                <a:rPr lang="en-US" altLang="ko-KR">
                  <a:latin typeface="굴림" pitchFamily="50" charset="-127"/>
                  <a:ea typeface="굴림" pitchFamily="50" charset="-127"/>
                </a:rPr>
                <a:t>: socket()</a:t>
              </a:r>
            </a:p>
          </p:txBody>
        </p:sp>
        <p:sp>
          <p:nvSpPr>
            <p:cNvPr id="411654" name="Rectangle 8"/>
            <p:cNvSpPr>
              <a:spLocks noChangeArrowheads="1"/>
            </p:cNvSpPr>
            <p:nvPr/>
          </p:nvSpPr>
          <p:spPr bwMode="auto">
            <a:xfrm>
              <a:off x="1659" y="1435"/>
              <a:ext cx="2128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>
                  <a:latin typeface="굴림" pitchFamily="50" charset="-127"/>
                  <a:ea typeface="굴림" pitchFamily="50" charset="-127"/>
                </a:rPr>
                <a:t>서버에 연결 </a:t>
              </a:r>
              <a:r>
                <a:rPr lang="en-US" altLang="ko-KR">
                  <a:latin typeface="굴림" pitchFamily="50" charset="-127"/>
                  <a:ea typeface="굴림" pitchFamily="50" charset="-127"/>
                </a:rPr>
                <a:t>: connect ()</a:t>
              </a:r>
            </a:p>
          </p:txBody>
        </p:sp>
        <p:sp>
          <p:nvSpPr>
            <p:cNvPr id="411655" name="AutoShape 10"/>
            <p:cNvSpPr>
              <a:spLocks noChangeArrowheads="1"/>
            </p:cNvSpPr>
            <p:nvPr/>
          </p:nvSpPr>
          <p:spPr bwMode="auto">
            <a:xfrm>
              <a:off x="1659" y="1842"/>
              <a:ext cx="2128" cy="341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>
                  <a:latin typeface="굴림" pitchFamily="50" charset="-127"/>
                  <a:ea typeface="굴림" pitchFamily="50" charset="-127"/>
                </a:rPr>
                <a:t>연결 </a:t>
              </a:r>
              <a:r>
                <a:rPr lang="en-US" altLang="ko-KR">
                  <a:latin typeface="굴림" pitchFamily="50" charset="-127"/>
                  <a:ea typeface="굴림" pitchFamily="50" charset="-127"/>
                </a:rPr>
                <a:t>?</a:t>
              </a:r>
            </a:p>
          </p:txBody>
        </p:sp>
        <p:sp>
          <p:nvSpPr>
            <p:cNvPr id="411656" name="Rectangle 12"/>
            <p:cNvSpPr>
              <a:spLocks noChangeArrowheads="1"/>
            </p:cNvSpPr>
            <p:nvPr/>
          </p:nvSpPr>
          <p:spPr bwMode="auto">
            <a:xfrm>
              <a:off x="1659" y="2795"/>
              <a:ext cx="2128" cy="4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>
                  <a:latin typeface="굴림" pitchFamily="50" charset="-127"/>
                  <a:ea typeface="굴림" pitchFamily="50" charset="-127"/>
                </a:rPr>
                <a:t>데이터 송수신</a:t>
              </a:r>
            </a:p>
            <a:p>
              <a:pPr algn="ctr"/>
              <a:r>
                <a:rPr lang="en-US" altLang="ko-KR">
                  <a:latin typeface="굴림" pitchFamily="50" charset="-127"/>
                  <a:ea typeface="굴림" pitchFamily="50" charset="-127"/>
                </a:rPr>
                <a:t>send(),receive()</a:t>
              </a:r>
            </a:p>
          </p:txBody>
        </p:sp>
        <p:sp>
          <p:nvSpPr>
            <p:cNvPr id="411657" name="Line 14"/>
            <p:cNvSpPr>
              <a:spLocks noChangeShapeType="1"/>
            </p:cNvSpPr>
            <p:nvPr/>
          </p:nvSpPr>
          <p:spPr bwMode="auto">
            <a:xfrm>
              <a:off x="2735" y="129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658" name="Line 15"/>
            <p:cNvSpPr>
              <a:spLocks noChangeShapeType="1"/>
            </p:cNvSpPr>
            <p:nvPr/>
          </p:nvSpPr>
          <p:spPr bwMode="auto">
            <a:xfrm>
              <a:off x="2736" y="1706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659" name="Line 17"/>
            <p:cNvSpPr>
              <a:spLocks noChangeShapeType="1"/>
            </p:cNvSpPr>
            <p:nvPr/>
          </p:nvSpPr>
          <p:spPr bwMode="auto">
            <a:xfrm>
              <a:off x="2726" y="266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660" name="Line 21"/>
            <p:cNvSpPr>
              <a:spLocks noChangeShapeType="1"/>
            </p:cNvSpPr>
            <p:nvPr/>
          </p:nvSpPr>
          <p:spPr bwMode="auto">
            <a:xfrm>
              <a:off x="4150" y="2160"/>
              <a:ext cx="5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661" name="Line 22"/>
            <p:cNvSpPr>
              <a:spLocks noChangeShapeType="1"/>
            </p:cNvSpPr>
            <p:nvPr/>
          </p:nvSpPr>
          <p:spPr bwMode="auto">
            <a:xfrm>
              <a:off x="4158" y="1026"/>
              <a:ext cx="5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662" name="Line 23"/>
            <p:cNvSpPr>
              <a:spLocks noChangeShapeType="1"/>
            </p:cNvSpPr>
            <p:nvPr/>
          </p:nvSpPr>
          <p:spPr bwMode="auto">
            <a:xfrm>
              <a:off x="4176" y="3385"/>
              <a:ext cx="5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663" name="Line 24"/>
            <p:cNvSpPr>
              <a:spLocks noChangeShapeType="1"/>
            </p:cNvSpPr>
            <p:nvPr/>
          </p:nvSpPr>
          <p:spPr bwMode="auto">
            <a:xfrm>
              <a:off x="4422" y="1026"/>
              <a:ext cx="0" cy="11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664" name="Line 25"/>
            <p:cNvSpPr>
              <a:spLocks noChangeShapeType="1"/>
            </p:cNvSpPr>
            <p:nvPr/>
          </p:nvSpPr>
          <p:spPr bwMode="auto">
            <a:xfrm>
              <a:off x="4422" y="2181"/>
              <a:ext cx="15" cy="1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665" name="Text Box 26"/>
            <p:cNvSpPr txBox="1">
              <a:spLocks noChangeArrowheads="1"/>
            </p:cNvSpPr>
            <p:nvPr/>
          </p:nvSpPr>
          <p:spPr bwMode="auto">
            <a:xfrm>
              <a:off x="4500" y="1392"/>
              <a:ext cx="67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굴림" pitchFamily="50" charset="-127"/>
                  <a:ea typeface="굴림" pitchFamily="50" charset="-127"/>
                </a:rPr>
                <a:t>1</a:t>
              </a:r>
              <a:r>
                <a:rPr lang="ko-KR" altLang="en-US">
                  <a:latin typeface="굴림" pitchFamily="50" charset="-127"/>
                  <a:ea typeface="굴림" pitchFamily="50" charset="-127"/>
                </a:rPr>
                <a:t>회 실행</a:t>
              </a:r>
            </a:p>
          </p:txBody>
        </p:sp>
        <p:sp>
          <p:nvSpPr>
            <p:cNvPr id="411666" name="Text Box 27"/>
            <p:cNvSpPr txBox="1">
              <a:spLocks noChangeArrowheads="1"/>
            </p:cNvSpPr>
            <p:nvPr/>
          </p:nvSpPr>
          <p:spPr bwMode="auto">
            <a:xfrm>
              <a:off x="4513" y="2972"/>
              <a:ext cx="7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9pPr>
            </a:lstStyle>
            <a:p>
              <a:pPr eaLnBrk="1" hangingPunct="1"/>
              <a:r>
                <a:rPr lang="ko-KR" altLang="en-US">
                  <a:latin typeface="굴림" pitchFamily="50" charset="-127"/>
                  <a:ea typeface="굴림" pitchFamily="50" charset="-127"/>
                </a:rPr>
                <a:t>무한 반복</a:t>
              </a:r>
            </a:p>
          </p:txBody>
        </p:sp>
        <p:cxnSp>
          <p:nvCxnSpPr>
            <p:cNvPr id="411667" name="AutoShape 32"/>
            <p:cNvCxnSpPr>
              <a:cxnSpLocks noChangeShapeType="1"/>
              <a:stCxn id="411655" idx="1"/>
              <a:endCxn id="411654" idx="1"/>
            </p:cNvCxnSpPr>
            <p:nvPr/>
          </p:nvCxnSpPr>
          <p:spPr bwMode="auto">
            <a:xfrm rot="10800000" flipH="1">
              <a:off x="1659" y="1571"/>
              <a:ext cx="1" cy="442"/>
            </a:xfrm>
            <a:prstGeom prst="bent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668" name="Text Box 33"/>
            <p:cNvSpPr txBox="1">
              <a:spLocks noChangeArrowheads="1"/>
            </p:cNvSpPr>
            <p:nvPr/>
          </p:nvSpPr>
          <p:spPr bwMode="auto">
            <a:xfrm>
              <a:off x="1084" y="1755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9pPr>
            </a:lstStyle>
            <a:p>
              <a:pPr eaLnBrk="1" hangingPunct="1"/>
              <a:r>
                <a:rPr lang="ko-KR" altLang="en-US">
                  <a:latin typeface="굴림" pitchFamily="50" charset="-127"/>
                  <a:ea typeface="굴림" pitchFamily="50" charset="-127"/>
                </a:rPr>
                <a:t>실패</a:t>
              </a:r>
            </a:p>
          </p:txBody>
        </p:sp>
        <p:sp>
          <p:nvSpPr>
            <p:cNvPr id="411669" name="AutoShape 34"/>
            <p:cNvSpPr>
              <a:spLocks noChangeArrowheads="1"/>
            </p:cNvSpPr>
            <p:nvPr/>
          </p:nvSpPr>
          <p:spPr bwMode="auto">
            <a:xfrm>
              <a:off x="1655" y="2323"/>
              <a:ext cx="2128" cy="341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>
                  <a:latin typeface="굴림" pitchFamily="50" charset="-127"/>
                  <a:ea typeface="굴림" pitchFamily="50" charset="-127"/>
                </a:rPr>
                <a:t>작업 완료</a:t>
              </a:r>
              <a:r>
                <a:rPr lang="en-US" altLang="ko-KR">
                  <a:latin typeface="굴림" pitchFamily="50" charset="-127"/>
                  <a:ea typeface="굴림" pitchFamily="50" charset="-127"/>
                </a:rPr>
                <a:t>?</a:t>
              </a:r>
            </a:p>
          </p:txBody>
        </p:sp>
        <p:sp>
          <p:nvSpPr>
            <p:cNvPr id="411670" name="Line 35"/>
            <p:cNvSpPr>
              <a:spLocks noChangeShapeType="1"/>
            </p:cNvSpPr>
            <p:nvPr/>
          </p:nvSpPr>
          <p:spPr bwMode="auto">
            <a:xfrm>
              <a:off x="2732" y="218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671" name="Text Box 36"/>
            <p:cNvSpPr txBox="1">
              <a:spLocks noChangeArrowheads="1"/>
            </p:cNvSpPr>
            <p:nvPr/>
          </p:nvSpPr>
          <p:spPr bwMode="auto">
            <a:xfrm>
              <a:off x="2839" y="2160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9pPr>
            </a:lstStyle>
            <a:p>
              <a:pPr eaLnBrk="1" hangingPunct="1"/>
              <a:r>
                <a:rPr lang="ko-KR" altLang="en-US">
                  <a:latin typeface="굴림" pitchFamily="50" charset="-127"/>
                  <a:ea typeface="굴림" pitchFamily="50" charset="-127"/>
                </a:rPr>
                <a:t>성공</a:t>
              </a:r>
            </a:p>
          </p:txBody>
        </p:sp>
        <p:sp>
          <p:nvSpPr>
            <p:cNvPr id="411672" name="AutoShape 38"/>
            <p:cNvSpPr>
              <a:spLocks noChangeArrowheads="1"/>
            </p:cNvSpPr>
            <p:nvPr/>
          </p:nvSpPr>
          <p:spPr bwMode="auto">
            <a:xfrm>
              <a:off x="72" y="2810"/>
              <a:ext cx="1447" cy="23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>
                  <a:latin typeface="굴림" pitchFamily="50" charset="-127"/>
                  <a:ea typeface="굴림" pitchFamily="50" charset="-127"/>
                </a:rPr>
                <a:t>종료 </a:t>
              </a:r>
              <a:r>
                <a:rPr lang="en-US" altLang="ko-KR">
                  <a:latin typeface="굴림" pitchFamily="50" charset="-127"/>
                  <a:ea typeface="굴림" pitchFamily="50" charset="-127"/>
                </a:rPr>
                <a:t>: closesocket()</a:t>
              </a:r>
            </a:p>
          </p:txBody>
        </p:sp>
        <p:cxnSp>
          <p:nvCxnSpPr>
            <p:cNvPr id="411673" name="AutoShape 39"/>
            <p:cNvCxnSpPr>
              <a:cxnSpLocks noChangeShapeType="1"/>
              <a:stCxn id="411669" idx="1"/>
              <a:endCxn id="411672" idx="0"/>
            </p:cNvCxnSpPr>
            <p:nvPr/>
          </p:nvCxnSpPr>
          <p:spPr bwMode="auto">
            <a:xfrm rot="10800000" flipV="1">
              <a:off x="796" y="2494"/>
              <a:ext cx="859" cy="31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674" name="Text Box 40"/>
            <p:cNvSpPr txBox="1">
              <a:spLocks noChangeArrowheads="1"/>
            </p:cNvSpPr>
            <p:nvPr/>
          </p:nvSpPr>
          <p:spPr bwMode="auto">
            <a:xfrm>
              <a:off x="1371" y="2300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9pPr>
            </a:lstStyle>
            <a:p>
              <a:pPr eaLnBrk="1" hangingPunct="1"/>
              <a:r>
                <a:rPr lang="ko-KR" altLang="en-US">
                  <a:latin typeface="굴림" pitchFamily="50" charset="-127"/>
                  <a:ea typeface="굴림" pitchFamily="50" charset="-127"/>
                </a:rPr>
                <a:t>예</a:t>
              </a:r>
            </a:p>
          </p:txBody>
        </p:sp>
        <p:cxnSp>
          <p:nvCxnSpPr>
            <p:cNvPr id="411675" name="AutoShape 41"/>
            <p:cNvCxnSpPr>
              <a:cxnSpLocks noChangeShapeType="1"/>
              <a:stCxn id="411656" idx="2"/>
              <a:endCxn id="411669" idx="3"/>
            </p:cNvCxnSpPr>
            <p:nvPr/>
          </p:nvCxnSpPr>
          <p:spPr bwMode="auto">
            <a:xfrm rot="5400000" flipH="1" flipV="1">
              <a:off x="2875" y="2342"/>
              <a:ext cx="755" cy="1060"/>
            </a:xfrm>
            <a:prstGeom prst="bentConnector4">
              <a:avLst>
                <a:gd name="adj1" fmla="val -19074"/>
                <a:gd name="adj2" fmla="val 11396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676" name="Rectangle 42"/>
            <p:cNvSpPr>
              <a:spLocks noChangeArrowheads="1"/>
            </p:cNvSpPr>
            <p:nvPr/>
          </p:nvSpPr>
          <p:spPr bwMode="auto">
            <a:xfrm>
              <a:off x="0" y="845"/>
              <a:ext cx="5375" cy="27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4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4"/>
          <p:cNvSpPr>
            <a:spLocks noChangeArrowheads="1"/>
          </p:cNvSpPr>
          <p:nvPr/>
        </p:nvSpPr>
        <p:spPr bwMode="auto">
          <a:xfrm>
            <a:off x="323850" y="188913"/>
            <a:ext cx="8496300" cy="648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#include &lt;winsock2.h&gt;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#include &lt;windows.h&gt;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#include "resource.h"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BOOL CALLBACK DlgProc (HWND hDlg, UINT message, WPARAM wParam, LPARAM lParam);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int WINAPI WinMain (HINSTANCE hInstance, HINSTANCE hPrevInstance,PSTR szCmdLine, int iCmdShow)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WSADATA wsaData;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WSAStartup(MAKEWORD(2,2), &amp;wsaData);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DialogBox(hInstance,MAKEINTRESOURCE(IDD_DIALOG1), NULL, DlgProc) 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WSACleanup();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TRUE;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BOOL CALLBACK DlgProc (HWND hDlg, UINT message, WPARAM wParam, LPARAM lParam)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HWND hEdit1,hEdit2;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HWND hButton1,hButton2;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SOCKET hClientSock;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switch (message)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WM_INITDIALOG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hEdit1 = GetDlgItem(hDlg,IDC_EDIT1);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hEdit2 = GetDlgItem(hDlg,IDC_EDIT2);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hButton1 = GetDlgItem(hDlg,IDC_BUTTON1);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hButton2 = GetDlgItem(hDlg,IDC_BUTTON2);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EnableWindow(hButton1,FALSE);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EnableWindow(hButton2,FALSE);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hClientSock = socket(PF_INET, SOCK_STREAM, IPPROTO_TCP);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TRUE 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2.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첫 번째 </a:t>
            </a:r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API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프로그램 분석</a:t>
            </a:r>
          </a:p>
        </p:txBody>
      </p:sp>
      <p:sp>
        <p:nvSpPr>
          <p:cNvPr id="5427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765175"/>
            <a:ext cx="8207375" cy="1079500"/>
          </a:xfrm>
          <a:noFill/>
        </p:spPr>
        <p:txBody>
          <a:bodyPr/>
          <a:lstStyle/>
          <a:p>
            <a:pPr lvl="1"/>
            <a:r>
              <a:rPr lang="en-US" altLang="ko-KR" sz="2000"/>
              <a:t>int MessageBox(HWND hWnd, LPCTSTR lpText, LPCTSTR lpCaption, UINT uType)</a:t>
            </a:r>
          </a:p>
          <a:p>
            <a:pPr lvl="2"/>
            <a:r>
              <a:rPr lang="en-US" altLang="ko-KR" sz="1800"/>
              <a:t>hWnd : </a:t>
            </a:r>
            <a:r>
              <a:rPr lang="ko-KR" altLang="en-US" sz="1800"/>
              <a:t>메시지 박스의 오너 윈도우 핸들</a:t>
            </a:r>
          </a:p>
        </p:txBody>
      </p:sp>
      <p:graphicFrame>
        <p:nvGraphicFramePr>
          <p:cNvPr id="228487" name="Group 135"/>
          <p:cNvGraphicFramePr>
            <a:graphicFrameLocks noGrp="1"/>
          </p:cNvGraphicFramePr>
          <p:nvPr>
            <p:ph sz="half" idx="2"/>
          </p:nvPr>
        </p:nvGraphicFramePr>
        <p:xfrm>
          <a:off x="539750" y="4652963"/>
          <a:ext cx="8208963" cy="1676400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3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6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IDABORT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Abort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버튼 클릭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IDOK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OK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버튼 클릭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IDCANCEL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Cancel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버튼 클릭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ID_RETRY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Retry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버튼 클릭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IDIGNORE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Ignore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버튼 클릭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ID_YES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Yes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버튼 클릭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No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버튼 클릭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8394" name="Group 42"/>
          <p:cNvGraphicFramePr>
            <a:graphicFrameLocks noGrp="1"/>
          </p:cNvGraphicFramePr>
          <p:nvPr/>
        </p:nvGraphicFramePr>
        <p:xfrm>
          <a:off x="539750" y="1916113"/>
          <a:ext cx="8353425" cy="2590800"/>
        </p:xfrm>
        <a:graphic>
          <a:graphicData uri="http://schemas.openxmlformats.org/drawingml/2006/table">
            <a:tbl>
              <a:tblPr/>
              <a:tblGrid>
                <a:gridCol w="2376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6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MB_ABORTRETRYIGNORE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Abort, Retry, Ignore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세 개의 버튼이 나타난다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MB_OK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OK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버튼 하나만 나타난다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MB_OKCANCEL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OK, Cancel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두 개의 버튼이 나타난다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MB_RETRYCANCEL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Retry, Cancel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두 개의 버튼이 나타난다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MB_YESNO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Yes, No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두 개의 버튼이 나타난다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MB_YESNOCANCEL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Yes, No, Cancel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세 개의 버튼이 나타난다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4"/>
          <p:cNvSpPr>
            <a:spLocks noChangeArrowheads="1"/>
          </p:cNvSpPr>
          <p:nvPr/>
        </p:nvSpPr>
        <p:spPr bwMode="auto">
          <a:xfrm>
            <a:off x="323850" y="260350"/>
            <a:ext cx="8569325" cy="6408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WM_COMMAND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switch (LOWORD (wParam))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IDC_CONNECT: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sockaddr_in ServerAddr;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ZeroMemory(&amp;ServerAddr,sizeof(sockaddr_in));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ServerAddr.sin_addr.s_addr = inet_addr("127.0.0.1");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ServerAddr.sin_family = AF_INET;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ServerAddr.sin_port = htons(50000);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connect(hClientSock,(sockaddr *)&amp;ServerAddr,sizeof(ServerAddr));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SetWindowText(hEdit1,"</a:t>
            </a:r>
            <a:r>
              <a:rPr lang="ko-KR" altLang="en-US" sz="1000">
                <a:latin typeface="굴림" pitchFamily="50" charset="-127"/>
                <a:ea typeface="굴림" pitchFamily="50" charset="-127"/>
              </a:rPr>
              <a:t>서버에 접속되었습니다</a:t>
            </a:r>
            <a:r>
              <a:rPr lang="en-US" altLang="ko-KR" sz="1000">
                <a:latin typeface="굴림" pitchFamily="50" charset="-127"/>
                <a:ea typeface="굴림" pitchFamily="50" charset="-127"/>
              </a:rPr>
              <a:t>.");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EnableWindow(hButton1,TRUE);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EnableWindow(hButton2,TRUE);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return TRUE;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IDC_BUTTON1: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char temp[256];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recv(hClientSock,temp,256,NULL);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SetWindowText(hEdit2,temp);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return TRUE;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IDC_BUTTON2: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char temp[256];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GetWindowText(hEdit2,temp,256);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send(hClientSock,temp,256,NULL);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return TRUE;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IDOK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IDCANCEL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closesocket(hClientSock);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EndDialog (hDlg, 0)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return TRUE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break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FALSE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4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72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20713"/>
            <a:ext cx="8135938" cy="5761037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4723" name="Oval 6"/>
          <p:cNvSpPr>
            <a:spLocks noChangeArrowheads="1"/>
          </p:cNvSpPr>
          <p:nvPr/>
        </p:nvSpPr>
        <p:spPr bwMode="auto">
          <a:xfrm>
            <a:off x="7164388" y="2492375"/>
            <a:ext cx="1584325" cy="1152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836613"/>
            <a:ext cx="8362950" cy="5688012"/>
          </a:xfrm>
        </p:spPr>
        <p:txBody>
          <a:bodyPr/>
          <a:lstStyle/>
          <a:p>
            <a:r>
              <a:rPr lang="en-US" altLang="ko-KR"/>
              <a:t>UDP</a:t>
            </a:r>
          </a:p>
          <a:p>
            <a:pPr lvl="1"/>
            <a:r>
              <a:rPr lang="ko-KR" altLang="en-US" sz="2000"/>
              <a:t>연결이 존재하지 않는다</a:t>
            </a:r>
            <a:r>
              <a:rPr lang="en-US" altLang="ko-KR" sz="2000"/>
              <a:t>.</a:t>
            </a:r>
          </a:p>
          <a:p>
            <a:pPr lvl="1"/>
            <a:r>
              <a:rPr lang="ko-KR" altLang="en-US" sz="2000"/>
              <a:t>최선형 </a:t>
            </a:r>
            <a:r>
              <a:rPr lang="en-US" altLang="ko-KR" sz="2000"/>
              <a:t>(best effort) </a:t>
            </a:r>
            <a:r>
              <a:rPr lang="ko-KR" altLang="en-US" sz="2000"/>
              <a:t>프로토콜로 최선을 다해서 데이터가 도착하도록 노력은 하지만</a:t>
            </a:r>
            <a:r>
              <a:rPr lang="en-US" altLang="ko-KR" sz="2000"/>
              <a:t>, </a:t>
            </a:r>
            <a:r>
              <a:rPr lang="ko-KR" altLang="en-US" sz="2000"/>
              <a:t>도착하지 않아도 책임은 지지 않는다</a:t>
            </a:r>
            <a:r>
              <a:rPr lang="en-US" altLang="ko-KR" sz="2000"/>
              <a:t>.</a:t>
            </a:r>
          </a:p>
          <a:p>
            <a:pPr lvl="1"/>
            <a:r>
              <a:rPr lang="ko-KR" altLang="en-US" sz="2000"/>
              <a:t>도착하지 않았을 때의 책임은 각각의 프로그램에서 담당한다</a:t>
            </a:r>
            <a:r>
              <a:rPr lang="en-US" altLang="ko-KR" sz="2000"/>
              <a:t>.</a:t>
            </a:r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연결이 존재하지 않기 때문에 각각의 패킷은 서로 연관성이 없어야 한다</a:t>
            </a:r>
            <a:r>
              <a:rPr lang="en-US" altLang="ko-KR" sz="2000"/>
              <a:t>.</a:t>
            </a:r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전송 패킷은 반드시 한 번에 전송되어야 한다</a:t>
            </a:r>
            <a:r>
              <a:rPr lang="en-US" altLang="ko-KR" sz="2000"/>
              <a:t>.</a:t>
            </a:r>
          </a:p>
          <a:p>
            <a:pPr lvl="2"/>
            <a:r>
              <a:rPr lang="en-US" altLang="ko-KR" sz="1800"/>
              <a:t>TCP</a:t>
            </a:r>
            <a:r>
              <a:rPr lang="ko-KR" altLang="en-US" sz="1800"/>
              <a:t>의 경우는 여러 번에 걸쳐 전송될 수도 있다</a:t>
            </a:r>
            <a:r>
              <a:rPr lang="en-US" altLang="ko-KR" sz="1800"/>
              <a:t>.</a:t>
            </a:r>
          </a:p>
          <a:p>
            <a:pPr lvl="1"/>
            <a:endParaRPr lang="en-US" altLang="ko-KR" sz="2000"/>
          </a:p>
          <a:p>
            <a:r>
              <a:rPr lang="en-US" altLang="ko-KR"/>
              <a:t>TCP</a:t>
            </a:r>
          </a:p>
          <a:p>
            <a:pPr lvl="1"/>
            <a:r>
              <a:rPr lang="en-US" altLang="ko-KR" sz="2000"/>
              <a:t>TCP</a:t>
            </a:r>
            <a:r>
              <a:rPr lang="ko-KR" altLang="en-US" sz="2000"/>
              <a:t>프로토콜은 가상으로 연결된 상태이다</a:t>
            </a:r>
            <a:r>
              <a:rPr lang="en-US" altLang="ko-KR" sz="2000"/>
              <a:t>.</a:t>
            </a:r>
          </a:p>
          <a:p>
            <a:pPr lvl="1"/>
            <a:r>
              <a:rPr lang="ko-KR" altLang="en-US" sz="2000"/>
              <a:t>한 번에 전송한 패킷이 한번에 전송될 수도 있고 여러 번에 걸쳐서 전송될 수도 있다</a:t>
            </a:r>
            <a:r>
              <a:rPr lang="en-US" altLang="ko-KR" sz="2000"/>
              <a:t>.</a:t>
            </a:r>
          </a:p>
        </p:txBody>
      </p:sp>
      <p:sp>
        <p:nvSpPr>
          <p:cNvPr id="415747" name="Rectangle 4"/>
          <p:cNvSpPr>
            <a:spLocks noGrp="1" noChangeArrowheads="1"/>
          </p:cNvSpPr>
          <p:nvPr>
            <p:ph type="title"/>
          </p:nvPr>
        </p:nvSpPr>
        <p:spPr>
          <a:xfrm>
            <a:off x="4763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3. TCP</a:t>
            </a:r>
          </a:p>
        </p:txBody>
      </p:sp>
    </p:spTree>
  </p:cSld>
  <p:clrMapOvr>
    <a:masterClrMapping/>
  </p:clrMapOvr>
</p:sld>
</file>

<file path=ppt/slides/slide4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836613"/>
            <a:ext cx="8362950" cy="5688012"/>
          </a:xfrm>
        </p:spPr>
        <p:txBody>
          <a:bodyPr/>
          <a:lstStyle/>
          <a:p>
            <a:pPr lvl="1"/>
            <a:r>
              <a:rPr lang="ko-KR" altLang="en-US" sz="2000"/>
              <a:t>여러 번에 걸쳐서 전송된 패킷이 한번에 전송될 수도 있다</a:t>
            </a:r>
            <a:r>
              <a:rPr lang="en-US" altLang="ko-KR" sz="2000"/>
              <a:t>.</a:t>
            </a:r>
          </a:p>
          <a:p>
            <a:pPr lvl="1"/>
            <a:r>
              <a:rPr lang="ko-KR" altLang="en-US" sz="2000"/>
              <a:t>연결이 된 이후부터 연결을 닫을 때까지 전송한 데이터가 모두 하나의 데이터이다</a:t>
            </a:r>
            <a:r>
              <a:rPr lang="en-US" altLang="ko-KR" sz="2000"/>
              <a:t>.</a:t>
            </a:r>
          </a:p>
          <a:p>
            <a:pPr lvl="1"/>
            <a:r>
              <a:rPr lang="en-US" altLang="ko-KR" sz="2000"/>
              <a:t>TCP</a:t>
            </a:r>
            <a:r>
              <a:rPr lang="ko-KR" altLang="en-US" sz="2000"/>
              <a:t>에서는 어디서부터 어디까지가 의미 있는 하나의 패킷인지 확인하는 작업이 필수적이다</a:t>
            </a:r>
            <a:r>
              <a:rPr lang="en-US" altLang="ko-KR" sz="2000"/>
              <a:t>.</a:t>
            </a:r>
          </a:p>
          <a:p>
            <a:pPr lvl="1"/>
            <a:r>
              <a:rPr lang="ko-KR" altLang="en-US" sz="2000"/>
              <a:t>전송 측과 수신 측 모두 두 개의 버퍼를 사용한다</a:t>
            </a:r>
            <a:r>
              <a:rPr lang="en-US" altLang="ko-KR" sz="2000"/>
              <a:t>.</a:t>
            </a:r>
          </a:p>
          <a:p>
            <a:pPr lvl="2"/>
            <a:r>
              <a:rPr lang="ko-KR" altLang="en-US" sz="1800"/>
              <a:t>애플리케이션 버퍼</a:t>
            </a:r>
            <a:r>
              <a:rPr lang="en-US" altLang="ko-KR" sz="1800"/>
              <a:t>, </a:t>
            </a:r>
            <a:r>
              <a:rPr lang="ko-KR" altLang="en-US" sz="1800"/>
              <a:t>전송 또는 수신을 위한 소켓 라이브러리 버퍼</a:t>
            </a:r>
          </a:p>
          <a:p>
            <a:pPr lvl="2"/>
            <a:r>
              <a:rPr lang="en-US" altLang="ko-KR" sz="1800"/>
              <a:t>send </a:t>
            </a:r>
            <a:r>
              <a:rPr lang="ko-KR" altLang="en-US" sz="1800"/>
              <a:t>함수를 호출했다고 해서 패킷이 실제로 상대 소켓으로 전달되었다고 가정해서는 안 된다</a:t>
            </a:r>
            <a:r>
              <a:rPr lang="en-US" altLang="ko-KR" sz="1800"/>
              <a:t>.</a:t>
            </a:r>
          </a:p>
          <a:p>
            <a:pPr lvl="2"/>
            <a:r>
              <a:rPr lang="en-US" altLang="ko-KR" sz="1800"/>
              <a:t>send</a:t>
            </a:r>
            <a:r>
              <a:rPr lang="ko-KR" altLang="en-US" sz="1800"/>
              <a:t>함수는 소켓 라이브러리의 버퍼로 데이터를 옮겨놓는 순간 반환된다</a:t>
            </a:r>
            <a:r>
              <a:rPr lang="en-US" altLang="ko-KR" sz="1800"/>
              <a:t>.</a:t>
            </a:r>
          </a:p>
          <a:p>
            <a:pPr lvl="2"/>
            <a:r>
              <a:rPr lang="ko-KR" altLang="en-US" sz="1800"/>
              <a:t>만약에 소켓 라이브러리 버퍼가 꽉 차면 블로킹 상태가 된다</a:t>
            </a:r>
            <a:r>
              <a:rPr lang="en-US" altLang="ko-KR" sz="1800"/>
              <a:t>.</a:t>
            </a:r>
          </a:p>
          <a:p>
            <a:pPr lvl="2"/>
            <a:r>
              <a:rPr lang="ko-KR" altLang="en-US" sz="1800"/>
              <a:t>상대 소켓으로 데이터를 전송하고 나서 버퍼에 여유가 생겨서 </a:t>
            </a:r>
            <a:r>
              <a:rPr lang="en-US" altLang="ko-KR" sz="1800"/>
              <a:t>send</a:t>
            </a:r>
            <a:r>
              <a:rPr lang="ko-KR" altLang="en-US" sz="1800"/>
              <a:t>함수가 모든 데이터를 이동하면</a:t>
            </a:r>
            <a:r>
              <a:rPr lang="en-US" altLang="ko-KR" sz="1800"/>
              <a:t>, </a:t>
            </a:r>
            <a:r>
              <a:rPr lang="ko-KR" altLang="en-US" sz="1800"/>
              <a:t>그때 블로킹이 풀린다</a:t>
            </a:r>
            <a:r>
              <a:rPr lang="en-US" altLang="ko-KR" sz="1800"/>
              <a:t>.</a:t>
            </a:r>
          </a:p>
          <a:p>
            <a:pPr lvl="2"/>
            <a:endParaRPr lang="en-US" altLang="ko-KR" sz="1800"/>
          </a:p>
          <a:p>
            <a:pPr lvl="1"/>
            <a:r>
              <a:rPr lang="en-US" altLang="ko-KR" sz="2000"/>
              <a:t>TCP </a:t>
            </a:r>
            <a:r>
              <a:rPr lang="ko-KR" altLang="en-US" sz="2000"/>
              <a:t>프로토콜에서 연결이 구축되어 있는 동안 전송되는 패킷은 모두 연속되어 있다</a:t>
            </a:r>
            <a:r>
              <a:rPr lang="en-US" altLang="ko-KR" sz="2000"/>
              <a:t>. </a:t>
            </a:r>
            <a:r>
              <a:rPr lang="ko-KR" altLang="en-US" sz="2000"/>
              <a:t>패킷을 처리할 때는</a:t>
            </a:r>
            <a:r>
              <a:rPr lang="en-US" altLang="ko-KR" sz="2000"/>
              <a:t>, </a:t>
            </a:r>
            <a:r>
              <a:rPr lang="ko-KR" altLang="en-US" sz="2000"/>
              <a:t>각각의 패킷 길이만큼 잘라서 처리해야 한다</a:t>
            </a:r>
            <a:r>
              <a:rPr lang="en-US" altLang="ko-KR" sz="2000"/>
              <a:t>.</a:t>
            </a:r>
          </a:p>
        </p:txBody>
      </p:sp>
      <p:sp>
        <p:nvSpPr>
          <p:cNvPr id="416771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40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3. TCP</a:t>
            </a:r>
          </a:p>
        </p:txBody>
      </p:sp>
    </p:spTree>
  </p:cSld>
  <p:clrMapOvr>
    <a:masterClrMapping/>
  </p:clrMapOvr>
</p:sld>
</file>

<file path=ppt/slides/slide4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836613"/>
            <a:ext cx="8362950" cy="2160587"/>
          </a:xfrm>
        </p:spPr>
        <p:txBody>
          <a:bodyPr/>
          <a:lstStyle/>
          <a:p>
            <a:pPr lvl="1"/>
            <a:r>
              <a:rPr lang="ko-KR" altLang="en-US" sz="2000"/>
              <a:t>패킷은 크게 두 부분으로 나뉜다</a:t>
            </a:r>
            <a:r>
              <a:rPr lang="en-US" altLang="ko-KR" sz="2000"/>
              <a:t>. ( </a:t>
            </a:r>
            <a:r>
              <a:rPr lang="ko-KR" altLang="en-US" sz="2000"/>
              <a:t>헤더와 데이터 </a:t>
            </a:r>
            <a:r>
              <a:rPr lang="en-US" altLang="ko-KR" sz="2000"/>
              <a:t>)</a:t>
            </a:r>
          </a:p>
          <a:p>
            <a:pPr lvl="1"/>
            <a:r>
              <a:rPr lang="ko-KR" altLang="en-US" sz="2000"/>
              <a:t>헤더에는 반드시 전체 패킷의 크기가 들어가야 한다</a:t>
            </a:r>
            <a:r>
              <a:rPr lang="en-US" altLang="ko-KR" sz="2000"/>
              <a:t>.</a:t>
            </a:r>
          </a:p>
          <a:p>
            <a:pPr lvl="2"/>
            <a:r>
              <a:rPr lang="ko-KR" altLang="en-US" sz="1800"/>
              <a:t>한 패킷을 잘라 오기 위하여</a:t>
            </a:r>
          </a:p>
          <a:p>
            <a:pPr lvl="1"/>
            <a:endParaRPr lang="ko-KR" altLang="en-US" sz="2000"/>
          </a:p>
          <a:p>
            <a:pPr lvl="1"/>
            <a:r>
              <a:rPr lang="ko-KR" altLang="en-US" sz="2000"/>
              <a:t>패킷 헤더는 일반적으로 어떠한 패킷이던지 동일한 길이로 구성한다</a:t>
            </a:r>
            <a:r>
              <a:rPr lang="en-US" altLang="ko-KR" sz="2000"/>
              <a:t>.</a:t>
            </a:r>
          </a:p>
        </p:txBody>
      </p:sp>
      <p:sp>
        <p:nvSpPr>
          <p:cNvPr id="417795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4.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패킷</a:t>
            </a:r>
          </a:p>
        </p:txBody>
      </p:sp>
      <p:grpSp>
        <p:nvGrpSpPr>
          <p:cNvPr id="417796" name="Group 26"/>
          <p:cNvGrpSpPr>
            <a:grpSpLocks/>
          </p:cNvGrpSpPr>
          <p:nvPr/>
        </p:nvGrpSpPr>
        <p:grpSpPr bwMode="auto">
          <a:xfrm>
            <a:off x="71438" y="3068638"/>
            <a:ext cx="8964612" cy="3600450"/>
            <a:chOff x="45" y="1933"/>
            <a:chExt cx="5647" cy="2268"/>
          </a:xfrm>
        </p:grpSpPr>
        <p:sp>
          <p:nvSpPr>
            <p:cNvPr id="417797" name="Rectangle 6"/>
            <p:cNvSpPr>
              <a:spLocks noChangeArrowheads="1"/>
            </p:cNvSpPr>
            <p:nvPr/>
          </p:nvSpPr>
          <p:spPr bwMode="auto">
            <a:xfrm>
              <a:off x="767" y="2024"/>
              <a:ext cx="1043" cy="4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600">
                  <a:latin typeface="굴림" pitchFamily="50" charset="-127"/>
                  <a:ea typeface="굴림" pitchFamily="50" charset="-127"/>
                </a:rPr>
                <a:t>패킷 전체 길이</a:t>
              </a:r>
            </a:p>
            <a:p>
              <a:pPr algn="ctr"/>
              <a:r>
                <a:rPr lang="en-US" altLang="ko-KR" sz="1600">
                  <a:latin typeface="굴림" pitchFamily="50" charset="-127"/>
                  <a:ea typeface="굴림" pitchFamily="50" charset="-127"/>
                </a:rPr>
                <a:t>(4byte)</a:t>
              </a:r>
            </a:p>
          </p:txBody>
        </p:sp>
        <p:sp>
          <p:nvSpPr>
            <p:cNvPr id="417798" name="Rectangle 7"/>
            <p:cNvSpPr>
              <a:spLocks noChangeArrowheads="1"/>
            </p:cNvSpPr>
            <p:nvPr/>
          </p:nvSpPr>
          <p:spPr bwMode="auto">
            <a:xfrm>
              <a:off x="1828" y="2024"/>
              <a:ext cx="1043" cy="4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600">
                  <a:latin typeface="굴림" pitchFamily="50" charset="-127"/>
                  <a:ea typeface="굴림" pitchFamily="50" charset="-127"/>
                </a:rPr>
                <a:t>식별자 </a:t>
              </a:r>
            </a:p>
            <a:p>
              <a:pPr algn="ctr"/>
              <a:r>
                <a:rPr lang="en-US" altLang="ko-KR" sz="1600">
                  <a:latin typeface="굴림" pitchFamily="50" charset="-127"/>
                  <a:ea typeface="굴림" pitchFamily="50" charset="-127"/>
                </a:rPr>
                <a:t>(4byte)</a:t>
              </a:r>
            </a:p>
          </p:txBody>
        </p:sp>
        <p:sp>
          <p:nvSpPr>
            <p:cNvPr id="417799" name="Text Box 8"/>
            <p:cNvSpPr txBox="1">
              <a:spLocks noChangeArrowheads="1"/>
            </p:cNvSpPr>
            <p:nvPr/>
          </p:nvSpPr>
          <p:spPr bwMode="auto">
            <a:xfrm>
              <a:off x="253" y="2118"/>
              <a:ext cx="3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9pPr>
            </a:lstStyle>
            <a:p>
              <a:pPr eaLnBrk="1" hangingPunct="1"/>
              <a:r>
                <a:rPr lang="ko-KR" altLang="en-US" b="1">
                  <a:latin typeface="굴림" pitchFamily="50" charset="-127"/>
                  <a:ea typeface="굴림" pitchFamily="50" charset="-127"/>
                </a:rPr>
                <a:t>헤더</a:t>
              </a:r>
            </a:p>
          </p:txBody>
        </p:sp>
        <p:sp>
          <p:nvSpPr>
            <p:cNvPr id="417800" name="Text Box 9"/>
            <p:cNvSpPr txBox="1">
              <a:spLocks noChangeArrowheads="1"/>
            </p:cNvSpPr>
            <p:nvPr/>
          </p:nvSpPr>
          <p:spPr bwMode="auto">
            <a:xfrm>
              <a:off x="204" y="2655"/>
              <a:ext cx="5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9pPr>
            </a:lstStyle>
            <a:p>
              <a:pPr eaLnBrk="1" hangingPunct="1"/>
              <a:r>
                <a:rPr lang="ko-KR" altLang="en-US" b="1">
                  <a:latin typeface="굴림" pitchFamily="50" charset="-127"/>
                  <a:ea typeface="굴림" pitchFamily="50" charset="-127"/>
                </a:rPr>
                <a:t>로그인</a:t>
              </a:r>
            </a:p>
          </p:txBody>
        </p:sp>
        <p:sp>
          <p:nvSpPr>
            <p:cNvPr id="417801" name="Rectangle 10"/>
            <p:cNvSpPr>
              <a:spLocks noChangeArrowheads="1"/>
            </p:cNvSpPr>
            <p:nvPr/>
          </p:nvSpPr>
          <p:spPr bwMode="auto">
            <a:xfrm>
              <a:off x="767" y="2568"/>
              <a:ext cx="1043" cy="4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>
                  <a:latin typeface="굴림" pitchFamily="50" charset="-127"/>
                  <a:ea typeface="굴림" pitchFamily="50" charset="-127"/>
                </a:rPr>
                <a:t>24</a:t>
              </a:r>
            </a:p>
          </p:txBody>
        </p:sp>
        <p:sp>
          <p:nvSpPr>
            <p:cNvPr id="417802" name="Rectangle 11"/>
            <p:cNvSpPr>
              <a:spLocks noChangeArrowheads="1"/>
            </p:cNvSpPr>
            <p:nvPr/>
          </p:nvSpPr>
          <p:spPr bwMode="auto">
            <a:xfrm>
              <a:off x="1828" y="2568"/>
              <a:ext cx="1043" cy="4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>
                  <a:latin typeface="굴림" pitchFamily="50" charset="-127"/>
                  <a:ea typeface="굴림" pitchFamily="50" charset="-127"/>
                </a:rPr>
                <a:t>LOGIN</a:t>
              </a:r>
            </a:p>
          </p:txBody>
        </p:sp>
        <p:sp>
          <p:nvSpPr>
            <p:cNvPr id="417803" name="Rectangle 12"/>
            <p:cNvSpPr>
              <a:spLocks noChangeArrowheads="1"/>
            </p:cNvSpPr>
            <p:nvPr/>
          </p:nvSpPr>
          <p:spPr bwMode="auto">
            <a:xfrm>
              <a:off x="2889" y="2568"/>
              <a:ext cx="1043" cy="49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600">
                  <a:latin typeface="굴림" pitchFamily="50" charset="-127"/>
                  <a:ea typeface="굴림" pitchFamily="50" charset="-127"/>
                </a:rPr>
                <a:t>회원</a:t>
              </a:r>
              <a:r>
                <a:rPr lang="en-US" altLang="ko-KR" sz="1600">
                  <a:latin typeface="굴림" pitchFamily="50" charset="-127"/>
                  <a:ea typeface="굴림" pitchFamily="50" charset="-127"/>
                </a:rPr>
                <a:t>ID</a:t>
              </a:r>
            </a:p>
            <a:p>
              <a:pPr algn="ctr"/>
              <a:r>
                <a:rPr lang="en-US" altLang="ko-KR" sz="1600">
                  <a:latin typeface="굴림" pitchFamily="50" charset="-127"/>
                  <a:ea typeface="굴림" pitchFamily="50" charset="-127"/>
                </a:rPr>
                <a:t>(8byte)</a:t>
              </a:r>
            </a:p>
          </p:txBody>
        </p:sp>
        <p:sp>
          <p:nvSpPr>
            <p:cNvPr id="417804" name="Rectangle 13"/>
            <p:cNvSpPr>
              <a:spLocks noChangeArrowheads="1"/>
            </p:cNvSpPr>
            <p:nvPr/>
          </p:nvSpPr>
          <p:spPr bwMode="auto">
            <a:xfrm>
              <a:off x="3950" y="2568"/>
              <a:ext cx="1633" cy="49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>
                  <a:latin typeface="굴림" pitchFamily="50" charset="-127"/>
                  <a:ea typeface="굴림" pitchFamily="50" charset="-127"/>
                </a:rPr>
                <a:t>PassWord</a:t>
              </a:r>
            </a:p>
            <a:p>
              <a:pPr algn="ctr"/>
              <a:r>
                <a:rPr lang="en-US" altLang="ko-KR" sz="1600">
                  <a:latin typeface="굴림" pitchFamily="50" charset="-127"/>
                  <a:ea typeface="굴림" pitchFamily="50" charset="-127"/>
                </a:rPr>
                <a:t>(8byte)</a:t>
              </a:r>
            </a:p>
          </p:txBody>
        </p:sp>
        <p:sp>
          <p:nvSpPr>
            <p:cNvPr id="417805" name="Text Box 14"/>
            <p:cNvSpPr txBox="1">
              <a:spLocks noChangeArrowheads="1"/>
            </p:cNvSpPr>
            <p:nvPr/>
          </p:nvSpPr>
          <p:spPr bwMode="auto">
            <a:xfrm>
              <a:off x="67" y="3200"/>
              <a:ext cx="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9pPr>
            </a:lstStyle>
            <a:p>
              <a:pPr eaLnBrk="1" hangingPunct="1"/>
              <a:r>
                <a:rPr lang="ko-KR" altLang="en-US" b="1">
                  <a:latin typeface="굴림" pitchFamily="50" charset="-127"/>
                  <a:ea typeface="굴림" pitchFamily="50" charset="-127"/>
                </a:rPr>
                <a:t>파일요청</a:t>
              </a:r>
            </a:p>
          </p:txBody>
        </p:sp>
        <p:sp>
          <p:nvSpPr>
            <p:cNvPr id="417806" name="Rectangle 15"/>
            <p:cNvSpPr>
              <a:spLocks noChangeArrowheads="1"/>
            </p:cNvSpPr>
            <p:nvPr/>
          </p:nvSpPr>
          <p:spPr bwMode="auto">
            <a:xfrm>
              <a:off x="767" y="3113"/>
              <a:ext cx="1043" cy="4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>
                  <a:latin typeface="굴림" pitchFamily="50" charset="-127"/>
                  <a:ea typeface="굴림" pitchFamily="50" charset="-127"/>
                </a:rPr>
                <a:t>80</a:t>
              </a:r>
            </a:p>
          </p:txBody>
        </p:sp>
        <p:sp>
          <p:nvSpPr>
            <p:cNvPr id="417807" name="Rectangle 16"/>
            <p:cNvSpPr>
              <a:spLocks noChangeArrowheads="1"/>
            </p:cNvSpPr>
            <p:nvPr/>
          </p:nvSpPr>
          <p:spPr bwMode="auto">
            <a:xfrm>
              <a:off x="1828" y="3113"/>
              <a:ext cx="1043" cy="4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>
                  <a:latin typeface="굴림" pitchFamily="50" charset="-127"/>
                  <a:ea typeface="굴림" pitchFamily="50" charset="-127"/>
                </a:rPr>
                <a:t>FILE_REQUEST</a:t>
              </a:r>
            </a:p>
          </p:txBody>
        </p:sp>
        <p:sp>
          <p:nvSpPr>
            <p:cNvPr id="417808" name="Rectangle 17"/>
            <p:cNvSpPr>
              <a:spLocks noChangeArrowheads="1"/>
            </p:cNvSpPr>
            <p:nvPr/>
          </p:nvSpPr>
          <p:spPr bwMode="auto">
            <a:xfrm>
              <a:off x="2889" y="3113"/>
              <a:ext cx="1043" cy="49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600">
                  <a:latin typeface="굴림" pitchFamily="50" charset="-127"/>
                  <a:ea typeface="굴림" pitchFamily="50" charset="-127"/>
                </a:rPr>
                <a:t>회원</a:t>
              </a:r>
              <a:r>
                <a:rPr lang="en-US" altLang="ko-KR" sz="1600">
                  <a:latin typeface="굴림" pitchFamily="50" charset="-127"/>
                  <a:ea typeface="굴림" pitchFamily="50" charset="-127"/>
                </a:rPr>
                <a:t>ID</a:t>
              </a:r>
            </a:p>
            <a:p>
              <a:pPr algn="ctr"/>
              <a:r>
                <a:rPr lang="en-US" altLang="ko-KR" sz="1600">
                  <a:latin typeface="굴림" pitchFamily="50" charset="-127"/>
                  <a:ea typeface="굴림" pitchFamily="50" charset="-127"/>
                </a:rPr>
                <a:t>(8byte)</a:t>
              </a:r>
            </a:p>
          </p:txBody>
        </p:sp>
        <p:sp>
          <p:nvSpPr>
            <p:cNvPr id="417809" name="Rectangle 18"/>
            <p:cNvSpPr>
              <a:spLocks noChangeArrowheads="1"/>
            </p:cNvSpPr>
            <p:nvPr/>
          </p:nvSpPr>
          <p:spPr bwMode="auto">
            <a:xfrm>
              <a:off x="3950" y="3113"/>
              <a:ext cx="1633" cy="49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600">
                  <a:latin typeface="굴림" pitchFamily="50" charset="-127"/>
                  <a:ea typeface="굴림" pitchFamily="50" charset="-127"/>
                </a:rPr>
                <a:t>파일의 </a:t>
              </a:r>
              <a:r>
                <a:rPr lang="en-US" altLang="ko-KR" sz="1600">
                  <a:latin typeface="굴림" pitchFamily="50" charset="-127"/>
                  <a:ea typeface="굴림" pitchFamily="50" charset="-127"/>
                </a:rPr>
                <a:t>HashKey</a:t>
              </a:r>
            </a:p>
            <a:p>
              <a:pPr algn="ctr"/>
              <a:r>
                <a:rPr lang="en-US" altLang="ko-KR" sz="1600">
                  <a:latin typeface="굴림" pitchFamily="50" charset="-127"/>
                  <a:ea typeface="굴림" pitchFamily="50" charset="-127"/>
                </a:rPr>
                <a:t>(64byte)</a:t>
              </a:r>
            </a:p>
          </p:txBody>
        </p:sp>
        <p:sp>
          <p:nvSpPr>
            <p:cNvPr id="417810" name="Text Box 19"/>
            <p:cNvSpPr txBox="1">
              <a:spLocks noChangeArrowheads="1"/>
            </p:cNvSpPr>
            <p:nvPr/>
          </p:nvSpPr>
          <p:spPr bwMode="auto">
            <a:xfrm>
              <a:off x="67" y="3735"/>
              <a:ext cx="7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얕은샘물M" pitchFamily="18" charset="-127"/>
                  <a:ea typeface="HY얕은샘물M" pitchFamily="18" charset="-127"/>
                </a:defRPr>
              </a:lvl9pPr>
            </a:lstStyle>
            <a:p>
              <a:pPr eaLnBrk="1" hangingPunct="1"/>
              <a:r>
                <a:rPr lang="ko-KR" altLang="en-US" b="1">
                  <a:latin typeface="굴림" pitchFamily="50" charset="-127"/>
                  <a:ea typeface="굴림" pitchFamily="50" charset="-127"/>
                </a:rPr>
                <a:t>파일 전송</a:t>
              </a:r>
            </a:p>
          </p:txBody>
        </p:sp>
        <p:sp>
          <p:nvSpPr>
            <p:cNvPr id="417811" name="Rectangle 20"/>
            <p:cNvSpPr>
              <a:spLocks noChangeArrowheads="1"/>
            </p:cNvSpPr>
            <p:nvPr/>
          </p:nvSpPr>
          <p:spPr bwMode="auto">
            <a:xfrm>
              <a:off x="767" y="3648"/>
              <a:ext cx="1043" cy="4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600">
                  <a:latin typeface="굴림" pitchFamily="50" charset="-127"/>
                  <a:ea typeface="굴림" pitchFamily="50" charset="-127"/>
                </a:rPr>
                <a:t>파일길이</a:t>
              </a:r>
              <a:r>
                <a:rPr lang="en-US" altLang="ko-KR" sz="1600">
                  <a:latin typeface="굴림" pitchFamily="50" charset="-127"/>
                  <a:ea typeface="굴림" pitchFamily="50" charset="-127"/>
                </a:rPr>
                <a:t>+8</a:t>
              </a:r>
            </a:p>
          </p:txBody>
        </p:sp>
        <p:sp>
          <p:nvSpPr>
            <p:cNvPr id="417812" name="Rectangle 21"/>
            <p:cNvSpPr>
              <a:spLocks noChangeArrowheads="1"/>
            </p:cNvSpPr>
            <p:nvPr/>
          </p:nvSpPr>
          <p:spPr bwMode="auto">
            <a:xfrm>
              <a:off x="1828" y="3648"/>
              <a:ext cx="1043" cy="4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>
                  <a:latin typeface="굴림" pitchFamily="50" charset="-127"/>
                  <a:ea typeface="굴림" pitchFamily="50" charset="-127"/>
                </a:rPr>
                <a:t>FILE_TRANSFER</a:t>
              </a:r>
            </a:p>
          </p:txBody>
        </p:sp>
        <p:sp>
          <p:nvSpPr>
            <p:cNvPr id="417813" name="Rectangle 23"/>
            <p:cNvSpPr>
              <a:spLocks noChangeArrowheads="1"/>
            </p:cNvSpPr>
            <p:nvPr/>
          </p:nvSpPr>
          <p:spPr bwMode="auto">
            <a:xfrm>
              <a:off x="2890" y="3648"/>
              <a:ext cx="2693" cy="49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600">
                  <a:latin typeface="굴림" pitchFamily="50" charset="-127"/>
                  <a:ea typeface="굴림" pitchFamily="50" charset="-127"/>
                </a:rPr>
                <a:t>파일내용 </a:t>
              </a:r>
            </a:p>
            <a:p>
              <a:pPr algn="ctr"/>
              <a:r>
                <a:rPr lang="ko-KR" altLang="en-US" sz="1600">
                  <a:latin typeface="굴림" pitchFamily="50" charset="-127"/>
                  <a:ea typeface="굴림" pitchFamily="50" charset="-127"/>
                </a:rPr>
                <a:t>가변길이</a:t>
              </a:r>
            </a:p>
          </p:txBody>
        </p:sp>
        <p:sp>
          <p:nvSpPr>
            <p:cNvPr id="417814" name="Rectangle 24"/>
            <p:cNvSpPr>
              <a:spLocks noChangeArrowheads="1"/>
            </p:cNvSpPr>
            <p:nvPr/>
          </p:nvSpPr>
          <p:spPr bwMode="auto">
            <a:xfrm>
              <a:off x="45" y="1933"/>
              <a:ext cx="5647" cy="22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4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r">
              <a:buFontTx/>
              <a:buNone/>
              <a:defRPr/>
            </a:pPr>
            <a:r>
              <a:rPr lang="ko-KR" altLang="en-US" sz="6600">
                <a:effectLst>
                  <a:outerShdw blurRad="38100" dist="38100" dir="2700000" algn="tl">
                    <a:srgbClr val="C0C0C0"/>
                  </a:outerShdw>
                </a:effectLst>
                <a:latin typeface="휴먼모음T" pitchFamily="18" charset="-127"/>
                <a:ea typeface="휴먼모음T" pitchFamily="18" charset="-127"/>
              </a:rPr>
              <a:t>소켓 초기화</a:t>
            </a:r>
          </a:p>
        </p:txBody>
      </p:sp>
      <p:sp>
        <p:nvSpPr>
          <p:cNvPr id="4782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altLang="ko-KR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휴먼모음T" pitchFamily="18" charset="-127"/>
                <a:ea typeface="휴먼모음T" pitchFamily="18" charset="-127"/>
              </a:rPr>
              <a:t>18.</a:t>
            </a:r>
          </a:p>
        </p:txBody>
      </p:sp>
    </p:spTree>
  </p:cSld>
  <p:clrMapOvr>
    <a:masterClrMapping/>
  </p:clrMapOvr>
</p:sld>
</file>

<file path=ppt/slides/slide4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836613"/>
            <a:ext cx="8362950" cy="792162"/>
          </a:xfrm>
        </p:spPr>
        <p:txBody>
          <a:bodyPr/>
          <a:lstStyle/>
          <a:p>
            <a:pPr lvl="1"/>
            <a:r>
              <a:rPr lang="ko-KR" altLang="en-US" sz="2000"/>
              <a:t>윈도우 소켓을 초기화한다</a:t>
            </a:r>
            <a:r>
              <a:rPr lang="en-US" altLang="ko-KR" sz="2000"/>
              <a:t>.</a:t>
            </a:r>
          </a:p>
          <a:p>
            <a:pPr lvl="1"/>
            <a:r>
              <a:rPr lang="en-US" altLang="ko-KR" sz="2000"/>
              <a:t>Ws2_32.dll</a:t>
            </a:r>
            <a:r>
              <a:rPr lang="ko-KR" altLang="en-US" sz="2000"/>
              <a:t>함수를 응용 프로그램의 영역으로 로드한다</a:t>
            </a:r>
            <a:r>
              <a:rPr lang="en-US" altLang="ko-KR" sz="2000"/>
              <a:t>.</a:t>
            </a:r>
          </a:p>
        </p:txBody>
      </p:sp>
      <p:sp>
        <p:nvSpPr>
          <p:cNvPr id="419843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7512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1. WSAStartup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함수</a:t>
            </a:r>
          </a:p>
        </p:txBody>
      </p:sp>
      <p:sp>
        <p:nvSpPr>
          <p:cNvPr id="419844" name="Rectangle 6"/>
          <p:cNvSpPr>
            <a:spLocks noChangeArrowheads="1"/>
          </p:cNvSpPr>
          <p:nvPr/>
        </p:nvSpPr>
        <p:spPr bwMode="auto">
          <a:xfrm>
            <a:off x="323850" y="1700213"/>
            <a:ext cx="8569325" cy="10810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2000">
                <a:latin typeface="굴림" pitchFamily="50" charset="-127"/>
                <a:ea typeface="굴림" pitchFamily="50" charset="-127"/>
              </a:rPr>
              <a:t>	WSADATA wsaData;</a:t>
            </a:r>
          </a:p>
          <a:p>
            <a:r>
              <a:rPr lang="en-US" altLang="ko-KR" sz="2000">
                <a:latin typeface="굴림" pitchFamily="50" charset="-127"/>
                <a:ea typeface="굴림" pitchFamily="50" charset="-127"/>
              </a:rPr>
              <a:t>	WSAStartup(MAKEWORD(2,2), &amp;wsaData);</a:t>
            </a:r>
          </a:p>
        </p:txBody>
      </p:sp>
      <p:sp>
        <p:nvSpPr>
          <p:cNvPr id="419845" name="Rectangle 7"/>
          <p:cNvSpPr>
            <a:spLocks noChangeArrowheads="1"/>
          </p:cNvSpPr>
          <p:nvPr/>
        </p:nvSpPr>
        <p:spPr bwMode="auto">
          <a:xfrm>
            <a:off x="468313" y="2852738"/>
            <a:ext cx="8362950" cy="367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WSADATA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구조체 변수는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WSAStartup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함수가 반환하는 윈도우 소켓의 세부 정보를 가져 온다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첫 번째 인자에는 소켓 라이브러리의 버전을 저장한다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하위 바이트에는 메이저 버전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: 2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상위 바이트에는 마이너 버전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: 2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MAKEWORD(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하위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상위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)</a:t>
            </a:r>
          </a:p>
          <a:p>
            <a:pPr marL="1600200" lvl="3" indent="-228600">
              <a:spcBef>
                <a:spcPct val="20000"/>
              </a:spcBef>
              <a:buFontTx/>
              <a:buChar char="–"/>
            </a:pPr>
            <a:r>
              <a:rPr lang="en-US" altLang="ko-KR" sz="1600">
                <a:latin typeface="굴림" pitchFamily="50" charset="-127"/>
                <a:ea typeface="굴림" pitchFamily="50" charset="-127"/>
              </a:rPr>
              <a:t>MAKEWORD(3,5) : </a:t>
            </a:r>
            <a:r>
              <a:rPr lang="ko-KR" altLang="en-US" sz="1600">
                <a:latin typeface="굴림" pitchFamily="50" charset="-127"/>
                <a:ea typeface="굴림" pitchFamily="50" charset="-127"/>
              </a:rPr>
              <a:t>이 코드는 윈도우 버전 </a:t>
            </a:r>
            <a:r>
              <a:rPr lang="en-US" altLang="ko-KR" sz="1600">
                <a:latin typeface="굴림" pitchFamily="50" charset="-127"/>
                <a:ea typeface="굴림" pitchFamily="50" charset="-127"/>
              </a:rPr>
              <a:t>3.5</a:t>
            </a:r>
            <a:r>
              <a:rPr lang="ko-KR" altLang="en-US" sz="1600">
                <a:latin typeface="굴림" pitchFamily="50" charset="-127"/>
                <a:ea typeface="굴림" pitchFamily="50" charset="-127"/>
              </a:rPr>
              <a:t>를 의미한다</a:t>
            </a:r>
            <a:r>
              <a:rPr lang="en-US" altLang="ko-KR" sz="160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4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836613"/>
            <a:ext cx="8362950" cy="792162"/>
          </a:xfrm>
        </p:spPr>
        <p:txBody>
          <a:bodyPr/>
          <a:lstStyle/>
          <a:p>
            <a:pPr lvl="1"/>
            <a:r>
              <a:rPr lang="ko-KR" altLang="en-US" sz="2000"/>
              <a:t>윈도우 소켓을 종료하는 함수이다</a:t>
            </a:r>
            <a:r>
              <a:rPr lang="en-US" altLang="ko-KR" sz="2000"/>
              <a:t>.</a:t>
            </a:r>
          </a:p>
          <a:p>
            <a:pPr lvl="1"/>
            <a:r>
              <a:rPr lang="en-US" altLang="ko-KR" sz="2000"/>
              <a:t>Ws2_32.dll</a:t>
            </a:r>
            <a:r>
              <a:rPr lang="ko-KR" altLang="en-US" sz="2000"/>
              <a:t>을 사용하지 못하게 한다</a:t>
            </a:r>
            <a:r>
              <a:rPr lang="en-US" altLang="ko-KR" sz="2000"/>
              <a:t>.</a:t>
            </a:r>
          </a:p>
        </p:txBody>
      </p:sp>
      <p:sp>
        <p:nvSpPr>
          <p:cNvPr id="420867" name="Rectangle 4"/>
          <p:cNvSpPr>
            <a:spLocks noGrp="1" noChangeArrowheads="1"/>
          </p:cNvSpPr>
          <p:nvPr>
            <p:ph type="title"/>
          </p:nvPr>
        </p:nvSpPr>
        <p:spPr>
          <a:xfrm>
            <a:off x="34925" y="2540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2. WSACleanup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함수</a:t>
            </a:r>
          </a:p>
        </p:txBody>
      </p:sp>
      <p:sp>
        <p:nvSpPr>
          <p:cNvPr id="420868" name="Rectangle 6"/>
          <p:cNvSpPr>
            <a:spLocks noChangeArrowheads="1"/>
          </p:cNvSpPr>
          <p:nvPr/>
        </p:nvSpPr>
        <p:spPr bwMode="auto">
          <a:xfrm>
            <a:off x="250825" y="1773238"/>
            <a:ext cx="8569325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2000">
                <a:latin typeface="굴림" pitchFamily="50" charset="-127"/>
                <a:ea typeface="굴림" pitchFamily="50" charset="-127"/>
              </a:rPr>
              <a:t>	WSACleanup();</a:t>
            </a:r>
          </a:p>
        </p:txBody>
      </p:sp>
    </p:spTree>
  </p:cSld>
  <p:clrMapOvr>
    <a:masterClrMapping/>
  </p:clrMapOvr>
</p:sld>
</file>

<file path=ppt/slides/slide4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5"/>
          <p:cNvSpPr>
            <a:spLocks noGrp="1" noChangeArrowheads="1"/>
          </p:cNvSpPr>
          <p:nvPr>
            <p:ph idx="1"/>
          </p:nvPr>
        </p:nvSpPr>
        <p:spPr>
          <a:xfrm>
            <a:off x="468313" y="836613"/>
            <a:ext cx="8362950" cy="5761037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ko-KR" altLang="en-US" sz="2000"/>
              <a:t>인텔 계열의 </a:t>
            </a:r>
            <a:r>
              <a:rPr lang="en-US" altLang="ko-KR" sz="2000"/>
              <a:t>CPU</a:t>
            </a:r>
            <a:r>
              <a:rPr lang="ko-KR" altLang="en-US" sz="2000"/>
              <a:t>는 리틀 엔디안이라는 방식으로 데이터를 메모리에 저장한다</a:t>
            </a:r>
            <a:r>
              <a:rPr lang="en-US" altLang="ko-KR" sz="2000"/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ko-KR" sz="1800"/>
              <a:t>16</a:t>
            </a:r>
            <a:r>
              <a:rPr lang="ko-KR" altLang="en-US" sz="1800"/>
              <a:t>진수 </a:t>
            </a:r>
            <a:r>
              <a:rPr lang="ko-KR" altLang="en-US" sz="1800">
                <a:latin typeface="Arial" pitchFamily="34" charset="0"/>
              </a:rPr>
              <a:t>“</a:t>
            </a:r>
            <a:r>
              <a:rPr lang="en-US" altLang="ko-KR" sz="1800"/>
              <a:t>2F78</a:t>
            </a:r>
            <a:r>
              <a:rPr lang="en-US" altLang="ko-KR" sz="1800">
                <a:latin typeface="Arial" pitchFamily="34" charset="0"/>
              </a:rPr>
              <a:t>”</a:t>
            </a:r>
            <a:r>
              <a:rPr lang="ko-KR" altLang="en-US" sz="1800"/>
              <a:t>은 </a:t>
            </a:r>
            <a:r>
              <a:rPr lang="en-US" altLang="ko-KR" sz="1800"/>
              <a:t>782F</a:t>
            </a:r>
            <a:r>
              <a:rPr lang="ko-KR" altLang="en-US" sz="1800"/>
              <a:t>로 메모리에 저장된다</a:t>
            </a:r>
            <a:r>
              <a:rPr lang="en-US" altLang="ko-KR" sz="1800"/>
              <a:t>.</a:t>
            </a:r>
          </a:p>
          <a:p>
            <a:pPr lvl="1">
              <a:lnSpc>
                <a:spcPct val="90000"/>
              </a:lnSpc>
            </a:pPr>
            <a:r>
              <a:rPr lang="ko-KR" altLang="en-US" sz="2000"/>
              <a:t>모토로라의 </a:t>
            </a:r>
            <a:r>
              <a:rPr lang="en-US" altLang="ko-KR" sz="2000"/>
              <a:t>CPU</a:t>
            </a:r>
            <a:r>
              <a:rPr lang="ko-KR" altLang="en-US" sz="2000"/>
              <a:t>는 빅 엔디안이라는 방식으로 데이터를 메모리에 저장한다</a:t>
            </a:r>
            <a:r>
              <a:rPr lang="en-US" altLang="ko-KR" sz="2000"/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ko-KR" sz="1800"/>
              <a:t>16</a:t>
            </a:r>
            <a:r>
              <a:rPr lang="ko-KR" altLang="en-US" sz="1800"/>
              <a:t>진수 </a:t>
            </a:r>
            <a:r>
              <a:rPr lang="ko-KR" altLang="en-US" sz="1800">
                <a:latin typeface="Arial" pitchFamily="34" charset="0"/>
              </a:rPr>
              <a:t>“</a:t>
            </a:r>
            <a:r>
              <a:rPr lang="en-US" altLang="ko-KR" sz="1800"/>
              <a:t>2F78</a:t>
            </a:r>
            <a:r>
              <a:rPr lang="en-US" altLang="ko-KR" sz="1800">
                <a:latin typeface="Arial" pitchFamily="34" charset="0"/>
              </a:rPr>
              <a:t>”</a:t>
            </a:r>
            <a:r>
              <a:rPr lang="ko-KR" altLang="en-US" sz="1800"/>
              <a:t>은 </a:t>
            </a:r>
            <a:r>
              <a:rPr lang="en-US" altLang="ko-KR" sz="1800"/>
              <a:t>2F78</a:t>
            </a:r>
          </a:p>
          <a:p>
            <a:pPr lvl="1">
              <a:lnSpc>
                <a:spcPct val="90000"/>
              </a:lnSpc>
            </a:pPr>
            <a:r>
              <a:rPr lang="ko-KR" altLang="en-US" sz="2000"/>
              <a:t>네트워크 바이트 순서는 빅 엔디언을 이용합니다</a:t>
            </a:r>
            <a:r>
              <a:rPr lang="en-US" altLang="ko-KR" sz="2000"/>
              <a:t>.</a:t>
            </a:r>
          </a:p>
          <a:p>
            <a:pPr>
              <a:lnSpc>
                <a:spcPct val="90000"/>
              </a:lnSpc>
            </a:pPr>
            <a:r>
              <a:rPr lang="en-US" altLang="ko-KR"/>
              <a:t>htons </a:t>
            </a:r>
            <a:r>
              <a:rPr lang="ko-KR" altLang="en-US"/>
              <a:t>함수</a:t>
            </a:r>
          </a:p>
          <a:p>
            <a:pPr lvl="1">
              <a:lnSpc>
                <a:spcPct val="90000"/>
              </a:lnSpc>
            </a:pPr>
            <a:r>
              <a:rPr lang="en-US" altLang="ko-KR" sz="2000"/>
              <a:t>htons </a:t>
            </a:r>
            <a:r>
              <a:rPr lang="ko-KR" altLang="en-US" sz="2000"/>
              <a:t>함수는 </a:t>
            </a:r>
            <a:r>
              <a:rPr lang="ko-KR" altLang="en-US" sz="2000">
                <a:latin typeface="Arial" pitchFamily="34" charset="0"/>
              </a:rPr>
              <a:t>“</a:t>
            </a:r>
            <a:r>
              <a:rPr lang="en-US" altLang="ko-KR" sz="2000"/>
              <a:t>host to network short</a:t>
            </a:r>
            <a:r>
              <a:rPr lang="en-US" altLang="ko-KR" sz="2000">
                <a:latin typeface="Arial" pitchFamily="34" charset="0"/>
              </a:rPr>
              <a:t>”</a:t>
            </a:r>
            <a:r>
              <a:rPr lang="ko-KR" altLang="en-US" sz="2000"/>
              <a:t>의 약자이다</a:t>
            </a:r>
            <a:r>
              <a:rPr lang="en-US" altLang="ko-KR" sz="2000"/>
              <a:t>.</a:t>
            </a:r>
          </a:p>
          <a:p>
            <a:pPr lvl="1">
              <a:lnSpc>
                <a:spcPct val="90000"/>
              </a:lnSpc>
            </a:pPr>
            <a:r>
              <a:rPr lang="ko-KR" altLang="en-US" sz="2000"/>
              <a:t>호스트 바이트 순서로 되어있는 </a:t>
            </a:r>
            <a:r>
              <a:rPr lang="en-US" altLang="ko-KR" sz="2000"/>
              <a:t>unsigned short</a:t>
            </a:r>
            <a:r>
              <a:rPr lang="ko-KR" altLang="en-US" sz="2000"/>
              <a:t>를 네트워크 바이트 순서로 변환한다</a:t>
            </a:r>
            <a:r>
              <a:rPr lang="en-US" altLang="ko-KR" sz="2000"/>
              <a:t>.</a:t>
            </a:r>
          </a:p>
          <a:p>
            <a:pPr lvl="1">
              <a:lnSpc>
                <a:spcPct val="90000"/>
              </a:lnSpc>
            </a:pPr>
            <a:r>
              <a:rPr lang="ko-KR" altLang="en-US" sz="2000"/>
              <a:t>이 함수는 소켓 프로그래밍에서 포트 번호를 변환하기 위해서 사용한다</a:t>
            </a:r>
            <a:r>
              <a:rPr lang="en-US" altLang="ko-KR" sz="2000"/>
              <a:t>.</a:t>
            </a:r>
          </a:p>
          <a:p>
            <a:pPr>
              <a:lnSpc>
                <a:spcPct val="90000"/>
              </a:lnSpc>
            </a:pPr>
            <a:r>
              <a:rPr lang="en-US" altLang="ko-KR"/>
              <a:t>ntohs </a:t>
            </a:r>
            <a:r>
              <a:rPr lang="ko-KR" altLang="en-US"/>
              <a:t>함수</a:t>
            </a:r>
          </a:p>
          <a:p>
            <a:pPr lvl="1">
              <a:lnSpc>
                <a:spcPct val="90000"/>
              </a:lnSpc>
            </a:pPr>
            <a:r>
              <a:rPr lang="en-US" altLang="ko-KR" sz="2000"/>
              <a:t>ntohs </a:t>
            </a:r>
            <a:r>
              <a:rPr lang="ko-KR" altLang="en-US" sz="2000"/>
              <a:t>함수는 </a:t>
            </a:r>
            <a:r>
              <a:rPr lang="ko-KR" altLang="en-US" sz="2000">
                <a:latin typeface="Arial" pitchFamily="34" charset="0"/>
              </a:rPr>
              <a:t>“</a:t>
            </a:r>
            <a:r>
              <a:rPr lang="en-US" altLang="ko-KR" sz="2000"/>
              <a:t>network to host short</a:t>
            </a:r>
            <a:r>
              <a:rPr lang="en-US" altLang="ko-KR" sz="2000">
                <a:latin typeface="Arial" pitchFamily="34" charset="0"/>
              </a:rPr>
              <a:t>”</a:t>
            </a:r>
            <a:r>
              <a:rPr lang="ko-KR" altLang="en-US" sz="2000"/>
              <a:t>의 약자이다</a:t>
            </a:r>
            <a:r>
              <a:rPr lang="en-US" altLang="ko-KR" sz="2000"/>
              <a:t>.</a:t>
            </a:r>
          </a:p>
          <a:p>
            <a:pPr lvl="1">
              <a:lnSpc>
                <a:spcPct val="90000"/>
              </a:lnSpc>
            </a:pPr>
            <a:r>
              <a:rPr lang="ko-KR" altLang="en-US" sz="2000"/>
              <a:t>네트워크 바이트 순서로 되어 있는 </a:t>
            </a:r>
            <a:r>
              <a:rPr lang="en-US" altLang="ko-KR" sz="2000"/>
              <a:t>unsigned short</a:t>
            </a:r>
            <a:r>
              <a:rPr lang="ko-KR" altLang="en-US" sz="2000"/>
              <a:t>자료형을 호스트 바이트 순서로 변환한다</a:t>
            </a:r>
            <a:r>
              <a:rPr lang="en-US" altLang="ko-KR" sz="2000"/>
              <a:t>.</a:t>
            </a:r>
          </a:p>
        </p:txBody>
      </p:sp>
      <p:sp>
        <p:nvSpPr>
          <p:cNvPr id="421891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1113"/>
            <a:ext cx="8229600" cy="417512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3.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메모리 바이트 순서</a:t>
            </a:r>
          </a:p>
        </p:txBody>
      </p:sp>
    </p:spTree>
  </p:cSld>
  <p:clrMapOvr>
    <a:masterClrMapping/>
  </p:clrMapOvr>
</p:sld>
</file>

<file path=ppt/slides/slide4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5"/>
          <p:cNvSpPr>
            <a:spLocks noGrp="1" noChangeArrowheads="1"/>
          </p:cNvSpPr>
          <p:nvPr>
            <p:ph idx="1"/>
          </p:nvPr>
        </p:nvSpPr>
        <p:spPr>
          <a:xfrm>
            <a:off x="468313" y="836613"/>
            <a:ext cx="8362950" cy="5761037"/>
          </a:xfrm>
        </p:spPr>
        <p:txBody>
          <a:bodyPr/>
          <a:lstStyle/>
          <a:p>
            <a:r>
              <a:rPr lang="en-US" altLang="ko-KR"/>
              <a:t>htonl</a:t>
            </a:r>
            <a:r>
              <a:rPr lang="ko-KR" altLang="en-US"/>
              <a:t>함수</a:t>
            </a:r>
          </a:p>
          <a:p>
            <a:pPr lvl="1"/>
            <a:r>
              <a:rPr lang="en-US" altLang="ko-KR" sz="2000"/>
              <a:t>htonl</a:t>
            </a:r>
            <a:r>
              <a:rPr lang="ko-KR" altLang="en-US" sz="2000"/>
              <a:t>함수는 </a:t>
            </a:r>
            <a:r>
              <a:rPr lang="ko-KR" altLang="en-US" sz="2000">
                <a:latin typeface="Arial" pitchFamily="34" charset="0"/>
              </a:rPr>
              <a:t>“</a:t>
            </a:r>
            <a:r>
              <a:rPr lang="en-US" altLang="ko-KR" sz="2000"/>
              <a:t>host to network long</a:t>
            </a:r>
            <a:r>
              <a:rPr lang="en-US" altLang="ko-KR" sz="2000">
                <a:latin typeface="Arial" pitchFamily="34" charset="0"/>
              </a:rPr>
              <a:t>”</a:t>
            </a:r>
            <a:r>
              <a:rPr lang="ko-KR" altLang="en-US" sz="2000"/>
              <a:t>의 약자이다</a:t>
            </a:r>
            <a:r>
              <a:rPr lang="en-US" altLang="ko-KR" sz="2000"/>
              <a:t>.</a:t>
            </a:r>
          </a:p>
          <a:p>
            <a:pPr lvl="1"/>
            <a:r>
              <a:rPr lang="ko-KR" altLang="en-US" sz="2000"/>
              <a:t>이 함수는 호스트 바이트 순서로 된 </a:t>
            </a:r>
            <a:r>
              <a:rPr lang="en-US" altLang="ko-KR" sz="2000"/>
              <a:t>unsigned long</a:t>
            </a:r>
            <a:r>
              <a:rPr lang="ko-KR" altLang="en-US" sz="2000"/>
              <a:t>자료형을 네트워크 바이트 순서로 변환한다</a:t>
            </a:r>
            <a:r>
              <a:rPr lang="en-US" altLang="ko-KR" sz="2000"/>
              <a:t>.</a:t>
            </a:r>
          </a:p>
          <a:p>
            <a:pPr lvl="1"/>
            <a:r>
              <a:rPr lang="ko-KR" altLang="en-US" sz="2000"/>
              <a:t>이 함수는 소켓 프로그래밍에서 </a:t>
            </a:r>
            <a:r>
              <a:rPr lang="en-US" altLang="ko-KR" sz="2000"/>
              <a:t>IP</a:t>
            </a:r>
            <a:r>
              <a:rPr lang="ko-KR" altLang="en-US" sz="2000"/>
              <a:t>주소를 변환하기 위해 사용한다</a:t>
            </a:r>
            <a:r>
              <a:rPr lang="en-US" altLang="ko-KR" sz="2000"/>
              <a:t>.</a:t>
            </a:r>
          </a:p>
          <a:p>
            <a:r>
              <a:rPr lang="en-US" altLang="ko-KR"/>
              <a:t>ntohl</a:t>
            </a:r>
            <a:r>
              <a:rPr lang="ko-KR" altLang="en-US"/>
              <a:t>함수</a:t>
            </a:r>
          </a:p>
          <a:p>
            <a:pPr lvl="1"/>
            <a:r>
              <a:rPr lang="en-US" altLang="ko-KR" sz="2000"/>
              <a:t>ntohl</a:t>
            </a:r>
            <a:r>
              <a:rPr lang="ko-KR" altLang="en-US" sz="2000"/>
              <a:t>함수는 </a:t>
            </a:r>
            <a:r>
              <a:rPr lang="ko-KR" altLang="en-US" sz="2000">
                <a:latin typeface="Arial" pitchFamily="34" charset="0"/>
              </a:rPr>
              <a:t>“</a:t>
            </a:r>
            <a:r>
              <a:rPr lang="en-US" altLang="ko-KR" sz="2000"/>
              <a:t>network to host long</a:t>
            </a:r>
            <a:r>
              <a:rPr lang="en-US" altLang="ko-KR" sz="2000">
                <a:latin typeface="Arial" pitchFamily="34" charset="0"/>
              </a:rPr>
              <a:t>”</a:t>
            </a:r>
            <a:r>
              <a:rPr lang="ko-KR" altLang="en-US" sz="2000"/>
              <a:t>의 약자이다</a:t>
            </a:r>
            <a:r>
              <a:rPr lang="en-US" altLang="ko-KR" sz="2000"/>
              <a:t>.</a:t>
            </a:r>
          </a:p>
          <a:p>
            <a:pPr lvl="1"/>
            <a:r>
              <a:rPr lang="ko-KR" altLang="en-US" sz="2000"/>
              <a:t>네트워크 바이트 순서로 된 </a:t>
            </a:r>
            <a:r>
              <a:rPr lang="en-US" altLang="ko-KR" sz="2000"/>
              <a:t>unsigned long</a:t>
            </a:r>
            <a:r>
              <a:rPr lang="ko-KR" altLang="en-US" sz="2000"/>
              <a:t>자료형을 호스트 바이트 순서로 변환한다</a:t>
            </a:r>
            <a:r>
              <a:rPr lang="en-US" altLang="ko-KR" sz="2000"/>
              <a:t>.</a:t>
            </a:r>
          </a:p>
          <a:p>
            <a:r>
              <a:rPr lang="en-US" altLang="ko-KR"/>
              <a:t>inet_ntoa</a:t>
            </a:r>
            <a:r>
              <a:rPr lang="ko-KR" altLang="en-US"/>
              <a:t>함수</a:t>
            </a:r>
          </a:p>
          <a:p>
            <a:pPr lvl="1"/>
            <a:r>
              <a:rPr lang="en-US" altLang="ko-KR" sz="2000"/>
              <a:t>4</a:t>
            </a:r>
            <a:r>
              <a:rPr lang="ko-KR" altLang="en-US" sz="2000"/>
              <a:t>바이트로 된 </a:t>
            </a:r>
            <a:r>
              <a:rPr lang="en-US" altLang="ko-KR" sz="2000"/>
              <a:t>IP</a:t>
            </a:r>
            <a:r>
              <a:rPr lang="ko-KR" altLang="en-US" sz="2000"/>
              <a:t>주소를 도트 표기법에 기반한 문자열로 변환한다</a:t>
            </a:r>
            <a:r>
              <a:rPr lang="en-US" altLang="ko-KR" sz="2000"/>
              <a:t>.</a:t>
            </a:r>
          </a:p>
          <a:p>
            <a:pPr lvl="1"/>
            <a:r>
              <a:rPr lang="ko-KR" altLang="en-US" sz="2000"/>
              <a:t>클라이언트의 주소를 문자열로 변환해서 보여줄 때 사용</a:t>
            </a:r>
          </a:p>
          <a:p>
            <a:r>
              <a:rPr lang="en-US" altLang="ko-KR"/>
              <a:t>inet_addr</a:t>
            </a:r>
            <a:r>
              <a:rPr lang="ko-KR" altLang="en-US"/>
              <a:t>함수</a:t>
            </a:r>
          </a:p>
          <a:p>
            <a:pPr lvl="1"/>
            <a:r>
              <a:rPr lang="en-US" altLang="ko-KR" sz="2000"/>
              <a:t>inet_addr</a:t>
            </a:r>
            <a:r>
              <a:rPr lang="ko-KR" altLang="en-US" sz="2000"/>
              <a:t>함수는 </a:t>
            </a:r>
            <a:r>
              <a:rPr lang="en-US" altLang="ko-KR" sz="2000"/>
              <a:t>internet address</a:t>
            </a:r>
            <a:r>
              <a:rPr lang="ko-KR" altLang="en-US" sz="2000"/>
              <a:t>의 약자이다</a:t>
            </a:r>
            <a:r>
              <a:rPr lang="en-US" altLang="ko-KR" sz="2000"/>
              <a:t>.</a:t>
            </a:r>
          </a:p>
          <a:p>
            <a:pPr lvl="1"/>
            <a:r>
              <a:rPr lang="ko-KR" altLang="en-US" sz="2000"/>
              <a:t>도트 표기법으로 되어 있는 주소 문자열을 </a:t>
            </a:r>
            <a:r>
              <a:rPr lang="en-US" altLang="ko-KR" sz="2000"/>
              <a:t>4</a:t>
            </a:r>
            <a:r>
              <a:rPr lang="ko-KR" altLang="en-US" sz="2000"/>
              <a:t>바이트 </a:t>
            </a:r>
            <a:r>
              <a:rPr lang="en-US" altLang="ko-KR" sz="2000"/>
              <a:t>IP</a:t>
            </a:r>
            <a:r>
              <a:rPr lang="ko-KR" altLang="en-US" sz="2000"/>
              <a:t>주소로 변환</a:t>
            </a:r>
          </a:p>
        </p:txBody>
      </p:sp>
      <p:sp>
        <p:nvSpPr>
          <p:cNvPr id="422915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3.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메모리 바이트 순서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908050"/>
            <a:ext cx="8229600" cy="1152525"/>
          </a:xfrm>
        </p:spPr>
        <p:txBody>
          <a:bodyPr/>
          <a:lstStyle/>
          <a:p>
            <a:pPr lvl="1"/>
            <a:r>
              <a:rPr lang="ko-KR" altLang="en-US" sz="2000"/>
              <a:t>프로그램은 시스템에 연결되어 있는 장치의 종류를 몰라도 된다</a:t>
            </a:r>
            <a:r>
              <a:rPr lang="en-US" altLang="ko-KR" sz="2000"/>
              <a:t>.</a:t>
            </a:r>
          </a:p>
          <a:p>
            <a:pPr lvl="2"/>
            <a:r>
              <a:rPr lang="ko-KR" altLang="en-US" sz="1800"/>
              <a:t>화면 및 프린터와 같은 그래픽 디스플레이 장치의 하드웨어를 직접 사용하지 않는다</a:t>
            </a:r>
            <a:r>
              <a:rPr lang="en-US" altLang="ko-KR" sz="1800"/>
              <a:t>. </a:t>
            </a:r>
          </a:p>
          <a:p>
            <a:endParaRPr lang="en-US" altLang="ko-KR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549275"/>
          </a:xfrm>
          <a:noFill/>
        </p:spPr>
        <p:txBody>
          <a:bodyPr/>
          <a:lstStyle/>
          <a:p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2. Windows</a:t>
            </a:r>
            <a:r>
              <a:rPr lang="ko-KR" altLang="en-US" sz="3200">
                <a:latin typeface="휴먼옛체" pitchFamily="2" charset="-127"/>
                <a:ea typeface="휴먼옛체" pitchFamily="2" charset="-127"/>
              </a:rPr>
              <a:t>의 구성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5"/>
          <p:cNvSpPr>
            <a:spLocks noGrp="1" noChangeArrowheads="1"/>
          </p:cNvSpPr>
          <p:nvPr>
            <p:ph idx="1"/>
          </p:nvPr>
        </p:nvSpPr>
        <p:spPr>
          <a:xfrm>
            <a:off x="395288" y="908050"/>
            <a:ext cx="8550275" cy="57213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b="1"/>
              <a:t>WM_DESTROY</a:t>
            </a:r>
            <a:r>
              <a:rPr lang="ko-KR" altLang="en-US" b="1"/>
              <a:t>메시지</a:t>
            </a:r>
          </a:p>
          <a:p>
            <a:pPr>
              <a:lnSpc>
                <a:spcPct val="90000"/>
              </a:lnSpc>
            </a:pPr>
            <a:endParaRPr lang="ko-KR" altLang="en-US" b="1"/>
          </a:p>
          <a:p>
            <a:pPr lvl="1">
              <a:lnSpc>
                <a:spcPct val="90000"/>
              </a:lnSpc>
            </a:pPr>
            <a:r>
              <a:rPr lang="ko-KR" altLang="en-US" sz="2000"/>
              <a:t>윈도우가 종료되고 있음을 나타낸다</a:t>
            </a:r>
            <a:r>
              <a:rPr lang="en-US" altLang="ko-KR" sz="2000"/>
              <a:t>.</a:t>
            </a:r>
          </a:p>
          <a:p>
            <a:pPr lvl="1">
              <a:lnSpc>
                <a:spcPct val="90000"/>
              </a:lnSpc>
            </a:pPr>
            <a:r>
              <a:rPr lang="ko-KR" altLang="en-US" sz="2000"/>
              <a:t>사용자가 종료단추를 클릭하거나 시스템 메뉴의 종료 메뉴를 선택하면 </a:t>
            </a:r>
            <a:r>
              <a:rPr lang="en-US" altLang="ko-KR" sz="2000"/>
              <a:t>WM_DESTOROY</a:t>
            </a:r>
            <a:r>
              <a:rPr lang="ko-KR" altLang="en-US" sz="2000"/>
              <a:t>를 발생시킨다</a:t>
            </a:r>
            <a:r>
              <a:rPr lang="en-US" altLang="ko-KR" sz="200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ko-KR" sz="2000"/>
              <a:t>PostQuitMessage(0);</a:t>
            </a:r>
          </a:p>
          <a:p>
            <a:pPr lvl="2">
              <a:lnSpc>
                <a:spcPct val="90000"/>
              </a:lnSpc>
            </a:pPr>
            <a:r>
              <a:rPr lang="ko-KR" altLang="en-US" sz="1800"/>
              <a:t>메시지큐에 </a:t>
            </a:r>
            <a:r>
              <a:rPr lang="en-US" altLang="ko-KR" sz="1800"/>
              <a:t>WM_QUIT</a:t>
            </a:r>
            <a:r>
              <a:rPr lang="ko-KR" altLang="en-US" sz="1800"/>
              <a:t>를 삽입한다</a:t>
            </a:r>
            <a:r>
              <a:rPr lang="en-US" altLang="ko-KR" sz="1800"/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ko-KR" sz="1800"/>
              <a:t>GetMessage()</a:t>
            </a:r>
            <a:r>
              <a:rPr lang="ko-KR" altLang="en-US" sz="1800"/>
              <a:t>는 메시지가 </a:t>
            </a:r>
            <a:r>
              <a:rPr lang="en-US" altLang="ko-KR" sz="1800"/>
              <a:t>WM_QUIT</a:t>
            </a:r>
            <a:r>
              <a:rPr lang="ko-KR" altLang="en-US" sz="1800"/>
              <a:t>면 </a:t>
            </a:r>
            <a:r>
              <a:rPr lang="en-US" altLang="ko-KR" sz="1800"/>
              <a:t>0</a:t>
            </a:r>
            <a:r>
              <a:rPr lang="ko-KR" altLang="en-US" sz="1800"/>
              <a:t>을 리턴한다</a:t>
            </a:r>
            <a:r>
              <a:rPr lang="en-US" altLang="ko-KR" sz="1800"/>
              <a:t>.</a:t>
            </a:r>
          </a:p>
          <a:p>
            <a:pPr lvl="2">
              <a:lnSpc>
                <a:spcPct val="90000"/>
              </a:lnSpc>
            </a:pPr>
            <a:endParaRPr lang="en-US" altLang="ko-KR" sz="1800"/>
          </a:p>
          <a:p>
            <a:pPr lvl="1">
              <a:lnSpc>
                <a:spcPct val="90000"/>
              </a:lnSpc>
            </a:pPr>
            <a:r>
              <a:rPr lang="ko-KR" altLang="en-US" sz="2000"/>
              <a:t>종료 버튼 클릭시 종료순서</a:t>
            </a:r>
          </a:p>
          <a:p>
            <a:pPr lvl="2">
              <a:lnSpc>
                <a:spcPct val="90000"/>
              </a:lnSpc>
            </a:pPr>
            <a:r>
              <a:rPr lang="en-US" altLang="ko-KR" sz="1800"/>
              <a:t>=&gt; WM_SYSCOMMAND </a:t>
            </a:r>
          </a:p>
          <a:p>
            <a:pPr lvl="2">
              <a:lnSpc>
                <a:spcPct val="90000"/>
              </a:lnSpc>
            </a:pPr>
            <a:r>
              <a:rPr lang="en-US" altLang="ko-KR" sz="1800"/>
              <a:t>=&gt; WM_CLOSE </a:t>
            </a:r>
          </a:p>
          <a:p>
            <a:pPr lvl="2">
              <a:lnSpc>
                <a:spcPct val="90000"/>
              </a:lnSpc>
            </a:pPr>
            <a:r>
              <a:rPr lang="en-US" altLang="ko-KR" sz="1800"/>
              <a:t>=&gt; DestoryWindow() </a:t>
            </a:r>
          </a:p>
          <a:p>
            <a:pPr lvl="2">
              <a:lnSpc>
                <a:spcPct val="90000"/>
              </a:lnSpc>
            </a:pPr>
            <a:r>
              <a:rPr lang="en-US" altLang="ko-KR" sz="1800"/>
              <a:t>=&gt; WM_DESTORY </a:t>
            </a:r>
          </a:p>
          <a:p>
            <a:pPr lvl="2">
              <a:lnSpc>
                <a:spcPct val="90000"/>
              </a:lnSpc>
            </a:pPr>
            <a:r>
              <a:rPr lang="en-US" altLang="ko-KR" sz="1800"/>
              <a:t>=&gt; PostQuitMessage()</a:t>
            </a:r>
            <a:r>
              <a:rPr lang="ko-KR" altLang="en-US" sz="1800"/>
              <a:t>를 </a:t>
            </a:r>
            <a:r>
              <a:rPr lang="en-US" altLang="ko-KR" sz="1800"/>
              <a:t>call</a:t>
            </a:r>
          </a:p>
          <a:p>
            <a:pPr lvl="2">
              <a:lnSpc>
                <a:spcPct val="90000"/>
              </a:lnSpc>
            </a:pPr>
            <a:r>
              <a:rPr lang="en-US" altLang="ko-KR" sz="1800"/>
              <a:t>=&gt; </a:t>
            </a:r>
            <a:r>
              <a:rPr lang="ko-KR" altLang="en-US" sz="1800"/>
              <a:t>메시지큐에 </a:t>
            </a:r>
            <a:r>
              <a:rPr lang="en-US" altLang="ko-KR" sz="1800"/>
              <a:t>WM_QUIT</a:t>
            </a:r>
            <a:r>
              <a:rPr lang="ko-KR" altLang="en-US" sz="1800"/>
              <a:t>를 넣는다</a:t>
            </a:r>
            <a:r>
              <a:rPr lang="en-US" altLang="ko-KR" sz="1800"/>
              <a:t>.</a:t>
            </a:r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40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2. </a:t>
            </a:r>
            <a:r>
              <a:rPr lang="ko-KR" altLang="en-US" sz="3200">
                <a:latin typeface="휴먼옛체" pitchFamily="2" charset="-127"/>
                <a:ea typeface="휴먼옛체" pitchFamily="2" charset="-127"/>
              </a:rPr>
              <a:t>첫 번째 </a:t>
            </a:r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API</a:t>
            </a:r>
            <a:r>
              <a:rPr lang="ko-KR" altLang="en-US" sz="3200">
                <a:latin typeface="휴먼옛체" pitchFamily="2" charset="-127"/>
                <a:ea typeface="휴먼옛체" pitchFamily="2" charset="-127"/>
              </a:rPr>
              <a:t>프로그램 분석</a:t>
            </a:r>
          </a:p>
        </p:txBody>
      </p:sp>
    </p:spTree>
  </p:cSld>
  <p:clrMapOvr>
    <a:masterClrMapping/>
  </p:clrMapOvr>
</p:sld>
</file>

<file path=ppt/slides/slide5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50" name="제목 1"/>
          <p:cNvSpPr>
            <a:spLocks noGrp="1"/>
          </p:cNvSpPr>
          <p:nvPr>
            <p:ph type="title"/>
          </p:nvPr>
        </p:nvSpPr>
        <p:spPr>
          <a:xfrm>
            <a:off x="857250" y="1071563"/>
            <a:ext cx="7772400" cy="1974850"/>
          </a:xfrm>
        </p:spPr>
        <p:txBody>
          <a:bodyPr>
            <a:normAutofit fontScale="90000"/>
          </a:bodyPr>
          <a:lstStyle/>
          <a:p>
            <a:r>
              <a:rPr lang="ko-KR" altLang="en-US" sz="7200" dirty="0" err="1"/>
              <a:t>문자집합</a:t>
            </a:r>
            <a:br>
              <a:rPr lang="en-US" altLang="ko-KR" sz="7200" dirty="0"/>
            </a:br>
            <a:r>
              <a:rPr lang="en-US" altLang="ko-KR" sz="7200" dirty="0"/>
              <a:t>(Character Set)</a:t>
            </a:r>
            <a:endParaRPr lang="ko-KR" altLang="en-US" sz="72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2062DA6-03CE-4927-AF9A-DCA2F64352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9DBCE-DCE0-4AD5-A986-7E32602079D1}" type="slidenum">
              <a:rPr lang="ko-KR" altLang="en-US" smtClean="0"/>
              <a:pPr/>
              <a:t>500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704442"/>
      </p:ext>
    </p:extLst>
  </p:cSld>
  <p:clrMapOvr>
    <a:masterClrMapping/>
  </p:clrMapOvr>
</p:sld>
</file>

<file path=ppt/slides/slide5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SBCS</a:t>
            </a:r>
            <a:r>
              <a:rPr lang="en-US" altLang="ko-KR" dirty="0"/>
              <a:t>( Single Byte Character Set )</a:t>
            </a:r>
          </a:p>
          <a:p>
            <a:pPr lvl="1"/>
            <a:r>
              <a:rPr lang="ko-KR" altLang="en-US" dirty="0"/>
              <a:t>예를 들어 </a:t>
            </a:r>
            <a:r>
              <a:rPr lang="en-US" altLang="ko-KR" dirty="0"/>
              <a:t>1</a:t>
            </a:r>
            <a:r>
              <a:rPr lang="ko-KR" altLang="en-US" dirty="0"/>
              <a:t>바이트로 표현 가능한 </a:t>
            </a:r>
            <a:r>
              <a:rPr lang="en-US" altLang="ko-KR" dirty="0"/>
              <a:t>ASCII</a:t>
            </a:r>
            <a:r>
              <a:rPr lang="ko-KR" altLang="en-US" dirty="0"/>
              <a:t>는 </a:t>
            </a:r>
            <a:r>
              <a:rPr lang="en-US" altLang="ko-KR" dirty="0" err="1"/>
              <a:t>SBCS</a:t>
            </a:r>
            <a:endParaRPr lang="en-US" altLang="ko-KR" dirty="0"/>
          </a:p>
          <a:p>
            <a:r>
              <a:rPr lang="en-US" altLang="ko-KR" dirty="0" err="1"/>
              <a:t>WBCS</a:t>
            </a:r>
            <a:r>
              <a:rPr lang="en-US" altLang="ko-KR" dirty="0"/>
              <a:t>( Wide Byte Character Set )</a:t>
            </a:r>
          </a:p>
          <a:p>
            <a:pPr lvl="1"/>
            <a:r>
              <a:rPr lang="ko-KR" altLang="en-US" dirty="0"/>
              <a:t>모든 문자를 </a:t>
            </a:r>
            <a:r>
              <a:rPr lang="en-US" altLang="ko-KR" dirty="0"/>
              <a:t>2</a:t>
            </a:r>
            <a:r>
              <a:rPr lang="ko-KR" altLang="en-US" dirty="0"/>
              <a:t>바이트로 표현하는 캐릭터 셋</a:t>
            </a:r>
            <a:endParaRPr lang="en-US" altLang="ko-KR" dirty="0"/>
          </a:p>
          <a:p>
            <a:r>
              <a:rPr lang="en-US" altLang="ko-KR" dirty="0" err="1"/>
              <a:t>MBCS</a:t>
            </a:r>
            <a:r>
              <a:rPr lang="en-US" altLang="ko-KR" dirty="0"/>
              <a:t>( Multi Byte Character Set )</a:t>
            </a:r>
          </a:p>
          <a:p>
            <a:pPr lvl="1"/>
            <a:r>
              <a:rPr lang="ko-KR" altLang="en-US" dirty="0"/>
              <a:t>가변 길이 캐릭터 셋</a:t>
            </a:r>
            <a:r>
              <a:rPr lang="en-US" altLang="ko-KR" dirty="0"/>
              <a:t>, </a:t>
            </a:r>
            <a:r>
              <a:rPr lang="ko-KR" altLang="en-US" dirty="0"/>
              <a:t>상황에 따라 </a:t>
            </a:r>
            <a:r>
              <a:rPr lang="en-US" altLang="ko-KR" dirty="0"/>
              <a:t>1</a:t>
            </a:r>
            <a:r>
              <a:rPr lang="ko-KR" altLang="en-US" dirty="0"/>
              <a:t>바이트 이상 사용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문자집합</a:t>
            </a:r>
            <a:r>
              <a:rPr lang="en-US" altLang="ko-KR" dirty="0"/>
              <a:t>(Character Set)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FC6E57-3E64-4CED-AFE6-8FD0C7E6E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DBCE-DCE0-4AD5-A986-7E32602079D1}" type="slidenum">
              <a:rPr lang="ko-KR" altLang="en-US" smtClean="0"/>
              <a:pPr/>
              <a:t>501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8359812"/>
      </p:ext>
    </p:extLst>
  </p:cSld>
  <p:clrMapOvr>
    <a:masterClrMapping/>
  </p:clrMapOvr>
</p:sld>
</file>

<file path=ppt/slides/slide5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b="1" dirty="0" err="1"/>
              <a:t>인코딩</a:t>
            </a:r>
            <a:r>
              <a:rPr lang="ko-KR" altLang="ko-KR" dirty="0" err="1"/>
              <a:t>은</a:t>
            </a:r>
            <a:r>
              <a:rPr lang="ko-KR" altLang="ko-KR" dirty="0"/>
              <a:t> 문자나 기호들의 집합을 컴퓨터에서 저장하거나 통신에 사용할 목적으로 부호화하는 방법을 가리킨다. 문자 </a:t>
            </a:r>
            <a:r>
              <a:rPr lang="ko-KR" altLang="ko-KR" dirty="0" err="1"/>
              <a:t>인코딩을</a:t>
            </a:r>
            <a:r>
              <a:rPr lang="ko-KR" altLang="ko-KR" dirty="0"/>
              <a:t> 통해 부호화되어, </a:t>
            </a:r>
            <a:r>
              <a:rPr lang="ko-KR" altLang="en-US" dirty="0" err="1"/>
              <a:t>복호화하</a:t>
            </a:r>
            <a:r>
              <a:rPr lang="ko-KR" altLang="ko-KR" dirty="0" err="1"/>
              <a:t>면</a:t>
            </a:r>
            <a:r>
              <a:rPr lang="ko-KR" altLang="ko-KR" dirty="0"/>
              <a:t> 본래의 문자나 기호를 뜻하게 되는 부호를 </a:t>
            </a:r>
            <a:r>
              <a:rPr lang="ko-KR" altLang="ko-KR" b="1" dirty="0"/>
              <a:t>문자 코드</a:t>
            </a:r>
            <a:r>
              <a:rPr lang="ko-KR" altLang="ko-KR" dirty="0"/>
              <a:t>(character code)라고 한다.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 </a:t>
            </a:r>
            <a:r>
              <a:rPr lang="ko-KR" altLang="en-US" dirty="0" err="1"/>
              <a:t>인코딩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6CF0B8-6DE8-46EF-BCE1-E982978B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DBCE-DCE0-4AD5-A986-7E32602079D1}" type="slidenum">
              <a:rPr lang="ko-KR" altLang="en-US" smtClean="0"/>
              <a:pPr/>
              <a:t>502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7928046"/>
      </p:ext>
    </p:extLst>
  </p:cSld>
  <p:clrMapOvr>
    <a:masterClrMapping/>
  </p:clrMapOvr>
</p:sld>
</file>

<file path=ppt/slides/slide5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36504"/>
          </a:xfrm>
        </p:spPr>
        <p:txBody>
          <a:bodyPr>
            <a:noAutofit/>
          </a:bodyPr>
          <a:lstStyle/>
          <a:p>
            <a:r>
              <a:rPr lang="ko-KR" altLang="ko-KR" sz="1600" b="1" dirty="0"/>
              <a:t>문자 집합</a:t>
            </a:r>
            <a:r>
              <a:rPr lang="ko-KR" altLang="ko-KR" sz="1600" dirty="0"/>
              <a:t>(character set, charset) 또는 </a:t>
            </a:r>
            <a:r>
              <a:rPr lang="ko-KR" altLang="ko-KR" sz="1600" b="1" dirty="0" err="1"/>
              <a:t>문자셋</a:t>
            </a:r>
            <a:r>
              <a:rPr lang="ko-KR" altLang="ko-KR" sz="1600" dirty="0" err="1"/>
              <a:t>은</a:t>
            </a:r>
            <a:r>
              <a:rPr lang="ko-KR" altLang="ko-KR" sz="1600" dirty="0"/>
              <a:t> 정보를 표현하기 위한 글자들의 집합을 정의한 것으로, 직접적으로 사용되지 않을 수도 있고 한 문자 집합을 여러 문자 </a:t>
            </a:r>
            <a:r>
              <a:rPr lang="ko-KR" altLang="ko-KR" sz="1600" dirty="0" err="1"/>
              <a:t>인코딩에서</a:t>
            </a:r>
            <a:r>
              <a:rPr lang="ko-KR" altLang="ko-KR" sz="1600" dirty="0"/>
              <a:t> 쓸 수도 있다. 특히 집합 안의 문자들에 음수가 아닌 정수들을 배정한 것을 </a:t>
            </a:r>
            <a:r>
              <a:rPr lang="ko-KR" altLang="ko-KR" sz="1600" b="1" dirty="0"/>
              <a:t>부호화된 문자 집합</a:t>
            </a:r>
            <a:r>
              <a:rPr lang="ko-KR" altLang="ko-KR" sz="1600" dirty="0"/>
              <a:t>(coded character set, CCS)이라 한다. 문자 집합은 ASCII와 같이 더 이상의 문자가 추가될 수 없기도 하고, 유니코드와 같이 문자가 계속 추가될 수 있기도 하다.</a:t>
            </a:r>
          </a:p>
          <a:p>
            <a:r>
              <a:rPr lang="ko-KR" altLang="ko-KR" sz="1600" b="1" dirty="0"/>
              <a:t>문자 </a:t>
            </a:r>
            <a:r>
              <a:rPr lang="ko-KR" altLang="ko-KR" sz="1600" b="1" dirty="0" err="1"/>
              <a:t>인코딩</a:t>
            </a:r>
            <a:r>
              <a:rPr lang="ko-KR" altLang="ko-KR" sz="1600" b="1" dirty="0"/>
              <a:t> 형태</a:t>
            </a:r>
            <a:r>
              <a:rPr lang="ko-KR" altLang="ko-KR" sz="1600" dirty="0"/>
              <a:t>(character encoding form, CEF)는 특정한 문자 집합 안의 문자들을 컴퓨터 시스템에서 사용할 목적으로 일정한 범위 안의 정수(</a:t>
            </a:r>
            <a:r>
              <a:rPr lang="ko-KR" altLang="ko-KR" sz="1600" dirty="0" err="1"/>
              <a:t>코드값</a:t>
            </a:r>
            <a:r>
              <a:rPr lang="ko-KR" altLang="ko-KR" sz="1600" dirty="0"/>
              <a:t>)들로 변환하는 방법이다. 여기에는 유니코드 코드 포인트를 8비트 숫자의 집합으로 나타내는 UTF-8이나, 16비트 숫자의 집합으로 나타내는 UTF-16, 그리고 대부분의 일반적인 문자 </a:t>
            </a:r>
            <a:r>
              <a:rPr lang="ko-KR" altLang="ko-KR" sz="1600" dirty="0" err="1"/>
              <a:t>인코딩들이</a:t>
            </a:r>
            <a:r>
              <a:rPr lang="ko-KR" altLang="ko-KR" sz="1600" dirty="0"/>
              <a:t> 포함된다.</a:t>
            </a:r>
            <a:endParaRPr lang="en-US" altLang="ko-KR" sz="1600" dirty="0"/>
          </a:p>
          <a:p>
            <a:r>
              <a:rPr lang="ko-KR" altLang="ko-KR" sz="1600" b="1" dirty="0"/>
              <a:t>문자 </a:t>
            </a:r>
            <a:r>
              <a:rPr lang="ko-KR" altLang="ko-KR" sz="1600" b="1" dirty="0" err="1"/>
              <a:t>인코딩</a:t>
            </a:r>
            <a:r>
              <a:rPr lang="ko-KR" altLang="ko-KR" sz="1600" b="1" dirty="0"/>
              <a:t> 구조</a:t>
            </a:r>
            <a:r>
              <a:rPr lang="ko-KR" altLang="ko-KR" sz="1600" dirty="0"/>
              <a:t>(character encoding scheme, CES)는 문자 </a:t>
            </a:r>
            <a:r>
              <a:rPr lang="ko-KR" altLang="ko-KR" sz="1600" dirty="0" err="1"/>
              <a:t>인코딩</a:t>
            </a:r>
            <a:r>
              <a:rPr lang="ko-KR" altLang="ko-KR" sz="1600" dirty="0"/>
              <a:t> 형태로 변환된 </a:t>
            </a:r>
            <a:r>
              <a:rPr lang="ko-KR" altLang="ko-KR" sz="1600" dirty="0" err="1"/>
              <a:t>코드값을</a:t>
            </a:r>
            <a:r>
              <a:rPr lang="ko-KR" altLang="ko-KR" sz="1600" dirty="0"/>
              <a:t> </a:t>
            </a:r>
            <a:r>
              <a:rPr lang="ko-KR" altLang="en-US" sz="1600" dirty="0" err="1"/>
              <a:t>옥텟</a:t>
            </a:r>
            <a:r>
              <a:rPr lang="ko-KR" altLang="ko-KR" sz="1600" dirty="0"/>
              <a:t> 기반의 시스템에서 사용하기 위하여 </a:t>
            </a:r>
            <a:r>
              <a:rPr lang="ko-KR" altLang="ko-KR" sz="1600" dirty="0" err="1"/>
              <a:t>옥텟들으로</a:t>
            </a:r>
            <a:r>
              <a:rPr lang="ko-KR" altLang="ko-KR" sz="1600" dirty="0"/>
              <a:t> 변환하는 방법이다</a:t>
            </a:r>
            <a:r>
              <a:rPr lang="en-US" altLang="ko-KR" sz="1600" dirty="0"/>
              <a:t>.</a:t>
            </a:r>
          </a:p>
          <a:p>
            <a:endParaRPr lang="en-US" altLang="ko-KR" sz="1600" b="1" dirty="0"/>
          </a:p>
          <a:p>
            <a:r>
              <a:rPr lang="ko-KR" altLang="ko-KR" sz="1600" b="1" dirty="0" err="1"/>
              <a:t>옥텟</a:t>
            </a:r>
            <a:r>
              <a:rPr lang="ko-KR" altLang="ko-KR" sz="1600" dirty="0"/>
              <a:t>(octet)은 컴퓨팅에서 8개의 비트가 한데 모인 것을 말한다. 초기 컴퓨터들은 1 바이트가 꼭 8 비트만을 의미하지 않았으므로, 8 </a:t>
            </a:r>
            <a:r>
              <a:rPr lang="ko-KR" altLang="ko-KR" sz="1600" dirty="0" err="1"/>
              <a:t>비트를</a:t>
            </a:r>
            <a:r>
              <a:rPr lang="ko-KR" altLang="ko-KR" sz="1600" dirty="0"/>
              <a:t> 명확하게 정의하기 위해 </a:t>
            </a:r>
            <a:r>
              <a:rPr lang="ko-KR" altLang="ko-KR" sz="1600" dirty="0" err="1"/>
              <a:t>옥텟</a:t>
            </a:r>
            <a:r>
              <a:rPr lang="ko-KR" altLang="ko-KR" sz="1600" dirty="0"/>
              <a:t> 이라는 용어가 필요 했던 것이다. 그러나 요즘에는 바이트하고 같은 의미가 되었다.,</a:t>
            </a:r>
            <a:endParaRPr lang="ko-KR" altLang="en-US" sz="1600" dirty="0"/>
          </a:p>
          <a:p>
            <a:endParaRPr lang="en-US" altLang="ko-KR" sz="1600" dirty="0"/>
          </a:p>
          <a:p>
            <a:endParaRPr lang="ko-KR" altLang="ko-KR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 </a:t>
            </a:r>
            <a:r>
              <a:rPr lang="ko-KR" altLang="en-US" dirty="0" err="1"/>
              <a:t>인코딩의</a:t>
            </a:r>
            <a:r>
              <a:rPr lang="ko-KR" altLang="en-US" dirty="0"/>
              <a:t> 구성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8AC5FB-90B1-42CB-9CC3-4A85048C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DBCE-DCE0-4AD5-A986-7E32602079D1}" type="slidenum">
              <a:rPr lang="ko-KR" altLang="en-US" smtClean="0"/>
              <a:pPr/>
              <a:t>503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1510411"/>
      </p:ext>
    </p:extLst>
  </p:cSld>
  <p:clrMapOvr>
    <a:masterClrMapping/>
  </p:clrMapOvr>
</p:sld>
</file>

<file path=ppt/slides/slide5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b="1" dirty="0"/>
              <a:t>ASCII(American Standard Code for Information Interchange) </a:t>
            </a:r>
            <a:r>
              <a:rPr lang="ko-KR" altLang="en-US" sz="1800" b="1" dirty="0"/>
              <a:t>코드</a:t>
            </a:r>
            <a:r>
              <a:rPr lang="ko-KR" altLang="en-US" sz="1800" dirty="0"/>
              <a:t>는 </a:t>
            </a:r>
            <a:r>
              <a:rPr lang="en-US" altLang="ko-KR" sz="1800" dirty="0"/>
              <a:t>1</a:t>
            </a:r>
            <a:r>
              <a:rPr lang="ko-KR" altLang="en-US" sz="1800" dirty="0"/>
              <a:t>개의 문자를 </a:t>
            </a:r>
            <a:r>
              <a:rPr lang="en-US" altLang="ko-KR" sz="1800" dirty="0"/>
              <a:t>8</a:t>
            </a:r>
            <a:r>
              <a:rPr lang="ko-KR" altLang="en-US" sz="1800" dirty="0" err="1"/>
              <a:t>비트를</a:t>
            </a:r>
            <a:r>
              <a:rPr lang="ko-KR" altLang="en-US" sz="1800" dirty="0"/>
              <a:t> 사용하여 표현하는 방식으로 최대 </a:t>
            </a:r>
            <a:r>
              <a:rPr lang="en-US" altLang="ko-KR" sz="1800" dirty="0"/>
              <a:t>256</a:t>
            </a:r>
            <a:r>
              <a:rPr lang="ko-KR" altLang="en-US" sz="1800" dirty="0"/>
              <a:t>개의 문자를 표현할 수 있다</a:t>
            </a:r>
            <a:r>
              <a:rPr lang="en-US" altLang="ko-KR" sz="1800" dirty="0"/>
              <a:t>. </a:t>
            </a:r>
            <a:r>
              <a:rPr lang="ko-KR" altLang="en-US" sz="1800" dirty="0"/>
              <a:t>그러나 영문자를 표현하기 위해서는 </a:t>
            </a:r>
            <a:r>
              <a:rPr lang="en-US" altLang="ko-KR" sz="1800" dirty="0"/>
              <a:t>7</a:t>
            </a:r>
            <a:r>
              <a:rPr lang="ko-KR" altLang="en-US" sz="1800" dirty="0"/>
              <a:t>비트면 충분하기 때문에 나머지 </a:t>
            </a:r>
            <a:r>
              <a:rPr lang="en-US" altLang="ko-KR" sz="1800" dirty="0"/>
              <a:t>128</a:t>
            </a:r>
            <a:r>
              <a:rPr lang="ko-KR" altLang="en-US" sz="1800" dirty="0"/>
              <a:t>개는 그래픽 문자를 표현하기 위해 사용된다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ASCII</a:t>
            </a:r>
            <a:endParaRPr lang="ko-KR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08920"/>
            <a:ext cx="7056438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28941F-0C0A-4905-869D-505CB3B83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DBCE-DCE0-4AD5-A986-7E32602079D1}" type="slidenum">
              <a:rPr lang="ko-KR" altLang="en-US" smtClean="0"/>
              <a:pPr/>
              <a:t>504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2438327"/>
      </p:ext>
    </p:extLst>
  </p:cSld>
  <p:clrMapOvr>
    <a:masterClrMapping/>
  </p:clrMapOvr>
</p:sld>
</file>

<file path=ppt/slides/slide5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ASCII </a:t>
            </a:r>
            <a:r>
              <a:rPr lang="ko-KR" altLang="en-US" sz="2400" dirty="0"/>
              <a:t>코드는 영문자를 표현하기 위한 것이기 때문에 한글을 표현하기 위해서는 당연히 별도의 코드 체계가 필요하다 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한글 코드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434" y="2564904"/>
            <a:ext cx="691197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04F800-56BC-469D-A808-F2805DB3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DBCE-DCE0-4AD5-A986-7E32602079D1}" type="slidenum">
              <a:rPr lang="ko-KR" altLang="en-US" smtClean="0"/>
              <a:pPr/>
              <a:t>505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977617"/>
      </p:ext>
    </p:extLst>
  </p:cSld>
  <p:clrMapOvr>
    <a:masterClrMapping/>
  </p:clrMapOvr>
</p:sld>
</file>

<file path=ppt/slides/slide5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/>
              <a:t>영어권의 문자를 표현하기 위해서는 </a:t>
            </a:r>
            <a:r>
              <a:rPr lang="en-US" altLang="ko-KR" sz="2400" b="1" dirty="0"/>
              <a:t>7</a:t>
            </a:r>
            <a:r>
              <a:rPr lang="ko-KR" altLang="en-US" sz="2400" b="1" dirty="0"/>
              <a:t>비트만으로 충분하다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우리의 한글 문자를 표현하기 위해서는 아래 표에서 계산된 </a:t>
            </a:r>
            <a:r>
              <a:rPr lang="en-US" altLang="ko-KR" sz="2400" b="1" dirty="0"/>
              <a:t>11,172</a:t>
            </a:r>
            <a:r>
              <a:rPr lang="ko-KR" altLang="en-US" sz="2400" b="1" dirty="0"/>
              <a:t>자를 표현할 공간이 필요하여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바이트를 사용해야 한다</a:t>
            </a:r>
            <a:r>
              <a:rPr lang="en-US" altLang="ko-KR" sz="2400" b="1" dirty="0"/>
              <a:t>.</a:t>
            </a:r>
            <a:r>
              <a:rPr lang="en-US" altLang="ko-KR" sz="2400" dirty="0"/>
              <a:t> 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글자수 계산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72" y="3212976"/>
            <a:ext cx="7885112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571F98-46DB-48BB-8F46-8B746AB2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DBCE-DCE0-4AD5-A986-7E32602079D1}" type="slidenum">
              <a:rPr lang="ko-KR" altLang="en-US" smtClean="0"/>
              <a:pPr/>
              <a:t>506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748078"/>
      </p:ext>
    </p:extLst>
  </p:cSld>
  <p:clrMapOvr>
    <a:masterClrMapping/>
  </p:clrMapOvr>
</p:sld>
</file>

<file path=ppt/slides/slide5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한글의 구현 원리에 따라 초성</a:t>
            </a:r>
            <a:r>
              <a:rPr lang="en-US" altLang="ko-KR" sz="2000" dirty="0"/>
              <a:t>, </a:t>
            </a:r>
            <a:r>
              <a:rPr lang="ko-KR" altLang="en-US" sz="2000" dirty="0"/>
              <a:t>중성</a:t>
            </a:r>
            <a:r>
              <a:rPr lang="en-US" altLang="ko-KR" sz="2000" dirty="0"/>
              <a:t>, </a:t>
            </a:r>
            <a:r>
              <a:rPr lang="ko-KR" altLang="en-US" sz="2000" dirty="0"/>
              <a:t>종성을 구분하여 만든 코드이다</a:t>
            </a:r>
            <a:r>
              <a:rPr lang="en-US" altLang="ko-KR" sz="2000" dirty="0"/>
              <a:t>. </a:t>
            </a:r>
            <a:r>
              <a:rPr lang="ko-KR" altLang="en-US" sz="2000" dirty="0"/>
              <a:t>초성</a:t>
            </a:r>
            <a:r>
              <a:rPr lang="en-US" altLang="ko-KR" sz="2000" dirty="0"/>
              <a:t>, </a:t>
            </a:r>
            <a:r>
              <a:rPr lang="ko-KR" altLang="en-US" sz="2000" dirty="0"/>
              <a:t>중성</a:t>
            </a:r>
            <a:r>
              <a:rPr lang="en-US" altLang="ko-KR" sz="2000" dirty="0"/>
              <a:t>, </a:t>
            </a:r>
            <a:r>
              <a:rPr lang="ko-KR" altLang="en-US" sz="2000" dirty="0"/>
              <a:t>종성에 각각 </a:t>
            </a:r>
            <a:r>
              <a:rPr lang="en-US" altLang="ko-KR" sz="2000" dirty="0"/>
              <a:t>5</a:t>
            </a:r>
            <a:r>
              <a:rPr lang="ko-KR" altLang="en-US" sz="2000" dirty="0"/>
              <a:t>비트씩을 할당하여 아래와 같이 한글 문자를 표현하고 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제 </a:t>
            </a:r>
            <a:r>
              <a:rPr lang="en-US" altLang="ko-KR" sz="2000" dirty="0"/>
              <a:t>1 </a:t>
            </a:r>
            <a:r>
              <a:rPr lang="ko-KR" altLang="en-US" sz="2000" dirty="0"/>
              <a:t>바이트의 최상위 비트</a:t>
            </a:r>
            <a:r>
              <a:rPr lang="en-US" altLang="ko-KR" sz="2000" dirty="0"/>
              <a:t>(</a:t>
            </a:r>
            <a:r>
              <a:rPr lang="en-US" altLang="ko-KR" sz="2000" dirty="0" err="1"/>
              <a:t>MSB</a:t>
            </a:r>
            <a:r>
              <a:rPr lang="en-US" altLang="ko-KR" sz="2000" dirty="0"/>
              <a:t>: Most Significant Bit)</a:t>
            </a:r>
            <a:r>
              <a:rPr lang="ko-KR" altLang="en-US" sz="2000" dirty="0"/>
              <a:t>가 </a:t>
            </a:r>
            <a:r>
              <a:rPr lang="en-US" altLang="ko-KR" sz="2000" dirty="0"/>
              <a:t>0</a:t>
            </a:r>
            <a:r>
              <a:rPr lang="ko-KR" altLang="en-US" sz="2000" dirty="0"/>
              <a:t>이면 영문자</a:t>
            </a:r>
            <a:r>
              <a:rPr lang="en-US" altLang="ko-KR" sz="2000" dirty="0"/>
              <a:t>, 1</a:t>
            </a:r>
            <a:r>
              <a:rPr lang="ko-KR" altLang="en-US" sz="2000" dirty="0"/>
              <a:t>이면 한글 문자를 나타낸다</a:t>
            </a:r>
            <a:r>
              <a:rPr lang="en-US" altLang="ko-KR" sz="2000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 </a:t>
            </a:r>
            <a:r>
              <a:rPr lang="ko-KR" altLang="en-US" dirty="0"/>
              <a:t>바이트 조합형 코드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140968"/>
            <a:ext cx="6048375" cy="292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074853-4864-44B5-AC9B-FDFE5F7A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DBCE-DCE0-4AD5-A986-7E32602079D1}" type="slidenum">
              <a:rPr lang="ko-KR" altLang="en-US" smtClean="0"/>
              <a:pPr/>
              <a:t>507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054174"/>
      </p:ext>
    </p:extLst>
  </p:cSld>
  <p:clrMapOvr>
    <a:masterClrMapping/>
  </p:clrMapOvr>
</p:sld>
</file>

<file path=ppt/slides/slide5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b="1" dirty="0"/>
              <a:t>ASCII </a:t>
            </a:r>
            <a:r>
              <a:rPr lang="ko-KR" altLang="en-US" sz="2000" b="1" dirty="0"/>
              <a:t>코드 체제는 컴퓨터가 영어권 이외의 아시아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아프리카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남미 등의 문화권으로 확산됨에 따라 문제점이 나타나게 되었다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그것은 바로 한글이나 한자와 같이 글자 수가 많은 언어들은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바이트로 표현할 수 없다는 것이다</a:t>
            </a:r>
            <a:r>
              <a:rPr lang="en-US" altLang="ko-KR" sz="2000" b="1" dirty="0"/>
              <a:t>.</a:t>
            </a:r>
          </a:p>
          <a:p>
            <a:pPr>
              <a:lnSpc>
                <a:spcPct val="80000"/>
              </a:lnSpc>
            </a:pPr>
            <a:endParaRPr lang="en-US" altLang="ko-KR" sz="2000" dirty="0"/>
          </a:p>
          <a:p>
            <a:pPr>
              <a:lnSpc>
                <a:spcPct val="80000"/>
              </a:lnSpc>
            </a:pPr>
            <a:r>
              <a:rPr lang="en-US" altLang="ko-KR" sz="2000" dirty="0"/>
              <a:t>ISO(International Standards Organization)</a:t>
            </a:r>
            <a:r>
              <a:rPr lang="ko-KR" altLang="en-US" sz="2000" dirty="0"/>
              <a:t>는 </a:t>
            </a:r>
            <a:r>
              <a:rPr lang="en-US" altLang="ko-KR" sz="2000" dirty="0"/>
              <a:t>ASCII </a:t>
            </a:r>
            <a:r>
              <a:rPr lang="ko-KR" altLang="en-US" sz="2000" dirty="0"/>
              <a:t>코드를 확장하여 </a:t>
            </a:r>
            <a:r>
              <a:rPr lang="en-US" altLang="ko-KR" sz="2000" dirty="0"/>
              <a:t>2 </a:t>
            </a:r>
            <a:r>
              <a:rPr lang="ko-KR" altLang="en-US" sz="2000" dirty="0"/>
              <a:t>바이트 이상의 문자 코드를 사용할 때 준수해야 할 부호 </a:t>
            </a:r>
            <a:r>
              <a:rPr lang="ko-KR" altLang="en-US" sz="2000" dirty="0" err="1"/>
              <a:t>확장법에</a:t>
            </a:r>
            <a:r>
              <a:rPr lang="ko-KR" altLang="en-US" sz="2000" dirty="0"/>
              <a:t> 대한 규격을 </a:t>
            </a:r>
            <a:r>
              <a:rPr lang="en-US" altLang="ko-KR" sz="2000" dirty="0"/>
              <a:t>ISO 2022(1987)</a:t>
            </a:r>
            <a:r>
              <a:rPr lang="ko-KR" altLang="en-US" sz="2000" dirty="0"/>
              <a:t>라는 이름으로 발표하였다</a:t>
            </a:r>
            <a:r>
              <a:rPr lang="en-US" altLang="ko-KR" sz="2000" dirty="0"/>
              <a:t>. </a:t>
            </a:r>
            <a:r>
              <a:rPr lang="ko-KR" altLang="en-US" sz="2000" dirty="0"/>
              <a:t>그러나 이것 역시 문자를 배정할 수 있는 영역이 최대 </a:t>
            </a:r>
            <a:r>
              <a:rPr lang="en-US" altLang="ko-KR" sz="2000" dirty="0"/>
              <a:t>8,836</a:t>
            </a:r>
            <a:r>
              <a:rPr lang="ko-KR" altLang="en-US" sz="2000" dirty="0"/>
              <a:t>자로 제한되어 있고</a:t>
            </a:r>
            <a:r>
              <a:rPr lang="en-US" altLang="ko-KR" sz="2000" dirty="0"/>
              <a:t>, </a:t>
            </a:r>
            <a:r>
              <a:rPr lang="ko-KR" altLang="en-US" sz="2000" dirty="0"/>
              <a:t>영어권 외에서 국제간에 정보를 교환할 때 혼란을 가져올 수 있다는 단점이 있었다</a:t>
            </a:r>
            <a:r>
              <a:rPr lang="en-US" altLang="ko-KR" sz="2000" dirty="0"/>
              <a:t>. </a:t>
            </a:r>
          </a:p>
          <a:p>
            <a:pPr>
              <a:lnSpc>
                <a:spcPct val="80000"/>
              </a:lnSpc>
            </a:pPr>
            <a:endParaRPr lang="en-US" altLang="ko-KR" sz="2000" dirty="0"/>
          </a:p>
          <a:p>
            <a:pPr>
              <a:lnSpc>
                <a:spcPct val="80000"/>
              </a:lnSpc>
            </a:pPr>
            <a:endParaRPr lang="en-US" altLang="ko-KR" sz="2000" dirty="0"/>
          </a:p>
          <a:p>
            <a:pPr>
              <a:lnSpc>
                <a:spcPct val="80000"/>
              </a:lnSpc>
            </a:pP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400" dirty="0"/>
              <a:t>ISO 2022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8C0BCC-AECA-421B-BF4D-89205A1C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DBCE-DCE0-4AD5-A986-7E32602079D1}" type="slidenum">
              <a:rPr lang="ko-KR" altLang="en-US" smtClean="0"/>
              <a:pPr/>
              <a:t>508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660948"/>
      </p:ext>
    </p:extLst>
  </p:cSld>
  <p:clrMapOvr>
    <a:masterClrMapping/>
  </p:clrMapOvr>
</p:sld>
</file>

<file path=ppt/slides/slide5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dirty="0"/>
              <a:t>한 문자를 표현하기 위해 영어는 </a:t>
            </a:r>
            <a:r>
              <a:rPr lang="en-US" altLang="ko-KR" sz="2400" dirty="0"/>
              <a:t>7</a:t>
            </a:r>
            <a:r>
              <a:rPr lang="ko-KR" altLang="en-US" sz="2400" dirty="0"/>
              <a:t>비트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비영어는</a:t>
            </a:r>
            <a:r>
              <a:rPr lang="ko-KR" altLang="en-US" sz="2400" dirty="0"/>
              <a:t> </a:t>
            </a:r>
            <a:r>
              <a:rPr lang="en-US" altLang="ko-KR" sz="2400" dirty="0"/>
              <a:t>8</a:t>
            </a:r>
            <a:r>
              <a:rPr lang="ko-KR" altLang="en-US" sz="2400" dirty="0"/>
              <a:t>비트</a:t>
            </a:r>
            <a:r>
              <a:rPr lang="en-US" altLang="ko-KR" sz="2400" dirty="0"/>
              <a:t>, </a:t>
            </a:r>
            <a:r>
              <a:rPr lang="ko-KR" altLang="en-US" sz="2400" dirty="0"/>
              <a:t>한글</a:t>
            </a:r>
            <a:r>
              <a:rPr lang="en-US" altLang="ko-KR" sz="2400" dirty="0"/>
              <a:t>, </a:t>
            </a:r>
            <a:r>
              <a:rPr lang="ko-KR" altLang="en-US" sz="2400" dirty="0"/>
              <a:t>한자</a:t>
            </a:r>
            <a:r>
              <a:rPr lang="en-US" altLang="ko-KR" sz="2400" dirty="0"/>
              <a:t>, </a:t>
            </a:r>
            <a:r>
              <a:rPr lang="ko-KR" altLang="en-US" sz="2400" dirty="0"/>
              <a:t>일본어는 </a:t>
            </a:r>
            <a:r>
              <a:rPr lang="en-US" altLang="ko-KR" sz="2400" dirty="0"/>
              <a:t>16</a:t>
            </a:r>
            <a:r>
              <a:rPr lang="ko-KR" altLang="en-US" sz="2400" dirty="0"/>
              <a:t>비트가 필요한데</a:t>
            </a:r>
            <a:r>
              <a:rPr lang="en-US" altLang="ko-KR" sz="2400" dirty="0"/>
              <a:t>, </a:t>
            </a:r>
            <a:r>
              <a:rPr lang="ko-KR" altLang="en-US" sz="2400" dirty="0"/>
              <a:t>유니코드는 이들 문자를 모두 </a:t>
            </a:r>
            <a:r>
              <a:rPr lang="en-US" altLang="ko-KR" sz="2400" dirty="0"/>
              <a:t>16</a:t>
            </a:r>
            <a:r>
              <a:rPr lang="ko-KR" altLang="en-US" sz="2400" dirty="0"/>
              <a:t>비트로 표현하도록 통일하였다</a:t>
            </a:r>
            <a:r>
              <a:rPr lang="en-US" altLang="ko-KR" sz="2400" dirty="0"/>
              <a:t>. </a:t>
            </a:r>
            <a:r>
              <a:rPr lang="ko-KR" altLang="en-US" sz="2400" dirty="0"/>
              <a:t>그래서 유니코드에서 최대로 수용할 수 있는 문자 수는 </a:t>
            </a:r>
            <a:r>
              <a:rPr lang="en-US" altLang="ko-KR" sz="2400" dirty="0"/>
              <a:t>65,536</a:t>
            </a:r>
            <a:r>
              <a:rPr lang="ko-KR" altLang="en-US" sz="2400" dirty="0"/>
              <a:t>자가 된다 </a:t>
            </a:r>
            <a:endParaRPr lang="ko-KR" altLang="en-US" sz="2400" b="1" dirty="0"/>
          </a:p>
          <a:p>
            <a:pPr>
              <a:lnSpc>
                <a:spcPct val="90000"/>
              </a:lnSpc>
            </a:pPr>
            <a:r>
              <a:rPr lang="ko-KR" altLang="en-US" sz="2400" b="1" dirty="0"/>
              <a:t>이 코드 체계에 따르면 한글은 기존처럼 한 음절 당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바이트로 표현되고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자소 분리가 용이하며 최대 </a:t>
            </a:r>
            <a:r>
              <a:rPr lang="en-US" altLang="ko-KR" sz="2400" b="1" dirty="0"/>
              <a:t>11,172</a:t>
            </a:r>
            <a:r>
              <a:rPr lang="ko-KR" altLang="en-US" sz="2400" b="1" dirty="0"/>
              <a:t>자까지 표현할 수 있다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또한 기존에 뒤죽박죽이었던 배열과는 달리 완벽하게 가나다 순으로 배열되었기 때문에 조합형 코드의 장점과 완성형 코드의 장점을 모두 취하게 되었다</a:t>
            </a:r>
            <a:r>
              <a:rPr lang="en-US" altLang="ko-KR" sz="2400" b="1" dirty="0"/>
              <a:t>.</a:t>
            </a:r>
          </a:p>
          <a:p>
            <a:r>
              <a:rPr lang="ko-KR" altLang="ko-KR" sz="2400" dirty="0"/>
              <a:t>ISO/IEC 10646-1:1993 ≈ Unicode 1.1</a:t>
            </a:r>
          </a:p>
          <a:p>
            <a:r>
              <a:rPr lang="ko-KR" altLang="ko-KR" sz="2400" dirty="0"/>
              <a:t>ISO/IEC 10646-1:2000 ≈ Unicode 3.0</a:t>
            </a:r>
          </a:p>
          <a:p>
            <a:r>
              <a:rPr lang="ko-KR" altLang="ko-KR" sz="2400" dirty="0"/>
              <a:t>ISO/IEC 10646-2:2001 ≈ Unicode 3.2</a:t>
            </a:r>
          </a:p>
          <a:p>
            <a:r>
              <a:rPr lang="ko-KR" altLang="ko-KR" sz="2400" dirty="0"/>
              <a:t>ISO/IEC 10646-3:2003 ≈ Unicode 4.0</a:t>
            </a:r>
          </a:p>
          <a:p>
            <a:pPr>
              <a:lnSpc>
                <a:spcPct val="90000"/>
              </a:lnSpc>
            </a:pPr>
            <a:endParaRPr lang="en-US" altLang="ko-KR" sz="2400" b="1" dirty="0"/>
          </a:p>
          <a:p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유니코드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C22DFF-EF55-4E7A-9FCE-D097CC71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DBCE-DCE0-4AD5-A986-7E32602079D1}" type="slidenum">
              <a:rPr lang="ko-KR" altLang="en-US" smtClean="0"/>
              <a:pPr/>
              <a:t>509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03736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5"/>
          <p:cNvSpPr>
            <a:spLocks noGrp="1" noChangeArrowheads="1"/>
          </p:cNvSpPr>
          <p:nvPr>
            <p:ph idx="1"/>
          </p:nvPr>
        </p:nvSpPr>
        <p:spPr>
          <a:xfrm>
            <a:off x="395288" y="908050"/>
            <a:ext cx="8550275" cy="57213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 b="1"/>
              <a:t>큐에 저장되는 메시지와 큐에 저장되지 않는 메시지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큐에 저장되는 메시지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키 스트로크 메시지</a:t>
            </a:r>
          </a:p>
          <a:p>
            <a:pPr lvl="3">
              <a:lnSpc>
                <a:spcPct val="80000"/>
              </a:lnSpc>
            </a:pPr>
            <a:r>
              <a:rPr lang="en-US" altLang="ko-KR" sz="1600"/>
              <a:t>WM_KEYDOWN,WM_KEYUP,WM_CHAR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마우스 메시지</a:t>
            </a:r>
          </a:p>
          <a:p>
            <a:pPr lvl="3">
              <a:lnSpc>
                <a:spcPct val="80000"/>
              </a:lnSpc>
            </a:pPr>
            <a:r>
              <a:rPr lang="en-US" altLang="ko-KR" sz="1600"/>
              <a:t>WM_LBUTTONDOWN,WM_RBUTTONDOWN,WM_MOUSEMOVE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타이머 메시지 </a:t>
            </a:r>
            <a:r>
              <a:rPr lang="en-US" altLang="ko-KR" sz="1800"/>
              <a:t>: WM_TIMER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다시 그리기 메시지 </a:t>
            </a:r>
            <a:r>
              <a:rPr lang="en-US" altLang="ko-KR" sz="1800"/>
              <a:t>: WM_PAINT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종료 메시지 </a:t>
            </a:r>
            <a:r>
              <a:rPr lang="en-US" altLang="ko-KR" sz="1800"/>
              <a:t>: WM_QUIT</a:t>
            </a:r>
          </a:p>
          <a:p>
            <a:pPr lvl="2">
              <a:lnSpc>
                <a:spcPct val="80000"/>
              </a:lnSpc>
            </a:pPr>
            <a:endParaRPr lang="en-US" altLang="ko-KR" sz="1800"/>
          </a:p>
          <a:p>
            <a:pPr lvl="1">
              <a:lnSpc>
                <a:spcPct val="80000"/>
              </a:lnSpc>
            </a:pPr>
            <a:r>
              <a:rPr lang="ko-KR" altLang="en-US" sz="2000"/>
              <a:t>큐에 저장되지 않는 메시지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특정한 </a:t>
            </a:r>
            <a:r>
              <a:rPr lang="en-US" altLang="ko-KR" sz="1800"/>
              <a:t>Window</a:t>
            </a:r>
            <a:r>
              <a:rPr lang="ko-KR" altLang="en-US" sz="1800"/>
              <a:t>함수 호출의 결과이다</a:t>
            </a:r>
            <a:r>
              <a:rPr lang="en-US" altLang="ko-KR" sz="18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CreateWindow()   : WM_CREATE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ShowWindow()	    : WM_SIZE,WM_SHOWWINDOW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UpdateWindow()  : WM_PAINT</a:t>
            </a:r>
            <a:r>
              <a:rPr lang="ko-KR" altLang="en-US" sz="1800"/>
              <a:t>메시지를 윈도우 프로시저에 보낸다</a:t>
            </a:r>
            <a:r>
              <a:rPr lang="en-US" altLang="ko-KR" sz="18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WM_COMMAND</a:t>
            </a:r>
          </a:p>
          <a:p>
            <a:pPr lvl="2">
              <a:lnSpc>
                <a:spcPct val="80000"/>
              </a:lnSpc>
            </a:pPr>
            <a:endParaRPr lang="en-US" altLang="ko-KR" sz="1800"/>
          </a:p>
          <a:p>
            <a:pPr lvl="1">
              <a:lnSpc>
                <a:spcPct val="80000"/>
              </a:lnSpc>
            </a:pPr>
            <a:r>
              <a:rPr lang="ko-KR" altLang="en-US" sz="2000"/>
              <a:t>메시지 큐와 윈도우 프로시저는 동시에 수행되지 않는다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DispatchMessage()</a:t>
            </a:r>
            <a:r>
              <a:rPr lang="ko-KR" altLang="en-US" sz="2000"/>
              <a:t>는 윈도우 프로시저가 </a:t>
            </a:r>
            <a:r>
              <a:rPr lang="en-US" altLang="ko-KR" sz="2000"/>
              <a:t>Window</a:t>
            </a:r>
            <a:r>
              <a:rPr lang="ko-KR" altLang="en-US" sz="2000"/>
              <a:t>에게 컨트롤을 넘기기 전까지는 반환되지 않는다</a:t>
            </a:r>
            <a:r>
              <a:rPr lang="en-US" altLang="ko-KR" sz="2000"/>
              <a:t>.</a:t>
            </a:r>
            <a:endParaRPr lang="en-US" altLang="ko-KR" b="1"/>
          </a:p>
        </p:txBody>
      </p:sp>
      <p:sp>
        <p:nvSpPr>
          <p:cNvPr id="56323" name="Rectangle 4"/>
          <p:cNvSpPr>
            <a:spLocks noGrp="1" noChangeArrowheads="1"/>
          </p:cNvSpPr>
          <p:nvPr>
            <p:ph type="title"/>
          </p:nvPr>
        </p:nvSpPr>
        <p:spPr>
          <a:xfrm>
            <a:off x="-11113" y="25400"/>
            <a:ext cx="8229601" cy="417513"/>
          </a:xfrm>
          <a:noFill/>
        </p:spPr>
        <p:txBody>
          <a:bodyPr/>
          <a:lstStyle/>
          <a:p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2. </a:t>
            </a:r>
            <a:r>
              <a:rPr lang="ko-KR" altLang="en-US" sz="3200">
                <a:latin typeface="휴먼옛체" pitchFamily="2" charset="-127"/>
                <a:ea typeface="휴먼옛체" pitchFamily="2" charset="-127"/>
              </a:rPr>
              <a:t>첫 번째 </a:t>
            </a:r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API</a:t>
            </a:r>
            <a:r>
              <a:rPr lang="ko-KR" altLang="en-US" sz="3200">
                <a:latin typeface="휴먼옛체" pitchFamily="2" charset="-127"/>
                <a:ea typeface="휴먼옛체" pitchFamily="2" charset="-127"/>
              </a:rPr>
              <a:t>프로그램 분석</a:t>
            </a:r>
          </a:p>
        </p:txBody>
      </p:sp>
      <p:sp>
        <p:nvSpPr>
          <p:cNvPr id="56324" name="Line 6"/>
          <p:cNvSpPr>
            <a:spLocks noChangeShapeType="1"/>
          </p:cNvSpPr>
          <p:nvPr/>
        </p:nvSpPr>
        <p:spPr bwMode="auto">
          <a:xfrm>
            <a:off x="1258888" y="4005263"/>
            <a:ext cx="30972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25" name="Line 7"/>
          <p:cNvSpPr>
            <a:spLocks noChangeShapeType="1"/>
          </p:cNvSpPr>
          <p:nvPr/>
        </p:nvSpPr>
        <p:spPr bwMode="auto">
          <a:xfrm>
            <a:off x="1187450" y="1557338"/>
            <a:ext cx="25209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26" name="Line 8"/>
          <p:cNvSpPr>
            <a:spLocks noChangeShapeType="1"/>
          </p:cNvSpPr>
          <p:nvPr/>
        </p:nvSpPr>
        <p:spPr bwMode="auto">
          <a:xfrm>
            <a:off x="1258888" y="5949950"/>
            <a:ext cx="640873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27" name="Text Box 9"/>
          <p:cNvSpPr txBox="1">
            <a:spLocks noChangeArrowheads="1"/>
          </p:cNvSpPr>
          <p:nvPr/>
        </p:nvSpPr>
        <p:spPr bwMode="auto">
          <a:xfrm>
            <a:off x="5364163" y="6237288"/>
            <a:ext cx="31734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accent2"/>
                </a:solidFill>
              </a:rPr>
              <a:t>WndPoc</a:t>
            </a:r>
            <a:r>
              <a:rPr lang="ko-KR" altLang="en-US">
                <a:solidFill>
                  <a:schemeClr val="accent2"/>
                </a:solidFill>
              </a:rPr>
              <a:t>가 종료되기 전까지는 종료되지 않는다</a:t>
            </a:r>
            <a:r>
              <a:rPr lang="en-US" altLang="ko-KR">
                <a:solidFill>
                  <a:schemeClr val="accent2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유니코드에서 지원하는 </a:t>
            </a:r>
            <a:r>
              <a:rPr lang="en-US" altLang="ko-KR" sz="3200" dirty="0"/>
              <a:t>11,172</a:t>
            </a:r>
            <a:r>
              <a:rPr lang="ko-KR" altLang="en-US" sz="3200" dirty="0"/>
              <a:t>자 한글 코드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A06722-3761-4B1C-9969-5B1CD3DC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DBCE-DCE0-4AD5-A986-7E32602079D1}" type="slidenum">
              <a:rPr lang="ko-KR" altLang="en-US" smtClean="0"/>
              <a:pPr/>
              <a:t>510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0298945"/>
      </p:ext>
    </p:extLst>
  </p:cSld>
  <p:clrMapOvr>
    <a:masterClrMapping/>
  </p:clrMapOvr>
</p:sld>
</file>

<file path=ppt/slides/slide5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 err="1"/>
              <a:t>UTF</a:t>
            </a:r>
            <a:r>
              <a:rPr lang="en-US" altLang="ko-KR" sz="2400" dirty="0"/>
              <a:t>(</a:t>
            </a:r>
            <a:r>
              <a:rPr lang="en-US" altLang="ko-KR" sz="2400" dirty="0" err="1"/>
              <a:t>UCS</a:t>
            </a:r>
            <a:r>
              <a:rPr lang="en-US" altLang="ko-KR" sz="2400" dirty="0"/>
              <a:t> Transformation Format)-8</a:t>
            </a:r>
            <a:r>
              <a:rPr lang="ko-KR" altLang="en-US" sz="2400" dirty="0"/>
              <a:t>과 </a:t>
            </a:r>
            <a:r>
              <a:rPr lang="en-US" altLang="ko-KR" sz="2400" dirty="0" err="1"/>
              <a:t>UTF</a:t>
            </a:r>
            <a:r>
              <a:rPr lang="en-US" altLang="ko-KR" sz="2400" dirty="0"/>
              <a:t>-16</a:t>
            </a:r>
            <a:r>
              <a:rPr lang="ko-KR" altLang="en-US" sz="2400" dirty="0"/>
              <a:t>이 있다</a:t>
            </a:r>
            <a:r>
              <a:rPr lang="en-US" altLang="ko-KR" sz="2400" dirty="0"/>
              <a:t>. </a:t>
            </a:r>
            <a:r>
              <a:rPr lang="en-US" altLang="ko-KR" sz="2400" dirty="0" err="1"/>
              <a:t>UTF</a:t>
            </a:r>
            <a:r>
              <a:rPr lang="en-US" altLang="ko-KR" sz="2400" dirty="0"/>
              <a:t>-8</a:t>
            </a:r>
            <a:r>
              <a:rPr lang="ko-KR" altLang="en-US" sz="2400" dirty="0"/>
              <a:t>은 유니코드의 각 문자를 표현할 때 </a:t>
            </a:r>
            <a:r>
              <a:rPr lang="en-US" altLang="ko-KR" sz="2400" dirty="0"/>
              <a:t>1</a:t>
            </a:r>
            <a:r>
              <a:rPr lang="ko-KR" altLang="en-US" sz="2400" dirty="0"/>
              <a:t>바이트에서 </a:t>
            </a:r>
            <a:r>
              <a:rPr lang="en-US" altLang="ko-KR" sz="2400" dirty="0"/>
              <a:t>3</a:t>
            </a:r>
            <a:r>
              <a:rPr lang="ko-KR" altLang="en-US" sz="2400" dirty="0"/>
              <a:t>바이트까지로 가변적으로 표현한다</a:t>
            </a:r>
            <a:r>
              <a:rPr lang="en-US" altLang="ko-KR" sz="2400" dirty="0"/>
              <a:t>.</a:t>
            </a:r>
          </a:p>
          <a:p>
            <a:pPr>
              <a:lnSpc>
                <a:spcPct val="90000"/>
              </a:lnSpc>
            </a:pPr>
            <a:r>
              <a:rPr lang="ko-KR" altLang="en-US" sz="2400" dirty="0"/>
              <a:t>즉 유니코드 값 </a:t>
            </a:r>
            <a:r>
              <a:rPr lang="en-US" altLang="ko-KR" sz="2400" dirty="0"/>
              <a:t>0000 - </a:t>
            </a:r>
            <a:r>
              <a:rPr lang="en-US" altLang="ko-KR" sz="2400" dirty="0" err="1"/>
              <a:t>007F</a:t>
            </a:r>
            <a:r>
              <a:rPr lang="ko-KR" altLang="en-US" sz="2400" dirty="0"/>
              <a:t>까지는 </a:t>
            </a:r>
            <a:r>
              <a:rPr lang="en-US" altLang="ko-KR" sz="2400" dirty="0"/>
              <a:t>1 </a:t>
            </a:r>
            <a:r>
              <a:rPr lang="ko-KR" altLang="en-US" sz="2400" dirty="0"/>
              <a:t>바이트를 사용하여 표현하고</a:t>
            </a:r>
            <a:r>
              <a:rPr lang="en-US" altLang="ko-KR" sz="2400" dirty="0"/>
              <a:t>, </a:t>
            </a:r>
            <a:r>
              <a:rPr lang="ko-KR" altLang="en-US" sz="2400" dirty="0"/>
              <a:t>그 다음부터 </a:t>
            </a:r>
            <a:r>
              <a:rPr lang="en-US" altLang="ko-KR" sz="2400" dirty="0" err="1"/>
              <a:t>07FF</a:t>
            </a:r>
            <a:r>
              <a:rPr lang="ko-KR" altLang="en-US" sz="2400" dirty="0"/>
              <a:t>까지는 </a:t>
            </a:r>
            <a:r>
              <a:rPr lang="en-US" altLang="ko-KR" sz="2400" dirty="0"/>
              <a:t>2 </a:t>
            </a:r>
            <a:r>
              <a:rPr lang="ko-KR" altLang="en-US" sz="2400" dirty="0"/>
              <a:t>바이트</a:t>
            </a:r>
            <a:r>
              <a:rPr lang="en-US" altLang="ko-KR" sz="2400" dirty="0"/>
              <a:t>, </a:t>
            </a:r>
            <a:r>
              <a:rPr lang="ko-KR" altLang="en-US" sz="2400" dirty="0"/>
              <a:t>그 다음부터 </a:t>
            </a:r>
            <a:r>
              <a:rPr lang="en-US" altLang="ko-KR" sz="2400" dirty="0" err="1"/>
              <a:t>FFFF</a:t>
            </a:r>
            <a:r>
              <a:rPr lang="ko-KR" altLang="en-US" sz="2400" dirty="0"/>
              <a:t>까지는 </a:t>
            </a:r>
            <a:r>
              <a:rPr lang="en-US" altLang="ko-KR" sz="2400" dirty="0"/>
              <a:t>3</a:t>
            </a:r>
            <a:r>
              <a:rPr lang="ko-KR" altLang="en-US" sz="2400" dirty="0"/>
              <a:t>바이트를 사용한다</a:t>
            </a:r>
            <a:r>
              <a:rPr lang="en-US" altLang="ko-KR" sz="2400" dirty="0"/>
              <a:t>. </a:t>
            </a:r>
          </a:p>
          <a:p>
            <a:pPr>
              <a:lnSpc>
                <a:spcPct val="90000"/>
              </a:lnSpc>
            </a:pPr>
            <a:r>
              <a:rPr lang="ko-KR" altLang="en-US" sz="2400" dirty="0"/>
              <a:t>예를 들어 </a:t>
            </a:r>
            <a:r>
              <a:rPr lang="en-US" altLang="ko-KR" sz="2400" dirty="0"/>
              <a:t>'</a:t>
            </a:r>
            <a:r>
              <a:rPr lang="ko-KR" altLang="en-US" sz="2400" dirty="0"/>
              <a:t>가</a:t>
            </a:r>
            <a:r>
              <a:rPr lang="en-US" altLang="ko-KR" sz="2400" dirty="0"/>
              <a:t>'</a:t>
            </a:r>
            <a:r>
              <a:rPr lang="ko-KR" altLang="en-US" sz="2400" dirty="0"/>
              <a:t>라는 글자는 </a:t>
            </a:r>
            <a:r>
              <a:rPr lang="en-US" altLang="ko-KR" sz="2400" dirty="0" err="1"/>
              <a:t>UTF</a:t>
            </a:r>
            <a:r>
              <a:rPr lang="en-US" altLang="ko-KR" sz="2400" dirty="0"/>
              <a:t>-8</a:t>
            </a:r>
            <a:r>
              <a:rPr lang="ko-KR" altLang="en-US" sz="2400" dirty="0"/>
              <a:t>로 </a:t>
            </a:r>
            <a:r>
              <a:rPr lang="ko-KR" altLang="en-US" sz="2400" dirty="0" err="1"/>
              <a:t>인코딩하면</a:t>
            </a:r>
            <a:r>
              <a:rPr lang="ko-KR" altLang="en-US" sz="2400" dirty="0"/>
              <a:t> </a:t>
            </a:r>
            <a:r>
              <a:rPr lang="en-US" altLang="ko-KR" sz="2400" dirty="0" err="1"/>
              <a:t>0xEAB080</a:t>
            </a:r>
            <a:r>
              <a:rPr lang="ko-KR" altLang="en-US" sz="2400" dirty="0"/>
              <a:t>으로 </a:t>
            </a:r>
            <a:r>
              <a:rPr lang="en-US" altLang="ko-KR" sz="2400" dirty="0"/>
              <a:t>3 </a:t>
            </a:r>
            <a:r>
              <a:rPr lang="ko-KR" altLang="en-US" sz="2400" dirty="0"/>
              <a:t>바이트로 표현된다</a:t>
            </a:r>
            <a:r>
              <a:rPr lang="en-US" altLang="ko-KR" sz="2400" dirty="0"/>
              <a:t>. </a:t>
            </a:r>
          </a:p>
          <a:p>
            <a:pPr>
              <a:lnSpc>
                <a:spcPct val="90000"/>
              </a:lnSpc>
            </a:pPr>
            <a:r>
              <a:rPr lang="ko-KR" altLang="en-US" sz="2400" dirty="0"/>
              <a:t>이에 반해 </a:t>
            </a:r>
            <a:r>
              <a:rPr lang="en-US" altLang="ko-KR" sz="2400" dirty="0" err="1"/>
              <a:t>UTF</a:t>
            </a:r>
            <a:r>
              <a:rPr lang="en-US" altLang="ko-KR" sz="2400" dirty="0"/>
              <a:t>-16</a:t>
            </a:r>
            <a:r>
              <a:rPr lang="ko-KR" altLang="en-US" sz="2400" dirty="0"/>
              <a:t>은 일반 유니코드 즉 </a:t>
            </a:r>
            <a:r>
              <a:rPr lang="en-US" altLang="ko-KR" sz="2400" dirty="0"/>
              <a:t>Unicode 2.0/ ISO-10646 </a:t>
            </a:r>
            <a:r>
              <a:rPr lang="en-US" altLang="ko-KR" sz="2400" dirty="0" err="1"/>
              <a:t>UCS</a:t>
            </a:r>
            <a:r>
              <a:rPr lang="en-US" altLang="ko-KR" sz="2400" dirty="0"/>
              <a:t>-2</a:t>
            </a:r>
            <a:r>
              <a:rPr lang="ko-KR" altLang="en-US" sz="2400" dirty="0"/>
              <a:t>와 같은 것으로 모든 문자를 </a:t>
            </a:r>
            <a:r>
              <a:rPr lang="en-US" altLang="ko-KR" sz="2400" dirty="0"/>
              <a:t>2 </a:t>
            </a:r>
            <a:r>
              <a:rPr lang="ko-KR" altLang="en-US" sz="2400" dirty="0"/>
              <a:t>바이트로 표현한다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유니코드로 </a:t>
            </a:r>
            <a:r>
              <a:rPr lang="ko-KR" altLang="en-US" dirty="0" err="1"/>
              <a:t>인코딩하는</a:t>
            </a:r>
            <a:r>
              <a:rPr lang="ko-KR" altLang="en-US" dirty="0"/>
              <a:t> 방식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E87026-185E-439E-A321-659F057EC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DBCE-DCE0-4AD5-A986-7E32602079D1}" type="slidenum">
              <a:rPr lang="ko-KR" altLang="en-US" smtClean="0"/>
              <a:pPr/>
              <a:t>511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19246"/>
      </p:ext>
    </p:extLst>
  </p:cSld>
  <p:clrMapOvr>
    <a:masterClrMapping/>
  </p:clrMapOvr>
</p:sld>
</file>

<file path=ppt/slides/slide5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Internet Explorer</a:t>
            </a:r>
            <a:r>
              <a:rPr lang="ko-KR" altLang="en-US" sz="2000" dirty="0"/>
              <a:t>의 </a:t>
            </a:r>
            <a:r>
              <a:rPr lang="en-US" altLang="ko-KR" sz="2000" dirty="0"/>
              <a:t>[</a:t>
            </a:r>
            <a:r>
              <a:rPr lang="ko-KR" altLang="en-US" sz="2000" dirty="0"/>
              <a:t>인터넷 옵션</a:t>
            </a:r>
            <a:r>
              <a:rPr lang="en-US" altLang="ko-KR" sz="2000" dirty="0"/>
              <a:t>]</a:t>
            </a:r>
            <a:r>
              <a:rPr lang="ko-KR" altLang="en-US" sz="2000" dirty="0"/>
              <a:t>에서 </a:t>
            </a:r>
            <a:r>
              <a:rPr lang="ko-KR" altLang="en-US" sz="2000" dirty="0">
                <a:latin typeface="Arial"/>
              </a:rPr>
              <a:t>‘</a:t>
            </a:r>
            <a:r>
              <a:rPr lang="en-US" altLang="ko-KR" sz="2000" dirty="0"/>
              <a:t>URL</a:t>
            </a:r>
            <a:r>
              <a:rPr lang="ko-KR" altLang="en-US" sz="2000" dirty="0"/>
              <a:t>을 항상 </a:t>
            </a:r>
            <a:r>
              <a:rPr lang="en-US" altLang="ko-KR" sz="2000" dirty="0" err="1"/>
              <a:t>UTF</a:t>
            </a:r>
            <a:r>
              <a:rPr lang="en-US" altLang="ko-KR" sz="2000" dirty="0"/>
              <a:t>-8</a:t>
            </a:r>
            <a:r>
              <a:rPr lang="ko-KR" altLang="en-US" sz="2000" dirty="0"/>
              <a:t>로 보냄</a:t>
            </a:r>
            <a:r>
              <a:rPr lang="ko-KR" altLang="en-US" sz="2000" dirty="0">
                <a:latin typeface="Arial"/>
              </a:rPr>
              <a:t>’</a:t>
            </a:r>
            <a:r>
              <a:rPr lang="ko-KR" altLang="en-US" sz="2000" dirty="0"/>
              <a:t> 은 </a:t>
            </a:r>
            <a:r>
              <a:rPr lang="en-US" altLang="ko-KR" sz="2000" dirty="0"/>
              <a:t>URL</a:t>
            </a:r>
            <a:r>
              <a:rPr lang="ko-KR" altLang="en-US" sz="2000" dirty="0"/>
              <a:t>을 </a:t>
            </a:r>
            <a:r>
              <a:rPr lang="en-US" altLang="ko-KR" sz="2000" dirty="0" err="1"/>
              <a:t>UTF</a:t>
            </a:r>
            <a:r>
              <a:rPr lang="en-US" altLang="ko-KR" sz="2000" dirty="0"/>
              <a:t>-8</a:t>
            </a:r>
            <a:r>
              <a:rPr lang="ko-KR" altLang="en-US" sz="2000" dirty="0"/>
              <a:t>로 </a:t>
            </a:r>
            <a:r>
              <a:rPr lang="ko-KR" altLang="en-US" sz="2000" dirty="0" err="1"/>
              <a:t>인코딩하여</a:t>
            </a:r>
            <a:r>
              <a:rPr lang="ko-KR" altLang="en-US" sz="2000" dirty="0"/>
              <a:t> 웹 서버에게 보내겠다는 의미이다</a:t>
            </a:r>
            <a:r>
              <a:rPr lang="en-US" altLang="ko-KR" sz="2000" dirty="0"/>
              <a:t>. </a:t>
            </a:r>
            <a:r>
              <a:rPr lang="ko-KR" altLang="en-US" sz="2000" dirty="0"/>
              <a:t>이 옵션이 설정되어 있을 때 </a:t>
            </a:r>
            <a:r>
              <a:rPr lang="en-US" altLang="ko-KR" sz="2000" dirty="0"/>
              <a:t>URL</a:t>
            </a:r>
            <a:r>
              <a:rPr lang="ko-KR" altLang="en-US" sz="2000" dirty="0"/>
              <a:t>에 한글이나 </a:t>
            </a:r>
            <a:r>
              <a:rPr lang="ko-KR" altLang="en-US" sz="2000" dirty="0" err="1"/>
              <a:t>특수문자</a:t>
            </a:r>
            <a:r>
              <a:rPr lang="ko-KR" altLang="en-US" sz="2000" dirty="0"/>
              <a:t> 등이 있으면 대부분의 웹 서버가 이를 제대로 인식하지 못하므로 이 옵션을 선택하지 않는 것이 좋다</a:t>
            </a:r>
            <a:r>
              <a:rPr lang="en-US" altLang="ko-KR" sz="2000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400" dirty="0" err="1"/>
              <a:t>UTF</a:t>
            </a:r>
            <a:r>
              <a:rPr lang="en-US" altLang="ko-KR" sz="4400" dirty="0"/>
              <a:t>-8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996952"/>
            <a:ext cx="4495800" cy="305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7DCD7D-A118-4414-A1EB-68D888165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DBCE-DCE0-4AD5-A986-7E32602079D1}" type="slidenum">
              <a:rPr lang="ko-KR" altLang="en-US" smtClean="0"/>
              <a:pPr/>
              <a:t>512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2073233"/>
      </p:ext>
    </p:extLst>
  </p:cSld>
  <p:clrMapOvr>
    <a:masterClrMapping/>
  </p:clrMapOvr>
</p:sld>
</file>

<file path=ppt/slides/slide5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유니코드</a:t>
            </a:r>
            <a:r>
              <a:rPr lang="en-US" altLang="ko-KR" dirty="0"/>
              <a:t>(ISO/</a:t>
            </a:r>
            <a:r>
              <a:rPr lang="en-US" altLang="ko-KR" dirty="0" err="1"/>
              <a:t>IEC</a:t>
            </a:r>
            <a:r>
              <a:rPr lang="en-US" altLang="ko-KR" dirty="0"/>
              <a:t> 10646)</a:t>
            </a:r>
            <a:r>
              <a:rPr lang="ko-KR" altLang="en-US" dirty="0"/>
              <a:t>를 국내 표준화한 것이 </a:t>
            </a:r>
            <a:r>
              <a:rPr lang="en-US" altLang="ko-KR" dirty="0"/>
              <a:t>KS X 1005-1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KS X 1005-1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92896"/>
            <a:ext cx="7416800" cy="286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FFEF47-F029-4722-B7C6-267C7E2F3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DBCE-DCE0-4AD5-A986-7E32602079D1}" type="slidenum">
              <a:rPr lang="ko-KR" altLang="en-US" smtClean="0"/>
              <a:pPr/>
              <a:t>513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6909899"/>
      </p:ext>
    </p:extLst>
  </p:cSld>
  <p:clrMapOvr>
    <a:masterClrMapping/>
  </p:clrMapOvr>
</p:sld>
</file>

<file path=ppt/slides/slide5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문서를 작성할 때 적절한 폰트</a:t>
            </a:r>
            <a:r>
              <a:rPr lang="en-US" altLang="ko-KR" b="1" dirty="0"/>
              <a:t>(font)</a:t>
            </a:r>
            <a:r>
              <a:rPr lang="ko-KR" altLang="en-US" b="1" dirty="0"/>
              <a:t>를 사용하는 것은 문서의 </a:t>
            </a:r>
            <a:r>
              <a:rPr lang="ko-KR" altLang="en-US" b="1" dirty="0" err="1"/>
              <a:t>가독성과</a:t>
            </a:r>
            <a:r>
              <a:rPr lang="ko-KR" altLang="en-US" b="1" dirty="0"/>
              <a:t> 품질에 있어 매우 중요하다</a:t>
            </a:r>
            <a:r>
              <a:rPr lang="en-US" altLang="ko-KR" b="1" dirty="0"/>
              <a:t>.</a:t>
            </a:r>
            <a:r>
              <a:rPr lang="en-US" altLang="ko-KR" dirty="0"/>
              <a:t> </a:t>
            </a:r>
            <a:r>
              <a:rPr lang="ko-KR" altLang="en-US" dirty="0"/>
              <a:t>폰트는 동일한 크기의 글꼴 한 벌을 지칭하는 용어이다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다음 그림에서 </a:t>
            </a:r>
            <a:r>
              <a:rPr lang="ko-KR" altLang="en-US" dirty="0">
                <a:latin typeface="Arial"/>
              </a:rPr>
              <a:t>‘</a:t>
            </a:r>
            <a:r>
              <a:rPr lang="ko-KR" altLang="en-US" dirty="0"/>
              <a:t>바탕</a:t>
            </a:r>
            <a:r>
              <a:rPr lang="en-US" altLang="ko-KR" dirty="0"/>
              <a:t>, </a:t>
            </a:r>
            <a:r>
              <a:rPr lang="ko-KR" altLang="en-US" dirty="0"/>
              <a:t>바탕체</a:t>
            </a:r>
            <a:r>
              <a:rPr lang="ko-KR" altLang="en-US" dirty="0">
                <a:latin typeface="Arial"/>
              </a:rPr>
              <a:t>’</a:t>
            </a:r>
            <a:r>
              <a:rPr lang="ko-KR" altLang="en-US" dirty="0"/>
              <a:t> 하는 것들이 글꼴이고</a:t>
            </a:r>
            <a:r>
              <a:rPr lang="en-US" altLang="ko-KR" dirty="0"/>
              <a:t>, </a:t>
            </a:r>
            <a:r>
              <a:rPr lang="en-US" altLang="ko-KR" dirty="0">
                <a:latin typeface="Arial"/>
              </a:rPr>
              <a:t>‘</a:t>
            </a:r>
            <a:r>
              <a:rPr lang="ko-KR" altLang="en-US" dirty="0"/>
              <a:t>바탕</a:t>
            </a:r>
            <a:r>
              <a:rPr lang="en-US" altLang="ko-KR" dirty="0"/>
              <a:t>, </a:t>
            </a:r>
            <a:r>
              <a:rPr lang="ko-KR" altLang="en-US" dirty="0"/>
              <a:t>크기 </a:t>
            </a:r>
            <a:r>
              <a:rPr lang="en-US" altLang="ko-KR" dirty="0"/>
              <a:t>10</a:t>
            </a:r>
            <a:r>
              <a:rPr lang="en-US" altLang="ko-KR" dirty="0">
                <a:latin typeface="Arial"/>
              </a:rPr>
              <a:t>’</a:t>
            </a:r>
            <a:r>
              <a:rPr lang="ko-KR" altLang="en-US" dirty="0"/>
              <a:t>이라고 크기까지 지칭할 때 비로소 폰트라고 한다</a:t>
            </a:r>
            <a:r>
              <a:rPr lang="en-US" altLang="ko-KR" dirty="0"/>
              <a:t>. </a:t>
            </a:r>
            <a:r>
              <a:rPr lang="ko-KR" altLang="en-US" dirty="0"/>
              <a:t>그러나 경우에 따라 폰트와 글꼴이란 용어가 같은 의미로 사용되기도 한다 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폰트</a:t>
            </a:r>
            <a:r>
              <a:rPr lang="en-US" altLang="ko-KR" dirty="0"/>
              <a:t>(Font)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729EF6-ECEE-42EC-8B0C-A37103749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DBCE-DCE0-4AD5-A986-7E32602079D1}" type="slidenum">
              <a:rPr lang="ko-KR" altLang="en-US" smtClean="0"/>
              <a:pPr/>
              <a:t>514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049972"/>
      </p:ext>
    </p:extLst>
  </p:cSld>
  <p:clrMapOvr>
    <a:masterClrMapping/>
  </p:clrMapOvr>
</p:sld>
</file>

<file path=ppt/slides/slide5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0" y="0"/>
            <a:ext cx="9144000" cy="6007291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b="1" dirty="0" err="1"/>
              <a:t>strcpy</a:t>
            </a:r>
            <a:r>
              <a:rPr lang="en-US" altLang="ko-KR" b="1" dirty="0"/>
              <a:t> -&gt; </a:t>
            </a:r>
            <a:r>
              <a:rPr lang="en-US" altLang="ko-KR" b="1" dirty="0" err="1"/>
              <a:t>wcscpy</a:t>
            </a:r>
            <a:r>
              <a:rPr lang="en-US" altLang="ko-KR" b="1" dirty="0"/>
              <a:t> -&gt; _</a:t>
            </a:r>
            <a:r>
              <a:rPr lang="en-US" altLang="ko-KR" b="1" dirty="0" err="1"/>
              <a:t>tcscpy</a:t>
            </a:r>
            <a:r>
              <a:rPr lang="ko-KR" altLang="en-US" dirty="0"/>
              <a:t> </a:t>
            </a:r>
            <a:r>
              <a:rPr lang="en-US" altLang="ko-KR" dirty="0"/>
              <a:t>(</a:t>
            </a:r>
            <a:r>
              <a:rPr lang="ko-KR" altLang="en-US" dirty="0"/>
              <a:t>문자열을 복사</a:t>
            </a:r>
            <a:r>
              <a:rPr lang="en-US" altLang="ko-KR" dirty="0"/>
              <a:t>)</a:t>
            </a:r>
            <a:r>
              <a:rPr lang="ko-KR" altLang="en-US" dirty="0"/>
              <a:t> </a:t>
            </a:r>
          </a:p>
          <a:p>
            <a:r>
              <a:rPr lang="ko-KR" altLang="en-US" b="1" dirty="0"/>
              <a:t>﻿</a:t>
            </a:r>
            <a:r>
              <a:rPr lang="en-US" altLang="ko-KR" b="1" dirty="0" err="1"/>
              <a:t>strncpy</a:t>
            </a:r>
            <a:r>
              <a:rPr lang="en-US" altLang="ko-KR" b="1" dirty="0"/>
              <a:t> -&gt; </a:t>
            </a:r>
            <a:r>
              <a:rPr lang="en-US" altLang="ko-KR" b="1" dirty="0" err="1"/>
              <a:t>wcsncpy</a:t>
            </a:r>
            <a:r>
              <a:rPr lang="ko-KR" altLang="en-US" b="1" dirty="0"/>
              <a:t> </a:t>
            </a:r>
            <a:r>
              <a:rPr lang="en-US" altLang="ko-KR" b="1" dirty="0"/>
              <a:t>-&gt;</a:t>
            </a:r>
            <a:r>
              <a:rPr lang="ko-KR" altLang="en-US" b="1" dirty="0"/>
              <a:t> </a:t>
            </a:r>
            <a:r>
              <a:rPr lang="en-US" altLang="ko-KR" b="1" dirty="0"/>
              <a:t>_</a:t>
            </a:r>
            <a:r>
              <a:rPr lang="en-US" altLang="ko-KR" b="1" dirty="0" err="1"/>
              <a:t>tcsncpy</a:t>
            </a:r>
            <a:r>
              <a:rPr lang="ko-KR" altLang="en-US" dirty="0"/>
              <a:t> </a:t>
            </a:r>
            <a:r>
              <a:rPr lang="en-US" altLang="ko-KR" dirty="0"/>
              <a:t>( </a:t>
            </a:r>
            <a:r>
              <a:rPr lang="ko-KR" altLang="en-US" dirty="0"/>
              <a:t>사이즈 만큼 복사</a:t>
            </a:r>
            <a:r>
              <a:rPr lang="en-US" altLang="ko-KR" dirty="0"/>
              <a:t>)</a:t>
            </a:r>
            <a:r>
              <a:rPr lang="ko-KR" altLang="en-US" dirty="0"/>
              <a:t> </a:t>
            </a:r>
          </a:p>
          <a:p>
            <a:r>
              <a:rPr lang="en-US" altLang="ko-KR" b="1" dirty="0" err="1"/>
              <a:t>strlen</a:t>
            </a:r>
            <a:r>
              <a:rPr lang="en-US" altLang="ko-KR" b="1" dirty="0"/>
              <a:t> -&gt; </a:t>
            </a:r>
            <a:r>
              <a:rPr lang="en-US" altLang="ko-KR" b="1" dirty="0" err="1"/>
              <a:t>wcslen</a:t>
            </a:r>
            <a:r>
              <a:rPr lang="en-US" altLang="ko-KR" b="1" dirty="0"/>
              <a:t> -&gt; _</a:t>
            </a:r>
            <a:r>
              <a:rPr lang="en-US" altLang="ko-KR" b="1" dirty="0" err="1"/>
              <a:t>tcslen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문자열 길이 확인</a:t>
            </a:r>
            <a:r>
              <a:rPr lang="en-US" altLang="ko-KR" dirty="0"/>
              <a:t>)</a:t>
            </a:r>
            <a:r>
              <a:rPr lang="ko-KR" altLang="en-US" dirty="0"/>
              <a:t>  </a:t>
            </a:r>
          </a:p>
          <a:p>
            <a:r>
              <a:rPr lang="en-US" altLang="ko-KR" b="1" dirty="0" err="1"/>
              <a:t>strcat</a:t>
            </a:r>
            <a:r>
              <a:rPr lang="en-US" altLang="ko-KR" b="1" dirty="0"/>
              <a:t> -&gt; </a:t>
            </a:r>
            <a:r>
              <a:rPr lang="en-US" altLang="ko-KR" b="1" dirty="0" err="1"/>
              <a:t>wcscat</a:t>
            </a:r>
            <a:r>
              <a:rPr lang="en-US" altLang="ko-KR" b="1" dirty="0"/>
              <a:t> -&gt; _</a:t>
            </a:r>
            <a:r>
              <a:rPr lang="en-US" altLang="ko-KR" b="1" dirty="0" err="1"/>
              <a:t>tcscat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두 문자열 이어 붙이기</a:t>
            </a:r>
            <a:r>
              <a:rPr lang="en-US" altLang="ko-KR" dirty="0"/>
              <a:t>)</a:t>
            </a:r>
            <a:r>
              <a:rPr lang="ko-KR" altLang="en-US" dirty="0"/>
              <a:t> </a:t>
            </a:r>
          </a:p>
          <a:p>
            <a:r>
              <a:rPr lang="en-US" altLang="ko-KR" b="1" dirty="0" err="1"/>
              <a:t>strncat</a:t>
            </a:r>
            <a:r>
              <a:rPr lang="en-US" altLang="ko-KR" b="1" dirty="0"/>
              <a:t> -&gt; </a:t>
            </a:r>
            <a:r>
              <a:rPr lang="en-US" altLang="ko-KR" b="1" dirty="0" err="1"/>
              <a:t>wcsncat</a:t>
            </a:r>
            <a:r>
              <a:rPr lang="en-US" altLang="ko-KR" b="1" dirty="0"/>
              <a:t> -&gt; _</a:t>
            </a:r>
            <a:r>
              <a:rPr lang="en-US" altLang="ko-KR" b="1" dirty="0" err="1"/>
              <a:t>tcsncat</a:t>
            </a:r>
            <a:r>
              <a:rPr lang="en-US" altLang="ko-KR" b="1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사이즈 만큼 이어 붙이기</a:t>
            </a:r>
            <a:r>
              <a:rPr lang="en-US" altLang="ko-KR" dirty="0"/>
              <a:t>)</a:t>
            </a:r>
            <a:r>
              <a:rPr lang="ko-KR" altLang="en-US" dirty="0"/>
              <a:t> </a:t>
            </a:r>
          </a:p>
          <a:p>
            <a:r>
              <a:rPr lang="en-US" altLang="ko-KR" b="1" dirty="0" err="1"/>
              <a:t>strcmp</a:t>
            </a:r>
            <a:r>
              <a:rPr lang="en-US" altLang="ko-KR" b="1" dirty="0"/>
              <a:t> -&gt; </a:t>
            </a:r>
            <a:r>
              <a:rPr lang="en-US" altLang="ko-KR" b="1" dirty="0" err="1"/>
              <a:t>wcscmp</a:t>
            </a:r>
            <a:r>
              <a:rPr lang="en-US" altLang="ko-KR" b="1" dirty="0"/>
              <a:t> -&gt; _</a:t>
            </a:r>
            <a:r>
              <a:rPr lang="en-US" altLang="ko-KR" b="1" dirty="0" err="1"/>
              <a:t>tcscmp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문자열 비교</a:t>
            </a:r>
            <a:r>
              <a:rPr lang="en-US" altLang="ko-KR" dirty="0"/>
              <a:t>) (</a:t>
            </a:r>
            <a:r>
              <a:rPr lang="ko-KR" altLang="en-US" dirty="0"/>
              <a:t>반환 값</a:t>
            </a:r>
            <a:r>
              <a:rPr lang="en-US" altLang="ko-KR" dirty="0"/>
              <a:t>(-1, 0, 1))</a:t>
            </a:r>
            <a:r>
              <a:rPr lang="ko-KR" altLang="en-US" dirty="0"/>
              <a:t> </a:t>
            </a:r>
          </a:p>
          <a:p>
            <a:r>
              <a:rPr lang="en-US" altLang="ko-KR" b="1" dirty="0" err="1"/>
              <a:t>strncmp</a:t>
            </a:r>
            <a:r>
              <a:rPr lang="en-US" altLang="ko-KR" b="1" dirty="0"/>
              <a:t> -&gt; </a:t>
            </a:r>
            <a:r>
              <a:rPr lang="en-US" altLang="ko-KR" b="1" dirty="0" err="1"/>
              <a:t>wcsncmp</a:t>
            </a:r>
            <a:r>
              <a:rPr lang="en-US" altLang="ko-KR" b="1" dirty="0"/>
              <a:t>﻿</a:t>
            </a:r>
            <a:r>
              <a:rPr lang="ko-KR" altLang="en-US" b="1" dirty="0"/>
              <a:t> </a:t>
            </a:r>
            <a:r>
              <a:rPr lang="en-US" altLang="ko-KR" b="1" dirty="0"/>
              <a:t>-&gt; _</a:t>
            </a:r>
            <a:r>
              <a:rPr lang="en-US" altLang="ko-KR" b="1" dirty="0" err="1"/>
              <a:t>tcsncmp</a:t>
            </a:r>
            <a:r>
              <a:rPr lang="en-US" altLang="ko-KR" b="1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 사이즈 만큼 문자열 비교</a:t>
            </a:r>
            <a:r>
              <a:rPr lang="en-US" altLang="ko-KR" dirty="0"/>
              <a:t>) </a:t>
            </a:r>
            <a:endParaRPr lang="ko-KR" altLang="en-US" dirty="0"/>
          </a:p>
          <a:p>
            <a:r>
              <a:rPr lang="en-US" altLang="ko-KR" b="1" dirty="0" err="1"/>
              <a:t>stricmp</a:t>
            </a:r>
            <a:r>
              <a:rPr lang="en-US" altLang="ko-KR" b="1" dirty="0"/>
              <a:t> -&gt; </a:t>
            </a:r>
            <a:r>
              <a:rPr lang="en-US" altLang="ko-KR" b="1" dirty="0" err="1"/>
              <a:t>wcsicmp</a:t>
            </a:r>
            <a:r>
              <a:rPr lang="en-US" altLang="ko-KR" b="1" dirty="0"/>
              <a:t> -&gt; _</a:t>
            </a:r>
            <a:r>
              <a:rPr lang="en-US" altLang="ko-KR" b="1" dirty="0" err="1"/>
              <a:t>tcsicmp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대소문자를 구별하지 않고 문자열을 비교</a:t>
            </a:r>
            <a:r>
              <a:rPr lang="en-US" altLang="ko-KR" dirty="0"/>
              <a:t>)</a:t>
            </a:r>
            <a:r>
              <a:rPr lang="ko-KR" altLang="en-US" dirty="0"/>
              <a:t> </a:t>
            </a:r>
          </a:p>
          <a:p>
            <a:r>
              <a:rPr lang="en-US" altLang="ko-KR" b="1" dirty="0" err="1"/>
              <a:t>strnicmp</a:t>
            </a:r>
            <a:r>
              <a:rPr lang="en-US" altLang="ko-KR" b="1" dirty="0"/>
              <a:t> -&gt; </a:t>
            </a:r>
            <a:r>
              <a:rPr lang="en-US" altLang="ko-KR" b="1" dirty="0" err="1"/>
              <a:t>wcsnicmp</a:t>
            </a:r>
            <a:r>
              <a:rPr lang="en-US" altLang="ko-KR" b="1" dirty="0"/>
              <a:t> -&gt; _</a:t>
            </a:r>
            <a:r>
              <a:rPr lang="en-US" altLang="ko-KR" b="1" dirty="0" err="1"/>
              <a:t>tcsnicmp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사이즈 만큼 대소문자를 구별하지 않고 문자열을 비교</a:t>
            </a:r>
            <a:r>
              <a:rPr lang="en-US" altLang="ko-KR" dirty="0"/>
              <a:t>)</a:t>
            </a:r>
          </a:p>
          <a:p>
            <a:r>
              <a:rPr lang="en-US" altLang="ko-KR" b="1" dirty="0" err="1"/>
              <a:t>strchr</a:t>
            </a:r>
            <a:r>
              <a:rPr lang="en-US" altLang="ko-KR" b="1" dirty="0"/>
              <a:t> -&gt; </a:t>
            </a:r>
            <a:r>
              <a:rPr lang="en-US" altLang="ko-KR" b="1" dirty="0" err="1"/>
              <a:t>wcschr</a:t>
            </a:r>
            <a:r>
              <a:rPr lang="en-US" altLang="ko-KR" b="1" dirty="0"/>
              <a:t> -&gt; _</a:t>
            </a:r>
            <a:r>
              <a:rPr lang="en-US" altLang="ko-KR" b="1" dirty="0" err="1"/>
              <a:t>tcschr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문자 찾기</a:t>
            </a:r>
            <a:r>
              <a:rPr lang="en-US" altLang="ko-KR" dirty="0"/>
              <a:t>)</a:t>
            </a:r>
            <a:r>
              <a:rPr lang="ko-KR" altLang="en-US" dirty="0"/>
              <a:t> </a:t>
            </a:r>
          </a:p>
          <a:p>
            <a:r>
              <a:rPr lang="en-US" altLang="ko-KR" b="1" dirty="0" err="1"/>
              <a:t>strrchr</a:t>
            </a:r>
            <a:r>
              <a:rPr lang="en-US" altLang="ko-KR" b="1" dirty="0"/>
              <a:t> -&gt; </a:t>
            </a:r>
            <a:r>
              <a:rPr lang="en-US" altLang="ko-KR" b="1" dirty="0" err="1"/>
              <a:t>wcsrchr</a:t>
            </a:r>
            <a:r>
              <a:rPr lang="en-US" altLang="ko-KR" b="1" dirty="0"/>
              <a:t> -&gt; _</a:t>
            </a:r>
            <a:r>
              <a:rPr lang="en-US" altLang="ko-KR" b="1" dirty="0" err="1"/>
              <a:t>tcsrchr</a:t>
            </a:r>
            <a:r>
              <a:rPr lang="en-US" altLang="ko-KR" b="1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문자 찾기 </a:t>
            </a:r>
            <a:r>
              <a:rPr lang="en-US" altLang="ko-KR" dirty="0"/>
              <a:t>(</a:t>
            </a:r>
            <a:r>
              <a:rPr lang="ko-KR" altLang="en-US" dirty="0"/>
              <a:t>문자열 끝에서 부터 검색</a:t>
            </a:r>
            <a:r>
              <a:rPr lang="en-US" altLang="ko-KR" dirty="0"/>
              <a:t>)) </a:t>
            </a:r>
          </a:p>
          <a:p>
            <a:r>
              <a:rPr lang="en-US" altLang="ko-KR" b="1" dirty="0" err="1"/>
              <a:t>strstr</a:t>
            </a:r>
            <a:r>
              <a:rPr lang="en-US" altLang="ko-KR" b="1" dirty="0"/>
              <a:t> -&gt; </a:t>
            </a:r>
            <a:r>
              <a:rPr lang="en-US" altLang="ko-KR" b="1" dirty="0" err="1"/>
              <a:t>wcsstr</a:t>
            </a:r>
            <a:r>
              <a:rPr lang="en-US" altLang="ko-KR" b="1" dirty="0"/>
              <a:t> -&gt; _</a:t>
            </a:r>
            <a:r>
              <a:rPr lang="en-US" altLang="ko-KR" b="1" dirty="0" err="1"/>
              <a:t>tcsstr</a:t>
            </a:r>
            <a:r>
              <a:rPr lang="en-US" altLang="ko-KR" b="1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문자열 찾기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b="1" dirty="0" err="1"/>
              <a:t>strpbrk</a:t>
            </a:r>
            <a:r>
              <a:rPr lang="en-US" altLang="ko-KR" b="1" dirty="0"/>
              <a:t> -&gt; </a:t>
            </a:r>
            <a:r>
              <a:rPr lang="en-US" altLang="ko-KR" b="1" dirty="0" err="1"/>
              <a:t>wcspbrk</a:t>
            </a:r>
            <a:r>
              <a:rPr lang="en-US" altLang="ko-KR" b="1" dirty="0"/>
              <a:t> -&gt; _</a:t>
            </a:r>
            <a:r>
              <a:rPr lang="en-US" altLang="ko-KR" b="1" dirty="0" err="1"/>
              <a:t>tcspbrk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문자 찾기 </a:t>
            </a:r>
            <a:r>
              <a:rPr lang="en-US" altLang="ko-KR" dirty="0"/>
              <a:t>(</a:t>
            </a:r>
            <a:r>
              <a:rPr lang="ko-KR" altLang="en-US" dirty="0" err="1"/>
              <a:t>두번째</a:t>
            </a:r>
            <a:r>
              <a:rPr lang="ko-KR" altLang="en-US" dirty="0"/>
              <a:t> 인수를 찾고자 하는 문자들의 집합</a:t>
            </a:r>
            <a:r>
              <a:rPr lang="en-US" altLang="ko-KR" dirty="0"/>
              <a:t>(</a:t>
            </a:r>
            <a:r>
              <a:rPr lang="ko-KR" altLang="en-US" dirty="0"/>
              <a:t>문자열</a:t>
            </a:r>
            <a:r>
              <a:rPr lang="en-US" altLang="ko-KR" dirty="0"/>
              <a:t>)</a:t>
            </a:r>
            <a:r>
              <a:rPr lang="ko-KR" altLang="en-US" dirty="0"/>
              <a:t>으로 구성</a:t>
            </a:r>
            <a:r>
              <a:rPr lang="en-US" altLang="ko-KR" dirty="0"/>
              <a:t>) </a:t>
            </a:r>
            <a:r>
              <a:rPr lang="ko-KR" altLang="en-US" dirty="0"/>
              <a:t>  </a:t>
            </a:r>
          </a:p>
          <a:p>
            <a:r>
              <a:rPr lang="en-US" altLang="ko-KR" b="1" dirty="0" err="1"/>
              <a:t>strtok</a:t>
            </a:r>
            <a:r>
              <a:rPr lang="en-US" altLang="ko-KR" b="1" dirty="0"/>
              <a:t> -&gt; </a:t>
            </a:r>
            <a:r>
              <a:rPr lang="en-US" altLang="ko-KR" b="1" dirty="0" err="1"/>
              <a:t>wcstok</a:t>
            </a:r>
            <a:r>
              <a:rPr lang="en-US" altLang="ko-KR" b="1" dirty="0"/>
              <a:t> -&gt; _</a:t>
            </a:r>
            <a:r>
              <a:rPr lang="en-US" altLang="ko-KR" b="1" dirty="0" err="1"/>
              <a:t>tcstok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문자열 자르기 </a:t>
            </a:r>
            <a:r>
              <a:rPr lang="en-US" altLang="ko-KR" dirty="0"/>
              <a:t>(</a:t>
            </a:r>
            <a:r>
              <a:rPr lang="ko-KR" altLang="en-US" dirty="0" err="1"/>
              <a:t>두번째</a:t>
            </a:r>
            <a:r>
              <a:rPr lang="ko-KR" altLang="en-US" dirty="0"/>
              <a:t> 인수를 집합</a:t>
            </a:r>
            <a:r>
              <a:rPr lang="en-US" altLang="ko-KR" dirty="0"/>
              <a:t>(</a:t>
            </a:r>
            <a:r>
              <a:rPr lang="ko-KR" altLang="en-US" dirty="0"/>
              <a:t>문자열</a:t>
            </a:r>
            <a:r>
              <a:rPr lang="en-US" altLang="ko-KR" dirty="0"/>
              <a:t>)</a:t>
            </a:r>
            <a:r>
              <a:rPr lang="ko-KR" altLang="en-US" dirty="0"/>
              <a:t>으로 구성 가능</a:t>
            </a:r>
            <a:r>
              <a:rPr lang="en-US" altLang="ko-KR" dirty="0"/>
              <a:t>)) =&gt; </a:t>
            </a:r>
            <a:r>
              <a:rPr lang="ko-KR" altLang="en-US" dirty="0"/>
              <a:t>해당 문자가 </a:t>
            </a:r>
            <a:r>
              <a:rPr lang="en-US" altLang="ko-KR" dirty="0"/>
              <a:t>NULL</a:t>
            </a:r>
            <a:r>
              <a:rPr lang="ko-KR" altLang="en-US" dirty="0"/>
              <a:t>로 치환 됨</a:t>
            </a:r>
          </a:p>
          <a:p>
            <a:r>
              <a:rPr lang="en-US" altLang="ko-KR" b="1" dirty="0" err="1"/>
              <a:t>strset</a:t>
            </a:r>
            <a:r>
              <a:rPr lang="en-US" altLang="ko-KR" b="1" dirty="0"/>
              <a:t> -&gt; </a:t>
            </a:r>
            <a:r>
              <a:rPr lang="en-US" altLang="ko-KR" b="1" dirty="0" err="1"/>
              <a:t>wcsset</a:t>
            </a:r>
            <a:r>
              <a:rPr lang="en-US" altLang="ko-KR" b="1" dirty="0"/>
              <a:t> -&gt; _</a:t>
            </a:r>
            <a:r>
              <a:rPr lang="en-US" altLang="ko-KR" b="1" dirty="0" err="1"/>
              <a:t>tcsset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문자 치환</a:t>
            </a:r>
            <a:r>
              <a:rPr lang="en-US" altLang="ko-KR" dirty="0"/>
              <a:t>, </a:t>
            </a:r>
            <a:r>
              <a:rPr lang="ko-KR" altLang="en-US" dirty="0"/>
              <a:t>첫째 인수의 모든 문자를 </a:t>
            </a:r>
            <a:r>
              <a:rPr lang="ko-KR" altLang="en-US" dirty="0" err="1"/>
              <a:t>두번째</a:t>
            </a:r>
            <a:r>
              <a:rPr lang="ko-KR" altLang="en-US" dirty="0"/>
              <a:t> 인수 문자로 변경함</a:t>
            </a:r>
            <a:r>
              <a:rPr lang="en-US" altLang="ko-KR" dirty="0"/>
              <a:t>) =&gt; "</a:t>
            </a:r>
            <a:r>
              <a:rPr lang="en-US" altLang="ko-KR" dirty="0" err="1"/>
              <a:t>abc</a:t>
            </a:r>
            <a:r>
              <a:rPr lang="en-US" altLang="ko-KR" dirty="0"/>
              <a:t>" -&gt; "</a:t>
            </a:r>
            <a:r>
              <a:rPr lang="en-US" altLang="ko-KR" dirty="0" err="1"/>
              <a:t>bbb</a:t>
            </a:r>
            <a:r>
              <a:rPr lang="en-US" altLang="ko-KR" dirty="0"/>
              <a:t>"</a:t>
            </a:r>
            <a:r>
              <a:rPr lang="ko-KR" altLang="en-US" dirty="0"/>
              <a:t> </a:t>
            </a:r>
          </a:p>
          <a:p>
            <a:r>
              <a:rPr lang="en-US" altLang="ko-KR" b="1" dirty="0" err="1"/>
              <a:t>strnset</a:t>
            </a:r>
            <a:r>
              <a:rPr lang="en-US" altLang="ko-KR" b="1" dirty="0"/>
              <a:t> -&gt; </a:t>
            </a:r>
            <a:r>
              <a:rPr lang="en-US" altLang="ko-KR" b="1" dirty="0" err="1"/>
              <a:t>wcsnset</a:t>
            </a:r>
            <a:r>
              <a:rPr lang="en-US" altLang="ko-KR" b="1" dirty="0"/>
              <a:t> -&gt; _</a:t>
            </a:r>
            <a:r>
              <a:rPr lang="en-US" altLang="ko-KR" b="1" dirty="0" err="1"/>
              <a:t>tscnset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사이즈 만큼 문자 치환</a:t>
            </a:r>
            <a:r>
              <a:rPr lang="en-US" altLang="ko-KR" dirty="0"/>
              <a:t>)</a:t>
            </a:r>
            <a:r>
              <a:rPr lang="ko-KR" altLang="en-US" dirty="0"/>
              <a:t> </a:t>
            </a:r>
          </a:p>
          <a:p>
            <a:r>
              <a:rPr lang="en-US" altLang="ko-KR" b="1" dirty="0" err="1"/>
              <a:t>strupr</a:t>
            </a:r>
            <a:r>
              <a:rPr lang="en-US" altLang="ko-KR" b="1" dirty="0"/>
              <a:t> -&gt; </a:t>
            </a:r>
            <a:r>
              <a:rPr lang="en-US" altLang="ko-KR" b="1" dirty="0" err="1"/>
              <a:t>wcsupr</a:t>
            </a:r>
            <a:r>
              <a:rPr lang="en-US" altLang="ko-KR" b="1" dirty="0"/>
              <a:t> -&gt; _</a:t>
            </a:r>
            <a:r>
              <a:rPr lang="en-US" altLang="ko-KR" b="1" dirty="0" err="1"/>
              <a:t>tcsupr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대문자로 치환</a:t>
            </a:r>
            <a:r>
              <a:rPr lang="en-US" altLang="ko-KR" dirty="0"/>
              <a:t>)</a:t>
            </a:r>
          </a:p>
          <a:p>
            <a:r>
              <a:rPr lang="en-US" altLang="ko-KR" b="1" dirty="0" err="1"/>
              <a:t>strlwr</a:t>
            </a:r>
            <a:r>
              <a:rPr lang="en-US" altLang="ko-KR" b="1" dirty="0"/>
              <a:t> -&gt; </a:t>
            </a:r>
            <a:r>
              <a:rPr lang="en-US" altLang="ko-KR" b="1" dirty="0" err="1"/>
              <a:t>wcslwr</a:t>
            </a:r>
            <a:r>
              <a:rPr lang="en-US" altLang="ko-KR" b="1" dirty="0"/>
              <a:t> -&gt; _</a:t>
            </a:r>
            <a:r>
              <a:rPr lang="en-US" altLang="ko-KR" b="1" dirty="0" err="1"/>
              <a:t>tcslwr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소문자로 치환</a:t>
            </a:r>
            <a:r>
              <a:rPr lang="en-US" altLang="ko-KR" dirty="0"/>
              <a:t>) </a:t>
            </a:r>
          </a:p>
          <a:p>
            <a:r>
              <a:rPr lang="en-US" altLang="ko-KR" b="1" dirty="0" err="1"/>
              <a:t>strrev</a:t>
            </a:r>
            <a:r>
              <a:rPr lang="en-US" altLang="ko-KR" b="1" dirty="0"/>
              <a:t> -&gt; </a:t>
            </a:r>
            <a:r>
              <a:rPr lang="en-US" altLang="ko-KR" b="1" dirty="0" err="1"/>
              <a:t>wcsrev</a:t>
            </a:r>
            <a:r>
              <a:rPr lang="en-US" altLang="ko-KR" b="1" dirty="0"/>
              <a:t> -&gt; _</a:t>
            </a:r>
            <a:r>
              <a:rPr lang="en-US" altLang="ko-KR" b="1" dirty="0" err="1"/>
              <a:t>tcsrev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문자열 </a:t>
            </a:r>
            <a:r>
              <a:rPr lang="ko-KR" altLang="en-US" dirty="0" err="1"/>
              <a:t>역정렬</a:t>
            </a:r>
            <a:r>
              <a:rPr lang="en-US" altLang="ko-KR" dirty="0"/>
              <a:t>) =&gt; "</a:t>
            </a:r>
            <a:r>
              <a:rPr lang="ko-KR" altLang="en-US" dirty="0" err="1"/>
              <a:t>가나다라마</a:t>
            </a:r>
            <a:r>
              <a:rPr lang="en-US" altLang="ko-KR" dirty="0"/>
              <a:t>" -&gt; "</a:t>
            </a:r>
            <a:r>
              <a:rPr lang="ko-KR" altLang="en-US" dirty="0" err="1"/>
              <a:t>마라다나가</a:t>
            </a:r>
            <a:r>
              <a:rPr lang="en-US" altLang="ko-KR" dirty="0"/>
              <a:t>"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AF3157B-B38C-40B6-95C6-68C730BA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DBCE-DCE0-4AD5-A986-7E32602079D1}" type="slidenum">
              <a:rPr lang="ko-KR" altLang="en-US" smtClean="0"/>
              <a:pPr/>
              <a:t>515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744212"/>
      </p:ext>
    </p:extLst>
  </p:cSld>
  <p:clrMapOvr>
    <a:masterClrMapping/>
  </p:clrMapOvr>
</p:sld>
</file>

<file path=ppt/slides/slide5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50" name="제목 1"/>
          <p:cNvSpPr>
            <a:spLocks noGrp="1"/>
          </p:cNvSpPr>
          <p:nvPr>
            <p:ph type="title"/>
          </p:nvPr>
        </p:nvSpPr>
        <p:spPr>
          <a:xfrm>
            <a:off x="857250" y="1071563"/>
            <a:ext cx="7772400" cy="19748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7200" dirty="0"/>
              <a:t>Font</a:t>
            </a:r>
            <a:endParaRPr lang="ko-KR" altLang="en-US" sz="72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70E7E71-FDE7-45CE-BE41-3FF695B1B9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9DBCE-DCE0-4AD5-A986-7E32602079D1}" type="slidenum">
              <a:rPr lang="ko-KR" altLang="en-US" smtClean="0"/>
              <a:pPr/>
              <a:t>516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537925"/>
      </p:ext>
    </p:extLst>
  </p:cSld>
  <p:clrMapOvr>
    <a:masterClrMapping/>
  </p:clrMapOvr>
</p:sld>
</file>

<file path=ppt/slides/slide5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폰트는 폰트 리소스 파일에 저장되는 일종의 라이브러리</a:t>
            </a:r>
            <a:r>
              <a:rPr lang="en-US" altLang="ko-KR" dirty="0"/>
              <a:t>(DLL)</a:t>
            </a:r>
            <a:r>
              <a:rPr lang="ko-KR" altLang="en-US" dirty="0"/>
              <a:t>파일이다</a:t>
            </a:r>
            <a:r>
              <a:rPr lang="en-US" altLang="ko-KR" dirty="0"/>
              <a:t>. </a:t>
            </a:r>
            <a:r>
              <a:rPr lang="ko-KR" altLang="en-US" dirty="0"/>
              <a:t>단 폰트 리소스 파일에는 글꼴의 모양에  해당되는 데이터만 들어 있을 </a:t>
            </a:r>
            <a:r>
              <a:rPr lang="ko-KR" altLang="en-US" dirty="0" err="1"/>
              <a:t>뿐이며일체의</a:t>
            </a:r>
            <a:r>
              <a:rPr lang="ko-KR" altLang="en-US" dirty="0"/>
              <a:t> 코드는 들어 있지 않다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래스트</a:t>
            </a:r>
            <a:r>
              <a:rPr lang="ko-KR" altLang="en-US" dirty="0"/>
              <a:t> 폰트와 벡터 폰트는 </a:t>
            </a:r>
            <a:r>
              <a:rPr lang="en-US" altLang="ko-KR" dirty="0" err="1"/>
              <a:t>FON</a:t>
            </a:r>
            <a:r>
              <a:rPr lang="ko-KR" altLang="en-US" dirty="0" err="1"/>
              <a:t>확장자를</a:t>
            </a:r>
            <a:r>
              <a:rPr lang="ko-KR" altLang="en-US" dirty="0"/>
              <a:t> 가지며 </a:t>
            </a:r>
            <a:r>
              <a:rPr lang="ko-KR" altLang="en-US" dirty="0" err="1"/>
              <a:t>트루타입</a:t>
            </a:r>
            <a:r>
              <a:rPr lang="ko-KR" altLang="en-US" dirty="0"/>
              <a:t> 폰트는 헤더 정보를 가지는 </a:t>
            </a:r>
            <a:r>
              <a:rPr lang="en-US" altLang="ko-KR" dirty="0" err="1"/>
              <a:t>FOT</a:t>
            </a:r>
            <a:r>
              <a:rPr lang="ko-KR" altLang="en-US" dirty="0"/>
              <a:t>파일과 실제 글꼴 정보를 가지는 </a:t>
            </a:r>
            <a:r>
              <a:rPr lang="en-US" altLang="ko-KR" dirty="0" err="1"/>
              <a:t>TTF</a:t>
            </a:r>
            <a:r>
              <a:rPr lang="en-US" altLang="ko-KR" dirty="0"/>
              <a:t> </a:t>
            </a:r>
            <a:r>
              <a:rPr lang="ko-KR" altLang="en-US" dirty="0"/>
              <a:t>등 두 개의 폰트 리소스 파일을 가진다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윈도우의 </a:t>
            </a:r>
            <a:r>
              <a:rPr lang="en-US" altLang="ko-KR" dirty="0"/>
              <a:t>Fonts</a:t>
            </a:r>
            <a:r>
              <a:rPr lang="ko-KR" altLang="en-US" dirty="0"/>
              <a:t>폴더를 보면 </a:t>
            </a:r>
            <a:r>
              <a:rPr lang="en-US" altLang="ko-KR" dirty="0" err="1"/>
              <a:t>FON</a:t>
            </a:r>
            <a:r>
              <a:rPr lang="en-US" altLang="ko-KR" dirty="0"/>
              <a:t>, </a:t>
            </a:r>
            <a:r>
              <a:rPr lang="en-US" altLang="ko-KR" dirty="0" err="1"/>
              <a:t>TTF</a:t>
            </a:r>
            <a:r>
              <a:rPr lang="ko-KR" altLang="en-US" dirty="0"/>
              <a:t>등의 파일들이 많이 있을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폰트의 </a:t>
            </a:r>
            <a:r>
              <a:rPr lang="ko-KR" altLang="en-US" dirty="0" err="1"/>
              <a:t>확장자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BA7D47-ED1B-4568-9C38-B6509BF8A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DBCE-DCE0-4AD5-A986-7E32602079D1}" type="slidenum">
              <a:rPr lang="ko-KR" altLang="en-US" smtClean="0"/>
              <a:pPr/>
              <a:t>517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9709337"/>
      </p:ext>
    </p:extLst>
  </p:cSld>
  <p:clrMapOvr>
    <a:masterClrMapping/>
  </p:clrMapOvr>
</p:sld>
</file>

<file path=ppt/slides/slide5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타입페이스</a:t>
            </a:r>
            <a:r>
              <a:rPr lang="en-US" altLang="ko-KR" dirty="0"/>
              <a:t>(typeface)</a:t>
            </a:r>
          </a:p>
          <a:p>
            <a:pPr lvl="1"/>
            <a:r>
              <a:rPr lang="ko-KR" altLang="en-US" dirty="0"/>
              <a:t>획의 굵기 차이와 </a:t>
            </a:r>
            <a:r>
              <a:rPr lang="ko-KR" altLang="en-US" dirty="0" err="1"/>
              <a:t>세리프</a:t>
            </a:r>
            <a:r>
              <a:rPr lang="en-US" altLang="ko-KR" dirty="0"/>
              <a:t>(Serif)</a:t>
            </a:r>
            <a:r>
              <a:rPr lang="ko-KR" altLang="en-US" dirty="0"/>
              <a:t>의 유무에 따라 </a:t>
            </a:r>
            <a:r>
              <a:rPr lang="ko-KR" altLang="en-US" dirty="0" err="1"/>
              <a:t>붙여진</a:t>
            </a:r>
            <a:r>
              <a:rPr lang="ko-KR" altLang="en-US" dirty="0"/>
              <a:t> 폰트의 고유한 이름이며 고유의 저작권이 있기 때문에 어느 시스템에서나 동일한 모양을 가진다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세리프란</a:t>
            </a:r>
            <a:r>
              <a:rPr lang="ko-KR" altLang="en-US" dirty="0"/>
              <a:t> 문자 획 끝 부분의 장식을 말하며 폰트를 구분하는 중요한 외형 중 </a:t>
            </a:r>
            <a:r>
              <a:rPr lang="ko-KR" altLang="en-US" dirty="0" err="1"/>
              <a:t>하나니이다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스타일</a:t>
            </a:r>
            <a:endParaRPr lang="en-US" altLang="ko-KR" dirty="0"/>
          </a:p>
          <a:p>
            <a:pPr lvl="1"/>
            <a:r>
              <a:rPr lang="ko-KR" altLang="en-US" dirty="0"/>
              <a:t>획의 굵기와 기울임을 말한다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크기</a:t>
            </a:r>
            <a:endParaRPr lang="en-US" altLang="ko-KR" dirty="0"/>
          </a:p>
          <a:p>
            <a:pPr lvl="1"/>
            <a:r>
              <a:rPr lang="ko-KR" altLang="en-US" dirty="0"/>
              <a:t>윈도우의 </a:t>
            </a:r>
            <a:r>
              <a:rPr lang="ko-KR" altLang="en-US" dirty="0" err="1"/>
              <a:t>트루타입</a:t>
            </a:r>
            <a:r>
              <a:rPr lang="ko-KR" altLang="en-US" dirty="0"/>
              <a:t> 폰트는 크기를 자유롭게 변경할 수 있는 </a:t>
            </a:r>
            <a:r>
              <a:rPr lang="ko-KR" altLang="en-US" dirty="0" err="1"/>
              <a:t>가변크기</a:t>
            </a:r>
            <a:r>
              <a:rPr lang="en-US" altLang="ko-KR" dirty="0"/>
              <a:t>(</a:t>
            </a:r>
            <a:r>
              <a:rPr lang="en-US" altLang="ko-KR" dirty="0" err="1"/>
              <a:t>Scaleable</a:t>
            </a:r>
            <a:r>
              <a:rPr lang="en-US" altLang="ko-KR" dirty="0"/>
              <a:t>)</a:t>
            </a:r>
            <a:r>
              <a:rPr lang="ko-KR" altLang="en-US" dirty="0"/>
              <a:t>폰트이다</a:t>
            </a:r>
            <a:r>
              <a:rPr lang="en-US" altLang="ko-KR" dirty="0"/>
              <a:t>. </a:t>
            </a:r>
            <a:r>
              <a:rPr lang="ko-KR" altLang="en-US" dirty="0"/>
              <a:t>윈도우에서 폰트의 크기는 포인트</a:t>
            </a:r>
            <a:r>
              <a:rPr lang="en-US" altLang="ko-KR" dirty="0"/>
              <a:t>(point)</a:t>
            </a:r>
            <a:r>
              <a:rPr lang="ko-KR" altLang="en-US" dirty="0"/>
              <a:t>라는 단위로 나타내는데 </a:t>
            </a:r>
            <a:r>
              <a:rPr lang="en-US" altLang="ko-KR" dirty="0"/>
              <a:t>1</a:t>
            </a:r>
            <a:r>
              <a:rPr lang="ko-KR" altLang="en-US" dirty="0"/>
              <a:t>포인트는 대략 </a:t>
            </a:r>
            <a:r>
              <a:rPr lang="en-US" altLang="ko-KR" dirty="0"/>
              <a:t>1/72</a:t>
            </a:r>
            <a:r>
              <a:rPr lang="ko-KR" altLang="en-US" dirty="0"/>
              <a:t>인치이며 좀 더 정확한 값은 </a:t>
            </a:r>
            <a:r>
              <a:rPr lang="en-US" altLang="ko-KR" dirty="0"/>
              <a:t>0.013837</a:t>
            </a:r>
            <a:r>
              <a:rPr lang="ko-KR" altLang="en-US" dirty="0"/>
              <a:t>인치이다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폰트를 구별하는 </a:t>
            </a:r>
            <a:r>
              <a:rPr lang="en-US" altLang="ko-KR" dirty="0"/>
              <a:t>3</a:t>
            </a:r>
            <a:r>
              <a:rPr lang="ko-KR" altLang="en-US" dirty="0"/>
              <a:t>요소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483D0A-A70E-4A35-8938-7EE20E83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DBCE-DCE0-4AD5-A986-7E32602079D1}" type="slidenum">
              <a:rPr lang="ko-KR" altLang="en-US" smtClean="0"/>
              <a:pPr/>
              <a:t>518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017981"/>
      </p:ext>
    </p:extLst>
  </p:cSld>
  <p:clrMapOvr>
    <a:masterClrMapping/>
  </p:clrMapOvr>
</p:sld>
</file>

<file path=ppt/slides/slide5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래스터</a:t>
            </a:r>
            <a:r>
              <a:rPr lang="ko-KR" altLang="en-US" dirty="0"/>
              <a:t> 폰트</a:t>
            </a:r>
            <a:endParaRPr lang="en-US" altLang="ko-KR" dirty="0"/>
          </a:p>
          <a:p>
            <a:pPr lvl="1"/>
            <a:r>
              <a:rPr lang="ko-KR" altLang="en-US" dirty="0"/>
              <a:t>비트맵 폰트라고 하며 글자의 크기가 미리 </a:t>
            </a:r>
            <a:r>
              <a:rPr lang="ko-KR" altLang="en-US" dirty="0" err="1"/>
              <a:t>정해져</a:t>
            </a:r>
            <a:r>
              <a:rPr lang="ko-KR" altLang="en-US" dirty="0"/>
              <a:t> 있는 것이 가장 큰 특징이다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벡터 폰트</a:t>
            </a:r>
            <a:endParaRPr lang="en-US" altLang="ko-KR" dirty="0"/>
          </a:p>
          <a:p>
            <a:pPr lvl="1"/>
            <a:r>
              <a:rPr lang="ko-KR" altLang="en-US" dirty="0"/>
              <a:t>선분의 집합으로 </a:t>
            </a:r>
            <a:r>
              <a:rPr lang="ko-KR" altLang="en-US" dirty="0" err="1"/>
              <a:t>만들어진</a:t>
            </a:r>
            <a:r>
              <a:rPr lang="ko-KR" altLang="en-US" dirty="0"/>
              <a:t> 폰트이다</a:t>
            </a:r>
            <a:r>
              <a:rPr lang="en-US" altLang="ko-KR" dirty="0"/>
              <a:t>. </a:t>
            </a:r>
            <a:r>
              <a:rPr lang="ko-KR" altLang="en-US" dirty="0"/>
              <a:t>글자의 모양을 벡터로 기억하기 때문에 확대해도 모양이 유지된다는 장점이 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트루타입</a:t>
            </a:r>
            <a:r>
              <a:rPr lang="ko-KR" altLang="en-US" dirty="0"/>
              <a:t> 폰트</a:t>
            </a:r>
            <a:endParaRPr lang="en-US" altLang="ko-KR" dirty="0"/>
          </a:p>
          <a:p>
            <a:pPr lvl="1"/>
            <a:r>
              <a:rPr lang="ko-KR" altLang="en-US" dirty="0"/>
              <a:t>선분과 곡선 그리고 힌트 정보로 구성된 폰트이다</a:t>
            </a:r>
            <a:r>
              <a:rPr lang="en-US" altLang="ko-KR" dirty="0"/>
              <a:t>. </a:t>
            </a:r>
            <a:r>
              <a:rPr lang="ko-KR" altLang="en-US" dirty="0"/>
              <a:t>곡선 정보가 있기 때문에 확대를 해도</a:t>
            </a:r>
            <a:r>
              <a:rPr lang="en-US" altLang="ko-KR" dirty="0"/>
              <a:t> </a:t>
            </a:r>
            <a:r>
              <a:rPr lang="ko-KR" altLang="en-US" dirty="0"/>
              <a:t>모양을</a:t>
            </a:r>
            <a:r>
              <a:rPr lang="en-US" altLang="ko-KR" dirty="0"/>
              <a:t> </a:t>
            </a:r>
            <a:r>
              <a:rPr lang="ko-KR" altLang="en-US" dirty="0"/>
              <a:t>유지하며 힌트 정보에 위해 축소를 해도 </a:t>
            </a:r>
            <a:r>
              <a:rPr lang="ko-KR" altLang="en-US" dirty="0" err="1"/>
              <a:t>가독성이</a:t>
            </a:r>
            <a:r>
              <a:rPr lang="ko-KR" altLang="en-US" dirty="0"/>
              <a:t> 떨어지지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폰트의 종류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2C61F7-20A2-4E77-8D93-E1C428AE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DBCE-DCE0-4AD5-A986-7E32602079D1}" type="slidenum">
              <a:rPr lang="ko-KR" altLang="en-US" smtClean="0"/>
              <a:pPr/>
              <a:t>519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5010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r">
              <a:buFontTx/>
              <a:buNone/>
              <a:defRPr/>
            </a:pPr>
            <a:r>
              <a:rPr lang="ko-KR" altLang="en-US" sz="6600">
                <a:effectLst>
                  <a:outerShdw blurRad="38100" dist="38100" dir="2700000" algn="tl">
                    <a:srgbClr val="C0C0C0"/>
                  </a:outerShdw>
                </a:effectLst>
                <a:latin typeface="휴먼모음T" pitchFamily="18" charset="-127"/>
                <a:ea typeface="휴먼모음T" pitchFamily="18" charset="-127"/>
              </a:rPr>
              <a:t>문자출력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altLang="ko-KR" sz="6600">
                <a:effectLst>
                  <a:outerShdw blurRad="38100" dist="38100" dir="2700000" algn="tl">
                    <a:srgbClr val="C0C0C0"/>
                  </a:outerShdw>
                </a:effectLst>
                <a:latin typeface="휴먼옛체" pitchFamily="18" charset="-127"/>
                <a:ea typeface="휴먼옛체" pitchFamily="18" charset="-127"/>
              </a:rPr>
              <a:t>3.</a:t>
            </a:r>
          </a:p>
        </p:txBody>
      </p:sp>
    </p:spTree>
  </p:cSld>
  <p:clrMapOvr>
    <a:masterClrMapping/>
  </p:clrMapOvr>
</p:sld>
</file>

<file path=ppt/slides/slide5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패밀리는 획의 굵기와 </a:t>
            </a:r>
            <a:r>
              <a:rPr lang="ko-KR" altLang="en-US" dirty="0" err="1"/>
              <a:t>세리프</a:t>
            </a:r>
            <a:r>
              <a:rPr lang="ko-KR" altLang="en-US" dirty="0"/>
              <a:t> 특성이 같은 </a:t>
            </a:r>
            <a:r>
              <a:rPr lang="ko-KR" altLang="en-US" dirty="0" err="1"/>
              <a:t>폰트의모임이다</a:t>
            </a:r>
            <a:r>
              <a:rPr lang="en-US" altLang="ko-KR" dirty="0"/>
              <a:t>. </a:t>
            </a:r>
            <a:r>
              <a:rPr lang="ko-KR" altLang="en-US" dirty="0"/>
              <a:t>윈도우의 모든 폰트는 다섯 가지 패밀리 중 하나에 속하며 같은 </a:t>
            </a:r>
            <a:r>
              <a:rPr lang="ko-KR" altLang="en-US" dirty="0" err="1"/>
              <a:t>패밀리내에서의</a:t>
            </a:r>
            <a:r>
              <a:rPr lang="ko-KR" altLang="en-US" dirty="0"/>
              <a:t> 폰트끼리는 크기와 스타일로 구분된다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Roman</a:t>
            </a:r>
          </a:p>
          <a:p>
            <a:pPr lvl="1"/>
            <a:r>
              <a:rPr lang="ko-KR" altLang="en-US" dirty="0" err="1"/>
              <a:t>세리프가</a:t>
            </a:r>
            <a:r>
              <a:rPr lang="ko-KR" altLang="en-US" dirty="0"/>
              <a:t> </a:t>
            </a:r>
            <a:r>
              <a:rPr lang="ko-KR" altLang="en-US" dirty="0" err="1"/>
              <a:t>같고가변폭이다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Modern</a:t>
            </a:r>
          </a:p>
          <a:p>
            <a:pPr lvl="2"/>
            <a:r>
              <a:rPr lang="ko-KR" altLang="en-US" dirty="0" err="1"/>
              <a:t>고정폭이며</a:t>
            </a:r>
            <a:r>
              <a:rPr lang="ko-KR" altLang="en-US" dirty="0"/>
              <a:t> </a:t>
            </a:r>
            <a:r>
              <a:rPr lang="ko-KR" altLang="en-US" dirty="0" err="1"/>
              <a:t>세리프는</a:t>
            </a:r>
            <a:r>
              <a:rPr lang="ko-KR" altLang="en-US" dirty="0"/>
              <a:t> 있을 수도 없을 수도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Script </a:t>
            </a:r>
          </a:p>
          <a:p>
            <a:pPr lvl="1"/>
            <a:r>
              <a:rPr lang="ko-KR" altLang="en-US" dirty="0"/>
              <a:t>손으로 쓴 득한 필기체 형식의 폰트</a:t>
            </a:r>
            <a:endParaRPr lang="en-US" altLang="ko-KR" dirty="0"/>
          </a:p>
          <a:p>
            <a:r>
              <a:rPr lang="en-US" altLang="ko-KR" dirty="0"/>
              <a:t>Swiss</a:t>
            </a:r>
          </a:p>
          <a:p>
            <a:pPr lvl="1"/>
            <a:r>
              <a:rPr lang="ko-KR" altLang="en-US" dirty="0" err="1"/>
              <a:t>세리프가</a:t>
            </a:r>
            <a:r>
              <a:rPr lang="ko-KR" altLang="en-US" dirty="0"/>
              <a:t> 없고 </a:t>
            </a:r>
            <a:r>
              <a:rPr lang="ko-KR" altLang="en-US" dirty="0" err="1"/>
              <a:t>고정폭이다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Decorative</a:t>
            </a:r>
          </a:p>
          <a:p>
            <a:pPr lvl="1"/>
            <a:r>
              <a:rPr lang="ko-KR" altLang="en-US" dirty="0" err="1"/>
              <a:t>장식체</a:t>
            </a:r>
            <a:endParaRPr lang="en-US" altLang="ko-KR" dirty="0"/>
          </a:p>
          <a:p>
            <a:r>
              <a:rPr lang="en-US" altLang="ko-KR" dirty="0" err="1"/>
              <a:t>Dontcare</a:t>
            </a:r>
            <a:endParaRPr lang="en-US" altLang="ko-KR" dirty="0"/>
          </a:p>
          <a:p>
            <a:pPr lvl="1"/>
            <a:r>
              <a:rPr lang="ko-KR" altLang="en-US" dirty="0"/>
              <a:t>어떤 패밀리에도 속하지 않는 패밀리</a:t>
            </a:r>
            <a:r>
              <a:rPr lang="en-US" altLang="ko-KR" dirty="0"/>
              <a:t>. </a:t>
            </a:r>
            <a:r>
              <a:rPr lang="ko-KR" altLang="en-US" dirty="0"/>
              <a:t>실제로 존재하는 패밀리가 아니라 임의의 패밀리를 지칭하는 용어이다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폰트 패밀리</a:t>
            </a:r>
            <a:r>
              <a:rPr lang="en-US" altLang="ko-KR" dirty="0"/>
              <a:t>(Family)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C3C482-24F4-402D-8002-2B115A4A2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DBCE-DCE0-4AD5-A986-7E32602079D1}" type="slidenum">
              <a:rPr lang="ko-KR" altLang="en-US" smtClean="0"/>
              <a:pPr/>
              <a:t>520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995346"/>
      </p:ext>
    </p:extLst>
  </p:cSld>
  <p:clrMapOvr>
    <a:masterClrMapping/>
  </p:clrMapOvr>
</p:sld>
</file>

<file path=ppt/slides/slide5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코드와 문자와의 </a:t>
            </a:r>
            <a:r>
              <a:rPr lang="ko-KR" altLang="en-US" dirty="0" err="1"/>
              <a:t>대응관계에</a:t>
            </a:r>
            <a:r>
              <a:rPr lang="ko-KR" altLang="en-US" dirty="0"/>
              <a:t> 의해 정의된 문자들의 집합이다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문자는 캐릭터 코드라는 </a:t>
            </a:r>
            <a:r>
              <a:rPr lang="ko-KR" altLang="en-US" dirty="0" err="1"/>
              <a:t>정수값으로</a:t>
            </a:r>
            <a:r>
              <a:rPr lang="ko-KR" altLang="en-US" dirty="0"/>
              <a:t> 식별된다</a:t>
            </a:r>
            <a:r>
              <a:rPr lang="en-US" altLang="ko-KR" dirty="0"/>
              <a:t>. </a:t>
            </a:r>
            <a:r>
              <a:rPr lang="ko-KR" altLang="en-US" dirty="0"/>
              <a:t>어떤 코드에 어떤 문자가 대응될 것인가는 </a:t>
            </a:r>
            <a:r>
              <a:rPr lang="ko-KR" altLang="en-US" dirty="0" err="1"/>
              <a:t>문자셋에</a:t>
            </a:r>
            <a:r>
              <a:rPr lang="ko-KR" altLang="en-US" dirty="0"/>
              <a:t> 따라 달라진다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문자셋에는</a:t>
            </a:r>
            <a:r>
              <a:rPr lang="ko-KR" altLang="en-US" dirty="0"/>
              <a:t> </a:t>
            </a:r>
            <a:r>
              <a:rPr lang="en-US" altLang="ko-KR" dirty="0" err="1"/>
              <a:t>ANSI,OEM,UNICODE,HANGUL</a:t>
            </a:r>
            <a:r>
              <a:rPr lang="ko-KR" altLang="en-US" dirty="0"/>
              <a:t>등 여러 가지 종류가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문자셋</a:t>
            </a:r>
            <a:r>
              <a:rPr lang="en-US" altLang="ko-KR" dirty="0"/>
              <a:t>(Character Set)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A8C6F2-E962-4F9B-AF2B-8D533D24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DBCE-DCE0-4AD5-A986-7E32602079D1}" type="slidenum">
              <a:rPr lang="ko-KR" altLang="en-US" smtClean="0"/>
              <a:pPr/>
              <a:t>521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93801"/>
      </p:ext>
    </p:extLst>
  </p:cSld>
  <p:clrMapOvr>
    <a:masterClrMapping/>
  </p:clrMapOvr>
</p:sld>
</file>

<file path=ppt/slides/slide5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LOGFONT</a:t>
            </a:r>
            <a:r>
              <a:rPr lang="ko-KR" altLang="en-US" dirty="0"/>
              <a:t>구조체로 부터 </a:t>
            </a:r>
            <a:r>
              <a:rPr lang="ko-KR" altLang="en-US" dirty="0" err="1"/>
              <a:t>만들어진</a:t>
            </a:r>
            <a:r>
              <a:rPr lang="ko-KR" altLang="en-US" dirty="0"/>
              <a:t> 폰트와 </a:t>
            </a:r>
            <a:r>
              <a:rPr lang="en-US" altLang="ko-KR" dirty="0" err="1"/>
              <a:t>CreateFont</a:t>
            </a:r>
            <a:r>
              <a:rPr lang="ko-KR" altLang="en-US" dirty="0"/>
              <a:t>함수에 의해 </a:t>
            </a:r>
            <a:r>
              <a:rPr lang="ko-KR" altLang="en-US" dirty="0" err="1"/>
              <a:t>만들어지는</a:t>
            </a:r>
            <a:r>
              <a:rPr lang="ko-KR" altLang="en-US" dirty="0"/>
              <a:t> 폰트를 논리 폰트</a:t>
            </a:r>
            <a:r>
              <a:rPr lang="en-US" altLang="ko-KR" dirty="0"/>
              <a:t>(logical font)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물리폰트</a:t>
            </a:r>
            <a:r>
              <a:rPr lang="en-US" altLang="ko-KR" dirty="0"/>
              <a:t>(Physical font)</a:t>
            </a:r>
            <a:r>
              <a:rPr lang="ko-KR" altLang="en-US" dirty="0"/>
              <a:t>는 </a:t>
            </a:r>
            <a:r>
              <a:rPr lang="ko-KR" altLang="en-US" dirty="0" err="1"/>
              <a:t>운영체게나</a:t>
            </a:r>
            <a:r>
              <a:rPr lang="ko-KR" altLang="en-US" dirty="0"/>
              <a:t> 장치에 실재로 존재하는 폰트를 말한다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운용체제는</a:t>
            </a:r>
            <a:r>
              <a:rPr lang="ko-KR" altLang="en-US" dirty="0"/>
              <a:t> </a:t>
            </a:r>
            <a:r>
              <a:rPr lang="ko-KR" altLang="en-US" dirty="0" err="1"/>
              <a:t>응용프로그램이</a:t>
            </a:r>
            <a:r>
              <a:rPr lang="ko-KR" altLang="en-US" dirty="0"/>
              <a:t> 요청한 논리 폰트에 가장 적합한 물리 폰트를 찾아 준다</a:t>
            </a:r>
            <a:r>
              <a:rPr lang="en-US" altLang="ko-KR" dirty="0"/>
              <a:t>. </a:t>
            </a:r>
            <a:r>
              <a:rPr lang="ko-KR" altLang="en-US" dirty="0"/>
              <a:t>이를 폰트 </a:t>
            </a:r>
            <a:r>
              <a:rPr lang="ko-KR" altLang="en-US" dirty="0" err="1"/>
              <a:t>매핑</a:t>
            </a:r>
            <a:r>
              <a:rPr lang="en-US" altLang="ko-KR" dirty="0"/>
              <a:t>(font mapping)</a:t>
            </a:r>
            <a:r>
              <a:rPr lang="ko-KR" altLang="en-US" dirty="0"/>
              <a:t>라 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스톡폰트</a:t>
            </a:r>
            <a:r>
              <a:rPr lang="en-US" altLang="ko-KR" dirty="0"/>
              <a:t>(stock font)</a:t>
            </a:r>
            <a:r>
              <a:rPr lang="ko-KR" altLang="en-US" dirty="0"/>
              <a:t>는 </a:t>
            </a:r>
            <a:r>
              <a:rPr lang="ko-KR" altLang="en-US" dirty="0" err="1"/>
              <a:t>운영체제에</a:t>
            </a:r>
            <a:r>
              <a:rPr lang="ko-KR" altLang="en-US" dirty="0"/>
              <a:t> 의해 제공되는 폰트이며 </a:t>
            </a:r>
            <a:r>
              <a:rPr lang="en-US" altLang="ko-KR" dirty="0" err="1"/>
              <a:t>GetStockObject</a:t>
            </a:r>
            <a:r>
              <a:rPr lang="ko-KR" altLang="en-US" dirty="0"/>
              <a:t>함수로 핸들을 얻을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논리 및 물리 폰트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C00BEF-8879-4511-B00B-54949CE5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DBCE-DCE0-4AD5-A986-7E32602079D1}" type="slidenum">
              <a:rPr lang="ko-KR" altLang="en-US" smtClean="0"/>
              <a:pPr/>
              <a:t>522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23263"/>
      </p:ext>
    </p:extLst>
  </p:cSld>
  <p:clrMapOvr>
    <a:masterClrMapping/>
  </p:clrMapOvr>
</p:sld>
</file>

<file path=ppt/slides/slide5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err="1"/>
              <a:t>typedef</a:t>
            </a:r>
            <a:r>
              <a:rPr lang="en-US" altLang="ko-KR" dirty="0"/>
              <a:t> </a:t>
            </a:r>
            <a:r>
              <a:rPr lang="en-US" altLang="ko-KR" dirty="0" err="1"/>
              <a:t>struct</a:t>
            </a:r>
            <a:r>
              <a:rPr lang="en-US" altLang="ko-KR" dirty="0"/>
              <a:t> </a:t>
            </a:r>
            <a:r>
              <a:rPr lang="en-US" altLang="ko-KR" dirty="0" err="1"/>
              <a:t>tagLOGFONTW</a:t>
            </a:r>
            <a:br>
              <a:rPr lang="en-US" altLang="ko-KR" dirty="0"/>
            </a:b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    LONG      </a:t>
            </a:r>
            <a:r>
              <a:rPr lang="en-US" altLang="ko-KR" dirty="0" err="1"/>
              <a:t>lfHeight</a:t>
            </a:r>
            <a:r>
              <a:rPr lang="en-US" altLang="ko-KR" dirty="0"/>
              <a:t>; //</a:t>
            </a:r>
            <a:r>
              <a:rPr lang="ko-KR" altLang="en-US" dirty="0" err="1"/>
              <a:t>글꼴의높이</a:t>
            </a:r>
            <a:r>
              <a:rPr lang="en-US" altLang="ko-KR" dirty="0"/>
              <a:t>(</a:t>
            </a:r>
            <a:r>
              <a:rPr lang="ko-KR" altLang="en-US" dirty="0" err="1"/>
              <a:t>픽셀단위</a:t>
            </a:r>
            <a:r>
              <a:rPr lang="en-US" altLang="ko-KR" dirty="0"/>
              <a:t>), </a:t>
            </a:r>
            <a:r>
              <a:rPr lang="ko-KR" altLang="en-US" dirty="0"/>
              <a:t>절대값이므로 </a:t>
            </a:r>
            <a:r>
              <a:rPr lang="ko-KR" altLang="en-US" dirty="0" err="1"/>
              <a:t>음수가능</a:t>
            </a:r>
            <a:br>
              <a:rPr lang="ko-KR" altLang="en-US" dirty="0"/>
            </a:br>
            <a:r>
              <a:rPr lang="ko-KR" altLang="en-US" dirty="0"/>
              <a:t>    </a:t>
            </a:r>
            <a:r>
              <a:rPr lang="en-US" altLang="ko-KR" dirty="0"/>
              <a:t>LONG      </a:t>
            </a:r>
            <a:r>
              <a:rPr lang="en-US" altLang="ko-KR" dirty="0" err="1"/>
              <a:t>lfWidth</a:t>
            </a:r>
            <a:r>
              <a:rPr lang="en-US" altLang="ko-KR" dirty="0"/>
              <a:t>;  // </a:t>
            </a:r>
            <a:r>
              <a:rPr lang="ko-KR" altLang="en-US" dirty="0" err="1"/>
              <a:t>장평</a:t>
            </a:r>
            <a:r>
              <a:rPr lang="ko-KR" altLang="en-US" dirty="0"/>
              <a:t> </a:t>
            </a:r>
            <a:br>
              <a:rPr lang="ko-KR" altLang="en-US" dirty="0"/>
            </a:br>
            <a:r>
              <a:rPr lang="ko-KR" altLang="en-US" dirty="0"/>
              <a:t>    </a:t>
            </a:r>
            <a:r>
              <a:rPr lang="en-US" altLang="ko-KR" dirty="0"/>
              <a:t>LONG      </a:t>
            </a:r>
            <a:r>
              <a:rPr lang="en-US" altLang="ko-KR" dirty="0" err="1"/>
              <a:t>lfEscapement</a:t>
            </a:r>
            <a:r>
              <a:rPr lang="en-US" altLang="ko-KR" dirty="0"/>
              <a:t>; // </a:t>
            </a:r>
            <a:r>
              <a:rPr lang="ko-KR" altLang="en-US" dirty="0"/>
              <a:t>문자열의 기울기</a:t>
            </a:r>
            <a:br>
              <a:rPr lang="ko-KR" altLang="en-US" dirty="0"/>
            </a:br>
            <a:r>
              <a:rPr lang="ko-KR" altLang="en-US" dirty="0"/>
              <a:t>    </a:t>
            </a:r>
            <a:r>
              <a:rPr lang="en-US" altLang="ko-KR" dirty="0"/>
              <a:t>LONG      </a:t>
            </a:r>
            <a:r>
              <a:rPr lang="en-US" altLang="ko-KR" dirty="0" err="1"/>
              <a:t>lfOrientation</a:t>
            </a:r>
            <a:r>
              <a:rPr lang="en-US" altLang="ko-KR" dirty="0"/>
              <a:t>; //</a:t>
            </a:r>
            <a:r>
              <a:rPr lang="ko-KR" altLang="en-US" dirty="0"/>
              <a:t>글자의 각도를 </a:t>
            </a:r>
            <a:r>
              <a:rPr lang="en-US" altLang="ko-KR" dirty="0"/>
              <a:t>0.1 </a:t>
            </a:r>
            <a:r>
              <a:rPr lang="ko-KR" altLang="en-US" dirty="0" err="1"/>
              <a:t>단위로명시</a:t>
            </a:r>
            <a:br>
              <a:rPr lang="ko-KR" altLang="en-US" dirty="0"/>
            </a:br>
            <a:r>
              <a:rPr lang="ko-KR" altLang="en-US" dirty="0"/>
              <a:t>    </a:t>
            </a:r>
            <a:r>
              <a:rPr lang="en-US" altLang="ko-KR" dirty="0"/>
              <a:t>LONG      </a:t>
            </a:r>
            <a:r>
              <a:rPr lang="en-US" altLang="ko-KR" dirty="0" err="1"/>
              <a:t>lfWeight</a:t>
            </a:r>
            <a:r>
              <a:rPr lang="en-US" altLang="ko-KR" dirty="0"/>
              <a:t>; // </a:t>
            </a:r>
            <a:r>
              <a:rPr lang="ko-KR" altLang="en-US" dirty="0"/>
              <a:t>글꼴의 굵기 </a:t>
            </a:r>
            <a:r>
              <a:rPr lang="en-US" altLang="ko-KR" dirty="0"/>
              <a:t>( = </a:t>
            </a:r>
            <a:r>
              <a:rPr lang="en-US" altLang="ko-KR" dirty="0" err="1"/>
              <a:t>FW_BOLD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    BYTE      </a:t>
            </a:r>
            <a:r>
              <a:rPr lang="en-US" altLang="ko-KR" dirty="0" err="1"/>
              <a:t>lfItalic</a:t>
            </a:r>
            <a:r>
              <a:rPr lang="en-US" altLang="ko-KR" dirty="0"/>
              <a:t>; // </a:t>
            </a:r>
            <a:r>
              <a:rPr lang="ko-KR" altLang="en-US" dirty="0" err="1"/>
              <a:t>이텔릭</a:t>
            </a:r>
            <a:r>
              <a:rPr lang="en-US" altLang="ko-KR" dirty="0"/>
              <a:t>(</a:t>
            </a:r>
            <a:r>
              <a:rPr lang="ko-KR" altLang="en-US" dirty="0"/>
              <a:t>약간 </a:t>
            </a:r>
            <a:r>
              <a:rPr lang="ko-KR" altLang="en-US" dirty="0" err="1"/>
              <a:t>옆으로기울어진문자</a:t>
            </a:r>
            <a:r>
              <a:rPr lang="en-US" altLang="ko-KR" dirty="0"/>
              <a:t>) </a:t>
            </a:r>
            <a:r>
              <a:rPr lang="ko-KR" altLang="en-US" dirty="0"/>
              <a:t>할지 명시</a:t>
            </a:r>
            <a:r>
              <a:rPr lang="en-US" altLang="ko-KR" dirty="0"/>
              <a:t>(true, false)</a:t>
            </a:r>
            <a:br>
              <a:rPr lang="en-US" altLang="ko-KR" dirty="0"/>
            </a:br>
            <a:r>
              <a:rPr lang="en-US" altLang="ko-KR" dirty="0"/>
              <a:t>    BYTE      </a:t>
            </a:r>
            <a:r>
              <a:rPr lang="en-US" altLang="ko-KR" dirty="0" err="1"/>
              <a:t>lfUnderline</a:t>
            </a:r>
            <a:r>
              <a:rPr lang="en-US" altLang="ko-KR" dirty="0"/>
              <a:t>; // </a:t>
            </a:r>
            <a:r>
              <a:rPr lang="ko-KR" altLang="en-US" dirty="0"/>
              <a:t>밑줄</a:t>
            </a:r>
            <a:br>
              <a:rPr lang="ko-KR" altLang="en-US" dirty="0"/>
            </a:br>
            <a:r>
              <a:rPr lang="ko-KR" altLang="en-US" dirty="0"/>
              <a:t>    </a:t>
            </a:r>
            <a:r>
              <a:rPr lang="en-US" altLang="ko-KR" dirty="0"/>
              <a:t>BYTE      </a:t>
            </a:r>
            <a:r>
              <a:rPr lang="en-US" altLang="ko-KR" dirty="0" err="1"/>
              <a:t>lfStrikeOut</a:t>
            </a:r>
            <a:r>
              <a:rPr lang="en-US" altLang="ko-KR" dirty="0"/>
              <a:t>; // </a:t>
            </a:r>
            <a:r>
              <a:rPr lang="ko-KR" altLang="en-US" dirty="0" err="1"/>
              <a:t>문자가운데줄</a:t>
            </a:r>
            <a:br>
              <a:rPr lang="ko-KR" altLang="en-US" dirty="0"/>
            </a:br>
            <a:r>
              <a:rPr lang="ko-KR" altLang="en-US" dirty="0"/>
              <a:t>    </a:t>
            </a:r>
            <a:r>
              <a:rPr lang="en-US" altLang="ko-KR" dirty="0"/>
              <a:t>BYTE      </a:t>
            </a:r>
            <a:r>
              <a:rPr lang="en-US" altLang="ko-KR" dirty="0" err="1"/>
              <a:t>lfCharSet</a:t>
            </a:r>
            <a:r>
              <a:rPr lang="en-US" altLang="ko-KR" dirty="0"/>
              <a:t>; //</a:t>
            </a:r>
            <a:r>
              <a:rPr lang="ko-KR" altLang="en-US" dirty="0" err="1"/>
              <a:t>문자집합을</a:t>
            </a:r>
            <a:r>
              <a:rPr lang="ko-KR" altLang="en-US" dirty="0"/>
              <a:t> 명시</a:t>
            </a:r>
            <a:r>
              <a:rPr lang="en-US" altLang="ko-KR" dirty="0"/>
              <a:t>.(</a:t>
            </a:r>
            <a:r>
              <a:rPr lang="ko-KR" altLang="en-US" dirty="0" err="1"/>
              <a:t>국가별로설정이조금씩다를수잇따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    BYTE      </a:t>
            </a:r>
            <a:r>
              <a:rPr lang="en-US" altLang="ko-KR" dirty="0" err="1"/>
              <a:t>lfOutPrecision</a:t>
            </a:r>
            <a:r>
              <a:rPr lang="en-US" altLang="ko-KR" dirty="0"/>
              <a:t>;  //</a:t>
            </a:r>
            <a:r>
              <a:rPr lang="ko-KR" altLang="en-US" dirty="0"/>
              <a:t>나머지는 </a:t>
            </a:r>
            <a:r>
              <a:rPr lang="ko-KR" altLang="en-US" dirty="0" err="1"/>
              <a:t>출력의정확도나</a:t>
            </a:r>
            <a:r>
              <a:rPr lang="en-US" altLang="ko-KR" dirty="0"/>
              <a:t>, </a:t>
            </a:r>
            <a:r>
              <a:rPr lang="ko-KR" altLang="en-US" dirty="0"/>
              <a:t>출력물의 </a:t>
            </a:r>
            <a:r>
              <a:rPr lang="ko-KR" altLang="en-US" dirty="0" err="1"/>
              <a:t>질적수준을</a:t>
            </a:r>
            <a:r>
              <a:rPr lang="ko-KR" altLang="en-US" dirty="0"/>
              <a:t> </a:t>
            </a:r>
            <a:r>
              <a:rPr lang="ko-KR" altLang="en-US" dirty="0" err="1"/>
              <a:t>변경하는것과</a:t>
            </a:r>
            <a:r>
              <a:rPr lang="ko-KR" altLang="en-US" dirty="0"/>
              <a:t> 글꼴 그룹을 </a:t>
            </a:r>
            <a:r>
              <a:rPr lang="ko-KR" altLang="en-US" dirty="0" err="1"/>
              <a:t>명시하는것과</a:t>
            </a:r>
            <a:r>
              <a:rPr lang="ko-KR" altLang="en-US" dirty="0"/>
              <a:t> </a:t>
            </a:r>
            <a:r>
              <a:rPr lang="ko-KR" altLang="en-US" dirty="0" err="1"/>
              <a:t>관련이있다</a:t>
            </a:r>
            <a:r>
              <a:rPr lang="en-US" altLang="ko-KR" dirty="0"/>
              <a:t>. (MSDN </a:t>
            </a:r>
            <a:r>
              <a:rPr lang="ko-KR" altLang="en-US" dirty="0"/>
              <a:t>참조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    BYTE      </a:t>
            </a:r>
            <a:r>
              <a:rPr lang="en-US" altLang="ko-KR" dirty="0" err="1"/>
              <a:t>lfClipPrecision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    BYTE      </a:t>
            </a:r>
            <a:r>
              <a:rPr lang="en-US" altLang="ko-KR" dirty="0" err="1"/>
              <a:t>lfQuality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    BYTE      </a:t>
            </a:r>
            <a:r>
              <a:rPr lang="en-US" altLang="ko-KR" dirty="0" err="1"/>
              <a:t>lfPitchAndFamily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    </a:t>
            </a:r>
            <a:r>
              <a:rPr lang="en-US" altLang="ko-KR" dirty="0" err="1"/>
              <a:t>WCHAR</a:t>
            </a:r>
            <a:r>
              <a:rPr lang="en-US" altLang="ko-KR" dirty="0"/>
              <a:t>     </a:t>
            </a:r>
            <a:r>
              <a:rPr lang="en-US" altLang="ko-KR" dirty="0" err="1"/>
              <a:t>lfFaceName</a:t>
            </a:r>
            <a:r>
              <a:rPr lang="en-US" altLang="ko-KR" dirty="0"/>
              <a:t>[</a:t>
            </a:r>
            <a:r>
              <a:rPr lang="en-US" altLang="ko-KR" dirty="0" err="1"/>
              <a:t>LF_FACESIZE</a:t>
            </a:r>
            <a:r>
              <a:rPr lang="en-US" altLang="ko-KR" dirty="0"/>
              <a:t>]; // </a:t>
            </a:r>
            <a:r>
              <a:rPr lang="ko-KR" altLang="en-US" dirty="0"/>
              <a:t>폰트</a:t>
            </a:r>
            <a:br>
              <a:rPr lang="ko-KR" altLang="en-US" dirty="0"/>
            </a:br>
            <a:r>
              <a:rPr lang="en-US" altLang="ko-KR" dirty="0"/>
              <a:t>} </a:t>
            </a:r>
            <a:r>
              <a:rPr lang="en-US" altLang="ko-KR" dirty="0" err="1"/>
              <a:t>LOGFONTW</a:t>
            </a:r>
            <a:r>
              <a:rPr lang="en-US" altLang="ko-KR" dirty="0"/>
              <a:t>, *</a:t>
            </a:r>
            <a:r>
              <a:rPr lang="en-US" altLang="ko-KR" dirty="0" err="1"/>
              <a:t>PLOGFONTW</a:t>
            </a:r>
            <a:r>
              <a:rPr lang="en-US" altLang="ko-KR" dirty="0"/>
              <a:t>, NEAR *</a:t>
            </a:r>
            <a:r>
              <a:rPr lang="en-US" altLang="ko-KR" dirty="0" err="1"/>
              <a:t>NPLOGFONTW</a:t>
            </a:r>
            <a:r>
              <a:rPr lang="en-US" altLang="ko-KR" dirty="0"/>
              <a:t>, FAR *</a:t>
            </a:r>
            <a:r>
              <a:rPr lang="en-US" altLang="ko-KR" dirty="0" err="1"/>
              <a:t>LPLOGFONTW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LOGFONT</a:t>
            </a:r>
            <a:r>
              <a:rPr lang="ko-KR" altLang="en-US" dirty="0"/>
              <a:t>구조체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EE2468-C358-4C4A-884F-7D1E83DA4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DBCE-DCE0-4AD5-A986-7E32602079D1}" type="slidenum">
              <a:rPr lang="ko-KR" altLang="en-US" smtClean="0"/>
              <a:pPr/>
              <a:t>523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9443483"/>
      </p:ext>
    </p:extLst>
  </p:cSld>
  <p:clrMapOvr>
    <a:masterClrMapping/>
  </p:clrMapOvr>
</p:sld>
</file>

<file path=ppt/slides/slide5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HFONT</a:t>
            </a:r>
            <a:r>
              <a:rPr lang="en-US" altLang="ko-KR" dirty="0"/>
              <a:t> </a:t>
            </a:r>
            <a:r>
              <a:rPr lang="en-US" altLang="ko-KR" dirty="0" err="1"/>
              <a:t>CreateFontIndirect</a:t>
            </a:r>
            <a:endParaRPr lang="en-US" altLang="ko-KR" dirty="0"/>
          </a:p>
          <a:p>
            <a:r>
              <a:rPr lang="en-US" altLang="ko-KR" dirty="0"/>
              <a:t>( </a:t>
            </a:r>
          </a:p>
          <a:p>
            <a:pPr lvl="1"/>
            <a:r>
              <a:rPr lang="en-US" altLang="ko-KR" dirty="0"/>
              <a:t>_In_  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LOGFONT</a:t>
            </a:r>
            <a:r>
              <a:rPr lang="en-US" altLang="ko-KR" dirty="0"/>
              <a:t> *</a:t>
            </a:r>
            <a:r>
              <a:rPr lang="en-US" altLang="ko-KR" dirty="0" err="1"/>
              <a:t>lplf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);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5E2F19-F19F-4585-8957-F9DB8820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DBCE-DCE0-4AD5-A986-7E32602079D1}" type="slidenum">
              <a:rPr lang="ko-KR" altLang="en-US" smtClean="0"/>
              <a:pPr/>
              <a:t>524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6816051"/>
      </p:ext>
    </p:extLst>
  </p:cSld>
  <p:clrMapOvr>
    <a:masterClrMapping/>
  </p:clrMapOvr>
</p:sld>
</file>

<file path=ppt/slides/slide5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HFONT</a:t>
            </a:r>
            <a:r>
              <a:rPr lang="en-US" altLang="ko-KR" dirty="0"/>
              <a:t> </a:t>
            </a:r>
            <a:r>
              <a:rPr lang="en-US" altLang="ko-KR" dirty="0" err="1"/>
              <a:t>CreateFont</a:t>
            </a:r>
            <a:r>
              <a:rPr lang="en-US" altLang="ko-KR" dirty="0"/>
              <a:t>( </a:t>
            </a:r>
          </a:p>
          <a:p>
            <a:pPr lvl="1"/>
            <a:r>
              <a:rPr lang="en-US" altLang="ko-KR" dirty="0"/>
              <a:t>_In_  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nHeight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 _In_  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nWidth</a:t>
            </a:r>
            <a:r>
              <a:rPr lang="en-US" altLang="ko-KR" dirty="0"/>
              <a:t>, </a:t>
            </a:r>
          </a:p>
          <a:p>
            <a:pPr lvl="1"/>
            <a:r>
              <a:rPr lang="en-US" altLang="ko-KR" dirty="0"/>
              <a:t>_In_  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nEscapement</a:t>
            </a:r>
            <a:r>
              <a:rPr lang="en-US" altLang="ko-KR" dirty="0"/>
              <a:t>, </a:t>
            </a:r>
          </a:p>
          <a:p>
            <a:pPr lvl="1"/>
            <a:r>
              <a:rPr lang="en-US" altLang="ko-KR" dirty="0"/>
              <a:t>_In_  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nOrientation</a:t>
            </a:r>
            <a:r>
              <a:rPr lang="en-US" altLang="ko-KR" dirty="0"/>
              <a:t>, </a:t>
            </a:r>
          </a:p>
          <a:p>
            <a:pPr lvl="1"/>
            <a:r>
              <a:rPr lang="en-US" altLang="ko-KR" dirty="0"/>
              <a:t>_In_  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fnWeight</a:t>
            </a:r>
            <a:r>
              <a:rPr lang="en-US" altLang="ko-KR" dirty="0"/>
              <a:t>, </a:t>
            </a:r>
          </a:p>
          <a:p>
            <a:pPr lvl="1"/>
            <a:r>
              <a:rPr lang="en-US" altLang="ko-KR" dirty="0"/>
              <a:t>_In_  </a:t>
            </a:r>
            <a:r>
              <a:rPr lang="en-US" altLang="ko-KR" dirty="0" err="1"/>
              <a:t>DWORD</a:t>
            </a:r>
            <a:r>
              <a:rPr lang="en-US" altLang="ko-KR" dirty="0"/>
              <a:t> </a:t>
            </a:r>
            <a:r>
              <a:rPr lang="en-US" altLang="ko-KR" dirty="0" err="1"/>
              <a:t>fdwItalic</a:t>
            </a:r>
            <a:r>
              <a:rPr lang="en-US" altLang="ko-KR" dirty="0"/>
              <a:t>, </a:t>
            </a:r>
          </a:p>
          <a:p>
            <a:pPr lvl="1"/>
            <a:r>
              <a:rPr lang="en-US" altLang="ko-KR" dirty="0"/>
              <a:t>_In_  </a:t>
            </a:r>
            <a:r>
              <a:rPr lang="en-US" altLang="ko-KR" dirty="0" err="1"/>
              <a:t>DWORD</a:t>
            </a:r>
            <a:r>
              <a:rPr lang="en-US" altLang="ko-KR" dirty="0"/>
              <a:t> </a:t>
            </a:r>
            <a:r>
              <a:rPr lang="en-US" altLang="ko-KR" dirty="0" err="1"/>
              <a:t>fdwUnderline</a:t>
            </a:r>
            <a:r>
              <a:rPr lang="en-US" altLang="ko-KR" dirty="0"/>
              <a:t>, </a:t>
            </a:r>
          </a:p>
          <a:p>
            <a:pPr lvl="1"/>
            <a:r>
              <a:rPr lang="en-US" altLang="ko-KR" dirty="0"/>
              <a:t>_In_  </a:t>
            </a:r>
            <a:r>
              <a:rPr lang="en-US" altLang="ko-KR" dirty="0" err="1"/>
              <a:t>DWORD</a:t>
            </a:r>
            <a:r>
              <a:rPr lang="en-US" altLang="ko-KR" dirty="0"/>
              <a:t> </a:t>
            </a:r>
            <a:r>
              <a:rPr lang="en-US" altLang="ko-KR" dirty="0" err="1"/>
              <a:t>fdwStrikeOut</a:t>
            </a:r>
            <a:r>
              <a:rPr lang="en-US" altLang="ko-KR" dirty="0"/>
              <a:t>, </a:t>
            </a:r>
          </a:p>
          <a:p>
            <a:pPr lvl="1"/>
            <a:r>
              <a:rPr lang="en-US" altLang="ko-KR" dirty="0"/>
              <a:t>_In_  </a:t>
            </a:r>
            <a:r>
              <a:rPr lang="en-US" altLang="ko-KR" dirty="0" err="1"/>
              <a:t>DWORD</a:t>
            </a:r>
            <a:r>
              <a:rPr lang="en-US" altLang="ko-KR" dirty="0"/>
              <a:t> </a:t>
            </a:r>
            <a:r>
              <a:rPr lang="en-US" altLang="ko-KR" dirty="0" err="1"/>
              <a:t>fdwCharSet</a:t>
            </a:r>
            <a:r>
              <a:rPr lang="en-US" altLang="ko-KR" dirty="0"/>
              <a:t>, </a:t>
            </a:r>
          </a:p>
          <a:p>
            <a:pPr lvl="1"/>
            <a:r>
              <a:rPr lang="en-US" altLang="ko-KR" dirty="0"/>
              <a:t>_In_  </a:t>
            </a:r>
            <a:r>
              <a:rPr lang="en-US" altLang="ko-KR" dirty="0" err="1"/>
              <a:t>DWORD</a:t>
            </a:r>
            <a:r>
              <a:rPr lang="en-US" altLang="ko-KR" dirty="0"/>
              <a:t> </a:t>
            </a:r>
            <a:r>
              <a:rPr lang="en-US" altLang="ko-KR" dirty="0" err="1"/>
              <a:t>fdwOutputPrecision</a:t>
            </a:r>
            <a:r>
              <a:rPr lang="en-US" altLang="ko-KR" dirty="0"/>
              <a:t>, </a:t>
            </a:r>
          </a:p>
          <a:p>
            <a:pPr lvl="1"/>
            <a:r>
              <a:rPr lang="en-US" altLang="ko-KR" dirty="0"/>
              <a:t>_In_  </a:t>
            </a:r>
            <a:r>
              <a:rPr lang="en-US" altLang="ko-KR" dirty="0" err="1"/>
              <a:t>DWORD</a:t>
            </a:r>
            <a:r>
              <a:rPr lang="en-US" altLang="ko-KR" dirty="0"/>
              <a:t> </a:t>
            </a:r>
            <a:r>
              <a:rPr lang="en-US" altLang="ko-KR" dirty="0" err="1"/>
              <a:t>fdwClipPrecision</a:t>
            </a:r>
            <a:r>
              <a:rPr lang="en-US" altLang="ko-KR" dirty="0"/>
              <a:t>, </a:t>
            </a:r>
          </a:p>
          <a:p>
            <a:pPr lvl="1"/>
            <a:r>
              <a:rPr lang="en-US" altLang="ko-KR" dirty="0"/>
              <a:t>_In_  </a:t>
            </a:r>
            <a:r>
              <a:rPr lang="en-US" altLang="ko-KR" dirty="0" err="1"/>
              <a:t>DWORD</a:t>
            </a:r>
            <a:r>
              <a:rPr lang="en-US" altLang="ko-KR" dirty="0"/>
              <a:t> </a:t>
            </a:r>
            <a:r>
              <a:rPr lang="en-US" altLang="ko-KR" dirty="0" err="1"/>
              <a:t>fdwQuality</a:t>
            </a:r>
            <a:r>
              <a:rPr lang="en-US" altLang="ko-KR" dirty="0"/>
              <a:t>, </a:t>
            </a:r>
          </a:p>
          <a:p>
            <a:pPr lvl="1"/>
            <a:r>
              <a:rPr lang="en-US" altLang="ko-KR" dirty="0"/>
              <a:t>_In_  </a:t>
            </a:r>
            <a:r>
              <a:rPr lang="en-US" altLang="ko-KR" dirty="0" err="1"/>
              <a:t>DWORD</a:t>
            </a:r>
            <a:r>
              <a:rPr lang="en-US" altLang="ko-KR" dirty="0"/>
              <a:t> </a:t>
            </a:r>
            <a:r>
              <a:rPr lang="en-US" altLang="ko-KR" dirty="0" err="1"/>
              <a:t>fdwPitchAndFamily</a:t>
            </a:r>
            <a:r>
              <a:rPr lang="en-US" altLang="ko-KR" dirty="0"/>
              <a:t>, </a:t>
            </a:r>
          </a:p>
          <a:p>
            <a:pPr lvl="1"/>
            <a:r>
              <a:rPr lang="en-US" altLang="ko-KR" dirty="0"/>
              <a:t>_In_  </a:t>
            </a:r>
            <a:r>
              <a:rPr lang="en-US" altLang="ko-KR" dirty="0" err="1"/>
              <a:t>LPCTSTR</a:t>
            </a:r>
            <a:r>
              <a:rPr lang="en-US" altLang="ko-KR" dirty="0"/>
              <a:t> </a:t>
            </a:r>
            <a:r>
              <a:rPr lang="en-US" altLang="ko-KR" dirty="0" err="1"/>
              <a:t>lpszFace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);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CreateFont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6FBE22-76F8-4DAC-87A9-1F4B5AD18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DBCE-DCE0-4AD5-A986-7E32602079D1}" type="slidenum">
              <a:rPr lang="ko-KR" altLang="en-US" smtClean="0"/>
              <a:pPr/>
              <a:t>525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4146402"/>
      </p:ext>
    </p:extLst>
  </p:cSld>
  <p:clrMapOvr>
    <a:masterClrMapping/>
  </p:clrMapOvr>
</p:sld>
</file>

<file path=ppt/slides/slide5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/>
              <a:t>타입페이스</a:t>
            </a:r>
            <a:r>
              <a:rPr lang="en-US" altLang="ko-KR" dirty="0"/>
              <a:t>(</a:t>
            </a:r>
            <a:r>
              <a:rPr lang="en-US" altLang="ko-KR" dirty="0" err="1"/>
              <a:t>lfFaceName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사용하고자 하는 폰트의 이름을 </a:t>
            </a:r>
            <a:r>
              <a:rPr lang="en-US" altLang="ko-KR" dirty="0"/>
              <a:t>“</a:t>
            </a:r>
            <a:r>
              <a:rPr lang="ko-KR" altLang="en-US" dirty="0" err="1"/>
              <a:t>궁서</a:t>
            </a:r>
            <a:r>
              <a:rPr lang="en-US" altLang="ko-KR" dirty="0"/>
              <a:t>“ </a:t>
            </a:r>
            <a:r>
              <a:rPr lang="ko-KR" altLang="en-US" dirty="0"/>
              <a:t>등과 같이 문자열로 지정한다</a:t>
            </a:r>
            <a:r>
              <a:rPr lang="en-US" altLang="ko-KR" dirty="0"/>
              <a:t>. </a:t>
            </a:r>
            <a:r>
              <a:rPr lang="ko-KR" altLang="en-US" dirty="0"/>
              <a:t>만약 </a:t>
            </a:r>
            <a:r>
              <a:rPr lang="en-US" altLang="ko-KR" dirty="0"/>
              <a:t>null</a:t>
            </a:r>
            <a:r>
              <a:rPr lang="ko-KR" altLang="en-US" dirty="0"/>
              <a:t>이거나 없을 경우는 잘 어울리는 폰트를 찾아 준다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lfHeight</a:t>
            </a:r>
            <a:r>
              <a:rPr lang="en-US" altLang="ko-KR" dirty="0"/>
              <a:t>, </a:t>
            </a:r>
            <a:r>
              <a:rPr lang="en-US" altLang="ko-KR" dirty="0" err="1"/>
              <a:t>lfWidth</a:t>
            </a:r>
            <a:r>
              <a:rPr lang="ko-KR" altLang="en-US" dirty="0"/>
              <a:t>는 문자의 크기이다</a:t>
            </a:r>
            <a:r>
              <a:rPr lang="en-US" altLang="ko-KR" dirty="0"/>
              <a:t>. </a:t>
            </a:r>
            <a:r>
              <a:rPr lang="ko-KR" altLang="en-US" dirty="0"/>
              <a:t>주로 </a:t>
            </a:r>
            <a:r>
              <a:rPr lang="en-US" altLang="ko-KR" dirty="0" err="1"/>
              <a:t>lfWidth</a:t>
            </a:r>
            <a:r>
              <a:rPr lang="en-US" altLang="ko-KR" dirty="0"/>
              <a:t>=0</a:t>
            </a:r>
            <a:r>
              <a:rPr lang="ko-KR" altLang="en-US" dirty="0"/>
              <a:t>으로 주어 디폴트 폭을 사용하고 </a:t>
            </a:r>
            <a:r>
              <a:rPr lang="en-US" altLang="ko-KR" dirty="0" err="1"/>
              <a:t>lfHgith</a:t>
            </a:r>
            <a:r>
              <a:rPr lang="ko-KR" altLang="en-US" dirty="0"/>
              <a:t>에 높이를 주는 방법으로 크기를 설정한다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lfEscapement</a:t>
            </a:r>
            <a:r>
              <a:rPr lang="ko-KR" altLang="en-US" dirty="0"/>
              <a:t>는 장치의 </a:t>
            </a:r>
            <a:r>
              <a:rPr lang="en-US" altLang="ko-KR" dirty="0"/>
              <a:t>X</a:t>
            </a:r>
            <a:r>
              <a:rPr lang="ko-KR" altLang="en-US" dirty="0"/>
              <a:t>축과의 각도를 </a:t>
            </a:r>
            <a:r>
              <a:rPr lang="en-US" altLang="ko-KR" dirty="0"/>
              <a:t>1/10</a:t>
            </a:r>
            <a:r>
              <a:rPr lang="ko-KR" altLang="en-US" dirty="0"/>
              <a:t>도 단위로 지정하여 각도 및 방향을 설정한다</a:t>
            </a:r>
            <a:r>
              <a:rPr lang="en-US" altLang="ko-KR" dirty="0"/>
              <a:t>. </a:t>
            </a:r>
            <a:r>
              <a:rPr lang="ko-KR" altLang="en-US" dirty="0"/>
              <a:t>예를 들어 </a:t>
            </a:r>
            <a:r>
              <a:rPr lang="en-US" altLang="ko-KR" dirty="0"/>
              <a:t>200</a:t>
            </a:r>
            <a:r>
              <a:rPr lang="ko-KR" altLang="en-US" dirty="0"/>
              <a:t>으로 지정하면 </a:t>
            </a:r>
            <a:r>
              <a:rPr lang="en-US" altLang="ko-KR" dirty="0"/>
              <a:t>20</a:t>
            </a:r>
            <a:r>
              <a:rPr lang="ko-KR" altLang="en-US" dirty="0"/>
              <a:t>도 기울어진 폰트가 생성된다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lfOrientation</a:t>
            </a:r>
            <a:r>
              <a:rPr lang="ko-KR" altLang="en-US" dirty="0"/>
              <a:t>는 개별 문자의 각도이다</a:t>
            </a:r>
            <a:r>
              <a:rPr lang="en-US" altLang="ko-KR" dirty="0"/>
              <a:t>. </a:t>
            </a:r>
            <a:r>
              <a:rPr lang="ko-KR" altLang="en-US" dirty="0"/>
              <a:t>예를 들어 </a:t>
            </a:r>
            <a:r>
              <a:rPr lang="en-US" altLang="ko-KR" dirty="0"/>
              <a:t>150</a:t>
            </a:r>
            <a:r>
              <a:rPr lang="ko-KR" altLang="en-US" dirty="0"/>
              <a:t>으로 지정하면 </a:t>
            </a:r>
            <a:r>
              <a:rPr lang="en-US" altLang="ko-KR" dirty="0"/>
              <a:t>15</a:t>
            </a:r>
            <a:r>
              <a:rPr lang="ko-KR" altLang="en-US" dirty="0"/>
              <a:t>도 기울어진 채로 출력된다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lfWeight</a:t>
            </a:r>
            <a:r>
              <a:rPr lang="ko-KR" altLang="en-US" dirty="0"/>
              <a:t>는 문자의 굵기를 지정한다</a:t>
            </a:r>
            <a:r>
              <a:rPr lang="en-US" altLang="ko-KR" dirty="0"/>
              <a:t>. 0~1000</a:t>
            </a:r>
            <a:r>
              <a:rPr lang="ko-KR" altLang="en-US" dirty="0"/>
              <a:t>까지의 값을 가질 수 있으며 </a:t>
            </a:r>
            <a:r>
              <a:rPr lang="en-US" altLang="ko-KR" dirty="0"/>
              <a:t>0</a:t>
            </a:r>
            <a:r>
              <a:rPr lang="ko-KR" altLang="en-US" dirty="0"/>
              <a:t>이며 디폴트 굵기가 사용된다</a:t>
            </a:r>
            <a:r>
              <a:rPr lang="en-US" altLang="ko-KR" dirty="0"/>
              <a:t>. </a:t>
            </a:r>
            <a:r>
              <a:rPr lang="ko-KR" altLang="en-US" dirty="0"/>
              <a:t>대부분 </a:t>
            </a:r>
            <a:r>
              <a:rPr lang="en-US" altLang="ko-KR" dirty="0" err="1"/>
              <a:t>FW_NORMAL</a:t>
            </a:r>
            <a:r>
              <a:rPr lang="en-US" altLang="ko-KR" dirty="0"/>
              <a:t>(400), </a:t>
            </a:r>
            <a:r>
              <a:rPr lang="en-US" altLang="ko-KR" dirty="0" err="1"/>
              <a:t>FW_BOLD</a:t>
            </a:r>
            <a:r>
              <a:rPr lang="en-US" altLang="ko-KR" dirty="0"/>
              <a:t>(700)</a:t>
            </a:r>
            <a:r>
              <a:rPr lang="ko-KR" altLang="en-US" dirty="0"/>
              <a:t>이 많이 사용된다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lfItalic</a:t>
            </a:r>
            <a:r>
              <a:rPr lang="en-US" altLang="ko-KR" dirty="0"/>
              <a:t>, </a:t>
            </a:r>
            <a:r>
              <a:rPr lang="en-US" altLang="ko-KR" dirty="0" err="1"/>
              <a:t>ifUnderline</a:t>
            </a:r>
            <a:r>
              <a:rPr lang="en-US" altLang="ko-KR" dirty="0"/>
              <a:t>, </a:t>
            </a:r>
            <a:r>
              <a:rPr lang="en-US" altLang="ko-KR" dirty="0" err="1"/>
              <a:t>lfStrikeOut</a:t>
            </a:r>
            <a:r>
              <a:rPr lang="ko-KR" altLang="en-US" dirty="0"/>
              <a:t>는 기울임 문자</a:t>
            </a:r>
            <a:r>
              <a:rPr lang="en-US" altLang="ko-KR" dirty="0"/>
              <a:t>, </a:t>
            </a:r>
            <a:r>
              <a:rPr lang="ko-KR" altLang="en-US" dirty="0" err="1"/>
              <a:t>밑줄문자</a:t>
            </a:r>
            <a:r>
              <a:rPr lang="en-US" altLang="ko-KR" dirty="0"/>
              <a:t>,</a:t>
            </a:r>
            <a:r>
              <a:rPr lang="ko-KR" altLang="en-US" dirty="0"/>
              <a:t>취소선 문자 스타일을 지정한다</a:t>
            </a:r>
            <a:r>
              <a:rPr lang="en-US" altLang="ko-KR" dirty="0"/>
              <a:t>. </a:t>
            </a:r>
            <a:r>
              <a:rPr lang="ko-KR" altLang="en-US" dirty="0"/>
              <a:t>해당 스타일을 줄 경우 </a:t>
            </a:r>
            <a:r>
              <a:rPr lang="en-US" altLang="ko-KR" dirty="0"/>
              <a:t>TRUE, </a:t>
            </a:r>
            <a:r>
              <a:rPr lang="ko-KR" altLang="en-US" dirty="0"/>
              <a:t>그렇지 않을 경우는 </a:t>
            </a:r>
            <a:r>
              <a:rPr lang="en-US" altLang="ko-KR" dirty="0"/>
              <a:t>FALSE</a:t>
            </a:r>
            <a:r>
              <a:rPr lang="ko-KR" altLang="en-US" dirty="0"/>
              <a:t>로 지정한다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lfCharSet</a:t>
            </a:r>
            <a:r>
              <a:rPr lang="ko-KR" altLang="en-US" dirty="0"/>
              <a:t>는 폰트가 사용하는 문자 셋을 지정한다</a:t>
            </a:r>
            <a:r>
              <a:rPr lang="en-US" altLang="ko-KR" dirty="0"/>
              <a:t>. </a:t>
            </a:r>
            <a:r>
              <a:rPr lang="ko-KR" altLang="en-US" dirty="0"/>
              <a:t>한글</a:t>
            </a:r>
            <a:r>
              <a:rPr lang="en-US" altLang="ko-KR" dirty="0"/>
              <a:t>=</a:t>
            </a:r>
            <a:r>
              <a:rPr lang="en-US" altLang="ko-KR" dirty="0" err="1"/>
              <a:t>HANGUL_CHARSET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D60B2D-E591-43C5-B9B9-F60DEB51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DBCE-DCE0-4AD5-A986-7E32602079D1}" type="slidenum">
              <a:rPr lang="ko-KR" altLang="en-US" smtClean="0"/>
              <a:pPr/>
              <a:t>526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0815776"/>
      </p:ext>
    </p:extLst>
  </p:cSld>
  <p:clrMapOvr>
    <a:masterClrMapping/>
  </p:clrMapOvr>
</p:sld>
</file>

<file path=ppt/slides/slide5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err="1"/>
              <a:t>lfPitchAndFamily</a:t>
            </a:r>
            <a:r>
              <a:rPr lang="ko-KR" altLang="en-US" dirty="0"/>
              <a:t>는  폰트의 피치와 패밀리를 지정한다</a:t>
            </a:r>
            <a:r>
              <a:rPr lang="en-US" altLang="ko-KR" dirty="0"/>
              <a:t>. </a:t>
            </a:r>
            <a:r>
              <a:rPr lang="ko-KR" altLang="en-US" dirty="0"/>
              <a:t>피치란 개별 글자들의 폭이 일정한가 아니며 글자마다 다른가를 의미한다</a:t>
            </a:r>
            <a:r>
              <a:rPr lang="en-US" altLang="ko-KR" dirty="0"/>
              <a:t>. </a:t>
            </a:r>
            <a:r>
              <a:rPr lang="ko-KR" altLang="en-US" dirty="0"/>
              <a:t>한글의 경우는 글자의 폭이 대체로 일정해 피치의 영향을 덜 받지만 </a:t>
            </a:r>
            <a:r>
              <a:rPr lang="ko-KR" altLang="en-US" dirty="0" err="1"/>
              <a:t>영무은</a:t>
            </a:r>
            <a:r>
              <a:rPr lang="ko-KR" altLang="en-US" dirty="0"/>
              <a:t> 피치에 따라 전체 문자열의 모양이 상당히 달라진다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멤버는 피치 및 패밀리 형식을 </a:t>
            </a:r>
            <a:r>
              <a:rPr lang="en-US" altLang="ko-KR" dirty="0"/>
              <a:t>OR </a:t>
            </a:r>
            <a:r>
              <a:rPr lang="ko-KR" altLang="en-US" dirty="0"/>
              <a:t>연산하여 지정한다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피치지정</a:t>
            </a:r>
            <a:endParaRPr lang="en-US" altLang="ko-KR" dirty="0"/>
          </a:p>
          <a:p>
            <a:pPr lvl="1"/>
            <a:r>
              <a:rPr lang="en-US" altLang="ko-KR" dirty="0" err="1"/>
              <a:t>DEFAULT_PITCH</a:t>
            </a:r>
            <a:r>
              <a:rPr lang="en-US" altLang="ko-KR" dirty="0"/>
              <a:t> </a:t>
            </a:r>
            <a:r>
              <a:rPr lang="ko-KR" altLang="en-US" dirty="0"/>
              <a:t>디폴트 피치</a:t>
            </a:r>
            <a:endParaRPr lang="en-US" altLang="ko-KR" dirty="0"/>
          </a:p>
          <a:p>
            <a:pPr lvl="1"/>
            <a:r>
              <a:rPr lang="en-US" altLang="ko-KR" dirty="0" err="1"/>
              <a:t>FIXED_PITCH</a:t>
            </a:r>
            <a:r>
              <a:rPr lang="en-US" altLang="ko-KR" dirty="0"/>
              <a:t> </a:t>
            </a:r>
            <a:r>
              <a:rPr lang="ko-KR" altLang="en-US" dirty="0"/>
              <a:t>개별 문자의 폭이 동일하다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VARIABLE_PITCH</a:t>
            </a:r>
            <a:r>
              <a:rPr lang="en-US" altLang="ko-KR" dirty="0"/>
              <a:t>  </a:t>
            </a:r>
            <a:r>
              <a:rPr lang="ko-KR" altLang="en-US" dirty="0" err="1"/>
              <a:t>문자별로</a:t>
            </a:r>
            <a:r>
              <a:rPr lang="ko-KR" altLang="en-US" dirty="0"/>
              <a:t> 폭이 다르다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패밀리 지정</a:t>
            </a:r>
            <a:endParaRPr lang="en-US" altLang="ko-KR" dirty="0"/>
          </a:p>
          <a:p>
            <a:pPr lvl="1"/>
            <a:r>
              <a:rPr lang="en-US" altLang="ko-KR" dirty="0" err="1"/>
              <a:t>FF_DECORATIVE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 err="1"/>
              <a:t>장식체</a:t>
            </a:r>
            <a:r>
              <a:rPr lang="ko-KR" altLang="en-US" dirty="0"/>
              <a:t> 중에서만 찾는다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FF_DONTCARE</a:t>
            </a:r>
            <a:endParaRPr lang="en-US" altLang="ko-KR" dirty="0"/>
          </a:p>
          <a:p>
            <a:pPr lvl="2"/>
            <a:r>
              <a:rPr lang="ko-KR" altLang="en-US" dirty="0"/>
              <a:t>패밀리에 상관없이 찾는다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FF_MODERN</a:t>
            </a:r>
            <a:endParaRPr lang="en-US" altLang="ko-KR" dirty="0"/>
          </a:p>
          <a:p>
            <a:pPr lvl="2"/>
            <a:r>
              <a:rPr lang="en-US" altLang="ko-KR" dirty="0"/>
              <a:t>Modern </a:t>
            </a:r>
            <a:r>
              <a:rPr lang="ko-KR" altLang="en-US" dirty="0"/>
              <a:t>패밀리 내에서만 찾는다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FF_ROMAN</a:t>
            </a:r>
            <a:endParaRPr lang="en-US" altLang="ko-KR" dirty="0"/>
          </a:p>
          <a:p>
            <a:pPr lvl="2"/>
            <a:r>
              <a:rPr lang="en-US" altLang="ko-KR" dirty="0"/>
              <a:t>Roman </a:t>
            </a:r>
            <a:r>
              <a:rPr lang="ko-KR" altLang="en-US" dirty="0"/>
              <a:t>패밀리 내에서만 찾는다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FF_SCRIPT</a:t>
            </a:r>
            <a:endParaRPr lang="en-US" altLang="ko-KR" dirty="0"/>
          </a:p>
          <a:p>
            <a:pPr lvl="2"/>
            <a:r>
              <a:rPr lang="en-US" altLang="ko-KR" dirty="0"/>
              <a:t>Script </a:t>
            </a:r>
            <a:r>
              <a:rPr lang="ko-KR" altLang="en-US" dirty="0"/>
              <a:t>패밀리 내에서만 찾는다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FF_SWISS</a:t>
            </a:r>
            <a:endParaRPr lang="en-US" altLang="ko-KR" dirty="0"/>
          </a:p>
          <a:p>
            <a:pPr lvl="2"/>
            <a:r>
              <a:rPr lang="en-US" altLang="ko-KR" dirty="0"/>
              <a:t>Swiss </a:t>
            </a:r>
            <a:r>
              <a:rPr lang="ko-KR" altLang="en-US" dirty="0"/>
              <a:t>패밀리 내에서만 찾는다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1E1AEB-1FBB-494D-8495-BEC563DD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DBCE-DCE0-4AD5-A986-7E32602079D1}" type="slidenum">
              <a:rPr lang="ko-KR" altLang="en-US" smtClean="0"/>
              <a:pPr/>
              <a:t>527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2397659"/>
      </p:ext>
    </p:extLst>
  </p:cSld>
  <p:clrMapOvr>
    <a:masterClrMapping/>
  </p:clrMapOvr>
</p:sld>
</file>

<file path=ppt/slides/slide5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lfOutPrecision</a:t>
            </a:r>
            <a:r>
              <a:rPr lang="ko-KR" altLang="en-US" dirty="0"/>
              <a:t>는 출력 정확도를 지정하는데 요구한 </a:t>
            </a:r>
            <a:r>
              <a:rPr lang="ko-KR" altLang="en-US" dirty="0" err="1"/>
              <a:t>폰트의높이</a:t>
            </a:r>
            <a:r>
              <a:rPr lang="en-US" altLang="ko-KR" dirty="0"/>
              <a:t>, </a:t>
            </a:r>
            <a:r>
              <a:rPr lang="ko-KR" altLang="en-US" dirty="0"/>
              <a:t>폭</a:t>
            </a:r>
            <a:r>
              <a:rPr lang="en-US" altLang="ko-KR" dirty="0"/>
              <a:t>,</a:t>
            </a:r>
            <a:r>
              <a:rPr lang="ko-KR" altLang="en-US" dirty="0"/>
              <a:t>피치 등에 얼마나 근접한 폰트를 찾아낼 것인가를 지정한다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lfClipPrecision</a:t>
            </a:r>
            <a:r>
              <a:rPr lang="ko-KR" altLang="en-US" dirty="0"/>
              <a:t>은 글자의 일부분이 </a:t>
            </a:r>
            <a:r>
              <a:rPr lang="ko-KR" altLang="en-US" dirty="0" err="1"/>
              <a:t>클리핑</a:t>
            </a:r>
            <a:r>
              <a:rPr lang="ko-KR" altLang="en-US" dirty="0"/>
              <a:t> 영역을 벗어날 때의 </a:t>
            </a:r>
            <a:r>
              <a:rPr lang="ko-KR" altLang="en-US" dirty="0" err="1"/>
              <a:t>처리방법을</a:t>
            </a:r>
            <a:r>
              <a:rPr lang="ko-KR" altLang="en-US" dirty="0"/>
              <a:t> 지정한다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CLIP_DEFAULT_PRECIS</a:t>
            </a:r>
            <a:r>
              <a:rPr lang="en-US" altLang="ko-KR" dirty="0"/>
              <a:t> </a:t>
            </a:r>
            <a:r>
              <a:rPr lang="ko-KR" altLang="en-US" dirty="0"/>
              <a:t>디폴트 동작대로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CLIP_CHARACTER_PRECIS</a:t>
            </a:r>
            <a:r>
              <a:rPr lang="en-US" altLang="ko-KR" dirty="0"/>
              <a:t> </a:t>
            </a:r>
            <a:r>
              <a:rPr lang="ko-KR" altLang="en-US" dirty="0"/>
              <a:t>사용되지 않는다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CLIP_STROKE_PRECIS</a:t>
            </a:r>
            <a:r>
              <a:rPr lang="en-US" altLang="ko-KR" dirty="0"/>
              <a:t> </a:t>
            </a:r>
            <a:r>
              <a:rPr lang="ko-KR" altLang="en-US" dirty="0"/>
              <a:t>폰트를 고를 때는 사용되지 않으며 열거할 때 반환되는 값이다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CLIP_MASK</a:t>
            </a:r>
            <a:r>
              <a:rPr lang="en-US" altLang="ko-KR" dirty="0"/>
              <a:t> </a:t>
            </a:r>
            <a:r>
              <a:rPr lang="ko-KR" altLang="en-US" dirty="0"/>
              <a:t>사용되지 않는다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CLIP_EMBEDDED</a:t>
            </a:r>
            <a:r>
              <a:rPr lang="en-US" altLang="ko-KR" dirty="0"/>
              <a:t> </a:t>
            </a:r>
            <a:r>
              <a:rPr lang="ko-KR" altLang="en-US" dirty="0"/>
              <a:t>포함된 읽기 전용의 폰트를 사용할 때 이 값을 지정한다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CLIP_LH_ANGLES</a:t>
            </a:r>
            <a:r>
              <a:rPr lang="en-US" altLang="ko-KR" dirty="0"/>
              <a:t> </a:t>
            </a:r>
            <a:r>
              <a:rPr lang="ko-KR" altLang="en-US" dirty="0"/>
              <a:t>이 값이 사용되면 모든 폰트의 회전은 좌표 시스템의 방향에 따라 달라진 다</a:t>
            </a:r>
            <a:r>
              <a:rPr lang="en-US" altLang="ko-KR" dirty="0"/>
              <a:t>. </a:t>
            </a:r>
            <a:r>
              <a:rPr lang="ko-KR" altLang="en-US" dirty="0"/>
              <a:t>이 값이 지정되지 않으면 회전은 항상 반 시계 방향이다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CLIP_TT_ALWAYS</a:t>
            </a:r>
            <a:r>
              <a:rPr lang="en-US" altLang="ko-KR" dirty="0"/>
              <a:t> </a:t>
            </a:r>
            <a:r>
              <a:rPr lang="ko-KR" altLang="en-US" dirty="0"/>
              <a:t>사용되지 않는다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lfQuality</a:t>
            </a:r>
            <a:r>
              <a:rPr lang="ko-KR" altLang="en-US" dirty="0"/>
              <a:t>는 출력 품질을 지정한다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DEFAULT_QUALITY</a:t>
            </a:r>
            <a:r>
              <a:rPr lang="en-US" altLang="ko-KR" dirty="0"/>
              <a:t> </a:t>
            </a:r>
            <a:r>
              <a:rPr lang="ko-KR" altLang="en-US" dirty="0"/>
              <a:t>글꼴의 외형을 문제 삼지 않는다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DRAFT_QUALITY</a:t>
            </a:r>
            <a:r>
              <a:rPr lang="en-US" altLang="ko-KR" dirty="0"/>
              <a:t> </a:t>
            </a:r>
            <a:r>
              <a:rPr lang="ko-KR" altLang="en-US" dirty="0"/>
              <a:t>폰트의 외형을 중요시한다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PROOF_QUALITY</a:t>
            </a:r>
            <a:r>
              <a:rPr lang="en-US" altLang="ko-KR" dirty="0"/>
              <a:t> </a:t>
            </a:r>
            <a:r>
              <a:rPr lang="ko-KR" altLang="en-US" dirty="0"/>
              <a:t>폰트의 외형을 아주 중요시한다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A04326-70C1-4D76-8FE9-FA6E0DB59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DBCE-DCE0-4AD5-A986-7E32602079D1}" type="slidenum">
              <a:rPr lang="ko-KR" altLang="en-US" smtClean="0"/>
              <a:pPr/>
              <a:t>528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0139337"/>
      </p:ext>
    </p:extLst>
  </p:cSld>
  <p:clrMapOvr>
    <a:masterClrMapping/>
  </p:clrMapOvr>
</p:sld>
</file>

<file path=ppt/slides/slide5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ko-KR" sz="1700" dirty="0" err="1"/>
              <a:t>LRESULT</a:t>
            </a:r>
            <a:r>
              <a:rPr lang="en-US" altLang="ko-KR" sz="1700" dirty="0"/>
              <a:t> CALLBACK </a:t>
            </a:r>
            <a:r>
              <a:rPr lang="en-US" altLang="ko-KR" sz="1700" dirty="0" err="1"/>
              <a:t>WndProc</a:t>
            </a:r>
            <a:r>
              <a:rPr lang="en-US" altLang="ko-KR" sz="1700" dirty="0"/>
              <a:t>(</a:t>
            </a:r>
            <a:r>
              <a:rPr lang="en-US" altLang="ko-KR" sz="1700" dirty="0" err="1"/>
              <a:t>HWND</a:t>
            </a:r>
            <a:r>
              <a:rPr lang="en-US" altLang="ko-KR" sz="1700" dirty="0"/>
              <a:t> </a:t>
            </a:r>
            <a:r>
              <a:rPr lang="en-US" altLang="ko-KR" sz="1700" dirty="0" err="1"/>
              <a:t>hWnd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UINT</a:t>
            </a:r>
            <a:r>
              <a:rPr lang="en-US" altLang="ko-KR" sz="1700" dirty="0"/>
              <a:t> message, </a:t>
            </a:r>
            <a:r>
              <a:rPr lang="en-US" altLang="ko-KR" sz="1700" dirty="0" err="1"/>
              <a:t>WPARAM</a:t>
            </a:r>
            <a:r>
              <a:rPr lang="en-US" altLang="ko-KR" sz="1700" dirty="0"/>
              <a:t> </a:t>
            </a:r>
            <a:r>
              <a:rPr lang="en-US" altLang="ko-KR" sz="1700" dirty="0" err="1"/>
              <a:t>wParam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LPARAM</a:t>
            </a:r>
            <a:r>
              <a:rPr lang="en-US" altLang="ko-KR" sz="1700" dirty="0"/>
              <a:t> </a:t>
            </a:r>
            <a:r>
              <a:rPr lang="en-US" altLang="ko-KR" sz="1700" dirty="0" err="1"/>
              <a:t>lParam</a:t>
            </a:r>
            <a:r>
              <a:rPr lang="en-US" altLang="ko-KR" sz="1700" dirty="0"/>
              <a:t>) </a:t>
            </a:r>
          </a:p>
          <a:p>
            <a:r>
              <a:rPr lang="en-US" altLang="ko-KR" sz="1900" dirty="0"/>
              <a:t>{ </a:t>
            </a:r>
          </a:p>
          <a:p>
            <a:pPr lvl="1"/>
            <a:r>
              <a:rPr lang="en-US" altLang="ko-KR" sz="1700" dirty="0" err="1"/>
              <a:t>int</a:t>
            </a:r>
            <a:r>
              <a:rPr lang="en-US" altLang="ko-KR" sz="1700" dirty="0"/>
              <a:t> </a:t>
            </a:r>
            <a:r>
              <a:rPr lang="en-US" altLang="ko-KR" sz="1700" dirty="0" err="1"/>
              <a:t>wmId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wmEvent</a:t>
            </a:r>
            <a:r>
              <a:rPr lang="en-US" altLang="ko-KR" sz="1700" dirty="0"/>
              <a:t>; </a:t>
            </a:r>
          </a:p>
          <a:p>
            <a:pPr lvl="1"/>
            <a:r>
              <a:rPr lang="en-US" altLang="ko-KR" sz="1700" dirty="0" err="1"/>
              <a:t>PAINTSTRUCT</a:t>
            </a:r>
            <a:r>
              <a:rPr lang="en-US" altLang="ko-KR" sz="1700" dirty="0"/>
              <a:t> </a:t>
            </a:r>
            <a:r>
              <a:rPr lang="en-US" altLang="ko-KR" sz="1700" dirty="0" err="1"/>
              <a:t>ps</a:t>
            </a:r>
            <a:r>
              <a:rPr lang="en-US" altLang="ko-KR" sz="1700" dirty="0"/>
              <a:t>; </a:t>
            </a:r>
          </a:p>
          <a:p>
            <a:pPr lvl="1"/>
            <a:r>
              <a:rPr lang="en-US" altLang="ko-KR" sz="1700" dirty="0" err="1"/>
              <a:t>HDC</a:t>
            </a:r>
            <a:r>
              <a:rPr lang="en-US" altLang="ko-KR" sz="1700" dirty="0"/>
              <a:t> </a:t>
            </a:r>
            <a:r>
              <a:rPr lang="en-US" altLang="ko-KR" sz="1700" dirty="0" err="1"/>
              <a:t>hdc</a:t>
            </a:r>
            <a:r>
              <a:rPr lang="en-US" altLang="ko-KR" sz="1700" dirty="0"/>
              <a:t>; </a:t>
            </a:r>
          </a:p>
          <a:p>
            <a:pPr lvl="1"/>
            <a:r>
              <a:rPr lang="en-US" altLang="ko-KR" sz="1700" dirty="0"/>
              <a:t>switch (message) </a:t>
            </a:r>
          </a:p>
          <a:p>
            <a:pPr lvl="1"/>
            <a:r>
              <a:rPr lang="en-US" altLang="ko-KR" sz="1700" dirty="0"/>
              <a:t>{ </a:t>
            </a:r>
          </a:p>
          <a:p>
            <a:pPr lvl="2"/>
            <a:r>
              <a:rPr lang="en-US" altLang="ko-KR" sz="1900" dirty="0"/>
              <a:t>case </a:t>
            </a:r>
            <a:r>
              <a:rPr lang="en-US" altLang="ko-KR" sz="1900" dirty="0" err="1"/>
              <a:t>WM_PAINT</a:t>
            </a:r>
            <a:r>
              <a:rPr lang="en-US" altLang="ko-KR" sz="1900" dirty="0"/>
              <a:t>: { </a:t>
            </a:r>
          </a:p>
          <a:p>
            <a:pPr lvl="3"/>
            <a:r>
              <a:rPr lang="en-US" altLang="ko-KR" sz="1700" dirty="0" err="1"/>
              <a:t>RECT</a:t>
            </a:r>
            <a:r>
              <a:rPr lang="en-US" altLang="ko-KR" sz="1700" dirty="0"/>
              <a:t> </a:t>
            </a:r>
            <a:r>
              <a:rPr lang="en-US" altLang="ko-KR" sz="1700" dirty="0" err="1"/>
              <a:t>rect</a:t>
            </a:r>
            <a:r>
              <a:rPr lang="en-US" altLang="ko-KR" sz="1700" dirty="0"/>
              <a:t>; </a:t>
            </a:r>
          </a:p>
          <a:p>
            <a:pPr lvl="3"/>
            <a:r>
              <a:rPr lang="en-US" altLang="ko-KR" sz="1700" dirty="0" err="1"/>
              <a:t>HBRUSH</a:t>
            </a:r>
            <a:r>
              <a:rPr lang="en-US" altLang="ko-KR" sz="1700" dirty="0"/>
              <a:t> </a:t>
            </a:r>
            <a:r>
              <a:rPr lang="en-US" altLang="ko-KR" sz="1700" dirty="0" err="1"/>
              <a:t>hBrush</a:t>
            </a:r>
            <a:r>
              <a:rPr lang="en-US" altLang="ko-KR" sz="1700" dirty="0"/>
              <a:t>;  </a:t>
            </a:r>
            <a:r>
              <a:rPr lang="en-US" altLang="ko-KR" sz="1700" dirty="0" err="1"/>
              <a:t>HFONT</a:t>
            </a:r>
            <a:r>
              <a:rPr lang="en-US" altLang="ko-KR" sz="1700" dirty="0"/>
              <a:t> </a:t>
            </a:r>
            <a:r>
              <a:rPr lang="en-US" altLang="ko-KR" sz="1700" dirty="0" err="1"/>
              <a:t>hFont</a:t>
            </a:r>
            <a:r>
              <a:rPr lang="en-US" altLang="ko-KR" sz="1700" dirty="0"/>
              <a:t>; </a:t>
            </a:r>
          </a:p>
          <a:p>
            <a:pPr lvl="3"/>
            <a:r>
              <a:rPr lang="en-US" altLang="ko-KR" sz="1700" dirty="0" err="1"/>
              <a:t>hdc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BeginPaint</a:t>
            </a:r>
            <a:r>
              <a:rPr lang="en-US" altLang="ko-KR" sz="1700" dirty="0"/>
              <a:t>(</a:t>
            </a:r>
            <a:r>
              <a:rPr lang="en-US" altLang="ko-KR" sz="1700" dirty="0" err="1"/>
              <a:t>hWnd</a:t>
            </a:r>
            <a:r>
              <a:rPr lang="en-US" altLang="ko-KR" sz="1700" dirty="0"/>
              <a:t>, &amp;</a:t>
            </a:r>
            <a:r>
              <a:rPr lang="en-US" altLang="ko-KR" sz="1700" dirty="0" err="1"/>
              <a:t>ps</a:t>
            </a:r>
            <a:r>
              <a:rPr lang="en-US" altLang="ko-KR" sz="1700" dirty="0"/>
              <a:t>);</a:t>
            </a:r>
          </a:p>
          <a:p>
            <a:pPr lvl="3"/>
            <a:r>
              <a:rPr lang="en-US" altLang="ko-KR" sz="1700" dirty="0" err="1"/>
              <a:t>hFont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CreateFont</a:t>
            </a:r>
            <a:r>
              <a:rPr lang="en-US" altLang="ko-KR" sz="1700" dirty="0"/>
              <a:t>(48,0,0,0,FW_DONTCARE,FALSE,TRUE,FALSE,DEFAULT_CHARSET,OUT_OUTLINE_PRECIS, </a:t>
            </a:r>
            <a:r>
              <a:rPr lang="en-US" altLang="ko-KR" sz="1700" dirty="0" err="1"/>
              <a:t>CLIP_DEFAULT_PRECIS,CLEARTYPE_QUALITY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VARIABLE_PITCH,TEXT</a:t>
            </a:r>
            <a:r>
              <a:rPr lang="en-US" altLang="ko-KR" sz="1700" dirty="0"/>
              <a:t>("Impact")); </a:t>
            </a:r>
          </a:p>
          <a:p>
            <a:pPr lvl="3"/>
            <a:r>
              <a:rPr lang="en-US" altLang="ko-KR" sz="1700" dirty="0" err="1"/>
              <a:t>SelectObject</a:t>
            </a:r>
            <a:r>
              <a:rPr lang="en-US" altLang="ko-KR" sz="1700" dirty="0"/>
              <a:t>(</a:t>
            </a:r>
            <a:r>
              <a:rPr lang="en-US" altLang="ko-KR" sz="1700" dirty="0" err="1"/>
              <a:t>hdc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hFont</a:t>
            </a:r>
            <a:r>
              <a:rPr lang="en-US" altLang="ko-KR" sz="1700" dirty="0"/>
              <a:t>); </a:t>
            </a:r>
          </a:p>
          <a:p>
            <a:pPr lvl="3"/>
            <a:r>
              <a:rPr lang="en-US" altLang="ko-KR" sz="1700" dirty="0" err="1"/>
              <a:t>SetRect</a:t>
            </a:r>
            <a:r>
              <a:rPr lang="en-US" altLang="ko-KR" sz="1700" dirty="0"/>
              <a:t>(&amp;</a:t>
            </a:r>
            <a:r>
              <a:rPr lang="en-US" altLang="ko-KR" sz="1700" dirty="0" err="1"/>
              <a:t>rect</a:t>
            </a:r>
            <a:r>
              <a:rPr lang="en-US" altLang="ko-KR" sz="1700" dirty="0"/>
              <a:t>, 100,100,700,200); </a:t>
            </a:r>
          </a:p>
          <a:p>
            <a:pPr lvl="3"/>
            <a:r>
              <a:rPr lang="en-US" altLang="ko-KR" sz="1700" dirty="0" err="1"/>
              <a:t>SetTextColor</a:t>
            </a:r>
            <a:r>
              <a:rPr lang="en-US" altLang="ko-KR" sz="1700" dirty="0"/>
              <a:t>(</a:t>
            </a:r>
            <a:r>
              <a:rPr lang="en-US" altLang="ko-KR" sz="1700" dirty="0" err="1"/>
              <a:t>hdc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RGB</a:t>
            </a:r>
            <a:r>
              <a:rPr lang="en-US" altLang="ko-KR" sz="1700" dirty="0"/>
              <a:t>(255,0,0)); </a:t>
            </a:r>
          </a:p>
          <a:p>
            <a:pPr lvl="3"/>
            <a:r>
              <a:rPr lang="en-US" altLang="ko-KR" sz="1700" dirty="0" err="1"/>
              <a:t>DrawText</a:t>
            </a:r>
            <a:r>
              <a:rPr lang="en-US" altLang="ko-KR" sz="1700" dirty="0"/>
              <a:t>(</a:t>
            </a:r>
            <a:r>
              <a:rPr lang="en-US" altLang="ko-KR" sz="1700" dirty="0" err="1"/>
              <a:t>hdc</a:t>
            </a:r>
            <a:r>
              <a:rPr lang="en-US" altLang="ko-KR" sz="1700" dirty="0"/>
              <a:t>, TEXT("Drawing Text with Impact"), -1,&amp;</a:t>
            </a:r>
            <a:r>
              <a:rPr lang="en-US" altLang="ko-KR" sz="1700" dirty="0" err="1"/>
              <a:t>rect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DT_NOCLIP</a:t>
            </a:r>
            <a:endParaRPr lang="en-US" altLang="ko-KR" sz="1700" dirty="0"/>
          </a:p>
          <a:p>
            <a:pPr lvl="3"/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BC9AC9-6A68-4125-8B66-AF01FC30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DBCE-DCE0-4AD5-A986-7E32602079D1}" type="slidenum">
              <a:rPr lang="ko-KR" altLang="en-US" smtClean="0"/>
              <a:pPr/>
              <a:t>529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38955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5"/>
          <p:cNvSpPr>
            <a:spLocks noGrp="1" noChangeArrowheads="1"/>
          </p:cNvSpPr>
          <p:nvPr>
            <p:ph idx="1"/>
          </p:nvPr>
        </p:nvSpPr>
        <p:spPr>
          <a:xfrm>
            <a:off x="395288" y="836613"/>
            <a:ext cx="8520112" cy="57610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b="1"/>
              <a:t>클라이언트 영역</a:t>
            </a:r>
          </a:p>
          <a:p>
            <a:pPr lvl="1">
              <a:lnSpc>
                <a:spcPct val="90000"/>
              </a:lnSpc>
            </a:pPr>
            <a:r>
              <a:rPr lang="ko-KR" altLang="en-US" sz="2000"/>
              <a:t>전체윈도우에서 제목표시줄이나 윈도우의  경계선</a:t>
            </a:r>
            <a:r>
              <a:rPr lang="en-US" altLang="ko-KR" sz="2000"/>
              <a:t>,</a:t>
            </a:r>
            <a:r>
              <a:rPr lang="ko-KR" altLang="en-US" sz="2000"/>
              <a:t>메뉴 바</a:t>
            </a:r>
            <a:r>
              <a:rPr lang="en-US" altLang="ko-KR" sz="2000"/>
              <a:t>,</a:t>
            </a:r>
            <a:r>
              <a:rPr lang="ko-KR" altLang="en-US" sz="2000"/>
              <a:t>도구 모음</a:t>
            </a:r>
            <a:r>
              <a:rPr lang="en-US" altLang="ko-KR" sz="2000"/>
              <a:t>,</a:t>
            </a:r>
            <a:r>
              <a:rPr lang="ko-KR" altLang="en-US" sz="2000"/>
              <a:t>상태 바</a:t>
            </a:r>
            <a:r>
              <a:rPr lang="en-US" altLang="ko-KR" sz="2000"/>
              <a:t>,</a:t>
            </a:r>
            <a:r>
              <a:rPr lang="ko-KR" altLang="en-US" sz="2000"/>
              <a:t>스코롤 바를 제외한 영역</a:t>
            </a:r>
          </a:p>
          <a:p>
            <a:pPr lvl="1">
              <a:lnSpc>
                <a:spcPct val="90000"/>
              </a:lnSpc>
            </a:pPr>
            <a:r>
              <a:rPr lang="ko-KR" altLang="en-US" sz="2000"/>
              <a:t>프로그램이 자유로이 그릴 수 있는 부분</a:t>
            </a:r>
          </a:p>
          <a:p>
            <a:pPr lvl="1">
              <a:lnSpc>
                <a:spcPct val="90000"/>
              </a:lnSpc>
            </a:pPr>
            <a:r>
              <a:rPr lang="ko-KR" altLang="en-US" sz="2000"/>
              <a:t>프로그램은 다른 윈도우와 비디오 디스플레이를 공유해야 한다</a:t>
            </a:r>
            <a:r>
              <a:rPr lang="en-US" altLang="ko-KR" sz="2000"/>
              <a:t>.</a:t>
            </a:r>
          </a:p>
          <a:p>
            <a:pPr>
              <a:lnSpc>
                <a:spcPct val="90000"/>
              </a:lnSpc>
            </a:pPr>
            <a:endParaRPr lang="en-US" altLang="ko-KR"/>
          </a:p>
          <a:p>
            <a:pPr>
              <a:lnSpc>
                <a:spcPct val="90000"/>
              </a:lnSpc>
            </a:pPr>
            <a:r>
              <a:rPr lang="ko-KR" altLang="en-US" b="1"/>
              <a:t>그리기와 다시 그리기</a:t>
            </a:r>
          </a:p>
          <a:p>
            <a:pPr lvl="1">
              <a:lnSpc>
                <a:spcPct val="90000"/>
              </a:lnSpc>
            </a:pPr>
            <a:r>
              <a:rPr lang="ko-KR" altLang="en-US" sz="2000"/>
              <a:t>윈도우에서는 윈도우의 클라이언트 영역에만 텍스트와 그래픽을 그릴 수 있다</a:t>
            </a:r>
            <a:r>
              <a:rPr lang="en-US" altLang="ko-KR" sz="200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ko-KR" sz="2000"/>
              <a:t>Windows</a:t>
            </a:r>
            <a:r>
              <a:rPr lang="ko-KR" altLang="en-US" sz="2000"/>
              <a:t>는 다른 응용 프로그램이 덮어버린 윈도우를 저장하지 않는다</a:t>
            </a:r>
            <a:r>
              <a:rPr lang="en-US" altLang="ko-KR" sz="2000"/>
              <a:t>.</a:t>
            </a:r>
          </a:p>
          <a:p>
            <a:pPr lvl="1">
              <a:lnSpc>
                <a:spcPct val="90000"/>
              </a:lnSpc>
            </a:pPr>
            <a:r>
              <a:rPr lang="ko-KR" altLang="en-US" sz="2000"/>
              <a:t>윈도우는 </a:t>
            </a:r>
            <a:r>
              <a:rPr lang="en-US" altLang="ko-KR" sz="2000"/>
              <a:t>WM_PAINT</a:t>
            </a:r>
            <a:r>
              <a:rPr lang="ko-KR" altLang="en-US" sz="2000"/>
              <a:t>메시지를 전달하여 윈도우의 클라이언트 영역의 일부가 그려질 필요가 있다는 것을 윈도우 프로시저에 알린다</a:t>
            </a:r>
            <a:r>
              <a:rPr lang="en-US" altLang="ko-KR" sz="2000"/>
              <a:t>.</a:t>
            </a:r>
          </a:p>
        </p:txBody>
      </p:sp>
      <p:sp>
        <p:nvSpPr>
          <p:cNvPr id="58371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1. </a:t>
            </a:r>
            <a:r>
              <a:rPr lang="ko-KR" altLang="en-US" sz="3200">
                <a:latin typeface="휴먼옛체" pitchFamily="2" charset="-127"/>
                <a:ea typeface="휴먼옛체" pitchFamily="2" charset="-127"/>
              </a:rPr>
              <a:t>문자출력</a:t>
            </a:r>
          </a:p>
        </p:txBody>
      </p:sp>
      <p:sp>
        <p:nvSpPr>
          <p:cNvPr id="58372" name="WordArt 7"/>
          <p:cNvSpPr>
            <a:spLocks noChangeArrowheads="1" noChangeShapeType="1" noTextEdit="1"/>
          </p:cNvSpPr>
          <p:nvPr/>
        </p:nvSpPr>
        <p:spPr bwMode="auto">
          <a:xfrm>
            <a:off x="827088" y="1125538"/>
            <a:ext cx="215900" cy="14398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6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altLang="ko-KR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HY얕은샘물M"/>
                <a:ea typeface="HY얕은샘물M"/>
              </a:rPr>
              <a:t>{</a:t>
            </a:r>
            <a:endParaRPr lang="ko-KR" altLang="en-US" sz="3600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DCEBF5"/>
                  </a:gs>
                  <a:gs pos="8000">
                    <a:srgbClr val="83A7C3"/>
                  </a:gs>
                  <a:gs pos="13000">
                    <a:srgbClr val="768FB9"/>
                  </a:gs>
                  <a:gs pos="21001">
                    <a:srgbClr val="83A7C3"/>
                  </a:gs>
                  <a:gs pos="52000">
                    <a:srgbClr val="FFFFFF"/>
                  </a:gs>
                  <a:gs pos="56000">
                    <a:srgbClr val="9C6563"/>
                  </a:gs>
                  <a:gs pos="58000">
                    <a:srgbClr val="80302D"/>
                  </a:gs>
                  <a:gs pos="71001">
                    <a:srgbClr val="C0524E"/>
                  </a:gs>
                  <a:gs pos="94000">
                    <a:srgbClr val="EBDAD4"/>
                  </a:gs>
                  <a:gs pos="100000">
                    <a:srgbClr val="55261C"/>
                  </a:gs>
                </a:gsLst>
                <a:lin ang="5400000" scaled="1"/>
              </a:gradFill>
              <a:latin typeface="HY얕은샘물M"/>
              <a:ea typeface="HY얕은샘물M"/>
            </a:endParaRPr>
          </a:p>
        </p:txBody>
      </p:sp>
    </p:spTree>
  </p:cSld>
  <p:clrMapOvr>
    <a:masterClrMapping/>
  </p:clrMapOvr>
</p:sld>
</file>

<file path=ppt/slides/slide5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3"/>
            <a:r>
              <a:rPr lang="en-US" altLang="ko-KR" dirty="0" err="1"/>
              <a:t>hFont</a:t>
            </a:r>
            <a:r>
              <a:rPr lang="en-US" altLang="ko-KR" dirty="0"/>
              <a:t> = </a:t>
            </a:r>
            <a:r>
              <a:rPr lang="en-US" altLang="ko-KR" dirty="0" err="1"/>
              <a:t>CreateFont</a:t>
            </a:r>
            <a:r>
              <a:rPr lang="en-US" altLang="ko-KR" dirty="0"/>
              <a:t>(36,20,-300,0,FW_DONTCARE,FALSE,TRUE,FALSE,DEFAULT_CHARSET,OUT_OUTLINE_PRECIS, </a:t>
            </a:r>
            <a:r>
              <a:rPr lang="en-US" altLang="ko-KR" dirty="0" err="1"/>
              <a:t>CLIP_DEFAULT_PRECIS,CLEARTYPE_QUALITY</a:t>
            </a:r>
            <a:r>
              <a:rPr lang="en-US" altLang="ko-KR" dirty="0"/>
              <a:t>, </a:t>
            </a:r>
            <a:r>
              <a:rPr lang="en-US" altLang="ko-KR" dirty="0" err="1"/>
              <a:t>VARIABLE_PITCH,TEXT</a:t>
            </a:r>
            <a:r>
              <a:rPr lang="en-US" altLang="ko-KR" dirty="0"/>
              <a:t>("Times New Roman")); </a:t>
            </a:r>
          </a:p>
          <a:p>
            <a:pPr lvl="3"/>
            <a:r>
              <a:rPr lang="en-US" altLang="ko-KR" dirty="0" err="1"/>
              <a:t>SelectObject</a:t>
            </a:r>
            <a:r>
              <a:rPr lang="en-US" altLang="ko-KR" dirty="0"/>
              <a:t>(</a:t>
            </a:r>
            <a:r>
              <a:rPr lang="en-US" altLang="ko-KR" dirty="0" err="1"/>
              <a:t>hdc,hFont</a:t>
            </a:r>
            <a:r>
              <a:rPr lang="en-US" altLang="ko-KR" dirty="0"/>
              <a:t>); </a:t>
            </a:r>
          </a:p>
          <a:p>
            <a:pPr lvl="3"/>
            <a:r>
              <a:rPr lang="en-US" altLang="ko-KR" dirty="0" err="1"/>
              <a:t>SetRect</a:t>
            </a:r>
            <a:r>
              <a:rPr lang="en-US" altLang="ko-KR" dirty="0"/>
              <a:t>(&amp;</a:t>
            </a:r>
            <a:r>
              <a:rPr lang="en-US" altLang="ko-KR" dirty="0" err="1"/>
              <a:t>rect</a:t>
            </a:r>
            <a:r>
              <a:rPr lang="en-US" altLang="ko-KR" dirty="0"/>
              <a:t>, 100, 200, 900, 800); </a:t>
            </a:r>
          </a:p>
          <a:p>
            <a:pPr lvl="3"/>
            <a:r>
              <a:rPr lang="en-US" altLang="ko-KR" dirty="0" err="1"/>
              <a:t>SetTextColor</a:t>
            </a:r>
            <a:r>
              <a:rPr lang="en-US" altLang="ko-KR" dirty="0"/>
              <a:t>(</a:t>
            </a:r>
            <a:r>
              <a:rPr lang="en-US" altLang="ko-KR" dirty="0" err="1"/>
              <a:t>hdc</a:t>
            </a:r>
            <a:r>
              <a:rPr lang="en-US" altLang="ko-KR" dirty="0"/>
              <a:t>, </a:t>
            </a:r>
            <a:r>
              <a:rPr lang="en-US" altLang="ko-KR" dirty="0" err="1"/>
              <a:t>RGB</a:t>
            </a:r>
            <a:r>
              <a:rPr lang="en-US" altLang="ko-KR" dirty="0"/>
              <a:t>(0,128,0)); </a:t>
            </a:r>
          </a:p>
          <a:p>
            <a:pPr lvl="3"/>
            <a:endParaRPr lang="en-US" altLang="ko-KR" dirty="0"/>
          </a:p>
          <a:p>
            <a:pPr lvl="3"/>
            <a:r>
              <a:rPr lang="en-US" altLang="ko-KR" dirty="0" err="1"/>
              <a:t>DrawText</a:t>
            </a:r>
            <a:r>
              <a:rPr lang="en-US" altLang="ko-KR" dirty="0"/>
              <a:t>(</a:t>
            </a:r>
            <a:r>
              <a:rPr lang="en-US" altLang="ko-KR" dirty="0" err="1"/>
              <a:t>hdc</a:t>
            </a:r>
            <a:r>
              <a:rPr lang="en-US" altLang="ko-KR" dirty="0"/>
              <a:t>, TEXT("Drawing Text with Times New Roman"), -1,&amp;</a:t>
            </a:r>
            <a:r>
              <a:rPr lang="en-US" altLang="ko-KR" dirty="0" err="1"/>
              <a:t>rect</a:t>
            </a:r>
            <a:r>
              <a:rPr lang="en-US" altLang="ko-KR" dirty="0"/>
              <a:t>, </a:t>
            </a:r>
            <a:r>
              <a:rPr lang="en-US" altLang="ko-KR" dirty="0" err="1"/>
              <a:t>DT_NOCLIP</a:t>
            </a:r>
            <a:r>
              <a:rPr lang="en-US" altLang="ko-KR" dirty="0"/>
              <a:t>); </a:t>
            </a:r>
          </a:p>
          <a:p>
            <a:pPr lvl="3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0E2E02-689E-4BF3-879E-48B7E2B73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DBCE-DCE0-4AD5-A986-7E32602079D1}" type="slidenum">
              <a:rPr lang="ko-KR" altLang="en-US" smtClean="0"/>
              <a:pPr/>
              <a:t>530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277137"/>
      </p:ext>
    </p:extLst>
  </p:cSld>
  <p:clrMapOvr>
    <a:masterClrMapping/>
  </p:clrMapOvr>
</p:sld>
</file>

<file path=ppt/slides/slide5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4525963"/>
          </a:xfrm>
        </p:spPr>
        <p:txBody>
          <a:bodyPr>
            <a:normAutofit fontScale="70000" lnSpcReduction="20000"/>
          </a:bodyPr>
          <a:lstStyle/>
          <a:p>
            <a:pPr lvl="3"/>
            <a:r>
              <a:rPr lang="en-US" altLang="ko-KR" dirty="0" err="1"/>
              <a:t>hFont</a:t>
            </a:r>
            <a:r>
              <a:rPr lang="en-US" altLang="ko-KR" dirty="0"/>
              <a:t> = </a:t>
            </a:r>
            <a:r>
              <a:rPr lang="en-US" altLang="ko-KR" dirty="0" err="1"/>
              <a:t>CreateFont</a:t>
            </a:r>
            <a:r>
              <a:rPr lang="en-US" altLang="ko-KR" dirty="0"/>
              <a:t>(36,10,250,0,FW_DONTCARE,FALSE,TRUE,FALSE,DEFAULT_CHARSET,OUT_OUTLINE_PRECIS, </a:t>
            </a:r>
            <a:r>
              <a:rPr lang="en-US" altLang="ko-KR" dirty="0" err="1"/>
              <a:t>CLIP_DEFAULT_PRECIS,ANTIALIASED_QUALITY</a:t>
            </a:r>
            <a:r>
              <a:rPr lang="en-US" altLang="ko-KR" dirty="0"/>
              <a:t>, </a:t>
            </a:r>
            <a:r>
              <a:rPr lang="en-US" altLang="ko-KR" dirty="0" err="1"/>
              <a:t>VARIABLE_PITCH,TEXT</a:t>
            </a:r>
            <a:r>
              <a:rPr lang="en-US" altLang="ko-KR" dirty="0"/>
              <a:t>("Arial")); </a:t>
            </a:r>
          </a:p>
          <a:p>
            <a:pPr lvl="3"/>
            <a:r>
              <a:rPr lang="en-US" altLang="ko-KR" dirty="0" err="1"/>
              <a:t>SelectObject</a:t>
            </a:r>
            <a:r>
              <a:rPr lang="en-US" altLang="ko-KR" dirty="0"/>
              <a:t>(</a:t>
            </a:r>
            <a:r>
              <a:rPr lang="en-US" altLang="ko-KR" dirty="0" err="1"/>
              <a:t>hdc,hFont</a:t>
            </a:r>
            <a:r>
              <a:rPr lang="en-US" altLang="ko-KR" dirty="0"/>
              <a:t>);</a:t>
            </a:r>
          </a:p>
          <a:p>
            <a:pPr lvl="3"/>
            <a:r>
              <a:rPr lang="en-US" altLang="ko-KR" dirty="0" err="1"/>
              <a:t>SetRect</a:t>
            </a:r>
            <a:r>
              <a:rPr lang="en-US" altLang="ko-KR" dirty="0"/>
              <a:t>(&amp;</a:t>
            </a:r>
            <a:r>
              <a:rPr lang="en-US" altLang="ko-KR" dirty="0" err="1"/>
              <a:t>rect</a:t>
            </a:r>
            <a:r>
              <a:rPr lang="en-US" altLang="ko-KR" dirty="0"/>
              <a:t>, 500, 200, 1400, 600); </a:t>
            </a:r>
          </a:p>
          <a:p>
            <a:pPr lvl="3"/>
            <a:r>
              <a:rPr lang="en-US" altLang="ko-KR" dirty="0" err="1"/>
              <a:t>SetTextColor</a:t>
            </a:r>
            <a:r>
              <a:rPr lang="en-US" altLang="ko-KR" dirty="0"/>
              <a:t>(</a:t>
            </a:r>
            <a:r>
              <a:rPr lang="en-US" altLang="ko-KR" dirty="0" err="1"/>
              <a:t>hdc</a:t>
            </a:r>
            <a:r>
              <a:rPr lang="en-US" altLang="ko-KR" dirty="0"/>
              <a:t>, </a:t>
            </a:r>
            <a:r>
              <a:rPr lang="en-US" altLang="ko-KR" dirty="0" err="1"/>
              <a:t>RGB</a:t>
            </a:r>
            <a:r>
              <a:rPr lang="en-US" altLang="ko-KR" dirty="0"/>
              <a:t>(0,0,255)); </a:t>
            </a:r>
          </a:p>
          <a:p>
            <a:pPr lvl="3"/>
            <a:r>
              <a:rPr lang="en-US" altLang="ko-KR" dirty="0" err="1"/>
              <a:t>DrawText</a:t>
            </a:r>
            <a:r>
              <a:rPr lang="en-US" altLang="ko-KR" dirty="0"/>
              <a:t>(</a:t>
            </a:r>
            <a:r>
              <a:rPr lang="en-US" altLang="ko-KR" dirty="0" err="1"/>
              <a:t>hdc</a:t>
            </a:r>
            <a:r>
              <a:rPr lang="en-US" altLang="ko-KR" dirty="0"/>
              <a:t>, TEXT("Drawing Text with Arial"), -1,&amp;</a:t>
            </a:r>
            <a:r>
              <a:rPr lang="en-US" altLang="ko-KR" dirty="0" err="1"/>
              <a:t>rect</a:t>
            </a:r>
            <a:r>
              <a:rPr lang="en-US" altLang="ko-KR" dirty="0"/>
              <a:t>, </a:t>
            </a:r>
            <a:r>
              <a:rPr lang="en-US" altLang="ko-KR" dirty="0" err="1"/>
              <a:t>DT_NOCLIP</a:t>
            </a:r>
            <a:r>
              <a:rPr lang="en-US" altLang="ko-KR" dirty="0"/>
              <a:t>); </a:t>
            </a:r>
          </a:p>
          <a:p>
            <a:pPr lvl="3"/>
            <a:r>
              <a:rPr lang="en-US" altLang="ko-KR" dirty="0" err="1"/>
              <a:t>DeleteObject</a:t>
            </a:r>
            <a:r>
              <a:rPr lang="en-US" altLang="ko-KR" dirty="0"/>
              <a:t>(</a:t>
            </a:r>
            <a:r>
              <a:rPr lang="en-US" altLang="ko-KR" dirty="0" err="1"/>
              <a:t>hFont</a:t>
            </a:r>
            <a:r>
              <a:rPr lang="en-US" altLang="ko-KR" dirty="0"/>
              <a:t>); </a:t>
            </a:r>
          </a:p>
          <a:p>
            <a:pPr lvl="3"/>
            <a:r>
              <a:rPr lang="en-US" altLang="ko-KR" dirty="0" err="1"/>
              <a:t>EndPaint</a:t>
            </a:r>
            <a:r>
              <a:rPr lang="en-US" altLang="ko-KR" dirty="0"/>
              <a:t>(</a:t>
            </a:r>
            <a:r>
              <a:rPr lang="en-US" altLang="ko-KR" dirty="0" err="1"/>
              <a:t>hWnd</a:t>
            </a:r>
            <a:r>
              <a:rPr lang="en-US" altLang="ko-KR" dirty="0"/>
              <a:t>, &amp;</a:t>
            </a:r>
            <a:r>
              <a:rPr lang="en-US" altLang="ko-KR" dirty="0" err="1"/>
              <a:t>ps</a:t>
            </a:r>
            <a:r>
              <a:rPr lang="en-US" altLang="ko-KR" dirty="0"/>
              <a:t>);</a:t>
            </a:r>
          </a:p>
          <a:p>
            <a:pPr lvl="3"/>
            <a:r>
              <a:rPr lang="en-US" altLang="ko-KR" dirty="0"/>
              <a:t> break; </a:t>
            </a:r>
          </a:p>
          <a:p>
            <a:pPr lvl="2"/>
            <a:r>
              <a:rPr lang="en-US" altLang="ko-KR" dirty="0"/>
              <a:t>} </a:t>
            </a:r>
          </a:p>
          <a:p>
            <a:pPr lvl="2"/>
            <a:r>
              <a:rPr lang="en-US" altLang="ko-KR" dirty="0"/>
              <a:t>case </a:t>
            </a:r>
            <a:r>
              <a:rPr lang="en-US" altLang="ko-KR" dirty="0" err="1"/>
              <a:t>WM_DESTROY</a:t>
            </a:r>
            <a:r>
              <a:rPr lang="en-US" altLang="ko-KR" dirty="0"/>
              <a:t>: </a:t>
            </a:r>
            <a:r>
              <a:rPr lang="en-US" altLang="ko-KR" dirty="0" err="1"/>
              <a:t>PostQuitMessage</a:t>
            </a:r>
            <a:r>
              <a:rPr lang="en-US" altLang="ko-KR" dirty="0"/>
              <a:t>(0); break; </a:t>
            </a:r>
          </a:p>
          <a:p>
            <a:pPr lvl="2"/>
            <a:r>
              <a:rPr lang="en-US" altLang="ko-KR" dirty="0"/>
              <a:t>default: Return  </a:t>
            </a:r>
            <a:r>
              <a:rPr lang="en-US" altLang="ko-KR" dirty="0" err="1"/>
              <a:t>DefWindowProc</a:t>
            </a:r>
            <a:r>
              <a:rPr lang="en-US" altLang="ko-KR" dirty="0"/>
              <a:t>(</a:t>
            </a:r>
            <a:r>
              <a:rPr lang="en-US" altLang="ko-KR" dirty="0" err="1"/>
              <a:t>hWnd</a:t>
            </a:r>
            <a:r>
              <a:rPr lang="en-US" altLang="ko-KR" dirty="0"/>
              <a:t>, message, </a:t>
            </a:r>
            <a:r>
              <a:rPr lang="en-US" altLang="ko-KR" dirty="0" err="1"/>
              <a:t>wParam</a:t>
            </a:r>
            <a:r>
              <a:rPr lang="en-US" altLang="ko-KR" dirty="0"/>
              <a:t>, </a:t>
            </a:r>
            <a:r>
              <a:rPr lang="en-US" altLang="ko-KR" dirty="0" err="1"/>
              <a:t>lParam</a:t>
            </a:r>
            <a:r>
              <a:rPr lang="en-US" altLang="ko-KR" dirty="0"/>
              <a:t>); </a:t>
            </a:r>
          </a:p>
          <a:p>
            <a:pPr lvl="1"/>
            <a:r>
              <a:rPr lang="en-US" altLang="ko-KR" dirty="0"/>
              <a:t>} </a:t>
            </a:r>
          </a:p>
          <a:p>
            <a:pPr lvl="1"/>
            <a:r>
              <a:rPr lang="en-US" altLang="ko-KR" dirty="0"/>
              <a:t>return 0;</a:t>
            </a:r>
          </a:p>
          <a:p>
            <a:r>
              <a:rPr lang="en-US" altLang="ko-KR" dirty="0"/>
              <a:t> }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CFC453-B48F-4109-8718-056018D0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DBCE-DCE0-4AD5-A986-7E32602079D1}" type="slidenum">
              <a:rPr lang="ko-KR" altLang="en-US" smtClean="0"/>
              <a:pPr/>
              <a:t>531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8510042"/>
      </p:ext>
    </p:extLst>
  </p:cSld>
  <p:clrMapOvr>
    <a:masterClrMapping/>
  </p:clrMapOvr>
</p:sld>
</file>

<file path=ppt/slides/slide5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07802" y="548680"/>
            <a:ext cx="6536198" cy="561975"/>
          </a:xfrm>
        </p:spPr>
        <p:txBody>
          <a:bodyPr/>
          <a:lstStyle/>
          <a:p>
            <a:r>
              <a:rPr lang="en-US" altLang="ko-KR" sz="2800" dirty="0"/>
              <a:t>UTF ENCODING(UTF-8,16,32)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D66840-765B-4EDC-B851-8D0B0F1DEA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9DBCE-DCE0-4AD5-A986-7E32602079D1}" type="slidenum">
              <a:rPr lang="ko-KR" altLang="en-US" smtClean="0"/>
              <a:pPr/>
              <a:t>532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966106"/>
      </p:ext>
    </p:extLst>
  </p:cSld>
  <p:clrMapOvr>
    <a:masterClrMapping/>
  </p:clrMapOvr>
</p:sld>
</file>

<file path=ppt/slides/slide5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 </a:t>
            </a:r>
            <a:r>
              <a:rPr lang="ko-KR" altLang="en-US" dirty="0" err="1"/>
              <a:t>인코딩을</a:t>
            </a:r>
            <a:r>
              <a:rPr lang="ko-KR" altLang="en-US" dirty="0"/>
              <a:t> 위해 쓰이던 전통적인 </a:t>
            </a:r>
            <a:r>
              <a:rPr lang="en-US" altLang="ko-KR" dirty="0"/>
              <a:t>IBM</a:t>
            </a:r>
            <a:r>
              <a:rPr lang="ko-KR" altLang="en-US" dirty="0"/>
              <a:t>용어</a:t>
            </a:r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비트인 </a:t>
            </a:r>
            <a:r>
              <a:rPr lang="en-US" altLang="ko-KR" dirty="0"/>
              <a:t>ASCII</a:t>
            </a:r>
            <a:r>
              <a:rPr lang="ko-KR" altLang="en-US" dirty="0"/>
              <a:t>에 </a:t>
            </a:r>
            <a:r>
              <a:rPr lang="en-US" altLang="ko-KR" dirty="0"/>
              <a:t>1</a:t>
            </a:r>
            <a:r>
              <a:rPr lang="ko-KR" altLang="en-US" dirty="0"/>
              <a:t>비트 더 붙여서 </a:t>
            </a:r>
            <a:r>
              <a:rPr lang="en-US" altLang="ko-KR" dirty="0"/>
              <a:t>1</a:t>
            </a:r>
            <a:r>
              <a:rPr lang="ko-KR" altLang="en-US" dirty="0"/>
              <a:t>바이트를 다 사용함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Codepage</a:t>
            </a:r>
            <a:endParaRPr lang="ko-KR" altLang="en-US" dirty="0"/>
          </a:p>
        </p:txBody>
      </p:sp>
      <p:pic>
        <p:nvPicPr>
          <p:cNvPr id="4" name="Picture 2" descr="http://upload.wikimedia.org/wikipedia/commons/f/f8/Codepage-43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996952"/>
            <a:ext cx="5320591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644897-377D-4D73-9CED-B9EB2D115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DBCE-DCE0-4AD5-A986-7E32602079D1}" type="slidenum">
              <a:rPr lang="ko-KR" altLang="en-US" smtClean="0"/>
              <a:pPr/>
              <a:t>533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4005672"/>
      </p:ext>
    </p:extLst>
  </p:cSld>
  <p:clrMapOvr>
    <a:masterClrMapping/>
  </p:clrMapOvr>
</p:sld>
</file>

<file path=ppt/slides/slide5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0x0000</a:t>
            </a:r>
            <a:r>
              <a:rPr lang="ko-KR" altLang="en-US" sz="2800" dirty="0">
                <a:latin typeface="HY견고딕" pitchFamily="18" charset="-127"/>
                <a:ea typeface="HY견고딕" pitchFamily="18" charset="-127"/>
              </a:rPr>
              <a:t>부터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0xFFFF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800" dirty="0">
                <a:latin typeface="HY견고딕" pitchFamily="18" charset="-127"/>
                <a:ea typeface="HY견고딕" pitchFamily="18" charset="-127"/>
              </a:rPr>
              <a:t>까지 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BMP(Basic Multilingual Plane)</a:t>
            </a:r>
            <a:r>
              <a:rPr lang="ko-KR" altLang="en-US" sz="2800" dirty="0">
                <a:latin typeface="HY견고딕" pitchFamily="18" charset="-127"/>
                <a:ea typeface="HY견고딕" pitchFamily="18" charset="-127"/>
              </a:rPr>
              <a:t>기본 </a:t>
            </a:r>
            <a:r>
              <a:rPr lang="ko-KR" altLang="en-US" sz="2800" dirty="0" err="1">
                <a:latin typeface="HY견고딕" pitchFamily="18" charset="-127"/>
                <a:ea typeface="HY견고딕" pitchFamily="18" charset="-127"/>
              </a:rPr>
              <a:t>다언어</a:t>
            </a:r>
            <a:r>
              <a:rPr lang="ko-KR" altLang="en-US" sz="2800" dirty="0">
                <a:latin typeface="HY견고딕" pitchFamily="18" charset="-127"/>
                <a:ea typeface="HY견고딕" pitchFamily="18" charset="-127"/>
              </a:rPr>
              <a:t> 면</a:t>
            </a:r>
            <a:endParaRPr lang="en-US" altLang="ko-KR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BMP(Basic Multilingual plane)</a:t>
            </a:r>
            <a:endParaRPr lang="ko-KR" altLang="en-US" dirty="0"/>
          </a:p>
        </p:txBody>
      </p:sp>
      <p:pic>
        <p:nvPicPr>
          <p:cNvPr id="4" name="Picture 2" descr="BMP(평면 0)의 유니코드 인코딩 배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373" y="2708920"/>
            <a:ext cx="5781675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B7ADD6-CDCC-455E-B3F0-01A9CEEFA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DBCE-DCE0-4AD5-A986-7E32602079D1}" type="slidenum">
              <a:rPr lang="ko-KR" altLang="en-US" smtClean="0"/>
              <a:pPr/>
              <a:t>534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954562"/>
      </p:ext>
    </p:extLst>
  </p:cSld>
  <p:clrMapOvr>
    <a:masterClrMapping/>
  </p:clrMapOvr>
</p:sld>
</file>

<file path=ppt/slides/slide5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686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UTF</a:t>
            </a:r>
            <a:r>
              <a:rPr lang="en-US" altLang="ko-KR" dirty="0"/>
              <a:t>-8</a:t>
            </a:r>
          </a:p>
          <a:p>
            <a:pPr lvl="1"/>
            <a:r>
              <a:rPr lang="en-US" altLang="ko-KR" dirty="0" err="1"/>
              <a:t>1~3byte</a:t>
            </a:r>
            <a:r>
              <a:rPr lang="ko-KR" altLang="en-US" dirty="0"/>
              <a:t>를 사용하여 </a:t>
            </a:r>
            <a:r>
              <a:rPr lang="en-US" altLang="ko-KR" dirty="0"/>
              <a:t>BMP</a:t>
            </a:r>
            <a:r>
              <a:rPr lang="ko-KR" altLang="en-US" dirty="0"/>
              <a:t>를 모두 표현 가능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바이트로 표시된 문자의 최상의 비트는 항상 </a:t>
            </a:r>
            <a:r>
              <a:rPr lang="en-US" altLang="ko-KR" dirty="0"/>
              <a:t>0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바이트 이상으로 표시된 문자의 경우</a:t>
            </a:r>
            <a:r>
              <a:rPr lang="en-US" altLang="ko-KR" dirty="0"/>
              <a:t>, </a:t>
            </a:r>
            <a:r>
              <a:rPr lang="ko-KR" altLang="en-US" dirty="0"/>
              <a:t>첫 바이트의 상위 비트들이 그 문자를 표시하는 데 필요한 바이트 수를 결정한다</a:t>
            </a:r>
            <a:r>
              <a:rPr lang="en-US" altLang="ko-KR" dirty="0"/>
              <a:t>. </a:t>
            </a:r>
            <a:r>
              <a:rPr lang="ko-KR" altLang="en-US" dirty="0"/>
              <a:t>예를 들어서 </a:t>
            </a:r>
            <a:r>
              <a:rPr lang="en-US" altLang="ko-KR" dirty="0"/>
              <a:t>2</a:t>
            </a:r>
            <a:r>
              <a:rPr lang="ko-KR" altLang="en-US" dirty="0"/>
              <a:t>바이트는 </a:t>
            </a:r>
            <a:r>
              <a:rPr lang="en-US" altLang="ko-KR" dirty="0"/>
              <a:t>110</a:t>
            </a:r>
            <a:r>
              <a:rPr lang="ko-KR" altLang="en-US" dirty="0"/>
              <a:t>으로 시작하고</a:t>
            </a:r>
            <a:r>
              <a:rPr lang="en-US" altLang="ko-KR" dirty="0"/>
              <a:t>, 3</a:t>
            </a:r>
            <a:r>
              <a:rPr lang="ko-KR" altLang="en-US" dirty="0"/>
              <a:t>바이트는 </a:t>
            </a:r>
            <a:r>
              <a:rPr lang="en-US" altLang="ko-KR" dirty="0"/>
              <a:t>1110</a:t>
            </a:r>
            <a:r>
              <a:rPr lang="ko-KR" altLang="en-US" dirty="0"/>
              <a:t>으로 시작한다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첫 바이트가 아닌 나머지 바이트들은 상위 </a:t>
            </a:r>
            <a:r>
              <a:rPr lang="en-US" altLang="ko-KR" dirty="0"/>
              <a:t>2</a:t>
            </a:r>
            <a:r>
              <a:rPr lang="ko-KR" altLang="en-US" dirty="0"/>
              <a:t>비트가 항상 </a:t>
            </a:r>
            <a:r>
              <a:rPr lang="en-US" altLang="ko-KR" dirty="0"/>
              <a:t>10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기존의 </a:t>
            </a:r>
            <a:r>
              <a:rPr lang="en-US" altLang="ko-KR" dirty="0"/>
              <a:t>ASCII</a:t>
            </a:r>
            <a:r>
              <a:rPr lang="ko-KR" altLang="en-US" dirty="0"/>
              <a:t>로 </a:t>
            </a:r>
            <a:r>
              <a:rPr lang="ko-KR" altLang="en-US" dirty="0" err="1"/>
              <a:t>짜여진</a:t>
            </a:r>
            <a:r>
              <a:rPr lang="ko-KR" altLang="en-US" dirty="0"/>
              <a:t> 프로그램의 경우 </a:t>
            </a:r>
            <a:r>
              <a:rPr lang="en-US" altLang="ko-KR" dirty="0" err="1"/>
              <a:t>UTF</a:t>
            </a:r>
            <a:r>
              <a:rPr lang="en-US" altLang="ko-KR" dirty="0"/>
              <a:t>-8</a:t>
            </a:r>
            <a:r>
              <a:rPr lang="ko-KR" altLang="en-US" dirty="0"/>
              <a:t>을 사용하면  아무 문제 없이 동작 가능하다</a:t>
            </a:r>
            <a:r>
              <a:rPr lang="en-US" altLang="ko-KR" dirty="0"/>
              <a:t>.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lvl="1"/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err="1"/>
              <a:t>UTF</a:t>
            </a:r>
            <a:r>
              <a:rPr lang="en-US" altLang="ko-KR" dirty="0"/>
              <a:t>-16</a:t>
            </a:r>
          </a:p>
          <a:p>
            <a:pPr lvl="1"/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2byte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를 사용하여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BMP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를 모두 표현 가능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err="1"/>
              <a:t>UTF</a:t>
            </a:r>
            <a:r>
              <a:rPr lang="en-US" altLang="ko-KR" dirty="0"/>
              <a:t>-32</a:t>
            </a:r>
          </a:p>
          <a:p>
            <a:pPr lvl="1"/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4byte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를 사용하여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BMP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를 모두 표현 가능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BMP </a:t>
            </a:r>
            <a:r>
              <a:rPr lang="ko-KR" altLang="en-US" dirty="0"/>
              <a:t>표현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742814-AF11-4527-A380-4F1C2C34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DBCE-DCE0-4AD5-A986-7E32602079D1}" type="slidenum">
              <a:rPr lang="ko-KR" altLang="en-US" smtClean="0"/>
              <a:pPr/>
              <a:t>535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8121254"/>
      </p:ext>
    </p:extLst>
  </p:cSld>
  <p:clrMapOvr>
    <a:masterClrMapping/>
  </p:clrMapOvr>
</p:sld>
</file>

<file path=ppt/slides/slide5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UTF8</a:t>
            </a:r>
            <a:r>
              <a:rPr lang="ko-KR" altLang="en-US" dirty="0"/>
              <a:t>과 </a:t>
            </a:r>
            <a:r>
              <a:rPr lang="en-US" altLang="ko-KR" dirty="0" err="1"/>
              <a:t>UTF16</a:t>
            </a:r>
            <a:r>
              <a:rPr lang="ko-KR" altLang="en-US" dirty="0"/>
              <a:t>으로 표현</a:t>
            </a:r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3588" y="1556792"/>
            <a:ext cx="7416824" cy="4159588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106562-0AC5-4CB7-97D6-C85F9C65F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DBCE-DCE0-4AD5-A986-7E32602079D1}" type="slidenum">
              <a:rPr lang="ko-KR" altLang="en-US" smtClean="0"/>
              <a:pPr/>
              <a:t>536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6879272"/>
      </p:ext>
    </p:extLst>
  </p:cSld>
  <p:clrMapOvr>
    <a:masterClrMapping/>
  </p:clrMapOvr>
</p:sld>
</file>

<file path=ppt/slides/slide5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UTF Encoding ?</a:t>
            </a:r>
            <a:endParaRPr lang="ko-KR" altLang="en-US"/>
          </a:p>
          <a:p>
            <a:pPr eaLnBrk="1" hangingPunct="1"/>
            <a:r>
              <a:rPr lang="ko-KR" altLang="en-US">
                <a:latin typeface="굴림" charset="-127"/>
                <a:ea typeface="굴림" charset="-127"/>
              </a:rPr>
              <a:t>유니코드 </a:t>
            </a:r>
            <a:r>
              <a:rPr lang="en-US" altLang="ko-KR">
                <a:latin typeface="굴림" charset="-127"/>
                <a:ea typeface="굴림" charset="-127"/>
              </a:rPr>
              <a:t>Character Set</a:t>
            </a:r>
          </a:p>
          <a:p>
            <a:pPr eaLnBrk="1" hangingPunct="1"/>
            <a:r>
              <a:rPr lang="ko-KR" altLang="en-US">
                <a:latin typeface="굴림" charset="-127"/>
                <a:ea typeface="굴림" charset="-127"/>
              </a:rPr>
              <a:t>유니코드 인코딩 </a:t>
            </a:r>
            <a:endParaRPr lang="en-US" altLang="ko-KR">
              <a:latin typeface="굴림" charset="-127"/>
              <a:ea typeface="굴림" charset="-127"/>
            </a:endParaRPr>
          </a:p>
          <a:p>
            <a:pPr eaLnBrk="1" hangingPunct="1"/>
            <a:r>
              <a:rPr lang="en-US" altLang="ko-KR">
                <a:latin typeface="굴림" charset="-127"/>
                <a:ea typeface="굴림" charset="-127"/>
              </a:rPr>
              <a:t>UTF-8, 16</a:t>
            </a:r>
          </a:p>
          <a:p>
            <a:pPr eaLnBrk="1" hangingPunct="1"/>
            <a:r>
              <a:rPr lang="en-US" altLang="ko-KR">
                <a:latin typeface="굴림" charset="-127"/>
                <a:ea typeface="굴림" charset="-127"/>
              </a:rPr>
              <a:t>ICONV</a:t>
            </a:r>
          </a:p>
          <a:p>
            <a:pPr eaLnBrk="1" hangingPunct="1"/>
            <a:r>
              <a:rPr lang="ko-KR" altLang="en-US">
                <a:latin typeface="굴림" charset="-127"/>
                <a:ea typeface="굴림" charset="-127"/>
              </a:rPr>
              <a:t>인코딩 </a:t>
            </a:r>
            <a:r>
              <a:rPr lang="en-US" altLang="ko-KR">
                <a:latin typeface="굴림" charset="-127"/>
                <a:ea typeface="굴림" charset="-127"/>
              </a:rPr>
              <a:t>API  - c, java</a:t>
            </a:r>
          </a:p>
          <a:p>
            <a:pPr eaLnBrk="1" hangingPunct="1"/>
            <a:r>
              <a:rPr lang="ko-KR" altLang="en-US">
                <a:latin typeface="굴림" charset="-127"/>
                <a:ea typeface="굴림" charset="-127"/>
              </a:rPr>
              <a:t>참고자료</a:t>
            </a:r>
            <a:endParaRPr lang="en-US" altLang="ko-KR">
              <a:latin typeface="굴림" charset="-127"/>
              <a:ea typeface="굴림" charset="-127"/>
            </a:endParaRPr>
          </a:p>
          <a:p>
            <a:pPr eaLnBrk="1" hangingPunct="1"/>
            <a:endParaRPr lang="ko-KR" altLang="en-US"/>
          </a:p>
        </p:txBody>
      </p:sp>
      <p:sp>
        <p:nvSpPr>
          <p:cNvPr id="3074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ko-KR" altLang="en-US"/>
              <a:t>차례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FE1600-D750-4F58-8203-B782B9914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DBCE-DCE0-4AD5-A986-7E32602079D1}" type="slidenum">
              <a:rPr lang="ko-KR" altLang="en-US" smtClean="0"/>
              <a:pPr/>
              <a:t>537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911337"/>
      </p:ext>
    </p:extLst>
  </p:cSld>
  <p:clrMapOvr>
    <a:masterClrMapping/>
  </p:clrMapOvr>
</p:sld>
</file>

<file path=ppt/slides/slide5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UTF Encoding ?</a:t>
            </a:r>
            <a:endParaRPr lang="ko-KR" altLang="en-US"/>
          </a:p>
        </p:txBody>
      </p:sp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endParaRPr lang="ko-KR" altLang="en-US"/>
          </a:p>
        </p:txBody>
      </p:sp>
      <p:grpSp>
        <p:nvGrpSpPr>
          <p:cNvPr id="2" name="그룹 5"/>
          <p:cNvGrpSpPr>
            <a:grpSpLocks/>
          </p:cNvGrpSpPr>
          <p:nvPr/>
        </p:nvGrpSpPr>
        <p:grpSpPr bwMode="auto">
          <a:xfrm>
            <a:off x="2000250" y="3571875"/>
            <a:ext cx="2786063" cy="1000125"/>
            <a:chOff x="714348" y="2500306"/>
            <a:chExt cx="2786082" cy="1000132"/>
          </a:xfrm>
        </p:grpSpPr>
        <p:sp>
          <p:nvSpPr>
            <p:cNvPr id="4" name="직사각형 3"/>
            <p:cNvSpPr/>
            <p:nvPr/>
          </p:nvSpPr>
          <p:spPr>
            <a:xfrm>
              <a:off x="714348" y="2500306"/>
              <a:ext cx="2286016" cy="10001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4112" name="TextBox 4"/>
            <p:cNvSpPr txBox="1">
              <a:spLocks noChangeArrowheads="1"/>
            </p:cNvSpPr>
            <p:nvPr/>
          </p:nvSpPr>
          <p:spPr bwMode="auto">
            <a:xfrm>
              <a:off x="1000100" y="2643182"/>
              <a:ext cx="250033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kumimoji="0" lang="ko-KR" altLang="en-US">
                  <a:latin typeface="맑은 고딕" pitchFamily="50" charset="-127"/>
                  <a:ea typeface="맑은 고딕" pitchFamily="50" charset="-127"/>
                </a:rPr>
                <a:t>유니코드 </a:t>
              </a:r>
              <a:endParaRPr kumimoji="0" lang="en-US" altLang="ko-KR">
                <a:latin typeface="맑은 고딕" pitchFamily="50" charset="-127"/>
                <a:ea typeface="맑은 고딕" pitchFamily="50" charset="-127"/>
              </a:endParaRPr>
            </a:p>
            <a:p>
              <a:pPr eaLnBrk="1" hangingPunct="1"/>
              <a:r>
                <a:rPr kumimoji="0" lang="en-US" altLang="ko-KR">
                  <a:latin typeface="맑은 고딕" pitchFamily="50" charset="-127"/>
                  <a:ea typeface="맑은 고딕" pitchFamily="50" charset="-127"/>
                </a:rPr>
                <a:t>( UCS-2, UCS4 )</a:t>
              </a:r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" name="그룹 6"/>
          <p:cNvGrpSpPr>
            <a:grpSpLocks/>
          </p:cNvGrpSpPr>
          <p:nvPr/>
        </p:nvGrpSpPr>
        <p:grpSpPr bwMode="auto">
          <a:xfrm>
            <a:off x="5643563" y="2714625"/>
            <a:ext cx="1428750" cy="642938"/>
            <a:chOff x="714348" y="2500306"/>
            <a:chExt cx="1428760" cy="642942"/>
          </a:xfrm>
        </p:grpSpPr>
        <p:sp>
          <p:nvSpPr>
            <p:cNvPr id="8" name="직사각형 7"/>
            <p:cNvSpPr/>
            <p:nvPr/>
          </p:nvSpPr>
          <p:spPr>
            <a:xfrm>
              <a:off x="714348" y="2500306"/>
              <a:ext cx="1428760" cy="64294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4110" name="TextBox 8"/>
            <p:cNvSpPr txBox="1">
              <a:spLocks noChangeArrowheads="1"/>
            </p:cNvSpPr>
            <p:nvPr/>
          </p:nvSpPr>
          <p:spPr bwMode="auto">
            <a:xfrm>
              <a:off x="1000100" y="2643182"/>
              <a:ext cx="10001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kumimoji="0" lang="en-US" altLang="ko-KR">
                  <a:latin typeface="맑은 고딕" pitchFamily="50" charset="-127"/>
                  <a:ea typeface="맑은 고딕" pitchFamily="50" charset="-127"/>
                </a:rPr>
                <a:t>UTF-8</a:t>
              </a:r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6"/>
          <p:cNvGrpSpPr>
            <a:grpSpLocks/>
          </p:cNvGrpSpPr>
          <p:nvPr/>
        </p:nvGrpSpPr>
        <p:grpSpPr bwMode="auto">
          <a:xfrm>
            <a:off x="5643563" y="3714750"/>
            <a:ext cx="1428750" cy="642938"/>
            <a:chOff x="714348" y="2500306"/>
            <a:chExt cx="1428760" cy="642942"/>
          </a:xfrm>
        </p:grpSpPr>
        <p:sp>
          <p:nvSpPr>
            <p:cNvPr id="18" name="직사각형 17"/>
            <p:cNvSpPr/>
            <p:nvPr/>
          </p:nvSpPr>
          <p:spPr>
            <a:xfrm>
              <a:off x="714348" y="2500306"/>
              <a:ext cx="1428760" cy="64294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4108" name="TextBox 18"/>
            <p:cNvSpPr txBox="1">
              <a:spLocks noChangeArrowheads="1"/>
            </p:cNvSpPr>
            <p:nvPr/>
          </p:nvSpPr>
          <p:spPr bwMode="auto">
            <a:xfrm>
              <a:off x="1000100" y="2643182"/>
              <a:ext cx="10001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kumimoji="0" lang="en-US" altLang="ko-KR">
                  <a:latin typeface="맑은 고딕" pitchFamily="50" charset="-127"/>
                  <a:ea typeface="맑은 고딕" pitchFamily="50" charset="-127"/>
                </a:rPr>
                <a:t>UTF-16</a:t>
              </a:r>
            </a:p>
          </p:txBody>
        </p:sp>
      </p:grpSp>
      <p:grpSp>
        <p:nvGrpSpPr>
          <p:cNvPr id="6" name="그룹 19"/>
          <p:cNvGrpSpPr>
            <a:grpSpLocks/>
          </p:cNvGrpSpPr>
          <p:nvPr/>
        </p:nvGrpSpPr>
        <p:grpSpPr bwMode="auto">
          <a:xfrm>
            <a:off x="5643563" y="4643438"/>
            <a:ext cx="1428750" cy="642937"/>
            <a:chOff x="714348" y="2500306"/>
            <a:chExt cx="1428760" cy="642942"/>
          </a:xfrm>
        </p:grpSpPr>
        <p:sp>
          <p:nvSpPr>
            <p:cNvPr id="21" name="직사각형 20"/>
            <p:cNvSpPr/>
            <p:nvPr/>
          </p:nvSpPr>
          <p:spPr>
            <a:xfrm>
              <a:off x="714348" y="2500306"/>
              <a:ext cx="1428760" cy="64294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4106" name="TextBox 21"/>
            <p:cNvSpPr txBox="1">
              <a:spLocks noChangeArrowheads="1"/>
            </p:cNvSpPr>
            <p:nvPr/>
          </p:nvSpPr>
          <p:spPr bwMode="auto">
            <a:xfrm>
              <a:off x="1000100" y="2643182"/>
              <a:ext cx="10001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kumimoji="0" lang="en-US" altLang="ko-KR">
                  <a:latin typeface="맑은 고딕" pitchFamily="50" charset="-127"/>
                  <a:ea typeface="맑은 고딕" pitchFamily="50" charset="-127"/>
                </a:rPr>
                <a:t>UTF-32</a:t>
              </a:r>
            </a:p>
          </p:txBody>
        </p:sp>
      </p:grpSp>
      <p:sp>
        <p:nvSpPr>
          <p:cNvPr id="23" name="오른쪽 화살표 22"/>
          <p:cNvSpPr/>
          <p:nvPr/>
        </p:nvSpPr>
        <p:spPr>
          <a:xfrm>
            <a:off x="4714875" y="3786188"/>
            <a:ext cx="642938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EC13D8-366E-496F-B5EB-F34CAC7D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DBCE-DCE0-4AD5-A986-7E32602079D1}" type="slidenum">
              <a:rPr lang="ko-KR" altLang="en-US" smtClean="0"/>
              <a:pPr/>
              <a:t>538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9829184"/>
      </p:ext>
    </p:extLst>
  </p:cSld>
  <p:clrMapOvr>
    <a:masterClrMapping/>
  </p:clrMapOvr>
</p:sld>
</file>

<file path=ppt/slides/slide5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UCS-2(Universal Character Set 2)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2Byte Character Set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1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개의 </a:t>
            </a:r>
            <a:r>
              <a:rPr lang="ko-KR" altLang="en-US" dirty="0" err="1">
                <a:latin typeface="굴림" pitchFamily="50" charset="-127"/>
                <a:ea typeface="굴림" pitchFamily="50" charset="-127"/>
              </a:rPr>
              <a:t>언어판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(BMP)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을   정의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1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개의 </a:t>
            </a:r>
            <a:r>
              <a:rPr lang="ko-KR" altLang="en-US" dirty="0" err="1">
                <a:latin typeface="굴림" pitchFamily="50" charset="-127"/>
                <a:ea typeface="굴림" pitchFamily="50" charset="-127"/>
              </a:rPr>
              <a:t>언어판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= 65536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개의 코드 묶음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UCS-4(Universal Character Set 4)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4Byte 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Chracter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 Set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32,768 </a:t>
            </a:r>
            <a:r>
              <a:rPr lang="ko-KR" altLang="en-US" dirty="0" err="1">
                <a:latin typeface="굴림" pitchFamily="50" charset="-127"/>
                <a:ea typeface="굴림" pitchFamily="50" charset="-127"/>
              </a:rPr>
              <a:t>언어판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 정의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ko-KR" altLang="en-US" dirty="0"/>
          </a:p>
        </p:txBody>
      </p:sp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ko-KR" altLang="en-US"/>
              <a:t>유니코드의 </a:t>
            </a:r>
            <a:r>
              <a:rPr lang="en-US" altLang="ko-KR"/>
              <a:t>Character Set</a:t>
            </a:r>
            <a:endParaRPr lang="ko-KR" altLang="en-US"/>
          </a:p>
        </p:txBody>
      </p:sp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714375" y="2786063"/>
            <a:ext cx="2286000" cy="285750"/>
            <a:chOff x="1000100" y="3286124"/>
            <a:chExt cx="2286016" cy="285752"/>
          </a:xfrm>
        </p:grpSpPr>
        <p:sp>
          <p:nvSpPr>
            <p:cNvPr id="4" name="직사각형 3"/>
            <p:cNvSpPr/>
            <p:nvPr/>
          </p:nvSpPr>
          <p:spPr>
            <a:xfrm>
              <a:off x="1000100" y="3286124"/>
              <a:ext cx="285752" cy="2857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285852" y="3286124"/>
              <a:ext cx="285752" cy="2857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571604" y="3286124"/>
              <a:ext cx="285752" cy="2857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857356" y="3286124"/>
              <a:ext cx="285752" cy="2857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143108" y="3286124"/>
              <a:ext cx="285752" cy="2857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428860" y="3286124"/>
              <a:ext cx="285752" cy="2857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714612" y="3286124"/>
              <a:ext cx="285752" cy="2857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000364" y="3286124"/>
              <a:ext cx="285752" cy="2857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grpSp>
        <p:nvGrpSpPr>
          <p:cNvPr id="20" name="그룹 20"/>
          <p:cNvGrpSpPr>
            <a:grpSpLocks/>
          </p:cNvGrpSpPr>
          <p:nvPr/>
        </p:nvGrpSpPr>
        <p:grpSpPr bwMode="auto">
          <a:xfrm>
            <a:off x="3143250" y="2786063"/>
            <a:ext cx="2286000" cy="285750"/>
            <a:chOff x="3428992" y="3286124"/>
            <a:chExt cx="2286016" cy="285752"/>
          </a:xfrm>
        </p:grpSpPr>
        <p:sp>
          <p:nvSpPr>
            <p:cNvPr id="12" name="직사각형 11"/>
            <p:cNvSpPr/>
            <p:nvPr/>
          </p:nvSpPr>
          <p:spPr>
            <a:xfrm>
              <a:off x="3428992" y="3286124"/>
              <a:ext cx="285752" cy="2857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714744" y="3286124"/>
              <a:ext cx="285752" cy="2857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000496" y="3286124"/>
              <a:ext cx="285752" cy="2857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286248" y="3286124"/>
              <a:ext cx="285752" cy="2857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572000" y="3286124"/>
              <a:ext cx="285752" cy="2857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857752" y="3286124"/>
              <a:ext cx="285752" cy="2857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143504" y="3286124"/>
              <a:ext cx="285752" cy="2857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429256" y="3286124"/>
              <a:ext cx="285752" cy="2857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pic>
        <p:nvPicPr>
          <p:cNvPr id="51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1357313"/>
            <a:ext cx="3103563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꺾인 연결선 23"/>
          <p:cNvCxnSpPr/>
          <p:nvPr/>
        </p:nvCxnSpPr>
        <p:spPr>
          <a:xfrm rot="16200000" flipH="1">
            <a:off x="1285081" y="2642394"/>
            <a:ext cx="1588" cy="857250"/>
          </a:xfrm>
          <a:prstGeom prst="bentConnector3">
            <a:avLst>
              <a:gd name="adj1" fmla="val 14395466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/>
          <p:nvPr/>
        </p:nvCxnSpPr>
        <p:spPr>
          <a:xfrm rot="16200000" flipH="1">
            <a:off x="2428081" y="2642394"/>
            <a:ext cx="1588" cy="857250"/>
          </a:xfrm>
          <a:prstGeom prst="bentConnector3">
            <a:avLst>
              <a:gd name="adj1" fmla="val 14395466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/>
          <p:nvPr/>
        </p:nvCxnSpPr>
        <p:spPr>
          <a:xfrm rot="16200000" flipH="1">
            <a:off x="3713956" y="2642394"/>
            <a:ext cx="1588" cy="857250"/>
          </a:xfrm>
          <a:prstGeom prst="bentConnector3">
            <a:avLst>
              <a:gd name="adj1" fmla="val 14395466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/>
          <p:nvPr/>
        </p:nvCxnSpPr>
        <p:spPr>
          <a:xfrm rot="16200000" flipH="1">
            <a:off x="4857750" y="2641600"/>
            <a:ext cx="1588" cy="858838"/>
          </a:xfrm>
          <a:prstGeom prst="bentConnector3">
            <a:avLst>
              <a:gd name="adj1" fmla="val 14395466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49"/>
          <p:cNvGrpSpPr>
            <a:grpSpLocks/>
          </p:cNvGrpSpPr>
          <p:nvPr/>
        </p:nvGrpSpPr>
        <p:grpSpPr bwMode="auto">
          <a:xfrm>
            <a:off x="1143000" y="3429000"/>
            <a:ext cx="3857625" cy="285750"/>
            <a:chOff x="1142976" y="3286124"/>
            <a:chExt cx="3857652" cy="285752"/>
          </a:xfrm>
        </p:grpSpPr>
        <p:sp>
          <p:nvSpPr>
            <p:cNvPr id="46" name="직사각형 45"/>
            <p:cNvSpPr/>
            <p:nvPr/>
          </p:nvSpPr>
          <p:spPr>
            <a:xfrm>
              <a:off x="1142976" y="3286124"/>
              <a:ext cx="285752" cy="28575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0</a:t>
              </a:r>
              <a:endParaRPr kumimoji="0"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285984" y="3286124"/>
              <a:ext cx="285752" cy="28575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0</a:t>
              </a:r>
              <a:endParaRPr kumimoji="0"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571868" y="3286124"/>
              <a:ext cx="285752" cy="28575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0</a:t>
              </a:r>
              <a:endParaRPr kumimoji="0" lang="ko-KR" altLang="en-US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714876" y="3286124"/>
              <a:ext cx="285752" cy="28575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0</a:t>
              </a:r>
              <a:endParaRPr kumimoji="0" lang="ko-KR" altLang="en-US" dirty="0"/>
            </a:p>
          </p:txBody>
        </p:sp>
      </p:grpSp>
      <p:grpSp>
        <p:nvGrpSpPr>
          <p:cNvPr id="22" name="그룹 50"/>
          <p:cNvGrpSpPr>
            <a:grpSpLocks/>
          </p:cNvGrpSpPr>
          <p:nvPr/>
        </p:nvGrpSpPr>
        <p:grpSpPr bwMode="auto">
          <a:xfrm>
            <a:off x="1143000" y="4214813"/>
            <a:ext cx="3857625" cy="285750"/>
            <a:chOff x="1142976" y="3286124"/>
            <a:chExt cx="3857652" cy="285752"/>
          </a:xfrm>
        </p:grpSpPr>
        <p:sp>
          <p:nvSpPr>
            <p:cNvPr id="52" name="직사각형 51"/>
            <p:cNvSpPr/>
            <p:nvPr/>
          </p:nvSpPr>
          <p:spPr>
            <a:xfrm>
              <a:off x="1142976" y="3286124"/>
              <a:ext cx="285752" cy="28575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F</a:t>
              </a:r>
              <a:endParaRPr kumimoji="0"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285984" y="3286124"/>
              <a:ext cx="285752" cy="28575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F</a:t>
              </a:r>
              <a:endParaRPr kumimoji="0"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571868" y="3286124"/>
              <a:ext cx="285752" cy="28575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F</a:t>
              </a:r>
              <a:endParaRPr kumimoji="0"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714876" y="3286124"/>
              <a:ext cx="285752" cy="28575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F</a:t>
              </a:r>
              <a:endParaRPr kumimoji="0" lang="ko-KR" altLang="en-US" dirty="0"/>
            </a:p>
          </p:txBody>
        </p:sp>
      </p:grpSp>
      <p:sp>
        <p:nvSpPr>
          <p:cNvPr id="63" name="자유형 62"/>
          <p:cNvSpPr/>
          <p:nvPr/>
        </p:nvSpPr>
        <p:spPr>
          <a:xfrm>
            <a:off x="1214438" y="3857625"/>
            <a:ext cx="142875" cy="241300"/>
          </a:xfrm>
          <a:custGeom>
            <a:avLst/>
            <a:gdLst>
              <a:gd name="connsiteX0" fmla="*/ 95479 w 143218"/>
              <a:gd name="connsiteY0" fmla="*/ 0 h 506776"/>
              <a:gd name="connsiteX1" fmla="*/ 7344 w 143218"/>
              <a:gd name="connsiteY1" fmla="*/ 209320 h 506776"/>
              <a:gd name="connsiteX2" fmla="*/ 139546 w 143218"/>
              <a:gd name="connsiteY2" fmla="*/ 352540 h 506776"/>
              <a:gd name="connsiteX3" fmla="*/ 29378 w 143218"/>
              <a:gd name="connsiteY3" fmla="*/ 506776 h 506776"/>
              <a:gd name="connsiteX4" fmla="*/ 29378 w 143218"/>
              <a:gd name="connsiteY4" fmla="*/ 506776 h 50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218" h="506776">
                <a:moveTo>
                  <a:pt x="95479" y="0"/>
                </a:moveTo>
                <a:cubicBezTo>
                  <a:pt x="47739" y="75281"/>
                  <a:pt x="0" y="150563"/>
                  <a:pt x="7344" y="209320"/>
                </a:cubicBezTo>
                <a:cubicBezTo>
                  <a:pt x="14689" y="268077"/>
                  <a:pt x="135874" y="302964"/>
                  <a:pt x="139546" y="352540"/>
                </a:cubicBezTo>
                <a:cubicBezTo>
                  <a:pt x="143218" y="402116"/>
                  <a:pt x="29378" y="506776"/>
                  <a:pt x="29378" y="506776"/>
                </a:cubicBezTo>
                <a:lnTo>
                  <a:pt x="29378" y="506776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4" name="자유형 63"/>
          <p:cNvSpPr/>
          <p:nvPr/>
        </p:nvSpPr>
        <p:spPr>
          <a:xfrm>
            <a:off x="2357438" y="3857625"/>
            <a:ext cx="142875" cy="241300"/>
          </a:xfrm>
          <a:custGeom>
            <a:avLst/>
            <a:gdLst>
              <a:gd name="connsiteX0" fmla="*/ 95479 w 143218"/>
              <a:gd name="connsiteY0" fmla="*/ 0 h 506776"/>
              <a:gd name="connsiteX1" fmla="*/ 7344 w 143218"/>
              <a:gd name="connsiteY1" fmla="*/ 209320 h 506776"/>
              <a:gd name="connsiteX2" fmla="*/ 139546 w 143218"/>
              <a:gd name="connsiteY2" fmla="*/ 352540 h 506776"/>
              <a:gd name="connsiteX3" fmla="*/ 29378 w 143218"/>
              <a:gd name="connsiteY3" fmla="*/ 506776 h 506776"/>
              <a:gd name="connsiteX4" fmla="*/ 29378 w 143218"/>
              <a:gd name="connsiteY4" fmla="*/ 506776 h 50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218" h="506776">
                <a:moveTo>
                  <a:pt x="95479" y="0"/>
                </a:moveTo>
                <a:cubicBezTo>
                  <a:pt x="47739" y="75281"/>
                  <a:pt x="0" y="150563"/>
                  <a:pt x="7344" y="209320"/>
                </a:cubicBezTo>
                <a:cubicBezTo>
                  <a:pt x="14689" y="268077"/>
                  <a:pt x="135874" y="302964"/>
                  <a:pt x="139546" y="352540"/>
                </a:cubicBezTo>
                <a:cubicBezTo>
                  <a:pt x="143218" y="402116"/>
                  <a:pt x="29378" y="506776"/>
                  <a:pt x="29378" y="506776"/>
                </a:cubicBezTo>
                <a:lnTo>
                  <a:pt x="29378" y="506776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5" name="자유형 64"/>
          <p:cNvSpPr/>
          <p:nvPr/>
        </p:nvSpPr>
        <p:spPr>
          <a:xfrm>
            <a:off x="3643313" y="3857625"/>
            <a:ext cx="142875" cy="241300"/>
          </a:xfrm>
          <a:custGeom>
            <a:avLst/>
            <a:gdLst>
              <a:gd name="connsiteX0" fmla="*/ 95479 w 143218"/>
              <a:gd name="connsiteY0" fmla="*/ 0 h 506776"/>
              <a:gd name="connsiteX1" fmla="*/ 7344 w 143218"/>
              <a:gd name="connsiteY1" fmla="*/ 209320 h 506776"/>
              <a:gd name="connsiteX2" fmla="*/ 139546 w 143218"/>
              <a:gd name="connsiteY2" fmla="*/ 352540 h 506776"/>
              <a:gd name="connsiteX3" fmla="*/ 29378 w 143218"/>
              <a:gd name="connsiteY3" fmla="*/ 506776 h 506776"/>
              <a:gd name="connsiteX4" fmla="*/ 29378 w 143218"/>
              <a:gd name="connsiteY4" fmla="*/ 506776 h 50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218" h="506776">
                <a:moveTo>
                  <a:pt x="95479" y="0"/>
                </a:moveTo>
                <a:cubicBezTo>
                  <a:pt x="47739" y="75281"/>
                  <a:pt x="0" y="150563"/>
                  <a:pt x="7344" y="209320"/>
                </a:cubicBezTo>
                <a:cubicBezTo>
                  <a:pt x="14689" y="268077"/>
                  <a:pt x="135874" y="302964"/>
                  <a:pt x="139546" y="352540"/>
                </a:cubicBezTo>
                <a:cubicBezTo>
                  <a:pt x="143218" y="402116"/>
                  <a:pt x="29378" y="506776"/>
                  <a:pt x="29378" y="506776"/>
                </a:cubicBezTo>
                <a:lnTo>
                  <a:pt x="29378" y="506776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6" name="자유형 65"/>
          <p:cNvSpPr/>
          <p:nvPr/>
        </p:nvSpPr>
        <p:spPr>
          <a:xfrm>
            <a:off x="4786313" y="3857625"/>
            <a:ext cx="142875" cy="241300"/>
          </a:xfrm>
          <a:custGeom>
            <a:avLst/>
            <a:gdLst>
              <a:gd name="connsiteX0" fmla="*/ 95479 w 143218"/>
              <a:gd name="connsiteY0" fmla="*/ 0 h 506776"/>
              <a:gd name="connsiteX1" fmla="*/ 7344 w 143218"/>
              <a:gd name="connsiteY1" fmla="*/ 209320 h 506776"/>
              <a:gd name="connsiteX2" fmla="*/ 139546 w 143218"/>
              <a:gd name="connsiteY2" fmla="*/ 352540 h 506776"/>
              <a:gd name="connsiteX3" fmla="*/ 29378 w 143218"/>
              <a:gd name="connsiteY3" fmla="*/ 506776 h 506776"/>
              <a:gd name="connsiteX4" fmla="*/ 29378 w 143218"/>
              <a:gd name="connsiteY4" fmla="*/ 506776 h 50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218" h="506776">
                <a:moveTo>
                  <a:pt x="95479" y="0"/>
                </a:moveTo>
                <a:cubicBezTo>
                  <a:pt x="47739" y="75281"/>
                  <a:pt x="0" y="150563"/>
                  <a:pt x="7344" y="209320"/>
                </a:cubicBezTo>
                <a:cubicBezTo>
                  <a:pt x="14689" y="268077"/>
                  <a:pt x="135874" y="302964"/>
                  <a:pt x="139546" y="352540"/>
                </a:cubicBezTo>
                <a:cubicBezTo>
                  <a:pt x="143218" y="402116"/>
                  <a:pt x="29378" y="506776"/>
                  <a:pt x="29378" y="506776"/>
                </a:cubicBezTo>
                <a:lnTo>
                  <a:pt x="29378" y="506776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137" name="TextBox 66"/>
          <p:cNvSpPr txBox="1">
            <a:spLocks noChangeArrowheads="1"/>
          </p:cNvSpPr>
          <p:nvPr/>
        </p:nvSpPr>
        <p:spPr bwMode="auto">
          <a:xfrm>
            <a:off x="785813" y="6215063"/>
            <a:ext cx="6715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BMP ( Basic Multilingual plane )</a:t>
            </a:r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0503F40C-68B4-4C44-AE73-9E714FC78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DBCE-DCE0-4AD5-A986-7E32602079D1}" type="slidenum">
              <a:rPr lang="ko-KR" altLang="en-US" smtClean="0"/>
              <a:pPr/>
              <a:t>539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9947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5"/>
          <p:cNvSpPr>
            <a:spLocks noGrp="1" noChangeArrowheads="1"/>
          </p:cNvSpPr>
          <p:nvPr>
            <p:ph idx="1"/>
          </p:nvPr>
        </p:nvSpPr>
        <p:spPr>
          <a:xfrm>
            <a:off x="395288" y="836613"/>
            <a:ext cx="8520112" cy="5761037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ko-KR" altLang="en-US" sz="2000"/>
              <a:t>다음과 같은 이벤트가 발생할 때 </a:t>
            </a:r>
            <a:r>
              <a:rPr lang="en-US" altLang="ko-KR" sz="2000"/>
              <a:t>WM_PAINT</a:t>
            </a:r>
            <a:r>
              <a:rPr lang="ko-KR" altLang="en-US" sz="2000"/>
              <a:t>가 발생한다</a:t>
            </a:r>
            <a:r>
              <a:rPr lang="en-US" altLang="ko-KR" sz="2000"/>
              <a:t>.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윈도우를 옮기거나 제거했을 때 이전에 감추어졌던 영역이 보이게 될 때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윈도우의 크기를 조절할 때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클라이언트의 일부를 </a:t>
            </a:r>
            <a:r>
              <a:rPr lang="en-US" altLang="ko-KR" sz="1800"/>
              <a:t>Scroll</a:t>
            </a:r>
            <a:r>
              <a:rPr lang="ko-KR" altLang="en-US" sz="1800"/>
              <a:t>했을 때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InvalidateRect</a:t>
            </a:r>
            <a:r>
              <a:rPr lang="ko-KR" altLang="en-US" sz="1800"/>
              <a:t>나 </a:t>
            </a:r>
            <a:r>
              <a:rPr lang="en-US" altLang="ko-KR" sz="1800"/>
              <a:t>InvalidateRgn</a:t>
            </a:r>
            <a:r>
              <a:rPr lang="ko-KR" altLang="en-US" sz="1800"/>
              <a:t>을 사용했을 때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Windows</a:t>
            </a:r>
            <a:r>
              <a:rPr lang="ko-KR" altLang="en-US" sz="1800"/>
              <a:t>가 윈도우의 일부가 겹친 대화상자나 메시지 상자를 제거했을 때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메뉴가 나타났다가 사라질때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풍선 도움말이 나타났을 때</a:t>
            </a:r>
          </a:p>
          <a:p>
            <a:pPr lvl="2">
              <a:lnSpc>
                <a:spcPct val="80000"/>
              </a:lnSpc>
            </a:pPr>
            <a:endParaRPr lang="ko-KR" altLang="en-US" sz="1800"/>
          </a:p>
          <a:p>
            <a:pPr lvl="1">
              <a:lnSpc>
                <a:spcPct val="80000"/>
              </a:lnSpc>
            </a:pPr>
            <a:r>
              <a:rPr lang="ko-KR" altLang="en-US" sz="2000"/>
              <a:t>저장 후 복구할 때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마우스 커서가 클라이언트 영역을 지나갈 때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아이콘이 클라이언트 영역을 지나서 드래그될 때</a:t>
            </a:r>
          </a:p>
          <a:p>
            <a:pPr lvl="2">
              <a:lnSpc>
                <a:spcPct val="80000"/>
              </a:lnSpc>
            </a:pPr>
            <a:endParaRPr lang="ko-KR" altLang="en-US" sz="1800"/>
          </a:p>
          <a:p>
            <a:pPr lvl="1">
              <a:lnSpc>
                <a:spcPct val="80000"/>
              </a:lnSpc>
            </a:pPr>
            <a:endParaRPr lang="en-US" altLang="ko-KR" sz="2000"/>
          </a:p>
        </p:txBody>
      </p:sp>
      <p:sp>
        <p:nvSpPr>
          <p:cNvPr id="59395" name="Rectangle 4"/>
          <p:cNvSpPr>
            <a:spLocks noGrp="1" noChangeArrowheads="1"/>
          </p:cNvSpPr>
          <p:nvPr>
            <p:ph type="title"/>
          </p:nvPr>
        </p:nvSpPr>
        <p:spPr>
          <a:xfrm>
            <a:off x="1588" y="11113"/>
            <a:ext cx="8229600" cy="417512"/>
          </a:xfrm>
          <a:noFill/>
        </p:spPr>
        <p:txBody>
          <a:bodyPr/>
          <a:lstStyle/>
          <a:p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2. WM_PAINT</a:t>
            </a:r>
            <a:r>
              <a:rPr lang="ko-KR" altLang="en-US" sz="3200">
                <a:latin typeface="휴먼옛체" pitchFamily="2" charset="-127"/>
                <a:ea typeface="휴먼옛체" pitchFamily="2" charset="-127"/>
              </a:rPr>
              <a:t>메시지</a:t>
            </a:r>
          </a:p>
        </p:txBody>
      </p:sp>
    </p:spTree>
  </p:cSld>
  <p:clrMapOvr>
    <a:masterClrMapping/>
  </p:clrMapOvr>
</p:sld>
</file>

<file path=ppt/slides/slide5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UCS-2,4 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는 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ko-KR" altLang="en-US" dirty="0">
                <a:latin typeface="굴림" pitchFamily="50" charset="-127"/>
                <a:ea typeface="굴림" pitchFamily="50" charset="-127"/>
              </a:rPr>
              <a:t>유니코드를 저장하는 변수의 크기를 정의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But, 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바이트 순서에 대해서 표준화하지 못했음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ko-KR" altLang="en-US" dirty="0">
                <a:latin typeface="굴림" pitchFamily="50" charset="-127"/>
                <a:ea typeface="굴림" pitchFamily="50" charset="-127"/>
              </a:rPr>
              <a:t>파일처리 프로그램들이 바이트 단위로 동작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UCS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와는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잘 맞지 않음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ko-KR" altLang="en-US" dirty="0">
                <a:latin typeface="굴림" pitchFamily="50" charset="-127"/>
                <a:ea typeface="굴림" pitchFamily="50" charset="-127"/>
              </a:rPr>
              <a:t>즉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파일을 인식 시 이 파일이 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UCS-2,UCS-4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인지 인식하고 각 경우를 구분해서 모두 다르게 구현해야 하는 문제 발생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 marL="411480" algn="ct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We Need </a:t>
            </a:r>
          </a:p>
          <a:p>
            <a:pPr marL="411480" algn="ct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Suitable external encoding of Unicode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ko-KR" altLang="en-US"/>
              <a:t>왜 인코딩이 필요한가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F7F4892-81D1-4C80-89F9-D6935CD2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DBCE-DCE0-4AD5-A986-7E32602079D1}" type="slidenum">
              <a:rPr lang="ko-KR" altLang="en-US" smtClean="0"/>
              <a:pPr/>
              <a:t>540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4092305"/>
      </p:ext>
    </p:extLst>
  </p:cSld>
  <p:clrMapOvr>
    <a:masterClrMapping/>
  </p:clrMapOvr>
</p:sld>
</file>

<file path=ppt/slides/slide5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ko-KR" altLang="en-US"/>
          </a:p>
        </p:txBody>
      </p:sp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endParaRPr lang="ko-KR" altLang="en-US"/>
          </a:p>
        </p:txBody>
      </p:sp>
      <p:grpSp>
        <p:nvGrpSpPr>
          <p:cNvPr id="2" name="그룹 3"/>
          <p:cNvGrpSpPr>
            <a:grpSpLocks/>
          </p:cNvGrpSpPr>
          <p:nvPr/>
        </p:nvGrpSpPr>
        <p:grpSpPr bwMode="auto">
          <a:xfrm>
            <a:off x="1071563" y="2500313"/>
            <a:ext cx="2286000" cy="285750"/>
            <a:chOff x="1000100" y="3286124"/>
            <a:chExt cx="2286016" cy="285752"/>
          </a:xfrm>
        </p:grpSpPr>
        <p:sp>
          <p:nvSpPr>
            <p:cNvPr id="5" name="직사각형 4"/>
            <p:cNvSpPr/>
            <p:nvPr/>
          </p:nvSpPr>
          <p:spPr>
            <a:xfrm>
              <a:off x="1000100" y="3286124"/>
              <a:ext cx="285752" cy="2857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0</a:t>
              </a:r>
              <a:endParaRPr kumimoji="0"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285852" y="3286124"/>
              <a:ext cx="285752" cy="2857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0</a:t>
              </a:r>
              <a:endParaRPr kumimoji="0"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71604" y="3286124"/>
              <a:ext cx="285752" cy="2857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0</a:t>
              </a:r>
              <a:endParaRPr kumimoji="0"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857356" y="3286124"/>
              <a:ext cx="285752" cy="2857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0</a:t>
              </a:r>
              <a:endParaRPr kumimoji="0"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143108" y="3286124"/>
              <a:ext cx="285752" cy="2857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0</a:t>
              </a:r>
              <a:endParaRPr kumimoji="0"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28860" y="3286124"/>
              <a:ext cx="285752" cy="2857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0</a:t>
              </a:r>
              <a:endParaRPr kumimoji="0"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714612" y="3286124"/>
              <a:ext cx="285752" cy="2857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0</a:t>
              </a:r>
              <a:endParaRPr kumimoji="0"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000364" y="3286124"/>
              <a:ext cx="285752" cy="2857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0</a:t>
              </a:r>
              <a:endParaRPr kumimoji="0" lang="ko-KR" altLang="en-US" dirty="0"/>
            </a:p>
          </p:txBody>
        </p:sp>
      </p:grpSp>
      <p:grpSp>
        <p:nvGrpSpPr>
          <p:cNvPr id="3" name="그룹 12"/>
          <p:cNvGrpSpPr>
            <a:grpSpLocks/>
          </p:cNvGrpSpPr>
          <p:nvPr/>
        </p:nvGrpSpPr>
        <p:grpSpPr bwMode="auto">
          <a:xfrm>
            <a:off x="3571875" y="2500313"/>
            <a:ext cx="2286000" cy="285750"/>
            <a:chOff x="1000100" y="3286124"/>
            <a:chExt cx="2286016" cy="285752"/>
          </a:xfrm>
        </p:grpSpPr>
        <p:sp>
          <p:nvSpPr>
            <p:cNvPr id="14" name="직사각형 13"/>
            <p:cNvSpPr/>
            <p:nvPr/>
          </p:nvSpPr>
          <p:spPr>
            <a:xfrm>
              <a:off x="1000100" y="3286124"/>
              <a:ext cx="285752" cy="2857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0</a:t>
              </a:r>
              <a:endParaRPr kumimoji="0"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285852" y="3286124"/>
              <a:ext cx="285752" cy="2857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0</a:t>
              </a:r>
              <a:endParaRPr kumimoji="0"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71604" y="3286124"/>
              <a:ext cx="285752" cy="2857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1</a:t>
              </a:r>
              <a:endParaRPr kumimoji="0"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857356" y="3286124"/>
              <a:ext cx="285752" cy="2857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1</a:t>
              </a:r>
              <a:endParaRPr kumimoji="0"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143108" y="3286124"/>
              <a:ext cx="285752" cy="2857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0</a:t>
              </a:r>
              <a:endParaRPr kumimoji="0"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428860" y="3286124"/>
              <a:ext cx="285752" cy="2857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0</a:t>
              </a:r>
              <a:endParaRPr kumimoji="0"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714612" y="3286124"/>
              <a:ext cx="285752" cy="2857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0</a:t>
              </a:r>
              <a:endParaRPr kumimoji="0"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0364" y="3286124"/>
              <a:ext cx="285752" cy="2857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0</a:t>
              </a:r>
              <a:endParaRPr kumimoji="0" lang="ko-KR" altLang="en-US" dirty="0"/>
            </a:p>
          </p:txBody>
        </p:sp>
      </p:grpSp>
      <p:cxnSp>
        <p:nvCxnSpPr>
          <p:cNvPr id="22" name="꺾인 연결선 21"/>
          <p:cNvCxnSpPr/>
          <p:nvPr/>
        </p:nvCxnSpPr>
        <p:spPr>
          <a:xfrm rot="16200000" flipH="1">
            <a:off x="1642269" y="2429669"/>
            <a:ext cx="1588" cy="857250"/>
          </a:xfrm>
          <a:prstGeom prst="bentConnector3">
            <a:avLst>
              <a:gd name="adj1" fmla="val 14395466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/>
          <p:nvPr/>
        </p:nvCxnSpPr>
        <p:spPr>
          <a:xfrm rot="16200000" flipH="1">
            <a:off x="2785269" y="2429669"/>
            <a:ext cx="1588" cy="857250"/>
          </a:xfrm>
          <a:prstGeom prst="bentConnector3">
            <a:avLst>
              <a:gd name="adj1" fmla="val 14395466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/>
          <p:nvPr/>
        </p:nvCxnSpPr>
        <p:spPr>
          <a:xfrm rot="16200000" flipH="1">
            <a:off x="4071144" y="2429669"/>
            <a:ext cx="1588" cy="857250"/>
          </a:xfrm>
          <a:prstGeom prst="bentConnector3">
            <a:avLst>
              <a:gd name="adj1" fmla="val 14395466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/>
          <p:nvPr/>
        </p:nvCxnSpPr>
        <p:spPr>
          <a:xfrm rot="16200000" flipH="1">
            <a:off x="5214144" y="2429669"/>
            <a:ext cx="1588" cy="857250"/>
          </a:xfrm>
          <a:prstGeom prst="bentConnector3">
            <a:avLst>
              <a:gd name="adj1" fmla="val 14395466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25"/>
          <p:cNvGrpSpPr>
            <a:grpSpLocks/>
          </p:cNvGrpSpPr>
          <p:nvPr/>
        </p:nvGrpSpPr>
        <p:grpSpPr bwMode="auto">
          <a:xfrm>
            <a:off x="1498600" y="3214688"/>
            <a:ext cx="3859213" cy="287337"/>
            <a:chOff x="1142976" y="3286124"/>
            <a:chExt cx="3857652" cy="285752"/>
          </a:xfrm>
        </p:grpSpPr>
        <p:sp>
          <p:nvSpPr>
            <p:cNvPr id="27" name="직사각형 26"/>
            <p:cNvSpPr/>
            <p:nvPr/>
          </p:nvSpPr>
          <p:spPr>
            <a:xfrm>
              <a:off x="1142976" y="3286124"/>
              <a:ext cx="285634" cy="28575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0</a:t>
              </a:r>
              <a:endParaRPr kumimoji="0"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285514" y="3286124"/>
              <a:ext cx="285634" cy="28575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0</a:t>
              </a:r>
              <a:endParaRPr kumimoji="0"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572456" y="3286124"/>
              <a:ext cx="285634" cy="28575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3</a:t>
              </a:r>
              <a:endParaRPr kumimoji="0"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14994" y="3286124"/>
              <a:ext cx="285634" cy="28575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0</a:t>
              </a:r>
              <a:endParaRPr kumimoji="0" lang="ko-KR" altLang="en-US" dirty="0"/>
            </a:p>
          </p:txBody>
        </p:sp>
      </p:grpSp>
      <p:sp>
        <p:nvSpPr>
          <p:cNvPr id="31" name="등호 30"/>
          <p:cNvSpPr/>
          <p:nvPr/>
        </p:nvSpPr>
        <p:spPr>
          <a:xfrm>
            <a:off x="6215063" y="2714625"/>
            <a:ext cx="714375" cy="42862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7180" name="TextBox 31"/>
          <p:cNvSpPr txBox="1">
            <a:spLocks noChangeArrowheads="1"/>
          </p:cNvSpPr>
          <p:nvPr/>
        </p:nvSpPr>
        <p:spPr bwMode="auto">
          <a:xfrm>
            <a:off x="7286625" y="2714625"/>
            <a:ext cx="642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" name="그룹 63"/>
          <p:cNvGrpSpPr>
            <a:grpSpLocks/>
          </p:cNvGrpSpPr>
          <p:nvPr/>
        </p:nvGrpSpPr>
        <p:grpSpPr bwMode="auto">
          <a:xfrm>
            <a:off x="3571875" y="3929063"/>
            <a:ext cx="2286000" cy="1001712"/>
            <a:chOff x="1071538" y="3929066"/>
            <a:chExt cx="2286016" cy="1000926"/>
          </a:xfrm>
        </p:grpSpPr>
        <p:grpSp>
          <p:nvGrpSpPr>
            <p:cNvPr id="26" name="그룹 32"/>
            <p:cNvGrpSpPr>
              <a:grpSpLocks/>
            </p:cNvGrpSpPr>
            <p:nvPr/>
          </p:nvGrpSpPr>
          <p:grpSpPr bwMode="auto">
            <a:xfrm>
              <a:off x="1071538" y="3929066"/>
              <a:ext cx="2286016" cy="285752"/>
              <a:chOff x="1000100" y="3286124"/>
              <a:chExt cx="2286016" cy="285752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1000100" y="3286124"/>
                <a:ext cx="285752" cy="2855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0</a:t>
                </a:r>
                <a:endParaRPr kumimoji="0" lang="ko-KR" altLang="en-US" dirty="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1285852" y="3286124"/>
                <a:ext cx="285752" cy="2855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0</a:t>
                </a:r>
                <a:endParaRPr kumimoji="0"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1571604" y="3286124"/>
                <a:ext cx="285752" cy="2855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0</a:t>
                </a:r>
                <a:endParaRPr kumimoji="0" lang="ko-KR" altLang="en-US" dirty="0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1857356" y="3286124"/>
                <a:ext cx="285752" cy="2855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0</a:t>
                </a:r>
                <a:endParaRPr kumimoji="0" lang="ko-KR" altLang="en-US" dirty="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2143108" y="3286124"/>
                <a:ext cx="285752" cy="2855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0</a:t>
                </a:r>
                <a:endParaRPr kumimoji="0" lang="ko-KR" altLang="en-US" dirty="0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2428860" y="3286124"/>
                <a:ext cx="285752" cy="2855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0</a:t>
                </a:r>
                <a:endParaRPr kumimoji="0" lang="ko-KR" altLang="en-US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2714612" y="3286124"/>
                <a:ext cx="285752" cy="2855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0</a:t>
                </a:r>
                <a:endParaRPr kumimoji="0" lang="ko-KR" altLang="en-US" dirty="0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3000364" y="3286124"/>
                <a:ext cx="285752" cy="2855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0</a:t>
                </a:r>
                <a:endParaRPr kumimoji="0" lang="ko-KR" altLang="en-US" dirty="0"/>
              </a:p>
            </p:txBody>
          </p:sp>
        </p:grpSp>
        <p:cxnSp>
          <p:nvCxnSpPr>
            <p:cNvPr id="51" name="꺾인 연결선 50"/>
            <p:cNvCxnSpPr/>
            <p:nvPr/>
          </p:nvCxnSpPr>
          <p:spPr>
            <a:xfrm rot="16200000" flipH="1">
              <a:off x="1642249" y="3858138"/>
              <a:ext cx="1587" cy="857256"/>
            </a:xfrm>
            <a:prstGeom prst="bentConnector3">
              <a:avLst>
                <a:gd name="adj1" fmla="val 14395466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꺾인 연결선 51"/>
            <p:cNvCxnSpPr/>
            <p:nvPr/>
          </p:nvCxnSpPr>
          <p:spPr>
            <a:xfrm rot="16200000" flipH="1">
              <a:off x="2785257" y="3858138"/>
              <a:ext cx="1587" cy="857256"/>
            </a:xfrm>
            <a:prstGeom prst="bentConnector3">
              <a:avLst>
                <a:gd name="adj1" fmla="val 14395466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/>
            <p:cNvSpPr/>
            <p:nvPr/>
          </p:nvSpPr>
          <p:spPr>
            <a:xfrm>
              <a:off x="1498579" y="4644466"/>
              <a:ext cx="285752" cy="28552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0</a:t>
              </a:r>
              <a:endParaRPr kumimoji="0"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641587" y="4644466"/>
              <a:ext cx="285752" cy="28552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0</a:t>
              </a:r>
              <a:endParaRPr kumimoji="0" lang="ko-KR" altLang="en-US" dirty="0"/>
            </a:p>
          </p:txBody>
        </p:sp>
      </p:grpSp>
      <p:grpSp>
        <p:nvGrpSpPr>
          <p:cNvPr id="7168" name="그룹 62"/>
          <p:cNvGrpSpPr>
            <a:grpSpLocks/>
          </p:cNvGrpSpPr>
          <p:nvPr/>
        </p:nvGrpSpPr>
        <p:grpSpPr bwMode="auto">
          <a:xfrm>
            <a:off x="1071563" y="3929063"/>
            <a:ext cx="2286000" cy="1001712"/>
            <a:chOff x="3571868" y="3929066"/>
            <a:chExt cx="2286016" cy="1000926"/>
          </a:xfrm>
        </p:grpSpPr>
        <p:grpSp>
          <p:nvGrpSpPr>
            <p:cNvPr id="7169" name="그룹 41"/>
            <p:cNvGrpSpPr>
              <a:grpSpLocks/>
            </p:cNvGrpSpPr>
            <p:nvPr/>
          </p:nvGrpSpPr>
          <p:grpSpPr bwMode="auto">
            <a:xfrm>
              <a:off x="3571868" y="3929066"/>
              <a:ext cx="2286016" cy="285752"/>
              <a:chOff x="1000100" y="3286124"/>
              <a:chExt cx="2286016" cy="285752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1000100" y="3286124"/>
                <a:ext cx="285752" cy="2855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0</a:t>
                </a:r>
                <a:endParaRPr kumimoji="0" lang="ko-KR" altLang="en-US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1285852" y="3286124"/>
                <a:ext cx="285752" cy="2855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0</a:t>
                </a:r>
                <a:endParaRPr kumimoji="0" lang="ko-KR" altLang="en-US" dirty="0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1571604" y="3286124"/>
                <a:ext cx="285752" cy="2855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1</a:t>
                </a:r>
                <a:endParaRPr kumimoji="0" lang="ko-KR" altLang="en-US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1857356" y="3286124"/>
                <a:ext cx="285752" cy="2855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1</a:t>
                </a:r>
                <a:endParaRPr kumimoji="0" lang="ko-KR" altLang="en-US" dirty="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2143108" y="3286124"/>
                <a:ext cx="285752" cy="2855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0</a:t>
                </a:r>
                <a:endParaRPr kumimoji="0" lang="ko-KR" altLang="en-US" dirty="0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2428860" y="3286124"/>
                <a:ext cx="285752" cy="2855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0</a:t>
                </a:r>
                <a:endParaRPr kumimoji="0"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2714612" y="3286124"/>
                <a:ext cx="285752" cy="2855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0</a:t>
                </a:r>
                <a:endParaRPr kumimoji="0" lang="ko-KR" altLang="en-US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3000364" y="3286124"/>
                <a:ext cx="285752" cy="2855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0</a:t>
                </a:r>
                <a:endParaRPr kumimoji="0" lang="ko-KR" altLang="en-US" dirty="0"/>
              </a:p>
            </p:txBody>
          </p:sp>
        </p:grpSp>
        <p:cxnSp>
          <p:nvCxnSpPr>
            <p:cNvPr id="53" name="꺾인 연결선 52"/>
            <p:cNvCxnSpPr/>
            <p:nvPr/>
          </p:nvCxnSpPr>
          <p:spPr>
            <a:xfrm rot="16200000" flipH="1">
              <a:off x="4071140" y="3858138"/>
              <a:ext cx="1587" cy="857256"/>
            </a:xfrm>
            <a:prstGeom prst="bentConnector3">
              <a:avLst>
                <a:gd name="adj1" fmla="val 14395466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꺾인 연결선 53"/>
            <p:cNvCxnSpPr/>
            <p:nvPr/>
          </p:nvCxnSpPr>
          <p:spPr>
            <a:xfrm rot="16200000" flipH="1">
              <a:off x="5214148" y="3858138"/>
              <a:ext cx="1587" cy="857256"/>
            </a:xfrm>
            <a:prstGeom prst="bentConnector3">
              <a:avLst>
                <a:gd name="adj1" fmla="val 14395466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3927470" y="4644466"/>
              <a:ext cx="285752" cy="28552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3</a:t>
              </a:r>
              <a:endParaRPr kumimoji="0" lang="ko-KR" altLang="en-US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070478" y="4644466"/>
              <a:ext cx="285752" cy="28552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0</a:t>
              </a:r>
              <a:endParaRPr kumimoji="0" lang="ko-KR" altLang="en-US" dirty="0"/>
            </a:p>
          </p:txBody>
        </p:sp>
      </p:grpSp>
      <p:sp>
        <p:nvSpPr>
          <p:cNvPr id="60" name="등호 59"/>
          <p:cNvSpPr/>
          <p:nvPr/>
        </p:nvSpPr>
        <p:spPr>
          <a:xfrm>
            <a:off x="6215063" y="4143375"/>
            <a:ext cx="714375" cy="42862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7184" name="TextBox 60"/>
          <p:cNvSpPr txBox="1">
            <a:spLocks noChangeArrowheads="1"/>
          </p:cNvSpPr>
          <p:nvPr/>
        </p:nvSpPr>
        <p:spPr bwMode="auto">
          <a:xfrm>
            <a:off x="7286625" y="4143375"/>
            <a:ext cx="642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??</a:t>
            </a:r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2" name="슬라이드 번호 개체 틀 7171">
            <a:extLst>
              <a:ext uri="{FF2B5EF4-FFF2-40B4-BE49-F238E27FC236}">
                <a16:creationId xmlns:a16="http://schemas.microsoft.com/office/drawing/2014/main" id="{5FF63577-D2BD-4689-9225-EEC5D500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DBCE-DCE0-4AD5-A986-7E32602079D1}" type="slidenum">
              <a:rPr lang="ko-KR" altLang="en-US" smtClean="0"/>
              <a:pPr/>
              <a:t>541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6235188"/>
      </p:ext>
    </p:extLst>
  </p:cSld>
  <p:clrMapOvr>
    <a:masterClrMapping/>
  </p:clrMapOvr>
</p:sld>
</file>

<file path=ppt/slides/slide5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b="1" u="sng">
                <a:latin typeface="굴림" charset="-127"/>
                <a:ea typeface="굴림" charset="-127"/>
              </a:rPr>
              <a:t>UTF(Unicode Transformation Format)</a:t>
            </a:r>
          </a:p>
          <a:p>
            <a:pPr eaLnBrk="1" hangingPunct="1"/>
            <a:endParaRPr lang="en-US" altLang="ko-KR">
              <a:latin typeface="굴림" charset="-127"/>
              <a:ea typeface="굴림" charset="-127"/>
            </a:endParaRPr>
          </a:p>
          <a:p>
            <a:pPr eaLnBrk="1" hangingPunct="1"/>
            <a:r>
              <a:rPr lang="en-US" altLang="ko-KR">
                <a:latin typeface="굴림" charset="-127"/>
                <a:ea typeface="굴림" charset="-127"/>
              </a:rPr>
              <a:t>UTF-8(in web)</a:t>
            </a:r>
          </a:p>
          <a:p>
            <a:pPr lvl="1" eaLnBrk="1" hangingPunct="1"/>
            <a:r>
              <a:rPr lang="en-US" altLang="ko-KR">
                <a:latin typeface="굴림" charset="-127"/>
                <a:ea typeface="굴림" charset="-127"/>
              </a:rPr>
              <a:t>MIN:  8bit, MAX: 32bit(1 Byte * 4) </a:t>
            </a:r>
          </a:p>
          <a:p>
            <a:pPr eaLnBrk="1" hangingPunct="1"/>
            <a:r>
              <a:rPr lang="en-US" altLang="ko-KR">
                <a:latin typeface="굴림" charset="-127"/>
                <a:ea typeface="굴림" charset="-127"/>
              </a:rPr>
              <a:t>UTF-16(in windows,  java)</a:t>
            </a:r>
          </a:p>
          <a:p>
            <a:pPr lvl="1" eaLnBrk="1" hangingPunct="1"/>
            <a:r>
              <a:rPr lang="en-US" altLang="ko-KR">
                <a:latin typeface="굴림" charset="-127"/>
                <a:ea typeface="굴림" charset="-127"/>
              </a:rPr>
              <a:t>MIN:  16bit, MAX: 32bit(2 Byte * 2)</a:t>
            </a:r>
          </a:p>
          <a:p>
            <a:pPr eaLnBrk="1" hangingPunct="1"/>
            <a:r>
              <a:rPr lang="en-US" altLang="ko-KR">
                <a:latin typeface="굴림" charset="-127"/>
                <a:ea typeface="굴림" charset="-127"/>
              </a:rPr>
              <a:t>UTF-32(in unix)</a:t>
            </a:r>
          </a:p>
          <a:p>
            <a:pPr lvl="1" eaLnBrk="1" hangingPunct="1"/>
            <a:r>
              <a:rPr lang="en-US" altLang="ko-KR">
                <a:latin typeface="굴림" charset="-127"/>
                <a:ea typeface="굴림" charset="-127"/>
              </a:rPr>
              <a:t>MIN:  32bit, MAX: 32bit(4 Byte * 1)</a:t>
            </a:r>
          </a:p>
        </p:txBody>
      </p:sp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ko-KR" altLang="en-US"/>
              <a:t>유니코드 인코딩</a:t>
            </a:r>
            <a:r>
              <a:rPr lang="en-US" altLang="ko-KR"/>
              <a:t>(UTF)</a:t>
            </a:r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90471F-1E88-4986-B286-D3C970F41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DBCE-DCE0-4AD5-A986-7E32602079D1}" type="slidenum">
              <a:rPr lang="ko-KR" altLang="en-US" smtClean="0"/>
              <a:pPr/>
              <a:t>542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180095"/>
      </p:ext>
    </p:extLst>
  </p:cSld>
  <p:clrMapOvr>
    <a:masterClrMapping/>
  </p:clrMapOvr>
</p:sld>
</file>

<file path=ppt/slides/slide5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dirty="0">
                <a:latin typeface="굴림" pitchFamily="50" charset="-127"/>
                <a:ea typeface="굴림" pitchFamily="50" charset="-127"/>
              </a:rPr>
              <a:t>장점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ko-KR" altLang="en-US" dirty="0">
                <a:latin typeface="굴림" pitchFamily="50" charset="-127"/>
                <a:ea typeface="굴림" pitchFamily="50" charset="-127"/>
              </a:rPr>
              <a:t>하위 호환성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(ASCII) – 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하위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8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비트가 </a:t>
            </a:r>
            <a:r>
              <a:rPr lang="en-US" altLang="ko-KR" dirty="0" err="1">
                <a:latin typeface="굴림" pitchFamily="50" charset="-127"/>
                <a:ea typeface="굴림" pitchFamily="50" charset="-127"/>
              </a:rPr>
              <a:t>ascii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코드와 동일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XML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문서의 표준 </a:t>
            </a:r>
            <a:r>
              <a:rPr lang="ko-KR" altLang="en-US" dirty="0" err="1">
                <a:latin typeface="굴림" pitchFamily="50" charset="-127"/>
                <a:ea typeface="굴림" pitchFamily="50" charset="-127"/>
              </a:rPr>
              <a:t>인코딩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ko-KR" altLang="en-US" dirty="0">
                <a:latin typeface="굴림" pitchFamily="50" charset="-127"/>
                <a:ea typeface="굴림" pitchFamily="50" charset="-127"/>
              </a:rPr>
              <a:t>모든 유니코드 문자 표현 가능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ko-KR" altLang="en-US" dirty="0">
                <a:latin typeface="굴림" pitchFamily="50" charset="-127"/>
                <a:ea typeface="굴림" pitchFamily="50" charset="-127"/>
              </a:rPr>
              <a:t>미리 바이트 크기를 알 수 있다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ko-KR" altLang="en-US" dirty="0">
                <a:latin typeface="굴림" pitchFamily="50" charset="-127"/>
                <a:ea typeface="굴림" pitchFamily="50" charset="-127"/>
              </a:rPr>
              <a:t>간단한 비트 연산만 사용해서 효율적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dirty="0">
                <a:latin typeface="굴림" pitchFamily="50" charset="-127"/>
                <a:ea typeface="굴림" pitchFamily="50" charset="-127"/>
              </a:rPr>
              <a:t>단점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ko-KR" altLang="en-US" dirty="0">
                <a:latin typeface="굴림" pitchFamily="50" charset="-127"/>
                <a:ea typeface="굴림" pitchFamily="50" charset="-127"/>
              </a:rPr>
              <a:t>크기가 크다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.(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가변적 </a:t>
            </a:r>
            <a:r>
              <a:rPr lang="ko-KR" altLang="en-US" dirty="0" err="1">
                <a:latin typeface="굴림" pitchFamily="50" charset="-127"/>
                <a:ea typeface="굴림" pitchFamily="50" charset="-127"/>
              </a:rPr>
              <a:t>인코딩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) 1 ~ 4 byte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ko-KR" altLang="en-US" dirty="0">
                <a:latin typeface="굴림" pitchFamily="50" charset="-127"/>
                <a:ea typeface="굴림" pitchFamily="50" charset="-127"/>
              </a:rPr>
              <a:t>문자열 처리가 간단하지 않다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/>
              <a:t>UTF-8 </a:t>
            </a:r>
            <a:r>
              <a:rPr lang="ko-KR" altLang="en-US"/>
              <a:t>장점 </a:t>
            </a:r>
            <a:r>
              <a:rPr lang="en-US" altLang="ko-KR"/>
              <a:t>&amp; </a:t>
            </a:r>
            <a:r>
              <a:rPr lang="ko-KR" altLang="en-US"/>
              <a:t>단점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C84B3B7-6890-45A5-B27B-753FAA34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DBCE-DCE0-4AD5-A986-7E32602079D1}" type="slidenum">
              <a:rPr lang="ko-KR" altLang="en-US" smtClean="0"/>
              <a:pPr/>
              <a:t>543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5452497"/>
      </p:ext>
    </p:extLst>
  </p:cSld>
  <p:clrMapOvr>
    <a:masterClrMapping/>
  </p:clrMapOvr>
</p:sld>
</file>

<file path=ppt/slides/slide5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500063" y="1036638"/>
          <a:ext cx="8358186" cy="55959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3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6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6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굴림" pitchFamily="50" charset="-127"/>
                          <a:ea typeface="굴림" pitchFamily="50" charset="-127"/>
                        </a:rPr>
                        <a:t>코드범위</a:t>
                      </a:r>
                    </a:p>
                  </a:txBody>
                  <a:tcPr marL="91439" marR="91439" marT="45721" marB="45721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>
                          <a:latin typeface="굴림" pitchFamily="50" charset="-127"/>
                          <a:ea typeface="굴림" pitchFamily="50" charset="-127"/>
                        </a:rPr>
                        <a:t>UTF-8</a:t>
                      </a:r>
                      <a:endParaRPr kumimoji="0" lang="ko-KR" altLang="en-US" sz="1800" b="1" kern="1200" dirty="0">
                        <a:solidFill>
                          <a:schemeClr val="lt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91439" marR="91439" marT="45721" marB="45721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1800" b="1" kern="1200" dirty="0">
                          <a:latin typeface="굴림" pitchFamily="50" charset="-127"/>
                          <a:ea typeface="굴림" pitchFamily="50" charset="-127"/>
                        </a:rPr>
                        <a:t>설      명 </a:t>
                      </a:r>
                      <a:endParaRPr kumimoji="0" lang="ko-KR" altLang="en-US" sz="1800" b="1" kern="1200" dirty="0">
                        <a:solidFill>
                          <a:schemeClr val="lt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91439" marR="91439" marT="45721" marB="4572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53"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1" kern="1200" dirty="0">
                          <a:latin typeface="굴림" pitchFamily="50" charset="-127"/>
                          <a:ea typeface="굴림" pitchFamily="50" charset="-127"/>
                        </a:rPr>
                        <a:t>000000-00007F </a:t>
                      </a:r>
                    </a:p>
                    <a:p>
                      <a:pPr algn="ctr"/>
                      <a:r>
                        <a:rPr kumimoji="0" lang="en-US" sz="2000" b="1" kern="1200" dirty="0">
                          <a:latin typeface="굴림" pitchFamily="50" charset="-127"/>
                          <a:ea typeface="굴림" pitchFamily="50" charset="-127"/>
                        </a:rPr>
                        <a:t>1Byte</a:t>
                      </a:r>
                      <a:endParaRPr lang="ko-KR" altLang="en-US" sz="2000" b="1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marT="45721" marB="45721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kern="1200" dirty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r>
                        <a:rPr kumimoji="0" lang="en-US" sz="2800" b="1" kern="1200" dirty="0">
                          <a:latin typeface="굴림" pitchFamily="50" charset="-127"/>
                          <a:ea typeface="굴림" pitchFamily="50" charset="-127"/>
                        </a:rPr>
                        <a:t>xxxxxxx</a:t>
                      </a:r>
                      <a:endParaRPr lang="ko-KR" altLang="en-US" sz="2800" b="1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marT="45721" marB="45721" anchor="ctr" anchorCtr="1"/>
                </a:tc>
                <a:tc>
                  <a:txBody>
                    <a:bodyPr/>
                    <a:lstStyle/>
                    <a:p>
                      <a:r>
                        <a:rPr kumimoji="0" lang="en-US" altLang="ko-KR" sz="1800" b="1" kern="1200" dirty="0">
                          <a:latin typeface="굴림" pitchFamily="50" charset="-127"/>
                          <a:ea typeface="굴림" pitchFamily="50" charset="-127"/>
                        </a:rPr>
                        <a:t>ASCII</a:t>
                      </a:r>
                      <a:r>
                        <a:rPr kumimoji="0" lang="ko-KR" altLang="en-US" sz="1800" b="1" kern="1200" dirty="0">
                          <a:latin typeface="굴림" pitchFamily="50" charset="-127"/>
                          <a:ea typeface="굴림" pitchFamily="50" charset="-127"/>
                        </a:rPr>
                        <a:t>와 동일한 범위 </a:t>
                      </a:r>
                      <a:endParaRPr kumimoji="0" lang="en-US" altLang="ko-KR" sz="1800" b="1" kern="1200" dirty="0"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r>
                        <a:rPr kumimoji="0" lang="en-US" altLang="ko-KR" sz="1800" b="1" kern="1200" dirty="0">
                          <a:latin typeface="굴림" pitchFamily="50" charset="-127"/>
                          <a:ea typeface="굴림" pitchFamily="50" charset="-127"/>
                        </a:rPr>
                        <a:t>(MSB = 0)</a:t>
                      </a:r>
                      <a:endParaRPr lang="ko-KR" altLang="en-US" sz="1800" b="1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marT="45721" marB="457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897"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1" kern="1200" dirty="0">
                          <a:latin typeface="굴림" pitchFamily="50" charset="-127"/>
                          <a:ea typeface="굴림" pitchFamily="50" charset="-127"/>
                        </a:rPr>
                        <a:t>000080-0007FF</a:t>
                      </a:r>
                    </a:p>
                    <a:p>
                      <a:pPr algn="ctr"/>
                      <a:r>
                        <a:rPr kumimoji="0" lang="en-US" sz="2000" b="1" kern="1200" dirty="0">
                          <a:latin typeface="굴림" pitchFamily="50" charset="-127"/>
                          <a:ea typeface="굴림" pitchFamily="50" charset="-127"/>
                        </a:rPr>
                        <a:t>2Byte</a:t>
                      </a:r>
                      <a:endParaRPr lang="ko-KR" altLang="en-US" sz="2000" b="1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marT="45721" marB="45721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800" b="1" kern="1200" dirty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r>
                        <a:rPr kumimoji="0" lang="en-US" sz="2800" b="1" kern="1200" dirty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1</a:t>
                      </a:r>
                      <a:r>
                        <a:rPr kumimoji="0" lang="en-US" sz="2800" b="1" kern="1200" dirty="0">
                          <a:solidFill>
                            <a:srgbClr val="00B0F0"/>
                          </a:solidFill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r>
                        <a:rPr kumimoji="0" lang="en-US" sz="2800" b="1" kern="1200" dirty="0">
                          <a:latin typeface="굴림" pitchFamily="50" charset="-127"/>
                          <a:ea typeface="굴림" pitchFamily="50" charset="-127"/>
                        </a:rPr>
                        <a:t>xxxxx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kern="1200" dirty="0">
                          <a:solidFill>
                            <a:srgbClr val="00B0F0"/>
                          </a:solidFill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  <a:r>
                        <a:rPr kumimoji="0" lang="en-US" sz="2800" b="1" kern="1200" dirty="0">
                          <a:latin typeface="굴림" pitchFamily="50" charset="-127"/>
                          <a:ea typeface="굴림" pitchFamily="50" charset="-127"/>
                        </a:rPr>
                        <a:t>xxxxxx</a:t>
                      </a:r>
                      <a:endParaRPr kumimoji="0" lang="en-US" sz="2800" b="1" kern="1200" dirty="0">
                        <a:solidFill>
                          <a:schemeClr val="dk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91439" marR="91439" marT="45721" marB="45721" anchor="ctr" anchorCtr="1"/>
                </a:tc>
                <a:tc rowSpan="2">
                  <a:txBody>
                    <a:bodyPr/>
                    <a:lstStyle/>
                    <a:p>
                      <a:endParaRPr kumimoji="0" lang="en-US" altLang="ko-KR" sz="1800" b="1" kern="1200" dirty="0"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r>
                        <a:rPr kumimoji="0" lang="ko-KR" altLang="en-US" sz="1800" b="1" kern="1200" dirty="0">
                          <a:latin typeface="굴림" pitchFamily="50" charset="-127"/>
                          <a:ea typeface="굴림" pitchFamily="50" charset="-127"/>
                        </a:rPr>
                        <a:t>첫  바이트는 ‘</a:t>
                      </a:r>
                      <a:r>
                        <a:rPr kumimoji="0" lang="en-US" altLang="ko-KR" sz="1800" b="1" kern="1200" dirty="0">
                          <a:latin typeface="굴림" pitchFamily="50" charset="-127"/>
                          <a:ea typeface="굴림" pitchFamily="50" charset="-127"/>
                        </a:rPr>
                        <a:t>1’</a:t>
                      </a:r>
                      <a:r>
                        <a:rPr kumimoji="0" lang="ko-KR" altLang="en-US" sz="1800" b="1" kern="1200" dirty="0">
                          <a:latin typeface="굴림" pitchFamily="50" charset="-127"/>
                          <a:ea typeface="굴림" pitchFamily="50" charset="-127"/>
                        </a:rPr>
                        <a:t>로 그 문자를 표시하는데 필요한 바이트 수 결정</a:t>
                      </a:r>
                      <a:endParaRPr kumimoji="0" lang="en-US" altLang="ko-KR" sz="1800" b="1" kern="1200" dirty="0"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r>
                        <a:rPr kumimoji="0" lang="en-US" altLang="ko-KR" sz="1800" b="1" kern="1200" dirty="0">
                          <a:latin typeface="굴림" pitchFamily="50" charset="-127"/>
                          <a:ea typeface="굴림" pitchFamily="50" charset="-127"/>
                        </a:rPr>
                        <a:t>110(2Byte) or 1110(3</a:t>
                      </a:r>
                      <a:r>
                        <a:rPr kumimoji="0" lang="ko-KR" altLang="en-US" sz="1800" b="1" kern="1200" dirty="0">
                          <a:latin typeface="굴림" pitchFamily="50" charset="-127"/>
                          <a:ea typeface="굴림" pitchFamily="50" charset="-127"/>
                        </a:rPr>
                        <a:t>바이트</a:t>
                      </a:r>
                      <a:r>
                        <a:rPr kumimoji="0" lang="en-US" altLang="ko-KR" sz="1800" b="1" kern="1200" dirty="0"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  <a:p>
                      <a:endParaRPr kumimoji="0" lang="en-US" altLang="ko-KR" sz="1800" b="1" kern="1200" dirty="0"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r>
                        <a:rPr kumimoji="0" lang="ko-KR" altLang="en-US" sz="1800" b="1" kern="1200" dirty="0">
                          <a:latin typeface="굴림" pitchFamily="50" charset="-127"/>
                          <a:ea typeface="굴림" pitchFamily="50" charset="-127"/>
                        </a:rPr>
                        <a:t>나머지 바이트들의 </a:t>
                      </a:r>
                      <a:endParaRPr kumimoji="0" lang="en-US" altLang="ko-KR" sz="1800" b="1" kern="1200" dirty="0"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r>
                        <a:rPr kumimoji="0" lang="ko-KR" altLang="en-US" sz="1800" b="1" kern="1200" dirty="0">
                          <a:latin typeface="굴림" pitchFamily="50" charset="-127"/>
                          <a:ea typeface="굴림" pitchFamily="50" charset="-127"/>
                        </a:rPr>
                        <a:t>상위 비트는 </a:t>
                      </a:r>
                      <a:r>
                        <a:rPr kumimoji="0" lang="en-US" altLang="ko-KR" sz="1800" b="1" kern="1200" dirty="0"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</a:p>
                    <a:p>
                      <a:pPr latinLnBrk="1"/>
                      <a:endParaRPr lang="ko-KR" altLang="en-US" sz="1800" b="1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marT="45721" marB="457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5470"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1" kern="1200" dirty="0">
                          <a:latin typeface="굴림" pitchFamily="50" charset="-127"/>
                          <a:ea typeface="굴림" pitchFamily="50" charset="-127"/>
                        </a:rPr>
                        <a:t>000800-00FFFF</a:t>
                      </a:r>
                    </a:p>
                    <a:p>
                      <a:pPr algn="ctr"/>
                      <a:r>
                        <a:rPr kumimoji="0" lang="en-US" sz="2000" b="1" kern="1200" dirty="0">
                          <a:latin typeface="굴림" pitchFamily="50" charset="-127"/>
                          <a:ea typeface="굴림" pitchFamily="50" charset="-127"/>
                        </a:rPr>
                        <a:t>3Byte</a:t>
                      </a:r>
                      <a:endParaRPr kumimoji="0" lang="en-US" altLang="ko-KR" sz="2000" b="1" kern="1200" dirty="0">
                        <a:solidFill>
                          <a:schemeClr val="dk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91439" marR="91439" marT="45721" marB="45721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kern="1200" dirty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11</a:t>
                      </a:r>
                      <a:r>
                        <a:rPr kumimoji="0" lang="en-US" sz="2800" b="1" kern="1200" dirty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1</a:t>
                      </a:r>
                      <a:r>
                        <a:rPr kumimoji="0" lang="en-US" sz="2800" b="1" kern="1200" dirty="0">
                          <a:solidFill>
                            <a:srgbClr val="00B0F0"/>
                          </a:solidFill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r>
                        <a:rPr kumimoji="0" lang="en-US" sz="2800" b="1" kern="1200" dirty="0">
                          <a:latin typeface="굴림" pitchFamily="50" charset="-127"/>
                          <a:ea typeface="굴림" pitchFamily="50" charset="-127"/>
                        </a:rPr>
                        <a:t>xxxx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kern="1200" dirty="0">
                          <a:solidFill>
                            <a:srgbClr val="00B0F0"/>
                          </a:solidFill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  <a:r>
                        <a:rPr kumimoji="0" lang="en-US" sz="2800" b="1" kern="1200" dirty="0">
                          <a:latin typeface="굴림" pitchFamily="50" charset="-127"/>
                          <a:ea typeface="굴림" pitchFamily="50" charset="-127"/>
                        </a:rPr>
                        <a:t>xxxxxx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kern="1200" dirty="0">
                          <a:solidFill>
                            <a:srgbClr val="00B0F0"/>
                          </a:solidFill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  <a:r>
                        <a:rPr kumimoji="0" lang="en-US" sz="2800" b="1" kern="1200" dirty="0">
                          <a:latin typeface="굴림" pitchFamily="50" charset="-127"/>
                          <a:ea typeface="굴림" pitchFamily="50" charset="-127"/>
                        </a:rPr>
                        <a:t>xxxxxx</a:t>
                      </a:r>
                      <a:endParaRPr lang="ko-KR" altLang="en-US" sz="2800" b="1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marT="45721" marB="45721" anchor="ctr" anchorCtr="1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8353"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1" kern="1200" dirty="0">
                          <a:latin typeface="굴림" pitchFamily="50" charset="-127"/>
                          <a:ea typeface="굴림" pitchFamily="50" charset="-127"/>
                        </a:rPr>
                        <a:t>010000-10FFFF</a:t>
                      </a:r>
                    </a:p>
                    <a:p>
                      <a:pPr algn="ctr"/>
                      <a:r>
                        <a:rPr kumimoji="0" lang="en-US" sz="2000" b="1" kern="1200" dirty="0">
                          <a:latin typeface="굴림" pitchFamily="50" charset="-127"/>
                          <a:ea typeface="굴림" pitchFamily="50" charset="-127"/>
                        </a:rPr>
                        <a:t>4Byte</a:t>
                      </a:r>
                      <a:endParaRPr lang="ko-KR" altLang="en-US" sz="2000" b="1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marT="45721" marB="45721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kern="1200" dirty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111</a:t>
                      </a:r>
                      <a:r>
                        <a:rPr kumimoji="0" lang="en-US" sz="2800" b="1" kern="1200" dirty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1</a:t>
                      </a:r>
                      <a:r>
                        <a:rPr kumimoji="0" lang="en-US" sz="2800" b="1" kern="1200" dirty="0">
                          <a:solidFill>
                            <a:srgbClr val="00B0F0"/>
                          </a:solidFill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r>
                        <a:rPr kumimoji="0" lang="en-US" sz="2800" b="1" kern="1200" dirty="0">
                          <a:latin typeface="굴림" pitchFamily="50" charset="-127"/>
                          <a:ea typeface="굴림" pitchFamily="50" charset="-127"/>
                        </a:rPr>
                        <a:t>zzz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kern="1200" dirty="0">
                          <a:solidFill>
                            <a:srgbClr val="00B0F0"/>
                          </a:solidFill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  <a:r>
                        <a:rPr kumimoji="0" lang="en-US" sz="2800" b="1" kern="1200" dirty="0">
                          <a:latin typeface="굴림" pitchFamily="50" charset="-127"/>
                          <a:ea typeface="굴림" pitchFamily="50" charset="-127"/>
                        </a:rPr>
                        <a:t>zzxxxx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kern="1200" dirty="0">
                          <a:solidFill>
                            <a:srgbClr val="00B0F0"/>
                          </a:solidFill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  <a:r>
                        <a:rPr kumimoji="0" lang="en-US" sz="2800" b="1" kern="1200" dirty="0">
                          <a:latin typeface="굴림" pitchFamily="50" charset="-127"/>
                          <a:ea typeface="굴림" pitchFamily="50" charset="-127"/>
                        </a:rPr>
                        <a:t>xxxxxx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kern="1200" dirty="0">
                          <a:solidFill>
                            <a:srgbClr val="00B0F0"/>
                          </a:solidFill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  <a:r>
                        <a:rPr kumimoji="0" lang="en-US" sz="2800" b="1" kern="1200" dirty="0">
                          <a:latin typeface="굴림" pitchFamily="50" charset="-127"/>
                          <a:ea typeface="굴림" pitchFamily="50" charset="-127"/>
                        </a:rPr>
                        <a:t>xxxxxx</a:t>
                      </a:r>
                      <a:endParaRPr lang="ko-KR" altLang="en-US" sz="2800" b="1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marT="45721" marB="45721" anchor="ctr" anchorCtr="1"/>
                </a:tc>
                <a:tc>
                  <a:txBody>
                    <a:bodyPr/>
                    <a:lstStyle/>
                    <a:p>
                      <a:endParaRPr kumimoji="0" lang="en-US" altLang="ko-KR" sz="1800" b="1" kern="1200" dirty="0"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r>
                        <a:rPr kumimoji="0" lang="en-US" altLang="ko-KR" sz="1800" b="1" kern="1200" dirty="0">
                          <a:latin typeface="굴림" pitchFamily="50" charset="-127"/>
                          <a:ea typeface="굴림" pitchFamily="50" charset="-127"/>
                        </a:rPr>
                        <a:t>UTF-16 surrogate </a:t>
                      </a:r>
                      <a:r>
                        <a:rPr kumimoji="0" lang="ko-KR" altLang="en-US" sz="1800" b="1" kern="1200" dirty="0">
                          <a:latin typeface="굴림" pitchFamily="50" charset="-127"/>
                          <a:ea typeface="굴림" pitchFamily="50" charset="-127"/>
                        </a:rPr>
                        <a:t>영역 </a:t>
                      </a:r>
                    </a:p>
                    <a:p>
                      <a:r>
                        <a:rPr kumimoji="0" lang="ko-KR" altLang="en-US" sz="1800" b="1" kern="1200" dirty="0">
                          <a:latin typeface="굴림" pitchFamily="50" charset="-127"/>
                          <a:ea typeface="굴림" pitchFamily="50" charset="-127"/>
                        </a:rPr>
                        <a:t>나머진 동일</a:t>
                      </a:r>
                      <a:endParaRPr lang="ko-KR" altLang="en-US" sz="1800" b="1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marT="45721" marB="457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242" name="제목 1"/>
          <p:cNvSpPr>
            <a:spLocks noGrp="1"/>
          </p:cNvSpPr>
          <p:nvPr>
            <p:ph type="title"/>
          </p:nvPr>
        </p:nvSpPr>
        <p:spPr>
          <a:xfrm>
            <a:off x="857250" y="28575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ko-KR"/>
              <a:t>UTF-8</a:t>
            </a:r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F1C4F5E-6D23-40EC-9314-3FDD0D15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DBCE-DCE0-4AD5-A986-7E32602079D1}" type="slidenum">
              <a:rPr lang="ko-KR" altLang="en-US" smtClean="0"/>
              <a:pPr/>
              <a:t>544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3083064"/>
      </p:ext>
    </p:extLst>
  </p:cSld>
  <p:clrMapOvr>
    <a:masterClrMapping/>
  </p:clrMapOvr>
</p:sld>
</file>

<file path=ppt/slides/slide5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endParaRPr lang="ko-KR" altLang="en-US"/>
          </a:p>
        </p:txBody>
      </p:sp>
      <p:pic>
        <p:nvPicPr>
          <p:cNvPr id="11267" name="그림 3" descr="위차트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428625"/>
            <a:ext cx="7373937" cy="56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2143125" y="5000625"/>
            <a:ext cx="5929313" cy="1643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2" name="그룹 34"/>
          <p:cNvGrpSpPr>
            <a:grpSpLocks/>
          </p:cNvGrpSpPr>
          <p:nvPr/>
        </p:nvGrpSpPr>
        <p:grpSpPr bwMode="auto">
          <a:xfrm>
            <a:off x="1357313" y="5143500"/>
            <a:ext cx="6500812" cy="1287463"/>
            <a:chOff x="1357290" y="5143512"/>
            <a:chExt cx="6500858" cy="1286678"/>
          </a:xfrm>
        </p:grpSpPr>
        <p:sp>
          <p:nvSpPr>
            <p:cNvPr id="5" name="타원 4"/>
            <p:cNvSpPr/>
            <p:nvPr/>
          </p:nvSpPr>
          <p:spPr>
            <a:xfrm>
              <a:off x="1357290" y="5214906"/>
              <a:ext cx="714380" cy="999515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6" name="등호 5"/>
            <p:cNvSpPr/>
            <p:nvPr/>
          </p:nvSpPr>
          <p:spPr>
            <a:xfrm>
              <a:off x="2214546" y="5143512"/>
              <a:ext cx="642942" cy="999515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그룹 6"/>
            <p:cNvGrpSpPr>
              <a:grpSpLocks/>
            </p:cNvGrpSpPr>
            <p:nvPr/>
          </p:nvGrpSpPr>
          <p:grpSpPr bwMode="auto">
            <a:xfrm>
              <a:off x="3071802" y="5500702"/>
              <a:ext cx="2286016" cy="285752"/>
              <a:chOff x="1000100" y="3286124"/>
              <a:chExt cx="2286016" cy="285752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1000100" y="3285904"/>
                <a:ext cx="285752" cy="28557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1</a:t>
                </a:r>
                <a:endParaRPr kumimoji="0" lang="ko-KR" altLang="en-US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1285852" y="3285904"/>
                <a:ext cx="285752" cy="28557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1</a:t>
                </a:r>
                <a:endParaRPr kumimoji="0" lang="ko-KR" altLang="en-US" dirty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571604" y="3285904"/>
                <a:ext cx="285752" cy="28557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0</a:t>
                </a:r>
                <a:endParaRPr kumimoji="0" lang="ko-KR" altLang="en-US" dirty="0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857356" y="3285904"/>
                <a:ext cx="285752" cy="28557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0</a:t>
                </a:r>
                <a:endParaRPr kumimoji="0" lang="ko-KR" altLang="en-US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143108" y="3285904"/>
                <a:ext cx="285752" cy="28557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0</a:t>
                </a:r>
                <a:endParaRPr kumimoji="0"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2428860" y="3285904"/>
                <a:ext cx="285752" cy="28557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1</a:t>
                </a:r>
                <a:endParaRPr kumimoji="0" lang="ko-KR" altLang="en-US" dirty="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2714612" y="3285904"/>
                <a:ext cx="285752" cy="28557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1</a:t>
                </a:r>
                <a:endParaRPr kumimoji="0" lang="ko-KR" altLang="en-US" dirty="0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3000364" y="3285904"/>
                <a:ext cx="285752" cy="28557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1</a:t>
                </a:r>
                <a:endParaRPr kumimoji="0" lang="ko-KR" altLang="en-US" dirty="0"/>
              </a:p>
            </p:txBody>
          </p:sp>
        </p:grpSp>
        <p:grpSp>
          <p:nvGrpSpPr>
            <p:cNvPr id="4" name="그룹 15"/>
            <p:cNvGrpSpPr>
              <a:grpSpLocks/>
            </p:cNvGrpSpPr>
            <p:nvPr/>
          </p:nvGrpSpPr>
          <p:grpSpPr bwMode="auto">
            <a:xfrm>
              <a:off x="5572132" y="5500702"/>
              <a:ext cx="2286016" cy="285752"/>
              <a:chOff x="1000100" y="3286124"/>
              <a:chExt cx="2286016" cy="285752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1000100" y="3285904"/>
                <a:ext cx="285752" cy="28557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0</a:t>
                </a:r>
                <a:endParaRPr kumimoji="0" lang="ko-KR" altLang="en-US" dirty="0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285852" y="3285904"/>
                <a:ext cx="285752" cy="28557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0</a:t>
                </a:r>
                <a:endParaRPr kumimoji="0" lang="ko-KR" altLang="en-US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571604" y="3285904"/>
                <a:ext cx="285752" cy="28557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0</a:t>
                </a:r>
                <a:endParaRPr kumimoji="0" lang="ko-KR" altLang="en-US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1857356" y="3285904"/>
                <a:ext cx="285752" cy="28557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0</a:t>
                </a:r>
                <a:endParaRPr kumimoji="0" lang="ko-KR" altLang="en-US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143108" y="3285904"/>
                <a:ext cx="285752" cy="28557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0</a:t>
                </a:r>
                <a:endParaRPr kumimoji="0" lang="ko-KR" altLang="en-US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428860" y="3285904"/>
                <a:ext cx="285752" cy="28557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1</a:t>
                </a:r>
                <a:endParaRPr kumimoji="0" lang="ko-KR" altLang="en-US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2714612" y="3285904"/>
                <a:ext cx="285752" cy="28557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0</a:t>
                </a:r>
                <a:endParaRPr kumimoji="0" lang="ko-KR" altLang="en-US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3000364" y="3285904"/>
                <a:ext cx="285752" cy="28557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0</a:t>
                </a:r>
                <a:endParaRPr kumimoji="0" lang="ko-KR" altLang="en-US" dirty="0"/>
              </a:p>
            </p:txBody>
          </p:sp>
        </p:grpSp>
        <p:cxnSp>
          <p:nvCxnSpPr>
            <p:cNvPr id="25" name="꺾인 연결선 24"/>
            <p:cNvCxnSpPr/>
            <p:nvPr/>
          </p:nvCxnSpPr>
          <p:spPr>
            <a:xfrm rot="16200000" flipH="1">
              <a:off x="3642513" y="5358223"/>
              <a:ext cx="1586" cy="857256"/>
            </a:xfrm>
            <a:prstGeom prst="bentConnector3">
              <a:avLst>
                <a:gd name="adj1" fmla="val 14395466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꺾인 연결선 25"/>
            <p:cNvCxnSpPr/>
            <p:nvPr/>
          </p:nvCxnSpPr>
          <p:spPr>
            <a:xfrm rot="16200000" flipH="1">
              <a:off x="4785521" y="5358223"/>
              <a:ext cx="1586" cy="857256"/>
            </a:xfrm>
            <a:prstGeom prst="bentConnector3">
              <a:avLst>
                <a:gd name="adj1" fmla="val 14395466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꺾인 연결선 26"/>
            <p:cNvCxnSpPr/>
            <p:nvPr/>
          </p:nvCxnSpPr>
          <p:spPr>
            <a:xfrm rot="16200000" flipH="1">
              <a:off x="6071405" y="5358223"/>
              <a:ext cx="1586" cy="857256"/>
            </a:xfrm>
            <a:prstGeom prst="bentConnector3">
              <a:avLst>
                <a:gd name="adj1" fmla="val 14395466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꺾인 연결선 27"/>
            <p:cNvCxnSpPr/>
            <p:nvPr/>
          </p:nvCxnSpPr>
          <p:spPr>
            <a:xfrm rot="16200000" flipH="1">
              <a:off x="7214413" y="5358223"/>
              <a:ext cx="1586" cy="857256"/>
            </a:xfrm>
            <a:prstGeom prst="bentConnector3">
              <a:avLst>
                <a:gd name="adj1" fmla="val 14395466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그룹 28"/>
            <p:cNvGrpSpPr>
              <a:grpSpLocks/>
            </p:cNvGrpSpPr>
            <p:nvPr/>
          </p:nvGrpSpPr>
          <p:grpSpPr bwMode="auto">
            <a:xfrm>
              <a:off x="3499636" y="6144438"/>
              <a:ext cx="3857652" cy="285752"/>
              <a:chOff x="1142976" y="3286124"/>
              <a:chExt cx="3857652" cy="285752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140595" y="3286300"/>
                <a:ext cx="285752" cy="28557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C</a:t>
                </a:r>
                <a:endParaRPr kumimoji="0" lang="ko-KR" altLang="en-US" dirty="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2283603" y="3286300"/>
                <a:ext cx="285752" cy="28557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7</a:t>
                </a:r>
                <a:endParaRPr kumimoji="0"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3569487" y="3286300"/>
                <a:ext cx="285752" cy="28557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0</a:t>
                </a:r>
                <a:endParaRPr kumimoji="0" lang="ko-KR" altLang="en-US" dirty="0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4712495" y="3286300"/>
                <a:ext cx="285752" cy="28557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4</a:t>
                </a:r>
                <a:endParaRPr kumimoji="0" lang="ko-KR" altLang="en-US" dirty="0"/>
              </a:p>
            </p:txBody>
          </p:sp>
        </p:grpSp>
      </p:grp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61723FE1-740F-4CC0-8823-5A59CBD9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DBCE-DCE0-4AD5-A986-7E32602079D1}" type="slidenum">
              <a:rPr lang="ko-KR" altLang="en-US" smtClean="0"/>
              <a:pPr/>
              <a:t>545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709711"/>
      </p:ext>
    </p:extLst>
  </p:cSld>
  <p:clrMapOvr>
    <a:masterClrMapping/>
  </p:clrMapOvr>
</p:sld>
</file>

<file path=ppt/slides/slide5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ko-KR" altLang="en-US"/>
          </a:p>
        </p:txBody>
      </p:sp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85875" y="1500188"/>
            <a:ext cx="6429375" cy="15001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1285875" y="3286125"/>
            <a:ext cx="6429375" cy="15001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1285875" y="5143500"/>
            <a:ext cx="6429375" cy="1500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2" name="그룹 4"/>
          <p:cNvGrpSpPr>
            <a:grpSpLocks/>
          </p:cNvGrpSpPr>
          <p:nvPr/>
        </p:nvGrpSpPr>
        <p:grpSpPr bwMode="auto">
          <a:xfrm>
            <a:off x="2214563" y="3571875"/>
            <a:ext cx="4786312" cy="928688"/>
            <a:chOff x="3071802" y="5500702"/>
            <a:chExt cx="4786346" cy="929488"/>
          </a:xfrm>
        </p:grpSpPr>
        <p:grpSp>
          <p:nvGrpSpPr>
            <p:cNvPr id="3" name="그룹 7"/>
            <p:cNvGrpSpPr>
              <a:grpSpLocks/>
            </p:cNvGrpSpPr>
            <p:nvPr/>
          </p:nvGrpSpPr>
          <p:grpSpPr bwMode="auto">
            <a:xfrm>
              <a:off x="3071802" y="5500702"/>
              <a:ext cx="2286016" cy="285752"/>
              <a:chOff x="1000100" y="3286124"/>
              <a:chExt cx="2286016" cy="285752"/>
            </a:xfrm>
          </p:grpSpPr>
          <p:sp>
            <p:nvSpPr>
              <p:cNvPr id="27" name="직사각형 7"/>
              <p:cNvSpPr/>
              <p:nvPr/>
            </p:nvSpPr>
            <p:spPr>
              <a:xfrm>
                <a:off x="1000100" y="3286124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1</a:t>
                </a:r>
                <a:endParaRPr kumimoji="0" lang="ko-KR" altLang="en-US" dirty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85852" y="3286124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1</a:t>
                </a:r>
                <a:endParaRPr kumimoji="0" lang="ko-KR" altLang="en-US" dirty="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1571604" y="3286124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0</a:t>
                </a:r>
                <a:endParaRPr kumimoji="0" lang="ko-KR" altLang="en-US" dirty="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857356" y="3286124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0</a:t>
                </a:r>
                <a:endParaRPr kumimoji="0" lang="ko-KR" altLang="en-US" dirty="0"/>
              </a:p>
            </p:txBody>
          </p:sp>
          <p:sp>
            <p:nvSpPr>
              <p:cNvPr id="31" name="직사각형 11"/>
              <p:cNvSpPr/>
              <p:nvPr/>
            </p:nvSpPr>
            <p:spPr>
              <a:xfrm>
                <a:off x="2143108" y="3286124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0</a:t>
                </a:r>
                <a:endParaRPr kumimoji="0"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2428860" y="3286124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1</a:t>
                </a:r>
                <a:endParaRPr kumimoji="0" lang="ko-KR" altLang="en-US" dirty="0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714612" y="3286124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1</a:t>
                </a:r>
                <a:endParaRPr kumimoji="0" lang="ko-KR" altLang="en-US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3000364" y="3286124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1</a:t>
                </a:r>
                <a:endParaRPr kumimoji="0" lang="ko-KR" altLang="en-US" dirty="0"/>
              </a:p>
            </p:txBody>
          </p:sp>
        </p:grpSp>
        <p:grpSp>
          <p:nvGrpSpPr>
            <p:cNvPr id="5" name="그룹 15"/>
            <p:cNvGrpSpPr>
              <a:grpSpLocks/>
            </p:cNvGrpSpPr>
            <p:nvPr/>
          </p:nvGrpSpPr>
          <p:grpSpPr bwMode="auto">
            <a:xfrm>
              <a:off x="5572132" y="5500702"/>
              <a:ext cx="2286016" cy="285752"/>
              <a:chOff x="1000100" y="3286124"/>
              <a:chExt cx="2286016" cy="285752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1000100" y="3286124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0</a:t>
                </a:r>
                <a:endParaRPr kumimoji="0" lang="ko-KR" altLang="en-US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1285852" y="3286124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0</a:t>
                </a:r>
                <a:endParaRPr kumimoji="0" lang="ko-KR" altLang="en-US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1571604" y="3286124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0</a:t>
                </a:r>
                <a:endParaRPr kumimoji="0" lang="ko-KR" altLang="en-US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1857356" y="3286124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0</a:t>
                </a:r>
                <a:endParaRPr kumimoji="0" lang="ko-KR" altLang="en-US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2143108" y="3286124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0</a:t>
                </a:r>
                <a:endParaRPr kumimoji="0" lang="ko-KR" altLang="en-US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428860" y="3286124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1</a:t>
                </a:r>
                <a:endParaRPr kumimoji="0" lang="ko-KR" altLang="en-US" dirty="0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714612" y="3286124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0</a:t>
                </a:r>
                <a:endParaRPr kumimoji="0" lang="ko-KR" altLang="en-US" dirty="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3000364" y="3286124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0</a:t>
                </a:r>
                <a:endParaRPr kumimoji="0" lang="ko-KR" altLang="en-US" dirty="0"/>
              </a:p>
            </p:txBody>
          </p:sp>
        </p:grpSp>
        <p:cxnSp>
          <p:nvCxnSpPr>
            <p:cNvPr id="10" name="꺾인 연결선 9"/>
            <p:cNvCxnSpPr/>
            <p:nvPr/>
          </p:nvCxnSpPr>
          <p:spPr>
            <a:xfrm rot="16200000" flipH="1">
              <a:off x="3642511" y="5358865"/>
              <a:ext cx="1589" cy="857256"/>
            </a:xfrm>
            <a:prstGeom prst="bentConnector3">
              <a:avLst>
                <a:gd name="adj1" fmla="val 14395466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꺾인 연결선 10"/>
            <p:cNvCxnSpPr/>
            <p:nvPr/>
          </p:nvCxnSpPr>
          <p:spPr>
            <a:xfrm rot="16200000" flipH="1">
              <a:off x="4785519" y="5358865"/>
              <a:ext cx="1589" cy="857256"/>
            </a:xfrm>
            <a:prstGeom prst="bentConnector3">
              <a:avLst>
                <a:gd name="adj1" fmla="val 14395466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꺾인 연결선 11"/>
            <p:cNvCxnSpPr/>
            <p:nvPr/>
          </p:nvCxnSpPr>
          <p:spPr>
            <a:xfrm rot="16200000" flipH="1">
              <a:off x="6071404" y="5358865"/>
              <a:ext cx="1589" cy="857256"/>
            </a:xfrm>
            <a:prstGeom prst="bentConnector3">
              <a:avLst>
                <a:gd name="adj1" fmla="val 14395466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/>
            <p:nvPr/>
          </p:nvCxnSpPr>
          <p:spPr>
            <a:xfrm rot="16200000" flipH="1">
              <a:off x="7214412" y="5358865"/>
              <a:ext cx="1589" cy="857256"/>
            </a:xfrm>
            <a:prstGeom prst="bentConnector3">
              <a:avLst>
                <a:gd name="adj1" fmla="val 14395466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28"/>
            <p:cNvGrpSpPr>
              <a:grpSpLocks/>
            </p:cNvGrpSpPr>
            <p:nvPr/>
          </p:nvGrpSpPr>
          <p:grpSpPr bwMode="auto">
            <a:xfrm>
              <a:off x="3499636" y="6144438"/>
              <a:ext cx="3857652" cy="285752"/>
              <a:chOff x="1142976" y="3286124"/>
              <a:chExt cx="3857652" cy="28575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140595" y="3285880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C</a:t>
                </a:r>
                <a:endParaRPr kumimoji="0" lang="ko-KR" altLang="en-US" dirty="0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283603" y="3285880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7</a:t>
                </a:r>
                <a:endParaRPr kumimoji="0" lang="ko-KR" altLang="en-US" dirty="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3569487" y="3285880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0</a:t>
                </a:r>
                <a:endParaRPr kumimoji="0" lang="ko-KR" altLang="en-US" dirty="0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712495" y="3285880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4</a:t>
                </a:r>
                <a:endParaRPr kumimoji="0" lang="ko-KR" altLang="en-US" dirty="0"/>
              </a:p>
            </p:txBody>
          </p:sp>
        </p:grpSp>
      </p:grpSp>
      <p:grpSp>
        <p:nvGrpSpPr>
          <p:cNvPr id="7" name="그룹 34"/>
          <p:cNvGrpSpPr>
            <a:grpSpLocks/>
          </p:cNvGrpSpPr>
          <p:nvPr/>
        </p:nvGrpSpPr>
        <p:grpSpPr bwMode="auto">
          <a:xfrm>
            <a:off x="2214563" y="1857375"/>
            <a:ext cx="4786312" cy="928688"/>
            <a:chOff x="3071802" y="5500702"/>
            <a:chExt cx="4786346" cy="929488"/>
          </a:xfrm>
        </p:grpSpPr>
        <p:grpSp>
          <p:nvGrpSpPr>
            <p:cNvPr id="8" name="그룹 35"/>
            <p:cNvGrpSpPr>
              <a:grpSpLocks/>
            </p:cNvGrpSpPr>
            <p:nvPr/>
          </p:nvGrpSpPr>
          <p:grpSpPr bwMode="auto">
            <a:xfrm>
              <a:off x="3071802" y="5500702"/>
              <a:ext cx="2286016" cy="285752"/>
              <a:chOff x="1000100" y="3286124"/>
              <a:chExt cx="2286016" cy="285752"/>
            </a:xfrm>
          </p:grpSpPr>
          <p:sp>
            <p:nvSpPr>
              <p:cNvPr id="55" name="직사각형 7"/>
              <p:cNvSpPr/>
              <p:nvPr/>
            </p:nvSpPr>
            <p:spPr>
              <a:xfrm>
                <a:off x="1000100" y="3286124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0</a:t>
                </a:r>
                <a:endParaRPr kumimoji="0" lang="ko-KR" altLang="en-US" dirty="0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1285852" y="3286124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0</a:t>
                </a:r>
                <a:endParaRPr kumimoji="0"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1571604" y="3286124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0</a:t>
                </a:r>
                <a:endParaRPr kumimoji="0" lang="ko-KR" altLang="en-US" dirty="0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1857356" y="3286124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0</a:t>
                </a:r>
                <a:endParaRPr kumimoji="0" lang="ko-KR" altLang="en-US" dirty="0"/>
              </a:p>
            </p:txBody>
          </p:sp>
          <p:sp>
            <p:nvSpPr>
              <p:cNvPr id="59" name="직사각형 11"/>
              <p:cNvSpPr/>
              <p:nvPr/>
            </p:nvSpPr>
            <p:spPr>
              <a:xfrm>
                <a:off x="2143108" y="3286124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1</a:t>
                </a:r>
                <a:endParaRPr kumimoji="0" lang="ko-KR" altLang="en-US" dirty="0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2428860" y="3286124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0</a:t>
                </a:r>
                <a:endParaRPr kumimoji="0" lang="ko-KR" altLang="en-US" dirty="0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714612" y="3286124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0</a:t>
                </a:r>
                <a:endParaRPr kumimoji="0" lang="ko-KR" altLang="en-US" dirty="0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3000364" y="3286124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0</a:t>
                </a:r>
                <a:endParaRPr kumimoji="0" lang="ko-KR" altLang="en-US" dirty="0"/>
              </a:p>
            </p:txBody>
          </p:sp>
        </p:grpSp>
        <p:grpSp>
          <p:nvGrpSpPr>
            <p:cNvPr id="9" name="그룹 15"/>
            <p:cNvGrpSpPr>
              <a:grpSpLocks/>
            </p:cNvGrpSpPr>
            <p:nvPr/>
          </p:nvGrpSpPr>
          <p:grpSpPr bwMode="auto">
            <a:xfrm>
              <a:off x="5572132" y="5500702"/>
              <a:ext cx="2286016" cy="285752"/>
              <a:chOff x="1000100" y="3286124"/>
              <a:chExt cx="2286016" cy="285752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1000100" y="3286124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0</a:t>
                </a:r>
                <a:endParaRPr kumimoji="0" lang="ko-KR" altLang="en-US" dirty="0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1285852" y="3286124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0</a:t>
                </a:r>
                <a:endParaRPr kumimoji="0"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1571604" y="3286124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0</a:t>
                </a:r>
                <a:endParaRPr kumimoji="0" lang="ko-KR" altLang="en-US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1857356" y="3286124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0</a:t>
                </a:r>
                <a:endParaRPr kumimoji="0" lang="ko-KR" altLang="en-US" dirty="0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2143108" y="3286124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0</a:t>
                </a:r>
                <a:endParaRPr kumimoji="0" lang="ko-KR" altLang="en-US" dirty="0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2428860" y="3286124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0</a:t>
                </a:r>
                <a:endParaRPr kumimoji="0" lang="ko-KR" altLang="en-US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2714612" y="3286124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0</a:t>
                </a:r>
                <a:endParaRPr kumimoji="0" lang="ko-KR" altLang="en-US" dirty="0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3000364" y="3286124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0</a:t>
                </a:r>
                <a:endParaRPr kumimoji="0" lang="ko-KR" altLang="en-US" dirty="0"/>
              </a:p>
            </p:txBody>
          </p:sp>
        </p:grpSp>
        <p:cxnSp>
          <p:nvCxnSpPr>
            <p:cNvPr id="38" name="꺾인 연결선 37"/>
            <p:cNvCxnSpPr/>
            <p:nvPr/>
          </p:nvCxnSpPr>
          <p:spPr>
            <a:xfrm rot="16200000" flipH="1">
              <a:off x="3642511" y="5358865"/>
              <a:ext cx="1589" cy="857256"/>
            </a:xfrm>
            <a:prstGeom prst="bentConnector3">
              <a:avLst>
                <a:gd name="adj1" fmla="val 14395466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꺾인 연결선 38"/>
            <p:cNvCxnSpPr/>
            <p:nvPr/>
          </p:nvCxnSpPr>
          <p:spPr>
            <a:xfrm rot="16200000" flipH="1">
              <a:off x="4785519" y="5358865"/>
              <a:ext cx="1589" cy="857256"/>
            </a:xfrm>
            <a:prstGeom prst="bentConnector3">
              <a:avLst>
                <a:gd name="adj1" fmla="val 14395466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꺾인 연결선 39"/>
            <p:cNvCxnSpPr/>
            <p:nvPr/>
          </p:nvCxnSpPr>
          <p:spPr>
            <a:xfrm rot="16200000" flipH="1">
              <a:off x="6071404" y="5358865"/>
              <a:ext cx="1589" cy="857256"/>
            </a:xfrm>
            <a:prstGeom prst="bentConnector3">
              <a:avLst>
                <a:gd name="adj1" fmla="val 14395466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꺾인 연결선 40"/>
            <p:cNvCxnSpPr/>
            <p:nvPr/>
          </p:nvCxnSpPr>
          <p:spPr>
            <a:xfrm rot="16200000" flipH="1">
              <a:off x="7214412" y="5358865"/>
              <a:ext cx="1589" cy="857256"/>
            </a:xfrm>
            <a:prstGeom prst="bentConnector3">
              <a:avLst>
                <a:gd name="adj1" fmla="val 14395466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28"/>
            <p:cNvGrpSpPr>
              <a:grpSpLocks/>
            </p:cNvGrpSpPr>
            <p:nvPr/>
          </p:nvGrpSpPr>
          <p:grpSpPr bwMode="auto">
            <a:xfrm>
              <a:off x="3499636" y="6144438"/>
              <a:ext cx="3857652" cy="285752"/>
              <a:chOff x="1142976" y="3286124"/>
              <a:chExt cx="3857652" cy="285752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1140595" y="3285880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0</a:t>
                </a:r>
                <a:endParaRPr kumimoji="0" lang="ko-KR" altLang="en-US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2283603" y="3285880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8</a:t>
                </a:r>
                <a:endParaRPr kumimoji="0" lang="ko-KR" altLang="en-US" dirty="0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3569487" y="3285880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0</a:t>
                </a:r>
                <a:endParaRPr kumimoji="0" lang="ko-KR" altLang="en-US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4712495" y="3285880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0</a:t>
                </a:r>
                <a:endParaRPr kumimoji="0" lang="ko-KR" altLang="en-US" dirty="0"/>
              </a:p>
            </p:txBody>
          </p:sp>
        </p:grpSp>
      </p:grpSp>
      <p:grpSp>
        <p:nvGrpSpPr>
          <p:cNvPr id="35" name="그룹 62"/>
          <p:cNvGrpSpPr>
            <a:grpSpLocks/>
          </p:cNvGrpSpPr>
          <p:nvPr/>
        </p:nvGrpSpPr>
        <p:grpSpPr bwMode="auto">
          <a:xfrm>
            <a:off x="2214563" y="5357813"/>
            <a:ext cx="4786312" cy="928687"/>
            <a:chOff x="3071802" y="5500702"/>
            <a:chExt cx="4786346" cy="929488"/>
          </a:xfrm>
        </p:grpSpPr>
        <p:grpSp>
          <p:nvGrpSpPr>
            <p:cNvPr id="36" name="그룹 63"/>
            <p:cNvGrpSpPr>
              <a:grpSpLocks/>
            </p:cNvGrpSpPr>
            <p:nvPr/>
          </p:nvGrpSpPr>
          <p:grpSpPr bwMode="auto">
            <a:xfrm>
              <a:off x="3071802" y="5500702"/>
              <a:ext cx="2286016" cy="285752"/>
              <a:chOff x="1000100" y="3286124"/>
              <a:chExt cx="2286016" cy="285752"/>
            </a:xfrm>
          </p:grpSpPr>
          <p:sp>
            <p:nvSpPr>
              <p:cNvPr id="83" name="직사각형 7"/>
              <p:cNvSpPr/>
              <p:nvPr/>
            </p:nvSpPr>
            <p:spPr>
              <a:xfrm>
                <a:off x="1000100" y="3286124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1</a:t>
                </a:r>
                <a:endParaRPr kumimoji="0" lang="ko-KR" altLang="en-US" dirty="0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1285852" y="3286124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1</a:t>
                </a:r>
                <a:endParaRPr kumimoji="0" lang="ko-KR" altLang="en-US" dirty="0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1571604" y="3286124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1</a:t>
                </a:r>
                <a:endParaRPr kumimoji="0" lang="ko-KR" altLang="en-US" dirty="0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1857356" y="3286124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1</a:t>
                </a:r>
                <a:endParaRPr kumimoji="0" lang="ko-KR" altLang="en-US" dirty="0"/>
              </a:p>
            </p:txBody>
          </p:sp>
          <p:sp>
            <p:nvSpPr>
              <p:cNvPr id="87" name="직사각형 11"/>
              <p:cNvSpPr/>
              <p:nvPr/>
            </p:nvSpPr>
            <p:spPr>
              <a:xfrm>
                <a:off x="2143108" y="3286124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1</a:t>
                </a:r>
                <a:endParaRPr kumimoji="0" lang="ko-KR" altLang="en-US" dirty="0"/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2428860" y="3286124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1</a:t>
                </a:r>
                <a:endParaRPr kumimoji="0" lang="ko-KR" altLang="en-US" dirty="0"/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2714612" y="3286124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1</a:t>
                </a:r>
                <a:endParaRPr kumimoji="0" lang="ko-KR" altLang="en-US" dirty="0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3000364" y="3286124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1</a:t>
                </a:r>
                <a:endParaRPr kumimoji="0" lang="ko-KR" altLang="en-US" dirty="0"/>
              </a:p>
            </p:txBody>
          </p:sp>
        </p:grpSp>
        <p:grpSp>
          <p:nvGrpSpPr>
            <p:cNvPr id="37" name="그룹 15"/>
            <p:cNvGrpSpPr>
              <a:grpSpLocks/>
            </p:cNvGrpSpPr>
            <p:nvPr/>
          </p:nvGrpSpPr>
          <p:grpSpPr bwMode="auto">
            <a:xfrm>
              <a:off x="5572132" y="5500702"/>
              <a:ext cx="2286016" cy="285752"/>
              <a:chOff x="1000100" y="3286124"/>
              <a:chExt cx="2286016" cy="285752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1000100" y="3286124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1</a:t>
                </a:r>
                <a:endParaRPr kumimoji="0" lang="ko-KR" altLang="en-US" dirty="0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1285852" y="3286124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1</a:t>
                </a:r>
                <a:endParaRPr kumimoji="0"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1571604" y="3286124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1</a:t>
                </a:r>
                <a:endParaRPr kumimoji="0" lang="ko-KR" altLang="en-US" dirty="0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1857356" y="3286124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1</a:t>
                </a:r>
                <a:endParaRPr kumimoji="0" lang="ko-KR" altLang="en-US" dirty="0"/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2143108" y="3286124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1</a:t>
                </a:r>
                <a:endParaRPr kumimoji="0" lang="ko-KR" altLang="en-US" dirty="0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2428860" y="3286124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1</a:t>
                </a:r>
                <a:endParaRPr kumimoji="0" lang="ko-KR" altLang="en-US" dirty="0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2714612" y="3286124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1</a:t>
                </a:r>
                <a:endParaRPr kumimoji="0" lang="ko-KR" altLang="en-US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3000364" y="3286124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1</a:t>
                </a:r>
                <a:endParaRPr kumimoji="0" lang="ko-KR" altLang="en-US" dirty="0"/>
              </a:p>
            </p:txBody>
          </p:sp>
        </p:grpSp>
        <p:cxnSp>
          <p:nvCxnSpPr>
            <p:cNvPr id="66" name="꺾인 연결선 65"/>
            <p:cNvCxnSpPr/>
            <p:nvPr/>
          </p:nvCxnSpPr>
          <p:spPr>
            <a:xfrm rot="16200000" flipH="1">
              <a:off x="3642511" y="5358865"/>
              <a:ext cx="1588" cy="857256"/>
            </a:xfrm>
            <a:prstGeom prst="bentConnector3">
              <a:avLst>
                <a:gd name="adj1" fmla="val 14395466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꺾인 연결선 66"/>
            <p:cNvCxnSpPr/>
            <p:nvPr/>
          </p:nvCxnSpPr>
          <p:spPr>
            <a:xfrm rot="16200000" flipH="1">
              <a:off x="4785519" y="5358865"/>
              <a:ext cx="1588" cy="857256"/>
            </a:xfrm>
            <a:prstGeom prst="bentConnector3">
              <a:avLst>
                <a:gd name="adj1" fmla="val 14395466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꺾인 연결선 67"/>
            <p:cNvCxnSpPr/>
            <p:nvPr/>
          </p:nvCxnSpPr>
          <p:spPr>
            <a:xfrm rot="16200000" flipH="1">
              <a:off x="6071404" y="5358865"/>
              <a:ext cx="1588" cy="857256"/>
            </a:xfrm>
            <a:prstGeom prst="bentConnector3">
              <a:avLst>
                <a:gd name="adj1" fmla="val 14395466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꺾인 연결선 68"/>
            <p:cNvCxnSpPr/>
            <p:nvPr/>
          </p:nvCxnSpPr>
          <p:spPr>
            <a:xfrm rot="16200000" flipH="1">
              <a:off x="7214412" y="5358865"/>
              <a:ext cx="1588" cy="857256"/>
            </a:xfrm>
            <a:prstGeom prst="bentConnector3">
              <a:avLst>
                <a:gd name="adj1" fmla="val 14395466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그룹 28"/>
            <p:cNvGrpSpPr>
              <a:grpSpLocks/>
            </p:cNvGrpSpPr>
            <p:nvPr/>
          </p:nvGrpSpPr>
          <p:grpSpPr bwMode="auto">
            <a:xfrm>
              <a:off x="3499636" y="6144438"/>
              <a:ext cx="3857652" cy="285752"/>
              <a:chOff x="1142976" y="3286124"/>
              <a:chExt cx="3857652" cy="285752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1140595" y="3285880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F</a:t>
                </a:r>
                <a:endParaRPr kumimoji="0" lang="ko-KR" altLang="en-US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283603" y="3285880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F</a:t>
                </a:r>
                <a:endParaRPr kumimoji="0" lang="ko-KR" altLang="en-US" dirty="0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3569487" y="3285880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F</a:t>
                </a:r>
                <a:endParaRPr kumimoji="0" lang="ko-KR" altLang="en-US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4712495" y="3285880"/>
                <a:ext cx="285752" cy="28599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F</a:t>
                </a:r>
                <a:endParaRPr kumimoji="0" lang="ko-KR" altLang="en-US" dirty="0"/>
              </a:p>
            </p:txBody>
          </p:sp>
        </p:grpSp>
      </p:grpSp>
      <p:sp>
        <p:nvSpPr>
          <p:cNvPr id="93" name="L 도형 92"/>
          <p:cNvSpPr/>
          <p:nvPr/>
        </p:nvSpPr>
        <p:spPr>
          <a:xfrm rot="8191286">
            <a:off x="4148138" y="2933700"/>
            <a:ext cx="714375" cy="714375"/>
          </a:xfrm>
          <a:prstGeom prst="corner">
            <a:avLst>
              <a:gd name="adj1" fmla="val 20540"/>
              <a:gd name="adj2" fmla="val 19432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4" name="L 도형 93"/>
          <p:cNvSpPr/>
          <p:nvPr/>
        </p:nvSpPr>
        <p:spPr>
          <a:xfrm rot="8191286">
            <a:off x="4219575" y="4791075"/>
            <a:ext cx="714375" cy="714375"/>
          </a:xfrm>
          <a:prstGeom prst="corner">
            <a:avLst>
              <a:gd name="adj1" fmla="val 20540"/>
              <a:gd name="adj2" fmla="val 19432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3" name="슬라이드 번호 개체 틀 62">
            <a:extLst>
              <a:ext uri="{FF2B5EF4-FFF2-40B4-BE49-F238E27FC236}">
                <a16:creationId xmlns:a16="http://schemas.microsoft.com/office/drawing/2014/main" id="{CF41C9D4-6307-4FB1-8A64-31812341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DBCE-DCE0-4AD5-A986-7E32602079D1}" type="slidenum">
              <a:rPr lang="ko-KR" altLang="en-US" smtClean="0"/>
              <a:pPr/>
              <a:t>546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1207126"/>
      </p:ext>
    </p:extLst>
  </p:cSld>
  <p:clrMapOvr>
    <a:masterClrMapping/>
  </p:clrMapOvr>
</p:sld>
</file>

<file path=ppt/slides/slide5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4"/>
          <p:cNvGraphicFramePr>
            <a:graphicFrameLocks noGrp="1"/>
          </p:cNvGraphicFramePr>
          <p:nvPr>
            <p:ph idx="1"/>
          </p:nvPr>
        </p:nvGraphicFramePr>
        <p:xfrm>
          <a:off x="571500" y="857250"/>
          <a:ext cx="8429625" cy="57642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1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8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02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굴림" pitchFamily="50" charset="-127"/>
                          <a:ea typeface="굴림" pitchFamily="50" charset="-127"/>
                        </a:rPr>
                        <a:t>코드범위</a:t>
                      </a:r>
                    </a:p>
                  </a:txBody>
                  <a:tcPr marL="91439" marR="91439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>
                          <a:latin typeface="굴림" pitchFamily="50" charset="-127"/>
                          <a:ea typeface="굴림" pitchFamily="50" charset="-127"/>
                        </a:rPr>
                        <a:t>UTF-8</a:t>
                      </a:r>
                      <a:endParaRPr kumimoji="0" lang="ko-KR" altLang="en-US" sz="1800" b="1" kern="1200" dirty="0">
                        <a:solidFill>
                          <a:schemeClr val="lt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91439" marR="91439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1800" b="1" kern="1200" dirty="0">
                          <a:latin typeface="굴림" pitchFamily="50" charset="-127"/>
                          <a:ea typeface="굴림" pitchFamily="50" charset="-127"/>
                        </a:rPr>
                        <a:t>설      명 </a:t>
                      </a:r>
                      <a:endParaRPr kumimoji="0" lang="ko-KR" altLang="en-US" sz="1800" b="1" kern="1200" dirty="0">
                        <a:solidFill>
                          <a:schemeClr val="lt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1"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1" kern="1200" dirty="0">
                          <a:latin typeface="굴림" pitchFamily="50" charset="-127"/>
                          <a:ea typeface="굴림" pitchFamily="50" charset="-127"/>
                        </a:rPr>
                        <a:t>000000-00007F </a:t>
                      </a:r>
                    </a:p>
                    <a:p>
                      <a:pPr algn="ctr"/>
                      <a:r>
                        <a:rPr kumimoji="0" lang="en-US" sz="2000" b="1" kern="1200" dirty="0">
                          <a:latin typeface="굴림" pitchFamily="50" charset="-127"/>
                          <a:ea typeface="굴림" pitchFamily="50" charset="-127"/>
                        </a:rPr>
                        <a:t>1Byte</a:t>
                      </a:r>
                      <a:endParaRPr lang="ko-KR" altLang="en-US" sz="2000" b="1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kern="1200" dirty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r>
                        <a:rPr kumimoji="0" lang="en-US" sz="2800" b="1" kern="1200" dirty="0">
                          <a:latin typeface="굴림" pitchFamily="50" charset="-127"/>
                          <a:ea typeface="굴림" pitchFamily="50" charset="-127"/>
                        </a:rPr>
                        <a:t>xxxxxxx</a:t>
                      </a:r>
                      <a:endParaRPr lang="ko-KR" altLang="en-US" sz="2800" b="1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anchor="ctr" anchorCtr="1"/>
                </a:tc>
                <a:tc>
                  <a:txBody>
                    <a:bodyPr/>
                    <a:lstStyle/>
                    <a:p>
                      <a:r>
                        <a:rPr kumimoji="0" lang="en-US" altLang="ko-KR" sz="1800" b="1" kern="1200" dirty="0">
                          <a:latin typeface="굴림" pitchFamily="50" charset="-127"/>
                          <a:ea typeface="굴림" pitchFamily="50" charset="-127"/>
                        </a:rPr>
                        <a:t>ASCII</a:t>
                      </a:r>
                      <a:r>
                        <a:rPr kumimoji="0" lang="ko-KR" altLang="en-US" sz="1800" b="1" kern="1200" dirty="0">
                          <a:latin typeface="굴림" pitchFamily="50" charset="-127"/>
                          <a:ea typeface="굴림" pitchFamily="50" charset="-127"/>
                        </a:rPr>
                        <a:t>와 동일한 범위 </a:t>
                      </a:r>
                      <a:endParaRPr kumimoji="0" lang="en-US" altLang="ko-KR" sz="1800" b="1" kern="1200" dirty="0"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r>
                        <a:rPr kumimoji="0" lang="en-US" altLang="ko-KR" sz="1800" b="1" kern="1200" dirty="0">
                          <a:latin typeface="굴림" pitchFamily="50" charset="-127"/>
                          <a:ea typeface="굴림" pitchFamily="50" charset="-127"/>
                        </a:rPr>
                        <a:t>(MSB = 0)</a:t>
                      </a:r>
                      <a:endParaRPr lang="ko-KR" altLang="en-US" sz="1800" b="1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860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1" kern="1200" dirty="0">
                          <a:latin typeface="굴림" pitchFamily="50" charset="-127"/>
                          <a:ea typeface="굴림" pitchFamily="50" charset="-127"/>
                        </a:rPr>
                        <a:t>000080-0007FF</a:t>
                      </a:r>
                    </a:p>
                    <a:p>
                      <a:pPr algn="ctr"/>
                      <a:r>
                        <a:rPr kumimoji="0" lang="en-US" sz="2000" b="1" kern="1200" dirty="0">
                          <a:latin typeface="굴림" pitchFamily="50" charset="-127"/>
                          <a:ea typeface="굴림" pitchFamily="50" charset="-127"/>
                        </a:rPr>
                        <a:t>2Byte</a:t>
                      </a:r>
                      <a:endParaRPr lang="ko-KR" altLang="en-US" sz="2000" b="1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800" b="1" kern="1200" dirty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r>
                        <a:rPr kumimoji="0" lang="en-US" sz="2800" b="1" kern="1200" dirty="0">
                          <a:solidFill>
                            <a:srgbClr val="00B0F0"/>
                          </a:solidFill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  <a:r>
                        <a:rPr kumimoji="0" lang="en-US" sz="2800" b="1" kern="1200" dirty="0">
                          <a:latin typeface="굴림" pitchFamily="50" charset="-127"/>
                          <a:ea typeface="굴림" pitchFamily="50" charset="-127"/>
                        </a:rPr>
                        <a:t>xxxxx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kern="1200" dirty="0">
                          <a:solidFill>
                            <a:srgbClr val="00B0F0"/>
                          </a:solidFill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  <a:r>
                        <a:rPr kumimoji="0" lang="en-US" sz="2800" b="1" kern="1200" dirty="0">
                          <a:latin typeface="굴림" pitchFamily="50" charset="-127"/>
                          <a:ea typeface="굴림" pitchFamily="50" charset="-127"/>
                        </a:rPr>
                        <a:t>xxxxxx</a:t>
                      </a:r>
                      <a:endParaRPr kumimoji="0" lang="en-US" sz="2800" b="1" kern="1200" dirty="0">
                        <a:solidFill>
                          <a:schemeClr val="dk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91439" marR="91439" anchor="ctr" anchorCtr="1"/>
                </a:tc>
                <a:tc rowSpan="2">
                  <a:txBody>
                    <a:bodyPr/>
                    <a:lstStyle/>
                    <a:p>
                      <a:endParaRPr kumimoji="0" lang="en-US" altLang="ko-KR" sz="1800" b="1" kern="1200" dirty="0"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r>
                        <a:rPr kumimoji="0" lang="ko-KR" altLang="en-US" sz="1800" b="1" kern="1200" dirty="0">
                          <a:latin typeface="굴림" pitchFamily="50" charset="-127"/>
                          <a:ea typeface="굴림" pitchFamily="50" charset="-127"/>
                        </a:rPr>
                        <a:t>첫  바이트는 ‘</a:t>
                      </a:r>
                      <a:r>
                        <a:rPr kumimoji="0" lang="en-US" altLang="ko-KR" sz="1800" b="1" kern="1200" dirty="0">
                          <a:latin typeface="굴림" pitchFamily="50" charset="-127"/>
                          <a:ea typeface="굴림" pitchFamily="50" charset="-127"/>
                        </a:rPr>
                        <a:t>1’</a:t>
                      </a:r>
                      <a:r>
                        <a:rPr kumimoji="0" lang="ko-KR" altLang="en-US" sz="1800" b="1" kern="1200" dirty="0">
                          <a:latin typeface="굴림" pitchFamily="50" charset="-127"/>
                          <a:ea typeface="굴림" pitchFamily="50" charset="-127"/>
                        </a:rPr>
                        <a:t>로 그 문자를 표시하는데 필요한 바이트 수 결정</a:t>
                      </a:r>
                      <a:endParaRPr kumimoji="0" lang="en-US" altLang="ko-KR" sz="1800" b="1" kern="1200" dirty="0"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r>
                        <a:rPr kumimoji="0" lang="en-US" altLang="ko-KR" sz="1800" b="1" kern="1200" dirty="0">
                          <a:latin typeface="굴림" pitchFamily="50" charset="-127"/>
                          <a:ea typeface="굴림" pitchFamily="50" charset="-127"/>
                        </a:rPr>
                        <a:t>110(2Byte) or 1110(3</a:t>
                      </a:r>
                      <a:r>
                        <a:rPr kumimoji="0" lang="ko-KR" altLang="en-US" sz="1800" b="1" kern="1200" dirty="0">
                          <a:latin typeface="굴림" pitchFamily="50" charset="-127"/>
                          <a:ea typeface="굴림" pitchFamily="50" charset="-127"/>
                        </a:rPr>
                        <a:t>바이트</a:t>
                      </a:r>
                      <a:r>
                        <a:rPr kumimoji="0" lang="en-US" altLang="ko-KR" sz="1800" b="1" kern="1200" dirty="0"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  <a:p>
                      <a:endParaRPr kumimoji="0" lang="en-US" altLang="ko-KR" sz="1800" b="1" kern="1200" dirty="0"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r>
                        <a:rPr kumimoji="0" lang="ko-KR" altLang="en-US" sz="1800" b="1" kern="1200" dirty="0">
                          <a:latin typeface="굴림" pitchFamily="50" charset="-127"/>
                          <a:ea typeface="굴림" pitchFamily="50" charset="-127"/>
                        </a:rPr>
                        <a:t>나머지 바이트들의 </a:t>
                      </a:r>
                      <a:endParaRPr kumimoji="0" lang="en-US" altLang="ko-KR" sz="1800" b="1" kern="1200" dirty="0"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r>
                        <a:rPr kumimoji="0" lang="ko-KR" altLang="en-US" sz="1800" b="1" kern="1200" dirty="0">
                          <a:latin typeface="굴림" pitchFamily="50" charset="-127"/>
                          <a:ea typeface="굴림" pitchFamily="50" charset="-127"/>
                        </a:rPr>
                        <a:t>상위 비트는 </a:t>
                      </a:r>
                      <a:r>
                        <a:rPr kumimoji="0" lang="en-US" altLang="ko-KR" sz="1800" b="1" kern="1200" dirty="0"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</a:p>
                    <a:p>
                      <a:pPr latinLnBrk="1"/>
                      <a:endParaRPr lang="ko-KR" altLang="en-US" sz="1800" b="1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60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1" kern="1200" dirty="0">
                          <a:latin typeface="굴림" pitchFamily="50" charset="-127"/>
                          <a:ea typeface="굴림" pitchFamily="50" charset="-127"/>
                        </a:rPr>
                        <a:t>000800-00FFFF</a:t>
                      </a:r>
                    </a:p>
                    <a:p>
                      <a:pPr algn="ctr"/>
                      <a:r>
                        <a:rPr kumimoji="0" lang="en-US" sz="2000" b="1" kern="1200" dirty="0">
                          <a:latin typeface="굴림" pitchFamily="50" charset="-127"/>
                          <a:ea typeface="굴림" pitchFamily="50" charset="-127"/>
                        </a:rPr>
                        <a:t>3Byte</a:t>
                      </a:r>
                      <a:endParaRPr kumimoji="0" lang="en-US" altLang="ko-KR" sz="2000" b="1" kern="1200" dirty="0">
                        <a:solidFill>
                          <a:schemeClr val="dk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91439" marR="91439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kern="1200" dirty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11</a:t>
                      </a:r>
                      <a:r>
                        <a:rPr kumimoji="0" lang="en-US" sz="2800" b="1" kern="1200" dirty="0">
                          <a:solidFill>
                            <a:srgbClr val="00B0F0"/>
                          </a:solidFill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  <a:r>
                        <a:rPr kumimoji="0" lang="en-US" sz="2800" b="1" kern="1200" dirty="0">
                          <a:latin typeface="굴림" pitchFamily="50" charset="-127"/>
                          <a:ea typeface="굴림" pitchFamily="50" charset="-127"/>
                        </a:rPr>
                        <a:t>xxxx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kern="1200" dirty="0">
                          <a:solidFill>
                            <a:srgbClr val="00B0F0"/>
                          </a:solidFill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  <a:r>
                        <a:rPr kumimoji="0" lang="en-US" sz="2800" b="1" kern="1200" dirty="0">
                          <a:latin typeface="굴림" pitchFamily="50" charset="-127"/>
                          <a:ea typeface="굴림" pitchFamily="50" charset="-127"/>
                        </a:rPr>
                        <a:t>xxxxxx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kern="1200" dirty="0">
                          <a:solidFill>
                            <a:srgbClr val="00B0F0"/>
                          </a:solidFill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  <a:r>
                        <a:rPr kumimoji="0" lang="en-US" sz="2800" b="1" kern="1200" dirty="0">
                          <a:latin typeface="굴림" pitchFamily="50" charset="-127"/>
                          <a:ea typeface="굴림" pitchFamily="50" charset="-127"/>
                        </a:rPr>
                        <a:t>xxxxxx</a:t>
                      </a:r>
                      <a:endParaRPr lang="ko-KR" altLang="en-US" sz="2800" b="1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anchor="ctr" anchorCtr="1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8323"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1" kern="1200" dirty="0">
                          <a:latin typeface="굴림" pitchFamily="50" charset="-127"/>
                          <a:ea typeface="굴림" pitchFamily="50" charset="-127"/>
                        </a:rPr>
                        <a:t>010000-10FFFF</a:t>
                      </a:r>
                    </a:p>
                    <a:p>
                      <a:pPr algn="ctr"/>
                      <a:r>
                        <a:rPr kumimoji="0" lang="en-US" sz="2000" b="1" kern="1200" dirty="0">
                          <a:latin typeface="굴림" pitchFamily="50" charset="-127"/>
                          <a:ea typeface="굴림" pitchFamily="50" charset="-127"/>
                        </a:rPr>
                        <a:t>4Byte</a:t>
                      </a:r>
                      <a:endParaRPr lang="ko-KR" altLang="en-US" sz="2000" b="1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kern="1200" dirty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111</a:t>
                      </a:r>
                      <a:r>
                        <a:rPr kumimoji="0" lang="en-US" sz="2800" b="1" kern="1200" dirty="0">
                          <a:solidFill>
                            <a:srgbClr val="00B0F0"/>
                          </a:solidFill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  <a:r>
                        <a:rPr kumimoji="0" lang="en-US" sz="2800" b="1" kern="1200" dirty="0">
                          <a:latin typeface="굴림" pitchFamily="50" charset="-127"/>
                          <a:ea typeface="굴림" pitchFamily="50" charset="-127"/>
                        </a:rPr>
                        <a:t>zzz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kern="1200" dirty="0">
                          <a:solidFill>
                            <a:srgbClr val="00B0F0"/>
                          </a:solidFill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  <a:r>
                        <a:rPr kumimoji="0" lang="en-US" sz="2800" b="1" kern="1200" dirty="0">
                          <a:latin typeface="굴림" pitchFamily="50" charset="-127"/>
                          <a:ea typeface="굴림" pitchFamily="50" charset="-127"/>
                        </a:rPr>
                        <a:t>zzxxxx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kern="1200" dirty="0">
                          <a:solidFill>
                            <a:srgbClr val="00B0F0"/>
                          </a:solidFill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  <a:r>
                        <a:rPr kumimoji="0" lang="en-US" sz="2800" b="1" kern="1200" dirty="0">
                          <a:latin typeface="굴림" pitchFamily="50" charset="-127"/>
                          <a:ea typeface="굴림" pitchFamily="50" charset="-127"/>
                        </a:rPr>
                        <a:t>xxxxxx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kern="1200" dirty="0">
                          <a:solidFill>
                            <a:srgbClr val="00B0F0"/>
                          </a:solidFill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  <a:r>
                        <a:rPr kumimoji="0" lang="en-US" sz="2800" b="1" kern="1200" dirty="0">
                          <a:latin typeface="굴림" pitchFamily="50" charset="-127"/>
                          <a:ea typeface="굴림" pitchFamily="50" charset="-127"/>
                        </a:rPr>
                        <a:t>xxxxxx</a:t>
                      </a:r>
                      <a:endParaRPr lang="ko-KR" altLang="en-US" sz="2800" b="1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anchor="ctr" anchorCtr="1"/>
                </a:tc>
                <a:tc>
                  <a:txBody>
                    <a:bodyPr/>
                    <a:lstStyle/>
                    <a:p>
                      <a:endParaRPr kumimoji="0" lang="en-US" altLang="ko-KR" sz="1800" b="1" kern="1200" dirty="0"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r>
                        <a:rPr kumimoji="0" lang="en-US" altLang="ko-KR" sz="1800" b="1" kern="1200" dirty="0">
                          <a:latin typeface="굴림" pitchFamily="50" charset="-127"/>
                          <a:ea typeface="굴림" pitchFamily="50" charset="-127"/>
                        </a:rPr>
                        <a:t>UTF-16 surrogate </a:t>
                      </a:r>
                      <a:r>
                        <a:rPr kumimoji="0" lang="ko-KR" altLang="en-US" sz="1800" b="1" kern="1200" dirty="0">
                          <a:latin typeface="굴림" pitchFamily="50" charset="-127"/>
                          <a:ea typeface="굴림" pitchFamily="50" charset="-127"/>
                        </a:rPr>
                        <a:t>영역 </a:t>
                      </a:r>
                    </a:p>
                    <a:p>
                      <a:r>
                        <a:rPr kumimoji="0" lang="ko-KR" altLang="en-US" sz="1800" b="1" kern="1200" dirty="0">
                          <a:latin typeface="굴림" pitchFamily="50" charset="-127"/>
                          <a:ea typeface="굴림" pitchFamily="50" charset="-127"/>
                        </a:rPr>
                        <a:t>나머지는 동일</a:t>
                      </a:r>
                      <a:endParaRPr lang="ko-KR" altLang="en-US" sz="1800" b="1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785813" y="3500438"/>
            <a:ext cx="2071687" cy="92868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ED5E522-8A99-425B-92E3-42660554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DBCE-DCE0-4AD5-A986-7E32602079D1}" type="slidenum">
              <a:rPr lang="ko-KR" altLang="en-US" smtClean="0"/>
              <a:pPr/>
              <a:t>547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228349"/>
      </p:ext>
    </p:extLst>
  </p:cSld>
  <p:clrMapOvr>
    <a:masterClrMapping/>
  </p:clrMapOvr>
</p:sld>
</file>

<file path=ppt/slides/slide5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4"/>
          <p:cNvSpPr txBox="1">
            <a:spLocks noChangeArrowheads="1"/>
          </p:cNvSpPr>
          <p:nvPr/>
        </p:nvSpPr>
        <p:spPr bwMode="auto">
          <a:xfrm>
            <a:off x="3571875" y="701675"/>
            <a:ext cx="4429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z="3200"/>
              <a:t>1100 0111 0000 0100</a:t>
            </a:r>
            <a:endParaRPr kumimoji="0" lang="ko-KR" altLang="en-US" sz="3200"/>
          </a:p>
        </p:txBody>
      </p:sp>
      <p:sp>
        <p:nvSpPr>
          <p:cNvPr id="14339" name="TextBox 5"/>
          <p:cNvSpPr txBox="1">
            <a:spLocks noChangeArrowheads="1"/>
          </p:cNvSpPr>
          <p:nvPr/>
        </p:nvSpPr>
        <p:spPr bwMode="auto">
          <a:xfrm>
            <a:off x="1285875" y="1824038"/>
            <a:ext cx="6429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buFont typeface="Wingdings" pitchFamily="2" charset="2"/>
              <a:buChar char="§"/>
            </a:pPr>
            <a:r>
              <a:rPr kumimoji="0" lang="ko-KR" altLang="en-US" sz="2400"/>
              <a:t> 뒤 에서부터 </a:t>
            </a:r>
            <a:r>
              <a:rPr kumimoji="0" lang="en-US" altLang="ko-KR" sz="2400"/>
              <a:t>6</a:t>
            </a:r>
            <a:r>
              <a:rPr kumimoji="0" lang="ko-KR" altLang="en-US" sz="2400"/>
              <a:t>자리씩 끊어서 표기</a:t>
            </a:r>
          </a:p>
        </p:txBody>
      </p:sp>
      <p:sp>
        <p:nvSpPr>
          <p:cNvPr id="14340" name="TextBox 6"/>
          <p:cNvSpPr txBox="1">
            <a:spLocks noChangeArrowheads="1"/>
          </p:cNvSpPr>
          <p:nvPr/>
        </p:nvSpPr>
        <p:spPr bwMode="auto">
          <a:xfrm>
            <a:off x="6072188" y="2428875"/>
            <a:ext cx="1714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z="3200"/>
              <a:t>000100</a:t>
            </a:r>
            <a:endParaRPr kumimoji="0" lang="ko-KR" altLang="en-US" sz="3200"/>
          </a:p>
        </p:txBody>
      </p:sp>
      <p:sp>
        <p:nvSpPr>
          <p:cNvPr id="14341" name="TextBox 7"/>
          <p:cNvSpPr txBox="1">
            <a:spLocks noChangeArrowheads="1"/>
          </p:cNvSpPr>
          <p:nvPr/>
        </p:nvSpPr>
        <p:spPr bwMode="auto">
          <a:xfrm>
            <a:off x="4286250" y="2428875"/>
            <a:ext cx="1714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z="3200"/>
              <a:t>011100</a:t>
            </a:r>
            <a:endParaRPr kumimoji="0" lang="ko-KR" altLang="en-US" sz="3200"/>
          </a:p>
        </p:txBody>
      </p:sp>
      <p:sp>
        <p:nvSpPr>
          <p:cNvPr id="14342" name="TextBox 8"/>
          <p:cNvSpPr txBox="1">
            <a:spLocks noChangeArrowheads="1"/>
          </p:cNvSpPr>
          <p:nvPr/>
        </p:nvSpPr>
        <p:spPr bwMode="auto">
          <a:xfrm>
            <a:off x="2928938" y="2416175"/>
            <a:ext cx="1714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z="3200"/>
              <a:t>1100</a:t>
            </a:r>
            <a:endParaRPr kumimoji="0" lang="ko-KR" altLang="en-US" sz="320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286500" y="714375"/>
            <a:ext cx="1500188" cy="5715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14875" y="714375"/>
            <a:ext cx="1571625" cy="5715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643313" y="714375"/>
            <a:ext cx="1000125" cy="5715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6" name="오른쪽 화살표 15"/>
          <p:cNvSpPr/>
          <p:nvPr/>
        </p:nvSpPr>
        <p:spPr>
          <a:xfrm rot="5400000">
            <a:off x="6643688" y="1785937"/>
            <a:ext cx="1214438" cy="214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7" name="오른쪽 화살표 16"/>
          <p:cNvSpPr/>
          <p:nvPr/>
        </p:nvSpPr>
        <p:spPr>
          <a:xfrm rot="5400000">
            <a:off x="4857750" y="1785938"/>
            <a:ext cx="1214438" cy="214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8" name="오른쪽 화살표 17"/>
          <p:cNvSpPr/>
          <p:nvPr/>
        </p:nvSpPr>
        <p:spPr>
          <a:xfrm rot="5400000">
            <a:off x="3214688" y="1785937"/>
            <a:ext cx="1214438" cy="214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349" name="TextBox 18"/>
          <p:cNvSpPr txBox="1">
            <a:spLocks noChangeArrowheads="1"/>
          </p:cNvSpPr>
          <p:nvPr/>
        </p:nvSpPr>
        <p:spPr bwMode="auto">
          <a:xfrm>
            <a:off x="1285875" y="3071813"/>
            <a:ext cx="6858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buFont typeface="Wingdings" pitchFamily="2" charset="2"/>
              <a:buChar char="§"/>
            </a:pPr>
            <a:r>
              <a:rPr kumimoji="0" lang="ko-KR" altLang="en-US" b="1"/>
              <a:t>첫 바이트는 ‘</a:t>
            </a:r>
            <a:r>
              <a:rPr kumimoji="0" lang="en-US" altLang="ko-KR" b="1">
                <a:solidFill>
                  <a:srgbClr val="FF0000"/>
                </a:solidFill>
              </a:rPr>
              <a:t>1</a:t>
            </a:r>
            <a:r>
              <a:rPr kumimoji="0" lang="en-US" altLang="ko-KR" b="1"/>
              <a:t>’</a:t>
            </a:r>
            <a:r>
              <a:rPr kumimoji="0" lang="ko-KR" altLang="en-US" b="1"/>
              <a:t>로 그 문자를 표시하는데 필요한 바이트 수 결정</a:t>
            </a:r>
            <a:endParaRPr kumimoji="0" lang="en-US" altLang="ko-KR" b="1"/>
          </a:p>
          <a:p>
            <a:pPr eaLnBrk="1" hangingPunct="1"/>
            <a:r>
              <a:rPr kumimoji="0" lang="en-US" altLang="ko-KR" b="1"/>
              <a:t>Ex) </a:t>
            </a:r>
            <a:r>
              <a:rPr kumimoji="0" lang="en-US" altLang="ko-KR" b="1">
                <a:solidFill>
                  <a:srgbClr val="FF0000"/>
                </a:solidFill>
              </a:rPr>
              <a:t>11</a:t>
            </a:r>
            <a:r>
              <a:rPr kumimoji="0" lang="en-US" altLang="ko-KR" b="1">
                <a:solidFill>
                  <a:srgbClr val="FFC000"/>
                </a:solidFill>
              </a:rPr>
              <a:t>0</a:t>
            </a:r>
            <a:r>
              <a:rPr kumimoji="0" lang="en-US" altLang="ko-KR" b="1"/>
              <a:t>(2Byte) or </a:t>
            </a:r>
            <a:r>
              <a:rPr kumimoji="0" lang="en-US" altLang="ko-KR" b="1">
                <a:solidFill>
                  <a:srgbClr val="FF0000"/>
                </a:solidFill>
              </a:rPr>
              <a:t>111</a:t>
            </a:r>
            <a:r>
              <a:rPr kumimoji="0" lang="en-US" altLang="ko-KR" b="1">
                <a:solidFill>
                  <a:srgbClr val="FFC000"/>
                </a:solidFill>
              </a:rPr>
              <a:t>0</a:t>
            </a:r>
            <a:r>
              <a:rPr kumimoji="0" lang="en-US" altLang="ko-KR" b="1"/>
              <a:t>(3</a:t>
            </a:r>
            <a:r>
              <a:rPr kumimoji="0" lang="ko-KR" altLang="en-US" b="1"/>
              <a:t>바이트</a:t>
            </a:r>
            <a:r>
              <a:rPr kumimoji="0" lang="en-US" altLang="ko-KR" b="1"/>
              <a:t>)</a:t>
            </a:r>
          </a:p>
          <a:p>
            <a:pPr eaLnBrk="1" hangingPunct="1"/>
            <a:r>
              <a:rPr kumimoji="0" lang="ko-KR" altLang="en-US" b="1"/>
              <a:t>나머지 바이트들의 상위 비트는 </a:t>
            </a:r>
            <a:r>
              <a:rPr kumimoji="0" lang="en-US" altLang="ko-KR" b="1">
                <a:solidFill>
                  <a:srgbClr val="FFC000"/>
                </a:solidFill>
              </a:rPr>
              <a:t>10</a:t>
            </a:r>
          </a:p>
          <a:p>
            <a:pPr eaLnBrk="1" hangingPunct="1"/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50" name="TextBox 20"/>
          <p:cNvSpPr txBox="1">
            <a:spLocks noChangeArrowheads="1"/>
          </p:cNvSpPr>
          <p:nvPr/>
        </p:nvSpPr>
        <p:spPr bwMode="auto">
          <a:xfrm>
            <a:off x="1214438" y="357188"/>
            <a:ext cx="24288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buFont typeface="Wingdings" pitchFamily="2" charset="2"/>
              <a:buChar char="§"/>
            </a:pPr>
            <a:r>
              <a:rPr kumimoji="0" lang="en-US" altLang="ko-KR" sz="2400"/>
              <a:t>2</a:t>
            </a:r>
            <a:r>
              <a:rPr kumimoji="0" lang="ko-KR" altLang="en-US" sz="2400"/>
              <a:t>진수로 표현</a:t>
            </a:r>
            <a:r>
              <a:rPr kumimoji="0" lang="en-US" altLang="ko-KR" sz="2400"/>
              <a:t> </a:t>
            </a:r>
          </a:p>
          <a:p>
            <a:pPr eaLnBrk="1" hangingPunct="1"/>
            <a:r>
              <a:rPr kumimoji="0" lang="en-US" altLang="ko-KR" sz="2400"/>
              <a:t>	C704   =</a:t>
            </a:r>
          </a:p>
          <a:p>
            <a:pPr eaLnBrk="1" hangingPunct="1"/>
            <a:endParaRPr kumimoji="0" lang="ko-KR" altLang="en-US" sz="2400"/>
          </a:p>
        </p:txBody>
      </p:sp>
      <p:sp>
        <p:nvSpPr>
          <p:cNvPr id="14351" name="TextBox 24"/>
          <p:cNvSpPr txBox="1">
            <a:spLocks noChangeArrowheads="1"/>
          </p:cNvSpPr>
          <p:nvPr/>
        </p:nvSpPr>
        <p:spPr bwMode="auto">
          <a:xfrm>
            <a:off x="1857375" y="4143375"/>
            <a:ext cx="10715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z="3200">
                <a:solidFill>
                  <a:srgbClr val="FF0000"/>
                </a:solidFill>
              </a:rPr>
              <a:t>1</a:t>
            </a:r>
            <a:r>
              <a:rPr kumimoji="0" lang="en-US" altLang="ko-KR" sz="3200">
                <a:solidFill>
                  <a:srgbClr val="FFC000"/>
                </a:solidFill>
              </a:rPr>
              <a:t>0</a:t>
            </a:r>
            <a:endParaRPr kumimoji="0" lang="ko-KR" altLang="en-US" sz="3200">
              <a:solidFill>
                <a:srgbClr val="FFC000"/>
              </a:solidFill>
            </a:endParaRPr>
          </a:p>
        </p:txBody>
      </p:sp>
      <p:sp>
        <p:nvSpPr>
          <p:cNvPr id="14352" name="TextBox 25"/>
          <p:cNvSpPr txBox="1">
            <a:spLocks noChangeArrowheads="1"/>
          </p:cNvSpPr>
          <p:nvPr/>
        </p:nvSpPr>
        <p:spPr bwMode="auto">
          <a:xfrm>
            <a:off x="3500438" y="4143375"/>
            <a:ext cx="10715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z="3200">
                <a:solidFill>
                  <a:srgbClr val="FFC000"/>
                </a:solidFill>
              </a:rPr>
              <a:t>10</a:t>
            </a:r>
            <a:endParaRPr kumimoji="0" lang="ko-KR" altLang="en-US" sz="3200">
              <a:solidFill>
                <a:srgbClr val="FFC000"/>
              </a:solidFill>
            </a:endParaRPr>
          </a:p>
        </p:txBody>
      </p:sp>
      <p:sp>
        <p:nvSpPr>
          <p:cNvPr id="14353" name="TextBox 26"/>
          <p:cNvSpPr txBox="1">
            <a:spLocks noChangeArrowheads="1"/>
          </p:cNvSpPr>
          <p:nvPr/>
        </p:nvSpPr>
        <p:spPr bwMode="auto">
          <a:xfrm>
            <a:off x="5643563" y="4143375"/>
            <a:ext cx="10715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z="3200">
                <a:solidFill>
                  <a:srgbClr val="FFC000"/>
                </a:solidFill>
              </a:rPr>
              <a:t>10</a:t>
            </a:r>
            <a:endParaRPr kumimoji="0" lang="ko-KR" altLang="en-US" sz="3200">
              <a:solidFill>
                <a:srgbClr val="FFC000"/>
              </a:solidFill>
            </a:endParaRPr>
          </a:p>
        </p:txBody>
      </p:sp>
      <p:sp>
        <p:nvSpPr>
          <p:cNvPr id="14354" name="TextBox 27"/>
          <p:cNvSpPr txBox="1">
            <a:spLocks noChangeArrowheads="1"/>
          </p:cNvSpPr>
          <p:nvPr/>
        </p:nvSpPr>
        <p:spPr bwMode="auto">
          <a:xfrm>
            <a:off x="1428750" y="4143375"/>
            <a:ext cx="9286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z="3200">
                <a:solidFill>
                  <a:srgbClr val="FF0000"/>
                </a:solidFill>
              </a:rPr>
              <a:t>11</a:t>
            </a:r>
            <a:endParaRPr kumimoji="0" lang="ko-KR" altLang="en-US" sz="3200">
              <a:solidFill>
                <a:srgbClr val="FF0000"/>
              </a:solidFill>
            </a:endParaRPr>
          </a:p>
        </p:txBody>
      </p:sp>
      <p:sp>
        <p:nvSpPr>
          <p:cNvPr id="14355" name="TextBox 28"/>
          <p:cNvSpPr txBox="1">
            <a:spLocks noChangeArrowheads="1"/>
          </p:cNvSpPr>
          <p:nvPr/>
        </p:nvSpPr>
        <p:spPr bwMode="auto">
          <a:xfrm>
            <a:off x="6143625" y="4143375"/>
            <a:ext cx="1714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z="3200"/>
              <a:t>000100</a:t>
            </a:r>
            <a:endParaRPr kumimoji="0" lang="ko-KR" altLang="en-US" sz="3200"/>
          </a:p>
        </p:txBody>
      </p:sp>
      <p:sp>
        <p:nvSpPr>
          <p:cNvPr id="14356" name="TextBox 29"/>
          <p:cNvSpPr txBox="1">
            <a:spLocks noChangeArrowheads="1"/>
          </p:cNvSpPr>
          <p:nvPr/>
        </p:nvSpPr>
        <p:spPr bwMode="auto">
          <a:xfrm>
            <a:off x="4000500" y="4143375"/>
            <a:ext cx="1714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z="3200"/>
              <a:t>011100</a:t>
            </a:r>
            <a:endParaRPr kumimoji="0" lang="ko-KR" altLang="en-US" sz="3200"/>
          </a:p>
        </p:txBody>
      </p:sp>
      <p:sp>
        <p:nvSpPr>
          <p:cNvPr id="14357" name="TextBox 30"/>
          <p:cNvSpPr txBox="1">
            <a:spLocks noChangeArrowheads="1"/>
          </p:cNvSpPr>
          <p:nvPr/>
        </p:nvSpPr>
        <p:spPr bwMode="auto">
          <a:xfrm>
            <a:off x="2286000" y="4143375"/>
            <a:ext cx="1214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z="3200"/>
              <a:t>1100</a:t>
            </a:r>
            <a:endParaRPr kumimoji="0" lang="ko-KR" altLang="en-US" sz="3200"/>
          </a:p>
        </p:txBody>
      </p:sp>
      <p:sp>
        <p:nvSpPr>
          <p:cNvPr id="32" name="TextBox 31"/>
          <p:cNvSpPr txBox="1"/>
          <p:nvPr/>
        </p:nvSpPr>
        <p:spPr>
          <a:xfrm>
            <a:off x="1357313" y="4857750"/>
            <a:ext cx="6500812" cy="184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2400" dirty="0">
                <a:latin typeface="굴림" pitchFamily="50" charset="-127"/>
                <a:ea typeface="굴림" pitchFamily="50" charset="-127"/>
              </a:rPr>
              <a:t>16</a:t>
            </a:r>
            <a:r>
              <a:rPr kumimoji="0" lang="ko-KR" altLang="en-US" sz="2400" dirty="0">
                <a:latin typeface="굴림" pitchFamily="50" charset="-127"/>
                <a:ea typeface="굴림" pitchFamily="50" charset="-127"/>
              </a:rPr>
              <a:t>진수로 표시   </a:t>
            </a:r>
            <a:r>
              <a:rPr kumimoji="0"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굴림" pitchFamily="50" charset="-127"/>
                <a:ea typeface="굴림" pitchFamily="50" charset="-127"/>
              </a:rPr>
              <a:t>EC  9C  84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kumimoji="0" lang="en-US" altLang="ko-KR" sz="2400" dirty="0">
              <a:solidFill>
                <a:srgbClr val="FFFF00"/>
              </a:solidFill>
              <a:latin typeface="굴림" pitchFamily="50" charset="-127"/>
              <a:ea typeface="굴림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2400" dirty="0">
                <a:solidFill>
                  <a:srgbClr val="FFFF0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kumimoji="0"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굴림" pitchFamily="50" charset="-127"/>
                <a:ea typeface="굴림" pitchFamily="50" charset="-127"/>
              </a:rPr>
              <a:t>Unicode </a:t>
            </a:r>
            <a:r>
              <a:rPr kumimoji="0" lang="en-US" altLang="ko-KR" sz="2400" dirty="0">
                <a:latin typeface="굴림" pitchFamily="50" charset="-127"/>
                <a:ea typeface="굴림" pitchFamily="50" charset="-127"/>
              </a:rPr>
              <a:t>‘</a:t>
            </a:r>
            <a:r>
              <a:rPr kumimoji="0" lang="ko-KR" altLang="en-US" sz="2400" dirty="0">
                <a:latin typeface="굴림" pitchFamily="50" charset="-127"/>
                <a:ea typeface="굴림" pitchFamily="50" charset="-127"/>
              </a:rPr>
              <a:t>위</a:t>
            </a:r>
            <a:r>
              <a:rPr kumimoji="0" lang="en-US" altLang="ko-KR" sz="2400" dirty="0">
                <a:latin typeface="굴림" pitchFamily="50" charset="-127"/>
                <a:ea typeface="굴림" pitchFamily="50" charset="-127"/>
              </a:rPr>
              <a:t>’ C704 </a:t>
            </a:r>
            <a:r>
              <a:rPr kumimoji="0"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굴림" pitchFamily="50" charset="-127"/>
                <a:ea typeface="굴림" pitchFamily="50" charset="-127"/>
              </a:rPr>
              <a:t>는</a:t>
            </a:r>
            <a:endParaRPr kumimoji="0" lang="en-US" altLang="ko-KR" sz="2400" dirty="0">
              <a:solidFill>
                <a:schemeClr val="tx2">
                  <a:lumMod val="60000"/>
                  <a:lumOff val="40000"/>
                </a:schemeClr>
              </a:solidFill>
              <a:latin typeface="굴림" pitchFamily="50" charset="-127"/>
              <a:ea typeface="굴림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굴림" pitchFamily="50" charset="-127"/>
                <a:ea typeface="굴림" pitchFamily="50" charset="-127"/>
              </a:rPr>
              <a:t>   UTF-8 </a:t>
            </a:r>
            <a:r>
              <a:rPr kumimoji="0" lang="en-US" altLang="ko-KR" sz="2400" dirty="0">
                <a:latin typeface="굴림" pitchFamily="50" charset="-127"/>
                <a:ea typeface="굴림" pitchFamily="50" charset="-127"/>
              </a:rPr>
              <a:t>EC 9C 84 </a:t>
            </a:r>
            <a:r>
              <a:rPr kumimoji="0"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굴림" pitchFamily="50" charset="-127"/>
                <a:ea typeface="굴림" pitchFamily="50" charset="-127"/>
              </a:rPr>
              <a:t>로 </a:t>
            </a:r>
            <a:r>
              <a:rPr kumimoji="0" lang="ko-KR" alt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굴림" pitchFamily="50" charset="-127"/>
                <a:ea typeface="굴림" pitchFamily="50" charset="-127"/>
              </a:rPr>
              <a:t>인코딩</a:t>
            </a:r>
            <a:r>
              <a:rPr kumimoji="0"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굴림" pitchFamily="50" charset="-127"/>
                <a:ea typeface="굴림" pitchFamily="50" charset="-127"/>
              </a:rPr>
              <a:t> 됨</a:t>
            </a:r>
            <a:endParaRPr kumimoji="0" lang="en-US" altLang="ko-KR" sz="2400" dirty="0">
              <a:solidFill>
                <a:schemeClr val="tx2">
                  <a:lumMod val="60000"/>
                  <a:lumOff val="40000"/>
                </a:schemeClr>
              </a:solidFill>
              <a:latin typeface="굴림" pitchFamily="50" charset="-127"/>
              <a:ea typeface="굴림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C68C868-5B08-4386-8334-ADB1AC67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DBCE-DCE0-4AD5-A986-7E32602079D1}" type="slidenum">
              <a:rPr lang="ko-KR" altLang="en-US" smtClean="0"/>
              <a:pPr/>
              <a:t>548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4328906"/>
      </p:ext>
    </p:extLst>
  </p:cSld>
  <p:clrMapOvr>
    <a:masterClrMapping/>
  </p:clrMapOvr>
</p:sld>
</file>

<file path=ppt/slides/slide5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내용 개체 틀 3" descr="code위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42" y="500063"/>
            <a:ext cx="7132115" cy="5929312"/>
          </a:xfrm>
        </p:spPr>
      </p:pic>
      <p:sp>
        <p:nvSpPr>
          <p:cNvPr id="15363" name="TextBox 4"/>
          <p:cNvSpPr txBox="1">
            <a:spLocks noChangeArrowheads="1"/>
          </p:cNvSpPr>
          <p:nvPr/>
        </p:nvSpPr>
        <p:spPr bwMode="auto">
          <a:xfrm>
            <a:off x="2286000" y="5643563"/>
            <a:ext cx="5857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/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Uni-Searcher Site</a:t>
            </a:r>
          </a:p>
          <a:p>
            <a:pPr algn="r" eaLnBrk="1" hangingPunct="1"/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http://www.isthisthingon.org/unicode/index.phtml</a:t>
            </a:r>
          </a:p>
          <a:p>
            <a:pPr eaLnBrk="1" hangingPunct="1"/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 descr="위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3357563"/>
            <a:ext cx="3929062" cy="234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143375" y="4429125"/>
            <a:ext cx="2857500" cy="4603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`</a:t>
            </a:r>
            <a:endParaRPr kumimoji="0"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5281F6-21EE-4462-91C4-DE436C0A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DBCE-DCE0-4AD5-A986-7E32602079D1}" type="slidenum">
              <a:rPr lang="ko-KR" altLang="en-US" smtClean="0"/>
              <a:pPr/>
              <a:t>549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22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"/>
          <p:cNvSpPr>
            <a:spLocks noGrp="1" noChangeArrowheads="1"/>
          </p:cNvSpPr>
          <p:nvPr>
            <p:ph idx="1"/>
          </p:nvPr>
        </p:nvSpPr>
        <p:spPr>
          <a:xfrm>
            <a:off x="395288" y="836613"/>
            <a:ext cx="8520112" cy="5761037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ko-KR" altLang="en-US" sz="2000"/>
              <a:t>무효화 영역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만약에 대화상자가 제거되었을 경우에는 대화상자가 있던 영역만 복원되면 된다</a:t>
            </a:r>
            <a:r>
              <a:rPr lang="en-US" altLang="ko-KR" sz="1800"/>
              <a:t>. </a:t>
            </a:r>
            <a:r>
              <a:rPr lang="ko-KR" altLang="en-US" sz="1800"/>
              <a:t>이 영역을 무효화영역 또는  업데이트 영역이라고 한다</a:t>
            </a:r>
            <a:r>
              <a:rPr lang="en-US" altLang="ko-KR" sz="1800"/>
              <a:t>.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무효 영역은 </a:t>
            </a:r>
            <a:r>
              <a:rPr lang="en-US" altLang="ko-KR" sz="1800"/>
              <a:t>Windows</a:t>
            </a:r>
            <a:r>
              <a:rPr lang="ko-KR" altLang="en-US" sz="1800"/>
              <a:t>가 작업의 메시지 큐에 </a:t>
            </a:r>
            <a:r>
              <a:rPr lang="en-US" altLang="ko-KR" sz="1800"/>
              <a:t>WM_PAINT</a:t>
            </a:r>
            <a:r>
              <a:rPr lang="ko-KR" altLang="en-US" sz="1800"/>
              <a:t>메시지를 보내게 된다</a:t>
            </a:r>
            <a:r>
              <a:rPr lang="en-US" altLang="ko-KR" sz="1800"/>
              <a:t>.</a:t>
            </a:r>
          </a:p>
          <a:p>
            <a:pPr lvl="2">
              <a:lnSpc>
                <a:spcPct val="80000"/>
              </a:lnSpc>
            </a:pPr>
            <a:endParaRPr lang="en-US" altLang="ko-KR" sz="1800"/>
          </a:p>
          <a:p>
            <a:pPr lvl="1">
              <a:lnSpc>
                <a:spcPct val="80000"/>
              </a:lnSpc>
            </a:pPr>
            <a:r>
              <a:rPr lang="ko-KR" altLang="en-US" sz="2000"/>
              <a:t>페인트 정보 구조체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Windows</a:t>
            </a:r>
            <a:r>
              <a:rPr lang="ko-KR" altLang="en-US" sz="1800"/>
              <a:t>는 내부적으로 각 윈도우를 위한 </a:t>
            </a:r>
            <a:r>
              <a:rPr lang="ko-KR" altLang="en-US" sz="1800">
                <a:latin typeface="Arial" pitchFamily="34" charset="0"/>
              </a:rPr>
              <a:t>‘</a:t>
            </a:r>
            <a:r>
              <a:rPr lang="ko-KR" altLang="en-US" sz="1800"/>
              <a:t>페인트 정보 구조체를 가지고 있다</a:t>
            </a:r>
            <a:r>
              <a:rPr lang="en-US" altLang="ko-KR" sz="1800"/>
              <a:t>. 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이 구조체는 무효 영역을 둘러싸고 있는 가장 작은 사각형의 좌표를 가지고 있다</a:t>
            </a:r>
            <a:r>
              <a:rPr lang="en-US" altLang="ko-KR" sz="180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InvalidateRect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InvalidateRect</a:t>
            </a:r>
            <a:r>
              <a:rPr lang="ko-KR" altLang="en-US" sz="1800"/>
              <a:t>를 호출하여 자기 자신의 클라이언트 영역에서 지정한 사각형을 무효로 만들 수 있다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GetUpdateRect()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무효화 사각형의 좌표를 얻을 수 있다</a:t>
            </a:r>
            <a:r>
              <a:rPr lang="en-US" altLang="ko-KR" sz="1800"/>
              <a:t>. 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BeginPaint</a:t>
            </a:r>
            <a:r>
              <a:rPr lang="ko-KR" altLang="en-US" sz="2000"/>
              <a:t>를 호출한 후 전체 클라이언트 영역이 유효화된다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ValidateRect()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클라이언트 영역에 있는 모든 사각형을 유효화한다</a:t>
            </a:r>
            <a:r>
              <a:rPr lang="en-US" altLang="ko-KR" sz="1800"/>
              <a:t>.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메시지 큐에 있는 모든 </a:t>
            </a:r>
            <a:r>
              <a:rPr lang="en-US" altLang="ko-KR" sz="1800"/>
              <a:t>WM_PAINT</a:t>
            </a:r>
            <a:r>
              <a:rPr lang="ko-KR" altLang="en-US" sz="1800"/>
              <a:t>는 제거된다</a:t>
            </a:r>
            <a:r>
              <a:rPr lang="en-US" altLang="ko-KR" sz="1800"/>
              <a:t>.</a:t>
            </a:r>
            <a:endParaRPr lang="en-US" altLang="ko-KR" sz="2000"/>
          </a:p>
        </p:txBody>
      </p:sp>
      <p:sp>
        <p:nvSpPr>
          <p:cNvPr id="60419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1113"/>
            <a:ext cx="8229600" cy="417512"/>
          </a:xfrm>
          <a:noFill/>
        </p:spPr>
        <p:txBody>
          <a:bodyPr/>
          <a:lstStyle/>
          <a:p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3. </a:t>
            </a:r>
            <a:r>
              <a:rPr lang="ko-KR" altLang="en-US" sz="3200">
                <a:latin typeface="휴먼옛체" pitchFamily="2" charset="-127"/>
                <a:ea typeface="휴먼옛체" pitchFamily="2" charset="-127"/>
              </a:rPr>
              <a:t>유효 영역과 무효 영역</a:t>
            </a:r>
          </a:p>
        </p:txBody>
      </p:sp>
      <p:sp>
        <p:nvSpPr>
          <p:cNvPr id="60420" name="Line 6"/>
          <p:cNvSpPr>
            <a:spLocks noChangeShapeType="1"/>
          </p:cNvSpPr>
          <p:nvPr/>
        </p:nvSpPr>
        <p:spPr bwMode="auto">
          <a:xfrm>
            <a:off x="1187450" y="4005263"/>
            <a:ext cx="1728788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421" name="Line 7"/>
          <p:cNvSpPr>
            <a:spLocks noChangeShapeType="1"/>
          </p:cNvSpPr>
          <p:nvPr/>
        </p:nvSpPr>
        <p:spPr bwMode="auto">
          <a:xfrm>
            <a:off x="1042988" y="5373688"/>
            <a:ext cx="172878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dirty="0" err="1"/>
              <a:t>인코딩의</a:t>
            </a:r>
            <a:r>
              <a:rPr lang="ko-KR" altLang="en-US" dirty="0"/>
              <a:t> 기본 단위는 </a:t>
            </a:r>
            <a:r>
              <a:rPr lang="en-US" altLang="ko-KR" dirty="0"/>
              <a:t>16</a:t>
            </a:r>
            <a:r>
              <a:rPr lang="ko-KR" altLang="en-US" dirty="0"/>
              <a:t>비트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2</a:t>
            </a:r>
            <a:r>
              <a:rPr lang="ko-KR" altLang="en-US" dirty="0"/>
              <a:t>바이트</a:t>
            </a:r>
            <a:endParaRPr lang="en-US" altLang="ko-KR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ko-KR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dirty="0">
                <a:latin typeface="굴림" pitchFamily="50" charset="-127"/>
                <a:ea typeface="굴림" pitchFamily="50" charset="-127"/>
              </a:rPr>
              <a:t>기본 </a:t>
            </a:r>
            <a:r>
              <a:rPr lang="ko-KR" altLang="en-US" dirty="0" err="1">
                <a:latin typeface="굴림" pitchFamily="50" charset="-127"/>
                <a:ea typeface="굴림" pitchFamily="50" charset="-127"/>
              </a:rPr>
              <a:t>언어판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(BMP)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2Byte </a:t>
            </a:r>
            <a:r>
              <a:rPr lang="ko-KR" altLang="en-US" dirty="0" err="1">
                <a:latin typeface="굴림" pitchFamily="50" charset="-127"/>
                <a:ea typeface="굴림" pitchFamily="50" charset="-127"/>
              </a:rPr>
              <a:t>인코딩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63,488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개 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(= 65,536 – 2,048) 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문자 표현 가능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ko-KR" altLang="en-US" dirty="0"/>
              <a:t>대행문자 영역 </a:t>
            </a:r>
            <a:r>
              <a:rPr lang="en-US" altLang="ko-KR" dirty="0"/>
              <a:t>2,048</a:t>
            </a:r>
            <a:r>
              <a:rPr lang="ko-KR" altLang="en-US" dirty="0"/>
              <a:t>개를 제외한 </a:t>
            </a:r>
            <a:r>
              <a:rPr lang="en-US" altLang="ko-KR" dirty="0"/>
              <a:t>BMP 63,488</a:t>
            </a:r>
            <a:r>
              <a:rPr lang="ko-KR" altLang="en-US" dirty="0"/>
              <a:t>개의 코드를 문자로 사용</a:t>
            </a:r>
            <a:r>
              <a:rPr lang="en-US" altLang="ko-KR" dirty="0"/>
              <a:t>. ucs-2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동일</a:t>
            </a:r>
            <a:endParaRPr lang="en-US" altLang="ko-KR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dirty="0">
                <a:latin typeface="굴림" pitchFamily="50" charset="-127"/>
                <a:ea typeface="굴림" pitchFamily="50" charset="-127"/>
              </a:rPr>
              <a:t>보충 </a:t>
            </a:r>
            <a:r>
              <a:rPr lang="ko-KR" altLang="en-US" dirty="0" err="1">
                <a:latin typeface="굴림" pitchFamily="50" charset="-127"/>
                <a:ea typeface="굴림" pitchFamily="50" charset="-127"/>
              </a:rPr>
              <a:t>언어판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(SMP)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4Byte </a:t>
            </a:r>
            <a:r>
              <a:rPr lang="ko-KR" altLang="en-US" dirty="0" err="1">
                <a:latin typeface="굴림" pitchFamily="50" charset="-127"/>
                <a:ea typeface="굴림" pitchFamily="50" charset="-127"/>
              </a:rPr>
              <a:t>인코딩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ko-KR" dirty="0"/>
              <a:t>U+10000 ~ U+10FFFF : 100</a:t>
            </a:r>
            <a:r>
              <a:rPr lang="ko-KR" altLang="en-US" dirty="0" err="1"/>
              <a:t>만여개</a:t>
            </a:r>
            <a:r>
              <a:rPr lang="en-US" altLang="ko-KR" dirty="0"/>
              <a:t>(1,048,576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ko-KR" altLang="en-US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ko-KR" altLang="en-US" dirty="0"/>
              <a:t>대행문자</a:t>
            </a:r>
            <a:r>
              <a:rPr lang="en-US" altLang="ko-KR" dirty="0"/>
              <a:t>(surrogate)</a:t>
            </a:r>
            <a:r>
              <a:rPr lang="ko-KR" altLang="en-US" dirty="0"/>
              <a:t> 영역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 16-bit </a:t>
            </a:r>
            <a:r>
              <a:rPr lang="ko-KR" altLang="en-US" dirty="0"/>
              <a:t>쌍을 이용</a:t>
            </a:r>
            <a:endParaRPr lang="en-US" altLang="ko-KR" dirty="0"/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16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개 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SMP </a:t>
            </a:r>
            <a:r>
              <a:rPr lang="ko-KR" altLang="en-US" dirty="0" err="1">
                <a:latin typeface="굴림" pitchFamily="50" charset="-127"/>
                <a:ea typeface="굴림" pitchFamily="50" charset="-127"/>
              </a:rPr>
              <a:t>언어판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 코드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(1,048,576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개 문자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 표현 가능 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Surrogate &lt;High, Low&gt; : 1024*1024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High Surrogate : </a:t>
            </a:r>
            <a:r>
              <a:rPr lang="en-US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U+D800 ~ U+DBFF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Low Surrogate : </a:t>
            </a:r>
            <a:r>
              <a:rPr lang="en-US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U+DC00 ~ U+DFFF</a:t>
            </a:r>
          </a:p>
        </p:txBody>
      </p:sp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/>
              <a:t>UTF-16</a:t>
            </a:r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FE88863-F7B0-473B-975A-D29E7C584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DBCE-DCE0-4AD5-A986-7E32602079D1}" type="slidenum">
              <a:rPr lang="ko-KR" altLang="en-US" smtClean="0"/>
              <a:pPr/>
              <a:t>550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960799"/>
      </p:ext>
    </p:extLst>
  </p:cSld>
  <p:clrMapOvr>
    <a:masterClrMapping/>
  </p:clrMapOvr>
</p:sld>
</file>

<file path=ppt/slides/slide5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8501063" cy="476672"/>
          </a:xfrm>
        </p:spPr>
        <p:txBody>
          <a:bodyPr/>
          <a:lstStyle/>
          <a:p>
            <a:pPr eaLnBrk="1" hangingPunct="1"/>
            <a:r>
              <a:rPr lang="en-US" altLang="ko-KR" dirty="0"/>
              <a:t>UTF-16 </a:t>
            </a:r>
            <a:r>
              <a:rPr lang="ko-KR" altLang="en-US" dirty="0"/>
              <a:t>인코딩 방법</a:t>
            </a: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5929313" y="6215063"/>
            <a:ext cx="2571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z="24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 ZZZZ </a:t>
            </a:r>
            <a:r>
              <a:rPr kumimoji="0" lang="en-US" altLang="ko-KR" sz="2400">
                <a:latin typeface="맑은 고딕" pitchFamily="50" charset="-127"/>
                <a:ea typeface="맑은 고딕" pitchFamily="50" charset="-127"/>
              </a:rPr>
              <a:t>= </a:t>
            </a:r>
            <a:r>
              <a:rPr kumimoji="0" lang="en-US" altLang="ko-KR" sz="24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zzzzz</a:t>
            </a:r>
            <a:r>
              <a:rPr kumimoji="0" lang="en-US" altLang="ko-KR" sz="2400">
                <a:latin typeface="맑은 고딕" pitchFamily="50" charset="-127"/>
                <a:ea typeface="맑은 고딕" pitchFamily="50" charset="-127"/>
              </a:rPr>
              <a:t>-1</a:t>
            </a:r>
            <a:endParaRPr kumimoji="0" lang="ko-KR" altLang="en-US" sz="24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내용 개체 틀 4"/>
          <p:cNvGraphicFramePr>
            <a:graphicFrameLocks/>
          </p:cNvGraphicFramePr>
          <p:nvPr/>
        </p:nvGraphicFramePr>
        <p:xfrm>
          <a:off x="642938" y="1143000"/>
          <a:ext cx="8215312" cy="50006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2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굴림" pitchFamily="50" charset="-127"/>
                          <a:ea typeface="굴림" pitchFamily="50" charset="-127"/>
                        </a:rPr>
                        <a:t>내    용</a:t>
                      </a:r>
                    </a:p>
                  </a:txBody>
                  <a:tcPr marL="91439" marR="91439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>
                          <a:latin typeface="굴림" pitchFamily="50" charset="-127"/>
                          <a:ea typeface="굴림" pitchFamily="50" charset="-127"/>
                        </a:rPr>
                        <a:t>UTF-8</a:t>
                      </a:r>
                      <a:endParaRPr kumimoji="0" lang="ko-KR" altLang="en-US" sz="1800" b="1" kern="1200" dirty="0">
                        <a:solidFill>
                          <a:schemeClr val="lt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91439" marR="91439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375"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1" kern="1200" dirty="0">
                          <a:latin typeface="굴림" pitchFamily="50" charset="-127"/>
                          <a:ea typeface="굴림" pitchFamily="50" charset="-127"/>
                        </a:rPr>
                        <a:t>UTF-16</a:t>
                      </a:r>
                      <a:endParaRPr lang="ko-KR" altLang="en-US" sz="2000" b="1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kern="1200" dirty="0" err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yyyyyyyy</a:t>
                      </a:r>
                      <a:r>
                        <a:rPr kumimoji="0" lang="en-US" sz="2800" b="1" kern="12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  </a:t>
                      </a:r>
                      <a:r>
                        <a:rPr kumimoji="0" lang="en-US" sz="2800" b="1" kern="1200" dirty="0" err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xxxxxxxx</a:t>
                      </a:r>
                      <a:endParaRPr lang="ko-KR" altLang="en-US" sz="2800" b="1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35"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1" kern="1200" dirty="0">
                          <a:latin typeface="굴림" pitchFamily="50" charset="-127"/>
                          <a:ea typeface="굴림" pitchFamily="50" charset="-127"/>
                        </a:rPr>
                        <a:t>UTF-16BE</a:t>
                      </a:r>
                    </a:p>
                    <a:p>
                      <a:pPr algn="ctr"/>
                      <a:r>
                        <a:rPr kumimoji="0" lang="en-US" altLang="ko-KR" sz="2000" b="1" kern="1200" dirty="0">
                          <a:latin typeface="굴림" pitchFamily="50" charset="-127"/>
                          <a:ea typeface="굴림" pitchFamily="50" charset="-127"/>
                        </a:rPr>
                        <a:t>(Big</a:t>
                      </a:r>
                      <a:r>
                        <a:rPr kumimoji="0" lang="en-US" altLang="ko-KR" sz="2000" b="1" kern="1200" baseline="0" dirty="0"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0" lang="en-US" altLang="ko-KR" sz="2000" b="1" kern="1200" baseline="0" dirty="0" err="1">
                          <a:latin typeface="굴림" pitchFamily="50" charset="-127"/>
                          <a:ea typeface="굴림" pitchFamily="50" charset="-127"/>
                        </a:rPr>
                        <a:t>Edian</a:t>
                      </a:r>
                      <a:r>
                        <a:rPr kumimoji="0" lang="en-US" altLang="ko-KR" sz="2000" b="1" kern="1200" baseline="0" dirty="0"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endParaRPr lang="ko-KR" altLang="en-US" sz="2000" b="1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kern="1200" dirty="0" err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yyyyyyyy</a:t>
                      </a:r>
                      <a:r>
                        <a:rPr kumimoji="0" lang="en-US" sz="2800" b="1" kern="12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  </a:t>
                      </a:r>
                      <a:r>
                        <a:rPr kumimoji="0" lang="en-US" sz="2800" b="1" kern="1200" dirty="0" err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xxxxxxxx</a:t>
                      </a:r>
                      <a:endParaRPr lang="ko-KR" altLang="en-US" sz="2800" b="1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35"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1" kern="1200" dirty="0">
                          <a:latin typeface="굴림" pitchFamily="50" charset="-127"/>
                          <a:ea typeface="굴림" pitchFamily="50" charset="-127"/>
                        </a:rPr>
                        <a:t>UTF-16LE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kern="1200" dirty="0">
                          <a:latin typeface="굴림" pitchFamily="50" charset="-127"/>
                          <a:ea typeface="굴림" pitchFamily="50" charset="-127"/>
                        </a:rPr>
                        <a:t>(Little</a:t>
                      </a:r>
                      <a:r>
                        <a:rPr kumimoji="0" lang="en-US" altLang="ko-KR" sz="2000" b="1" kern="1200" baseline="0" dirty="0"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0" lang="en-US" altLang="ko-KR" sz="2000" b="1" kern="1200" baseline="0" dirty="0" err="1">
                          <a:latin typeface="굴림" pitchFamily="50" charset="-127"/>
                          <a:ea typeface="굴림" pitchFamily="50" charset="-127"/>
                        </a:rPr>
                        <a:t>Edian</a:t>
                      </a:r>
                      <a:r>
                        <a:rPr kumimoji="0" lang="en-US" altLang="ko-KR" sz="2000" b="1" kern="1200" baseline="0" dirty="0"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endParaRPr lang="ko-KR" altLang="en-US" sz="2000" b="1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kern="1200" dirty="0" err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xxxxxxxx</a:t>
                      </a:r>
                      <a:r>
                        <a:rPr kumimoji="0" lang="en-US" sz="2800" b="1" kern="120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  </a:t>
                      </a:r>
                      <a:r>
                        <a:rPr kumimoji="0" lang="en-US" sz="2800" b="1" kern="1200" dirty="0" err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yyyyyyyy</a:t>
                      </a:r>
                      <a:endParaRPr lang="ko-KR" altLang="en-US" sz="2800" b="1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5041"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1" kern="1200" dirty="0">
                          <a:latin typeface="굴림" pitchFamily="50" charset="-127"/>
                          <a:ea typeface="굴림" pitchFamily="50" charset="-127"/>
                        </a:rPr>
                        <a:t>High Surrogate</a:t>
                      </a:r>
                      <a:endParaRPr lang="ko-KR" altLang="en-US" sz="2000" b="1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kern="1200" dirty="0">
                          <a:solidFill>
                            <a:srgbClr val="00B050"/>
                          </a:solidFill>
                          <a:latin typeface="굴림" pitchFamily="50" charset="-127"/>
                          <a:ea typeface="굴림" pitchFamily="50" charset="-127"/>
                        </a:rPr>
                        <a:t>110110</a:t>
                      </a:r>
                      <a:r>
                        <a:rPr kumimoji="0" lang="en-US" sz="2800" b="1" kern="1200" dirty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ZZ  </a:t>
                      </a:r>
                      <a:r>
                        <a:rPr kumimoji="0" lang="en-US" sz="2800" b="1" kern="1200" baseline="0" dirty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0" lang="en-US" sz="2800" b="1" kern="1200" baseline="0" dirty="0" err="1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ZZxxxxxx</a:t>
                      </a:r>
                      <a:endParaRPr lang="ko-KR" altLang="en-US" sz="2800" b="1" dirty="0">
                        <a:solidFill>
                          <a:srgbClr val="FF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106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b="1" dirty="0">
                          <a:latin typeface="굴림" pitchFamily="50" charset="-127"/>
                          <a:ea typeface="굴림" pitchFamily="50" charset="-127"/>
                        </a:rPr>
                        <a:t>Low Surrogate</a:t>
                      </a:r>
                      <a:endParaRPr lang="ko-KR" altLang="en-US" sz="2000" b="1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>
                          <a:solidFill>
                            <a:srgbClr val="00B050"/>
                          </a:solidFill>
                          <a:latin typeface="굴림" pitchFamily="50" charset="-127"/>
                          <a:ea typeface="굴림" pitchFamily="50" charset="-127"/>
                        </a:rPr>
                        <a:t>110111</a:t>
                      </a:r>
                      <a:r>
                        <a:rPr lang="en-US" altLang="ko-KR" sz="2800" b="1" dirty="0">
                          <a:solidFill>
                            <a:srgbClr val="00B0F0"/>
                          </a:solidFill>
                          <a:latin typeface="굴림" pitchFamily="50" charset="-127"/>
                          <a:ea typeface="굴림" pitchFamily="50" charset="-127"/>
                        </a:rPr>
                        <a:t>yy   </a:t>
                      </a:r>
                      <a:r>
                        <a:rPr lang="en-US" altLang="ko-KR" sz="2800" b="1" dirty="0" err="1">
                          <a:solidFill>
                            <a:srgbClr val="00B0F0"/>
                          </a:solidFill>
                          <a:latin typeface="굴림" pitchFamily="50" charset="-127"/>
                          <a:ea typeface="굴림" pitchFamily="50" charset="-127"/>
                        </a:rPr>
                        <a:t>yyyyyyyy</a:t>
                      </a:r>
                      <a:endParaRPr lang="ko-KR" altLang="en-US" sz="2800" b="1" dirty="0">
                        <a:solidFill>
                          <a:srgbClr val="00B0F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487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latin typeface="굴림" pitchFamily="50" charset="-127"/>
                          <a:ea typeface="굴림" pitchFamily="50" charset="-127"/>
                        </a:rPr>
                        <a:t>보충 </a:t>
                      </a:r>
                      <a:r>
                        <a:rPr lang="ko-KR" altLang="en-US" sz="2000" b="1" dirty="0" err="1">
                          <a:latin typeface="굴림" pitchFamily="50" charset="-127"/>
                          <a:ea typeface="굴림" pitchFamily="50" charset="-127"/>
                        </a:rPr>
                        <a:t>언어판</a:t>
                      </a:r>
                      <a:r>
                        <a:rPr lang="ko-KR" altLang="en-US" sz="2000" b="1" dirty="0">
                          <a:latin typeface="굴림" pitchFamily="50" charset="-127"/>
                          <a:ea typeface="굴림" pitchFamily="50" charset="-127"/>
                        </a:rPr>
                        <a:t>  </a:t>
                      </a:r>
                      <a:endParaRPr lang="en-US" altLang="ko-KR" sz="2000" b="1" dirty="0"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/>
                      <a:r>
                        <a:rPr lang="en-US" altLang="ko-KR" sz="2000" b="1" dirty="0">
                          <a:latin typeface="굴림" pitchFamily="50" charset="-127"/>
                          <a:ea typeface="굴림" pitchFamily="50" charset="-127"/>
                        </a:rPr>
                        <a:t>UTF-16</a:t>
                      </a:r>
                      <a:endParaRPr lang="ko-KR" altLang="en-US" sz="2000" b="1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00000000  000</a:t>
                      </a:r>
                      <a:r>
                        <a:rPr lang="en-US" altLang="ko-KR" sz="2800" b="1" dirty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zzzzz</a:t>
                      </a:r>
                      <a:r>
                        <a:rPr lang="en-US" altLang="ko-KR" sz="2800" b="1" baseline="0" dirty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baseline="0" dirty="0" err="1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xxxxxx</a:t>
                      </a:r>
                      <a:r>
                        <a:rPr lang="en-US" altLang="ko-KR" sz="2800" b="1" baseline="0" dirty="0" err="1">
                          <a:solidFill>
                            <a:srgbClr val="00B0F0"/>
                          </a:solidFill>
                          <a:latin typeface="굴림" pitchFamily="50" charset="-127"/>
                          <a:ea typeface="굴림" pitchFamily="50" charset="-127"/>
                        </a:rPr>
                        <a:t>yy</a:t>
                      </a:r>
                      <a:r>
                        <a:rPr lang="en-US" altLang="ko-KR" sz="2800" b="1" baseline="0" dirty="0">
                          <a:solidFill>
                            <a:srgbClr val="00B0F0"/>
                          </a:solidFill>
                          <a:latin typeface="굴림" pitchFamily="50" charset="-127"/>
                          <a:ea typeface="굴림" pitchFamily="50" charset="-127"/>
                        </a:rPr>
                        <a:t>   </a:t>
                      </a:r>
                      <a:r>
                        <a:rPr lang="en-US" altLang="ko-KR" sz="2800" b="1" baseline="0" dirty="0" err="1">
                          <a:solidFill>
                            <a:srgbClr val="00B0F0"/>
                          </a:solidFill>
                          <a:latin typeface="굴림" pitchFamily="50" charset="-127"/>
                          <a:ea typeface="굴림" pitchFamily="50" charset="-127"/>
                        </a:rPr>
                        <a:t>yyyyyyyy</a:t>
                      </a:r>
                      <a:endParaRPr lang="en-US" altLang="ko-KR" sz="2800" b="1" baseline="0" dirty="0">
                        <a:solidFill>
                          <a:srgbClr val="00B0F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F2B1F3-353F-46C1-9096-B13CEFE4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DBCE-DCE0-4AD5-A986-7E32602079D1}" type="slidenum">
              <a:rPr lang="ko-KR" altLang="en-US" smtClean="0"/>
              <a:pPr/>
              <a:t>551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42041"/>
      </p:ext>
    </p:extLst>
  </p:cSld>
  <p:clrMapOvr>
    <a:masterClrMapping/>
  </p:clrMapOvr>
</p:sld>
</file>

<file path=ppt/slides/slide5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유니코드와 </a:t>
            </a:r>
            <a:r>
              <a:rPr lang="en-US" altLang="ko-KR"/>
              <a:t>ANSI </a:t>
            </a:r>
            <a:r>
              <a:rPr lang="ko-KR" altLang="en-US"/>
              <a:t>문자열간의 변환을 위해 </a:t>
            </a:r>
            <a:endParaRPr lang="en-US" altLang="ko-KR"/>
          </a:p>
          <a:p>
            <a:pPr lvl="1" eaLnBrk="1" hangingPunct="1"/>
            <a:r>
              <a:rPr lang="en-US" altLang="ko-KR" sz="1800"/>
              <a:t>MultiByteToWideChar : </a:t>
            </a:r>
            <a:r>
              <a:rPr lang="ko-KR" altLang="en-US" sz="1800"/>
              <a:t>멀티바이트 문자열을 유니코드로 변환하기</a:t>
            </a:r>
            <a:endParaRPr lang="en-US" altLang="ko-KR" sz="1800"/>
          </a:p>
          <a:p>
            <a:pPr lvl="1" eaLnBrk="1" hangingPunct="1"/>
            <a:r>
              <a:rPr lang="en-US" altLang="ko-KR" sz="1800"/>
              <a:t>WideCharToMultiByte : </a:t>
            </a:r>
            <a:r>
              <a:rPr lang="ko-KR" altLang="en-US" sz="1800"/>
              <a:t>유니코드 문자열을 멀티바이트 문자열로 변환</a:t>
            </a:r>
          </a:p>
        </p:txBody>
      </p:sp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ko-KR" altLang="en-US">
                <a:latin typeface="굴림" charset="-127"/>
                <a:ea typeface="굴림" charset="-127"/>
              </a:rPr>
              <a:t>인코딩 </a:t>
            </a:r>
            <a:r>
              <a:rPr lang="en-US" altLang="ko-KR">
                <a:latin typeface="굴림" charset="-127"/>
                <a:ea typeface="굴림" charset="-127"/>
              </a:rPr>
              <a:t>API</a:t>
            </a:r>
            <a:endParaRPr lang="ko-KR" altLang="en-US"/>
          </a:p>
        </p:txBody>
      </p:sp>
      <p:sp>
        <p:nvSpPr>
          <p:cNvPr id="21508" name="TextBox 3"/>
          <p:cNvSpPr txBox="1">
            <a:spLocks noChangeArrowheads="1"/>
          </p:cNvSpPr>
          <p:nvPr/>
        </p:nvSpPr>
        <p:spPr bwMode="auto">
          <a:xfrm>
            <a:off x="714375" y="6357938"/>
            <a:ext cx="7715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z="2000">
                <a:latin typeface="굴림체" pitchFamily="49" charset="-127"/>
                <a:ea typeface="굴림체" pitchFamily="49" charset="-127"/>
              </a:rPr>
              <a:t>ANSI(MultiByte) -&gt; UCS-2(WideChar) -&gt; UTF-8(MultiByte)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7BA861-0E8E-40BD-9FFB-618B0B85B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DBCE-DCE0-4AD5-A986-7E32602079D1}" type="slidenum">
              <a:rPr lang="ko-KR" altLang="en-US" smtClean="0"/>
              <a:pPr/>
              <a:t>552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6860419"/>
      </p:ext>
    </p:extLst>
  </p:cSld>
  <p:clrMapOvr>
    <a:masterClrMapping/>
  </p:clrMapOvr>
</p:sld>
</file>

<file path=ppt/slides/slide5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내용 개체 틀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4536504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ko-KR" sz="2000" dirty="0" err="1">
                <a:latin typeface="굴림" charset="-127"/>
                <a:ea typeface="굴림" charset="-127"/>
              </a:rPr>
              <a:t>int</a:t>
            </a:r>
            <a:r>
              <a:rPr lang="en-US" altLang="ko-KR" sz="2000" dirty="0">
                <a:latin typeface="굴림" charset="-127"/>
                <a:ea typeface="굴림" charset="-127"/>
              </a:rPr>
              <a:t> </a:t>
            </a:r>
            <a:r>
              <a:rPr lang="en-US" altLang="ko-KR" sz="2000" dirty="0" err="1">
                <a:latin typeface="굴림" charset="-127"/>
                <a:ea typeface="굴림" charset="-127"/>
              </a:rPr>
              <a:t>WideCharToMultiByte</a:t>
            </a:r>
            <a:r>
              <a:rPr lang="en-US" altLang="ko-KR" sz="2000" dirty="0">
                <a:latin typeface="굴림" charset="-127"/>
                <a:ea typeface="굴림" charset="-127"/>
              </a:rPr>
              <a:t>{</a:t>
            </a:r>
          </a:p>
          <a:p>
            <a:pPr lvl="1" eaLnBrk="1" hangingPunct="1">
              <a:buFont typeface="Arial" charset="0"/>
              <a:buNone/>
            </a:pPr>
            <a:r>
              <a:rPr lang="en-US" altLang="ko-KR" sz="2000" dirty="0" err="1">
                <a:latin typeface="굴림" charset="-127"/>
                <a:ea typeface="굴림" charset="-127"/>
              </a:rPr>
              <a:t>UINT</a:t>
            </a:r>
            <a:r>
              <a:rPr lang="en-US" altLang="ko-KR" sz="2000" dirty="0">
                <a:latin typeface="굴림" charset="-127"/>
                <a:ea typeface="굴림" charset="-127"/>
              </a:rPr>
              <a:t>   </a:t>
            </a:r>
            <a:r>
              <a:rPr lang="en-US" altLang="ko-KR" sz="2000" dirty="0" err="1">
                <a:latin typeface="굴림" charset="-127"/>
                <a:ea typeface="굴림" charset="-127"/>
              </a:rPr>
              <a:t>CodePage</a:t>
            </a:r>
            <a:r>
              <a:rPr lang="en-US" altLang="ko-KR" sz="2000" dirty="0">
                <a:latin typeface="굴림" charset="-127"/>
                <a:ea typeface="굴림" charset="-127"/>
              </a:rPr>
              <a:t>,                </a:t>
            </a:r>
            <a:r>
              <a:rPr lang="en-US" altLang="ko-KR" sz="1400" dirty="0">
                <a:latin typeface="굴림" charset="-127"/>
                <a:ea typeface="굴림" charset="-127"/>
              </a:rPr>
              <a:t>// code page</a:t>
            </a:r>
            <a:endParaRPr lang="en-US" altLang="ko-KR" sz="2000" dirty="0">
              <a:latin typeface="굴림" charset="-127"/>
              <a:ea typeface="굴림" charset="-127"/>
            </a:endParaRPr>
          </a:p>
          <a:p>
            <a:pPr lvl="1" eaLnBrk="1" hangingPunct="1">
              <a:buFont typeface="Arial" charset="0"/>
              <a:buNone/>
            </a:pPr>
            <a:r>
              <a:rPr lang="en-US" altLang="ko-KR" sz="2000" dirty="0" err="1">
                <a:latin typeface="굴림" charset="-127"/>
                <a:ea typeface="굴림" charset="-127"/>
              </a:rPr>
              <a:t>DWORD</a:t>
            </a:r>
            <a:r>
              <a:rPr lang="en-US" altLang="ko-KR" sz="2000" dirty="0">
                <a:latin typeface="굴림" charset="-127"/>
                <a:ea typeface="굴림" charset="-127"/>
              </a:rPr>
              <a:t>   </a:t>
            </a:r>
            <a:r>
              <a:rPr lang="en-US" altLang="ko-KR" sz="2000" dirty="0" err="1">
                <a:latin typeface="굴림" charset="-127"/>
                <a:ea typeface="굴림" charset="-127"/>
              </a:rPr>
              <a:t>dwFlags</a:t>
            </a:r>
            <a:r>
              <a:rPr lang="en-US" altLang="ko-KR" sz="1400" dirty="0">
                <a:latin typeface="굴림" charset="-127"/>
                <a:ea typeface="굴림" charset="-127"/>
              </a:rPr>
              <a:t>,</a:t>
            </a:r>
          </a:p>
          <a:p>
            <a:pPr lvl="1" eaLnBrk="1" hangingPunct="1">
              <a:buFont typeface="Arial" charset="0"/>
              <a:buNone/>
            </a:pPr>
            <a:r>
              <a:rPr lang="en-US" altLang="ko-KR" sz="1400" dirty="0">
                <a:latin typeface="굴림" charset="-127"/>
                <a:ea typeface="굴림" charset="-127"/>
              </a:rPr>
              <a:t>               //  </a:t>
            </a:r>
            <a:r>
              <a:rPr lang="ko-KR" altLang="en-US" sz="1400" dirty="0">
                <a:latin typeface="굴림" charset="-127"/>
                <a:ea typeface="굴림" charset="-127"/>
              </a:rPr>
              <a:t>변환 플래그</a:t>
            </a:r>
            <a:r>
              <a:rPr lang="en-US" altLang="ko-KR" sz="1400" dirty="0">
                <a:latin typeface="굴림" charset="-127"/>
                <a:ea typeface="굴림" charset="-127"/>
              </a:rPr>
              <a:t>,</a:t>
            </a:r>
            <a:r>
              <a:rPr lang="ko-KR" altLang="en-US" sz="1400" dirty="0">
                <a:latin typeface="굴림" charset="-127"/>
                <a:ea typeface="굴림" charset="-127"/>
              </a:rPr>
              <a:t> </a:t>
            </a:r>
            <a:r>
              <a:rPr lang="en-US" altLang="ko-KR" sz="1400" dirty="0" err="1">
                <a:latin typeface="굴림" charset="-127"/>
                <a:ea typeface="굴림" charset="-127"/>
              </a:rPr>
              <a:t>MB_ERR-INVALID_CHARS</a:t>
            </a:r>
            <a:r>
              <a:rPr lang="ko-KR" altLang="en-US" sz="1400" dirty="0">
                <a:latin typeface="굴림" charset="-127"/>
                <a:ea typeface="굴림" charset="-127"/>
              </a:rPr>
              <a:t>이면 변환 불가한 문자가 있을 때 에러를 </a:t>
            </a:r>
            <a:r>
              <a:rPr lang="ko-KR" altLang="en-US" sz="1400" dirty="0" err="1">
                <a:latin typeface="굴림" charset="-127"/>
                <a:ea typeface="굴림" charset="-127"/>
              </a:rPr>
              <a:t>리턴한다</a:t>
            </a:r>
            <a:r>
              <a:rPr lang="en-US" altLang="ko-KR" sz="1400" dirty="0">
                <a:latin typeface="굴림" charset="-127"/>
                <a:ea typeface="굴림" charset="-127"/>
              </a:rPr>
              <a:t>.</a:t>
            </a:r>
          </a:p>
          <a:p>
            <a:pPr lvl="1" eaLnBrk="1" hangingPunct="1">
              <a:buFont typeface="Arial" charset="0"/>
              <a:buNone/>
            </a:pPr>
            <a:r>
              <a:rPr lang="en-US" altLang="ko-KR" sz="2000" dirty="0" err="1">
                <a:latin typeface="굴림" charset="-127"/>
                <a:ea typeface="굴림" charset="-127"/>
              </a:rPr>
              <a:t>LPCWSTR</a:t>
            </a:r>
            <a:r>
              <a:rPr lang="en-US" altLang="ko-KR" sz="2000" dirty="0">
                <a:latin typeface="굴림" charset="-127"/>
                <a:ea typeface="굴림" charset="-127"/>
              </a:rPr>
              <a:t>   </a:t>
            </a:r>
            <a:r>
              <a:rPr lang="en-US" altLang="ko-KR" sz="2000" dirty="0" err="1">
                <a:latin typeface="굴림" charset="-127"/>
                <a:ea typeface="굴림" charset="-127"/>
              </a:rPr>
              <a:t>lpWideCharSt</a:t>
            </a:r>
            <a:r>
              <a:rPr lang="en-US" altLang="ko-KR" sz="2000" dirty="0">
                <a:latin typeface="굴림" charset="-127"/>
                <a:ea typeface="굴림" charset="-127"/>
              </a:rPr>
              <a:t>,    </a:t>
            </a:r>
            <a:r>
              <a:rPr lang="en-US" altLang="ko-KR" sz="1400" dirty="0">
                <a:latin typeface="굴림" charset="-127"/>
                <a:ea typeface="굴림" charset="-127"/>
              </a:rPr>
              <a:t>// </a:t>
            </a:r>
            <a:r>
              <a:rPr lang="ko-KR" altLang="en-US" sz="1400" dirty="0">
                <a:latin typeface="굴림" charset="-127"/>
                <a:ea typeface="굴림" charset="-127"/>
              </a:rPr>
              <a:t>변환할 문자열</a:t>
            </a:r>
            <a:endParaRPr lang="en-US" altLang="ko-KR" sz="1400" dirty="0">
              <a:latin typeface="굴림" charset="-127"/>
              <a:ea typeface="굴림" charset="-127"/>
            </a:endParaRPr>
          </a:p>
          <a:p>
            <a:pPr lvl="1" eaLnBrk="1" hangingPunct="1">
              <a:buFont typeface="Arial" charset="0"/>
              <a:buNone/>
            </a:pPr>
            <a:r>
              <a:rPr lang="en-US" altLang="ko-KR" sz="2000" dirty="0" err="1">
                <a:latin typeface="굴림" charset="-127"/>
                <a:ea typeface="굴림" charset="-127"/>
              </a:rPr>
              <a:t>Int</a:t>
            </a:r>
            <a:r>
              <a:rPr lang="en-US" altLang="ko-KR" sz="2000" dirty="0">
                <a:latin typeface="굴림" charset="-127"/>
                <a:ea typeface="굴림" charset="-127"/>
              </a:rPr>
              <a:t>   </a:t>
            </a:r>
            <a:r>
              <a:rPr lang="en-US" altLang="ko-KR" sz="2000" dirty="0" err="1">
                <a:latin typeface="굴림" charset="-127"/>
                <a:ea typeface="굴림" charset="-127"/>
              </a:rPr>
              <a:t>cchWideChar</a:t>
            </a:r>
            <a:r>
              <a:rPr lang="en-US" altLang="ko-KR" sz="2000" dirty="0">
                <a:latin typeface="굴림" charset="-127"/>
                <a:ea typeface="굴림" charset="-127"/>
              </a:rPr>
              <a:t>,</a:t>
            </a:r>
          </a:p>
          <a:p>
            <a:pPr lvl="1" eaLnBrk="1" hangingPunct="1">
              <a:buFont typeface="Arial" charset="0"/>
              <a:buNone/>
            </a:pPr>
            <a:r>
              <a:rPr lang="en-US" altLang="ko-KR" sz="1800" dirty="0">
                <a:latin typeface="굴림" charset="-127"/>
                <a:ea typeface="굴림" charset="-127"/>
              </a:rPr>
              <a:t>            //</a:t>
            </a:r>
            <a:r>
              <a:rPr lang="ko-KR" altLang="en-US" sz="1400" dirty="0">
                <a:latin typeface="굴림" charset="-127"/>
                <a:ea typeface="굴림" charset="-127"/>
              </a:rPr>
              <a:t>보통 </a:t>
            </a:r>
            <a:r>
              <a:rPr lang="en-US" altLang="ko-KR" sz="1400" dirty="0">
                <a:latin typeface="굴림" charset="-127"/>
                <a:ea typeface="굴림" charset="-127"/>
              </a:rPr>
              <a:t>-1</a:t>
            </a:r>
            <a:r>
              <a:rPr lang="ko-KR" altLang="en-US" sz="1400" dirty="0">
                <a:latin typeface="굴림" charset="-127"/>
                <a:ea typeface="굴림" charset="-127"/>
              </a:rPr>
              <a:t>을 많이 쓰고 </a:t>
            </a:r>
            <a:r>
              <a:rPr lang="en-US" altLang="ko-KR" sz="1400" dirty="0">
                <a:latin typeface="굴림" charset="-127"/>
                <a:ea typeface="굴림" charset="-127"/>
              </a:rPr>
              <a:t>-1</a:t>
            </a:r>
            <a:r>
              <a:rPr lang="ko-KR" altLang="en-US" sz="1400" dirty="0">
                <a:latin typeface="굴림" charset="-127"/>
                <a:ea typeface="굴림" charset="-127"/>
              </a:rPr>
              <a:t>은 해당 문자열 전체를 지정하게 된다</a:t>
            </a:r>
            <a:r>
              <a:rPr lang="en-US" altLang="ko-KR" sz="1400" dirty="0">
                <a:latin typeface="굴림" charset="-127"/>
                <a:ea typeface="굴림" charset="-127"/>
              </a:rPr>
              <a:t>. </a:t>
            </a:r>
            <a:r>
              <a:rPr lang="ko-KR" altLang="en-US" sz="1400" dirty="0">
                <a:latin typeface="굴림" charset="-127"/>
                <a:ea typeface="굴림" charset="-127"/>
              </a:rPr>
              <a:t>널 종료 문자도 포함됨</a:t>
            </a:r>
            <a:r>
              <a:rPr lang="en-US" altLang="ko-KR" sz="1400" dirty="0">
                <a:latin typeface="굴림" charset="-127"/>
                <a:ea typeface="굴림" charset="-127"/>
              </a:rPr>
              <a:t>.</a:t>
            </a:r>
            <a:endParaRPr lang="en-US" altLang="ko-KR" sz="2000" dirty="0">
              <a:latin typeface="굴림" charset="-127"/>
              <a:ea typeface="굴림" charset="-127"/>
            </a:endParaRPr>
          </a:p>
          <a:p>
            <a:pPr lvl="1" eaLnBrk="1" hangingPunct="1">
              <a:buFont typeface="Arial" charset="0"/>
              <a:buNone/>
            </a:pPr>
            <a:r>
              <a:rPr lang="en-US" altLang="ko-KR" sz="2000" dirty="0" err="1">
                <a:latin typeface="굴림" charset="-127"/>
                <a:ea typeface="굴림" charset="-127"/>
              </a:rPr>
              <a:t>LPSTR</a:t>
            </a:r>
            <a:r>
              <a:rPr lang="en-US" altLang="ko-KR" sz="2000" dirty="0">
                <a:latin typeface="굴림" charset="-127"/>
                <a:ea typeface="굴림" charset="-127"/>
              </a:rPr>
              <a:t>   </a:t>
            </a:r>
            <a:r>
              <a:rPr lang="en-US" altLang="ko-KR" sz="2000" dirty="0" err="1">
                <a:latin typeface="굴림" charset="-127"/>
                <a:ea typeface="굴림" charset="-127"/>
              </a:rPr>
              <a:t>lpMultiByteStr</a:t>
            </a:r>
            <a:r>
              <a:rPr lang="en-US" altLang="ko-KR" sz="1400" dirty="0">
                <a:latin typeface="굴림" charset="-127"/>
                <a:ea typeface="굴림" charset="-127"/>
              </a:rPr>
              <a:t>,       // </a:t>
            </a:r>
            <a:r>
              <a:rPr lang="ko-KR" altLang="en-US" sz="1400" dirty="0">
                <a:latin typeface="굴림" charset="-127"/>
                <a:ea typeface="굴림" charset="-127"/>
              </a:rPr>
              <a:t>변환된 문자열을 받을 버퍼 포인터</a:t>
            </a:r>
            <a:endParaRPr lang="en-US" altLang="ko-KR" sz="2000" dirty="0">
              <a:latin typeface="굴림" charset="-127"/>
              <a:ea typeface="굴림" charset="-127"/>
            </a:endParaRPr>
          </a:p>
          <a:p>
            <a:pPr lvl="1" eaLnBrk="1" hangingPunct="1">
              <a:buFont typeface="Arial" charset="0"/>
              <a:buNone/>
            </a:pPr>
            <a:r>
              <a:rPr lang="en-US" altLang="ko-KR" sz="2000" dirty="0" err="1">
                <a:latin typeface="굴림" charset="-127"/>
                <a:ea typeface="굴림" charset="-127"/>
              </a:rPr>
              <a:t>Int</a:t>
            </a:r>
            <a:r>
              <a:rPr lang="en-US" altLang="ko-KR" sz="2000" dirty="0">
                <a:latin typeface="굴림" charset="-127"/>
                <a:ea typeface="굴림" charset="-127"/>
              </a:rPr>
              <a:t>   </a:t>
            </a:r>
            <a:r>
              <a:rPr lang="en-US" altLang="ko-KR" sz="2000" dirty="0" err="1">
                <a:latin typeface="굴림" charset="-127"/>
                <a:ea typeface="굴림" charset="-127"/>
              </a:rPr>
              <a:t>cbMultiByte</a:t>
            </a:r>
            <a:r>
              <a:rPr lang="en-US" altLang="ko-KR" sz="1800" dirty="0">
                <a:latin typeface="굴림" charset="-127"/>
                <a:ea typeface="굴림" charset="-127"/>
              </a:rPr>
              <a:t>,</a:t>
            </a:r>
          </a:p>
          <a:p>
            <a:pPr lvl="1" eaLnBrk="1" hangingPunct="1">
              <a:buFont typeface="Arial" charset="0"/>
              <a:buNone/>
            </a:pPr>
            <a:r>
              <a:rPr lang="en-US" altLang="ko-KR" sz="1800" dirty="0">
                <a:latin typeface="굴림" charset="-127"/>
                <a:ea typeface="굴림" charset="-127"/>
              </a:rPr>
              <a:t>             /</a:t>
            </a:r>
            <a:r>
              <a:rPr lang="en-US" altLang="ko-KR" sz="1400" dirty="0">
                <a:latin typeface="굴림" charset="-127"/>
                <a:ea typeface="굴림" charset="-127"/>
              </a:rPr>
              <a:t>/</a:t>
            </a:r>
            <a:r>
              <a:rPr lang="ko-KR" altLang="en-US" sz="1400" dirty="0">
                <a:latin typeface="굴림" charset="-127"/>
                <a:ea typeface="굴림" charset="-127"/>
              </a:rPr>
              <a:t>출력 대상의 크기</a:t>
            </a:r>
            <a:r>
              <a:rPr lang="en-US" altLang="ko-KR" sz="1400" dirty="0">
                <a:latin typeface="굴림" charset="-127"/>
                <a:ea typeface="굴림" charset="-127"/>
              </a:rPr>
              <a:t>,</a:t>
            </a:r>
            <a:r>
              <a:rPr lang="ko-KR" altLang="en-US" sz="1400" dirty="0">
                <a:latin typeface="굴림" charset="-127"/>
                <a:ea typeface="굴림" charset="-127"/>
              </a:rPr>
              <a:t>이 값</a:t>
            </a:r>
            <a:r>
              <a:rPr lang="en-US" altLang="ko-KR" sz="1400" dirty="0">
                <a:latin typeface="굴림" charset="-127"/>
                <a:ea typeface="굴림" charset="-127"/>
              </a:rPr>
              <a:t>=0 </a:t>
            </a:r>
            <a:r>
              <a:rPr lang="ko-KR" altLang="en-US" sz="1400" dirty="0">
                <a:latin typeface="굴림" charset="-127"/>
                <a:ea typeface="굴림" charset="-127"/>
              </a:rPr>
              <a:t>이면 출력은 되지 않고 필요한 버퍼 크기를 반환한다</a:t>
            </a:r>
            <a:r>
              <a:rPr lang="en-US" altLang="ko-KR" sz="1400" dirty="0">
                <a:latin typeface="굴림" charset="-127"/>
                <a:ea typeface="굴림" charset="-127"/>
              </a:rPr>
              <a:t>.</a:t>
            </a:r>
            <a:endParaRPr lang="en-US" altLang="ko-KR" sz="2000" dirty="0">
              <a:latin typeface="굴림" charset="-127"/>
              <a:ea typeface="굴림" charset="-127"/>
            </a:endParaRPr>
          </a:p>
          <a:p>
            <a:pPr lvl="1" eaLnBrk="1" hangingPunct="1">
              <a:buFont typeface="Arial" charset="0"/>
              <a:buNone/>
            </a:pPr>
            <a:r>
              <a:rPr lang="en-US" altLang="ko-KR" sz="2000" dirty="0" err="1">
                <a:latin typeface="굴림" charset="-127"/>
                <a:ea typeface="굴림" charset="-127"/>
              </a:rPr>
              <a:t>LPCSTR</a:t>
            </a:r>
            <a:r>
              <a:rPr lang="en-US" altLang="ko-KR" sz="2000" dirty="0">
                <a:latin typeface="굴림" charset="-127"/>
                <a:ea typeface="굴림" charset="-127"/>
              </a:rPr>
              <a:t>   </a:t>
            </a:r>
            <a:r>
              <a:rPr lang="en-US" altLang="ko-KR" sz="2000" dirty="0" err="1">
                <a:latin typeface="굴림" charset="-127"/>
                <a:ea typeface="굴림" charset="-127"/>
              </a:rPr>
              <a:t>lpDefaultChar</a:t>
            </a:r>
            <a:r>
              <a:rPr lang="en-US" altLang="ko-KR" sz="2000" dirty="0">
                <a:latin typeface="굴림" charset="-127"/>
                <a:ea typeface="굴림" charset="-127"/>
              </a:rPr>
              <a:t>,  </a:t>
            </a:r>
            <a:r>
              <a:rPr lang="en-US" altLang="ko-KR" sz="1400" dirty="0">
                <a:latin typeface="굴림" charset="-127"/>
                <a:ea typeface="굴림" charset="-127"/>
              </a:rPr>
              <a:t>// </a:t>
            </a:r>
            <a:r>
              <a:rPr lang="ko-KR" altLang="en-US" sz="1400" dirty="0">
                <a:latin typeface="굴림" charset="-127"/>
                <a:ea typeface="굴림" charset="-127"/>
              </a:rPr>
              <a:t>변환 할 수 없는 문자 대신 사용할 문자를 지정</a:t>
            </a:r>
            <a:endParaRPr lang="en-US" altLang="ko-KR" sz="2000" dirty="0">
              <a:latin typeface="굴림" charset="-127"/>
              <a:ea typeface="굴림" charset="-127"/>
            </a:endParaRPr>
          </a:p>
          <a:p>
            <a:pPr lvl="1" eaLnBrk="1" hangingPunct="1">
              <a:buFont typeface="Arial" charset="0"/>
              <a:buNone/>
            </a:pPr>
            <a:r>
              <a:rPr lang="en-US" altLang="ko-KR" sz="2000" dirty="0" err="1">
                <a:latin typeface="굴림" charset="-127"/>
                <a:ea typeface="굴림" charset="-127"/>
              </a:rPr>
              <a:t>LPBOOL</a:t>
            </a:r>
            <a:r>
              <a:rPr lang="en-US" altLang="ko-KR" sz="2000" dirty="0">
                <a:latin typeface="굴림" charset="-127"/>
                <a:ea typeface="굴림" charset="-127"/>
              </a:rPr>
              <a:t>   </a:t>
            </a:r>
            <a:r>
              <a:rPr lang="en-US" altLang="ko-KR" sz="2000" dirty="0" err="1">
                <a:latin typeface="굴림" charset="-127"/>
                <a:ea typeface="굴림" charset="-127"/>
              </a:rPr>
              <a:t>lpUsedDefaultChar</a:t>
            </a:r>
            <a:r>
              <a:rPr lang="en-US" altLang="ko-KR" sz="2000" dirty="0">
                <a:latin typeface="굴림" charset="-127"/>
                <a:ea typeface="굴림" charset="-127"/>
              </a:rPr>
              <a:t> </a:t>
            </a:r>
          </a:p>
          <a:p>
            <a:pPr lvl="1" eaLnBrk="1" hangingPunct="1">
              <a:buFont typeface="Arial" charset="0"/>
              <a:buNone/>
            </a:pPr>
            <a:r>
              <a:rPr lang="en-US" altLang="ko-KR" sz="2000" dirty="0">
                <a:latin typeface="굴림" charset="-127"/>
                <a:ea typeface="굴림" charset="-127"/>
              </a:rPr>
              <a:t>             </a:t>
            </a:r>
            <a:r>
              <a:rPr lang="en-US" altLang="ko-KR" sz="1400" dirty="0">
                <a:latin typeface="굴림" charset="-127"/>
                <a:ea typeface="굴림" charset="-127"/>
              </a:rPr>
              <a:t>// </a:t>
            </a:r>
            <a:r>
              <a:rPr lang="ko-KR" altLang="en-US" sz="1400" dirty="0">
                <a:latin typeface="굴림" charset="-127"/>
                <a:ea typeface="굴림" charset="-127"/>
              </a:rPr>
              <a:t>디폴트 변환된 문자가 있었는지의 여부를 돌려 받기 위한 출력용 인수</a:t>
            </a:r>
            <a:endParaRPr lang="en-US" altLang="ko-KR" sz="1400" dirty="0">
              <a:latin typeface="굴림" charset="-127"/>
              <a:ea typeface="굴림" charset="-127"/>
            </a:endParaRPr>
          </a:p>
          <a:p>
            <a:pPr lvl="1" eaLnBrk="1" hangingPunct="1">
              <a:buFont typeface="Arial" charset="0"/>
              <a:buNone/>
            </a:pPr>
            <a:r>
              <a:rPr lang="en-US" altLang="ko-KR" sz="2000" dirty="0">
                <a:latin typeface="굴림" charset="-127"/>
                <a:ea typeface="굴림" charset="-127"/>
              </a:rPr>
              <a:t>};</a:t>
            </a:r>
          </a:p>
          <a:p>
            <a:pPr eaLnBrk="1" hangingPunct="1"/>
            <a:endParaRPr lang="ko-KR" altLang="en-US" sz="2400" dirty="0">
              <a:latin typeface="굴림" charset="-127"/>
              <a:ea typeface="굴림" charset="-127"/>
            </a:endParaRPr>
          </a:p>
        </p:txBody>
      </p:sp>
      <p:sp>
        <p:nvSpPr>
          <p:cNvPr id="22530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532440" cy="436662"/>
          </a:xfrm>
        </p:spPr>
        <p:txBody>
          <a:bodyPr/>
          <a:lstStyle/>
          <a:p>
            <a:pPr eaLnBrk="1" hangingPunct="1"/>
            <a:r>
              <a:rPr lang="ko-KR" altLang="en-US" dirty="0" err="1">
                <a:latin typeface="굴림" charset="-127"/>
                <a:ea typeface="굴림" charset="-127"/>
              </a:rPr>
              <a:t>인코딩</a:t>
            </a:r>
            <a:r>
              <a:rPr lang="ko-KR" altLang="en-US" dirty="0">
                <a:latin typeface="굴림" charset="-127"/>
                <a:ea typeface="굴림" charset="-127"/>
              </a:rPr>
              <a:t> </a:t>
            </a:r>
            <a:r>
              <a:rPr lang="en-US" altLang="ko-KR" dirty="0">
                <a:latin typeface="굴림" charset="-127"/>
                <a:ea typeface="굴림" charset="-127"/>
              </a:rPr>
              <a:t>API</a:t>
            </a:r>
            <a:endParaRPr lang="ko-KR" altLang="en-US" dirty="0"/>
          </a:p>
        </p:txBody>
      </p:sp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1071563" y="5373216"/>
            <a:ext cx="7715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z="2000" dirty="0">
                <a:latin typeface="굴림체" pitchFamily="49" charset="-127"/>
                <a:ea typeface="굴림체" pitchFamily="49" charset="-127"/>
              </a:rPr>
              <a:t>Code Page</a:t>
            </a:r>
            <a:r>
              <a:rPr kumimoji="0" lang="ko-KR" altLang="en-US" sz="2000" dirty="0">
                <a:latin typeface="굴림체" pitchFamily="49" charset="-127"/>
                <a:ea typeface="굴림체" pitchFamily="49" charset="-127"/>
              </a:rPr>
              <a:t>에는 </a:t>
            </a:r>
            <a:r>
              <a:rPr kumimoji="0" lang="en-US" altLang="ko-KR" sz="2000" dirty="0" err="1">
                <a:latin typeface="굴림체" pitchFamily="49" charset="-127"/>
                <a:ea typeface="굴림체" pitchFamily="49" charset="-127"/>
              </a:rPr>
              <a:t>CP_ACP</a:t>
            </a:r>
            <a:r>
              <a:rPr kumimoji="0" lang="en-US" altLang="ko-KR" sz="2000" dirty="0">
                <a:latin typeface="굴림체" pitchFamily="49" charset="-127"/>
                <a:ea typeface="굴림체" pitchFamily="49" charset="-127"/>
              </a:rPr>
              <a:t> (ANSI</a:t>
            </a:r>
            <a:r>
              <a:rPr kumimoji="0" lang="ko-KR" altLang="en-US" sz="2000" dirty="0">
                <a:latin typeface="굴림체" pitchFamily="49" charset="-127"/>
                <a:ea typeface="굴림체" pitchFamily="49" charset="-127"/>
              </a:rPr>
              <a:t>코드</a:t>
            </a:r>
            <a:r>
              <a:rPr kumimoji="0" lang="en-US" altLang="ko-KR" sz="2000" dirty="0">
                <a:latin typeface="굴림체" pitchFamily="49" charset="-127"/>
                <a:ea typeface="굴림체" pitchFamily="49" charset="-127"/>
              </a:rPr>
              <a:t>), </a:t>
            </a:r>
            <a:r>
              <a:rPr kumimoji="0" lang="en-US" altLang="ko-KR" sz="2000" dirty="0" err="1">
                <a:latin typeface="굴림체" pitchFamily="49" charset="-127"/>
                <a:ea typeface="굴림체" pitchFamily="49" charset="-127"/>
              </a:rPr>
              <a:t>CP_UTF8</a:t>
            </a:r>
            <a:r>
              <a:rPr kumimoji="0" lang="en-US" altLang="ko-KR" sz="20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kumimoji="0" lang="ko-KR" altLang="en-US" sz="2000" dirty="0">
                <a:latin typeface="굴림체" pitchFamily="49" charset="-127"/>
                <a:ea typeface="굴림체" pitchFamily="49" charset="-127"/>
              </a:rPr>
              <a:t>등이 </a:t>
            </a:r>
            <a:r>
              <a:rPr kumimoji="0" lang="ko-KR" altLang="en-US" sz="2000" dirty="0" err="1">
                <a:latin typeface="굴림체" pitchFamily="49" charset="-127"/>
                <a:ea typeface="굴림체" pitchFamily="49" charset="-127"/>
              </a:rPr>
              <a:t>올수</a:t>
            </a:r>
            <a:r>
              <a:rPr kumimoji="0" lang="ko-KR" altLang="en-US" sz="2000" dirty="0">
                <a:latin typeface="굴림체" pitchFamily="49" charset="-127"/>
                <a:ea typeface="굴림체" pitchFamily="49" charset="-127"/>
              </a:rPr>
              <a:t> 있다</a:t>
            </a:r>
            <a:endParaRPr kumimoji="0" lang="en-US" altLang="ko-KR" sz="20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2533" name="TextBox 5"/>
          <p:cNvSpPr txBox="1">
            <a:spLocks noChangeArrowheads="1"/>
          </p:cNvSpPr>
          <p:nvPr/>
        </p:nvSpPr>
        <p:spPr bwMode="auto">
          <a:xfrm>
            <a:off x="714375" y="5827386"/>
            <a:ext cx="7715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z="2000" dirty="0">
                <a:latin typeface="굴림체" pitchFamily="49" charset="-127"/>
                <a:ea typeface="굴림체" pitchFamily="49" charset="-127"/>
              </a:rPr>
              <a:t>ANSI(</a:t>
            </a:r>
            <a:r>
              <a:rPr kumimoji="0" lang="en-US" altLang="ko-KR" sz="2000" dirty="0" err="1">
                <a:latin typeface="굴림체" pitchFamily="49" charset="-127"/>
                <a:ea typeface="굴림체" pitchFamily="49" charset="-127"/>
              </a:rPr>
              <a:t>MultiByte</a:t>
            </a:r>
            <a:r>
              <a:rPr kumimoji="0" lang="en-US" altLang="ko-KR" sz="2000" dirty="0">
                <a:latin typeface="굴림체" pitchFamily="49" charset="-127"/>
                <a:ea typeface="굴림체" pitchFamily="49" charset="-127"/>
              </a:rPr>
              <a:t>) -&gt; </a:t>
            </a:r>
            <a:r>
              <a:rPr kumimoji="0" lang="en-US" altLang="ko-KR" sz="2000" dirty="0" err="1">
                <a:latin typeface="굴림체" pitchFamily="49" charset="-127"/>
                <a:ea typeface="굴림체" pitchFamily="49" charset="-127"/>
              </a:rPr>
              <a:t>UCS</a:t>
            </a:r>
            <a:r>
              <a:rPr kumimoji="0" lang="en-US" altLang="ko-KR" sz="2000" dirty="0">
                <a:latin typeface="굴림체" pitchFamily="49" charset="-127"/>
                <a:ea typeface="굴림체" pitchFamily="49" charset="-127"/>
              </a:rPr>
              <a:t>-2(</a:t>
            </a:r>
            <a:r>
              <a:rPr kumimoji="0" lang="en-US" altLang="ko-KR" sz="2000" dirty="0" err="1">
                <a:latin typeface="굴림체" pitchFamily="49" charset="-127"/>
                <a:ea typeface="굴림체" pitchFamily="49" charset="-127"/>
              </a:rPr>
              <a:t>WideChar</a:t>
            </a:r>
            <a:r>
              <a:rPr kumimoji="0" lang="en-US" altLang="ko-KR" sz="2000" dirty="0">
                <a:latin typeface="굴림체" pitchFamily="49" charset="-127"/>
                <a:ea typeface="굴림체" pitchFamily="49" charset="-127"/>
              </a:rPr>
              <a:t>) -&gt; </a:t>
            </a:r>
            <a:r>
              <a:rPr kumimoji="0" lang="en-US" altLang="ko-KR" sz="2000" dirty="0" err="1">
                <a:latin typeface="굴림체" pitchFamily="49" charset="-127"/>
                <a:ea typeface="굴림체" pitchFamily="49" charset="-127"/>
              </a:rPr>
              <a:t>UTF</a:t>
            </a:r>
            <a:r>
              <a:rPr kumimoji="0" lang="en-US" altLang="ko-KR" sz="2000" dirty="0">
                <a:latin typeface="굴림체" pitchFamily="49" charset="-127"/>
                <a:ea typeface="굴림체" pitchFamily="49" charset="-127"/>
              </a:rPr>
              <a:t>-8(</a:t>
            </a:r>
            <a:r>
              <a:rPr kumimoji="0" lang="en-US" altLang="ko-KR" sz="2000" dirty="0" err="1">
                <a:latin typeface="굴림체" pitchFamily="49" charset="-127"/>
                <a:ea typeface="굴림체" pitchFamily="49" charset="-127"/>
              </a:rPr>
              <a:t>MultiByte</a:t>
            </a:r>
            <a:r>
              <a:rPr kumimoji="0" lang="en-US" altLang="ko-KR" sz="2000" dirty="0">
                <a:latin typeface="굴림체" pitchFamily="49" charset="-127"/>
                <a:ea typeface="굴림체" pitchFamily="49" charset="-127"/>
              </a:rPr>
              <a:t>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D75379C-93DE-45E9-98DE-545137BA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DBCE-DCE0-4AD5-A986-7E32602079D1}" type="slidenum">
              <a:rPr lang="ko-KR" altLang="en-US" smtClean="0"/>
              <a:pPr/>
              <a:t>553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1931557"/>
      </p:ext>
    </p:extLst>
  </p:cSld>
  <p:clrMapOvr>
    <a:masterClrMapping/>
  </p:clrMapOvr>
</p:sld>
</file>

<file path=ppt/slides/slide5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400">
                <a:latin typeface="굴림" charset="-127"/>
                <a:ea typeface="굴림" charset="-127"/>
              </a:rPr>
              <a:t>Int MultiByteToWideChar{</a:t>
            </a:r>
          </a:p>
          <a:p>
            <a:pPr lvl="1" eaLnBrk="1" hangingPunct="1">
              <a:buFont typeface="Arial" charset="0"/>
              <a:buNone/>
            </a:pPr>
            <a:r>
              <a:rPr lang="en-US" altLang="ko-KR" sz="2400">
                <a:latin typeface="굴림" charset="-127"/>
                <a:ea typeface="굴림" charset="-127"/>
              </a:rPr>
              <a:t>UINT   CodePage,                                </a:t>
            </a:r>
            <a:r>
              <a:rPr lang="en-US" altLang="ko-KR" sz="1600">
                <a:latin typeface="굴림" charset="-127"/>
                <a:ea typeface="굴림" charset="-127"/>
              </a:rPr>
              <a:t>// code page</a:t>
            </a:r>
            <a:endParaRPr lang="en-US" altLang="ko-KR" sz="2400">
              <a:latin typeface="굴림" charset="-127"/>
              <a:ea typeface="굴림" charset="-127"/>
            </a:endParaRPr>
          </a:p>
          <a:p>
            <a:pPr lvl="1" eaLnBrk="1" hangingPunct="1">
              <a:buFont typeface="Arial" charset="0"/>
              <a:buNone/>
            </a:pPr>
            <a:r>
              <a:rPr lang="en-US" altLang="ko-KR" sz="2400">
                <a:latin typeface="굴림" charset="-127"/>
                <a:ea typeface="굴림" charset="-127"/>
              </a:rPr>
              <a:t>DWORD   dwFlags</a:t>
            </a:r>
            <a:r>
              <a:rPr lang="en-US" altLang="ko-KR" sz="1600">
                <a:latin typeface="굴림" charset="-127"/>
                <a:ea typeface="굴림" charset="-127"/>
              </a:rPr>
              <a:t>,                // performance and mapping flags</a:t>
            </a:r>
            <a:endParaRPr lang="en-US" altLang="ko-KR" sz="2400">
              <a:latin typeface="굴림" charset="-127"/>
              <a:ea typeface="굴림" charset="-127"/>
            </a:endParaRPr>
          </a:p>
          <a:p>
            <a:pPr lvl="1" eaLnBrk="1" hangingPunct="1">
              <a:buFont typeface="Arial" charset="0"/>
              <a:buNone/>
            </a:pPr>
            <a:r>
              <a:rPr lang="en-US" altLang="ko-KR" sz="2400">
                <a:latin typeface="굴림" charset="-127"/>
                <a:ea typeface="굴림" charset="-127"/>
              </a:rPr>
              <a:t>LPCSTR   lpMultiByteStr</a:t>
            </a:r>
            <a:r>
              <a:rPr lang="en-US" altLang="ko-KR" sz="1800">
                <a:latin typeface="굴림" charset="-127"/>
                <a:ea typeface="굴림" charset="-127"/>
              </a:rPr>
              <a:t>,             </a:t>
            </a:r>
            <a:r>
              <a:rPr lang="en-US" altLang="ko-KR" sz="1600">
                <a:latin typeface="굴림" charset="-127"/>
                <a:ea typeface="굴림" charset="-127"/>
              </a:rPr>
              <a:t>// </a:t>
            </a:r>
            <a:r>
              <a:rPr lang="ko-KR" altLang="en-US" sz="1600">
                <a:latin typeface="굴림" charset="-127"/>
                <a:ea typeface="굴림" charset="-127"/>
              </a:rPr>
              <a:t>변환할 </a:t>
            </a:r>
            <a:r>
              <a:rPr lang="en-US" altLang="ko-KR" sz="1600">
                <a:latin typeface="굴림" charset="-127"/>
                <a:ea typeface="굴림" charset="-127"/>
              </a:rPr>
              <a:t>MultiByte String</a:t>
            </a:r>
            <a:endParaRPr lang="en-US" altLang="ko-KR" sz="2400">
              <a:latin typeface="굴림" charset="-127"/>
              <a:ea typeface="굴림" charset="-127"/>
            </a:endParaRPr>
          </a:p>
          <a:p>
            <a:pPr lvl="1" eaLnBrk="1" hangingPunct="1">
              <a:buFont typeface="Arial" charset="0"/>
              <a:buNone/>
            </a:pPr>
            <a:r>
              <a:rPr lang="en-US" altLang="ko-KR" sz="2400">
                <a:latin typeface="굴림" charset="-127"/>
                <a:ea typeface="굴림" charset="-127"/>
              </a:rPr>
              <a:t>Int   cbMultiByte</a:t>
            </a:r>
            <a:r>
              <a:rPr lang="en-US" altLang="ko-KR" sz="2000">
                <a:latin typeface="굴림" charset="-127"/>
                <a:ea typeface="굴림" charset="-127"/>
              </a:rPr>
              <a:t>,                      </a:t>
            </a:r>
            <a:r>
              <a:rPr lang="en-US" altLang="ko-KR" sz="1600">
                <a:latin typeface="굴림" charset="-127"/>
                <a:ea typeface="굴림" charset="-127"/>
              </a:rPr>
              <a:t>// </a:t>
            </a:r>
            <a:r>
              <a:rPr lang="ko-KR" altLang="en-US" sz="1600">
                <a:latin typeface="굴림" charset="-127"/>
                <a:ea typeface="굴림" charset="-127"/>
              </a:rPr>
              <a:t>변환할 </a:t>
            </a:r>
            <a:r>
              <a:rPr lang="en-US" altLang="ko-KR" sz="1600">
                <a:latin typeface="굴림" charset="-127"/>
                <a:ea typeface="굴림" charset="-127"/>
              </a:rPr>
              <a:t>MultiByte String </a:t>
            </a:r>
            <a:r>
              <a:rPr lang="ko-KR" altLang="en-US" sz="1600">
                <a:latin typeface="굴림" charset="-127"/>
                <a:ea typeface="굴림" charset="-127"/>
              </a:rPr>
              <a:t>크기</a:t>
            </a:r>
            <a:endParaRPr lang="en-US" altLang="ko-KR" sz="2400">
              <a:latin typeface="굴림" charset="-127"/>
              <a:ea typeface="굴림" charset="-127"/>
            </a:endParaRPr>
          </a:p>
          <a:p>
            <a:pPr lvl="1" eaLnBrk="1" hangingPunct="1">
              <a:buFont typeface="Arial" charset="0"/>
              <a:buNone/>
            </a:pPr>
            <a:r>
              <a:rPr lang="en-US" altLang="ko-KR" sz="2400">
                <a:latin typeface="굴림" charset="-127"/>
                <a:ea typeface="굴림" charset="-127"/>
              </a:rPr>
              <a:t>LPWSTR   lpWideCharStr</a:t>
            </a:r>
            <a:r>
              <a:rPr lang="en-US" altLang="ko-KR" sz="1600">
                <a:latin typeface="굴림" charset="-127"/>
                <a:ea typeface="굴림" charset="-127"/>
              </a:rPr>
              <a:t>,                         // buffer for new string</a:t>
            </a:r>
            <a:endParaRPr lang="en-US" altLang="ko-KR" sz="2400">
              <a:latin typeface="굴림" charset="-127"/>
              <a:ea typeface="굴림" charset="-127"/>
            </a:endParaRPr>
          </a:p>
          <a:p>
            <a:pPr lvl="1" eaLnBrk="1" hangingPunct="1">
              <a:buFont typeface="Arial" charset="0"/>
              <a:buNone/>
            </a:pPr>
            <a:r>
              <a:rPr lang="en-US" altLang="ko-KR" sz="2400">
                <a:latin typeface="굴림" charset="-127"/>
                <a:ea typeface="굴림" charset="-127"/>
              </a:rPr>
              <a:t>Int   cchWideChar</a:t>
            </a:r>
            <a:r>
              <a:rPr lang="en-US" altLang="ko-KR" sz="2000">
                <a:latin typeface="굴림" charset="-127"/>
                <a:ea typeface="굴림" charset="-127"/>
              </a:rPr>
              <a:t>,                                      </a:t>
            </a:r>
            <a:r>
              <a:rPr lang="en-US" altLang="ko-KR" sz="1600">
                <a:latin typeface="굴림" charset="-127"/>
                <a:ea typeface="굴림" charset="-127"/>
              </a:rPr>
              <a:t>// size of buffer</a:t>
            </a:r>
            <a:endParaRPr lang="en-US" altLang="ko-KR" sz="2400">
              <a:latin typeface="굴림" charset="-127"/>
              <a:ea typeface="굴림" charset="-127"/>
            </a:endParaRPr>
          </a:p>
          <a:p>
            <a:pPr eaLnBrk="1" hangingPunct="1"/>
            <a:r>
              <a:rPr lang="en-US" altLang="ko-KR" sz="2400">
                <a:latin typeface="굴림" charset="-127"/>
                <a:ea typeface="굴림" charset="-127"/>
              </a:rPr>
              <a:t>};</a:t>
            </a:r>
            <a:endParaRPr lang="ko-KR" altLang="en-US"/>
          </a:p>
        </p:txBody>
      </p:sp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ko-KR" altLang="en-US">
                <a:latin typeface="굴림" charset="-127"/>
                <a:ea typeface="굴림" charset="-127"/>
              </a:rPr>
              <a:t>인코딩 </a:t>
            </a:r>
            <a:r>
              <a:rPr lang="en-US" altLang="ko-KR">
                <a:latin typeface="굴림" charset="-127"/>
                <a:ea typeface="굴림" charset="-127"/>
              </a:rPr>
              <a:t>API</a:t>
            </a:r>
            <a:endParaRPr lang="ko-KR" altLang="en-US"/>
          </a:p>
        </p:txBody>
      </p: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899592" y="4869160"/>
            <a:ext cx="7715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z="2000" dirty="0">
                <a:latin typeface="굴림체" pitchFamily="49" charset="-127"/>
                <a:ea typeface="굴림체" pitchFamily="49" charset="-127"/>
              </a:rPr>
              <a:t>Code Page</a:t>
            </a:r>
            <a:r>
              <a:rPr kumimoji="0" lang="ko-KR" altLang="en-US" sz="2000" dirty="0">
                <a:latin typeface="굴림체" pitchFamily="49" charset="-127"/>
                <a:ea typeface="굴림체" pitchFamily="49" charset="-127"/>
              </a:rPr>
              <a:t>에는 </a:t>
            </a:r>
            <a:r>
              <a:rPr kumimoji="0" lang="en-US" altLang="ko-KR" sz="2000" dirty="0" err="1">
                <a:latin typeface="굴림체" pitchFamily="49" charset="-127"/>
                <a:ea typeface="굴림체" pitchFamily="49" charset="-127"/>
              </a:rPr>
              <a:t>CP_ACP</a:t>
            </a:r>
            <a:r>
              <a:rPr kumimoji="0" lang="en-US" altLang="ko-KR" sz="2000" dirty="0">
                <a:latin typeface="굴림체" pitchFamily="49" charset="-127"/>
                <a:ea typeface="굴림체" pitchFamily="49" charset="-127"/>
              </a:rPr>
              <a:t> (ANSI</a:t>
            </a:r>
            <a:r>
              <a:rPr kumimoji="0" lang="ko-KR" altLang="en-US" sz="2000" dirty="0">
                <a:latin typeface="굴림체" pitchFamily="49" charset="-127"/>
                <a:ea typeface="굴림체" pitchFamily="49" charset="-127"/>
              </a:rPr>
              <a:t>코드</a:t>
            </a:r>
            <a:r>
              <a:rPr kumimoji="0" lang="en-US" altLang="ko-KR" sz="2000" dirty="0">
                <a:latin typeface="굴림체" pitchFamily="49" charset="-127"/>
                <a:ea typeface="굴림체" pitchFamily="49" charset="-127"/>
              </a:rPr>
              <a:t>), </a:t>
            </a:r>
            <a:r>
              <a:rPr kumimoji="0" lang="en-US" altLang="ko-KR" sz="2000" dirty="0" err="1">
                <a:latin typeface="굴림체" pitchFamily="49" charset="-127"/>
                <a:ea typeface="굴림체" pitchFamily="49" charset="-127"/>
              </a:rPr>
              <a:t>CP_UTF8</a:t>
            </a:r>
            <a:r>
              <a:rPr kumimoji="0" lang="en-US" altLang="ko-KR" sz="20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kumimoji="0" lang="ko-KR" altLang="en-US" sz="2000" dirty="0">
                <a:latin typeface="굴림체" pitchFamily="49" charset="-127"/>
                <a:ea typeface="굴림체" pitchFamily="49" charset="-127"/>
              </a:rPr>
              <a:t>등이 </a:t>
            </a:r>
            <a:r>
              <a:rPr kumimoji="0" lang="ko-KR" altLang="en-US" sz="2000" dirty="0" err="1">
                <a:latin typeface="굴림체" pitchFamily="49" charset="-127"/>
                <a:ea typeface="굴림체" pitchFamily="49" charset="-127"/>
              </a:rPr>
              <a:t>올수</a:t>
            </a:r>
            <a:r>
              <a:rPr kumimoji="0" lang="ko-KR" altLang="en-US" sz="2000" dirty="0">
                <a:latin typeface="굴림체" pitchFamily="49" charset="-127"/>
                <a:ea typeface="굴림체" pitchFamily="49" charset="-127"/>
              </a:rPr>
              <a:t> 있다</a:t>
            </a:r>
            <a:endParaRPr kumimoji="0" lang="en-US" altLang="ko-KR" sz="20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3557" name="TextBox 5"/>
          <p:cNvSpPr txBox="1">
            <a:spLocks noChangeArrowheads="1"/>
          </p:cNvSpPr>
          <p:nvPr/>
        </p:nvSpPr>
        <p:spPr bwMode="auto">
          <a:xfrm>
            <a:off x="863677" y="5309475"/>
            <a:ext cx="7715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z="2000" dirty="0">
                <a:latin typeface="굴림체" pitchFamily="49" charset="-127"/>
                <a:ea typeface="굴림체" pitchFamily="49" charset="-127"/>
              </a:rPr>
              <a:t>ANSI(</a:t>
            </a:r>
            <a:r>
              <a:rPr kumimoji="0" lang="en-US" altLang="ko-KR" sz="2000" dirty="0" err="1">
                <a:latin typeface="굴림체" pitchFamily="49" charset="-127"/>
                <a:ea typeface="굴림체" pitchFamily="49" charset="-127"/>
              </a:rPr>
              <a:t>MultiByte</a:t>
            </a:r>
            <a:r>
              <a:rPr kumimoji="0" lang="en-US" altLang="ko-KR" sz="2000" dirty="0">
                <a:latin typeface="굴림체" pitchFamily="49" charset="-127"/>
                <a:ea typeface="굴림체" pitchFamily="49" charset="-127"/>
              </a:rPr>
              <a:t>) -&gt; </a:t>
            </a:r>
            <a:r>
              <a:rPr kumimoji="0" lang="en-US" altLang="ko-KR" sz="2000" dirty="0" err="1">
                <a:latin typeface="굴림체" pitchFamily="49" charset="-127"/>
                <a:ea typeface="굴림체" pitchFamily="49" charset="-127"/>
              </a:rPr>
              <a:t>UCS</a:t>
            </a:r>
            <a:r>
              <a:rPr kumimoji="0" lang="en-US" altLang="ko-KR" sz="2000" dirty="0">
                <a:latin typeface="굴림체" pitchFamily="49" charset="-127"/>
                <a:ea typeface="굴림체" pitchFamily="49" charset="-127"/>
              </a:rPr>
              <a:t>-2(</a:t>
            </a:r>
            <a:r>
              <a:rPr kumimoji="0" lang="en-US" altLang="ko-KR" sz="2000" dirty="0" err="1">
                <a:latin typeface="굴림체" pitchFamily="49" charset="-127"/>
                <a:ea typeface="굴림체" pitchFamily="49" charset="-127"/>
              </a:rPr>
              <a:t>WideChar</a:t>
            </a:r>
            <a:r>
              <a:rPr kumimoji="0" lang="en-US" altLang="ko-KR" sz="2000" dirty="0">
                <a:latin typeface="굴림체" pitchFamily="49" charset="-127"/>
                <a:ea typeface="굴림체" pitchFamily="49" charset="-127"/>
              </a:rPr>
              <a:t>) -&gt; </a:t>
            </a:r>
            <a:r>
              <a:rPr kumimoji="0" lang="en-US" altLang="ko-KR" sz="2000" dirty="0" err="1">
                <a:latin typeface="굴림체" pitchFamily="49" charset="-127"/>
                <a:ea typeface="굴림체" pitchFamily="49" charset="-127"/>
              </a:rPr>
              <a:t>UTF</a:t>
            </a:r>
            <a:r>
              <a:rPr kumimoji="0" lang="en-US" altLang="ko-KR" sz="2000" dirty="0">
                <a:latin typeface="굴림체" pitchFamily="49" charset="-127"/>
                <a:ea typeface="굴림체" pitchFamily="49" charset="-127"/>
              </a:rPr>
              <a:t>-8(</a:t>
            </a:r>
            <a:r>
              <a:rPr kumimoji="0" lang="en-US" altLang="ko-KR" sz="2000" dirty="0" err="1">
                <a:latin typeface="굴림체" pitchFamily="49" charset="-127"/>
                <a:ea typeface="굴림체" pitchFamily="49" charset="-127"/>
              </a:rPr>
              <a:t>MultiByte</a:t>
            </a:r>
            <a:r>
              <a:rPr kumimoji="0" lang="en-US" altLang="ko-KR" sz="2000" dirty="0">
                <a:latin typeface="굴림체" pitchFamily="49" charset="-127"/>
                <a:ea typeface="굴림체" pitchFamily="49" charset="-127"/>
              </a:rPr>
              <a:t>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1B47BD9-7035-44D0-A089-1A3FD3531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DBCE-DCE0-4AD5-A986-7E32602079D1}" type="slidenum">
              <a:rPr lang="ko-KR" altLang="en-US" smtClean="0"/>
              <a:pPr/>
              <a:t>554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705785"/>
      </p:ext>
    </p:extLst>
  </p:cSld>
  <p:clrMapOvr>
    <a:masterClrMapping/>
  </p:clrMapOvr>
</p:sld>
</file>

<file path=ppt/slides/slide5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r">
              <a:buFontTx/>
              <a:buNone/>
              <a:defRPr/>
            </a:pPr>
            <a:r>
              <a:rPr lang="ko-KR" altLang="en-US" sz="6600">
                <a:effectLst>
                  <a:outerShdw blurRad="38100" dist="38100" dir="2700000" algn="tl">
                    <a:srgbClr val="C0C0C0"/>
                  </a:outerShdw>
                </a:effectLst>
                <a:latin typeface="휴먼모음T" pitchFamily="18" charset="-127"/>
                <a:ea typeface="휴먼모음T" pitchFamily="18" charset="-127"/>
              </a:rPr>
              <a:t>파일 전송</a:t>
            </a:r>
          </a:p>
        </p:txBody>
      </p:sp>
      <p:sp>
        <p:nvSpPr>
          <p:cNvPr id="4833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latin typeface="휴먼모음T" pitchFamily="18" charset="-127"/>
                <a:ea typeface="휴먼모음T" pitchFamily="18" charset="-127"/>
              </a:rPr>
              <a:t>19.</a:t>
            </a:r>
          </a:p>
        </p:txBody>
      </p:sp>
    </p:spTree>
  </p:cSld>
  <p:clrMapOvr>
    <a:masterClrMapping/>
  </p:clrMapOvr>
</p:sld>
</file>

<file path=ppt/slides/slide5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3429000"/>
            <a:ext cx="8362950" cy="316865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ko-KR" sz="2000"/>
              <a:t>hSocket : </a:t>
            </a:r>
            <a:r>
              <a:rPr lang="ko-KR" altLang="en-US" sz="2000"/>
              <a:t>파일을 보낼 소켓의 핸들</a:t>
            </a:r>
          </a:p>
          <a:p>
            <a:pPr lvl="1">
              <a:lnSpc>
                <a:spcPct val="90000"/>
              </a:lnSpc>
            </a:pPr>
            <a:r>
              <a:rPr lang="en-US" altLang="ko-KR" sz="2000"/>
              <a:t>hFile : </a:t>
            </a:r>
            <a:r>
              <a:rPr lang="ko-KR" altLang="en-US" sz="2000"/>
              <a:t>전송할 파일의 핸들</a:t>
            </a:r>
          </a:p>
          <a:p>
            <a:pPr lvl="1">
              <a:lnSpc>
                <a:spcPct val="90000"/>
              </a:lnSpc>
            </a:pPr>
            <a:r>
              <a:rPr lang="en-US" altLang="ko-KR" sz="2000"/>
              <a:t>nNumberOfBytesToWrite : </a:t>
            </a:r>
            <a:r>
              <a:rPr lang="ko-KR" altLang="en-US" sz="2000"/>
              <a:t>전송할 양으로 파일 전체를 전송할 때는 </a:t>
            </a:r>
            <a:r>
              <a:rPr lang="en-US" altLang="ko-KR" sz="2000"/>
              <a:t>0</a:t>
            </a:r>
            <a:r>
              <a:rPr lang="ko-KR" altLang="en-US" sz="2000"/>
              <a:t>을 사용한다</a:t>
            </a:r>
            <a:r>
              <a:rPr lang="en-US" altLang="ko-KR" sz="200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ko-KR" sz="2000"/>
              <a:t>nNumberOfBytesPerSend : </a:t>
            </a:r>
            <a:r>
              <a:rPr lang="ko-KR" altLang="en-US" sz="2000"/>
              <a:t>한 번에 전송할 패킷의 크기</a:t>
            </a:r>
            <a:r>
              <a:rPr lang="en-US" altLang="ko-KR" sz="2000"/>
              <a:t>. </a:t>
            </a:r>
            <a:r>
              <a:rPr lang="ko-KR" altLang="en-US" sz="2000"/>
              <a:t>패킷의 크기를 시스템에 맡길 경우</a:t>
            </a:r>
            <a:r>
              <a:rPr lang="en-US" altLang="ko-KR" sz="2000"/>
              <a:t>, 0</a:t>
            </a:r>
            <a:r>
              <a:rPr lang="ko-KR" altLang="en-US" sz="2000"/>
              <a:t>을 사용한다</a:t>
            </a:r>
            <a:r>
              <a:rPr lang="en-US" altLang="ko-KR" sz="200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ko-KR" sz="2000"/>
              <a:t>lpOverlapped : </a:t>
            </a:r>
            <a:r>
              <a:rPr lang="ko-KR" altLang="en-US" sz="2000"/>
              <a:t>중첩 입출력 구조체로 비동기 작업을 수행할 수 있도록 한다</a:t>
            </a:r>
            <a:r>
              <a:rPr lang="en-US" altLang="ko-KR" sz="200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ko-KR" sz="2000"/>
              <a:t>lpTransmitBuffers : </a:t>
            </a:r>
            <a:r>
              <a:rPr lang="ko-KR" altLang="en-US" sz="2000"/>
              <a:t>파일을 전송하기 전에 전송할 헤더와 전송 후에 전송할 테일을 가리키는 구조체 포인터이다</a:t>
            </a:r>
            <a:r>
              <a:rPr lang="en-US" altLang="ko-KR" sz="2000"/>
              <a:t>.</a:t>
            </a:r>
          </a:p>
        </p:txBody>
      </p:sp>
      <p:sp>
        <p:nvSpPr>
          <p:cNvPr id="424963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1. TransmitFile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함수</a:t>
            </a:r>
          </a:p>
        </p:txBody>
      </p:sp>
      <p:sp>
        <p:nvSpPr>
          <p:cNvPr id="424964" name="Rectangle 6"/>
          <p:cNvSpPr>
            <a:spLocks noChangeArrowheads="1"/>
          </p:cNvSpPr>
          <p:nvPr/>
        </p:nvSpPr>
        <p:spPr bwMode="auto">
          <a:xfrm>
            <a:off x="323850" y="836613"/>
            <a:ext cx="8569325" cy="2449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BOOL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TransmitFile(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SOCKET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			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hSocket,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HANDLE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			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hFile,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DWORD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			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nNumberOfBytesToWrite,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DWORD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			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nNumberOfBytesPerSend,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LPOVERLAPPED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			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lpOverlapped,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LPTRANSMIT_FILE_BUFFERS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	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lpTransmitBuffers,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DWORD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			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dwFlags );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</a:p>
        </p:txBody>
      </p:sp>
    </p:spTree>
  </p:cSld>
  <p:clrMapOvr>
    <a:masterClrMapping/>
  </p:clrMapOvr>
</p:sld>
</file>

<file path=ppt/slides/slide5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4"/>
          <p:cNvSpPr>
            <a:spLocks noChangeArrowheads="1"/>
          </p:cNvSpPr>
          <p:nvPr/>
        </p:nvSpPr>
        <p:spPr bwMode="auto">
          <a:xfrm>
            <a:off x="250825" y="73025"/>
            <a:ext cx="8569325" cy="6669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#include &lt;winsock2.h&gt;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#include &lt;windows.h&gt;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#include "resource.h"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#include &lt;commctrl.h&gt;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#include &lt;Mswsock.h&gt;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BOOL CALLBACK DlgProc (HWND hDlg, UINT message, WPARAM wParam, LPARAM lParam);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int WINAPI WinMain (HINSTANCE hInstance, HINSTANCE hPrevInstance,PSTR szCmdLine, int iCmdShow)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WSADATA wsaData;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WSAStartup(MAKEWORD(2,2), &amp;wsaData);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DialogBox(hInstance,MAKEINTRESOURCE(IDD_DIALOG1), NULL, DlgProc) 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WSACleanup();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TRUE;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void DispErrorMessage()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DWORD ErrorCode = GetLastError();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char errMsg[1024];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FormatMessage(FORMAT_MESSAGE_FROM_SYSTEM,NULL,ErrorCode,0,errMsg,1204,NULL);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MessageBox(NULL,errMsg,"",MB_OK);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BOOL GetFileName(char temp[])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strcpy(temp,"123.txt");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OPENFILENAME ofn;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ZeroMemory(&amp;ofn,sizeof(ofn));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ofn.lStructSize = sizeof(OPENFILENAME);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ofn.hwndOwner = NULL;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ofn.lpstrFilter = "</a:t>
            </a:r>
            <a:r>
              <a:rPr lang="ko-KR" altLang="en-US" sz="1000">
                <a:latin typeface="굴림" pitchFamily="50" charset="-127"/>
                <a:ea typeface="굴림" pitchFamily="50" charset="-127"/>
              </a:rPr>
              <a:t>모든 파일</a:t>
            </a:r>
            <a:r>
              <a:rPr lang="en-US" altLang="ko-KR" sz="1000">
                <a:latin typeface="굴림" pitchFamily="50" charset="-127"/>
                <a:ea typeface="굴림" pitchFamily="50" charset="-127"/>
              </a:rPr>
              <a:t>(*.*)\0*.*\0</a:t>
            </a:r>
            <a:r>
              <a:rPr lang="ko-KR" altLang="en-US" sz="1000">
                <a:latin typeface="굴림" pitchFamily="50" charset="-127"/>
                <a:ea typeface="굴림" pitchFamily="50" charset="-127"/>
              </a:rPr>
              <a:t>텍스트 파일</a:t>
            </a:r>
            <a:r>
              <a:rPr lang="en-US" altLang="ko-KR" sz="1000">
                <a:latin typeface="굴림" pitchFamily="50" charset="-127"/>
                <a:ea typeface="굴림" pitchFamily="50" charset="-127"/>
              </a:rPr>
              <a:t>(*.txt)\0*.txt\0\0\0";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ofn.lpstrFile = temp;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ofn.nFilterIndex = 2;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ofn.nMaxFile = 256;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ofn.Flags = OFN_EXPLORER | OFN_ALLOWMULTISELECT | OFN_ENABLESIZING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GetOpenFileName(&amp;ofn);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5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4"/>
          <p:cNvSpPr>
            <a:spLocks noChangeArrowheads="1"/>
          </p:cNvSpPr>
          <p:nvPr/>
        </p:nvSpPr>
        <p:spPr bwMode="auto">
          <a:xfrm>
            <a:off x="250825" y="188913"/>
            <a:ext cx="8642350" cy="648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typedef struct Tansmitstruct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char pFileName[256];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int	 nFileSize;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}TRANSMITSTRUCT;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BOOL CALLBACK DlgProc (HWND hDlg, UINT message, WPARAM wParam, LPARAM lParam)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HWND hEdit1;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HWND hButton1;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SOCKET hServerSock;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SOCKET hClientSock;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switch (message)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WM_INITDIALOG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hEdit1 = GetDlgItem(hDlg,IDC_EDIT1);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hButton1 = GetDlgItem(hDlg,IDC_BUTTON1);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EnableWindow(hButton1,FALSE);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hServerSock = socket(PF_INET, SOCK_STREAM, IPPROTO_TCP);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sockaddr_in ServerAddr;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ZeroMemory(&amp;ServerAddr,sizeof(sockaddr_in));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ServerAddr.sin_addr.s_addr = ADDR_ANY;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ServerAddr.sin_family = AF_INET;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ServerAddr.sin_port = htons(50000);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bind(hServerSock,(sockaddr *)&amp;ServerAddr,sizeof(sockaddr_in));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listen(hServerSock,SOMAXCONN);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SetWindowText(hEdit1,"</a:t>
            </a:r>
            <a:r>
              <a:rPr lang="ko-KR" altLang="en-US" sz="1000">
                <a:latin typeface="굴림" pitchFamily="50" charset="-127"/>
                <a:ea typeface="굴림" pitchFamily="50" charset="-127"/>
              </a:rPr>
              <a:t>클라이언트 접속을 기다리고 있습니다</a:t>
            </a:r>
            <a:r>
              <a:rPr lang="en-US" altLang="ko-KR" sz="1000">
                <a:latin typeface="굴림" pitchFamily="50" charset="-127"/>
                <a:ea typeface="굴림" pitchFamily="50" charset="-127"/>
              </a:rPr>
              <a:t>.");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TRUE ;</a:t>
            </a:r>
          </a:p>
        </p:txBody>
      </p:sp>
    </p:spTree>
  </p:cSld>
  <p:clrMapOvr>
    <a:masterClrMapping/>
  </p:clrMapOvr>
</p:sld>
</file>

<file path=ppt/slides/slide5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4"/>
          <p:cNvSpPr>
            <a:spLocks noChangeArrowheads="1"/>
          </p:cNvSpPr>
          <p:nvPr/>
        </p:nvSpPr>
        <p:spPr bwMode="auto">
          <a:xfrm>
            <a:off x="179388" y="73025"/>
            <a:ext cx="8713787" cy="6669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WM_COMMAND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switch (LOWORD (wParam))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IDC_ACCEPT: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sockaddr_in ClientAddr;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int nAddrLen = sizeof(ClientAddr);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hClientSock = accept(hServerSock,(sockaddr *)&amp;ClientAddr,&amp;nAddrLen);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if (hClientSock == INVALID_SOCKET)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int ErrorCode = WSAGetLastError();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char errMsg[1024];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FormatMessage(FORMAT_MESSAGE_FROM_SYSTEM,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NULL,ErrorCode,0,errMsg,1204,NULL);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MessageBox(NULL,errMsg,"",MB_OK);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char temp[256];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wsprintf(temp,"%s </a:t>
            </a:r>
            <a:r>
              <a:rPr lang="ko-KR" altLang="en-US" sz="1000">
                <a:latin typeface="굴림" pitchFamily="50" charset="-127"/>
                <a:ea typeface="굴림" pitchFamily="50" charset="-127"/>
              </a:rPr>
              <a:t>클라이언트 접속 요청</a:t>
            </a:r>
            <a:r>
              <a:rPr lang="en-US" altLang="ko-KR" sz="1000">
                <a:latin typeface="굴림" pitchFamily="50" charset="-127"/>
                <a:ea typeface="굴림" pitchFamily="50" charset="-127"/>
              </a:rPr>
              <a:t>",inet_ntoa(ClientAddr.sin_addr));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SetWindowText(hEdit1,temp);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EnableWindow(hButton1,TRUE);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return TRUE;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IDC_BUTTON1: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char TransFileName[256];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if (GetFileName(TransFileName) == FALSE)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return TRUE;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char temp[256];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wsprintf(temp,"%s </a:t>
            </a:r>
            <a:r>
              <a:rPr lang="ko-KR" altLang="en-US" sz="1000">
                <a:latin typeface="굴림" pitchFamily="50" charset="-127"/>
                <a:ea typeface="굴림" pitchFamily="50" charset="-127"/>
              </a:rPr>
              <a:t>파일을 전송합니다</a:t>
            </a:r>
            <a:r>
              <a:rPr lang="en-US" altLang="ko-KR" sz="1000">
                <a:latin typeface="굴림" pitchFamily="50" charset="-127"/>
                <a:ea typeface="굴림" pitchFamily="50" charset="-127"/>
              </a:rPr>
              <a:t>.",TransFileName);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SetWindowText(hEdit1,temp);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HANDLE hFile = CreateFile(TransFileName,GENERIC_READ,FILE_SHARE_READ,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NULL,OPEN_EXISTING,FILE_ATTRIBUTE_NORMAL|FILE_FLAG_SEQUENTIAL_SCAN,NULL);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if (hFile == INVALID_HANDLE_VALUE)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DispErrorMessage();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return TRUE;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}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4. GDI</a:t>
            </a:r>
          </a:p>
        </p:txBody>
      </p:sp>
      <p:sp>
        <p:nvSpPr>
          <p:cNvPr id="6144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836613"/>
            <a:ext cx="8353425" cy="2305050"/>
          </a:xfrm>
          <a:noFill/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ko-KR" altLang="en-US" sz="2000"/>
              <a:t>윈도우의 클라이언트 영역에 그리기를 하려면 </a:t>
            </a:r>
            <a:r>
              <a:rPr lang="en-US" altLang="ko-KR" sz="2000"/>
              <a:t>Windows</a:t>
            </a:r>
            <a:r>
              <a:rPr lang="ko-KR" altLang="en-US" sz="2000"/>
              <a:t>의 </a:t>
            </a:r>
            <a:r>
              <a:rPr lang="en-US" altLang="ko-KR" sz="2000"/>
              <a:t>GDI</a:t>
            </a:r>
            <a:r>
              <a:rPr lang="ko-KR" altLang="en-US" sz="2000"/>
              <a:t>함수를 사용해야 한다</a:t>
            </a:r>
            <a:r>
              <a:rPr lang="en-US" altLang="ko-KR" sz="20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TextOut (hdc,x,y,psText,iLength); 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화면에 가장 일반적으로 사용하는 출력함수는 이다</a:t>
            </a:r>
            <a:r>
              <a:rPr lang="en-US" altLang="ko-KR" sz="1800"/>
              <a:t>.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널 종료 문자열을 사용하지 않으므로 문자열의 길이를 인수로 반드시 입력해 주어야 한다</a:t>
            </a:r>
            <a:r>
              <a:rPr lang="en-US" altLang="ko-KR" sz="1800"/>
              <a:t>.</a:t>
            </a:r>
            <a:endParaRPr lang="en-US" altLang="ko-KR" sz="2000"/>
          </a:p>
          <a:p>
            <a:pPr lvl="2">
              <a:lnSpc>
                <a:spcPct val="80000"/>
              </a:lnSpc>
            </a:pPr>
            <a:r>
              <a:rPr lang="en-US" altLang="ko-KR" sz="1800"/>
              <a:t>SetTextAlign(HDC hdc, UINT fMode);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문자열의 정렬 방법을 변경하는 함수이다</a:t>
            </a:r>
            <a:r>
              <a:rPr lang="en-US" altLang="ko-KR" sz="1800"/>
              <a:t>.</a:t>
            </a:r>
          </a:p>
        </p:txBody>
      </p:sp>
      <p:graphicFrame>
        <p:nvGraphicFramePr>
          <p:cNvPr id="65586" name="Group 50"/>
          <p:cNvGraphicFramePr>
            <a:graphicFrameLocks noGrp="1"/>
          </p:cNvGraphicFramePr>
          <p:nvPr>
            <p:ph sz="half" idx="2"/>
          </p:nvPr>
        </p:nvGraphicFramePr>
        <p:xfrm>
          <a:off x="827088" y="3141663"/>
          <a:ext cx="7921625" cy="3475036"/>
        </p:xfrm>
        <a:graphic>
          <a:graphicData uri="http://schemas.openxmlformats.org/drawingml/2006/table">
            <a:tbl>
              <a:tblPr/>
              <a:tblGrid>
                <a:gridCol w="187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값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TA_TOP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지정한 좌표가 상단 좌표가 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TA_BOTTOM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지정한 좌표가 하단 좌표가 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TA_CENTER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지정한 좌표가 수평 중앙 좌표가 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TA_LEFT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지정한 좌표가 수평 왼쪽 좌표가 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TA_RIGHT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지정한 좌표가 수평 오른쪽 좌표가 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TA_UPDATECP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지정한 좌표대신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CP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사용하며 문자열 출력 후에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CP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변경한다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TA_NOUPDATECP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CP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사용하지 않고 지정한 좌표를 사용하며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CP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변경하지 않는다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1473" name="Rectangle 51"/>
          <p:cNvSpPr>
            <a:spLocks noChangeArrowheads="1"/>
          </p:cNvSpPr>
          <p:nvPr/>
        </p:nvSpPr>
        <p:spPr bwMode="auto">
          <a:xfrm>
            <a:off x="2484438" y="1412875"/>
            <a:ext cx="501650" cy="2159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4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BY_HANDLE_FILE_INFORMATION fileinfo;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GetFileInformationByHandle(hFile,&amp;fileinfo);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char FileName[256];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char FileExt[256];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_splitpath(TransFileName,NULL,NULL,FileName,FileExt);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strcat(FileName,FileExt);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TRANSMITSTRUCT transmitstruct;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transmitstruct.nFileSize = fileinfo.nFileSizeLow;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strcpy(transmitstruct.pFileName,FileName);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TRANSMIT_FILE_BUFFERS TransBuf;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ZeroMemory(&amp;TransBuf,sizeof(TRANSMIT_FILE_BUFFERS));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char pTailMsg[32] = "End Of File";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TransBuf.Head = &amp;transmitstruct;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TransBuf.HeadLength = sizeof(transmitstruct);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TransBuf.Tail = pTailMsg;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TransBuf.TailLength = sizeof(pTailMsg);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BOOL bTrans = TransmitFile(hClientSock,hFile,0,0,NULL,&amp;TransBuf,0);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if (bTrans == FALSE)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DispErrorMessage();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CloseHandle(hFile);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SetWindowText(hEdit1,"</a:t>
            </a:r>
            <a:r>
              <a:rPr lang="ko-KR" altLang="en-US" sz="1000">
                <a:latin typeface="굴림" pitchFamily="50" charset="-127"/>
                <a:ea typeface="굴림" pitchFamily="50" charset="-127"/>
              </a:rPr>
              <a:t>파일 전송을 완료했습니다</a:t>
            </a:r>
            <a:r>
              <a:rPr lang="en-US" altLang="ko-KR" sz="1000">
                <a:latin typeface="굴림" pitchFamily="50" charset="-127"/>
                <a:ea typeface="굴림" pitchFamily="50" charset="-127"/>
              </a:rPr>
              <a:t>.");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return TRUE;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IDOK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IDCANCEL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closesocket(hServerSock);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closesocket(hClientSock);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EndDialog (hDlg, 0)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return TRUE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break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FALSE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5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4"/>
          <p:cNvSpPr>
            <a:spLocks noChangeArrowheads="1"/>
          </p:cNvSpPr>
          <p:nvPr/>
        </p:nvSpPr>
        <p:spPr bwMode="auto">
          <a:xfrm>
            <a:off x="250825" y="73025"/>
            <a:ext cx="8642350" cy="6669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#include &lt;winsock2.h&gt;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#include &lt;windows.h&gt;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#include &lt;commctrl.h&gt;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#include "resource.h"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BOOL CALLBACK DlgProc (HWND hDlg, UINT message, WPARAM wParam, LPARAM lParam);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int WINAPI WinMain (HINSTANCE hInstance, HINSTANCE hPrevInstance,PSTR szCmdLine, int iCmdShow)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WSADATA wsaData;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WSAStartup(MAKEWORD(2,2), &amp;wsaData);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DialogBox(hInstance,MAKEINTRESOURCE(IDD_DIALOG1), NULL, DlgProc) 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WSACleanup();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TRUE;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void DispErrorMessage()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DWORD ErrorCode = GetLastError();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char errMsg[1024];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FormatMessage(FORMAT_MESSAGE_FROM_SYSTEM,NULL,ErrorCode,0,errMsg,1204,NULL);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MessageBox(NULL,errMsg,"",MB_OK);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typedef struct Tansmitstruct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char pFileName[256];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int	 nFileSize;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}TRANSMITSTRUCT;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5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4"/>
          <p:cNvSpPr>
            <a:spLocks noChangeArrowheads="1"/>
          </p:cNvSpPr>
          <p:nvPr/>
        </p:nvSpPr>
        <p:spPr bwMode="auto">
          <a:xfrm>
            <a:off x="179388" y="73025"/>
            <a:ext cx="8785225" cy="6669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BOOL CALLBACK DlgProc (HWND hDlg, UINT message, WPARAM wParam, LPARAM lParam)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HWND hEdit1;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HWND hButton1,hProgress;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SOCKET hClientSock;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switch (message)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WM_INITDIALOG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hEdit1 = GetDlgItem(hDlg,IDC_EDIT1);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hButton1 = GetDlgItem(hDlg,IDC_BUTTON1);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hProgress = GetDlgItem(hDlg,IDC_PROGRESS1);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EnableWindow(hButton1,FALSE);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hClientSock = socket(PF_INET, SOCK_STREAM, IPPROTO_TCP);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TRUE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WM_COMMAND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switch (LOWORD (wParam))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IDC_CONNECT: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sockaddr_in ServerAddr;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ZeroMemory(&amp;ServerAddr,sizeof(sockaddr_in));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ServerAddr.sin_addr.s_addr = inet_addr("127.0.0.1");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ServerAddr.sin_family = AF_INET;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ServerAddr.sin_port = htons(50000);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connect(hClientSock,(sockaddr *)&amp;ServerAddr,sizeof(ServerAddr));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SetWindowText(hEdit1,"</a:t>
            </a:r>
            <a:r>
              <a:rPr lang="ko-KR" altLang="en-US" sz="1000">
                <a:latin typeface="굴림" pitchFamily="50" charset="-127"/>
                <a:ea typeface="굴림" pitchFamily="50" charset="-127"/>
              </a:rPr>
              <a:t>서버에 접속되었습니다</a:t>
            </a:r>
            <a:r>
              <a:rPr lang="en-US" altLang="ko-KR" sz="1000">
                <a:latin typeface="굴림" pitchFamily="50" charset="-127"/>
                <a:ea typeface="굴림" pitchFamily="50" charset="-127"/>
              </a:rPr>
              <a:t>.");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EnableWindow(hButton1,TRUE);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return TRUE;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}</a:t>
            </a:r>
          </a:p>
        </p:txBody>
      </p:sp>
    </p:spTree>
  </p:cSld>
  <p:clrMapOvr>
    <a:masterClrMapping/>
  </p:clrMapOvr>
</p:sld>
</file>

<file path=ppt/slides/slide5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4"/>
          <p:cNvSpPr>
            <a:spLocks noChangeArrowheads="1"/>
          </p:cNvSpPr>
          <p:nvPr/>
        </p:nvSpPr>
        <p:spPr bwMode="auto">
          <a:xfrm>
            <a:off x="250825" y="73025"/>
            <a:ext cx="8569325" cy="6669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IDC_BUTTON1: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SetWindowText(hEdit1,"</a:t>
            </a:r>
            <a:r>
              <a:rPr lang="ko-KR" altLang="en-US" sz="1000">
                <a:latin typeface="굴림" pitchFamily="50" charset="-127"/>
                <a:ea typeface="굴림" pitchFamily="50" charset="-127"/>
              </a:rPr>
              <a:t>서버에서 파일을 수신 중입니다</a:t>
            </a:r>
            <a:r>
              <a:rPr lang="en-US" altLang="ko-KR" sz="1000">
                <a:latin typeface="굴림" pitchFamily="50" charset="-127"/>
                <a:ea typeface="굴림" pitchFamily="50" charset="-127"/>
              </a:rPr>
              <a:t>.");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SendMessage(hProgress,PBM_SETRANGE32,0,0);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SendMessage(hProgress,PBM_SETPOS,0,0);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TRANSMITSTRUCT transstruct;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int nTotalSize = sizeof(TRANSMITSTRUCT);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int nTotalRecv = 0;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do{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int nReceived = recv(hClientSock,(char *)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(&amp;transstruct+nTotalRecv),nTotalSize-nTotalRecv,0);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nTotalRecv += nReceived;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}while(nTotalSize != nTotalRecv);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SendMessage(hProgress,PBM_SETRANGE32,0,transstruct.nFileSize);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SendMessage(hProgress,PBM_SETPOS,0,0);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char temp[256];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wsprintf(temp,"%s(</a:t>
            </a:r>
            <a:r>
              <a:rPr lang="ko-KR" altLang="en-US" sz="1000">
                <a:latin typeface="굴림" pitchFamily="50" charset="-127"/>
                <a:ea typeface="굴림" pitchFamily="50" charset="-127"/>
              </a:rPr>
              <a:t>크기 </a:t>
            </a:r>
            <a:r>
              <a:rPr lang="en-US" altLang="ko-KR" sz="1000">
                <a:latin typeface="굴림" pitchFamily="50" charset="-127"/>
                <a:ea typeface="굴림" pitchFamily="50" charset="-127"/>
              </a:rPr>
              <a:t>: %d k)</a:t>
            </a:r>
            <a:r>
              <a:rPr lang="ko-KR" altLang="en-US" sz="1000">
                <a:latin typeface="굴림" pitchFamily="50" charset="-127"/>
                <a:ea typeface="굴림" pitchFamily="50" charset="-127"/>
              </a:rPr>
              <a:t>파일 수신 중 입니다</a:t>
            </a:r>
            <a:r>
              <a:rPr lang="en-US" altLang="ko-KR" sz="1000">
                <a:latin typeface="굴림" pitchFamily="50" charset="-127"/>
                <a:ea typeface="굴림" pitchFamily="50" charset="-127"/>
              </a:rPr>
              <a:t>.",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transstruct.pFileName,transstruct.nFileSize);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SetWindowText(hEdit1,temp);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HANDLE hFile = CreateFile(transstruct.pFileName,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GENERIC_WRITE,FILE_SHARE_READ,NULL,CREATE_ALWAYS,FILE_ATTRIBUTE_NORMAL|FILE_FLAG_SEQUENTIAL_SCAN,NULL);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if (hFile == INVALID_HANDLE_VALUE)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DispErrorMessage();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return TRUE;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BYTE pFileBuf[1024];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nTotalSize = transstruct.nFileSize;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nTotalRecv = 0;</a:t>
            </a:r>
          </a:p>
        </p:txBody>
      </p:sp>
    </p:spTree>
  </p:cSld>
  <p:clrMapOvr>
    <a:masterClrMapping/>
  </p:clrMapOvr>
</p:sld>
</file>

<file path=ppt/slides/slide5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4"/>
          <p:cNvSpPr>
            <a:spLocks noChangeArrowheads="1"/>
          </p:cNvSpPr>
          <p:nvPr/>
        </p:nvSpPr>
        <p:spPr bwMode="auto">
          <a:xfrm>
            <a:off x="179388" y="188913"/>
            <a:ext cx="8640762" cy="648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do{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DWORD dwByteRead;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if ( (nTotalSize-nTotalRecv) &gt; sizeof(pFileBuf))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	dwByteRead = sizeof(pFileBuf);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else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	dwByteRead = nTotalSize-nTotalRecv;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int nReceived = recv(hClientSock,(char *)&amp;pFileBuf,dwByteRead,0);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if (nReceived == SOCKET_ERROR)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	DispErrorMessage();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	CloseHandle(hFile);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	return TRUE;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nTotalRecv += nReceived;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DWORD dwByteWritten = 0;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WriteFile(hFile,pFileBuf,dwByteRead,&amp;dwByteWritten,NULL);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SendMessage(hProgress,PBM_SETPOS,nTotalRecv,0);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}while(nTotalSize != nTotalRecv);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CloseHandle(hFile);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nTotalSize = 32;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nTotalRecv = 0;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do{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int nReceived = recv(hClientSock,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(char *)&amp;pFileBuf+nTotalRecv,nTotalSize-nTotalRecv,0);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nTotalRecv += nReceived;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}while(nTotalSize != nTotalRecv);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SetWindowText(hEdit1,"</a:t>
            </a:r>
            <a:r>
              <a:rPr lang="ko-KR" altLang="en-US" sz="1000">
                <a:latin typeface="굴림" pitchFamily="50" charset="-127"/>
                <a:ea typeface="굴림" pitchFamily="50" charset="-127"/>
              </a:rPr>
              <a:t>파일 수신을 완료했습니다</a:t>
            </a:r>
            <a:r>
              <a:rPr lang="en-US" altLang="ko-KR" sz="1000">
                <a:latin typeface="굴림" pitchFamily="50" charset="-127"/>
                <a:ea typeface="굴림" pitchFamily="50" charset="-127"/>
              </a:rPr>
              <a:t>.");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return TRUE;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IDOK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IDCANCEL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closesocket(hClientSock);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EndDialog (hDlg, 0)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return TRUE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break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FALSE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5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r">
              <a:buFontTx/>
              <a:buNone/>
              <a:defRPr/>
            </a:pPr>
            <a:r>
              <a:rPr lang="en-US" altLang="ko-KR" sz="6600">
                <a:effectLst>
                  <a:outerShdw blurRad="38100" dist="38100" dir="2700000" algn="tl">
                    <a:srgbClr val="C0C0C0"/>
                  </a:outerShdw>
                </a:effectLst>
                <a:latin typeface="휴먼모음T" pitchFamily="18" charset="-127"/>
                <a:ea typeface="휴먼모음T" pitchFamily="18" charset="-127"/>
              </a:rPr>
              <a:t>1 </a:t>
            </a:r>
            <a:r>
              <a:rPr lang="ko-KR" altLang="en-US" sz="6600">
                <a:effectLst>
                  <a:outerShdw blurRad="38100" dist="38100" dir="2700000" algn="tl">
                    <a:srgbClr val="C0C0C0"/>
                  </a:outerShdw>
                </a:effectLst>
                <a:latin typeface="휴먼모음T" pitchFamily="18" charset="-127"/>
                <a:ea typeface="휴먼모음T" pitchFamily="18" charset="-127"/>
              </a:rPr>
              <a:t>대 </a:t>
            </a:r>
            <a:r>
              <a:rPr lang="en-US" altLang="ko-KR" sz="6600">
                <a:effectLst>
                  <a:outerShdw blurRad="38100" dist="38100" dir="2700000" algn="tl">
                    <a:srgbClr val="C0C0C0"/>
                  </a:outerShdw>
                </a:effectLst>
                <a:latin typeface="휴먼모음T" pitchFamily="18" charset="-127"/>
                <a:ea typeface="휴먼모음T" pitchFamily="18" charset="-127"/>
              </a:rPr>
              <a:t>1 </a:t>
            </a:r>
            <a:r>
              <a:rPr lang="ko-KR" altLang="en-US" sz="6600">
                <a:effectLst>
                  <a:outerShdw blurRad="38100" dist="38100" dir="2700000" algn="tl">
                    <a:srgbClr val="C0C0C0"/>
                  </a:outerShdw>
                </a:effectLst>
                <a:latin typeface="휴먼모음T" pitchFamily="18" charset="-127"/>
                <a:ea typeface="휴먼모음T" pitchFamily="18" charset="-127"/>
              </a:rPr>
              <a:t>채팅</a:t>
            </a:r>
          </a:p>
        </p:txBody>
      </p:sp>
      <p:sp>
        <p:nvSpPr>
          <p:cNvPr id="4935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latin typeface="휴먼모음T" pitchFamily="18" charset="-127"/>
                <a:ea typeface="휴먼모음T" pitchFamily="18" charset="-127"/>
              </a:rPr>
              <a:t>20.</a:t>
            </a:r>
          </a:p>
        </p:txBody>
      </p:sp>
    </p:spTree>
  </p:cSld>
  <p:clrMapOvr>
    <a:masterClrMapping/>
  </p:clrMapOvr>
</p:sld>
</file>

<file path=ppt/slides/slide5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4"/>
          <p:cNvSpPr>
            <a:spLocks noChangeArrowheads="1"/>
          </p:cNvSpPr>
          <p:nvPr/>
        </p:nvSpPr>
        <p:spPr bwMode="auto">
          <a:xfrm>
            <a:off x="323850" y="188913"/>
            <a:ext cx="8496300" cy="6408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#include &lt;winsock2.h&gt;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#include &lt;windows.h&gt;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#include &lt;commctrl.h&gt;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#include "resource.h"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#define WM_SOCKTEVENT WM_USER+100 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void DispErrorMessage()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DWORD ErrorCode = GetLastError();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char errMsg[1024];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FormatMessage(FORMAT_MESSAGE_FROM_SYSTEM,NULL,ErrorCode,0,errMsg,1204,NULL);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MessageBox(NULL,errMsg,"",MB_OK);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BOOL CALLBACK DlgProc (HWND hDlg, UINT message, WPARAM wParam, LPARAM lParam);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HINSTANCE hInst;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int WINAPI WinMain (HINSTANCE hInstance, HINSTANCE hPrevInstance,PSTR szCmdLine, int iCmdShow)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WSADATA wsaData;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WSAStartup(MAKEWORD(2,2), &amp;wsaData);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hInst = hInstance;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HMODULE hMod = LoadLibrary("RICHED32.DLL");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InitCommonControls();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DialogBox(hInstance,MAKEINTRESOURCE(IDD_DIALOG1), NULL, DlgProc)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FreeLibrary(hMod);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WSACleanup();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TRUE;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5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4"/>
          <p:cNvSpPr>
            <a:spLocks noChangeArrowheads="1"/>
          </p:cNvSpPr>
          <p:nvPr/>
        </p:nvSpPr>
        <p:spPr bwMode="auto">
          <a:xfrm>
            <a:off x="250825" y="188913"/>
            <a:ext cx="8642350" cy="648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BOOL CALLBACK DlgProc2 (HWND hDlg, UINT message, WPARAM wParam, LPARAM lParam)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HWND hIPCtrl;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HWND hRadio1,hRadio2;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switch (message)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WM_INITDIALOG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hIPCtrl = GetDlgItem(hDlg,IDC_IPADDRESS1);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hRadio1 = GetDlgItem(hDlg,IDC_RADIO1);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hRadio2 = GetDlgItem(hDlg,IDC_RADIO2);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SendMessage(hRadio1,BM_SETCHECK,TRUE,NULL);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EnableWindow(hIPCtrl,FALSE);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TRUE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WM_COMMAND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switch (LOWORD (wParam))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IDC_RADIO1: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EnableWindow(hIPCtrl,FALSE);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return TRUE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IDC_RADIO2: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EnableWindow(hIPCtrl,TRUE);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return TRUE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IDOK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IDCANCEL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if (SendMessage(hRadio1,BM_GETCHECK,NULL,NULL))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EndDialog (hDlg, 0)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else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DWORD nAddress;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int nIP = (int)SendMessage(hIPCtrl,IPM_GETADDRESS,0,(LPARAM)&amp;nAddress);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if (nIP != 4)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MessageBox(hDlg,"IP</a:t>
            </a:r>
            <a:r>
              <a:rPr lang="ko-KR" altLang="en-US" sz="1000">
                <a:latin typeface="굴림" pitchFamily="50" charset="-127"/>
                <a:ea typeface="굴림" pitchFamily="50" charset="-127"/>
              </a:rPr>
              <a:t>주소를 모두 입력하세요</a:t>
            </a:r>
            <a:r>
              <a:rPr lang="en-US" altLang="ko-KR" sz="1000">
                <a:latin typeface="굴림" pitchFamily="50" charset="-127"/>
                <a:ea typeface="굴림" pitchFamily="50" charset="-127"/>
              </a:rPr>
              <a:t>",NULL,MB_OK);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else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EndDialog (hDlg, nAddress)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return TRUE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break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FALSE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5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4"/>
          <p:cNvSpPr>
            <a:spLocks noChangeArrowheads="1"/>
          </p:cNvSpPr>
          <p:nvPr/>
        </p:nvSpPr>
        <p:spPr bwMode="auto">
          <a:xfrm>
            <a:off x="250825" y="73025"/>
            <a:ext cx="8569325" cy="6669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BOOL CALLBACK DlgProc (HWND hDlg, UINT message, WPARAM wParam, LPARAM lParam)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HWND hRichEdit1,hEdit1;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HWND hButton1;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SOCKET hClientSock;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SOCKET hServerSock;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switch (message)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WM_INITDIALOG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hEdit1 = GetDlgItem(hDlg,IDC_EDIT1);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hRichEdit1 = GetDlgItem(hDlg,IDC_RICHEDIT1);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hButton1 = GetDlgItem(hDlg,IDC_BUTTON1);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EnableWindow(hButton1,FALSE);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UpdateWindow(hDlg);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DWORD dwIP = DialogBox(hInst,MAKEINTRESOURCE(IDD_DIALOG2), NULL, DlgProc2)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if (dwIP == 0)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hServerSock = socket(PF_INET, SOCK_STREAM, IPPROTO_TCP);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sockaddr_in ServerAddr;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ZeroMemory(&amp;ServerAddr,sizeof(sockaddr_in));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ServerAddr.sin_addr.s_addr = ADDR_ANY;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ServerAddr.sin_family = AF_INET;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ServerAddr.sin_port = htons(50000);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bind(hServerSock,(sockaddr *)&amp;ServerAddr,sizeof(sockaddr_in));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listen(hServerSock,SOMAXCONN);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WSAAsyncSelect(hServerSock,hDlg,WM_SOCKTEVENT,FD_ACCEPT);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SetWindowText(hDlg,"</a:t>
            </a:r>
            <a:r>
              <a:rPr lang="ko-KR" altLang="en-US" sz="1000">
                <a:latin typeface="굴림" pitchFamily="50" charset="-127"/>
                <a:ea typeface="굴림" pitchFamily="50" charset="-127"/>
              </a:rPr>
              <a:t>서버</a:t>
            </a:r>
            <a:r>
              <a:rPr lang="en-US" altLang="ko-KR" sz="1000">
                <a:latin typeface="굴림" pitchFamily="50" charset="-127"/>
                <a:ea typeface="굴림" pitchFamily="50" charset="-127"/>
              </a:rPr>
              <a:t>");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}</a:t>
            </a:r>
          </a:p>
        </p:txBody>
      </p:sp>
    </p:spTree>
  </p:cSld>
  <p:clrMapOvr>
    <a:masterClrMapping/>
  </p:clrMapOvr>
</p:sld>
</file>

<file path=ppt/slides/slide5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4"/>
          <p:cNvSpPr>
            <a:spLocks noChangeArrowheads="1"/>
          </p:cNvSpPr>
          <p:nvPr/>
        </p:nvSpPr>
        <p:spPr bwMode="auto">
          <a:xfrm>
            <a:off x="250825" y="188913"/>
            <a:ext cx="8642350" cy="648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else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hClientSock = socket(PF_INET, SOCK_STREAM, IPPROTO_TCP);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sockaddr_in ServerAddr;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ZeroMemory(&amp;ServerAddr,sizeof(sockaddr_in));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ServerAddr.sin_addr.s_addr = htonl(dwIP);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ServerAddr.sin_family = AF_INET;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ServerAddr.sin_port = htons(50000);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connect(hClientSock,(sockaddr *)&amp;ServerAddr,sizeof(ServerAddr));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WSAAsyncSelect(hClientSock,hDlg,WM_SOCKTEVENT,FD_READ|FD_CLOSE);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SetWindowText(hDlg,"</a:t>
            </a:r>
            <a:r>
              <a:rPr lang="ko-KR" altLang="en-US" sz="1000">
                <a:latin typeface="굴림" pitchFamily="50" charset="-127"/>
                <a:ea typeface="굴림" pitchFamily="50" charset="-127"/>
              </a:rPr>
              <a:t>클라언트</a:t>
            </a:r>
            <a:r>
              <a:rPr lang="en-US" altLang="ko-KR" sz="1000">
                <a:latin typeface="굴림" pitchFamily="50" charset="-127"/>
                <a:ea typeface="굴림" pitchFamily="50" charset="-127"/>
              </a:rPr>
              <a:t>");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EnableWindow(hButton1,TRUE);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TRUE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WM_SOCKTEVENT: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int nEvent = LOWORD(lParam);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int nError = HIWORD(lParam);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switch(nEvent)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case FD_ACCEPT: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sockaddr_in ClientAddr;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int nAddrLen = sizeof(ClientAddr);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hClientSock = accept(hServerSock,(sockaddr *)&amp;ClientAddr,&amp;nAddrLen);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closesocket(hServerSock);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hServerSock = INVALID_SOCKET;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WSAAsyncSelect(hClientSock,hDlg,WM_SOCKTEVENT,FD_READ|FD_CLOSE);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break;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case FD_READ: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char temp[256];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int nReceived = recv(hClientSock,temp,256,NULL);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SetWindowText(hRichEdit1,temp);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break;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5"/>
          <p:cNvSpPr>
            <a:spLocks noGrp="1" noChangeArrowheads="1"/>
          </p:cNvSpPr>
          <p:nvPr>
            <p:ph idx="1"/>
          </p:nvPr>
        </p:nvSpPr>
        <p:spPr>
          <a:xfrm>
            <a:off x="395288" y="836613"/>
            <a:ext cx="8520112" cy="4897437"/>
          </a:xfrm>
        </p:spPr>
        <p:txBody>
          <a:bodyPr/>
          <a:lstStyle/>
          <a:p>
            <a:pPr lvl="2"/>
            <a:r>
              <a:rPr lang="ko-KR" altLang="en-US" sz="1800"/>
              <a:t>디폴트 정렬 상태는 </a:t>
            </a:r>
            <a:r>
              <a:rPr lang="en-US" altLang="ko-KR" sz="1800"/>
              <a:t>TA_TOP | TA_LEFT</a:t>
            </a:r>
            <a:r>
              <a:rPr lang="ko-KR" altLang="en-US" sz="1800"/>
              <a:t>로 되어 있으며 지정한 좌표를 좌 상단으로 하여 문자열이 출력된다</a:t>
            </a:r>
            <a:r>
              <a:rPr lang="en-US" altLang="ko-KR" sz="1800"/>
              <a:t>.</a:t>
            </a:r>
          </a:p>
          <a:p>
            <a:pPr lvl="2"/>
            <a:endParaRPr lang="en-US" altLang="ko-KR" sz="1800"/>
          </a:p>
          <a:p>
            <a:pPr lvl="1"/>
            <a:r>
              <a:rPr lang="ko-KR" altLang="en-US" sz="2000"/>
              <a:t>장치 컨텍스트	</a:t>
            </a:r>
          </a:p>
          <a:p>
            <a:pPr lvl="2"/>
            <a:r>
              <a:rPr lang="ko-KR" altLang="en-US" sz="1800"/>
              <a:t>장치 컨텍스트 핸들은 </a:t>
            </a:r>
            <a:r>
              <a:rPr lang="en-US" altLang="ko-KR" sz="1800"/>
              <a:t>GDI</a:t>
            </a:r>
            <a:r>
              <a:rPr lang="ko-KR" altLang="en-US" sz="1800"/>
              <a:t>함수들에 대한 허가권이다</a:t>
            </a:r>
            <a:r>
              <a:rPr lang="en-US" altLang="ko-KR" sz="1800"/>
              <a:t>.</a:t>
            </a:r>
          </a:p>
          <a:p>
            <a:pPr lvl="2"/>
            <a:r>
              <a:rPr lang="ko-KR" altLang="en-US" sz="1800"/>
              <a:t>핸들이 있어야 클라이언트 영역에 그래픽을 그릴 수 있다</a:t>
            </a:r>
            <a:r>
              <a:rPr lang="en-US" altLang="ko-KR" sz="1800"/>
              <a:t>.</a:t>
            </a:r>
          </a:p>
          <a:p>
            <a:pPr lvl="2"/>
            <a:r>
              <a:rPr lang="en-US" altLang="ko-KR" sz="1800"/>
              <a:t>GDI</a:t>
            </a:r>
            <a:r>
              <a:rPr lang="ko-KR" altLang="en-US" sz="1800"/>
              <a:t>에 의해 내부적으로 관리되는 데이터 구조체이다</a:t>
            </a:r>
            <a:r>
              <a:rPr lang="en-US" altLang="ko-KR" sz="1800"/>
              <a:t>.</a:t>
            </a:r>
          </a:p>
          <a:p>
            <a:pPr lvl="2"/>
            <a:r>
              <a:rPr lang="ko-KR" altLang="en-US" sz="1800"/>
              <a:t>프로그램이 그리기가 필요할 때 </a:t>
            </a:r>
            <a:r>
              <a:rPr lang="en-US" altLang="ko-KR" sz="1800"/>
              <a:t>hDC</a:t>
            </a:r>
            <a:r>
              <a:rPr lang="ko-KR" altLang="en-US" sz="1800"/>
              <a:t>를 먼저 얻어야 한다</a:t>
            </a:r>
            <a:r>
              <a:rPr lang="en-US" altLang="ko-KR" sz="1800"/>
              <a:t>.</a:t>
            </a:r>
          </a:p>
          <a:p>
            <a:pPr lvl="2"/>
            <a:r>
              <a:rPr lang="ko-KR" altLang="en-US" sz="1800"/>
              <a:t>핸들을 얻을 때 </a:t>
            </a:r>
            <a:r>
              <a:rPr lang="en-US" altLang="ko-KR" sz="1800"/>
              <a:t>Windows</a:t>
            </a:r>
            <a:r>
              <a:rPr lang="ko-KR" altLang="en-US" sz="1800"/>
              <a:t>는 내부 장치 컨텍스트를 기본 속성값으로 채운다</a:t>
            </a:r>
            <a:r>
              <a:rPr lang="en-US" altLang="ko-KR" sz="1800"/>
              <a:t>.</a:t>
            </a:r>
          </a:p>
          <a:p>
            <a:pPr lvl="2"/>
            <a:r>
              <a:rPr lang="ko-KR" altLang="en-US" sz="1800"/>
              <a:t>프로그램이 클라이언트 영역에 그리기를 종료했으면 장치 컨텍스트 핸들을 제거 해야 한다</a:t>
            </a:r>
            <a:r>
              <a:rPr lang="en-US" altLang="ko-KR" sz="1800"/>
              <a:t>.</a:t>
            </a:r>
            <a:endParaRPr lang="en-US" altLang="ko-KR" sz="1600"/>
          </a:p>
        </p:txBody>
      </p:sp>
      <p:sp>
        <p:nvSpPr>
          <p:cNvPr id="62467" name="Rectangle 4"/>
          <p:cNvSpPr>
            <a:spLocks noGrp="1" noChangeArrowheads="1"/>
          </p:cNvSpPr>
          <p:nvPr>
            <p:ph type="title"/>
          </p:nvPr>
        </p:nvSpPr>
        <p:spPr>
          <a:xfrm>
            <a:off x="22225" y="11113"/>
            <a:ext cx="8229600" cy="417512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4. GDI</a:t>
            </a:r>
          </a:p>
        </p:txBody>
      </p:sp>
    </p:spTree>
  </p:cSld>
  <p:clrMapOvr>
    <a:masterClrMapping/>
  </p:clrMapOvr>
</p:sld>
</file>

<file path=ppt/slides/slide5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4"/>
          <p:cNvSpPr>
            <a:spLocks noChangeArrowheads="1"/>
          </p:cNvSpPr>
          <p:nvPr/>
        </p:nvSpPr>
        <p:spPr bwMode="auto">
          <a:xfrm>
            <a:off x="250825" y="71438"/>
            <a:ext cx="8642350" cy="659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case FD_CLOSE: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closesocket(hClientSock);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hClientSock = INVALID_SOCKET;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	MessageBox(hDlg,"</a:t>
            </a:r>
            <a:r>
              <a:rPr lang="ko-KR" altLang="en-US" sz="1000">
                <a:latin typeface="굴림" pitchFamily="50" charset="-127"/>
                <a:ea typeface="굴림" pitchFamily="50" charset="-127"/>
              </a:rPr>
              <a:t>상대방에서 연결을 종료했습니다</a:t>
            </a:r>
            <a:r>
              <a:rPr lang="en-US" altLang="ko-KR" sz="1000">
                <a:latin typeface="굴림" pitchFamily="50" charset="-127"/>
                <a:ea typeface="굴림" pitchFamily="50" charset="-127"/>
              </a:rPr>
              <a:t>.",NULL,MB_OK);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break;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TRUE;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WM_COMMAND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switch (LOWORD (wParam))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IDC_BUTTON1: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char temp[256];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GetWindowText(hEdit1,temp,256);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	send(hClientSock,temp,256,NULL);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return TRUE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IDOK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case IDCANCEL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closesocket(hClientSock);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EndDialog (hDlg, 0)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return TRUE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break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FALSE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5"/>
          <p:cNvSpPr>
            <a:spLocks noGrp="1" noChangeArrowheads="1"/>
          </p:cNvSpPr>
          <p:nvPr>
            <p:ph idx="1"/>
          </p:nvPr>
        </p:nvSpPr>
        <p:spPr>
          <a:xfrm>
            <a:off x="395288" y="836613"/>
            <a:ext cx="8520112" cy="936625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altLang="ko-KR" sz="2000"/>
              <a:t>WM_PAINT</a:t>
            </a:r>
            <a:r>
              <a:rPr lang="ko-KR" altLang="en-US" sz="2000"/>
              <a:t>시 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BeginPaint</a:t>
            </a:r>
            <a:r>
              <a:rPr lang="ko-KR" altLang="en-US" sz="1800"/>
              <a:t>를 이용하여 얻는다</a:t>
            </a:r>
            <a:r>
              <a:rPr lang="en-US" altLang="ko-KR" sz="18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WM_PAINT</a:t>
            </a:r>
            <a:r>
              <a:rPr lang="ko-KR" altLang="en-US" sz="1800"/>
              <a:t>시에는 꼭 </a:t>
            </a:r>
            <a:r>
              <a:rPr lang="en-US" altLang="ko-KR" sz="1800"/>
              <a:t>BeginPaint()</a:t>
            </a:r>
            <a:r>
              <a:rPr lang="ko-KR" altLang="en-US" sz="1800"/>
              <a:t>와 </a:t>
            </a:r>
            <a:r>
              <a:rPr lang="en-US" altLang="ko-KR" sz="1800"/>
              <a:t>EndPaint()</a:t>
            </a:r>
            <a:r>
              <a:rPr lang="ko-KR" altLang="en-US" sz="1800"/>
              <a:t>를 해야 한다</a:t>
            </a:r>
            <a:r>
              <a:rPr lang="en-US" altLang="ko-KR" sz="1800"/>
              <a:t>.</a:t>
            </a:r>
          </a:p>
        </p:txBody>
      </p:sp>
      <p:sp>
        <p:nvSpPr>
          <p:cNvPr id="63491" name="Rectangle 4"/>
          <p:cNvSpPr>
            <a:spLocks noGrp="1" noChangeArrowheads="1"/>
          </p:cNvSpPr>
          <p:nvPr>
            <p:ph type="title"/>
          </p:nvPr>
        </p:nvSpPr>
        <p:spPr>
          <a:xfrm>
            <a:off x="14288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5. </a:t>
            </a:r>
            <a:r>
              <a:rPr lang="ko-KR" altLang="en-US" sz="3200">
                <a:latin typeface="휴먼옛체" pitchFamily="2" charset="-127"/>
                <a:ea typeface="휴먼옛체" pitchFamily="2" charset="-127"/>
              </a:rPr>
              <a:t>장치 컨텍스트 핸들 얻기 </a:t>
            </a:r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: 1</a:t>
            </a:r>
          </a:p>
        </p:txBody>
      </p:sp>
      <p:sp>
        <p:nvSpPr>
          <p:cNvPr id="63492" name="Rectangle 6"/>
          <p:cNvSpPr>
            <a:spLocks noChangeArrowheads="1"/>
          </p:cNvSpPr>
          <p:nvPr/>
        </p:nvSpPr>
        <p:spPr bwMode="auto">
          <a:xfrm>
            <a:off x="1403350" y="1773238"/>
            <a:ext cx="6840538" cy="1584325"/>
          </a:xfrm>
          <a:prstGeom prst="rect">
            <a:avLst/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1"/>
            <a:r>
              <a:rPr lang="en-US" altLang="ko-KR">
                <a:latin typeface="굴림" pitchFamily="50" charset="-127"/>
                <a:ea typeface="굴림" pitchFamily="50" charset="-127"/>
              </a:rPr>
              <a:t>case WM_PAINT:</a:t>
            </a:r>
          </a:p>
          <a:p>
            <a:pPr lvl="1"/>
            <a:r>
              <a:rPr lang="en-US" altLang="ko-KR">
                <a:latin typeface="굴림" pitchFamily="50" charset="-127"/>
                <a:ea typeface="굴림" pitchFamily="50" charset="-127"/>
              </a:rPr>
              <a:t>         	hdc = BeginPaint (hwnd,&amp;ps);</a:t>
            </a:r>
          </a:p>
          <a:p>
            <a:pPr lvl="1"/>
            <a:r>
              <a:rPr lang="en-US" altLang="ko-KR">
                <a:latin typeface="굴림" pitchFamily="50" charset="-127"/>
                <a:ea typeface="굴림" pitchFamily="50" charset="-127"/>
              </a:rPr>
              <a:t>		[GDI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함수 이용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]</a:t>
            </a:r>
          </a:p>
          <a:p>
            <a:pPr lvl="1"/>
            <a:r>
              <a:rPr lang="en-US" altLang="ko-KR">
                <a:latin typeface="굴림" pitchFamily="50" charset="-127"/>
                <a:ea typeface="굴림" pitchFamily="50" charset="-127"/>
              </a:rPr>
              <a:t>         	EndPaint(hwnd,&amp;ps);</a:t>
            </a:r>
          </a:p>
          <a:p>
            <a:pPr lvl="1"/>
            <a:r>
              <a:rPr lang="en-US" altLang="ko-KR">
                <a:latin typeface="굴림" pitchFamily="50" charset="-127"/>
                <a:ea typeface="굴림" pitchFamily="50" charset="-127"/>
              </a:rPr>
              <a:t>       	return 0;</a:t>
            </a:r>
          </a:p>
        </p:txBody>
      </p:sp>
      <p:sp>
        <p:nvSpPr>
          <p:cNvPr id="63493" name="Rectangle 8"/>
          <p:cNvSpPr>
            <a:spLocks noChangeArrowheads="1"/>
          </p:cNvSpPr>
          <p:nvPr/>
        </p:nvSpPr>
        <p:spPr bwMode="auto">
          <a:xfrm>
            <a:off x="1389063" y="3460750"/>
            <a:ext cx="6854825" cy="688975"/>
          </a:xfrm>
          <a:prstGeom prst="rect">
            <a:avLst/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case  WM_PAINT: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         return 0; =&gt;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절대 안 된다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sp>
        <p:nvSpPr>
          <p:cNvPr id="63494" name="Rectangle 9"/>
          <p:cNvSpPr>
            <a:spLocks noChangeArrowheads="1"/>
          </p:cNvSpPr>
          <p:nvPr/>
        </p:nvSpPr>
        <p:spPr bwMode="auto">
          <a:xfrm>
            <a:off x="323850" y="4221163"/>
            <a:ext cx="8405813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이렇게 하면 클라이언트의 무효화 영역이 유효화가 되지 않으므로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WM_PAINT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를 메시지 큐에 다시 집어 넣는다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sp>
        <p:nvSpPr>
          <p:cNvPr id="63495" name="Line 10"/>
          <p:cNvSpPr>
            <a:spLocks noChangeShapeType="1"/>
          </p:cNvSpPr>
          <p:nvPr/>
        </p:nvSpPr>
        <p:spPr bwMode="auto">
          <a:xfrm>
            <a:off x="1619250" y="1700213"/>
            <a:ext cx="62658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496" name="Rectangle 11"/>
          <p:cNvSpPr>
            <a:spLocks noChangeArrowheads="1"/>
          </p:cNvSpPr>
          <p:nvPr/>
        </p:nvSpPr>
        <p:spPr bwMode="auto">
          <a:xfrm>
            <a:off x="1476375" y="4292600"/>
            <a:ext cx="6840538" cy="57626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5"/>
          <p:cNvSpPr>
            <a:spLocks noGrp="1" noChangeArrowheads="1"/>
          </p:cNvSpPr>
          <p:nvPr>
            <p:ph idx="1"/>
          </p:nvPr>
        </p:nvSpPr>
        <p:spPr>
          <a:xfrm>
            <a:off x="468313" y="908050"/>
            <a:ext cx="8351837" cy="2087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/>
              <a:t>페인트 정보 구조체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BeginPaint</a:t>
            </a:r>
            <a:r>
              <a:rPr lang="ko-KR" altLang="en-US" sz="2000"/>
              <a:t>를 호출할 때 </a:t>
            </a:r>
            <a:r>
              <a:rPr lang="en-US" altLang="ko-KR" sz="2000"/>
              <a:t>Window</a:t>
            </a:r>
            <a:r>
              <a:rPr lang="ko-KR" altLang="en-US" sz="2000"/>
              <a:t>는 이 구조체의 필드를 채운다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처음 </a:t>
            </a:r>
            <a:r>
              <a:rPr lang="en-US" altLang="ko-KR" sz="2000"/>
              <a:t>3</a:t>
            </a:r>
            <a:r>
              <a:rPr lang="ko-KR" altLang="en-US" sz="2000"/>
              <a:t>개만 사용할 수 있다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나머지는 </a:t>
            </a:r>
            <a:r>
              <a:rPr lang="en-US" altLang="ko-KR" sz="2000"/>
              <a:t>Windows</a:t>
            </a:r>
            <a:r>
              <a:rPr lang="ko-KR" altLang="en-US" sz="2000"/>
              <a:t>가 내부 적으로 사용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fErase</a:t>
            </a:r>
            <a:r>
              <a:rPr lang="ko-KR" altLang="en-US" sz="2000"/>
              <a:t>는 대부분 </a:t>
            </a:r>
            <a:r>
              <a:rPr lang="en-US" altLang="ko-KR" sz="2000"/>
              <a:t>FALSE(0)</a:t>
            </a:r>
            <a:r>
              <a:rPr lang="ko-KR" altLang="en-US" sz="2000"/>
              <a:t>이다</a:t>
            </a:r>
            <a:r>
              <a:rPr lang="en-US" altLang="ko-KR" sz="20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FALSE : Windows</a:t>
            </a:r>
            <a:r>
              <a:rPr lang="ko-KR" altLang="en-US" sz="1800"/>
              <a:t>가 이미 유효하지 않는 영역의 배경을 지웠다는 것을 의미</a:t>
            </a:r>
          </a:p>
        </p:txBody>
      </p:sp>
      <p:sp>
        <p:nvSpPr>
          <p:cNvPr id="64515" name="Rectangle 6"/>
          <p:cNvSpPr>
            <a:spLocks noChangeArrowheads="1"/>
          </p:cNvSpPr>
          <p:nvPr/>
        </p:nvSpPr>
        <p:spPr bwMode="auto">
          <a:xfrm>
            <a:off x="611188" y="3141663"/>
            <a:ext cx="7848600" cy="2592387"/>
          </a:xfrm>
          <a:prstGeom prst="rect">
            <a:avLst/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typedef struct tagPAINTSTRUCT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HDC	hdc;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 	BOOL 	fErase;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 	RECT	rcPaint;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BOOL	fRestore;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BOOL	fIncUpdate;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BYTE	rgbReserved[32];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} PAINTSTRUCT;</a:t>
            </a:r>
          </a:p>
        </p:txBody>
      </p:sp>
      <p:sp>
        <p:nvSpPr>
          <p:cNvPr id="64516" name="Rectangle 7"/>
          <p:cNvSpPr>
            <a:spLocks noChangeArrowheads="1"/>
          </p:cNvSpPr>
          <p:nvPr/>
        </p:nvSpPr>
        <p:spPr bwMode="auto">
          <a:xfrm>
            <a:off x="-1588" y="76200"/>
            <a:ext cx="8229601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ko-KR" sz="3200">
                <a:solidFill>
                  <a:schemeClr val="tx2"/>
                </a:solidFill>
                <a:latin typeface="휴먼옛체" pitchFamily="2" charset="-127"/>
                <a:ea typeface="휴먼옛체" pitchFamily="2" charset="-127"/>
              </a:rPr>
              <a:t>5. </a:t>
            </a:r>
            <a:r>
              <a:rPr lang="ko-KR" altLang="en-US" sz="3200">
                <a:solidFill>
                  <a:schemeClr val="tx2"/>
                </a:solidFill>
                <a:latin typeface="휴먼옛체" pitchFamily="2" charset="-127"/>
                <a:ea typeface="휴먼옛체" pitchFamily="2" charset="-127"/>
              </a:rPr>
              <a:t>장치 컨텍스트 핸들 얻기 </a:t>
            </a:r>
            <a:r>
              <a:rPr lang="en-US" altLang="ko-KR" sz="3200">
                <a:solidFill>
                  <a:schemeClr val="tx2"/>
                </a:solidFill>
                <a:latin typeface="휴먼옛체" pitchFamily="2" charset="-127"/>
                <a:ea typeface="휴먼옛체" pitchFamily="2" charset="-127"/>
              </a:rPr>
              <a:t>: 1</a:t>
            </a:r>
          </a:p>
        </p:txBody>
      </p:sp>
      <p:sp>
        <p:nvSpPr>
          <p:cNvPr id="64517" name="WordArt 8"/>
          <p:cNvSpPr>
            <a:spLocks noChangeArrowheads="1" noChangeShapeType="1" noTextEdit="1"/>
          </p:cNvSpPr>
          <p:nvPr/>
        </p:nvSpPr>
        <p:spPr bwMode="auto">
          <a:xfrm>
            <a:off x="1403350" y="3789363"/>
            <a:ext cx="144463" cy="7921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ko-K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HY얕은샘물M"/>
                <a:ea typeface="HY얕은샘물M"/>
              </a:rPr>
              <a:t>{</a:t>
            </a:r>
            <a:endParaRPr lang="ko-KR" altLang="en-US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HY얕은샘물M"/>
              <a:ea typeface="HY얕은샘물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idx="1"/>
          </p:nvPr>
        </p:nvSpPr>
        <p:spPr>
          <a:xfrm>
            <a:off x="468313" y="3573463"/>
            <a:ext cx="8135937" cy="30241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/>
              <a:t>#include &lt;windows.h&gt;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다른 </a:t>
            </a:r>
            <a:r>
              <a:rPr lang="en-US" altLang="ko-KR" sz="2000"/>
              <a:t>Windows</a:t>
            </a:r>
            <a:r>
              <a:rPr lang="ko-KR" altLang="en-US" sz="2000"/>
              <a:t>헤더 파일을  포함하는 마스터 </a:t>
            </a:r>
            <a:r>
              <a:rPr lang="en-US" altLang="ko-KR" sz="2000"/>
              <a:t>include </a:t>
            </a:r>
            <a:r>
              <a:rPr lang="ko-KR" altLang="en-US" sz="2000"/>
              <a:t>파일이다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endParaRPr lang="en-US" altLang="ko-KR" sz="2000"/>
          </a:p>
          <a:p>
            <a:pPr lvl="1">
              <a:lnSpc>
                <a:spcPct val="80000"/>
              </a:lnSpc>
            </a:pPr>
            <a:r>
              <a:rPr lang="en-US" altLang="ko-KR" sz="2000"/>
              <a:t>WINDEF.H </a:t>
            </a:r>
            <a:r>
              <a:rPr lang="ko-KR" altLang="en-US" sz="2000"/>
              <a:t>기본형식 정의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WINNT.H </a:t>
            </a:r>
            <a:r>
              <a:rPr lang="ko-KR" altLang="en-US" sz="2000"/>
              <a:t>유니코드지원을 위한 형식 정의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WINBASE.H Kernel</a:t>
            </a:r>
            <a:r>
              <a:rPr lang="ko-KR" altLang="en-US" sz="2000"/>
              <a:t>함수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WINUSER.H </a:t>
            </a:r>
            <a:r>
              <a:rPr lang="ko-KR" altLang="en-US" sz="2000"/>
              <a:t>사용자 인터페이스 함수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WINGDI.H </a:t>
            </a:r>
            <a:r>
              <a:rPr lang="ko-KR" altLang="en-US" sz="2000"/>
              <a:t>그래픽 장치 인터페이스 함수</a:t>
            </a: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-31750" y="0"/>
            <a:ext cx="8348663" cy="476250"/>
          </a:xfrm>
          <a:noFill/>
        </p:spPr>
        <p:txBody>
          <a:bodyPr/>
          <a:lstStyle/>
          <a:p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3. </a:t>
            </a:r>
            <a:r>
              <a:rPr lang="ko-KR" altLang="en-US" sz="3200">
                <a:latin typeface="휴먼옛체" pitchFamily="2" charset="-127"/>
                <a:ea typeface="휴먼옛체" pitchFamily="2" charset="-127"/>
              </a:rPr>
              <a:t>첫 번째 </a:t>
            </a:r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API</a:t>
            </a:r>
            <a:r>
              <a:rPr lang="ko-KR" altLang="en-US" sz="3200">
                <a:latin typeface="휴먼옛체" pitchFamily="2" charset="-127"/>
                <a:ea typeface="휴먼옛체" pitchFamily="2" charset="-127"/>
              </a:rPr>
              <a:t>프로그램</a:t>
            </a:r>
          </a:p>
        </p:txBody>
      </p:sp>
      <p:sp>
        <p:nvSpPr>
          <p:cNvPr id="10244" name="Rectangle 6"/>
          <p:cNvSpPr>
            <a:spLocks noChangeArrowheads="1"/>
          </p:cNvSpPr>
          <p:nvPr/>
        </p:nvSpPr>
        <p:spPr bwMode="auto">
          <a:xfrm>
            <a:off x="468313" y="836613"/>
            <a:ext cx="8207375" cy="2592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#include &lt;windows.h&gt;</a:t>
            </a:r>
          </a:p>
          <a:p>
            <a:endParaRPr lang="en-US" altLang="ko-KR" b="1">
              <a:latin typeface="굴림" pitchFamily="50" charset="-127"/>
              <a:ea typeface="굴림" pitchFamily="50" charset="-127"/>
            </a:endParaRP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int WINAPI WinMain (HINSTANCE hInstance,HINSTANCE hPrevInstance,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		PSTR szCmdLine, int CmdShow)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MessageBox (NULL, "Hello, Windows 98!","HelloMsg", MB_OK) ;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return 0 ;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}</a:t>
            </a:r>
            <a:endParaRPr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245" name="Line 8"/>
          <p:cNvSpPr>
            <a:spLocks noChangeShapeType="1"/>
          </p:cNvSpPr>
          <p:nvPr/>
        </p:nvSpPr>
        <p:spPr bwMode="auto">
          <a:xfrm>
            <a:off x="5580063" y="4221163"/>
            <a:ext cx="23050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/>
          <p:cNvSpPr>
            <a:spLocks noGrp="1" noChangeArrowheads="1"/>
          </p:cNvSpPr>
          <p:nvPr>
            <p:ph idx="1"/>
          </p:nvPr>
        </p:nvSpPr>
        <p:spPr>
          <a:xfrm>
            <a:off x="468313" y="908050"/>
            <a:ext cx="8351837" cy="5689600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altLang="ko-KR" sz="2000"/>
              <a:t>Windows</a:t>
            </a:r>
            <a:r>
              <a:rPr lang="ko-KR" altLang="en-US" sz="2000"/>
              <a:t>는 </a:t>
            </a:r>
            <a:r>
              <a:rPr lang="en-US" altLang="ko-KR" sz="2000"/>
              <a:t>WNDCLASS</a:t>
            </a:r>
            <a:r>
              <a:rPr lang="ko-KR" altLang="en-US" sz="2000"/>
              <a:t>구조체의 </a:t>
            </a:r>
            <a:r>
              <a:rPr lang="en-US" altLang="ko-KR" sz="2000"/>
              <a:t>hbrBackground</a:t>
            </a:r>
            <a:r>
              <a:rPr lang="ko-KR" altLang="en-US" sz="2000"/>
              <a:t>에서 지정된 브러쉬를 사용하여 배경을 지운다</a:t>
            </a:r>
            <a:r>
              <a:rPr lang="en-US" altLang="ko-KR" sz="20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Wndclass.hbrBackground=	(HBRUSH)GetStockObject(WHITE_BRUSH);</a:t>
            </a:r>
          </a:p>
          <a:p>
            <a:pPr lvl="1">
              <a:lnSpc>
                <a:spcPct val="80000"/>
              </a:lnSpc>
            </a:pPr>
            <a:endParaRPr lang="en-US" altLang="ko-KR" sz="2000"/>
          </a:p>
          <a:p>
            <a:pPr lvl="1">
              <a:lnSpc>
                <a:spcPct val="80000"/>
              </a:lnSpc>
            </a:pPr>
            <a:r>
              <a:rPr lang="en-US" altLang="ko-KR" sz="2000"/>
              <a:t>InvalidateRect</a:t>
            </a:r>
            <a:r>
              <a:rPr lang="ko-KR" altLang="en-US" sz="2000"/>
              <a:t>를 호출하여 배경을 지울 것인지를 결정할 수 있다</a:t>
            </a:r>
            <a:r>
              <a:rPr lang="en-US" altLang="ko-KR" sz="20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InvalidateRect(hwnd,NULL,</a:t>
            </a:r>
            <a:r>
              <a:rPr lang="en-US" altLang="ko-KR" sz="1800">
                <a:solidFill>
                  <a:srgbClr val="FF0000"/>
                </a:solidFill>
              </a:rPr>
              <a:t>FALSE</a:t>
            </a:r>
            <a:r>
              <a:rPr lang="en-US" altLang="ko-KR" sz="1800"/>
              <a:t>)</a:t>
            </a:r>
          </a:p>
          <a:p>
            <a:pPr lvl="3">
              <a:lnSpc>
                <a:spcPct val="80000"/>
              </a:lnSpc>
            </a:pPr>
            <a:r>
              <a:rPr lang="ko-KR" altLang="en-US" sz="1600"/>
              <a:t>무효한  영역을 지우지 않고 화면에 그대로 남긴다</a:t>
            </a:r>
            <a:r>
              <a:rPr lang="en-US" altLang="ko-KR" sz="1600"/>
              <a:t>. 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InvalidateRect(hwnd,NULL,</a:t>
            </a:r>
            <a:r>
              <a:rPr lang="en-US" altLang="ko-KR" sz="1800">
                <a:solidFill>
                  <a:srgbClr val="FF0000"/>
                </a:solidFill>
              </a:rPr>
              <a:t>TRUE</a:t>
            </a:r>
            <a:r>
              <a:rPr lang="en-US" altLang="ko-KR" sz="1800"/>
              <a:t>) </a:t>
            </a:r>
          </a:p>
          <a:p>
            <a:pPr lvl="3">
              <a:lnSpc>
                <a:spcPct val="80000"/>
              </a:lnSpc>
            </a:pPr>
            <a:r>
              <a:rPr lang="ko-KR" altLang="en-US" sz="1600"/>
              <a:t>무효한  영역을 지운다</a:t>
            </a:r>
            <a:r>
              <a:rPr lang="en-US" altLang="ko-KR" sz="1600"/>
              <a:t>.</a:t>
            </a:r>
          </a:p>
          <a:p>
            <a:pPr lvl="3">
              <a:lnSpc>
                <a:spcPct val="80000"/>
              </a:lnSpc>
            </a:pPr>
            <a:endParaRPr lang="en-US" altLang="ko-KR"/>
          </a:p>
          <a:p>
            <a:pPr lvl="1">
              <a:lnSpc>
                <a:spcPct val="80000"/>
              </a:lnSpc>
            </a:pPr>
            <a:endParaRPr lang="en-US" altLang="ko-KR" sz="2000"/>
          </a:p>
        </p:txBody>
      </p:sp>
      <p:sp>
        <p:nvSpPr>
          <p:cNvPr id="65539" name="Rectangle 5"/>
          <p:cNvSpPr>
            <a:spLocks noChangeArrowheads="1"/>
          </p:cNvSpPr>
          <p:nvPr/>
        </p:nvSpPr>
        <p:spPr bwMode="auto">
          <a:xfrm>
            <a:off x="-14288" y="-4763"/>
            <a:ext cx="8229601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ko-KR" sz="3200">
                <a:solidFill>
                  <a:schemeClr val="tx2"/>
                </a:solidFill>
                <a:latin typeface="휴먼옛체" pitchFamily="2" charset="-127"/>
                <a:ea typeface="휴먼옛체" pitchFamily="2" charset="-127"/>
              </a:rPr>
              <a:t>5. </a:t>
            </a:r>
            <a:r>
              <a:rPr lang="ko-KR" altLang="en-US" sz="3200">
                <a:solidFill>
                  <a:schemeClr val="tx2"/>
                </a:solidFill>
                <a:latin typeface="휴먼옛체" pitchFamily="2" charset="-127"/>
                <a:ea typeface="휴먼옛체" pitchFamily="2" charset="-127"/>
              </a:rPr>
              <a:t>장치 컨텍스트 핸들 얻기 </a:t>
            </a:r>
            <a:r>
              <a:rPr lang="en-US" altLang="ko-KR" sz="3200">
                <a:solidFill>
                  <a:schemeClr val="tx2"/>
                </a:solidFill>
                <a:latin typeface="휴먼옛체" pitchFamily="2" charset="-127"/>
                <a:ea typeface="휴먼옛체" pitchFamily="2" charset="-127"/>
              </a:rPr>
              <a:t>: 1</a:t>
            </a:r>
          </a:p>
        </p:txBody>
      </p:sp>
      <p:sp>
        <p:nvSpPr>
          <p:cNvPr id="65540" name="Line 6"/>
          <p:cNvSpPr>
            <a:spLocks noChangeShapeType="1"/>
          </p:cNvSpPr>
          <p:nvPr/>
        </p:nvSpPr>
        <p:spPr bwMode="auto">
          <a:xfrm>
            <a:off x="1331913" y="2565400"/>
            <a:ext cx="73437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idx="1"/>
          </p:nvPr>
        </p:nvSpPr>
        <p:spPr>
          <a:xfrm>
            <a:off x="468313" y="908050"/>
            <a:ext cx="8351837" cy="2952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/>
              <a:t>WM_PAINT</a:t>
            </a:r>
            <a:r>
              <a:rPr lang="ko-KR" altLang="en-US"/>
              <a:t>이외의 </a:t>
            </a:r>
            <a:r>
              <a:rPr lang="en-US" altLang="ko-KR"/>
              <a:t>Message</a:t>
            </a:r>
            <a:r>
              <a:rPr lang="ko-KR" altLang="en-US"/>
              <a:t>에서 </a:t>
            </a:r>
            <a:r>
              <a:rPr lang="en-US" altLang="ko-KR"/>
              <a:t>DC</a:t>
            </a:r>
            <a:r>
              <a:rPr lang="ko-KR" altLang="en-US"/>
              <a:t>얻기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GetDC</a:t>
            </a:r>
            <a:r>
              <a:rPr lang="ko-KR" altLang="en-US" sz="2000"/>
              <a:t>와 </a:t>
            </a:r>
            <a:r>
              <a:rPr lang="en-US" altLang="ko-KR" sz="2000"/>
              <a:t>ReleaseDC</a:t>
            </a:r>
            <a:r>
              <a:rPr lang="ko-KR" altLang="en-US" sz="2000"/>
              <a:t>는 언제나 같은 메시지 핸들러 안에 있어야 한다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GetDC</a:t>
            </a:r>
            <a:r>
              <a:rPr lang="ko-KR" altLang="en-US" sz="2000"/>
              <a:t>는 어떤 무효화 영역도 유효화 하지 않는다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전체 클라이언트 영역을 유효하게 하려면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ValidateRect(hwnd,NULL)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전체 윈도우를 무효화 하려면 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Invalidate(hwnd,NULL);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전체 윈도우를 대상으로 작업을 하려면 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GetWindowDC</a:t>
            </a:r>
          </a:p>
        </p:txBody>
      </p:sp>
      <p:sp>
        <p:nvSpPr>
          <p:cNvPr id="66563" name="Rectangle 5"/>
          <p:cNvSpPr>
            <a:spLocks noChangeArrowheads="1"/>
          </p:cNvSpPr>
          <p:nvPr/>
        </p:nvSpPr>
        <p:spPr bwMode="auto">
          <a:xfrm>
            <a:off x="0" y="90488"/>
            <a:ext cx="8229600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ko-KR" sz="3200">
                <a:solidFill>
                  <a:schemeClr val="tx2"/>
                </a:solidFill>
                <a:latin typeface="휴먼옛체" pitchFamily="2" charset="-127"/>
                <a:ea typeface="휴먼옛체" pitchFamily="2" charset="-127"/>
              </a:rPr>
              <a:t>5. </a:t>
            </a:r>
            <a:r>
              <a:rPr lang="ko-KR" altLang="en-US" sz="3200">
                <a:solidFill>
                  <a:schemeClr val="tx2"/>
                </a:solidFill>
                <a:latin typeface="휴먼옛체" pitchFamily="2" charset="-127"/>
                <a:ea typeface="휴먼옛체" pitchFamily="2" charset="-127"/>
              </a:rPr>
              <a:t>장치 컨텍스트 핸들 얻기 </a:t>
            </a:r>
            <a:r>
              <a:rPr lang="en-US" altLang="ko-KR" sz="3200">
                <a:solidFill>
                  <a:schemeClr val="tx2"/>
                </a:solidFill>
                <a:latin typeface="휴먼옛체" pitchFamily="2" charset="-127"/>
                <a:ea typeface="휴먼옛체" pitchFamily="2" charset="-127"/>
              </a:rPr>
              <a:t>: 2</a:t>
            </a:r>
          </a:p>
        </p:txBody>
      </p:sp>
      <p:sp>
        <p:nvSpPr>
          <p:cNvPr id="66564" name="Rectangle 6"/>
          <p:cNvSpPr>
            <a:spLocks noChangeArrowheads="1"/>
          </p:cNvSpPr>
          <p:nvPr/>
        </p:nvSpPr>
        <p:spPr bwMode="auto">
          <a:xfrm>
            <a:off x="611188" y="4005263"/>
            <a:ext cx="7848600" cy="1008062"/>
          </a:xfrm>
          <a:prstGeom prst="rect">
            <a:avLst/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hdc = GetDC(hwnd);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[GDI 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함수 사용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]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ReleaseDC(hwnd,hdc);</a:t>
            </a:r>
          </a:p>
        </p:txBody>
      </p:sp>
      <p:sp>
        <p:nvSpPr>
          <p:cNvPr id="66565" name="Line 7"/>
          <p:cNvSpPr>
            <a:spLocks noChangeShapeType="1"/>
          </p:cNvSpPr>
          <p:nvPr/>
        </p:nvSpPr>
        <p:spPr bwMode="auto">
          <a:xfrm>
            <a:off x="1403350" y="1557338"/>
            <a:ext cx="7056438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566" name="Line 8"/>
          <p:cNvSpPr>
            <a:spLocks noChangeShapeType="1"/>
          </p:cNvSpPr>
          <p:nvPr/>
        </p:nvSpPr>
        <p:spPr bwMode="auto">
          <a:xfrm>
            <a:off x="1331913" y="2997200"/>
            <a:ext cx="324008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567" name="Line 9"/>
          <p:cNvSpPr>
            <a:spLocks noChangeShapeType="1"/>
          </p:cNvSpPr>
          <p:nvPr/>
        </p:nvSpPr>
        <p:spPr bwMode="auto">
          <a:xfrm>
            <a:off x="1763713" y="3860800"/>
            <a:ext cx="151288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568" name="Text Box 10"/>
          <p:cNvSpPr txBox="1">
            <a:spLocks noChangeArrowheads="1"/>
          </p:cNvSpPr>
          <p:nvPr/>
        </p:nvSpPr>
        <p:spPr bwMode="auto">
          <a:xfrm>
            <a:off x="2176463" y="5091113"/>
            <a:ext cx="456882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9pPr>
          </a:lstStyle>
          <a:p>
            <a:pPr eaLnBrk="1" hangingPunct="1"/>
            <a:r>
              <a:rPr lang="ko-KR" altLang="en-US">
                <a:solidFill>
                  <a:schemeClr val="accent2"/>
                </a:solidFill>
              </a:rPr>
              <a:t>바로 무효화 영역을 유효화시키기 위하여 </a:t>
            </a:r>
            <a:r>
              <a:rPr lang="en-US" altLang="ko-KR">
                <a:solidFill>
                  <a:schemeClr val="accent2"/>
                </a:solidFill>
              </a:rPr>
              <a:t>!! updateWindow() </a:t>
            </a:r>
            <a:r>
              <a:rPr lang="ko-KR" altLang="en-US">
                <a:solidFill>
                  <a:schemeClr val="accent2"/>
                </a:solidFill>
              </a:rPr>
              <a:t>를 호출</a:t>
            </a:r>
            <a:r>
              <a:rPr lang="en-US" altLang="ko-KR">
                <a:solidFill>
                  <a:schemeClr val="accent2"/>
                </a:solidFill>
              </a:rPr>
              <a:t>!</a:t>
            </a:r>
          </a:p>
          <a:p>
            <a:pPr eaLnBrk="1" hangingPunct="1"/>
            <a:r>
              <a:rPr lang="en-US" altLang="ko-KR">
                <a:solidFill>
                  <a:schemeClr val="accent2"/>
                </a:solidFill>
              </a:rPr>
              <a:t>wM_ paint</a:t>
            </a:r>
            <a:r>
              <a:rPr lang="ko-KR" altLang="en-US">
                <a:solidFill>
                  <a:schemeClr val="accent2"/>
                </a:solidFill>
              </a:rPr>
              <a:t>는 우선 순위가 낮다</a:t>
            </a:r>
            <a:r>
              <a:rPr lang="en-US" altLang="ko-KR">
                <a:solidFill>
                  <a:schemeClr val="accent2"/>
                </a:solidFill>
              </a:rPr>
              <a:t>.</a:t>
            </a:r>
          </a:p>
          <a:p>
            <a:pPr eaLnBrk="1" hangingPunct="1"/>
            <a:endParaRPr lang="en-US" altLang="ko-KR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5"/>
          <p:cNvSpPr>
            <a:spLocks noChangeArrowheads="1"/>
          </p:cNvSpPr>
          <p:nvPr/>
        </p:nvSpPr>
        <p:spPr bwMode="auto">
          <a:xfrm>
            <a:off x="0" y="90488"/>
            <a:ext cx="8229600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ko-KR" sz="3200">
                <a:solidFill>
                  <a:schemeClr val="tx2"/>
                </a:solidFill>
                <a:latin typeface="휴먼옛체" pitchFamily="2" charset="-127"/>
                <a:ea typeface="휴먼옛체" pitchFamily="2" charset="-127"/>
              </a:rPr>
              <a:t>6. </a:t>
            </a:r>
            <a:r>
              <a:rPr lang="ko-KR" altLang="en-US" sz="3200">
                <a:solidFill>
                  <a:schemeClr val="tx2"/>
                </a:solidFill>
                <a:latin typeface="휴먼옛체" pitchFamily="2" charset="-127"/>
                <a:ea typeface="휴먼옛체" pitchFamily="2" charset="-127"/>
              </a:rPr>
              <a:t>문자의 크기</a:t>
            </a:r>
          </a:p>
        </p:txBody>
      </p:sp>
      <p:sp>
        <p:nvSpPr>
          <p:cNvPr id="67587" name="Rectangle 7"/>
          <p:cNvSpPr>
            <a:spLocks noChangeArrowheads="1"/>
          </p:cNvSpPr>
          <p:nvPr/>
        </p:nvSpPr>
        <p:spPr bwMode="auto">
          <a:xfrm>
            <a:off x="395288" y="836613"/>
            <a:ext cx="8280400" cy="2879725"/>
          </a:xfrm>
          <a:prstGeom prst="rect">
            <a:avLst/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Typedef struct tagTEXTMETRIC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LONG	tmHeight;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LONG 	tmAscent;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LONG	tmDescent;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LONG	tmInternalLeading;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LONG	tmExternalLeading;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LONG	tmAveCharWidth;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	LONG	tmMaxCharWidth;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} TEXTMETRIC, * PTEXTMETERIC;</a:t>
            </a:r>
          </a:p>
        </p:txBody>
      </p:sp>
      <p:sp>
        <p:nvSpPr>
          <p:cNvPr id="67588" name="Rectangle 8"/>
          <p:cNvSpPr>
            <a:spLocks noChangeArrowheads="1"/>
          </p:cNvSpPr>
          <p:nvPr/>
        </p:nvSpPr>
        <p:spPr bwMode="auto">
          <a:xfrm>
            <a:off x="395288" y="3789363"/>
            <a:ext cx="8280400" cy="1295400"/>
          </a:xfrm>
          <a:prstGeom prst="rect">
            <a:avLst/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1"/>
            <a:r>
              <a:rPr lang="en-US" altLang="ko-KR">
                <a:latin typeface="굴림" pitchFamily="50" charset="-127"/>
                <a:ea typeface="굴림" pitchFamily="50" charset="-127"/>
              </a:rPr>
              <a:t>TEXTMETRIC	tm;</a:t>
            </a:r>
          </a:p>
          <a:p>
            <a:pPr lvl="1"/>
            <a:r>
              <a:rPr lang="en-US" altLang="ko-KR">
                <a:latin typeface="굴림" pitchFamily="50" charset="-127"/>
                <a:ea typeface="굴림" pitchFamily="50" charset="-127"/>
              </a:rPr>
              <a:t>hdc = GetDC(hwnd);</a:t>
            </a:r>
          </a:p>
          <a:p>
            <a:pPr lvl="1"/>
            <a:r>
              <a:rPr lang="en-US" altLang="ko-KR">
                <a:latin typeface="굴림" pitchFamily="50" charset="-127"/>
                <a:ea typeface="굴림" pitchFamily="50" charset="-127"/>
              </a:rPr>
              <a:t>GetTextMetrics(hdc,&amp;tm);</a:t>
            </a:r>
          </a:p>
          <a:p>
            <a:pPr lvl="1"/>
            <a:r>
              <a:rPr lang="en-US" altLang="ko-KR">
                <a:latin typeface="굴림" pitchFamily="50" charset="-127"/>
                <a:ea typeface="굴림" pitchFamily="50" charset="-127"/>
              </a:rPr>
              <a:t>ReleaseDC(hwnd,hdc);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/>
          <p:cNvSpPr>
            <a:spLocks noChangeArrowheads="1"/>
          </p:cNvSpPr>
          <p:nvPr/>
        </p:nvSpPr>
        <p:spPr bwMode="auto">
          <a:xfrm>
            <a:off x="20638" y="31750"/>
            <a:ext cx="82296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ko-KR" sz="3200">
                <a:solidFill>
                  <a:schemeClr val="tx2"/>
                </a:solidFill>
                <a:latin typeface="휴먼옛체" pitchFamily="2" charset="-127"/>
                <a:ea typeface="휴먼옛체" pitchFamily="2" charset="-127"/>
              </a:rPr>
              <a:t>7. </a:t>
            </a:r>
            <a:r>
              <a:rPr lang="ko-KR" altLang="en-US" sz="3200">
                <a:solidFill>
                  <a:schemeClr val="tx2"/>
                </a:solidFill>
                <a:latin typeface="휴먼옛체" pitchFamily="2" charset="-127"/>
                <a:ea typeface="휴먼옛체" pitchFamily="2" charset="-127"/>
              </a:rPr>
              <a:t>실습</a:t>
            </a:r>
          </a:p>
        </p:txBody>
      </p:sp>
      <p:sp>
        <p:nvSpPr>
          <p:cNvPr id="68611" name="Rectangle 5"/>
          <p:cNvSpPr>
            <a:spLocks noChangeArrowheads="1"/>
          </p:cNvSpPr>
          <p:nvPr/>
        </p:nvSpPr>
        <p:spPr bwMode="auto">
          <a:xfrm>
            <a:off x="179388" y="500063"/>
            <a:ext cx="8353425" cy="596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/*-----------------------------------------------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SYSMETS.H -- System metrics display structure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-----------------------------------------------*/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#define NUMLINES ((int) (sizeof sysmetrics / sizeof sysmetrics [0]))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struct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int     iIndex ;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TCHAR * szLabel ;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TCHAR * szDesc ;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sysmetrics [] =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SM_CXSCREEN,             		TEXT ("SM_CXSCREEN"),         		TEXT ("Screen width in pixels"),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SM_CYSCREEN,             		TEXT ("SM_CYSCREEN"),         		TEXT ("Screen height in pixels"),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SM_CXVSCROLL,            		TEXT ("SM_CXVSCROLL"),    		TEXT ("Vertical scroll width"),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SM_CYHSCROLL,            		TEXT ("SM_CYHSCROLL"),    		TEXT ("Horizontal scroll height"),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SM_CYCAPTION,            		TEXT ("SM_CYCAPTION"),      		TEXT ("Caption bar height"),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SM_CXBORDER,             		TEXT ("SM_CXBORDER"),       		TEXT ("Window border width"),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SM_CYBORDER,             		TEXT ("SM_CYBORDER"),       		TEXT ("Window border height"),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SM_CXFIXEDFRAME,     		TEXT ("SM_CXFIXEDFRAME"),    	TEXT ("Dialog window frame width"),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SM_CYFIXEDFRAME,      		TEXT ("SM_CYFIXEDFRAME"),    	TEXT ("Dialog window frame height"),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SM_CYVTHUMB,             		TEXT ("SM_CYVTHUMB"),    		TEXT ("Vertical scroll thumb height"),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SM_CXHTHUMB,             		TEXT ("SM_CXHTHUMB"),    		TEXT ("Horizontal scroll thumb width"),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SM_CXICON,               		TEXT ("SM_CXICON"),   		TEXT ("Icon width"),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SM_CYICON,               		TEXT ("SM_CYICON"),   		TEXT ("Icon height"),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SM_CXCURSOR,             		TEXT ("SM_CXCURSOR"),   		TEXT ("Cursor width"),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ChangeArrowheads="1"/>
          </p:cNvSpPr>
          <p:nvPr/>
        </p:nvSpPr>
        <p:spPr bwMode="auto">
          <a:xfrm>
            <a:off x="379413" y="549275"/>
            <a:ext cx="8208962" cy="596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SM_CYCURSOR, 		TEXT ("SM_CYCURSOR"),   		TEXT ("Cursor height"),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SM_CYMENU,		TEXT ("SM_CYMENU"),   		TEXT ("Menu bar height"),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SM_CXFULLSCREEN,		TEXT ("SM_CXFULLSCREEN"), 	TEXT ("Full screen client area width"),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SM_CYFULLSCREEN,		TEXT ("SM_CYFULLSCREEN"), 	TEXT ("Full screen client area height"),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SM_CYKANJIWINDOW,		TEXT ("SM_CYKANJIWINDOW"), 	TEXT ("Kanji window height"),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SM_MOUSEPRESENT,		TEXT ("SM_MOUSEPRESENT"),	 	TEXT ("Mouse present flag"),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SM_CYVSCROLL,		TEXT ("SM_CYVSCROLL"), 		TEXT ("Vertical scroll arrow height"),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SM_CXHSCROLL,		TEXT ("SM_CXHSCROLL"), 		TEXT ("Horizontal scroll arrow width"),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SM_DEBUG,			TEXT ("SM_DEBUG"), 		TEXT ("Debug version flag"),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SM_SWAPBUTTON,           		TEXT ("SM_SWAPBUTTON"), 		TEXT ("Mouse buttons swapped flag"),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SM_CXMIN,                		TEXT ("SM_CXMIN"), 		TEXT ("Minimum window width"),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SM_CYMIN,                		TEXT ("SM_CYMIN"), 		TEXT ("Minimum window height"),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SM_CXSIZE,               		TEXT ("SM_CXSIZE"), 		TEXT ("Min/Max/Close button width"),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SM_CYSIZE,               		TEXT ("SM_CYSIZE"), 		TEXT ("Min/Max/Close button height"),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SM_CXSIZEFRAME,          		TEXT ("SM_CXSIZEFRAME"), 		TEXT ("Window sizing frame width"),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SM_CYSIZEFRAME,          		TEXT ("SM_CYSIZEFRAME"), 		TEXT ("Window sizing frame height"),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SM_CXMINTRACK,     		TEXT ("SM_CXMINTRACK"), 		TEXT ("Minimum window tracking width"),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SM_CYMINTRACK,      		TEXT ("SM_CYMINTRACK"), 		TEXT ("Minimum window tracking height"),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SM_CXDOUBLECLK,          		TEXT ("SM_CXDOUBLECLK"), 		TEXT ("Double click x tolerance"),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SM_CYDOUBLECLK,          		TEXT ("SM_CYDOUBLECLK"), 		TEXT ("Double click y tolerance"),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SM_CXICONSPACING,       		TEXT ("SM_CXICONSPACING"), 	TEXT ("Horizontal icon spacing"),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SM_CYICONSPACING,        		TEXT ("SM_CYICONSPACING"), 	TEXT ("Vertical icon spacing"),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SM_MENUDROPALIGNMENT,    	TEXT ("SM_MENUDROPALIGNMENT"), 	TEXT ("Left or right menu drop"),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SM_PENWINDOWS,           		TEXT ("SM_PENWINDOWS"), 		TEXT ("Pen extensions installed"),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SM_DBCSENABLED,          		TEXT ("SM_DBCSENABLED"), 		TEXT ("Double-Byte Char Set enabled"),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SM_CMOUSEBUTTONS,        		TEXT ("SM_CMOUSEBUTTONS"), 	TEXT ("Number of mouse buttons"),  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4"/>
          <p:cNvSpPr>
            <a:spLocks noChangeArrowheads="1"/>
          </p:cNvSpPr>
          <p:nvPr/>
        </p:nvSpPr>
        <p:spPr bwMode="auto">
          <a:xfrm>
            <a:off x="395288" y="549275"/>
            <a:ext cx="8497887" cy="574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SM_SECURE,               		TEXT ("SM_SECURE"), 		TEXT ("Security present flag"),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SM_CXEDGE,               		TEXT ("SM_CXEDGE"), 		TEXT ("3-D border width"),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SM_CYEDGE,               		TEXT ("SM_CYEDGE"), 		TEXT ("3-D border height"),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SM_CXMINSPACING,         		TEXT ("SM_CXMINSPACING"), 		TEXT ("Minimized window spacing width"),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SM_CYMINSPACING,         		TEXT ("SM_CYMINSPACING"), 		TEXT ("Minimized window spacing height"),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SM_CXSMICON,             		TEXT ("SM_CXSMICON"), 		TEXT ("Small icon width"),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SM_CYSMICON,             		TEXT ("SM_CYSMICON"), 		TEXT ("Small icon height"),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SM_CYSMCAPTION,          		TEXT ("SM_CYSMCAPTION"), 		TEXT ("Small caption height"),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SM_CXSMSIZE,             		TEXT ("SM_CXSMSIZE"), 		TEXT ("Small caption button width"),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SM_CYSMSIZE,             		TEXT ("SM_CYSMSIZE"), 		TEXT ("Small caption button height"),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SM_CXMENUSIZE,           		TEXT ("SM_CXMENUSIZE"), 		TEXT ("Menu bar button width"),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SM_CYMENUSIZE,           		TEXT ("SM_CYMENUSIZE"), 		TEXT ("Menu bar button height"),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SM_ARRANGE,              		TEXT ("SM_ARRANGE"), 		TEXT ("How minimized windows arranged"),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SM_CXMINIMIZED,          		TEXT ("SM_CXMINIMIZED"), 		TEXT ("Minimized window width"),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SM_CYMINIMIZED,          		TEXT ("SM_CYMINIMIZED"), 		TEXT ("Minimized window height"),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SM_CXMAXTRACK,           		TEXT ("SM_CXMAXTRACK"), 		TEXT ("Maximum draggable width"),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SM_CYMAXTRACK,           		TEXT ("SM_CYMAXTRACK"), 		TEXT ("Maximum draggable height"),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SM_CXMAXIMIZED,          		TEXT ("SM_CXMAXIMIZED"), 		TEXT ("Width of maximized window"),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SM_CYMAXIMIZED,          		TEXT ("SM_CYMAXIMIZED"), 		TEXT ("Height of maximized window"),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SM_NETWORK,              		TEXT ("SM_NETWORK"), 		TEXT ("Network present flag"),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SM_CLEANBOOT,            		TEXT ("SM_CLEANBOOT"), 		TEXT ("How system was booted"),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SM_CXDRAG,               		TEXT ("SM_CXDRAG"), 		TEXT ("Avoid drag x tolerance"),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SM_CYDRAG,               		TEXT ("SM_CYDRAG"), 		TEXT ("Avoid drag y tolerance"),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SM_SHOWSOUNDS,           		TEXT ("SM_SHOWSOUNDS"), 		TEXT ("Present sounds visually"),</a:t>
            </a:r>
          </a:p>
          <a:p>
            <a:pPr>
              <a:spcBef>
                <a:spcPct val="50000"/>
              </a:spcBef>
            </a:pPr>
            <a:r>
              <a:rPr lang="en-US" altLang="ko-KR" sz="1000">
                <a:latin typeface="Times New Roman" pitchFamily="18" charset="0"/>
                <a:ea typeface="굴림" pitchFamily="50" charset="-127"/>
              </a:rPr>
              <a:t>     SM_CXMENUCHECK,          		TEXT ("SM_CXMENUCHECK"), 	TEXT ("Menu check-mark width"),  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/>
          <p:cNvSpPr>
            <a:spLocks noChangeArrowheads="1"/>
          </p:cNvSpPr>
          <p:nvPr/>
        </p:nvSpPr>
        <p:spPr bwMode="auto">
          <a:xfrm>
            <a:off x="323850" y="260350"/>
            <a:ext cx="8569325" cy="635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/*----------------------------------------------------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SYSMETS1.C -- System Metrics Display Program No. 1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            (c) Charles Petzold, 1998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----------------------------------------------------*/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#define WINVER 0x0500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#include &lt;windows.h&gt;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#include "sysmets.h"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LRESULT CALLBACK WndProc (HWND, UINT, WPARAM, 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int WINAPI WinMain (HINSTANCE hInstance, HINSTANCE hPrevInstance, PSTR szCmdLine, int iCmdShow)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TCHAR szAppName[] = TEXT ("SysMets1")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HWND		hwnd;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MSG			msg;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	wndclass;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wndclass.style			= CS_HREDRAW | CS_VREDRAW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wndclass.lpfnWndProc   	= WndProc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wndclass.cbClsExtra    	=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wndclass.cbWndExtra    	=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wndclass.hInstance     	= hInstance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wndclass.hIcon         	= LoadIcon (NULL, IDI_APPLICATION)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wndclass.hCursor       	= LoadCursor (NULL, IDC_ARROW)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wndclass.hbrBackground 	= (HBRUSH) GetStockObject (WHITE_BRUSH)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wndclass.lpszMenuName  	= NULL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wndclass.lpszClassName 	= szAppName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if (!RegisterClass (&amp;wndclass))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MessageBox (NULL, TEXT ("This program requires Windows NT!"),szAppName, MB_ICONERROR)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hwnd = CreateWindow (szAppName, TEXT ("Get System Metrics No. 1"),WS_OVERLAPPEDWINDOW,CW_USEDEFAULT,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CW_USEDEFAULT,CW_USEDEFAULT, CW_USEDEFAULT, NULL, NULL, hInstance, NULL)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ShowWindow (hwnd, iCmdShow)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UpdateWindow (hwnd)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while (GetMessage (&amp;msg, NULL, 0, 0))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TranslateMessage (&amp;msg)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DispatchMessage (&amp;msg)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msg.wParam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4"/>
          <p:cNvSpPr>
            <a:spLocks noChangeArrowheads="1"/>
          </p:cNvSpPr>
          <p:nvPr/>
        </p:nvSpPr>
        <p:spPr bwMode="auto">
          <a:xfrm>
            <a:off x="309563" y="85725"/>
            <a:ext cx="8569325" cy="589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LRESULT CALLBACK WndProc (HWND hwnd, UINT message, WPARAM wParam, LPARAM lParam)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int  	cxChar, cxCaps, cyChar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HDC         	hdc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int         	i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PAINTSTRUCT 	ps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TCHAR       	szBuffer [10]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TEXTMETRIC  	tm;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switch (message)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WM_CREATE: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hdc = GetDC (hwnd)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GetTextMetrics (hdc, &amp;tm)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cxChar = tm.tmAveCharWidth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cxCaps = (tm.tmPitchAndFamily &amp; 1 ? 3 : 2) * cxChar / 2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cyChar = tm.tmHeight + tm.tmExternalLeading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ReleaseDC (hwnd, hdc)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WM_PAINT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hdc = BeginPaint (hwnd, &amp;ps)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for (i = 0 ; i &lt; NUMLINES ; i++)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TextOut (hdc, 0, cyChar * i, sysmetrics[i].szLabel,lstrlen (sysmetrics[i].szLabel))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TextOut (hdc, 22 * cxCaps, cyChar * i, sysmetrics[i].szDesc, lstrlen (sysmetrics[i].szDesc))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SetTextAlign (hdc, TA_RIGHT | TA_TOP)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TextOut (hdc, 22 * cxCaps + 40 * cxChar, cyChar * i, szBuffer, wsprintf (szBuffer, TEXT ("%5d"),GetSystemMetrics (sysmetrics[i].iIndex)))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SetTextAlign (hdc, TA_LEFT | TA_TOP)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EndPaint (hwnd, &amp;ps)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WM_DESTROY 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PostQuitMessage (0)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DefWindowProc (hwnd, message, wParam, 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r">
              <a:buFontTx/>
              <a:buNone/>
              <a:defRPr/>
            </a:pPr>
            <a:r>
              <a:rPr lang="ko-KR" altLang="en-US" sz="6600" b="1">
                <a:effectLst>
                  <a:outerShdw blurRad="38100" dist="38100" dir="2700000" algn="tl">
                    <a:srgbClr val="C0C0C0"/>
                  </a:outerShdw>
                </a:effectLst>
                <a:latin typeface="휴먼모음T" pitchFamily="18" charset="-127"/>
                <a:ea typeface="휴먼모음T" pitchFamily="18" charset="-127"/>
              </a:rPr>
              <a:t>기본적인 그리기</a:t>
            </a:r>
          </a:p>
          <a:p>
            <a:pPr algn="ctr">
              <a:buFontTx/>
              <a:buNone/>
              <a:defRPr/>
            </a:pPr>
            <a:endParaRPr lang="en-US" altLang="ko-KR" sz="6600">
              <a:effectLst>
                <a:outerShdw blurRad="38100" dist="38100" dir="2700000" algn="tl">
                  <a:srgbClr val="C0C0C0"/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altLang="ko-KR" sz="6600">
                <a:effectLst>
                  <a:outerShdw blurRad="38100" dist="38100" dir="2700000" algn="tl">
                    <a:srgbClr val="C0C0C0"/>
                  </a:outerShdw>
                </a:effectLst>
                <a:latin typeface="휴먼모음T" pitchFamily="18" charset="-127"/>
                <a:ea typeface="휴먼모음T" pitchFamily="18" charset="-127"/>
              </a:rPr>
              <a:t>4.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5175"/>
            <a:ext cx="8229600" cy="5832475"/>
          </a:xfrm>
        </p:spPr>
        <p:txBody>
          <a:bodyPr/>
          <a:lstStyle/>
          <a:p>
            <a:pPr lvl="1"/>
            <a:r>
              <a:rPr lang="ko-KR" altLang="en-US" sz="2000"/>
              <a:t>비디오 출력과 프린터에 그래픽을 책임지고 있는 </a:t>
            </a:r>
            <a:r>
              <a:rPr lang="en-US" altLang="ko-KR" sz="2000"/>
              <a:t>Windows</a:t>
            </a:r>
            <a:r>
              <a:rPr lang="ko-KR" altLang="en-US" sz="2000"/>
              <a:t>의 하위 시스템은 그래픽 디바이스 인터페이스</a:t>
            </a:r>
            <a:r>
              <a:rPr lang="en-US" altLang="ko-KR" sz="2000"/>
              <a:t>(GDI)</a:t>
            </a:r>
            <a:r>
              <a:rPr lang="ko-KR" altLang="en-US" sz="2000"/>
              <a:t>이다</a:t>
            </a:r>
            <a:r>
              <a:rPr lang="en-US" altLang="ko-KR" sz="2000"/>
              <a:t>.</a:t>
            </a:r>
          </a:p>
          <a:p>
            <a:pPr lvl="1"/>
            <a:r>
              <a:rPr lang="en-US" altLang="ko-KR" sz="2000"/>
              <a:t>Windows 98</a:t>
            </a:r>
            <a:r>
              <a:rPr lang="ko-KR" altLang="en-US" sz="2000"/>
              <a:t>과 </a:t>
            </a:r>
            <a:r>
              <a:rPr lang="en-US" altLang="ko-KR" sz="2000"/>
              <a:t>Microsoft NT</a:t>
            </a:r>
            <a:r>
              <a:rPr lang="ko-KR" altLang="en-US" sz="2000"/>
              <a:t>에서의 그래픽은 주로 동적 링크 라이브러리 </a:t>
            </a:r>
            <a:r>
              <a:rPr lang="en-US" altLang="ko-KR" sz="2000"/>
              <a:t>GDI32.DLL</a:t>
            </a:r>
            <a:r>
              <a:rPr lang="ko-KR" altLang="en-US" sz="2000"/>
              <a:t>로부터 얻어진 함수들에 의해 처리된다</a:t>
            </a:r>
            <a:r>
              <a:rPr lang="en-US" altLang="ko-KR" sz="2000"/>
              <a:t>.</a:t>
            </a:r>
          </a:p>
          <a:p>
            <a:pPr lvl="1"/>
            <a:r>
              <a:rPr lang="en-US" altLang="ko-KR" sz="2000"/>
              <a:t>GDI</a:t>
            </a:r>
            <a:r>
              <a:rPr lang="ko-KR" altLang="en-US" sz="2000"/>
              <a:t>의 목적 중의 하나는 장치에 구애 받지 않고 그래픽을 지원하는 것이다</a:t>
            </a:r>
            <a:r>
              <a:rPr lang="en-US" altLang="ko-KR" sz="2000"/>
              <a:t>.</a:t>
            </a:r>
          </a:p>
          <a:p>
            <a:pPr lvl="1"/>
            <a:r>
              <a:rPr lang="en-US" altLang="ko-KR" sz="2000"/>
              <a:t>Windows</a:t>
            </a:r>
            <a:r>
              <a:rPr lang="ko-KR" altLang="en-US" sz="2000"/>
              <a:t>는 디폴트로 픽셀을 기반으로 하는 좌표계를 사용</a:t>
            </a:r>
          </a:p>
          <a:p>
            <a:pPr lvl="1"/>
            <a:r>
              <a:rPr lang="ko-KR" altLang="en-US" sz="2000"/>
              <a:t>가로축과 세로축이 </a:t>
            </a:r>
            <a:r>
              <a:rPr lang="en-US" altLang="ko-KR" sz="2000"/>
              <a:t>0</a:t>
            </a:r>
            <a:r>
              <a:rPr lang="ko-KR" altLang="en-US" sz="2000"/>
              <a:t>에서 </a:t>
            </a:r>
            <a:r>
              <a:rPr lang="en-US" altLang="ko-KR" sz="2000"/>
              <a:t>32,767</a:t>
            </a:r>
            <a:r>
              <a:rPr lang="ko-KR" altLang="en-US" sz="2000"/>
              <a:t>까지 가능한 가상 좌표계를 사용</a:t>
            </a:r>
          </a:p>
        </p:txBody>
      </p:sp>
      <p:sp>
        <p:nvSpPr>
          <p:cNvPr id="74755" name="Rectangle 4"/>
          <p:cNvSpPr>
            <a:spLocks noChangeArrowheads="1"/>
          </p:cNvSpPr>
          <p:nvPr/>
        </p:nvSpPr>
        <p:spPr bwMode="auto">
          <a:xfrm>
            <a:off x="30163" y="66675"/>
            <a:ext cx="82296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ko-KR" sz="320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1. GDI </a:t>
            </a:r>
            <a:r>
              <a:rPr lang="ko-KR" altLang="en-US" sz="320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철학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8135938" cy="2493962"/>
          </a:xfrm>
        </p:spPr>
        <p:txBody>
          <a:bodyPr/>
          <a:lstStyle/>
          <a:p>
            <a:pPr lvl="1"/>
            <a:r>
              <a:rPr lang="en-US" altLang="ko-KR" sz="2000"/>
              <a:t>WINAPI   windef.h</a:t>
            </a:r>
            <a:r>
              <a:rPr lang="ko-KR" altLang="en-US" sz="2000"/>
              <a:t>에 정의되어 있다</a:t>
            </a:r>
            <a:r>
              <a:rPr lang="en-US" altLang="ko-KR" sz="2000"/>
              <a:t>.</a:t>
            </a:r>
          </a:p>
          <a:p>
            <a:pPr lvl="2"/>
            <a:r>
              <a:rPr lang="en-US" altLang="ko-KR" sz="1800"/>
              <a:t>#define WINAPI __stdcall</a:t>
            </a:r>
          </a:p>
          <a:p>
            <a:pPr lvl="1"/>
            <a:r>
              <a:rPr lang="en-US" altLang="ko-KR" sz="2000"/>
              <a:t>Parameters</a:t>
            </a:r>
          </a:p>
          <a:p>
            <a:pPr lvl="2"/>
            <a:r>
              <a:rPr lang="en-US" altLang="ko-KR" sz="1800"/>
              <a:t>HINSTANCE hInstance : </a:t>
            </a:r>
          </a:p>
          <a:p>
            <a:pPr lvl="3"/>
            <a:r>
              <a:rPr lang="ko-KR" altLang="en-US" sz="1600"/>
              <a:t>프로그램의 인스턴스 핸들</a:t>
            </a:r>
          </a:p>
          <a:p>
            <a:pPr lvl="2"/>
            <a:r>
              <a:rPr lang="en-US" altLang="ko-KR" sz="1800"/>
              <a:t>HINSTANCE hPrevInstance :   </a:t>
            </a:r>
          </a:p>
          <a:p>
            <a:pPr lvl="3"/>
            <a:r>
              <a:rPr lang="ko-KR" altLang="en-US" sz="1600"/>
              <a:t>항상 </a:t>
            </a:r>
            <a:r>
              <a:rPr lang="en-US" altLang="ko-KR" sz="1600"/>
              <a:t>NULL</a:t>
            </a:r>
            <a:r>
              <a:rPr lang="ko-KR" altLang="en-US" sz="1600"/>
              <a:t>이다</a:t>
            </a:r>
            <a:r>
              <a:rPr lang="en-US" altLang="ko-KR" sz="1600"/>
              <a:t>.</a:t>
            </a:r>
          </a:p>
          <a:p>
            <a:pPr lvl="2"/>
            <a:r>
              <a:rPr lang="en-US" altLang="ko-KR" sz="1800"/>
              <a:t>PSTR szCmdLine : </a:t>
            </a:r>
          </a:p>
          <a:p>
            <a:pPr lvl="3"/>
            <a:r>
              <a:rPr lang="ko-KR" altLang="en-US" sz="1600"/>
              <a:t>프로그램을 실행할 때 사용된 명령줄</a:t>
            </a:r>
          </a:p>
          <a:p>
            <a:pPr lvl="2"/>
            <a:r>
              <a:rPr lang="en-US" altLang="ko-KR" sz="1800"/>
              <a:t>int iCmdShow : </a:t>
            </a:r>
          </a:p>
          <a:p>
            <a:pPr lvl="3"/>
            <a:r>
              <a:rPr lang="ko-KR" altLang="en-US" sz="1600"/>
              <a:t>최대화할 것인지 또는 아이콘화 하여 작업 표시줄에 표시할 것인지 지정</a:t>
            </a:r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-10572"/>
            <a:ext cx="8229600" cy="417512"/>
          </a:xfrm>
          <a:noFill/>
        </p:spPr>
        <p:txBody>
          <a:bodyPr/>
          <a:lstStyle/>
          <a:p>
            <a:r>
              <a:rPr lang="en-US" altLang="ko-KR" sz="3200" dirty="0">
                <a:latin typeface="휴먼옛체" pitchFamily="2" charset="-127"/>
                <a:ea typeface="휴먼옛체" pitchFamily="2" charset="-127"/>
              </a:rPr>
              <a:t>4. </a:t>
            </a:r>
            <a:r>
              <a:rPr lang="ko-KR" altLang="en-US" sz="3200" dirty="0">
                <a:latin typeface="휴먼옛체" pitchFamily="2" charset="-127"/>
                <a:ea typeface="휴먼옛체" pitchFamily="2" charset="-127"/>
              </a:rPr>
              <a:t>프로그램 </a:t>
            </a:r>
            <a:r>
              <a:rPr lang="ko-KR" altLang="en-US" sz="3200" dirty="0" err="1">
                <a:latin typeface="휴먼옛체" pitchFamily="2" charset="-127"/>
                <a:ea typeface="휴먼옛체" pitchFamily="2" charset="-127"/>
              </a:rPr>
              <a:t>진입점</a:t>
            </a:r>
            <a:endParaRPr lang="ko-KR" altLang="en-US" sz="3200" dirty="0">
              <a:latin typeface="휴먼옛체" pitchFamily="2" charset="-127"/>
              <a:ea typeface="휴먼옛체" pitchFamily="2" charset="-127"/>
            </a:endParaRP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539750" y="5734050"/>
            <a:ext cx="8001000" cy="947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>
                <a:latin typeface="Times New Roman" pitchFamily="18" charset="0"/>
                <a:ea typeface="굴림" pitchFamily="50" charset="-127"/>
              </a:rPr>
              <a:t>__stdcall</a:t>
            </a:r>
            <a:r>
              <a:rPr lang="ko-KR" altLang="en-US">
                <a:latin typeface="Times New Roman" pitchFamily="18" charset="0"/>
                <a:ea typeface="굴림" pitchFamily="50" charset="-127"/>
              </a:rPr>
              <a:t>은 함수를 호출하면 호출된 함수쪽에서 리턴하기 전에 스텍에 저장된 </a:t>
            </a:r>
          </a:p>
          <a:p>
            <a:r>
              <a:rPr lang="ko-KR" altLang="en-US">
                <a:latin typeface="Times New Roman" pitchFamily="18" charset="0"/>
                <a:ea typeface="굴림" pitchFamily="50" charset="-127"/>
              </a:rPr>
              <a:t>인자들을 정리하는 방식으로 </a:t>
            </a:r>
            <a:r>
              <a:rPr lang="en-US" altLang="ko-KR">
                <a:latin typeface="Times New Roman" pitchFamily="18" charset="0"/>
                <a:ea typeface="굴림" pitchFamily="50" charset="-127"/>
              </a:rPr>
              <a:t>16</a:t>
            </a:r>
            <a:r>
              <a:rPr lang="ko-KR" altLang="en-US">
                <a:latin typeface="Times New Roman" pitchFamily="18" charset="0"/>
                <a:ea typeface="굴림" pitchFamily="50" charset="-127"/>
              </a:rPr>
              <a:t>비트시절의 </a:t>
            </a:r>
            <a:r>
              <a:rPr lang="en-US" altLang="ko-KR">
                <a:latin typeface="Times New Roman" pitchFamily="18" charset="0"/>
                <a:ea typeface="굴림" pitchFamily="50" charset="-127"/>
              </a:rPr>
              <a:t>PASCAL</a:t>
            </a:r>
            <a:r>
              <a:rPr lang="ko-KR" altLang="en-US">
                <a:latin typeface="Times New Roman" pitchFamily="18" charset="0"/>
                <a:ea typeface="굴림" pitchFamily="50" charset="-127"/>
              </a:rPr>
              <a:t>호출규약과 동일하다</a:t>
            </a:r>
            <a:r>
              <a:rPr lang="en-US" altLang="ko-KR">
                <a:latin typeface="Times New Roman" pitchFamily="18" charset="0"/>
                <a:ea typeface="굴림" pitchFamily="50" charset="-127"/>
              </a:rPr>
              <a:t>. </a:t>
            </a:r>
          </a:p>
        </p:txBody>
      </p:sp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468313" y="836613"/>
            <a:ext cx="8207375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int WINAPI WinMain (HINSTANCE hInstance,HINSTANCE hPrevInstance, </a:t>
            </a:r>
          </a:p>
          <a:p>
            <a:r>
              <a:rPr lang="en-US" altLang="ko-KR" b="1">
                <a:latin typeface="굴림" pitchFamily="50" charset="-127"/>
                <a:ea typeface="굴림" pitchFamily="50" charset="-127"/>
              </a:rPr>
              <a:t>			PSTR szCmdLine, int CmdShow)</a:t>
            </a:r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3635375" y="6524625"/>
            <a:ext cx="36734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765175"/>
            <a:ext cx="8229600" cy="5832475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ko-KR" altLang="en-US" sz="2000"/>
              <a:t>장치 컨텍스트를 얻고 해제하는 함수들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BeginPaint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EndPaint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GetDC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ReleaseDC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장치 컨텍스트에 대한 정보를 획득하는 함수들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GetTextMetrics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그리는 함수들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TextOut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장치 컨텍스트의 속성을 설정하고 얻어내는 함수들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SetTextColor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SetTextAlign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GDI</a:t>
            </a:r>
            <a:r>
              <a:rPr lang="ko-KR" altLang="en-US" sz="2000"/>
              <a:t>개체를 다루는 함수들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CreatePen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CreatePenIndirect</a:t>
            </a:r>
          </a:p>
          <a:p>
            <a:pPr lvl="1">
              <a:lnSpc>
                <a:spcPct val="80000"/>
              </a:lnSpc>
            </a:pPr>
            <a:endParaRPr lang="en-US" altLang="ko-KR" sz="2000"/>
          </a:p>
        </p:txBody>
      </p:sp>
      <p:sp>
        <p:nvSpPr>
          <p:cNvPr id="75779" name="Rectangle 5"/>
          <p:cNvSpPr>
            <a:spLocks noChangeArrowheads="1"/>
          </p:cNvSpPr>
          <p:nvPr/>
        </p:nvSpPr>
        <p:spPr bwMode="auto">
          <a:xfrm>
            <a:off x="-15875" y="66675"/>
            <a:ext cx="82296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ko-KR" sz="320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2. GDI</a:t>
            </a:r>
            <a:r>
              <a:rPr lang="ko-KR" altLang="en-US" sz="320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함수 호출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765175"/>
            <a:ext cx="8229600" cy="360363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altLang="ko-KR" sz="2000"/>
              <a:t>WM_PAINT</a:t>
            </a:r>
            <a:endParaRPr lang="en-US" altLang="ko-KR" sz="1800"/>
          </a:p>
        </p:txBody>
      </p:sp>
      <p:sp>
        <p:nvSpPr>
          <p:cNvPr id="76803" name="Rectangle 5"/>
          <p:cNvSpPr>
            <a:spLocks noChangeArrowheads="1"/>
          </p:cNvSpPr>
          <p:nvPr/>
        </p:nvSpPr>
        <p:spPr bwMode="auto">
          <a:xfrm>
            <a:off x="0" y="61913"/>
            <a:ext cx="8229600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ko-KR" sz="320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3. </a:t>
            </a:r>
            <a:r>
              <a:rPr lang="ko-KR" altLang="en-US" sz="320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장치 컨텍스트 핸들 얻기</a:t>
            </a:r>
          </a:p>
        </p:txBody>
      </p:sp>
      <p:sp>
        <p:nvSpPr>
          <p:cNvPr id="76804" name="Rectangle 6"/>
          <p:cNvSpPr>
            <a:spLocks noChangeArrowheads="1"/>
          </p:cNvSpPr>
          <p:nvPr/>
        </p:nvSpPr>
        <p:spPr bwMode="auto">
          <a:xfrm>
            <a:off x="1331913" y="1196975"/>
            <a:ext cx="7343775" cy="838200"/>
          </a:xfrm>
          <a:prstGeom prst="rect">
            <a:avLst/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2400"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hdc = Beginpaint(hwnd,&amp;ps)</a:t>
            </a:r>
          </a:p>
          <a:p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 EndPaint(hwnd,&amp;ps);</a:t>
            </a:r>
          </a:p>
        </p:txBody>
      </p:sp>
      <p:sp>
        <p:nvSpPr>
          <p:cNvPr id="76805" name="Rectangle 7"/>
          <p:cNvSpPr>
            <a:spLocks noChangeArrowheads="1"/>
          </p:cNvSpPr>
          <p:nvPr/>
        </p:nvSpPr>
        <p:spPr bwMode="auto">
          <a:xfrm>
            <a:off x="446088" y="2132013"/>
            <a:ext cx="82296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WM_PAINT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가 아닌 다른 메시지에서</a:t>
            </a:r>
          </a:p>
        </p:txBody>
      </p:sp>
      <p:sp>
        <p:nvSpPr>
          <p:cNvPr id="76806" name="Rectangle 8"/>
          <p:cNvSpPr>
            <a:spLocks noChangeArrowheads="1"/>
          </p:cNvSpPr>
          <p:nvPr/>
        </p:nvSpPr>
        <p:spPr bwMode="auto">
          <a:xfrm>
            <a:off x="1295400" y="2565400"/>
            <a:ext cx="7380288" cy="838200"/>
          </a:xfrm>
          <a:prstGeom prst="rect">
            <a:avLst/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2400"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hdc = GetDC(hwnd)</a:t>
            </a:r>
          </a:p>
          <a:p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 ReleaseDC(hwnd,hdc);</a:t>
            </a:r>
          </a:p>
        </p:txBody>
      </p:sp>
      <p:sp>
        <p:nvSpPr>
          <p:cNvPr id="76807" name="Rectangle 9"/>
          <p:cNvSpPr>
            <a:spLocks noChangeArrowheads="1"/>
          </p:cNvSpPr>
          <p:nvPr/>
        </p:nvSpPr>
        <p:spPr bwMode="auto">
          <a:xfrm>
            <a:off x="446088" y="3500438"/>
            <a:ext cx="82296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전체 윈도우에 대한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hDC</a:t>
            </a:r>
            <a:r>
              <a:rPr lang="ko-KR" altLang="en-US" sz="2000">
                <a:latin typeface="굴림" pitchFamily="50" charset="-127"/>
                <a:ea typeface="굴림" pitchFamily="50" charset="-127"/>
              </a:rPr>
              <a:t>얻기</a:t>
            </a:r>
          </a:p>
        </p:txBody>
      </p:sp>
      <p:sp>
        <p:nvSpPr>
          <p:cNvPr id="76808" name="Rectangle 10"/>
          <p:cNvSpPr>
            <a:spLocks noChangeArrowheads="1"/>
          </p:cNvSpPr>
          <p:nvPr/>
        </p:nvSpPr>
        <p:spPr bwMode="auto">
          <a:xfrm>
            <a:off x="1295400" y="3933825"/>
            <a:ext cx="7380288" cy="838200"/>
          </a:xfrm>
          <a:prstGeom prst="rect">
            <a:avLst/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2400"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hdc = GetWindowDC(hwnd)</a:t>
            </a:r>
          </a:p>
          <a:p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 ReleaseDC(hwnd,hdc);</a:t>
            </a:r>
          </a:p>
        </p:txBody>
      </p:sp>
      <p:sp>
        <p:nvSpPr>
          <p:cNvPr id="76809" name="Rectangle 11"/>
          <p:cNvSpPr>
            <a:spLocks noChangeArrowheads="1"/>
          </p:cNvSpPr>
          <p:nvPr/>
        </p:nvSpPr>
        <p:spPr bwMode="auto">
          <a:xfrm>
            <a:off x="446088" y="4797425"/>
            <a:ext cx="82296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화면전체에 출력을 하려면</a:t>
            </a:r>
          </a:p>
        </p:txBody>
      </p:sp>
      <p:sp>
        <p:nvSpPr>
          <p:cNvPr id="76810" name="Rectangle 12"/>
          <p:cNvSpPr>
            <a:spLocks noChangeArrowheads="1"/>
          </p:cNvSpPr>
          <p:nvPr/>
        </p:nvSpPr>
        <p:spPr bwMode="auto">
          <a:xfrm>
            <a:off x="1295400" y="5229225"/>
            <a:ext cx="7380288" cy="1219200"/>
          </a:xfrm>
          <a:prstGeom prst="rect">
            <a:avLst/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ko-KR" b="1">
                <a:latin typeface="굴림" pitchFamily="50" charset="-127"/>
                <a:ea typeface="굴림" pitchFamily="50" charset="-127"/>
              </a:rPr>
              <a:t>hdc = CreateDC (pszDriver,pszDevice,pszOutput,pData);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ko-KR" b="1">
                <a:latin typeface="굴림" pitchFamily="50" charset="-127"/>
                <a:ea typeface="굴림" pitchFamily="50" charset="-127"/>
              </a:rPr>
              <a:t>		[</a:t>
            </a:r>
            <a:r>
              <a:rPr lang="ko-KR" altLang="en-US" b="1">
                <a:latin typeface="굴림" pitchFamily="50" charset="-127"/>
                <a:ea typeface="굴림" pitchFamily="50" charset="-127"/>
              </a:rPr>
              <a:t>다른 명령들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]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ko-KR" b="1">
                <a:latin typeface="굴림" pitchFamily="50" charset="-127"/>
                <a:ea typeface="굴림" pitchFamily="50" charset="-127"/>
              </a:rPr>
              <a:t>DeleteDC(hdc);</a:t>
            </a:r>
          </a:p>
        </p:txBody>
      </p:sp>
      <p:sp>
        <p:nvSpPr>
          <p:cNvPr id="76811" name="Line 13"/>
          <p:cNvSpPr>
            <a:spLocks noChangeShapeType="1"/>
          </p:cNvSpPr>
          <p:nvPr/>
        </p:nvSpPr>
        <p:spPr bwMode="auto">
          <a:xfrm>
            <a:off x="1403350" y="5661025"/>
            <a:ext cx="60483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12" name="Line 14"/>
          <p:cNvSpPr>
            <a:spLocks noChangeShapeType="1"/>
          </p:cNvSpPr>
          <p:nvPr/>
        </p:nvSpPr>
        <p:spPr bwMode="auto">
          <a:xfrm>
            <a:off x="1403350" y="6381750"/>
            <a:ext cx="158432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5"/>
          <p:cNvSpPr>
            <a:spLocks noChangeArrowheads="1"/>
          </p:cNvSpPr>
          <p:nvPr/>
        </p:nvSpPr>
        <p:spPr bwMode="auto">
          <a:xfrm>
            <a:off x="0" y="66675"/>
            <a:ext cx="82296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ko-KR" sz="320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3. </a:t>
            </a:r>
            <a:r>
              <a:rPr lang="ko-KR" altLang="en-US" sz="320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장치 컨텍스트 핸들 얻기</a:t>
            </a:r>
          </a:p>
        </p:txBody>
      </p:sp>
      <p:sp>
        <p:nvSpPr>
          <p:cNvPr id="77827" name="Rectangle 7"/>
          <p:cNvSpPr>
            <a:spLocks noChangeArrowheads="1"/>
          </p:cNvSpPr>
          <p:nvPr/>
        </p:nvSpPr>
        <p:spPr bwMode="auto">
          <a:xfrm>
            <a:off x="827088" y="765175"/>
            <a:ext cx="7772400" cy="2286000"/>
          </a:xfrm>
          <a:prstGeom prst="rect">
            <a:avLst/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ko-KR" b="1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hdc=CreateDC(</a:t>
            </a:r>
            <a:r>
              <a:rPr lang="en-US" altLang="ko-KR">
                <a:latin typeface="Times New Roman" pitchFamily="18" charset="0"/>
                <a:ea typeface="굴림" pitchFamily="50" charset="-127"/>
              </a:rPr>
              <a:t>“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DISPLAY</a:t>
            </a:r>
            <a:r>
              <a:rPr lang="en-US" altLang="ko-KR">
                <a:latin typeface="Times New Roman" pitchFamily="18" charset="0"/>
                <a:ea typeface="굴림" pitchFamily="50" charset="-127"/>
              </a:rPr>
              <a:t>”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,NULL,NULL,NULL);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altLang="ko-KR">
              <a:latin typeface="굴림" pitchFamily="50" charset="-127"/>
              <a:ea typeface="굴림" pitchFamily="50" charset="-127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Ex)	  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   hdc=CreateDC(TEXT("DISPLAY"),NULL,NULL,NULL);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   TextOut(hdc,0,0,TEXT("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여기는 처음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"),12);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   DeleteDC(hdc);</a:t>
            </a:r>
            <a:endParaRPr lang="en-US" altLang="ko-KR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7828" name="Rectangle 8"/>
          <p:cNvSpPr>
            <a:spLocks noChangeArrowheads="1"/>
          </p:cNvSpPr>
          <p:nvPr/>
        </p:nvSpPr>
        <p:spPr bwMode="auto">
          <a:xfrm>
            <a:off x="827088" y="3141663"/>
            <a:ext cx="7772400" cy="1828800"/>
          </a:xfrm>
          <a:prstGeom prst="rect">
            <a:avLst/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hdcMem=CreateCompatibleDC(hdc);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[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다른 명령들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]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DeleteDC(hdc);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765175"/>
            <a:ext cx="8229600" cy="511175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ko-KR" altLang="en-US" sz="2000"/>
              <a:t>픽셀 정하기</a:t>
            </a:r>
          </a:p>
          <a:p>
            <a:pPr lvl="2">
              <a:lnSpc>
                <a:spcPct val="90000"/>
              </a:lnSpc>
            </a:pPr>
            <a:r>
              <a:rPr lang="en-US" altLang="ko-KR" sz="1800"/>
              <a:t>SetPixcel(hdc,x,y,crColor);</a:t>
            </a:r>
          </a:p>
          <a:p>
            <a:pPr lvl="3">
              <a:lnSpc>
                <a:spcPct val="90000"/>
              </a:lnSpc>
            </a:pPr>
            <a:r>
              <a:rPr lang="en-US" altLang="ko-KR" sz="1600"/>
              <a:t>crColor</a:t>
            </a:r>
            <a:r>
              <a:rPr lang="ko-KR" altLang="en-US" sz="1600"/>
              <a:t>는 </a:t>
            </a:r>
            <a:r>
              <a:rPr lang="en-US" altLang="ko-KR" sz="1600"/>
              <a:t>COLORREF</a:t>
            </a:r>
            <a:r>
              <a:rPr lang="ko-KR" altLang="en-US" sz="1600"/>
              <a:t>형식으로 색상을 지정</a:t>
            </a:r>
          </a:p>
          <a:p>
            <a:pPr lvl="2">
              <a:lnSpc>
                <a:spcPct val="90000"/>
              </a:lnSpc>
            </a:pPr>
            <a:r>
              <a:rPr lang="en-US" altLang="ko-KR" sz="1800"/>
              <a:t>crColor = GetPixcel(hdc,x,y)</a:t>
            </a:r>
          </a:p>
          <a:p>
            <a:pPr lvl="3">
              <a:lnSpc>
                <a:spcPct val="90000"/>
              </a:lnSpc>
            </a:pPr>
            <a:r>
              <a:rPr lang="ko-KR" altLang="en-US" sz="1600"/>
              <a:t>지정된 좌표의 픽셀 색상을 반환한다</a:t>
            </a:r>
            <a:r>
              <a:rPr lang="en-US" altLang="ko-KR" sz="1600"/>
              <a:t>.</a:t>
            </a:r>
          </a:p>
          <a:p>
            <a:pPr lvl="1">
              <a:lnSpc>
                <a:spcPct val="90000"/>
              </a:lnSpc>
            </a:pPr>
            <a:r>
              <a:rPr lang="ko-KR" altLang="en-US" sz="2000"/>
              <a:t>직선</a:t>
            </a:r>
          </a:p>
          <a:p>
            <a:pPr lvl="2">
              <a:lnSpc>
                <a:spcPct val="90000"/>
              </a:lnSpc>
            </a:pPr>
            <a:r>
              <a:rPr lang="en-US" altLang="ko-KR" sz="1800"/>
              <a:t>LineTo : </a:t>
            </a:r>
            <a:r>
              <a:rPr lang="ko-KR" altLang="en-US" sz="1800"/>
              <a:t>직선을 그린다</a:t>
            </a:r>
            <a:r>
              <a:rPr lang="en-US" altLang="ko-KR" sz="1800"/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ko-KR" sz="1800"/>
              <a:t>Polyline</a:t>
            </a:r>
            <a:r>
              <a:rPr lang="ko-KR" altLang="en-US" sz="1800"/>
              <a:t>와 </a:t>
            </a:r>
            <a:r>
              <a:rPr lang="en-US" altLang="ko-KR" sz="1800"/>
              <a:t>PolylineTo : </a:t>
            </a:r>
            <a:r>
              <a:rPr lang="ko-KR" altLang="en-US" sz="1800"/>
              <a:t>연결된 직선을 그린다</a:t>
            </a:r>
            <a:r>
              <a:rPr lang="en-US" altLang="ko-KR" sz="1800"/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ko-KR" sz="1800"/>
              <a:t>PolyPolyline : </a:t>
            </a:r>
            <a:r>
              <a:rPr lang="ko-KR" altLang="en-US" sz="1800"/>
              <a:t>여러 개의 </a:t>
            </a:r>
            <a:r>
              <a:rPr lang="en-US" altLang="ko-KR" sz="1800"/>
              <a:t>Polyline</a:t>
            </a:r>
            <a:r>
              <a:rPr lang="ko-KR" altLang="en-US" sz="1800"/>
              <a:t>을 그린다</a:t>
            </a:r>
            <a:r>
              <a:rPr lang="en-US" altLang="ko-KR" sz="1800"/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ko-KR" sz="1800"/>
              <a:t>Arc : </a:t>
            </a:r>
            <a:r>
              <a:rPr lang="ko-KR" altLang="en-US" sz="1800"/>
              <a:t>호를 그린다</a:t>
            </a:r>
            <a:r>
              <a:rPr lang="en-US" altLang="ko-KR" sz="1800"/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ko-KR" sz="1800"/>
              <a:t>PolyBezier</a:t>
            </a:r>
            <a:r>
              <a:rPr lang="ko-KR" altLang="en-US" sz="1800"/>
              <a:t>와 </a:t>
            </a:r>
            <a:r>
              <a:rPr lang="en-US" altLang="ko-KR" sz="1800"/>
              <a:t>PolyBezierTo : </a:t>
            </a:r>
            <a:r>
              <a:rPr lang="ko-KR" altLang="en-US" sz="1800"/>
              <a:t>베지어 스플라인을 그린다</a:t>
            </a:r>
            <a:r>
              <a:rPr lang="en-US" altLang="ko-KR" sz="180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ko-KR" sz="2000"/>
              <a:t>Rectangle : </a:t>
            </a:r>
            <a:r>
              <a:rPr lang="ko-KR" altLang="en-US" sz="2000"/>
              <a:t>사각형을 그린다</a:t>
            </a:r>
            <a:r>
              <a:rPr lang="en-US" altLang="ko-KR" sz="200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ko-KR" sz="2000"/>
              <a:t>Ellipse : </a:t>
            </a:r>
            <a:r>
              <a:rPr lang="ko-KR" altLang="en-US" sz="2000"/>
              <a:t>타원을 그린다</a:t>
            </a:r>
            <a:r>
              <a:rPr lang="en-US" altLang="ko-KR" sz="200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ko-KR" sz="2000"/>
              <a:t>RoundRect : </a:t>
            </a:r>
            <a:r>
              <a:rPr lang="ko-KR" altLang="en-US" sz="2000"/>
              <a:t>모서리가 둥근 사각형을 그린다</a:t>
            </a:r>
            <a:r>
              <a:rPr lang="en-US" altLang="ko-KR" sz="200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ko-KR" sz="2000"/>
              <a:t>Pie :  </a:t>
            </a:r>
            <a:r>
              <a:rPr lang="ko-KR" altLang="en-US" sz="2000"/>
              <a:t>파이모양을 그린다</a:t>
            </a:r>
            <a:r>
              <a:rPr lang="en-US" altLang="ko-KR" sz="200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ko-KR" sz="2000"/>
              <a:t>Chord :  </a:t>
            </a:r>
            <a:r>
              <a:rPr lang="ko-KR" altLang="en-US" sz="2000"/>
              <a:t>현 형태의 다원 부분을 그린다</a:t>
            </a:r>
            <a:r>
              <a:rPr lang="en-US" altLang="ko-KR" sz="2000"/>
              <a:t>.</a:t>
            </a:r>
            <a:endParaRPr lang="en-US" altLang="ko-KR"/>
          </a:p>
        </p:txBody>
      </p:sp>
      <p:sp>
        <p:nvSpPr>
          <p:cNvPr id="78851" name="Rectangle 5"/>
          <p:cNvSpPr>
            <a:spLocks noChangeArrowheads="1"/>
          </p:cNvSpPr>
          <p:nvPr/>
        </p:nvSpPr>
        <p:spPr bwMode="auto">
          <a:xfrm>
            <a:off x="0" y="76200"/>
            <a:ext cx="82296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ko-KR" sz="320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4. </a:t>
            </a:r>
            <a:r>
              <a:rPr lang="ko-KR" altLang="en-US" sz="320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점과 선 그리기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765175"/>
            <a:ext cx="8229600" cy="3887788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ko-KR" altLang="en-US" sz="2000"/>
              <a:t>직선을 그리려면</a:t>
            </a:r>
          </a:p>
          <a:p>
            <a:pPr lvl="2">
              <a:lnSpc>
                <a:spcPct val="90000"/>
              </a:lnSpc>
            </a:pPr>
            <a:r>
              <a:rPr lang="en-US" altLang="ko-KR" sz="1800"/>
              <a:t>MoveToEx(hdc,xBeg,yBeg,NULL);</a:t>
            </a:r>
          </a:p>
          <a:p>
            <a:pPr lvl="3">
              <a:lnSpc>
                <a:spcPct val="90000"/>
              </a:lnSpc>
            </a:pPr>
            <a:r>
              <a:rPr lang="en-US" altLang="ko-KR" sz="1600"/>
              <a:t>MoveToEx</a:t>
            </a:r>
            <a:r>
              <a:rPr lang="ko-KR" altLang="en-US" sz="1600"/>
              <a:t>는 펜의 위치는 옮긴다</a:t>
            </a:r>
            <a:r>
              <a:rPr lang="en-US" altLang="ko-KR" sz="1600"/>
              <a:t>.</a:t>
            </a:r>
          </a:p>
          <a:p>
            <a:pPr lvl="3">
              <a:lnSpc>
                <a:spcPct val="90000"/>
              </a:lnSpc>
            </a:pPr>
            <a:r>
              <a:rPr lang="en-US" altLang="ko-KR" sz="1600"/>
              <a:t>MoveToEx</a:t>
            </a:r>
            <a:r>
              <a:rPr lang="ko-KR" altLang="en-US" sz="1600"/>
              <a:t>의 마지막 인자는 </a:t>
            </a:r>
            <a:r>
              <a:rPr lang="en-US" altLang="ko-KR" sz="1600"/>
              <a:t>POINT </a:t>
            </a:r>
            <a:r>
              <a:rPr lang="ko-KR" altLang="en-US" sz="1600"/>
              <a:t>구조체에 대한 포인터이다</a:t>
            </a:r>
            <a:r>
              <a:rPr lang="en-US" altLang="ko-KR" sz="1600"/>
              <a:t>.</a:t>
            </a:r>
          </a:p>
          <a:p>
            <a:pPr lvl="3">
              <a:lnSpc>
                <a:spcPct val="90000"/>
              </a:lnSpc>
            </a:pPr>
            <a:r>
              <a:rPr lang="ko-KR" altLang="en-US" sz="1600"/>
              <a:t>함수로부터 반환 시에 </a:t>
            </a:r>
            <a:r>
              <a:rPr lang="en-US" altLang="ko-KR" sz="1600"/>
              <a:t>POINT</a:t>
            </a:r>
            <a:r>
              <a:rPr lang="ko-KR" altLang="en-US" sz="1600"/>
              <a:t>구조체의 </a:t>
            </a:r>
            <a:r>
              <a:rPr lang="en-US" altLang="ko-KR" sz="1600"/>
              <a:t>x,y </a:t>
            </a:r>
            <a:r>
              <a:rPr lang="ko-KR" altLang="en-US" sz="1600"/>
              <a:t>필드는 이전의 위치를 체운다</a:t>
            </a:r>
            <a:r>
              <a:rPr lang="en-US" altLang="ko-KR" sz="1600"/>
              <a:t>.</a:t>
            </a:r>
          </a:p>
          <a:p>
            <a:pPr lvl="3">
              <a:lnSpc>
                <a:spcPct val="90000"/>
              </a:lnSpc>
            </a:pPr>
            <a:r>
              <a:rPr lang="en-US" altLang="ko-KR" sz="1600"/>
              <a:t>Windows 98</a:t>
            </a:r>
            <a:r>
              <a:rPr lang="ko-KR" altLang="en-US" sz="1600"/>
              <a:t>에서의 좌표값이 </a:t>
            </a:r>
            <a:r>
              <a:rPr lang="en-US" altLang="ko-KR" sz="1600"/>
              <a:t>32bit</a:t>
            </a:r>
            <a:r>
              <a:rPr lang="ko-KR" altLang="en-US" sz="1600"/>
              <a:t>이지만 오직 하위 </a:t>
            </a:r>
            <a:r>
              <a:rPr lang="en-US" altLang="ko-KR" sz="1600"/>
              <a:t>16</a:t>
            </a:r>
            <a:r>
              <a:rPr lang="ko-KR" altLang="en-US" sz="1600"/>
              <a:t>비트만 사용한다</a:t>
            </a:r>
            <a:r>
              <a:rPr lang="en-US" altLang="ko-KR" sz="1600"/>
              <a:t>.</a:t>
            </a:r>
          </a:p>
          <a:p>
            <a:pPr lvl="3">
              <a:lnSpc>
                <a:spcPct val="90000"/>
              </a:lnSpc>
            </a:pPr>
            <a:r>
              <a:rPr lang="en-US" altLang="ko-KR" sz="1600"/>
              <a:t>Windows NT</a:t>
            </a:r>
            <a:r>
              <a:rPr lang="ko-KR" altLang="en-US" sz="1600"/>
              <a:t>는 </a:t>
            </a:r>
            <a:r>
              <a:rPr lang="en-US" altLang="ko-KR" sz="1600"/>
              <a:t>32</a:t>
            </a:r>
            <a:r>
              <a:rPr lang="ko-KR" altLang="en-US" sz="1600"/>
              <a:t>비트를 모두 사용한다</a:t>
            </a:r>
            <a:r>
              <a:rPr lang="en-US" altLang="ko-KR" sz="1600"/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ko-KR" sz="1800"/>
              <a:t>LineTo(hdc,xEnd,yEnd);</a:t>
            </a:r>
          </a:p>
          <a:p>
            <a:pPr lvl="3">
              <a:lnSpc>
                <a:spcPct val="90000"/>
              </a:lnSpc>
            </a:pPr>
            <a:r>
              <a:rPr lang="en-US" altLang="ko-KR" sz="1600"/>
              <a:t>LineTo</a:t>
            </a:r>
            <a:r>
              <a:rPr lang="ko-KR" altLang="en-US" sz="1600"/>
              <a:t>함수는 현재의 위치로 부터 </a:t>
            </a:r>
            <a:r>
              <a:rPr lang="en-US" altLang="ko-KR" sz="1600"/>
              <a:t>xEnd,yEnd</a:t>
            </a:r>
            <a:r>
              <a:rPr lang="ko-KR" altLang="en-US" sz="1600"/>
              <a:t>까지 선을 그린다</a:t>
            </a:r>
            <a:r>
              <a:rPr lang="en-US" altLang="ko-KR" sz="1600"/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ko-KR" sz="1800"/>
              <a:t>GetCurrentPositionEx(hdc,&amp;pt);</a:t>
            </a:r>
          </a:p>
          <a:p>
            <a:pPr lvl="3">
              <a:lnSpc>
                <a:spcPct val="90000"/>
              </a:lnSpc>
            </a:pPr>
            <a:r>
              <a:rPr lang="ko-KR" altLang="en-US" sz="1600"/>
              <a:t>현재의 위치를 알아 내려면 </a:t>
            </a:r>
          </a:p>
          <a:p>
            <a:pPr lvl="3">
              <a:lnSpc>
                <a:spcPct val="90000"/>
              </a:lnSpc>
            </a:pPr>
            <a:r>
              <a:rPr lang="en-US" altLang="ko-KR" sz="1600"/>
              <a:t>pt</a:t>
            </a:r>
            <a:r>
              <a:rPr lang="ko-KR" altLang="en-US" sz="1600"/>
              <a:t>는 </a:t>
            </a:r>
            <a:r>
              <a:rPr lang="en-US" altLang="ko-KR" sz="1600"/>
              <a:t>POINT</a:t>
            </a:r>
            <a:r>
              <a:rPr lang="ko-KR" altLang="en-US" sz="1600"/>
              <a:t>구조체이다</a:t>
            </a:r>
            <a:r>
              <a:rPr lang="en-US" altLang="ko-KR" sz="1600"/>
              <a:t>.</a:t>
            </a:r>
            <a:endParaRPr lang="en-US" altLang="ko-KR" sz="1800"/>
          </a:p>
        </p:txBody>
      </p:sp>
      <p:sp>
        <p:nvSpPr>
          <p:cNvPr id="79875" name="Rectangle 5"/>
          <p:cNvSpPr>
            <a:spLocks noChangeArrowheads="1"/>
          </p:cNvSpPr>
          <p:nvPr/>
        </p:nvSpPr>
        <p:spPr bwMode="auto">
          <a:xfrm>
            <a:off x="0" y="66675"/>
            <a:ext cx="82296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ko-KR" sz="320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lang="ko-KR" altLang="en-US" sz="320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직선 그리기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"/>
          <p:cNvSpPr>
            <a:spLocks noChangeArrowheads="1"/>
          </p:cNvSpPr>
          <p:nvPr/>
        </p:nvSpPr>
        <p:spPr bwMode="auto">
          <a:xfrm>
            <a:off x="30163" y="0"/>
            <a:ext cx="82296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ko-KR" sz="320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lang="ko-KR" altLang="en-US" sz="320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직선 그리기</a:t>
            </a:r>
          </a:p>
        </p:txBody>
      </p:sp>
      <p:sp>
        <p:nvSpPr>
          <p:cNvPr id="80899" name="Rectangle 5"/>
          <p:cNvSpPr>
            <a:spLocks noChangeArrowheads="1"/>
          </p:cNvSpPr>
          <p:nvPr/>
        </p:nvSpPr>
        <p:spPr bwMode="auto">
          <a:xfrm>
            <a:off x="539750" y="836613"/>
            <a:ext cx="8208963" cy="2952750"/>
          </a:xfrm>
          <a:prstGeom prst="rect">
            <a:avLst/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600">
                <a:latin typeface="굴림" pitchFamily="50" charset="-127"/>
                <a:ea typeface="굴림" pitchFamily="50" charset="-127"/>
              </a:rPr>
              <a:t>GetClientRect(hwnd,&amp;rect);</a:t>
            </a:r>
          </a:p>
          <a:p>
            <a:r>
              <a:rPr lang="en-US" altLang="ko-KR" sz="1600">
                <a:latin typeface="굴림" pitchFamily="50" charset="-127"/>
                <a:ea typeface="굴림" pitchFamily="50" charset="-127"/>
              </a:rPr>
              <a:t>for (x = 0; x &lt; rect.right; x+=100)</a:t>
            </a:r>
          </a:p>
          <a:p>
            <a:r>
              <a:rPr lang="en-US" altLang="ko-KR" sz="16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600">
                <a:latin typeface="굴림" pitchFamily="50" charset="-127"/>
                <a:ea typeface="굴림" pitchFamily="50" charset="-127"/>
              </a:rPr>
              <a:t>	MoveToEx (hdc,x,0,NULL);</a:t>
            </a:r>
          </a:p>
          <a:p>
            <a:r>
              <a:rPr lang="en-US" altLang="ko-KR" sz="1600">
                <a:latin typeface="굴림" pitchFamily="50" charset="-127"/>
                <a:ea typeface="굴림" pitchFamily="50" charset="-127"/>
              </a:rPr>
              <a:t>	LineTo(hdc,x,rect.bottom);</a:t>
            </a:r>
          </a:p>
          <a:p>
            <a:r>
              <a:rPr lang="en-US" altLang="ko-KR" sz="1600">
                <a:latin typeface="굴림" pitchFamily="50" charset="-127"/>
                <a:ea typeface="굴림" pitchFamily="50" charset="-127"/>
              </a:rPr>
              <a:t>}</a:t>
            </a:r>
          </a:p>
          <a:p>
            <a:r>
              <a:rPr lang="en-US" altLang="ko-KR" sz="1600">
                <a:latin typeface="굴림" pitchFamily="50" charset="-127"/>
                <a:ea typeface="굴림" pitchFamily="50" charset="-127"/>
              </a:rPr>
              <a:t>for (y = 0; y &lt; rect.bottom; y+=100)</a:t>
            </a:r>
          </a:p>
          <a:p>
            <a:r>
              <a:rPr lang="en-US" altLang="ko-KR" sz="16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600">
                <a:latin typeface="굴림" pitchFamily="50" charset="-127"/>
                <a:ea typeface="굴림" pitchFamily="50" charset="-127"/>
              </a:rPr>
              <a:t>	MoveToEx (hdc,0,y,NULL);</a:t>
            </a:r>
          </a:p>
          <a:p>
            <a:r>
              <a:rPr lang="en-US" altLang="ko-KR" sz="1600">
                <a:latin typeface="굴림" pitchFamily="50" charset="-127"/>
                <a:ea typeface="굴림" pitchFamily="50" charset="-127"/>
              </a:rPr>
              <a:t>	LineTo(hdc,rect.right,y);</a:t>
            </a:r>
          </a:p>
          <a:p>
            <a:r>
              <a:rPr lang="en-US" altLang="ko-KR" sz="1600">
                <a:latin typeface="굴림" pitchFamily="50" charset="-127"/>
                <a:ea typeface="굴림" pitchFamily="50" charset="-127"/>
              </a:rPr>
              <a:t>}</a:t>
            </a:r>
          </a:p>
        </p:txBody>
      </p:sp>
      <p:sp>
        <p:nvSpPr>
          <p:cNvPr id="80900" name="Rectangle 6"/>
          <p:cNvSpPr>
            <a:spLocks noChangeArrowheads="1"/>
          </p:cNvSpPr>
          <p:nvPr/>
        </p:nvSpPr>
        <p:spPr bwMode="auto">
          <a:xfrm>
            <a:off x="539750" y="3860800"/>
            <a:ext cx="8208963" cy="1873250"/>
          </a:xfrm>
          <a:prstGeom prst="rect">
            <a:avLst/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ko-KR">
                <a:latin typeface="굴림" pitchFamily="50" charset="-127"/>
                <a:ea typeface="굴림" pitchFamily="50" charset="-127"/>
              </a:rPr>
              <a:t>POINT apt[5] = {100,100,200,100,200,200,100,200,100,100};</a:t>
            </a:r>
          </a:p>
          <a:p>
            <a:r>
              <a:rPr lang="ko-KR" altLang="ko-KR">
                <a:latin typeface="굴림" pitchFamily="50" charset="-127"/>
                <a:ea typeface="굴림" pitchFamily="50" charset="-127"/>
              </a:rPr>
              <a:t>MoveToEx(hdc,apt[0].x,apt[0].y);</a:t>
            </a:r>
          </a:p>
          <a:p>
            <a:r>
              <a:rPr lang="ko-KR" altLang="ko-KR">
                <a:latin typeface="굴림" pitchFamily="50" charset="-127"/>
                <a:ea typeface="굴림" pitchFamily="50" charset="-127"/>
              </a:rPr>
              <a:t>for (I = 1; I &lt; 5;I++)</a:t>
            </a:r>
          </a:p>
          <a:p>
            <a:r>
              <a:rPr lang="ko-KR" altLang="ko-KR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ko-KR" altLang="ko-KR">
                <a:latin typeface="굴림" pitchFamily="50" charset="-127"/>
                <a:ea typeface="굴림" pitchFamily="50" charset="-127"/>
              </a:rPr>
              <a:t>	LineTo(hdc,apt[I].x,apt[I].y);</a:t>
            </a:r>
          </a:p>
          <a:p>
            <a:r>
              <a:rPr lang="ko-KR" altLang="ko-KR">
                <a:latin typeface="굴림" pitchFamily="50" charset="-127"/>
                <a:ea typeface="굴림" pitchFamily="50" charset="-127"/>
              </a:rPr>
              <a:t>}</a:t>
            </a:r>
          </a:p>
        </p:txBody>
      </p:sp>
      <p:sp>
        <p:nvSpPr>
          <p:cNvPr id="80901" name="Rectangle 8"/>
          <p:cNvSpPr>
            <a:spLocks noChangeArrowheads="1"/>
          </p:cNvSpPr>
          <p:nvPr/>
        </p:nvSpPr>
        <p:spPr bwMode="auto">
          <a:xfrm>
            <a:off x="539750" y="5805488"/>
            <a:ext cx="8169275" cy="958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1"/>
            <a:r>
              <a:rPr lang="en-US" altLang="ko-KR">
                <a:latin typeface="굴림" pitchFamily="50" charset="-127"/>
                <a:ea typeface="굴림" pitchFamily="50" charset="-127"/>
              </a:rPr>
              <a:t>Polyline(hdc,apt,5);</a:t>
            </a:r>
          </a:p>
          <a:p>
            <a:pPr lvl="1"/>
            <a:r>
              <a:rPr lang="en-US" altLang="ko-KR">
                <a:latin typeface="굴림" pitchFamily="50" charset="-127"/>
                <a:ea typeface="굴림" pitchFamily="50" charset="-127"/>
              </a:rPr>
              <a:t>MoveToEx(hdc,apt[0].x,apt[0].y,NULL);</a:t>
            </a:r>
          </a:p>
          <a:p>
            <a:pPr lvl="1"/>
            <a:r>
              <a:rPr lang="en-US" altLang="ko-KR">
                <a:latin typeface="굴림" pitchFamily="50" charset="-127"/>
                <a:ea typeface="굴림" pitchFamily="50" charset="-127"/>
              </a:rPr>
              <a:t>PolylineTo(hdc,apt+1,4);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"/>
          <p:cNvSpPr>
            <a:spLocks noChangeArrowheads="1"/>
          </p:cNvSpPr>
          <p:nvPr/>
        </p:nvSpPr>
        <p:spPr bwMode="auto">
          <a:xfrm>
            <a:off x="0" y="104775"/>
            <a:ext cx="82296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ko-KR" sz="320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lang="ko-KR" altLang="en-US" sz="320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경계 상자 함수</a:t>
            </a:r>
          </a:p>
        </p:txBody>
      </p:sp>
      <p:sp>
        <p:nvSpPr>
          <p:cNvPr id="81923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765175"/>
            <a:ext cx="8229600" cy="4751388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ko-KR" sz="2000"/>
              <a:t>Rectangle(hdc,xLeft,yTop,xRight,yBottom);</a:t>
            </a:r>
          </a:p>
          <a:p>
            <a:pPr lvl="2">
              <a:lnSpc>
                <a:spcPct val="90000"/>
              </a:lnSpc>
            </a:pPr>
            <a:r>
              <a:rPr lang="ko-KR" altLang="en-US" sz="1800"/>
              <a:t>채워진 사각형을 그린다</a:t>
            </a:r>
            <a:r>
              <a:rPr lang="en-US" altLang="ko-KR" sz="180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ko-KR" sz="2000"/>
              <a:t>Ellipse(hdc,xLeft,yTop,xRight,yBottom);</a:t>
            </a:r>
          </a:p>
          <a:p>
            <a:pPr lvl="2">
              <a:lnSpc>
                <a:spcPct val="90000"/>
              </a:lnSpc>
            </a:pPr>
            <a:r>
              <a:rPr lang="ko-KR" altLang="en-US" sz="1800"/>
              <a:t>채워진 타원을 그린다</a:t>
            </a:r>
            <a:r>
              <a:rPr lang="en-US" altLang="ko-KR" sz="180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ko-KR" sz="2000"/>
              <a:t>RoundRect(hdc,xLeft,yTop,xRight,yBottom,xCornerEllipse,yCornerEllipse);</a:t>
            </a:r>
          </a:p>
          <a:p>
            <a:pPr lvl="2">
              <a:lnSpc>
                <a:spcPct val="90000"/>
              </a:lnSpc>
            </a:pPr>
            <a:r>
              <a:rPr lang="ko-KR" altLang="en-US" sz="1800"/>
              <a:t>모서리가 둥근 채워진 사각형을 그린다</a:t>
            </a:r>
            <a:r>
              <a:rPr lang="en-US" altLang="ko-KR" sz="180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ko-KR" sz="2000"/>
              <a:t>Arc(hdc,xLeft,yTop,xRight,yBottom,xStart,yStart,xEnd,yEnd);</a:t>
            </a:r>
          </a:p>
          <a:p>
            <a:pPr lvl="2">
              <a:lnSpc>
                <a:spcPct val="90000"/>
              </a:lnSpc>
            </a:pPr>
            <a:r>
              <a:rPr lang="ko-KR" altLang="en-US" sz="1800"/>
              <a:t>호를 그린다</a:t>
            </a:r>
            <a:r>
              <a:rPr lang="en-US" altLang="ko-KR" sz="180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ko-KR" sz="2000"/>
              <a:t>Chord(hdc,xLeft,yTop,xRight,yBottom,xStart,yStart,xEnd,yEnd);</a:t>
            </a:r>
          </a:p>
          <a:p>
            <a:pPr lvl="2">
              <a:lnSpc>
                <a:spcPct val="90000"/>
              </a:lnSpc>
            </a:pPr>
            <a:r>
              <a:rPr lang="ko-KR" altLang="en-US" sz="1800"/>
              <a:t>현을 그린다</a:t>
            </a:r>
            <a:r>
              <a:rPr lang="en-US" altLang="ko-KR" sz="180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ko-KR" sz="2000"/>
              <a:t>Pie(hdc,xLeft,yTop,xRight,yBottom,xStart,yStart,xEnd,yEnd);</a:t>
            </a:r>
          </a:p>
          <a:p>
            <a:pPr lvl="2">
              <a:lnSpc>
                <a:spcPct val="90000"/>
              </a:lnSpc>
            </a:pPr>
            <a:r>
              <a:rPr lang="ko-KR" altLang="en-US" sz="1800"/>
              <a:t>파이 모양의 도형을 그린다</a:t>
            </a:r>
            <a:r>
              <a:rPr lang="en-US" altLang="ko-KR" sz="1800"/>
              <a:t>.</a:t>
            </a:r>
          </a:p>
          <a:p>
            <a:pPr lvl="1">
              <a:lnSpc>
                <a:spcPct val="90000"/>
              </a:lnSpc>
            </a:pPr>
            <a:endParaRPr lang="en-US" altLang="ko-KR" sz="20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"/>
          <p:cNvSpPr>
            <a:spLocks noChangeArrowheads="1"/>
          </p:cNvSpPr>
          <p:nvPr/>
        </p:nvSpPr>
        <p:spPr bwMode="auto">
          <a:xfrm>
            <a:off x="0" y="23813"/>
            <a:ext cx="8229600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ko-KR" sz="320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5. </a:t>
            </a:r>
            <a:r>
              <a:rPr lang="ko-KR" altLang="en-US" sz="320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경계 상자 함수</a:t>
            </a:r>
          </a:p>
        </p:txBody>
      </p:sp>
      <p:sp>
        <p:nvSpPr>
          <p:cNvPr id="82947" name="Rectangle 7"/>
          <p:cNvSpPr>
            <a:spLocks noChangeArrowheads="1"/>
          </p:cNvSpPr>
          <p:nvPr/>
        </p:nvSpPr>
        <p:spPr bwMode="auto">
          <a:xfrm>
            <a:off x="539750" y="692150"/>
            <a:ext cx="8208963" cy="5638800"/>
          </a:xfrm>
          <a:prstGeom prst="rect">
            <a:avLst/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	case WM_LBUTTONDOWN:</a:t>
            </a:r>
          </a:p>
          <a:p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		hdc=GetDC(hwnd);</a:t>
            </a:r>
          </a:p>
          <a:p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		LineTo(hdc,LOWORD(lParam),HIWORD(lParam));		</a:t>
            </a:r>
          </a:p>
          <a:p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		m_OldPT.x = LOWORD(lParam);</a:t>
            </a:r>
          </a:p>
          <a:p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		m_OldPT.y = HIWORD(lParam);</a:t>
            </a:r>
          </a:p>
          <a:p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		ReleaseDC(hwnd,hdc);</a:t>
            </a:r>
          </a:p>
          <a:p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		return 0;</a:t>
            </a:r>
          </a:p>
          <a:p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	case WM_MOUSEMOVE:</a:t>
            </a:r>
          </a:p>
          <a:p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		if (wParam &amp; MK_LBUTTON)</a:t>
            </a:r>
          </a:p>
          <a:p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		{</a:t>
            </a:r>
          </a:p>
          <a:p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			hdc=GetDC(hwnd);</a:t>
            </a:r>
          </a:p>
          <a:p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			SelectObject(hdc,GetStockObject(WHITE_PEN));</a:t>
            </a:r>
          </a:p>
          <a:p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			LineTo(hdc,m_OldPT.x,m_OldPT.y);		</a:t>
            </a:r>
          </a:p>
          <a:p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			</a:t>
            </a:r>
          </a:p>
          <a:p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			MoveToEx(hdc,0,0,NULL);</a:t>
            </a:r>
          </a:p>
          <a:p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			SelectObject(hdc,GetStockObject(BLACK_PEN));</a:t>
            </a:r>
          </a:p>
          <a:p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			LineTo(hdc,LOWORD(lParam),HIWORD(lParam));		</a:t>
            </a:r>
          </a:p>
          <a:p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			</a:t>
            </a:r>
          </a:p>
          <a:p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			m_OldPT.x = LOWORD(lParam);</a:t>
            </a:r>
          </a:p>
          <a:p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			m_OldPT.y = HIWORD(lParam);</a:t>
            </a:r>
          </a:p>
          <a:p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			ReleaseDC(hwnd,hdc);</a:t>
            </a:r>
          </a:p>
          <a:p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		}</a:t>
            </a:r>
          </a:p>
          <a:p>
            <a:r>
              <a:rPr lang="en-US" altLang="ko-KR" sz="1600">
                <a:latin typeface="Times New Roman" pitchFamily="18" charset="0"/>
                <a:ea typeface="굴림" pitchFamily="50" charset="-127"/>
              </a:rPr>
              <a:t>		return 0;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4"/>
          <p:cNvSpPr>
            <a:spLocks noChangeArrowheads="1"/>
          </p:cNvSpPr>
          <p:nvPr/>
        </p:nvSpPr>
        <p:spPr bwMode="auto">
          <a:xfrm>
            <a:off x="0" y="66675"/>
            <a:ext cx="82296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ko-KR" sz="320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6. </a:t>
            </a:r>
            <a:r>
              <a:rPr lang="ko-KR" altLang="en-US" sz="320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스톡 펜 사용하기</a:t>
            </a:r>
          </a:p>
        </p:txBody>
      </p:sp>
      <p:sp>
        <p:nvSpPr>
          <p:cNvPr id="8397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765175"/>
            <a:ext cx="8229600" cy="360045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ko-KR" sz="2000"/>
              <a:t>Windows</a:t>
            </a:r>
            <a:r>
              <a:rPr lang="ko-KR" altLang="en-US" sz="2000"/>
              <a:t>가 기본적으로 제공하는 스톡 펜</a:t>
            </a:r>
          </a:p>
          <a:p>
            <a:pPr lvl="2">
              <a:lnSpc>
                <a:spcPct val="90000"/>
              </a:lnSpc>
            </a:pPr>
            <a:r>
              <a:rPr lang="en-US" altLang="ko-KR" sz="1800"/>
              <a:t>BLACK_PEN,WHITE_PEN,NULL_PEN </a:t>
            </a:r>
          </a:p>
          <a:p>
            <a:pPr lvl="1">
              <a:lnSpc>
                <a:spcPct val="90000"/>
              </a:lnSpc>
            </a:pPr>
            <a:r>
              <a:rPr lang="ko-KR" altLang="en-US" sz="2000"/>
              <a:t>디폴트 장치 컨텍스트 펜</a:t>
            </a:r>
          </a:p>
          <a:p>
            <a:pPr lvl="2">
              <a:lnSpc>
                <a:spcPct val="90000"/>
              </a:lnSpc>
            </a:pPr>
            <a:r>
              <a:rPr lang="en-US" altLang="ko-KR" sz="1800"/>
              <a:t>BLACK_PEN</a:t>
            </a:r>
          </a:p>
          <a:p>
            <a:pPr lvl="1">
              <a:lnSpc>
                <a:spcPct val="90000"/>
              </a:lnSpc>
            </a:pPr>
            <a:r>
              <a:rPr lang="en-US" altLang="ko-KR" sz="2000"/>
              <a:t>PEN </a:t>
            </a:r>
            <a:r>
              <a:rPr lang="ko-KR" altLang="en-US" sz="2000"/>
              <a:t>정의</a:t>
            </a:r>
          </a:p>
          <a:p>
            <a:pPr lvl="2">
              <a:lnSpc>
                <a:spcPct val="90000"/>
              </a:lnSpc>
            </a:pPr>
            <a:r>
              <a:rPr lang="en-US" altLang="ko-KR" sz="1800"/>
              <a:t>HPEN hPen;</a:t>
            </a:r>
          </a:p>
          <a:p>
            <a:pPr lvl="1">
              <a:lnSpc>
                <a:spcPct val="90000"/>
              </a:lnSpc>
            </a:pPr>
            <a:r>
              <a:rPr lang="ko-KR" altLang="en-US" sz="2000"/>
              <a:t>윈도우 스톡에 있는 </a:t>
            </a:r>
            <a:r>
              <a:rPr lang="en-US" altLang="ko-KR" sz="2000"/>
              <a:t>Pen</a:t>
            </a:r>
            <a:r>
              <a:rPr lang="ko-KR" altLang="en-US" sz="2000"/>
              <a:t>가져오기</a:t>
            </a:r>
          </a:p>
          <a:p>
            <a:pPr lvl="2">
              <a:lnSpc>
                <a:spcPct val="90000"/>
              </a:lnSpc>
            </a:pPr>
            <a:r>
              <a:rPr lang="en-US" altLang="ko-KR" sz="1800"/>
              <a:t>hPen = GetStockObject(WHITE_PEN);</a:t>
            </a:r>
          </a:p>
          <a:p>
            <a:pPr lvl="1">
              <a:lnSpc>
                <a:spcPct val="90000"/>
              </a:lnSpc>
            </a:pPr>
            <a:r>
              <a:rPr lang="ko-KR" altLang="en-US" sz="2000"/>
              <a:t>장치 컨텍스트에 지정하려면</a:t>
            </a:r>
          </a:p>
          <a:p>
            <a:pPr lvl="2">
              <a:lnSpc>
                <a:spcPct val="90000"/>
              </a:lnSpc>
            </a:pPr>
            <a:r>
              <a:rPr lang="en-US" altLang="ko-KR" sz="1800"/>
              <a:t>SelectObject(hdc,hPen)</a:t>
            </a:r>
          </a:p>
          <a:p>
            <a:pPr lvl="2">
              <a:lnSpc>
                <a:spcPct val="90000"/>
              </a:lnSpc>
            </a:pPr>
            <a:r>
              <a:rPr lang="en-US" altLang="ko-KR" sz="1800"/>
              <a:t>SelectObject(hdc,GetStockObject(WHITE_PEN));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"/>
          <p:cNvSpPr>
            <a:spLocks noChangeArrowheads="1"/>
          </p:cNvSpPr>
          <p:nvPr/>
        </p:nvSpPr>
        <p:spPr bwMode="auto">
          <a:xfrm>
            <a:off x="26988" y="31750"/>
            <a:ext cx="82296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ko-KR" sz="320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lang="ko-KR" altLang="en-US" sz="320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펜의 생성과 선택</a:t>
            </a:r>
            <a:r>
              <a:rPr lang="en-US" altLang="ko-KR" sz="320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320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그리고 삭제</a:t>
            </a:r>
          </a:p>
        </p:txBody>
      </p:sp>
      <p:sp>
        <p:nvSpPr>
          <p:cNvPr id="84995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765175"/>
            <a:ext cx="8435975" cy="5903913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ko-KR" altLang="en-US" sz="2000"/>
              <a:t>펜의 사용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펜은 </a:t>
            </a:r>
            <a:r>
              <a:rPr lang="en-US" altLang="ko-KR" sz="1800"/>
              <a:t>CreatePen</a:t>
            </a:r>
            <a:r>
              <a:rPr lang="ko-KR" altLang="en-US" sz="1800"/>
              <a:t>과 </a:t>
            </a:r>
            <a:r>
              <a:rPr lang="en-US" altLang="ko-KR" sz="1800"/>
              <a:t>CreatePenIndirect</a:t>
            </a:r>
            <a:r>
              <a:rPr lang="ko-KR" altLang="en-US" sz="1800"/>
              <a:t>를 이용하여 펜을 생성한다</a:t>
            </a:r>
            <a:r>
              <a:rPr lang="en-US" altLang="ko-KR" sz="18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SelectObject</a:t>
            </a:r>
            <a:r>
              <a:rPr lang="ko-KR" altLang="en-US" sz="1800"/>
              <a:t>을 이용하여 만들어진 이 펜을 사용할 수 있다</a:t>
            </a:r>
            <a:r>
              <a:rPr lang="en-US" altLang="ko-KR" sz="1800"/>
              <a:t>.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새로운 펜으로 그린다</a:t>
            </a:r>
            <a:r>
              <a:rPr lang="en-US" altLang="ko-KR" sz="1800"/>
              <a:t>. </a:t>
            </a:r>
          </a:p>
          <a:p>
            <a:pPr lvl="3">
              <a:lnSpc>
                <a:spcPct val="80000"/>
              </a:lnSpc>
            </a:pPr>
            <a:r>
              <a:rPr lang="ko-KR" altLang="en-US" sz="1600"/>
              <a:t>오직 하나의 펜만이 장치 컨텍스트에서 선택될 수 있다</a:t>
            </a:r>
            <a:r>
              <a:rPr lang="en-US" altLang="ko-KR" sz="16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SelectObject</a:t>
            </a:r>
            <a:r>
              <a:rPr lang="ko-KR" altLang="en-US" sz="1800"/>
              <a:t>를 이용하여 이전의 펜으로 되돌린다</a:t>
            </a:r>
            <a:r>
              <a:rPr lang="en-US" altLang="ko-KR" sz="18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DeleteObject</a:t>
            </a:r>
            <a:r>
              <a:rPr lang="ko-KR" altLang="en-US" sz="1800"/>
              <a:t>를 이용하여 만들어진 펜을 삭제한다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GDI</a:t>
            </a:r>
            <a:r>
              <a:rPr lang="ko-KR" altLang="en-US" sz="2000"/>
              <a:t>객체 사용 규칙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마지막에 항상 생성한 </a:t>
            </a:r>
            <a:r>
              <a:rPr lang="en-US" altLang="ko-KR" sz="1800"/>
              <a:t>GDI</a:t>
            </a:r>
            <a:r>
              <a:rPr lang="ko-KR" altLang="en-US" sz="1800"/>
              <a:t>객체를 삭제해야 한다</a:t>
            </a:r>
            <a:r>
              <a:rPr lang="en-US" altLang="ko-KR" sz="1800"/>
              <a:t>.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유효한 장치 컨텍스트에서 선택되어 있는 </a:t>
            </a:r>
            <a:r>
              <a:rPr lang="en-US" altLang="ko-KR" sz="1800"/>
              <a:t>GDI</a:t>
            </a:r>
            <a:r>
              <a:rPr lang="ko-KR" altLang="en-US" sz="1800"/>
              <a:t>객체를 삭제하지 않는다</a:t>
            </a:r>
            <a:r>
              <a:rPr lang="en-US" altLang="ko-KR" sz="1800"/>
              <a:t>.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스톡 객체는 삭제하지 않는다</a:t>
            </a:r>
            <a:r>
              <a:rPr lang="en-US" altLang="ko-KR" sz="180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hPen = CreatePen(iPenStyle,iWidth,crColor);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iPenStyle :PS_SOLID,PS_DASH,PS_DOT,PS_DASHDOT,PS_DASHDOTDOT,PS_NULL,PS_INSIDEFRAMER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iWidth : </a:t>
            </a:r>
            <a:r>
              <a:rPr lang="ko-KR" altLang="en-US" sz="1800"/>
              <a:t>펜의 두께 </a:t>
            </a:r>
            <a:r>
              <a:rPr lang="en-US" altLang="ko-KR" sz="1800"/>
              <a:t>, crColor : COLORREF</a:t>
            </a:r>
            <a:r>
              <a:rPr lang="ko-KR" altLang="en-US" sz="1800"/>
              <a:t>의 펜의 </a:t>
            </a:r>
            <a:r>
              <a:rPr lang="en-US" altLang="ko-KR" sz="1800"/>
              <a:t>Color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CreatePenIndirect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먼저 </a:t>
            </a:r>
            <a:r>
              <a:rPr lang="en-US" altLang="ko-KR" sz="1800"/>
              <a:t>LOGPEN</a:t>
            </a:r>
            <a:r>
              <a:rPr lang="ko-KR" altLang="en-US" sz="1800"/>
              <a:t>형식의 구조체를 정의한다</a:t>
            </a:r>
            <a:r>
              <a:rPr lang="en-US" altLang="ko-KR" sz="18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LOGPEN logpen;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( lopnStyle  =&gt; pen</a:t>
            </a:r>
            <a:r>
              <a:rPr lang="ko-KR" altLang="en-US" sz="1800"/>
              <a:t>의 스타일</a:t>
            </a:r>
            <a:r>
              <a:rPr lang="en-US" altLang="ko-KR" sz="1800"/>
              <a:t>, lopnWidht =&gt; pen</a:t>
            </a:r>
            <a:r>
              <a:rPr lang="ko-KR" altLang="en-US" sz="1800"/>
              <a:t>의 두께</a:t>
            </a:r>
            <a:r>
              <a:rPr lang="en-US" altLang="ko-KR" sz="1800"/>
              <a:t>,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  lopnColor =&gt; pen</a:t>
            </a:r>
            <a:r>
              <a:rPr lang="ko-KR" altLang="en-US" sz="1800"/>
              <a:t>의 칼라 </a:t>
            </a:r>
            <a:r>
              <a:rPr lang="en-US" altLang="ko-KR" sz="1800"/>
              <a:t>)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hPen = CreatePenIndirect(&amp;logpen); </a:t>
            </a:r>
          </a:p>
        </p:txBody>
      </p:sp>
      <p:sp>
        <p:nvSpPr>
          <p:cNvPr id="84996" name="Line 6"/>
          <p:cNvSpPr>
            <a:spLocks noChangeShapeType="1"/>
          </p:cNvSpPr>
          <p:nvPr/>
        </p:nvSpPr>
        <p:spPr bwMode="auto">
          <a:xfrm>
            <a:off x="1692275" y="1341438"/>
            <a:ext cx="6119813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4997" name="Line 7"/>
          <p:cNvSpPr>
            <a:spLocks noChangeShapeType="1"/>
          </p:cNvSpPr>
          <p:nvPr/>
        </p:nvSpPr>
        <p:spPr bwMode="auto">
          <a:xfrm>
            <a:off x="2700338" y="5734050"/>
            <a:ext cx="7191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4998" name="Line 8"/>
          <p:cNvSpPr>
            <a:spLocks noChangeShapeType="1"/>
          </p:cNvSpPr>
          <p:nvPr/>
        </p:nvSpPr>
        <p:spPr bwMode="auto">
          <a:xfrm>
            <a:off x="2195513" y="4149725"/>
            <a:ext cx="43211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idx="1"/>
          </p:nvPr>
        </p:nvSpPr>
        <p:spPr>
          <a:xfrm>
            <a:off x="468313" y="908050"/>
            <a:ext cx="7772400" cy="685800"/>
          </a:xfrm>
        </p:spPr>
        <p:txBody>
          <a:bodyPr/>
          <a:lstStyle/>
          <a:p>
            <a:pPr lvl="1"/>
            <a:r>
              <a:rPr lang="en-US" altLang="ko-KR" sz="2000"/>
              <a:t>MessageBox :</a:t>
            </a:r>
          </a:p>
          <a:p>
            <a:pPr lvl="2"/>
            <a:r>
              <a:rPr lang="ko-KR" altLang="en-US" sz="1800"/>
              <a:t>메시지 박스를 나타내는 함수</a:t>
            </a:r>
            <a:endParaRPr lang="ko-KR" altLang="en-US"/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4. </a:t>
            </a:r>
            <a:r>
              <a:rPr lang="ko-KR" altLang="en-US" sz="3200">
                <a:latin typeface="휴먼옛체" pitchFamily="2" charset="-127"/>
                <a:ea typeface="휴먼옛체" pitchFamily="2" charset="-127"/>
              </a:rPr>
              <a:t>프로그램 진입점</a:t>
            </a:r>
          </a:p>
        </p:txBody>
      </p:sp>
      <p:graphicFrame>
        <p:nvGraphicFramePr>
          <p:cNvPr id="12292" name="Object 6"/>
          <p:cNvGraphicFramePr>
            <a:graphicFrameLocks noChangeAspect="1"/>
          </p:cNvGraphicFramePr>
          <p:nvPr/>
        </p:nvGraphicFramePr>
        <p:xfrm>
          <a:off x="971550" y="1844675"/>
          <a:ext cx="57912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4172532" imgH="4638095" progId="Paint.Picture">
                  <p:embed/>
                </p:oleObj>
              </mc:Choice>
              <mc:Fallback>
                <p:oleObj name="비트맵 이미지" r:id="rId2" imgW="4172532" imgH="4638095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844675"/>
                        <a:ext cx="5791200" cy="4572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4"/>
          <p:cNvSpPr>
            <a:spLocks noChangeArrowheads="1"/>
          </p:cNvSpPr>
          <p:nvPr/>
        </p:nvSpPr>
        <p:spPr bwMode="auto">
          <a:xfrm>
            <a:off x="-19050" y="66675"/>
            <a:ext cx="82296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ko-KR" sz="320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7. </a:t>
            </a:r>
            <a:r>
              <a:rPr lang="ko-KR" altLang="en-US" sz="320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펜의 생성과 선택</a:t>
            </a:r>
            <a:r>
              <a:rPr lang="en-US" altLang="ko-KR" sz="320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320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그리고 삭제</a:t>
            </a:r>
          </a:p>
        </p:txBody>
      </p:sp>
      <p:sp>
        <p:nvSpPr>
          <p:cNvPr id="86019" name="Rectangle 5"/>
          <p:cNvSpPr>
            <a:spLocks noGrp="1" noChangeArrowheads="1"/>
          </p:cNvSpPr>
          <p:nvPr>
            <p:ph idx="1"/>
          </p:nvPr>
        </p:nvSpPr>
        <p:spPr>
          <a:xfrm>
            <a:off x="611188" y="765175"/>
            <a:ext cx="7772400" cy="30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ko-KR" sz="2000"/>
              <a:t> -</a:t>
            </a:r>
            <a:r>
              <a:rPr lang="ko-KR" altLang="en-US" sz="2000"/>
              <a:t>프로그램에서 </a:t>
            </a:r>
            <a:r>
              <a:rPr lang="en-US" altLang="ko-KR" sz="2000"/>
              <a:t>3</a:t>
            </a:r>
            <a:r>
              <a:rPr lang="ko-KR" altLang="en-US" sz="2000"/>
              <a:t>개의 </a:t>
            </a:r>
            <a:r>
              <a:rPr lang="en-US" altLang="ko-KR" sz="2000"/>
              <a:t>Pen</a:t>
            </a:r>
            <a:r>
              <a:rPr lang="ko-KR" altLang="en-US" sz="2000"/>
              <a:t>을 사용하면</a:t>
            </a:r>
          </a:p>
        </p:txBody>
      </p:sp>
      <p:sp>
        <p:nvSpPr>
          <p:cNvPr id="86020" name="Rectangle 6"/>
          <p:cNvSpPr>
            <a:spLocks noChangeArrowheads="1"/>
          </p:cNvSpPr>
          <p:nvPr/>
        </p:nvSpPr>
        <p:spPr bwMode="auto">
          <a:xfrm>
            <a:off x="900113" y="1196975"/>
            <a:ext cx="7848600" cy="5111750"/>
          </a:xfrm>
          <a:prstGeom prst="rect">
            <a:avLst/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HPEN  hPen1,hPen2,hPen3;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hPen1 = CreatePen(PS_SOLID,1,0);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hPen2 = CreatePen(PS_SOLID,1,RGB(255,0,0));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hPen3 = CreatePen (PS_DOT,0,0);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altLang="ko-KR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hOldPen = (HPEN)SelectObject(hdc, hPen1);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SelectObject(hdc,hPen1);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[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선그리기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]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SelectObject(hdc,hPen2);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[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선그리기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]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SelectObject(hdc,hPen3);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[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선그리기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]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SelectObject(hdc, hOldPen);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DeleteObject (hPen1);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DeleteObject (hPen2);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DeleteObject (hPen3);</a:t>
            </a:r>
            <a:endParaRPr lang="en-US" altLang="ko-KR">
              <a:latin typeface="Times New Roman" pitchFamily="18" charset="0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4"/>
          <p:cNvSpPr>
            <a:spLocks noChangeArrowheads="1"/>
          </p:cNvSpPr>
          <p:nvPr/>
        </p:nvSpPr>
        <p:spPr bwMode="auto">
          <a:xfrm>
            <a:off x="0" y="66675"/>
            <a:ext cx="82296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ko-KR" sz="320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8. </a:t>
            </a:r>
            <a:r>
              <a:rPr lang="ko-KR" altLang="en-US" sz="320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틈새 채우기</a:t>
            </a:r>
          </a:p>
        </p:txBody>
      </p:sp>
      <p:sp>
        <p:nvSpPr>
          <p:cNvPr id="87043" name="Rectangle 6"/>
          <p:cNvSpPr>
            <a:spLocks noGrp="1" noChangeArrowheads="1"/>
          </p:cNvSpPr>
          <p:nvPr>
            <p:ph idx="1"/>
          </p:nvPr>
        </p:nvSpPr>
        <p:spPr>
          <a:xfrm>
            <a:off x="468313" y="836613"/>
            <a:ext cx="8229600" cy="4525962"/>
          </a:xfrm>
        </p:spPr>
        <p:txBody>
          <a:bodyPr/>
          <a:lstStyle/>
          <a:p>
            <a:pPr lvl="1"/>
            <a:r>
              <a:rPr lang="ko-KR" altLang="en-US" sz="2000"/>
              <a:t>도트 펜과 대쉬 펜 사이의 틈새는 어떻게 처리할까</a:t>
            </a:r>
            <a:r>
              <a:rPr lang="en-US" altLang="ko-KR" sz="2000"/>
              <a:t>?</a:t>
            </a:r>
          </a:p>
          <a:p>
            <a:pPr lvl="2"/>
            <a:r>
              <a:rPr lang="ko-KR" altLang="en-US" sz="1800"/>
              <a:t>틈새의 색은  </a:t>
            </a:r>
            <a:r>
              <a:rPr lang="en-US" altLang="ko-KR" sz="1800"/>
              <a:t>Windows</a:t>
            </a:r>
            <a:r>
              <a:rPr lang="ko-KR" altLang="en-US" sz="1800"/>
              <a:t>디폴트 배경색인 흰색으로 틈을 칠한다</a:t>
            </a:r>
            <a:r>
              <a:rPr lang="en-US" altLang="ko-KR" sz="1800"/>
              <a:t>. (OPAQUE)</a:t>
            </a:r>
          </a:p>
          <a:p>
            <a:pPr lvl="1"/>
            <a:r>
              <a:rPr lang="ko-KR" altLang="en-US" sz="2000"/>
              <a:t>틈새의 색을 바꾸려면</a:t>
            </a:r>
          </a:p>
          <a:p>
            <a:pPr lvl="2"/>
            <a:r>
              <a:rPr lang="en-US" altLang="ko-KR" sz="1800"/>
              <a:t>SetBkColor(hdc,crColor);</a:t>
            </a:r>
          </a:p>
          <a:p>
            <a:pPr lvl="1"/>
            <a:r>
              <a:rPr lang="ko-KR" altLang="en-US" sz="2000"/>
              <a:t>틈새를 칠하지 않게 할 수도 있다 </a:t>
            </a:r>
          </a:p>
          <a:p>
            <a:pPr lvl="2"/>
            <a:r>
              <a:rPr lang="ko-KR" altLang="en-US" sz="1800"/>
              <a:t>배경모드를 </a:t>
            </a:r>
            <a:r>
              <a:rPr lang="en-US" altLang="ko-KR" sz="1800"/>
              <a:t>TRANSPARENT</a:t>
            </a:r>
            <a:r>
              <a:rPr lang="ko-KR" altLang="en-US" sz="1800"/>
              <a:t>로 지정한다</a:t>
            </a:r>
            <a:r>
              <a:rPr lang="en-US" altLang="ko-KR" sz="1800"/>
              <a:t>.</a:t>
            </a:r>
          </a:p>
          <a:p>
            <a:pPr lvl="2"/>
            <a:r>
              <a:rPr lang="en-US" altLang="ko-KR" sz="1800"/>
              <a:t>SetBkMode(hdc,TRANSPARENT);</a:t>
            </a:r>
          </a:p>
        </p:txBody>
      </p:sp>
      <p:sp>
        <p:nvSpPr>
          <p:cNvPr id="87044" name="Line 7"/>
          <p:cNvSpPr>
            <a:spLocks noChangeShapeType="1"/>
          </p:cNvSpPr>
          <p:nvPr/>
        </p:nvSpPr>
        <p:spPr bwMode="auto">
          <a:xfrm>
            <a:off x="1692275" y="2492375"/>
            <a:ext cx="266382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7045" name="Line 8"/>
          <p:cNvSpPr>
            <a:spLocks noChangeShapeType="1"/>
          </p:cNvSpPr>
          <p:nvPr/>
        </p:nvSpPr>
        <p:spPr bwMode="auto">
          <a:xfrm>
            <a:off x="3492500" y="3500438"/>
            <a:ext cx="158432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7046" name="Line 9"/>
          <p:cNvSpPr>
            <a:spLocks noChangeShapeType="1"/>
          </p:cNvSpPr>
          <p:nvPr/>
        </p:nvSpPr>
        <p:spPr bwMode="auto">
          <a:xfrm>
            <a:off x="1331913" y="2852738"/>
            <a:ext cx="367188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4"/>
          <p:cNvSpPr>
            <a:spLocks noChangeArrowheads="1"/>
          </p:cNvSpPr>
          <p:nvPr/>
        </p:nvSpPr>
        <p:spPr bwMode="auto">
          <a:xfrm>
            <a:off x="30163" y="66675"/>
            <a:ext cx="82296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ko-KR" sz="320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9. </a:t>
            </a:r>
            <a:r>
              <a:rPr lang="ko-KR" altLang="en-US" sz="320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그리기모드</a:t>
            </a:r>
          </a:p>
        </p:txBody>
      </p:sp>
      <p:sp>
        <p:nvSpPr>
          <p:cNvPr id="88067" name="Rectangle 5"/>
          <p:cNvSpPr>
            <a:spLocks noGrp="1" noChangeArrowheads="1"/>
          </p:cNvSpPr>
          <p:nvPr>
            <p:ph idx="1"/>
          </p:nvPr>
        </p:nvSpPr>
        <p:spPr>
          <a:xfrm>
            <a:off x="468313" y="836613"/>
            <a:ext cx="8229600" cy="5832475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ko-KR" altLang="en-US" sz="2000"/>
              <a:t>디스플레이에 그려진 선의 외형은 장치 컨텍스트에서 정의된 그리기 모드에 영향을 받는다</a:t>
            </a:r>
            <a:r>
              <a:rPr lang="en-US" altLang="ko-KR" sz="2000"/>
              <a:t>.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펜을 사용하여 선을 그릴 때 실제로는 펜의 픽셀과 목표가 되는 디스플레이 픽셀의 </a:t>
            </a:r>
            <a:r>
              <a:rPr lang="en-US" altLang="ko-KR" sz="1800"/>
              <a:t>bitwise 2</a:t>
            </a:r>
            <a:r>
              <a:rPr lang="ko-KR" altLang="en-US" sz="1800"/>
              <a:t>진 연산을 수행한다</a:t>
            </a:r>
            <a:r>
              <a:rPr lang="en-US" altLang="ko-KR" sz="1800"/>
              <a:t>.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픽셀을 가지고 </a:t>
            </a:r>
            <a:r>
              <a:rPr lang="en-US" altLang="ko-KR" sz="1800"/>
              <a:t>2</a:t>
            </a:r>
            <a:r>
              <a:rPr lang="ko-KR" altLang="en-US" sz="1800"/>
              <a:t>진 연산을 수행하는 것을 </a:t>
            </a:r>
            <a:r>
              <a:rPr lang="ko-KR" altLang="en-US" sz="1800">
                <a:latin typeface="Arial" pitchFamily="34" charset="0"/>
              </a:rPr>
              <a:t>“</a:t>
            </a:r>
            <a:r>
              <a:rPr lang="ko-KR" altLang="en-US" sz="1800"/>
              <a:t>래스터 연산</a:t>
            </a:r>
            <a:r>
              <a:rPr lang="ko-KR" altLang="en-US" sz="1800">
                <a:latin typeface="Arial" pitchFamily="34" charset="0"/>
              </a:rPr>
              <a:t>”</a:t>
            </a:r>
            <a:r>
              <a:rPr lang="ko-KR" altLang="en-US" sz="1800"/>
              <a:t> 또는 </a:t>
            </a:r>
            <a:r>
              <a:rPr lang="ko-KR" altLang="en-US" sz="1800">
                <a:latin typeface="Arial" pitchFamily="34" charset="0"/>
              </a:rPr>
              <a:t>“</a:t>
            </a:r>
            <a:r>
              <a:rPr lang="en-US" altLang="ko-KR" sz="1800"/>
              <a:t>ROP</a:t>
            </a:r>
            <a:r>
              <a:rPr lang="en-US" altLang="ko-KR" sz="1800">
                <a:latin typeface="Arial" pitchFamily="34" charset="0"/>
              </a:rPr>
              <a:t>”</a:t>
            </a:r>
            <a:r>
              <a:rPr lang="ko-KR" altLang="en-US" sz="1800"/>
              <a:t>라고 한다</a:t>
            </a:r>
            <a:r>
              <a:rPr lang="en-US" altLang="ko-KR" sz="180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R2_COPYPEN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디폴트 그리기 모드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단순히 펜의 픽셀을 목표에 복사하는 것을 나타낸다</a:t>
            </a:r>
            <a:r>
              <a:rPr lang="en-US" altLang="ko-KR" sz="180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R2_BLACK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항상 검은 선을 그린다</a:t>
            </a:r>
            <a:r>
              <a:rPr lang="en-US" altLang="ko-KR" sz="180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R2_NOTMERGEPEN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펜과 배경이 검정색일 때 선은 흰색으로 그린다</a:t>
            </a:r>
            <a:r>
              <a:rPr lang="en-US" altLang="ko-KR" sz="180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R2_NOT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펜의 색상과는 상관없이 항상 목표 색상을 반전하여 선의 색을 결정한다</a:t>
            </a:r>
            <a:r>
              <a:rPr lang="en-US" altLang="ko-KR" sz="180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그리기 모드 지정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SetROP2(hdc,iDrawMode);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그리기 모드를 읽어 온다</a:t>
            </a:r>
            <a:r>
              <a:rPr lang="en-US" altLang="ko-KR" sz="20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iDrawMode = GetROP2(hdc)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4"/>
          <p:cNvSpPr>
            <a:spLocks noChangeArrowheads="1"/>
          </p:cNvSpPr>
          <p:nvPr/>
        </p:nvSpPr>
        <p:spPr bwMode="auto">
          <a:xfrm>
            <a:off x="0" y="31750"/>
            <a:ext cx="8177213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ko-KR" sz="320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9. </a:t>
            </a:r>
            <a:r>
              <a:rPr lang="ko-KR" altLang="en-US" sz="320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그리기모드</a:t>
            </a:r>
          </a:p>
        </p:txBody>
      </p:sp>
      <p:sp>
        <p:nvSpPr>
          <p:cNvPr id="89091" name="Rectangle 7"/>
          <p:cNvSpPr>
            <a:spLocks noChangeArrowheads="1"/>
          </p:cNvSpPr>
          <p:nvPr/>
        </p:nvSpPr>
        <p:spPr bwMode="auto">
          <a:xfrm>
            <a:off x="684213" y="1125538"/>
            <a:ext cx="1223962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9092" name="Rectangle 8"/>
          <p:cNvSpPr>
            <a:spLocks noChangeArrowheads="1"/>
          </p:cNvSpPr>
          <p:nvPr/>
        </p:nvSpPr>
        <p:spPr bwMode="auto">
          <a:xfrm>
            <a:off x="1979613" y="1125538"/>
            <a:ext cx="1223962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9093" name="Rectangle 9"/>
          <p:cNvSpPr>
            <a:spLocks noChangeArrowheads="1"/>
          </p:cNvSpPr>
          <p:nvPr/>
        </p:nvSpPr>
        <p:spPr bwMode="auto">
          <a:xfrm>
            <a:off x="3276600" y="1125538"/>
            <a:ext cx="1223963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9094" name="Rectangle 10"/>
          <p:cNvSpPr>
            <a:spLocks noChangeArrowheads="1"/>
          </p:cNvSpPr>
          <p:nvPr/>
        </p:nvSpPr>
        <p:spPr bwMode="auto">
          <a:xfrm>
            <a:off x="4572000" y="1125538"/>
            <a:ext cx="1223963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9095" name="Rectangle 11"/>
          <p:cNvSpPr>
            <a:spLocks noChangeArrowheads="1"/>
          </p:cNvSpPr>
          <p:nvPr/>
        </p:nvSpPr>
        <p:spPr bwMode="auto">
          <a:xfrm>
            <a:off x="5868988" y="1125538"/>
            <a:ext cx="1223962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9096" name="Rectangle 12"/>
          <p:cNvSpPr>
            <a:spLocks noChangeArrowheads="1"/>
          </p:cNvSpPr>
          <p:nvPr/>
        </p:nvSpPr>
        <p:spPr bwMode="auto">
          <a:xfrm>
            <a:off x="7164388" y="1125538"/>
            <a:ext cx="1223962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9097" name="Line 13"/>
          <p:cNvSpPr>
            <a:spLocks noChangeShapeType="1"/>
          </p:cNvSpPr>
          <p:nvPr/>
        </p:nvSpPr>
        <p:spPr bwMode="auto">
          <a:xfrm>
            <a:off x="684213" y="1628775"/>
            <a:ext cx="1223962" cy="0"/>
          </a:xfrm>
          <a:prstGeom prst="line">
            <a:avLst/>
          </a:prstGeom>
          <a:noFill/>
          <a:ln w="2540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9098" name="Line 14"/>
          <p:cNvSpPr>
            <a:spLocks noChangeShapeType="1"/>
          </p:cNvSpPr>
          <p:nvPr/>
        </p:nvSpPr>
        <p:spPr bwMode="auto">
          <a:xfrm flipV="1">
            <a:off x="2627313" y="1125538"/>
            <a:ext cx="0" cy="1079500"/>
          </a:xfrm>
          <a:prstGeom prst="line">
            <a:avLst/>
          </a:prstGeom>
          <a:noFill/>
          <a:ln w="2540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9099" name="Line 16"/>
          <p:cNvSpPr>
            <a:spLocks noChangeShapeType="1"/>
          </p:cNvSpPr>
          <p:nvPr/>
        </p:nvSpPr>
        <p:spPr bwMode="auto">
          <a:xfrm>
            <a:off x="4572000" y="1628775"/>
            <a:ext cx="1223963" cy="0"/>
          </a:xfrm>
          <a:prstGeom prst="line">
            <a:avLst/>
          </a:prstGeom>
          <a:noFill/>
          <a:ln w="2540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9100" name="Line 18"/>
          <p:cNvSpPr>
            <a:spLocks noChangeShapeType="1"/>
          </p:cNvSpPr>
          <p:nvPr/>
        </p:nvSpPr>
        <p:spPr bwMode="auto">
          <a:xfrm>
            <a:off x="7164388" y="1628775"/>
            <a:ext cx="503237" cy="0"/>
          </a:xfrm>
          <a:prstGeom prst="line">
            <a:avLst/>
          </a:prstGeom>
          <a:noFill/>
          <a:ln w="2540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9101" name="Line 19"/>
          <p:cNvSpPr>
            <a:spLocks noChangeShapeType="1"/>
          </p:cNvSpPr>
          <p:nvPr/>
        </p:nvSpPr>
        <p:spPr bwMode="auto">
          <a:xfrm flipV="1">
            <a:off x="3924300" y="1125538"/>
            <a:ext cx="0" cy="1079500"/>
          </a:xfrm>
          <a:prstGeom prst="line">
            <a:avLst/>
          </a:prstGeom>
          <a:noFill/>
          <a:ln w="2540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9102" name="Line 20"/>
          <p:cNvSpPr>
            <a:spLocks noChangeShapeType="1"/>
          </p:cNvSpPr>
          <p:nvPr/>
        </p:nvSpPr>
        <p:spPr bwMode="auto">
          <a:xfrm flipV="1">
            <a:off x="5219700" y="1125538"/>
            <a:ext cx="0" cy="1079500"/>
          </a:xfrm>
          <a:prstGeom prst="line">
            <a:avLst/>
          </a:prstGeom>
          <a:noFill/>
          <a:ln w="2540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9103" name="Line 21"/>
          <p:cNvSpPr>
            <a:spLocks noChangeShapeType="1"/>
          </p:cNvSpPr>
          <p:nvPr/>
        </p:nvSpPr>
        <p:spPr bwMode="auto">
          <a:xfrm flipV="1">
            <a:off x="6516688" y="1484313"/>
            <a:ext cx="0" cy="288925"/>
          </a:xfrm>
          <a:prstGeom prst="line">
            <a:avLst/>
          </a:prstGeom>
          <a:noFill/>
          <a:ln w="2540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9104" name="Line 22"/>
          <p:cNvSpPr>
            <a:spLocks noChangeShapeType="1"/>
          </p:cNvSpPr>
          <p:nvPr/>
        </p:nvSpPr>
        <p:spPr bwMode="auto">
          <a:xfrm flipV="1">
            <a:off x="7812088" y="1125538"/>
            <a:ext cx="0" cy="358775"/>
          </a:xfrm>
          <a:prstGeom prst="line">
            <a:avLst/>
          </a:prstGeom>
          <a:noFill/>
          <a:ln w="2540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9105" name="Line 23"/>
          <p:cNvSpPr>
            <a:spLocks noChangeShapeType="1"/>
          </p:cNvSpPr>
          <p:nvPr/>
        </p:nvSpPr>
        <p:spPr bwMode="auto">
          <a:xfrm flipV="1">
            <a:off x="7812088" y="1773238"/>
            <a:ext cx="0" cy="431800"/>
          </a:xfrm>
          <a:prstGeom prst="line">
            <a:avLst/>
          </a:prstGeom>
          <a:noFill/>
          <a:ln w="2540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9106" name="Line 24"/>
          <p:cNvSpPr>
            <a:spLocks noChangeShapeType="1"/>
          </p:cNvSpPr>
          <p:nvPr/>
        </p:nvSpPr>
        <p:spPr bwMode="auto">
          <a:xfrm>
            <a:off x="7956550" y="1628775"/>
            <a:ext cx="431800" cy="0"/>
          </a:xfrm>
          <a:prstGeom prst="line">
            <a:avLst/>
          </a:prstGeom>
          <a:noFill/>
          <a:ln w="2540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9107" name="Text Box 25"/>
          <p:cNvSpPr txBox="1">
            <a:spLocks noChangeArrowheads="1"/>
          </p:cNvSpPr>
          <p:nvPr/>
        </p:nvSpPr>
        <p:spPr bwMode="auto">
          <a:xfrm>
            <a:off x="879475" y="2308225"/>
            <a:ext cx="55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9pPr>
          </a:lstStyle>
          <a:p>
            <a:pPr eaLnBrk="1" hangingPunct="1"/>
            <a:r>
              <a:rPr lang="ko-KR" altLang="en-US">
                <a:latin typeface="휴먼모음T" pitchFamily="18" charset="-127"/>
                <a:ea typeface="휴먼모음T" pitchFamily="18" charset="-127"/>
              </a:rPr>
              <a:t>원본</a:t>
            </a:r>
          </a:p>
        </p:txBody>
      </p:sp>
      <p:sp>
        <p:nvSpPr>
          <p:cNvPr id="89108" name="Text Box 26"/>
          <p:cNvSpPr txBox="1">
            <a:spLocks noChangeArrowheads="1"/>
          </p:cNvSpPr>
          <p:nvPr/>
        </p:nvSpPr>
        <p:spPr bwMode="auto">
          <a:xfrm>
            <a:off x="2357438" y="2341563"/>
            <a:ext cx="558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9pPr>
          </a:lstStyle>
          <a:p>
            <a:pPr eaLnBrk="1" hangingPunct="1"/>
            <a:r>
              <a:rPr lang="ko-KR" altLang="en-US">
                <a:latin typeface="휴먼모음T" pitchFamily="18" charset="-127"/>
                <a:ea typeface="휴먼모음T" pitchFamily="18" charset="-127"/>
              </a:rPr>
              <a:t>그림</a:t>
            </a:r>
          </a:p>
        </p:txBody>
      </p:sp>
      <p:sp>
        <p:nvSpPr>
          <p:cNvPr id="89109" name="Text Box 27"/>
          <p:cNvSpPr txBox="1">
            <a:spLocks noChangeArrowheads="1"/>
          </p:cNvSpPr>
          <p:nvPr/>
        </p:nvSpPr>
        <p:spPr bwMode="auto">
          <a:xfrm>
            <a:off x="3652838" y="2305050"/>
            <a:ext cx="754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9pPr>
          </a:lstStyle>
          <a:p>
            <a:pPr eaLnBrk="1" hangingPunct="1"/>
            <a:r>
              <a:rPr lang="en-US" altLang="ko-KR">
                <a:latin typeface="휴먼모음T" pitchFamily="18" charset="-127"/>
                <a:ea typeface="휴먼모음T" pitchFamily="18" charset="-127"/>
              </a:rPr>
              <a:t>COPY</a:t>
            </a:r>
          </a:p>
        </p:txBody>
      </p:sp>
      <p:sp>
        <p:nvSpPr>
          <p:cNvPr id="89110" name="Text Box 28"/>
          <p:cNvSpPr txBox="1">
            <a:spLocks noChangeArrowheads="1"/>
          </p:cNvSpPr>
          <p:nvPr/>
        </p:nvSpPr>
        <p:spPr bwMode="auto">
          <a:xfrm>
            <a:off x="4949825" y="2305050"/>
            <a:ext cx="48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9pPr>
          </a:lstStyle>
          <a:p>
            <a:pPr eaLnBrk="1" hangingPunct="1"/>
            <a:r>
              <a:rPr lang="en-US" altLang="ko-KR">
                <a:latin typeface="휴먼모음T" pitchFamily="18" charset="-127"/>
                <a:ea typeface="휴먼모음T" pitchFamily="18" charset="-127"/>
              </a:rPr>
              <a:t>OR</a:t>
            </a:r>
          </a:p>
        </p:txBody>
      </p:sp>
      <p:sp>
        <p:nvSpPr>
          <p:cNvPr id="89111" name="Text Box 29"/>
          <p:cNvSpPr txBox="1">
            <a:spLocks noChangeArrowheads="1"/>
          </p:cNvSpPr>
          <p:nvPr/>
        </p:nvSpPr>
        <p:spPr bwMode="auto">
          <a:xfrm>
            <a:off x="6245225" y="2276475"/>
            <a:ext cx="622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9pPr>
          </a:lstStyle>
          <a:p>
            <a:pPr eaLnBrk="1" hangingPunct="1"/>
            <a:r>
              <a:rPr lang="en-US" altLang="ko-KR">
                <a:latin typeface="휴먼모음T" pitchFamily="18" charset="-127"/>
                <a:ea typeface="휴먼모음T" pitchFamily="18" charset="-127"/>
              </a:rPr>
              <a:t>AND</a:t>
            </a:r>
          </a:p>
        </p:txBody>
      </p:sp>
      <p:sp>
        <p:nvSpPr>
          <p:cNvPr id="89112" name="Text Box 30"/>
          <p:cNvSpPr txBox="1">
            <a:spLocks noChangeArrowheads="1"/>
          </p:cNvSpPr>
          <p:nvPr/>
        </p:nvSpPr>
        <p:spPr bwMode="auto">
          <a:xfrm>
            <a:off x="7524750" y="2276475"/>
            <a:ext cx="622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얕은샘물M" pitchFamily="18" charset="-127"/>
                <a:ea typeface="HY얕은샘물M" pitchFamily="18" charset="-127"/>
              </a:defRPr>
            </a:lvl9pPr>
          </a:lstStyle>
          <a:p>
            <a:pPr eaLnBrk="1" hangingPunct="1"/>
            <a:r>
              <a:rPr lang="en-US" altLang="ko-KR">
                <a:latin typeface="휴먼모음T" pitchFamily="18" charset="-127"/>
                <a:ea typeface="휴먼모음T" pitchFamily="18" charset="-127"/>
              </a:rPr>
              <a:t>XOR</a:t>
            </a:r>
          </a:p>
        </p:txBody>
      </p:sp>
      <p:graphicFrame>
        <p:nvGraphicFramePr>
          <p:cNvPr id="234568" name="Group 72"/>
          <p:cNvGraphicFramePr>
            <a:graphicFrameLocks noGrp="1"/>
          </p:cNvGraphicFramePr>
          <p:nvPr>
            <p:ph/>
          </p:nvPr>
        </p:nvGraphicFramePr>
        <p:xfrm>
          <a:off x="457200" y="2781300"/>
          <a:ext cx="8229600" cy="3657600"/>
        </p:xfrm>
        <a:graphic>
          <a:graphicData uri="http://schemas.openxmlformats.org/drawingml/2006/table">
            <a:tbl>
              <a:tblPr/>
              <a:tblGrid>
                <a:gridCol w="2243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6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그리기 모드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R2_BLACK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항상 검정색이다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R2_WHITE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항상 흰색이다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R2_NOP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아무런 그리기도 하지 않는다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R2_NOT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원래의 그림을 반전시킨다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R2_COPYPEN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원래의 그림을 덮어버리고 새 그림을 그린다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R2_NOTCOPYPEN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새 그림을 반전시켜 그린다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R2_MERGEPEN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OR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연산으로 두 그림을 합친다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R2_MASKPEN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AND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연산으로 겹치는 부분만 그린다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R2_XORPEN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XOR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연산으로 겹치는 부분만 반전 시킨다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4"/>
          <p:cNvSpPr>
            <a:spLocks noChangeArrowheads="1"/>
          </p:cNvSpPr>
          <p:nvPr/>
        </p:nvSpPr>
        <p:spPr bwMode="auto">
          <a:xfrm>
            <a:off x="395288" y="115888"/>
            <a:ext cx="8353425" cy="6583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LRESULT CALLBACK WndProc (HWND hwnd, UINT message, WPARAM wParam, LPARAM lParam)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HDC		hdc;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int xPos, yPos, xOldPos, yOldPos;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static bool bNowDraw = FALSE;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switch (message)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WM_LBUTTONDOWN: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xPos = LOWORD(lParam);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yPos = HIWORD(lParam);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xOldPos = xPos;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yOldPos = yPos;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bNowDraw = true;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WM_LBUTTONUP: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bNowDraw = false;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hdc = GetDC(hwnd);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MoveToEx(hdc,xPos,yPos,NULL);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LineTo(hdc,xOldPos,yOldPos);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ReleaseDC(hwnd,hdc);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WM_MOUSEMOVE: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if (bNowDraw)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hdc = GetDC(hwnd);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SetROP2(hdc,R2_NOT);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MoveToEx(hdc,xPos,yPos,NULL);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LineTo(hdc,xOldPos,yOldPos);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int xNewPos = LOWORD(lParam);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int yNewPos = HIWORD(lParam);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MoveToEx(hdc,xPos,yPos,NULL);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LineTo(hdc,xNewPos,yNewPos);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xOldPos = xNewPos;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yOldPos = yNewPos;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	ReleaseDC(hwnd,hdc);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case WM_DESTROY: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PostQuitMessage (0)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	return DefWindowProc (hwnd, message, wParam, 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4"/>
          <p:cNvSpPr>
            <a:spLocks noChangeArrowheads="1"/>
          </p:cNvSpPr>
          <p:nvPr/>
        </p:nvSpPr>
        <p:spPr bwMode="auto">
          <a:xfrm>
            <a:off x="-12700" y="76200"/>
            <a:ext cx="82296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ko-KR" sz="320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lang="ko-KR" altLang="en-US" sz="320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채워진 영역 그리기</a:t>
            </a:r>
          </a:p>
        </p:txBody>
      </p:sp>
      <p:sp>
        <p:nvSpPr>
          <p:cNvPr id="91139" name="Rectangle 5"/>
          <p:cNvSpPr>
            <a:spLocks noGrp="1" noChangeArrowheads="1"/>
          </p:cNvSpPr>
          <p:nvPr>
            <p:ph idx="1"/>
          </p:nvPr>
        </p:nvSpPr>
        <p:spPr>
          <a:xfrm>
            <a:off x="468313" y="836613"/>
            <a:ext cx="8229600" cy="4176712"/>
          </a:xfrm>
        </p:spPr>
        <p:txBody>
          <a:bodyPr/>
          <a:lstStyle/>
          <a:p>
            <a:pPr lvl="1"/>
            <a:r>
              <a:rPr lang="en-US" altLang="ko-KR" sz="2000"/>
              <a:t>Rectangle : </a:t>
            </a:r>
            <a:r>
              <a:rPr lang="ko-KR" altLang="en-US" sz="2000"/>
              <a:t>직각 모서리를 가지는 사각형</a:t>
            </a:r>
          </a:p>
          <a:p>
            <a:pPr lvl="1"/>
            <a:r>
              <a:rPr lang="en-US" altLang="ko-KR" sz="2000"/>
              <a:t>Ellipse : </a:t>
            </a:r>
            <a:r>
              <a:rPr lang="ko-KR" altLang="en-US" sz="2000"/>
              <a:t>타원</a:t>
            </a:r>
          </a:p>
          <a:p>
            <a:pPr lvl="1"/>
            <a:r>
              <a:rPr lang="en-US" altLang="ko-KR" sz="2000"/>
              <a:t>RoundRect :</a:t>
            </a:r>
            <a:r>
              <a:rPr lang="ko-KR" altLang="en-US" sz="2000"/>
              <a:t>둥근 모서리를 가지는 사각형</a:t>
            </a:r>
          </a:p>
          <a:p>
            <a:pPr lvl="1"/>
            <a:r>
              <a:rPr lang="en-US" altLang="ko-KR" sz="2000"/>
              <a:t>Chord : </a:t>
            </a:r>
            <a:r>
              <a:rPr lang="ko-KR" altLang="en-US" sz="2000"/>
              <a:t>종료점은 현에 의해 연결되는 타원 외곽의 호</a:t>
            </a:r>
          </a:p>
          <a:p>
            <a:pPr lvl="1"/>
            <a:r>
              <a:rPr lang="en-US" altLang="ko-KR" sz="2000"/>
              <a:t>Pie : </a:t>
            </a:r>
            <a:r>
              <a:rPr lang="ko-KR" altLang="en-US" sz="2000"/>
              <a:t>타원 외곽선으로 정의되는 </a:t>
            </a:r>
            <a:r>
              <a:rPr lang="en-US" altLang="ko-KR" sz="2000"/>
              <a:t>Pie</a:t>
            </a:r>
          </a:p>
          <a:p>
            <a:pPr lvl="1"/>
            <a:r>
              <a:rPr lang="en-US" altLang="ko-KR" sz="2000"/>
              <a:t>Polygon : </a:t>
            </a:r>
            <a:r>
              <a:rPr lang="ko-KR" altLang="en-US" sz="2000"/>
              <a:t>다변체 그림</a:t>
            </a:r>
          </a:p>
          <a:p>
            <a:pPr lvl="1"/>
            <a:r>
              <a:rPr lang="en-US" altLang="ko-KR" sz="2000"/>
              <a:t>PolyPolygon : </a:t>
            </a:r>
            <a:r>
              <a:rPr lang="ko-KR" altLang="en-US" sz="2000"/>
              <a:t>다중 다변체 그림</a:t>
            </a:r>
          </a:p>
          <a:p>
            <a:pPr lvl="1"/>
            <a:r>
              <a:rPr lang="ko-KR" altLang="en-US" sz="2000"/>
              <a:t>현재 장치 컨텍스트에서 선택된 브러쉬로 채워진다</a:t>
            </a:r>
            <a:r>
              <a:rPr lang="en-US" altLang="ko-KR" sz="2000"/>
              <a:t>. </a:t>
            </a:r>
          </a:p>
          <a:p>
            <a:pPr lvl="2"/>
            <a:r>
              <a:rPr lang="ko-KR" altLang="en-US" sz="1800"/>
              <a:t>디폴트 </a:t>
            </a:r>
            <a:r>
              <a:rPr lang="en-US" altLang="ko-KR" sz="1800"/>
              <a:t>: WHITE_BURSH</a:t>
            </a:r>
          </a:p>
          <a:p>
            <a:pPr lvl="2"/>
            <a:r>
              <a:rPr lang="en-US" altLang="ko-KR" sz="1800"/>
              <a:t>6</a:t>
            </a:r>
            <a:r>
              <a:rPr lang="ko-KR" altLang="en-US" sz="1800"/>
              <a:t>개의 스톡 브러쉬 </a:t>
            </a:r>
            <a:r>
              <a:rPr lang="en-US" altLang="ko-KR" sz="1800"/>
              <a:t>:</a:t>
            </a:r>
          </a:p>
          <a:p>
            <a:pPr lvl="3"/>
            <a:r>
              <a:rPr lang="en-US" altLang="ko-KR" sz="1600"/>
              <a:t>WHITE_BRUSH , LTGRAY_BRUSH,GRAY_BRUSH, DKGRAY_BRUSH,BLACK_BRUSH,NULL_BRUSH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/>
          <p:cNvSpPr>
            <a:spLocks noChangeArrowheads="1"/>
          </p:cNvSpPr>
          <p:nvPr/>
        </p:nvSpPr>
        <p:spPr bwMode="auto">
          <a:xfrm>
            <a:off x="0" y="66675"/>
            <a:ext cx="82296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ko-KR" sz="320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lang="ko-KR" altLang="en-US" sz="320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채워진 영역 그리기</a:t>
            </a:r>
          </a:p>
        </p:txBody>
      </p:sp>
      <p:sp>
        <p:nvSpPr>
          <p:cNvPr id="92163" name="Rectangle 5"/>
          <p:cNvSpPr>
            <a:spLocks noChangeArrowheads="1"/>
          </p:cNvSpPr>
          <p:nvPr/>
        </p:nvSpPr>
        <p:spPr bwMode="auto">
          <a:xfrm>
            <a:off x="611188" y="836613"/>
            <a:ext cx="7848600" cy="3313112"/>
          </a:xfrm>
          <a:prstGeom prst="rect">
            <a:avLst/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HBRUSH hBrush,hOldBrush;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hBrush = GetStockObject(GRAY_BRUSH);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hOldBrush = SelectObject(hdc,hBrush);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[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도형 그리기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]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SelectObject(hdc, hOldBrush);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altLang="ko-KR">
              <a:latin typeface="굴림" pitchFamily="50" charset="-127"/>
              <a:ea typeface="굴림" pitchFamily="50" charset="-127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경계가 없는 그림을 그리려면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SelectObject(hdc,GetStockObject(NULL_PEN));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altLang="ko-KR">
              <a:latin typeface="굴림" pitchFamily="50" charset="-127"/>
              <a:ea typeface="굴림" pitchFamily="50" charset="-127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내부를 채우지 않고 그림의 외곽선 그리려면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ko-KR">
                <a:latin typeface="굴림" pitchFamily="50" charset="-127"/>
                <a:ea typeface="굴림" pitchFamily="50" charset="-127"/>
              </a:rPr>
              <a:t>SelectObject(hdc,GetStockObject(NULL_BRUSH));</a:t>
            </a:r>
            <a:endParaRPr lang="en-US" altLang="ko-KR">
              <a:latin typeface="Times New Roman" pitchFamily="18" charset="0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4"/>
          <p:cNvSpPr>
            <a:spLocks noGrp="1" noChangeArrowheads="1"/>
          </p:cNvSpPr>
          <p:nvPr>
            <p:ph type="title"/>
          </p:nvPr>
        </p:nvSpPr>
        <p:spPr>
          <a:xfrm>
            <a:off x="20638" y="25400"/>
            <a:ext cx="8229600" cy="450850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11.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내부를 브러쉬로 채우기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836613"/>
            <a:ext cx="8218487" cy="1871662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ko-KR" altLang="en-US" sz="2000"/>
              <a:t>단색의 브러쉬를 만든다</a:t>
            </a:r>
            <a:r>
              <a:rPr lang="en-US" altLang="ko-KR" sz="20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hBrush = CreateSolidBrush(crColor);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수평</a:t>
            </a:r>
            <a:r>
              <a:rPr lang="en-US" altLang="ko-KR" sz="2000"/>
              <a:t>,</a:t>
            </a:r>
            <a:r>
              <a:rPr lang="ko-KR" altLang="en-US" sz="2000"/>
              <a:t>수직</a:t>
            </a:r>
            <a:r>
              <a:rPr lang="en-US" altLang="ko-KR" sz="2000"/>
              <a:t>,</a:t>
            </a:r>
            <a:r>
              <a:rPr lang="ko-KR" altLang="en-US" sz="2000"/>
              <a:t>혹은 대각선으로 구성되는 </a:t>
            </a:r>
            <a:r>
              <a:rPr lang="en-US" altLang="ko-KR" sz="2000"/>
              <a:t>hatch</a:t>
            </a:r>
            <a:r>
              <a:rPr lang="ko-KR" altLang="en-US" sz="2000"/>
              <a:t>표시를 이용하여 브러쉬를 생성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hBrush = CreateHatchBrush(iHatchStyle,crColor);</a:t>
            </a:r>
          </a:p>
          <a:p>
            <a:pPr lvl="3">
              <a:lnSpc>
                <a:spcPct val="80000"/>
              </a:lnSpc>
            </a:pPr>
            <a:r>
              <a:rPr lang="en-US" altLang="ko-KR" sz="1600"/>
              <a:t>PS_HORIZONTAL,PS_BDIAGONAL,PS_VERTICAL,PS_CROSS,</a:t>
            </a:r>
          </a:p>
          <a:p>
            <a:pPr lvl="3">
              <a:lnSpc>
                <a:spcPct val="80000"/>
              </a:lnSpc>
            </a:pPr>
            <a:r>
              <a:rPr lang="en-US" altLang="ko-KR" sz="1600"/>
              <a:t>PS_FDIAGONAL,PS_DIAGCROSS</a:t>
            </a:r>
          </a:p>
        </p:txBody>
      </p:sp>
      <p:graphicFrame>
        <p:nvGraphicFramePr>
          <p:cNvPr id="95265" name="Group 33"/>
          <p:cNvGraphicFramePr>
            <a:graphicFrameLocks noGrp="1"/>
          </p:cNvGraphicFramePr>
          <p:nvPr>
            <p:ph sz="half" idx="2"/>
          </p:nvPr>
        </p:nvGraphicFramePr>
        <p:xfrm>
          <a:off x="539750" y="3068638"/>
          <a:ext cx="8064500" cy="2952751"/>
        </p:xfrm>
        <a:graphic>
          <a:graphicData uri="http://schemas.openxmlformats.org/drawingml/2006/table">
            <a:tbl>
              <a:tblPr/>
              <a:tblGrid>
                <a:gridCol w="2519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5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HS_BDIAGONAL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좌 하향 줄 무늬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HS_CROSS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바둑판 모양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HS_DIAGCROSS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좌 하향 및 우 하향 줄무늬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HS_FDIAGONAL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우 하향 줄무늬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HS_HORIZONTAL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수평선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HS_VERTICAL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수직선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3214" name="Line 34"/>
          <p:cNvSpPr>
            <a:spLocks noChangeShapeType="1"/>
          </p:cNvSpPr>
          <p:nvPr/>
        </p:nvSpPr>
        <p:spPr bwMode="auto">
          <a:xfrm>
            <a:off x="2700338" y="1412875"/>
            <a:ext cx="280828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3215" name="Line 35"/>
          <p:cNvSpPr>
            <a:spLocks noChangeShapeType="1"/>
          </p:cNvSpPr>
          <p:nvPr/>
        </p:nvSpPr>
        <p:spPr bwMode="auto">
          <a:xfrm>
            <a:off x="2700338" y="2205038"/>
            <a:ext cx="41767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836613"/>
            <a:ext cx="8229600" cy="5400675"/>
          </a:xfrm>
        </p:spPr>
        <p:txBody>
          <a:bodyPr/>
          <a:lstStyle/>
          <a:p>
            <a:pPr lvl="1"/>
            <a:r>
              <a:rPr lang="en-US" altLang="ko-KR" sz="2000"/>
              <a:t>Bitmap</a:t>
            </a:r>
            <a:r>
              <a:rPr lang="ko-KR" altLang="en-US" sz="2000"/>
              <a:t>으로 도형을 채우려면</a:t>
            </a:r>
          </a:p>
          <a:p>
            <a:pPr lvl="2"/>
            <a:r>
              <a:rPr lang="en-US" altLang="ko-KR" sz="1800"/>
              <a:t>hBitMap = LoadBitmap(hinst,MAKEINTRESOURCE(IDB_BITMAP1));</a:t>
            </a:r>
          </a:p>
          <a:p>
            <a:pPr lvl="2"/>
            <a:r>
              <a:rPr lang="en-US" altLang="ko-KR" sz="1800"/>
              <a:t>hNewBrush = CreatePatternBrush(hBitMap);</a:t>
            </a:r>
          </a:p>
          <a:p>
            <a:pPr lvl="1"/>
            <a:r>
              <a:rPr lang="en-US" altLang="ko-KR" sz="2000"/>
              <a:t>FillRect(hdc, &amp;rect, hBrush)</a:t>
            </a:r>
          </a:p>
          <a:p>
            <a:pPr lvl="2"/>
            <a:r>
              <a:rPr lang="ko-KR" altLang="en-US" sz="1800"/>
              <a:t>지정된 브러쉬로 사각형을 채운다</a:t>
            </a:r>
            <a:r>
              <a:rPr lang="en-US" altLang="ko-KR" sz="1800"/>
              <a:t>.</a:t>
            </a:r>
          </a:p>
          <a:p>
            <a:pPr lvl="1"/>
            <a:r>
              <a:rPr lang="en-US" altLang="ko-KR" sz="2000"/>
              <a:t>FrameRect(hdc, &amp;rect, hBrush);</a:t>
            </a:r>
          </a:p>
          <a:p>
            <a:pPr lvl="2"/>
            <a:r>
              <a:rPr lang="ko-KR" altLang="en-US" sz="1800"/>
              <a:t>사각형의 </a:t>
            </a:r>
            <a:r>
              <a:rPr lang="en-US" altLang="ko-KR" sz="1800"/>
              <a:t>Frame</a:t>
            </a:r>
            <a:r>
              <a:rPr lang="ko-KR" altLang="en-US" sz="1800"/>
              <a:t>을 그리지만 채우지는 않는다</a:t>
            </a:r>
            <a:r>
              <a:rPr lang="en-US" altLang="ko-KR" sz="1800"/>
              <a:t>.</a:t>
            </a:r>
          </a:p>
          <a:p>
            <a:pPr lvl="1"/>
            <a:r>
              <a:rPr lang="en-US" altLang="ko-KR" sz="2000"/>
              <a:t>InvertRect(hdc,&amp;rect);</a:t>
            </a:r>
          </a:p>
          <a:p>
            <a:pPr lvl="2"/>
            <a:r>
              <a:rPr lang="ko-KR" altLang="en-US" sz="1800"/>
              <a:t>사각형 내의 모든 픽셀들을 반전하여 </a:t>
            </a:r>
            <a:r>
              <a:rPr lang="en-US" altLang="ko-KR" sz="1800"/>
              <a:t>1</a:t>
            </a:r>
            <a:r>
              <a:rPr lang="ko-KR" altLang="en-US" sz="1800"/>
              <a:t>은 </a:t>
            </a:r>
            <a:r>
              <a:rPr lang="en-US" altLang="ko-KR" sz="1800"/>
              <a:t>0</a:t>
            </a:r>
            <a:r>
              <a:rPr lang="ko-KR" altLang="en-US" sz="1800"/>
              <a:t>으로 </a:t>
            </a:r>
            <a:r>
              <a:rPr lang="en-US" altLang="ko-KR" sz="1800"/>
              <a:t>0</a:t>
            </a:r>
            <a:r>
              <a:rPr lang="ko-KR" altLang="en-US" sz="1800"/>
              <a:t>은 </a:t>
            </a:r>
            <a:r>
              <a:rPr lang="en-US" altLang="ko-KR" sz="1800"/>
              <a:t>1</a:t>
            </a:r>
            <a:r>
              <a:rPr lang="ko-KR" altLang="en-US" sz="1800"/>
              <a:t>로 만든다</a:t>
            </a:r>
            <a:r>
              <a:rPr lang="en-US" altLang="ko-KR" sz="1800"/>
              <a:t>.</a:t>
            </a:r>
          </a:p>
          <a:p>
            <a:pPr lvl="1"/>
            <a:r>
              <a:rPr lang="en-US" altLang="ko-KR" sz="2000"/>
              <a:t>Rect</a:t>
            </a:r>
            <a:r>
              <a:rPr lang="ko-KR" altLang="en-US" sz="2000"/>
              <a:t>구조체를 채운다</a:t>
            </a:r>
            <a:r>
              <a:rPr lang="en-US" altLang="ko-KR" sz="2000"/>
              <a:t>. </a:t>
            </a:r>
          </a:p>
          <a:p>
            <a:pPr lvl="2"/>
            <a:r>
              <a:rPr lang="en-US" altLang="ko-KR" sz="1800"/>
              <a:t>SetRect (&amp;rect,xLeft,yTop,xRight,yBottom);</a:t>
            </a:r>
          </a:p>
          <a:p>
            <a:pPr lvl="1"/>
            <a:r>
              <a:rPr lang="ko-KR" altLang="en-US" sz="2000"/>
              <a:t>사각형 내에 포인트가 있는지를 결정한다</a:t>
            </a:r>
            <a:r>
              <a:rPr lang="en-US" altLang="ko-KR" sz="2000"/>
              <a:t>.</a:t>
            </a:r>
          </a:p>
          <a:p>
            <a:pPr lvl="2"/>
            <a:r>
              <a:rPr lang="en-US" altLang="ko-KR" sz="1800"/>
              <a:t>bInRect = PtInRect(&amp;rect,point);</a:t>
            </a:r>
          </a:p>
        </p:txBody>
      </p:sp>
      <p:sp>
        <p:nvSpPr>
          <p:cNvPr id="9421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1113"/>
            <a:ext cx="8229600" cy="417512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11.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내부를 브러쉬로 채우기</a:t>
            </a:r>
          </a:p>
        </p:txBody>
      </p:sp>
      <p:sp>
        <p:nvSpPr>
          <p:cNvPr id="94212" name="Line 6"/>
          <p:cNvSpPr>
            <a:spLocks noChangeShapeType="1"/>
          </p:cNvSpPr>
          <p:nvPr/>
        </p:nvSpPr>
        <p:spPr bwMode="auto">
          <a:xfrm>
            <a:off x="1403350" y="5300663"/>
            <a:ext cx="396081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4213" name="Line 7"/>
          <p:cNvSpPr>
            <a:spLocks noChangeShapeType="1"/>
          </p:cNvSpPr>
          <p:nvPr/>
        </p:nvSpPr>
        <p:spPr bwMode="auto">
          <a:xfrm>
            <a:off x="1692275" y="4941888"/>
            <a:ext cx="460851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836613"/>
            <a:ext cx="8229600" cy="1728787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altLang="ko-KR" sz="2000"/>
              <a:t>PeekMessage(&amp;msg,NULL,0,0,PM_REMOVE);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처음 </a:t>
            </a:r>
            <a:r>
              <a:rPr lang="en-US" altLang="ko-KR" sz="1800"/>
              <a:t>4</a:t>
            </a:r>
            <a:r>
              <a:rPr lang="ko-KR" altLang="en-US" sz="1800"/>
              <a:t>개의 매개변수는 </a:t>
            </a:r>
            <a:r>
              <a:rPr lang="en-US" altLang="ko-KR" sz="1800"/>
              <a:t>GetMessage</a:t>
            </a:r>
            <a:r>
              <a:rPr lang="ko-KR" altLang="en-US" sz="1800"/>
              <a:t>와 동일하다</a:t>
            </a:r>
            <a:r>
              <a:rPr lang="en-US" altLang="ko-KR" sz="18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PM_REMOVE</a:t>
            </a:r>
            <a:r>
              <a:rPr lang="ko-KR" altLang="en-US" sz="1800"/>
              <a:t>는 메시지를 읽은 후 제거한다</a:t>
            </a:r>
            <a:r>
              <a:rPr lang="en-US" altLang="ko-KR" sz="18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PM_NOREMOVE</a:t>
            </a:r>
            <a:r>
              <a:rPr lang="ko-KR" altLang="en-US" sz="1800"/>
              <a:t>는 메시지를 읽은 후 제거하지 않는다</a:t>
            </a:r>
            <a:r>
              <a:rPr lang="en-US" altLang="ko-KR" sz="1800"/>
              <a:t>.	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PeekMessage()</a:t>
            </a:r>
            <a:r>
              <a:rPr lang="ko-KR" altLang="en-US" sz="2000"/>
              <a:t>의 </a:t>
            </a:r>
            <a:r>
              <a:rPr lang="en-US" altLang="ko-KR" sz="2000"/>
              <a:t>Return </a:t>
            </a:r>
            <a:r>
              <a:rPr lang="ko-KR" altLang="en-US" sz="2000"/>
              <a:t>값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메시지를 읽었는지 읽지 못 했는지를 </a:t>
            </a:r>
            <a:r>
              <a:rPr lang="en-US" altLang="ko-KR" sz="1800"/>
              <a:t>Return</a:t>
            </a:r>
            <a:r>
              <a:rPr lang="ko-KR" altLang="en-US" sz="1800"/>
              <a:t>한다</a:t>
            </a:r>
            <a:r>
              <a:rPr lang="en-US" altLang="ko-KR" sz="1800"/>
              <a:t>.</a:t>
            </a:r>
          </a:p>
        </p:txBody>
      </p:sp>
      <p:sp>
        <p:nvSpPr>
          <p:cNvPr id="95235" name="Rectangle 5"/>
          <p:cNvSpPr>
            <a:spLocks noGrp="1" noChangeArrowheads="1"/>
          </p:cNvSpPr>
          <p:nvPr>
            <p:ph type="title"/>
          </p:nvPr>
        </p:nvSpPr>
        <p:spPr>
          <a:xfrm>
            <a:off x="17463" y="11113"/>
            <a:ext cx="8229600" cy="417512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12.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랜덤 사각형</a:t>
            </a:r>
          </a:p>
        </p:txBody>
      </p:sp>
      <p:sp>
        <p:nvSpPr>
          <p:cNvPr id="95236" name="Rectangle 6"/>
          <p:cNvSpPr>
            <a:spLocks noChangeArrowheads="1"/>
          </p:cNvSpPr>
          <p:nvPr/>
        </p:nvSpPr>
        <p:spPr bwMode="auto">
          <a:xfrm>
            <a:off x="611188" y="2636838"/>
            <a:ext cx="7924800" cy="4148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/*------------------------------------------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RANDRECT.C -- Displays Random Rectangles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            (c) Charles Petzold, 1998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------------------------------------------*/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#include &lt;windows.h&gt;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#include &lt;stdlib.h&gt;           // for the rand function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LRESULT CALLBACK WndProc (HWND, UINT, WPARAM, 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void DrawRectangle (HWND) ;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int cxClient, cyClient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int WINAPI WinMain (HINSTANCE hInstance, HINSTANCE hPrevInstance,PSTR szCmdLine, int iCmdShow)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static TCHAR szAppName[] = TEXT ("RandRect")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HWND         hwnd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MSG          msg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WNDCLASS     wndclass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wndclass.style         = CS_HREDRAW | CS_VREDRAW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wndclass.lpfnWndProc   = WndProc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wndclass.cbClsExtra    =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wndclass.cbWndExtra    =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wndclass.hInstance     = hInstance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wndclass.hIcon         = LoadIcon (NULL, IDI_APPLICATION)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wndclass.hCursor       = LoadCursor (NULL, IDC_ARROW)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wndclass.hbrBackground = (HBRUSH) GetStockObject (WHITE_BRUSH)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wndclass.lpszMenuName  = NULL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wndclass.lpszClassName = szAppName ;   </a:t>
            </a:r>
          </a:p>
        </p:txBody>
      </p:sp>
      <p:sp>
        <p:nvSpPr>
          <p:cNvPr id="95237" name="Line 7"/>
          <p:cNvSpPr>
            <a:spLocks noChangeShapeType="1"/>
          </p:cNvSpPr>
          <p:nvPr/>
        </p:nvSpPr>
        <p:spPr bwMode="auto">
          <a:xfrm>
            <a:off x="1187450" y="1125538"/>
            <a:ext cx="547211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5238" name="Line 8"/>
          <p:cNvSpPr>
            <a:spLocks noChangeShapeType="1"/>
          </p:cNvSpPr>
          <p:nvPr/>
        </p:nvSpPr>
        <p:spPr bwMode="auto">
          <a:xfrm>
            <a:off x="1187450" y="2276475"/>
            <a:ext cx="33845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idx="1"/>
          </p:nvPr>
        </p:nvSpPr>
        <p:spPr>
          <a:xfrm>
            <a:off x="468313" y="836613"/>
            <a:ext cx="8280400" cy="5761037"/>
          </a:xfrm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/>
              <a:t>도스 프로그래밍과 윈도우 프로그래밍의 차이점</a:t>
            </a:r>
          </a:p>
          <a:p>
            <a:pPr lvl="1"/>
            <a:r>
              <a:rPr lang="ko-KR" altLang="en-US" sz="2000"/>
              <a:t>도스 프로그램 </a:t>
            </a:r>
            <a:r>
              <a:rPr lang="en-US" altLang="ko-KR" sz="2000"/>
              <a:t>: </a:t>
            </a:r>
            <a:r>
              <a:rPr lang="ko-KR" altLang="en-US" sz="2000"/>
              <a:t>절차적 </a:t>
            </a:r>
            <a:r>
              <a:rPr lang="en-US" altLang="ko-KR" sz="2000"/>
              <a:t>(</a:t>
            </a:r>
            <a:r>
              <a:rPr lang="ko-KR" altLang="en-US" sz="2000"/>
              <a:t>또는 순차적</a:t>
            </a:r>
            <a:r>
              <a:rPr lang="en-US" altLang="ko-KR" sz="2000"/>
              <a:t>)</a:t>
            </a:r>
          </a:p>
          <a:p>
            <a:pPr lvl="2"/>
            <a:r>
              <a:rPr lang="ko-KR" altLang="en-US" sz="1800"/>
              <a:t>프로그램의 실행 흐름이 프로그래머가 기술한 코드의 순서에 따라 진행한다</a:t>
            </a:r>
            <a:r>
              <a:rPr lang="en-US" altLang="ko-KR" sz="1800"/>
              <a:t>.</a:t>
            </a:r>
          </a:p>
          <a:p>
            <a:pPr lvl="2"/>
            <a:r>
              <a:rPr lang="ko-KR" altLang="en-US" sz="1800"/>
              <a:t>사용자의 키보드 조작이나 마우스의 움직임을 프로그래머가 일일이 알아서 직접 제어해야 한다</a:t>
            </a:r>
            <a:r>
              <a:rPr lang="en-US" altLang="ko-KR" sz="1800"/>
              <a:t>.</a:t>
            </a:r>
          </a:p>
          <a:p>
            <a:pPr lvl="2"/>
            <a:r>
              <a:rPr lang="ko-KR" altLang="en-US" sz="1800" b="1" i="1">
                <a:solidFill>
                  <a:srgbClr val="FF0000"/>
                </a:solidFill>
              </a:rPr>
              <a:t>외부에서 무슨 일</a:t>
            </a:r>
            <a:r>
              <a:rPr lang="en-US" altLang="ko-KR" sz="1800" b="1" i="1">
                <a:solidFill>
                  <a:srgbClr val="FF0000"/>
                </a:solidFill>
              </a:rPr>
              <a:t>(</a:t>
            </a:r>
            <a:r>
              <a:rPr lang="ko-KR" altLang="en-US" sz="1800" b="1" i="1">
                <a:solidFill>
                  <a:srgbClr val="FF0000"/>
                </a:solidFill>
              </a:rPr>
              <a:t>이벤트</a:t>
            </a:r>
            <a:r>
              <a:rPr lang="en-US" altLang="ko-KR" sz="1800" b="1" i="1">
                <a:solidFill>
                  <a:srgbClr val="FF0000"/>
                </a:solidFill>
              </a:rPr>
              <a:t>)</a:t>
            </a:r>
            <a:r>
              <a:rPr lang="ko-KR" altLang="en-US" sz="1800" b="1" i="1">
                <a:solidFill>
                  <a:srgbClr val="FF0000"/>
                </a:solidFill>
              </a:rPr>
              <a:t>이 일어났는지 프로그래머가 알아내야 하고이에 따른 처리까지 맡아서 해야 한다</a:t>
            </a:r>
            <a:r>
              <a:rPr lang="en-US" altLang="ko-KR" sz="1800" b="1" i="1">
                <a:solidFill>
                  <a:srgbClr val="FF0000"/>
                </a:solidFill>
              </a:rPr>
              <a:t>.</a:t>
            </a:r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윈도우 프로그램 </a:t>
            </a:r>
            <a:r>
              <a:rPr lang="en-US" altLang="ko-KR" sz="2000"/>
              <a:t>:</a:t>
            </a:r>
          </a:p>
          <a:p>
            <a:pPr lvl="2"/>
            <a:r>
              <a:rPr lang="ko-KR" altLang="en-US" sz="1800"/>
              <a:t>이벤트 구동</a:t>
            </a:r>
            <a:r>
              <a:rPr lang="en-US" altLang="ko-KR" sz="1800"/>
              <a:t>(Event-Driven)</a:t>
            </a:r>
            <a:r>
              <a:rPr lang="ko-KR" altLang="en-US" sz="1800"/>
              <a:t>방식 또는 메시지 처리 방식</a:t>
            </a:r>
          </a:p>
          <a:p>
            <a:pPr lvl="3"/>
            <a:r>
              <a:rPr lang="ko-KR" altLang="en-US" sz="1600"/>
              <a:t>프로그램의 실행 흐름을 윈도우 시스템과 일을 분담하여 처리한다</a:t>
            </a:r>
            <a:r>
              <a:rPr lang="en-US" altLang="ko-KR" sz="1600"/>
              <a:t>.</a:t>
            </a:r>
          </a:p>
          <a:p>
            <a:pPr lvl="3"/>
            <a:r>
              <a:rPr lang="ko-KR" altLang="en-US" sz="1600"/>
              <a:t>외부에서 일어나는 일을 윈도우 시스템이 감지하여 해당 프로그램에 메시지를 전달하여 알려준다</a:t>
            </a:r>
            <a:r>
              <a:rPr lang="en-US" altLang="ko-KR" sz="1600"/>
              <a:t>.</a:t>
            </a:r>
          </a:p>
          <a:p>
            <a:pPr lvl="3"/>
            <a:r>
              <a:rPr lang="ko-KR" altLang="en-US" sz="1600"/>
              <a:t>프로그램은 이에 대한 처리만 한다</a:t>
            </a:r>
            <a:r>
              <a:rPr lang="en-US" altLang="ko-KR" sz="1600"/>
              <a:t>.</a:t>
            </a:r>
          </a:p>
          <a:p>
            <a:pPr lvl="3"/>
            <a:r>
              <a:rPr lang="ko-KR" altLang="en-US" sz="1600"/>
              <a:t>프로그래밍이 한결 수월해 진다</a:t>
            </a:r>
            <a:r>
              <a:rPr lang="en-US" altLang="ko-KR" sz="1600"/>
              <a:t>.</a:t>
            </a:r>
          </a:p>
          <a:p>
            <a:pPr lvl="2"/>
            <a:r>
              <a:rPr lang="en-US" altLang="ko-KR" sz="1800"/>
              <a:t>Ex) Spy++ Test</a:t>
            </a:r>
            <a:endParaRPr lang="en-US" altLang="ko-KR" sz="1800" b="1" i="1">
              <a:solidFill>
                <a:srgbClr val="FF0000"/>
              </a:solidFill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1113"/>
            <a:ext cx="8229600" cy="417512"/>
          </a:xfrm>
          <a:noFill/>
        </p:spPr>
        <p:txBody>
          <a:bodyPr/>
          <a:lstStyle/>
          <a:p>
            <a:r>
              <a:rPr lang="en-US" altLang="ko-KR" sz="3200">
                <a:latin typeface="휴먼옛체" pitchFamily="2" charset="-127"/>
                <a:ea typeface="휴먼옛체" pitchFamily="2" charset="-127"/>
              </a:rPr>
              <a:t>4. </a:t>
            </a:r>
            <a:r>
              <a:rPr lang="ko-KR" altLang="en-US" sz="3200">
                <a:latin typeface="휴먼옛체" pitchFamily="2" charset="-127"/>
                <a:ea typeface="휴먼옛체" pitchFamily="2" charset="-127"/>
              </a:rPr>
              <a:t>사고의 전환을 위하여</a:t>
            </a:r>
          </a:p>
        </p:txBody>
      </p:sp>
      <p:sp>
        <p:nvSpPr>
          <p:cNvPr id="13316" name="Line 6"/>
          <p:cNvSpPr>
            <a:spLocks noChangeShapeType="1"/>
          </p:cNvSpPr>
          <p:nvPr/>
        </p:nvSpPr>
        <p:spPr bwMode="auto">
          <a:xfrm>
            <a:off x="1692275" y="4508500"/>
            <a:ext cx="56165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4"/>
          <p:cNvSpPr>
            <a:spLocks noChangeArrowheads="1"/>
          </p:cNvSpPr>
          <p:nvPr/>
        </p:nvSpPr>
        <p:spPr bwMode="auto">
          <a:xfrm>
            <a:off x="107950" y="617538"/>
            <a:ext cx="8496300" cy="6048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ko-KR" sz="1000">
                <a:latin typeface="굴림" pitchFamily="50" charset="-127"/>
                <a:ea typeface="굴림" pitchFamily="50" charset="-127"/>
              </a:rPr>
              <a:t>	if (!RegisterClass (&amp;wndclass))</a:t>
            </a:r>
          </a:p>
          <a:p>
            <a:r>
              <a:rPr lang="ko-KR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ko-KR" altLang="ko-KR" sz="1000">
                <a:latin typeface="굴림" pitchFamily="50" charset="-127"/>
                <a:ea typeface="굴림" pitchFamily="50" charset="-127"/>
              </a:rPr>
              <a:t>		MessageBox (NULL, TEXT ("This program requires Windows NT!"),szAppName, MB_ICONERROR) ;</a:t>
            </a:r>
          </a:p>
          <a:p>
            <a:r>
              <a:rPr lang="ko-KR" altLang="ko-KR" sz="1000">
                <a:latin typeface="굴림" pitchFamily="50" charset="-127"/>
                <a:ea typeface="굴림" pitchFamily="50" charset="-127"/>
              </a:rPr>
              <a:t>		return 0 ;</a:t>
            </a:r>
          </a:p>
          <a:p>
            <a:r>
              <a:rPr lang="ko-KR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endParaRPr lang="ko-KR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ko-KR" altLang="ko-KR" sz="1000">
                <a:latin typeface="굴림" pitchFamily="50" charset="-127"/>
                <a:ea typeface="굴림" pitchFamily="50" charset="-127"/>
              </a:rPr>
              <a:t>	hwnd = CreateWindow (szAppName, TEXT ("Random Rectangles"),WS_OVERLAPPEDWINDOW,</a:t>
            </a:r>
          </a:p>
          <a:p>
            <a:r>
              <a:rPr lang="ko-KR" altLang="ko-KR" sz="1000">
                <a:latin typeface="굴림" pitchFamily="50" charset="-127"/>
                <a:ea typeface="굴림" pitchFamily="50" charset="-127"/>
              </a:rPr>
              <a:t>		CW_USEDEFAULT, CW_USEDEFAULT,CW_USEDEFAULT, CW_USEDEFAULT,NULL, NULL, hInstance, NULL) ;</a:t>
            </a:r>
          </a:p>
          <a:p>
            <a:endParaRPr lang="ko-KR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ko-KR" altLang="ko-KR" sz="1000">
                <a:latin typeface="굴림" pitchFamily="50" charset="-127"/>
                <a:ea typeface="굴림" pitchFamily="50" charset="-127"/>
              </a:rPr>
              <a:t>	ShowWindow (hwnd, iCmdShow) ;</a:t>
            </a:r>
          </a:p>
          <a:p>
            <a:r>
              <a:rPr lang="ko-KR" altLang="ko-KR" sz="1000">
                <a:latin typeface="굴림" pitchFamily="50" charset="-127"/>
                <a:ea typeface="굴림" pitchFamily="50" charset="-127"/>
              </a:rPr>
              <a:t>	UpdateWindow (hwnd) ;</a:t>
            </a:r>
          </a:p>
          <a:p>
            <a:endParaRPr lang="ko-KR" altLang="ko-KR" sz="1000">
              <a:latin typeface="굴림" pitchFamily="50" charset="-127"/>
              <a:ea typeface="굴림" pitchFamily="50" charset="-127"/>
            </a:endParaRPr>
          </a:p>
          <a:p>
            <a:r>
              <a:rPr lang="ko-KR" altLang="ko-KR" sz="1000">
                <a:latin typeface="굴림" pitchFamily="50" charset="-127"/>
                <a:ea typeface="굴림" pitchFamily="50" charset="-127"/>
              </a:rPr>
              <a:t>	while (TRUE)</a:t>
            </a:r>
          </a:p>
          <a:p>
            <a:r>
              <a:rPr lang="ko-KR" altLang="ko-KR" sz="1000">
                <a:latin typeface="굴림" pitchFamily="50" charset="-127"/>
                <a:ea typeface="굴림" pitchFamily="50" charset="-127"/>
              </a:rPr>
              <a:t>	{</a:t>
            </a:r>
          </a:p>
          <a:p>
            <a:r>
              <a:rPr lang="ko-KR" altLang="ko-KR" sz="1000">
                <a:latin typeface="굴림" pitchFamily="50" charset="-127"/>
                <a:ea typeface="굴림" pitchFamily="50" charset="-127"/>
              </a:rPr>
              <a:t>		if (PeekMessage (&amp;msg, NULL, 0, 0, PM_REMOVE))</a:t>
            </a:r>
          </a:p>
          <a:p>
            <a:r>
              <a:rPr lang="ko-KR" altLang="ko-KR" sz="1000">
                <a:latin typeface="굴림" pitchFamily="50" charset="-127"/>
                <a:ea typeface="굴림" pitchFamily="50" charset="-127"/>
              </a:rPr>
              <a:t>		{</a:t>
            </a:r>
          </a:p>
          <a:p>
            <a:r>
              <a:rPr lang="ko-KR" altLang="ko-KR" sz="1000">
                <a:latin typeface="굴림" pitchFamily="50" charset="-127"/>
                <a:ea typeface="굴림" pitchFamily="50" charset="-127"/>
              </a:rPr>
              <a:t>			if (msg.message == WM_QUIT)</a:t>
            </a:r>
          </a:p>
          <a:p>
            <a:r>
              <a:rPr lang="ko-KR" altLang="ko-KR" sz="1000">
                <a:latin typeface="굴림" pitchFamily="50" charset="-127"/>
                <a:ea typeface="굴림" pitchFamily="50" charset="-127"/>
              </a:rPr>
              <a:t>				break ;</a:t>
            </a:r>
          </a:p>
          <a:p>
            <a:r>
              <a:rPr lang="ko-KR" altLang="ko-KR" sz="1000">
                <a:latin typeface="굴림" pitchFamily="50" charset="-127"/>
                <a:ea typeface="굴림" pitchFamily="50" charset="-127"/>
              </a:rPr>
              <a:t>			TranslateMessage (&amp;msg) ;</a:t>
            </a:r>
          </a:p>
          <a:p>
            <a:r>
              <a:rPr lang="ko-KR" altLang="ko-KR" sz="1000">
                <a:latin typeface="굴림" pitchFamily="50" charset="-127"/>
                <a:ea typeface="굴림" pitchFamily="50" charset="-127"/>
              </a:rPr>
              <a:t>			DispatchMessage (&amp;msg) ;</a:t>
            </a:r>
          </a:p>
          <a:p>
            <a:r>
              <a:rPr lang="ko-KR" altLang="ko-KR" sz="1000">
                <a:latin typeface="굴림" pitchFamily="50" charset="-127"/>
                <a:ea typeface="굴림" pitchFamily="50" charset="-127"/>
              </a:rPr>
              <a:t>		}</a:t>
            </a:r>
          </a:p>
          <a:p>
            <a:r>
              <a:rPr lang="ko-KR" altLang="ko-KR" sz="1000">
                <a:latin typeface="굴림" pitchFamily="50" charset="-127"/>
                <a:ea typeface="굴림" pitchFamily="50" charset="-127"/>
              </a:rPr>
              <a:t>		else</a:t>
            </a:r>
          </a:p>
          <a:p>
            <a:r>
              <a:rPr lang="ko-KR" altLang="ko-KR" sz="1000">
                <a:latin typeface="굴림" pitchFamily="50" charset="-127"/>
                <a:ea typeface="굴림" pitchFamily="50" charset="-127"/>
              </a:rPr>
              <a:t>			DrawRectangle (hwnd) ;</a:t>
            </a:r>
          </a:p>
          <a:p>
            <a:r>
              <a:rPr lang="ko-KR" altLang="ko-KR" sz="1000">
                <a:latin typeface="굴림" pitchFamily="50" charset="-127"/>
                <a:ea typeface="굴림" pitchFamily="50" charset="-127"/>
              </a:rPr>
              <a:t>	}</a:t>
            </a:r>
          </a:p>
          <a:p>
            <a:r>
              <a:rPr lang="ko-KR" altLang="ko-KR" sz="1000">
                <a:latin typeface="굴림" pitchFamily="50" charset="-127"/>
                <a:ea typeface="굴림" pitchFamily="50" charset="-127"/>
              </a:rPr>
              <a:t>	return msg.wParam ;</a:t>
            </a:r>
          </a:p>
          <a:p>
            <a:r>
              <a:rPr lang="ko-KR" altLang="ko-KR" sz="1000">
                <a:latin typeface="굴림" pitchFamily="50" charset="-127"/>
                <a:ea typeface="굴림" pitchFamily="50" charset="-127"/>
              </a:rPr>
              <a:t>}</a:t>
            </a:r>
            <a:endParaRPr lang="en-US" altLang="ko-KR" sz="10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4"/>
          <p:cNvSpPr>
            <a:spLocks noChangeArrowheads="1"/>
          </p:cNvSpPr>
          <p:nvPr/>
        </p:nvSpPr>
        <p:spPr bwMode="auto">
          <a:xfrm>
            <a:off x="107950" y="620713"/>
            <a:ext cx="8496300" cy="2952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LRESULT CALLBACK WndProc (HWND hwnd, UINT iMsg, WPARAM wParam, LPARAM lParam)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switch (iMsg)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{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case WM_SIZE: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     cxClient = LOWORD (lParam)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     cyClient = HIWORD (lParam)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     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     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case WM_DESTROY: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     PostQuitMessage (0)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     return 0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}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     return DefWindowProc (hwnd, iMsg, wParam, lParam) ;</a:t>
            </a:r>
          </a:p>
          <a:p>
            <a:r>
              <a:rPr lang="en-US" altLang="ko-KR" sz="1000">
                <a:latin typeface="굴림" pitchFamily="50" charset="-127"/>
                <a:ea typeface="굴림" pitchFamily="50" charset="-127"/>
              </a:rPr>
              <a:t>}</a:t>
            </a: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  <a:p>
            <a:endParaRPr lang="en-US" altLang="ko-KR" sz="10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23813"/>
            <a:ext cx="8229600" cy="417512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12.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랜덤 사각형</a:t>
            </a:r>
          </a:p>
        </p:txBody>
      </p:sp>
      <p:sp>
        <p:nvSpPr>
          <p:cNvPr id="9830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836613"/>
            <a:ext cx="8280400" cy="1512887"/>
          </a:xfrm>
          <a:noFill/>
        </p:spPr>
        <p:txBody>
          <a:bodyPr/>
          <a:lstStyle/>
          <a:p>
            <a:pPr lvl="1"/>
            <a:r>
              <a:rPr lang="en-US" altLang="ko-KR" sz="2000"/>
              <a:t>WM_SIZE </a:t>
            </a:r>
            <a:r>
              <a:rPr lang="ko-KR" altLang="en-US" sz="2000"/>
              <a:t>메시지</a:t>
            </a:r>
          </a:p>
          <a:p>
            <a:pPr lvl="2"/>
            <a:r>
              <a:rPr lang="ko-KR" altLang="en-US" sz="1800"/>
              <a:t>윈도우의 크기가 변경될 때 보내진다</a:t>
            </a:r>
            <a:r>
              <a:rPr lang="en-US" altLang="ko-KR" sz="1800"/>
              <a:t>.</a:t>
            </a:r>
          </a:p>
          <a:p>
            <a:pPr lvl="2"/>
            <a:r>
              <a:rPr lang="en-US" altLang="ko-KR" sz="1800"/>
              <a:t>lParam</a:t>
            </a:r>
            <a:r>
              <a:rPr lang="ko-KR" altLang="en-US" sz="1800"/>
              <a:t>에는 하위 워드에 윈도우의 폭</a:t>
            </a:r>
            <a:r>
              <a:rPr lang="en-US" altLang="ko-KR" sz="1800"/>
              <a:t>, </a:t>
            </a:r>
            <a:r>
              <a:rPr lang="ko-KR" altLang="en-US" sz="1800"/>
              <a:t>상위 워드에 윈도우의 높이</a:t>
            </a:r>
          </a:p>
          <a:p>
            <a:pPr lvl="2"/>
            <a:r>
              <a:rPr lang="en-US" altLang="ko-KR" sz="1800"/>
              <a:t>wParam</a:t>
            </a:r>
            <a:r>
              <a:rPr lang="ko-KR" altLang="en-US" sz="1800"/>
              <a:t>에는 메시지가 발생한 이유를 나타내는 플래그 전달</a:t>
            </a:r>
          </a:p>
          <a:p>
            <a:pPr lvl="2"/>
            <a:endParaRPr lang="en-US" altLang="ko-KR" sz="1800"/>
          </a:p>
        </p:txBody>
      </p:sp>
      <p:graphicFrame>
        <p:nvGraphicFramePr>
          <p:cNvPr id="230438" name="Group 38"/>
          <p:cNvGraphicFramePr>
            <a:graphicFrameLocks noGrp="1"/>
          </p:cNvGraphicFramePr>
          <p:nvPr>
            <p:ph sz="half" idx="2"/>
          </p:nvPr>
        </p:nvGraphicFramePr>
        <p:xfrm>
          <a:off x="684213" y="2492375"/>
          <a:ext cx="7786687" cy="2635250"/>
        </p:xfrm>
        <a:graphic>
          <a:graphicData uri="http://schemas.openxmlformats.org/drawingml/2006/table">
            <a:tbl>
              <a:tblPr/>
              <a:tblGrid>
                <a:gridCol w="2087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플래그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SIZE_MAXHIDE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다른 윈도우가 최대화되어 이 윈도우가 가려졌다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SIZE_MAXIMIZED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최대화되었다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SIZE_MAXSHOW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다른 윈도우가 원래 크기로 복구되어 이 윈도우가 나타났다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SIZE_MINIMIZED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최소화되었다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8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SIZE_RESTORED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크기가 변경되었다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836613"/>
            <a:ext cx="8229600" cy="5688012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ko-KR" altLang="en-US" sz="2000"/>
              <a:t>영역은 사각형</a:t>
            </a:r>
            <a:r>
              <a:rPr lang="en-US" altLang="ko-KR" sz="2000"/>
              <a:t>,</a:t>
            </a:r>
            <a:r>
              <a:rPr lang="ko-KR" altLang="en-US" sz="2000"/>
              <a:t>다각형</a:t>
            </a:r>
            <a:r>
              <a:rPr lang="en-US" altLang="ko-KR" sz="2000"/>
              <a:t>,</a:t>
            </a:r>
            <a:r>
              <a:rPr lang="ko-KR" altLang="en-US" sz="2000"/>
              <a:t>타원의 조합으로 이루어진다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영역을 사용하여 그리거나 잘라내기를 할 수 있다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영역도 </a:t>
            </a:r>
            <a:r>
              <a:rPr lang="en-US" altLang="ko-KR" sz="2000"/>
              <a:t>GDI</a:t>
            </a:r>
            <a:r>
              <a:rPr lang="ko-KR" altLang="en-US" sz="2000"/>
              <a:t>객체이다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생성된 모든 영역은 </a:t>
            </a:r>
            <a:r>
              <a:rPr lang="en-US" altLang="ko-KR" sz="2000"/>
              <a:t>DeleteObject</a:t>
            </a:r>
            <a:r>
              <a:rPr lang="ko-KR" altLang="en-US" sz="2000"/>
              <a:t>을 통하여 삭제한다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영역에 대한 </a:t>
            </a:r>
            <a:r>
              <a:rPr lang="en-US" altLang="ko-KR" sz="2000"/>
              <a:t>Handle</a:t>
            </a:r>
            <a:r>
              <a:rPr lang="ko-KR" altLang="en-US" sz="2000"/>
              <a:t>은 </a:t>
            </a:r>
            <a:r>
              <a:rPr lang="en-US" altLang="ko-KR" sz="2000"/>
              <a:t>HRGN</a:t>
            </a:r>
            <a:r>
              <a:rPr lang="ko-KR" altLang="en-US" sz="2000"/>
              <a:t>을 반환한다</a:t>
            </a:r>
            <a:r>
              <a:rPr lang="en-US" altLang="ko-KR" sz="2000"/>
              <a:t>.</a:t>
            </a:r>
          </a:p>
          <a:p>
            <a:pPr lvl="1">
              <a:lnSpc>
                <a:spcPct val="80000"/>
              </a:lnSpc>
            </a:pPr>
            <a:endParaRPr lang="en-US" altLang="ko-KR" sz="2000"/>
          </a:p>
          <a:p>
            <a:pPr lvl="1">
              <a:lnSpc>
                <a:spcPct val="80000"/>
              </a:lnSpc>
            </a:pPr>
            <a:r>
              <a:rPr lang="ko-KR" altLang="en-US" sz="2000"/>
              <a:t>영역 생성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hRgn = CreateRectRgn(xLeft,yTop,xRight,yBottom);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hRgn = CreateRectRgnIndirect(&amp;rect);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hRgn = CreateEllipticRgn(xLeft, yTop,xRight,yBottom);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hRgn = CreateEllipticRgnIndirect(&amp;rect);</a:t>
            </a:r>
          </a:p>
          <a:p>
            <a:pPr lvl="3">
              <a:lnSpc>
                <a:spcPct val="80000"/>
              </a:lnSpc>
            </a:pPr>
            <a:r>
              <a:rPr lang="en-US" altLang="ko-KR" sz="1600"/>
              <a:t>CreateRoundRectRgn</a:t>
            </a:r>
            <a:r>
              <a:rPr lang="ko-KR" altLang="en-US" sz="1600"/>
              <a:t>은 둥근 모양의 사각형 영역을 생성</a:t>
            </a:r>
          </a:p>
          <a:p>
            <a:pPr lvl="3">
              <a:lnSpc>
                <a:spcPct val="80000"/>
              </a:lnSpc>
            </a:pPr>
            <a:endParaRPr lang="ko-KR" altLang="en-US" sz="1600"/>
          </a:p>
          <a:p>
            <a:pPr lvl="1">
              <a:lnSpc>
                <a:spcPct val="80000"/>
              </a:lnSpc>
            </a:pPr>
            <a:r>
              <a:rPr lang="ko-KR" altLang="en-US" sz="2000"/>
              <a:t>다각형영역을 생성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hRgn=CreatePolygonRgn(&amp;point,iCount,iPolyFillMode);</a:t>
            </a:r>
          </a:p>
          <a:p>
            <a:pPr lvl="3">
              <a:lnSpc>
                <a:spcPct val="80000"/>
              </a:lnSpc>
            </a:pPr>
            <a:r>
              <a:rPr lang="en-US" altLang="ko-KR" sz="1600"/>
              <a:t>point   :  POINT</a:t>
            </a:r>
            <a:r>
              <a:rPr lang="ko-KR" altLang="en-US" sz="1600"/>
              <a:t>형 구조체</a:t>
            </a:r>
          </a:p>
          <a:p>
            <a:pPr lvl="3">
              <a:lnSpc>
                <a:spcPct val="80000"/>
              </a:lnSpc>
            </a:pPr>
            <a:r>
              <a:rPr lang="en-US" altLang="ko-KR" sz="1600"/>
              <a:t>iCount :  </a:t>
            </a:r>
            <a:r>
              <a:rPr lang="ko-KR" altLang="en-US" sz="1600"/>
              <a:t>포인트의 개수</a:t>
            </a:r>
          </a:p>
          <a:p>
            <a:pPr lvl="3">
              <a:lnSpc>
                <a:spcPct val="80000"/>
              </a:lnSpc>
            </a:pPr>
            <a:r>
              <a:rPr lang="en-US" altLang="ko-KR" sz="1600"/>
              <a:t>iPolyFillMode : ALTERNATE</a:t>
            </a:r>
            <a:r>
              <a:rPr lang="ko-KR" altLang="en-US" sz="1600"/>
              <a:t>또는 </a:t>
            </a:r>
            <a:r>
              <a:rPr lang="en-US" altLang="ko-KR" sz="1600"/>
              <a:t>WINDING</a:t>
            </a:r>
          </a:p>
          <a:p>
            <a:pPr lvl="3">
              <a:lnSpc>
                <a:spcPct val="80000"/>
              </a:lnSpc>
            </a:pPr>
            <a:endParaRPr lang="en-US" altLang="ko-KR"/>
          </a:p>
        </p:txBody>
      </p:sp>
      <p:sp>
        <p:nvSpPr>
          <p:cNvPr id="99331" name="Rectangle 5"/>
          <p:cNvSpPr>
            <a:spLocks noGrp="1" noChangeArrowheads="1"/>
          </p:cNvSpPr>
          <p:nvPr>
            <p:ph type="title"/>
          </p:nvPr>
        </p:nvSpPr>
        <p:spPr>
          <a:xfrm>
            <a:off x="107950" y="23813"/>
            <a:ext cx="8229600" cy="417512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13.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영역을 생성하고 색칠하기</a:t>
            </a:r>
          </a:p>
        </p:txBody>
      </p:sp>
      <p:sp>
        <p:nvSpPr>
          <p:cNvPr id="99332" name="Rectangle 6"/>
          <p:cNvSpPr>
            <a:spLocks noChangeArrowheads="1"/>
          </p:cNvSpPr>
          <p:nvPr/>
        </p:nvSpPr>
        <p:spPr bwMode="auto">
          <a:xfrm>
            <a:off x="1403350" y="2997200"/>
            <a:ext cx="6337300" cy="143986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836613"/>
            <a:ext cx="8229600" cy="5688012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altLang="ko-KR" sz="2000"/>
              <a:t>iRgnType = CombineRgn(hDestRgn,hSrcRgn1,hSrcRgn2,iCombine);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2</a:t>
            </a:r>
            <a:r>
              <a:rPr lang="ko-KR" altLang="en-US" sz="1800"/>
              <a:t>개의 원본 영역을 조합하여 목표 핸들이 조합된 영역을 나타내도록 한다</a:t>
            </a:r>
            <a:r>
              <a:rPr lang="en-US" altLang="ko-KR" sz="18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iCombine </a:t>
            </a:r>
            <a:r>
              <a:rPr lang="ko-KR" altLang="en-US" sz="1800"/>
              <a:t>매개변수는 </a:t>
            </a:r>
            <a:r>
              <a:rPr lang="en-US" altLang="ko-KR" sz="1800"/>
              <a:t>hSrcRgn1</a:t>
            </a:r>
            <a:r>
              <a:rPr lang="ko-KR" altLang="en-US" sz="1800"/>
              <a:t>과 </a:t>
            </a:r>
            <a:r>
              <a:rPr lang="en-US" altLang="ko-KR" sz="1800"/>
              <a:t>hSrcRgn2</a:t>
            </a:r>
            <a:r>
              <a:rPr lang="ko-KR" altLang="en-US" sz="1800"/>
              <a:t>의 영역이 조합되는   방식이다</a:t>
            </a:r>
            <a:r>
              <a:rPr lang="en-US" altLang="ko-KR" sz="1800"/>
              <a:t>.</a:t>
            </a:r>
          </a:p>
          <a:p>
            <a:pPr lvl="3">
              <a:lnSpc>
                <a:spcPct val="80000"/>
              </a:lnSpc>
            </a:pPr>
            <a:r>
              <a:rPr lang="en-US" altLang="ko-KR" sz="1600"/>
              <a:t>RGN_AND  	</a:t>
            </a:r>
            <a:r>
              <a:rPr lang="ko-KR" altLang="en-US" sz="1600"/>
              <a:t>두개의 소스 영역의 교차영역</a:t>
            </a:r>
          </a:p>
          <a:p>
            <a:pPr lvl="3">
              <a:lnSpc>
                <a:spcPct val="80000"/>
              </a:lnSpc>
            </a:pPr>
            <a:r>
              <a:rPr lang="en-US" altLang="ko-KR" sz="1600"/>
              <a:t>RGN_OR		</a:t>
            </a:r>
            <a:r>
              <a:rPr lang="ko-KR" altLang="en-US" sz="1600"/>
              <a:t>두개의 소스 영역의 전영역</a:t>
            </a:r>
          </a:p>
          <a:p>
            <a:pPr lvl="3">
              <a:lnSpc>
                <a:spcPct val="80000"/>
              </a:lnSpc>
            </a:pPr>
            <a:r>
              <a:rPr lang="en-US" altLang="ko-KR" sz="1600"/>
              <a:t>RGN_XOR	</a:t>
            </a:r>
            <a:r>
              <a:rPr lang="ko-KR" altLang="en-US" sz="1600"/>
              <a:t>두개의 소스 영역에서 교차 부분을 뺀 영역</a:t>
            </a:r>
          </a:p>
          <a:p>
            <a:pPr lvl="3">
              <a:lnSpc>
                <a:spcPct val="80000"/>
              </a:lnSpc>
            </a:pPr>
            <a:r>
              <a:rPr lang="en-US" altLang="ko-KR" sz="1600"/>
              <a:t>RGN_DIFF	hSrcRgn2</a:t>
            </a:r>
            <a:r>
              <a:rPr lang="ko-KR" altLang="en-US" sz="1600"/>
              <a:t>에 속하지 않는 </a:t>
            </a:r>
            <a:r>
              <a:rPr lang="en-US" altLang="ko-KR" sz="1600"/>
              <a:t>hSrcRgn1</a:t>
            </a:r>
            <a:r>
              <a:rPr lang="ko-KR" altLang="en-US" sz="1600"/>
              <a:t>영역</a:t>
            </a:r>
          </a:p>
          <a:p>
            <a:pPr lvl="3">
              <a:lnSpc>
                <a:spcPct val="80000"/>
              </a:lnSpc>
            </a:pPr>
            <a:r>
              <a:rPr lang="en-US" altLang="ko-KR" sz="1600"/>
              <a:t>RGN_COPY	hSrcRgn1</a:t>
            </a:r>
            <a:r>
              <a:rPr lang="ko-KR" altLang="en-US" sz="1600"/>
              <a:t>전부 </a:t>
            </a:r>
            <a:r>
              <a:rPr lang="en-US" altLang="ko-KR" sz="1600"/>
              <a:t>(hSrcRgn2</a:t>
            </a:r>
            <a:r>
              <a:rPr lang="ko-KR" altLang="en-US" sz="1600"/>
              <a:t>무시</a:t>
            </a:r>
            <a:r>
              <a:rPr lang="en-US" altLang="ko-KR" sz="1600"/>
              <a:t>)</a:t>
            </a:r>
          </a:p>
          <a:p>
            <a:pPr lvl="2">
              <a:lnSpc>
                <a:spcPct val="80000"/>
              </a:lnSpc>
            </a:pPr>
            <a:r>
              <a:rPr lang="en-US" altLang="ko-KR" sz="1800"/>
              <a:t>Return</a:t>
            </a:r>
            <a:r>
              <a:rPr lang="ko-KR" altLang="en-US" sz="1800"/>
              <a:t>값 </a:t>
            </a:r>
          </a:p>
          <a:p>
            <a:pPr lvl="3">
              <a:lnSpc>
                <a:spcPct val="80000"/>
              </a:lnSpc>
            </a:pPr>
            <a:r>
              <a:rPr lang="ko-KR" altLang="en-US" sz="1600"/>
              <a:t>빈 영역이면 </a:t>
            </a:r>
            <a:r>
              <a:rPr lang="en-US" altLang="ko-KR" sz="1600"/>
              <a:t>NULLREGION;</a:t>
            </a:r>
          </a:p>
          <a:p>
            <a:pPr lvl="3">
              <a:lnSpc>
                <a:spcPct val="80000"/>
              </a:lnSpc>
            </a:pPr>
            <a:r>
              <a:rPr lang="ko-KR" altLang="en-US" sz="1600"/>
              <a:t>간단한 사각형</a:t>
            </a:r>
            <a:r>
              <a:rPr lang="en-US" altLang="ko-KR" sz="1600"/>
              <a:t>,</a:t>
            </a:r>
            <a:r>
              <a:rPr lang="ko-KR" altLang="en-US" sz="1600"/>
              <a:t>원</a:t>
            </a:r>
            <a:r>
              <a:rPr lang="en-US" altLang="ko-KR" sz="1600"/>
              <a:t>,</a:t>
            </a:r>
            <a:r>
              <a:rPr lang="ko-KR" altLang="en-US" sz="1600"/>
              <a:t>다각형이면 </a:t>
            </a:r>
            <a:r>
              <a:rPr lang="en-US" altLang="ko-KR" sz="1600"/>
              <a:t>SIMPLEREGION</a:t>
            </a:r>
          </a:p>
          <a:p>
            <a:pPr lvl="3">
              <a:lnSpc>
                <a:spcPct val="80000"/>
              </a:lnSpc>
            </a:pPr>
            <a:r>
              <a:rPr lang="ko-KR" altLang="en-US" sz="1600"/>
              <a:t>사각형</a:t>
            </a:r>
            <a:r>
              <a:rPr lang="en-US" altLang="ko-KR" sz="1600"/>
              <a:t>,</a:t>
            </a:r>
            <a:r>
              <a:rPr lang="ko-KR" altLang="en-US" sz="1600"/>
              <a:t>타원</a:t>
            </a:r>
            <a:r>
              <a:rPr lang="en-US" altLang="ko-KR" sz="1600"/>
              <a:t>,</a:t>
            </a:r>
            <a:r>
              <a:rPr lang="ko-KR" altLang="en-US" sz="1600"/>
              <a:t>혹은 다각형들의 조합이면</a:t>
            </a:r>
            <a:r>
              <a:rPr lang="en-US" altLang="ko-KR" sz="1600"/>
              <a:t>COMPLEXREGION</a:t>
            </a:r>
          </a:p>
          <a:p>
            <a:pPr lvl="3">
              <a:lnSpc>
                <a:spcPct val="80000"/>
              </a:lnSpc>
            </a:pPr>
            <a:r>
              <a:rPr lang="en-US" altLang="ko-KR" sz="1600"/>
              <a:t>ERROR</a:t>
            </a:r>
            <a:r>
              <a:rPr lang="ko-KR" altLang="en-US" sz="1600"/>
              <a:t>면 </a:t>
            </a:r>
            <a:r>
              <a:rPr lang="en-US" altLang="ko-KR" sz="1600"/>
              <a:t>ERROR</a:t>
            </a:r>
          </a:p>
        </p:txBody>
      </p:sp>
      <p:sp>
        <p:nvSpPr>
          <p:cNvPr id="100355" name="Rectangle 5"/>
          <p:cNvSpPr>
            <a:spLocks noGrp="1" noChangeArrowheads="1"/>
          </p:cNvSpPr>
          <p:nvPr>
            <p:ph type="title"/>
          </p:nvPr>
        </p:nvSpPr>
        <p:spPr>
          <a:xfrm>
            <a:off x="28575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13.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영역을 생성하고 색칠하기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836613"/>
            <a:ext cx="8229600" cy="5688012"/>
          </a:xfrm>
        </p:spPr>
        <p:txBody>
          <a:bodyPr/>
          <a:lstStyle/>
          <a:p>
            <a:pPr lvl="1"/>
            <a:r>
              <a:rPr lang="ko-KR" altLang="en-US" sz="2000"/>
              <a:t>맵핑모드란 주어진 좌표가 화면상의 실제 어디에 해당하는지를 결정하는 방법을 말한다</a:t>
            </a:r>
            <a:r>
              <a:rPr lang="en-US" altLang="ko-KR" sz="2000"/>
              <a:t>.</a:t>
            </a:r>
          </a:p>
          <a:p>
            <a:pPr lvl="1"/>
            <a:r>
              <a:rPr lang="ko-KR" altLang="en-US" sz="2000"/>
              <a:t>윈도우에서 사용하는 좌표는 논리 좌표와 물리 좌표 두 가지가 있다</a:t>
            </a:r>
            <a:r>
              <a:rPr lang="en-US" altLang="ko-KR" sz="2000"/>
              <a:t>.</a:t>
            </a:r>
          </a:p>
          <a:p>
            <a:pPr lvl="2"/>
            <a:r>
              <a:rPr lang="ko-KR" altLang="en-US" sz="1800"/>
              <a:t>논리 좌표 </a:t>
            </a:r>
            <a:r>
              <a:rPr lang="en-US" altLang="ko-KR" sz="1800"/>
              <a:t>: </a:t>
            </a:r>
            <a:r>
              <a:rPr lang="ko-KR" altLang="en-US" sz="1800"/>
              <a:t>윈도우 내부에서 사용되는 좌표를 말한다</a:t>
            </a:r>
            <a:r>
              <a:rPr lang="en-US" altLang="ko-KR" sz="1800"/>
              <a:t>.</a:t>
            </a:r>
          </a:p>
          <a:p>
            <a:pPr lvl="3"/>
            <a:r>
              <a:rPr lang="en-US" altLang="ko-KR" sz="1600"/>
              <a:t>TextOut,DrawText</a:t>
            </a:r>
            <a:r>
              <a:rPr lang="ko-KR" altLang="en-US" sz="1600"/>
              <a:t>등에서 사용하는 좌표를 말한다</a:t>
            </a:r>
            <a:r>
              <a:rPr lang="en-US" altLang="ko-KR" sz="1600"/>
              <a:t>.</a:t>
            </a:r>
          </a:p>
          <a:p>
            <a:pPr lvl="3"/>
            <a:r>
              <a:rPr lang="en-US" altLang="ko-KR" sz="1600"/>
              <a:t>DC</a:t>
            </a:r>
            <a:r>
              <a:rPr lang="ko-KR" altLang="en-US" sz="1600"/>
              <a:t>핸들을 인수로 받아들이는 모든 함수는 논리 좌표이다</a:t>
            </a:r>
            <a:r>
              <a:rPr lang="en-US" altLang="ko-KR" sz="1600"/>
              <a:t>.</a:t>
            </a:r>
          </a:p>
          <a:p>
            <a:pPr lvl="2"/>
            <a:r>
              <a:rPr lang="ko-KR" altLang="en-US" sz="1800"/>
              <a:t>물리 좌표 </a:t>
            </a:r>
            <a:r>
              <a:rPr lang="en-US" altLang="ko-KR" sz="1800"/>
              <a:t>: </a:t>
            </a:r>
            <a:r>
              <a:rPr lang="ko-KR" altLang="en-US" sz="1800"/>
              <a:t>실제 화면에 출력되는 좌표이며 픽셀 단위를 사용한다</a:t>
            </a:r>
            <a:r>
              <a:rPr lang="en-US" altLang="ko-KR" sz="1800"/>
              <a:t>.</a:t>
            </a:r>
          </a:p>
          <a:p>
            <a:pPr lvl="3"/>
            <a:r>
              <a:rPr lang="ko-KR" altLang="en-US" sz="1600"/>
              <a:t>물리좌표 </a:t>
            </a:r>
            <a:r>
              <a:rPr lang="en-US" altLang="ko-KR" sz="1600"/>
              <a:t>100,100</a:t>
            </a:r>
            <a:r>
              <a:rPr lang="ko-KR" altLang="en-US" sz="1600"/>
              <a:t>은 그 위치가 정해져 있다</a:t>
            </a:r>
            <a:r>
              <a:rPr lang="en-US" altLang="ko-KR" sz="1600"/>
              <a:t>.</a:t>
            </a:r>
          </a:p>
          <a:p>
            <a:pPr lvl="2"/>
            <a:r>
              <a:rPr lang="ko-KR" altLang="en-US" sz="1800"/>
              <a:t>논리 좌표의 </a:t>
            </a:r>
            <a:r>
              <a:rPr lang="en-US" altLang="ko-KR" sz="1800"/>
              <a:t>(20,20)</a:t>
            </a:r>
            <a:r>
              <a:rPr lang="ko-KR" altLang="en-US" sz="1800"/>
              <a:t>은 물리 좌표의 </a:t>
            </a:r>
            <a:r>
              <a:rPr lang="en-US" altLang="ko-KR" sz="1800"/>
              <a:t>(20,20)</a:t>
            </a:r>
            <a:r>
              <a:rPr lang="ko-KR" altLang="en-US" sz="1800"/>
              <a:t>일 수도 있고 다른 곳 일 수도 있다</a:t>
            </a:r>
            <a:r>
              <a:rPr lang="en-US" altLang="ko-KR" sz="1800"/>
              <a:t>.</a:t>
            </a:r>
          </a:p>
          <a:p>
            <a:pPr lvl="2"/>
            <a:r>
              <a:rPr lang="ko-KR" altLang="en-US" sz="1800"/>
              <a:t>윈도우가 사용하는 디폴트 맵핑모드는 물리좌표와 논리좌표가 일치한다</a:t>
            </a:r>
            <a:r>
              <a:rPr lang="en-US" altLang="ko-KR" sz="1800"/>
              <a:t>.</a:t>
            </a:r>
          </a:p>
          <a:p>
            <a:pPr lvl="1"/>
            <a:endParaRPr lang="en-US" altLang="ko-KR" sz="2000"/>
          </a:p>
          <a:p>
            <a:pPr lvl="1"/>
            <a:r>
              <a:rPr lang="en-US" altLang="ko-KR" sz="2000"/>
              <a:t>int SetMapMode(HDC hdc, int iMapMode);</a:t>
            </a:r>
          </a:p>
          <a:p>
            <a:pPr lvl="1"/>
            <a:r>
              <a:rPr lang="en-US" altLang="ko-KR" sz="2000"/>
              <a:t>int GetMapMode(HDC hdc);</a:t>
            </a:r>
          </a:p>
        </p:txBody>
      </p:sp>
      <p:sp>
        <p:nvSpPr>
          <p:cNvPr id="101379" name="Rectangle 5"/>
          <p:cNvSpPr>
            <a:spLocks noGrp="1" noChangeArrowheads="1"/>
          </p:cNvSpPr>
          <p:nvPr>
            <p:ph type="title"/>
          </p:nvPr>
        </p:nvSpPr>
        <p:spPr>
          <a:xfrm>
            <a:off x="150813" y="11113"/>
            <a:ext cx="8229600" cy="417512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14.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맵핑모드</a:t>
            </a:r>
          </a:p>
        </p:txBody>
      </p:sp>
      <p:sp>
        <p:nvSpPr>
          <p:cNvPr id="101380" name="Line 6"/>
          <p:cNvSpPr>
            <a:spLocks noChangeShapeType="1"/>
          </p:cNvSpPr>
          <p:nvPr/>
        </p:nvSpPr>
        <p:spPr bwMode="auto">
          <a:xfrm>
            <a:off x="1331913" y="1196975"/>
            <a:ext cx="70564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1381" name="Line 7"/>
          <p:cNvSpPr>
            <a:spLocks noChangeShapeType="1"/>
          </p:cNvSpPr>
          <p:nvPr/>
        </p:nvSpPr>
        <p:spPr bwMode="auto">
          <a:xfrm>
            <a:off x="1331913" y="1484313"/>
            <a:ext cx="158432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5"/>
          <p:cNvSpPr>
            <a:spLocks noGrp="1" noChangeArrowheads="1"/>
          </p:cNvSpPr>
          <p:nvPr>
            <p:ph type="title"/>
          </p:nvPr>
        </p:nvSpPr>
        <p:spPr>
          <a:xfrm>
            <a:off x="33338" y="23813"/>
            <a:ext cx="8229600" cy="417512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14.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맵핑모드</a:t>
            </a:r>
          </a:p>
        </p:txBody>
      </p:sp>
      <p:graphicFrame>
        <p:nvGraphicFramePr>
          <p:cNvPr id="239690" name="Group 74"/>
          <p:cNvGraphicFramePr>
            <a:graphicFrameLocks noGrp="1"/>
          </p:cNvGraphicFramePr>
          <p:nvPr>
            <p:ph type="tbl" idx="1"/>
          </p:nvPr>
        </p:nvGraphicFramePr>
        <p:xfrm>
          <a:off x="468313" y="836613"/>
          <a:ext cx="8229600" cy="4064002"/>
        </p:xfrm>
        <a:graphic>
          <a:graphicData uri="http://schemas.openxmlformats.org/drawingml/2006/table">
            <a:tbl>
              <a:tblPr/>
              <a:tblGrid>
                <a:gridCol w="223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맵핑모드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단위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축 증가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Y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축 증가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MM_TEXT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픽셀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오른쪽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아래쪽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MM_LOMETRIC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0.1 mm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오른쪽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위쪽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MM_HIMETRIC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0.01 mm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오른쪽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위쪽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MM_LOENGLISH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0.01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오른쪽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위쪽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MM_HIENGLISH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0.001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오른쪽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위쪽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MM_TWIPS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1/1440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오른쪽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위쪽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MM_ISOTROPIC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가변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가변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가변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MM_ANISOTROPIC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가변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가변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가변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836613"/>
            <a:ext cx="8229600" cy="5688012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ko-KR" altLang="en-US" sz="2000"/>
              <a:t>윈도우는 논리 좌표가 사용되는 표면을 말한다</a:t>
            </a:r>
            <a:r>
              <a:rPr lang="en-US" altLang="ko-KR" sz="2000"/>
              <a:t>.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그래픽 출력 함수는 윈도우에 그래픽을 출력한다</a:t>
            </a:r>
            <a:r>
              <a:rPr lang="en-US" altLang="ko-KR" sz="180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2000"/>
              <a:t>뷰 포트는 물리 좌표가 사용되는 영역을 말한다</a:t>
            </a:r>
            <a:r>
              <a:rPr lang="en-US" altLang="ko-KR" sz="2000"/>
              <a:t>.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실제로 사용자의 눈에 보이는 좌표 영역이다</a:t>
            </a:r>
            <a:r>
              <a:rPr lang="en-US" altLang="ko-KR" sz="1800"/>
              <a:t>.</a:t>
            </a:r>
          </a:p>
          <a:p>
            <a:pPr lvl="1">
              <a:lnSpc>
                <a:spcPct val="80000"/>
              </a:lnSpc>
            </a:pPr>
            <a:endParaRPr lang="en-US" altLang="ko-KR" sz="2000"/>
          </a:p>
          <a:p>
            <a:pPr lvl="1">
              <a:lnSpc>
                <a:spcPct val="80000"/>
              </a:lnSpc>
            </a:pPr>
            <a:r>
              <a:rPr lang="en-US" altLang="ko-KR" sz="2000"/>
              <a:t>SetViewportOrgEx(HDC hdc, int X, int Y, LPPOINT lpPoint);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윈도우의 원점을 이동시킨다</a:t>
            </a:r>
            <a:r>
              <a:rPr lang="en-US" altLang="ko-KR" sz="180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ko-KR" sz="2000"/>
              <a:t>SetWindowOrgEx(HDC hdc, int X, int Y, LPPOINT lpPoint);</a:t>
            </a:r>
          </a:p>
          <a:p>
            <a:pPr lvl="2">
              <a:lnSpc>
                <a:spcPct val="80000"/>
              </a:lnSpc>
            </a:pPr>
            <a:r>
              <a:rPr lang="ko-KR" altLang="en-US" sz="1800"/>
              <a:t>뷰 포트의 원점을 이동시킨다</a:t>
            </a:r>
            <a:r>
              <a:rPr lang="en-US" altLang="ko-KR" sz="1800"/>
              <a:t>.</a:t>
            </a:r>
          </a:p>
          <a:p>
            <a:pPr lvl="1">
              <a:lnSpc>
                <a:spcPct val="80000"/>
              </a:lnSpc>
            </a:pPr>
            <a:endParaRPr lang="en-US" altLang="ko-KR" sz="2000"/>
          </a:p>
          <a:p>
            <a:pPr lvl="1">
              <a:lnSpc>
                <a:spcPct val="80000"/>
              </a:lnSpc>
            </a:pPr>
            <a:endParaRPr lang="en-US" altLang="ko-KR" sz="2000"/>
          </a:p>
          <a:p>
            <a:pPr lvl="1">
              <a:lnSpc>
                <a:spcPct val="80000"/>
              </a:lnSpc>
            </a:pPr>
            <a:endParaRPr lang="en-US" altLang="ko-KR" sz="2000"/>
          </a:p>
          <a:p>
            <a:pPr lvl="1">
              <a:lnSpc>
                <a:spcPct val="80000"/>
              </a:lnSpc>
            </a:pPr>
            <a:endParaRPr lang="en-US" altLang="ko-KR" sz="2000"/>
          </a:p>
          <a:p>
            <a:pPr lvl="1">
              <a:lnSpc>
                <a:spcPct val="80000"/>
              </a:lnSpc>
            </a:pPr>
            <a:endParaRPr lang="en-US" altLang="ko-KR" sz="2000"/>
          </a:p>
          <a:p>
            <a:pPr lvl="2">
              <a:lnSpc>
                <a:spcPct val="80000"/>
              </a:lnSpc>
            </a:pPr>
            <a:endParaRPr lang="en-US" altLang="ko-KR" sz="1800"/>
          </a:p>
        </p:txBody>
      </p:sp>
      <p:sp>
        <p:nvSpPr>
          <p:cNvPr id="103427" name="Rectangle 5"/>
          <p:cNvSpPr>
            <a:spLocks noGrp="1" noChangeArrowheads="1"/>
          </p:cNvSpPr>
          <p:nvPr>
            <p:ph type="title"/>
          </p:nvPr>
        </p:nvSpPr>
        <p:spPr>
          <a:xfrm>
            <a:off x="107950" y="0"/>
            <a:ext cx="8229600" cy="417513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15.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윈도우와 뷰 포트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836613"/>
            <a:ext cx="8229600" cy="5688012"/>
          </a:xfrm>
        </p:spPr>
        <p:txBody>
          <a:bodyPr/>
          <a:lstStyle/>
          <a:p>
            <a:pPr lvl="1"/>
            <a:r>
              <a:rPr lang="ko-KR" altLang="en-US" sz="2000"/>
              <a:t>윈도우 확장을 조정할 수 있는 맵핑모드에는 </a:t>
            </a:r>
            <a:r>
              <a:rPr lang="en-US" altLang="ko-KR" sz="2000"/>
              <a:t>MM_ISOTROPIC</a:t>
            </a:r>
            <a:r>
              <a:rPr lang="ko-KR" altLang="en-US" sz="2000"/>
              <a:t>과 </a:t>
            </a:r>
            <a:r>
              <a:rPr lang="en-US" altLang="ko-KR" sz="2000"/>
              <a:t>MM_ANISOTROPIC </a:t>
            </a:r>
            <a:r>
              <a:rPr lang="ko-KR" altLang="en-US" sz="2000"/>
              <a:t>두 가지가 있다</a:t>
            </a:r>
            <a:r>
              <a:rPr lang="en-US" altLang="ko-KR" sz="2000"/>
              <a:t>. </a:t>
            </a:r>
          </a:p>
          <a:p>
            <a:pPr lvl="1"/>
            <a:endParaRPr lang="en-US" altLang="ko-KR" sz="2000"/>
          </a:p>
          <a:p>
            <a:pPr lvl="1"/>
            <a:r>
              <a:rPr lang="en-US" altLang="ko-KR" sz="2000"/>
              <a:t>BOOL SetWindowExtEx(HDC hdc, int nXExtent, int nYExtent, LPSIZE lpSize);</a:t>
            </a:r>
          </a:p>
          <a:p>
            <a:pPr lvl="2"/>
            <a:r>
              <a:rPr lang="ko-KR" altLang="en-US" sz="1800"/>
              <a:t>논리적인 좌표 범위를 지정한다</a:t>
            </a:r>
            <a:r>
              <a:rPr lang="en-US" altLang="ko-KR" sz="1800"/>
              <a:t>.</a:t>
            </a:r>
          </a:p>
          <a:p>
            <a:pPr lvl="1"/>
            <a:r>
              <a:rPr lang="en-US" altLang="ko-KR" sz="2000"/>
              <a:t>BOOL SetViewportExtEx(HDC hdc, int nXExtent, int nYExtent, LPSIZE lpSize);</a:t>
            </a:r>
          </a:p>
          <a:p>
            <a:pPr lvl="2"/>
            <a:r>
              <a:rPr lang="ko-KR" altLang="en-US" sz="1800"/>
              <a:t>물리적인 좌표 범위를 지정한다</a:t>
            </a:r>
            <a:r>
              <a:rPr lang="en-US" altLang="ko-KR" sz="1800"/>
              <a:t>.</a:t>
            </a:r>
          </a:p>
          <a:p>
            <a:pPr lvl="1"/>
            <a:endParaRPr lang="en-US" altLang="ko-KR" sz="2000"/>
          </a:p>
          <a:p>
            <a:pPr lvl="2"/>
            <a:endParaRPr lang="en-US" altLang="ko-KR" sz="1800"/>
          </a:p>
        </p:txBody>
      </p:sp>
      <p:sp>
        <p:nvSpPr>
          <p:cNvPr id="10445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23813"/>
            <a:ext cx="8229600" cy="417512"/>
          </a:xfrm>
          <a:noFill/>
        </p:spPr>
        <p:txBody>
          <a:bodyPr/>
          <a:lstStyle/>
          <a:p>
            <a:r>
              <a:rPr lang="en-US" altLang="ko-KR" sz="3200">
                <a:latin typeface="휴먼모음T" pitchFamily="18" charset="-127"/>
                <a:ea typeface="휴먼모음T" pitchFamily="18" charset="-127"/>
              </a:rPr>
              <a:t>16. </a:t>
            </a:r>
            <a:r>
              <a:rPr lang="ko-KR" altLang="en-US" sz="3200">
                <a:latin typeface="휴먼모음T" pitchFamily="18" charset="-127"/>
                <a:ea typeface="휴먼모음T" pitchFamily="18" charset="-127"/>
              </a:rPr>
              <a:t>가변 비율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r">
              <a:spcBef>
                <a:spcPct val="0"/>
              </a:spcBef>
              <a:buFontTx/>
              <a:buNone/>
              <a:defRPr/>
            </a:pPr>
            <a:r>
              <a:rPr lang="ko-KR" altLang="en-US" sz="6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휴먼모음T" pitchFamily="18" charset="-127"/>
                <a:ea typeface="휴먼모음T" pitchFamily="18" charset="-127"/>
              </a:rPr>
              <a:t>키보드</a:t>
            </a:r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altLang="ko-KR" sz="4400" dirty="0">
                <a:effectLst>
                  <a:outerShdw blurRad="38100" dist="38100" dir="2700000" algn="tl">
                    <a:srgbClr val="C0C0C0"/>
                  </a:outerShdw>
                </a:effectLst>
                <a:latin typeface="휴먼모음T" pitchFamily="18" charset="-127"/>
                <a:ea typeface="휴먼모음T" pitchFamily="18" charset="-127"/>
              </a:rPr>
              <a:t>5.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gca">
  <a:themeElements>
    <a:clrScheme name="연꽃 당초 무늬">
      <a:dk1>
        <a:sysClr val="windowText" lastClr="000000"/>
      </a:dk1>
      <a:lt1>
        <a:sysClr val="window" lastClr="FFFFFF"/>
      </a:lt1>
      <a:dk2>
        <a:srgbClr val="466571"/>
      </a:dk2>
      <a:lt2>
        <a:srgbClr val="EFEFE7"/>
      </a:lt2>
      <a:accent1>
        <a:srgbClr val="D87D3A"/>
      </a:accent1>
      <a:accent2>
        <a:srgbClr val="7F8792"/>
      </a:accent2>
      <a:accent3>
        <a:srgbClr val="B5AD67"/>
      </a:accent3>
      <a:accent4>
        <a:srgbClr val="61A9B8"/>
      </a:accent4>
      <a:accent5>
        <a:srgbClr val="AB7350"/>
      </a:accent5>
      <a:accent6>
        <a:srgbClr val="889C6F"/>
      </a:accent6>
      <a:hlink>
        <a:srgbClr val="F76B04"/>
      </a:hlink>
      <a:folHlink>
        <a:srgbClr val="A3A395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psh_6(일반적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BCEB1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3E3D5"/>
        </a:accent5>
        <a:accent6>
          <a:srgbClr val="2D5CB9"/>
        </a:accent6>
        <a:hlink>
          <a:srgbClr val="99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6(일반적)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B727"/>
        </a:accent1>
        <a:accent2>
          <a:srgbClr val="4678BA"/>
        </a:accent2>
        <a:accent3>
          <a:srgbClr val="FFFFFF"/>
        </a:accent3>
        <a:accent4>
          <a:srgbClr val="000000"/>
        </a:accent4>
        <a:accent5>
          <a:srgbClr val="FFD8AC"/>
        </a:accent5>
        <a:accent6>
          <a:srgbClr val="3F6CA8"/>
        </a:accent6>
        <a:hlink>
          <a:srgbClr val="93CE4C"/>
        </a:hlink>
        <a:folHlink>
          <a:srgbClr val="FF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6(일반적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3DDD7"/>
        </a:accent1>
        <a:accent2>
          <a:srgbClr val="4454CE"/>
        </a:accent2>
        <a:accent3>
          <a:srgbClr val="FFFFFF"/>
        </a:accent3>
        <a:accent4>
          <a:srgbClr val="000000"/>
        </a:accent4>
        <a:accent5>
          <a:srgbClr val="B7EBE8"/>
        </a:accent5>
        <a:accent6>
          <a:srgbClr val="3D4BBA"/>
        </a:accent6>
        <a:hlink>
          <a:srgbClr val="9999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6(일반적)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6(일반적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BDD77"/>
        </a:accent1>
        <a:accent2>
          <a:srgbClr val="BE3EA0"/>
        </a:accent2>
        <a:accent3>
          <a:srgbClr val="FFFFFF"/>
        </a:accent3>
        <a:accent4>
          <a:srgbClr val="000000"/>
        </a:accent4>
        <a:accent5>
          <a:srgbClr val="F3EBBD"/>
        </a:accent5>
        <a:accent6>
          <a:srgbClr val="AC3791"/>
        </a:accent6>
        <a:hlink>
          <a:srgbClr val="FF99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kgca</Template>
  <TotalTime>5580</TotalTime>
  <Words>79813</Words>
  <Application>Microsoft Office PowerPoint</Application>
  <PresentationFormat>화면 슬라이드 쇼(4:3)</PresentationFormat>
  <Paragraphs>10713</Paragraphs>
  <Slides>570</Slides>
  <Notes>16</Notes>
  <HiddenSlides>0</HiddenSlides>
  <MMClips>0</MMClips>
  <ScaleCrop>false</ScaleCrop>
  <HeadingPairs>
    <vt:vector size="8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4</vt:i4>
      </vt:variant>
      <vt:variant>
        <vt:lpstr>슬라이드 제목</vt:lpstr>
      </vt:variant>
      <vt:variant>
        <vt:i4>570</vt:i4>
      </vt:variant>
    </vt:vector>
  </HeadingPairs>
  <TitlesOfParts>
    <vt:vector size="591" baseType="lpstr">
      <vt:lpstr>Arial Unicode MS</vt:lpstr>
      <vt:lpstr>HY견고딕</vt:lpstr>
      <vt:lpstr>HY얕은샘물M</vt:lpstr>
      <vt:lpstr>HY중고딕</vt:lpstr>
      <vt:lpstr>Monotype Sorts</vt:lpstr>
      <vt:lpstr>굴림</vt:lpstr>
      <vt:lpstr>굴림체</vt:lpstr>
      <vt:lpstr>맑은 고딕</vt:lpstr>
      <vt:lpstr>휴먼모음T</vt:lpstr>
      <vt:lpstr>휴먼옛체</vt:lpstr>
      <vt:lpstr>Arial</vt:lpstr>
      <vt:lpstr>Century Schoolbook</vt:lpstr>
      <vt:lpstr>Symbol</vt:lpstr>
      <vt:lpstr>Times New Roman</vt:lpstr>
      <vt:lpstr>Wingdings</vt:lpstr>
      <vt:lpstr>Wingdings 2</vt:lpstr>
      <vt:lpstr>kgca</vt:lpstr>
      <vt:lpstr>비트맵 이미지</vt:lpstr>
      <vt:lpstr>문서</vt:lpstr>
      <vt:lpstr>VISIO</vt:lpstr>
      <vt:lpstr>클립</vt:lpstr>
      <vt:lpstr>Win32 API</vt:lpstr>
      <vt:lpstr>1.</vt:lpstr>
      <vt:lpstr>1. API의 Positioning</vt:lpstr>
      <vt:lpstr>2. Windows의 구성</vt:lpstr>
      <vt:lpstr>2. Windows의 구성</vt:lpstr>
      <vt:lpstr>3. 첫 번째 API프로그램</vt:lpstr>
      <vt:lpstr>4. 프로그램 진입점</vt:lpstr>
      <vt:lpstr>4. 프로그램 진입점</vt:lpstr>
      <vt:lpstr>4. 사고의 전환을 위하여</vt:lpstr>
      <vt:lpstr>4. 사고의 전환을 위하여</vt:lpstr>
      <vt:lpstr>5. 윈도우 프로그래밍과 친해지자</vt:lpstr>
      <vt:lpstr>5. 윈도우 프로그래밍과 친해지자</vt:lpstr>
      <vt:lpstr>5. 윈도우 프로그래밍과 친해지자</vt:lpstr>
      <vt:lpstr>5. 윈도우 프로그래밍과 친해지자</vt:lpstr>
      <vt:lpstr>5. 윈도우 프로그래밍과 친해지자</vt:lpstr>
      <vt:lpstr>5. 윈도우 프로그래밍과 친해지자</vt:lpstr>
      <vt:lpstr>5. 윈도우 프로그래밍과 친해지자</vt:lpstr>
      <vt:lpstr>5. 윈도우 프로그래밍과 친해지자</vt:lpstr>
      <vt:lpstr>5. 윈도우 프로그래밍과 친해지자</vt:lpstr>
      <vt:lpstr>5. 윈도우 프로그래밍과 친해지자</vt:lpstr>
      <vt:lpstr>5. 윈도우 프로그래밍과 친해지자</vt:lpstr>
      <vt:lpstr>5. 윈도우 프로그래밍과 친해지자</vt:lpstr>
      <vt:lpstr>5. 윈도우 프로그래밍과 친해지자</vt:lpstr>
      <vt:lpstr>5. 윈도우 프로그래밍과 친해지자</vt:lpstr>
      <vt:lpstr>5. 윈도우 프로그래밍과 친해지자</vt:lpstr>
      <vt:lpstr>5. 윈도우 프로그래밍과 친해지자</vt:lpstr>
      <vt:lpstr>5. 윈도우 프로그래밍과 친해지자</vt:lpstr>
      <vt:lpstr>2.</vt:lpstr>
      <vt:lpstr>1. 첫번째 API프로그램</vt:lpstr>
      <vt:lpstr>PowerPoint 프레젠테이션</vt:lpstr>
      <vt:lpstr>PowerPoint 프레젠테이션</vt:lpstr>
      <vt:lpstr>2. 첫 번째 API프로그램 분석</vt:lpstr>
      <vt:lpstr>2. 첫 번째 API프로그램 분석</vt:lpstr>
      <vt:lpstr>2. 첫 번째 API프로그램 분석</vt:lpstr>
      <vt:lpstr>2. 첫 번째 API프로그램 분석</vt:lpstr>
      <vt:lpstr>2. 첫 번째 API프로그램 분석</vt:lpstr>
      <vt:lpstr>2. 첫 번째 API프로그램 분석</vt:lpstr>
      <vt:lpstr>2. 첫 번째 API프로그램 분석</vt:lpstr>
      <vt:lpstr>2. 첫 번째 API프로그램 분석</vt:lpstr>
      <vt:lpstr>2. 첫 번째 API프로그램 분석</vt:lpstr>
      <vt:lpstr>2. 첫 번째 API프로그램 분석</vt:lpstr>
      <vt:lpstr>2. 첫 번째 API프로그램 분석</vt:lpstr>
      <vt:lpstr>2. 첫 번째 API프로그램 분석</vt:lpstr>
      <vt:lpstr>2. 첫 번째 API프로그램 분석</vt:lpstr>
      <vt:lpstr>2. 첫 번째 API프로그램 분석</vt:lpstr>
      <vt:lpstr>2. 첫 번째 API프로그램 분석</vt:lpstr>
      <vt:lpstr>2. 첫 번째 API프로그램 분석</vt:lpstr>
      <vt:lpstr>2. 첫 번째 API프로그램 분석</vt:lpstr>
      <vt:lpstr>2. 첫 번째 API프로그램 분석</vt:lpstr>
      <vt:lpstr>2. 첫 번째 API프로그램 분석</vt:lpstr>
      <vt:lpstr>2. 첫 번째 API프로그램 분석</vt:lpstr>
      <vt:lpstr>3.</vt:lpstr>
      <vt:lpstr>1. 문자출력</vt:lpstr>
      <vt:lpstr>2. WM_PAINT메시지</vt:lpstr>
      <vt:lpstr>3. 유효 영역과 무효 영역</vt:lpstr>
      <vt:lpstr>4. GDI</vt:lpstr>
      <vt:lpstr>4. GDI</vt:lpstr>
      <vt:lpstr>5. 장치 컨텍스트 핸들 얻기 : 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11. 내부를 브러쉬로 채우기</vt:lpstr>
      <vt:lpstr>11. 내부를 브러쉬로 채우기</vt:lpstr>
      <vt:lpstr>12. 랜덤 사각형</vt:lpstr>
      <vt:lpstr>PowerPoint 프레젠테이션</vt:lpstr>
      <vt:lpstr>PowerPoint 프레젠테이션</vt:lpstr>
      <vt:lpstr>12. 랜덤 사각형</vt:lpstr>
      <vt:lpstr>13. 영역을 생성하고 색칠하기</vt:lpstr>
      <vt:lpstr>13. 영역을 생성하고 색칠하기</vt:lpstr>
      <vt:lpstr>14. 맵핑모드</vt:lpstr>
      <vt:lpstr>14. 맵핑모드</vt:lpstr>
      <vt:lpstr>15. 윈도우와 뷰 포트</vt:lpstr>
      <vt:lpstr>16. 가변 비율</vt:lpstr>
      <vt:lpstr>5.</vt:lpstr>
      <vt:lpstr>1. 키보드 무시하기</vt:lpstr>
      <vt:lpstr>2. 키스트로크 메시지</vt:lpstr>
      <vt:lpstr>3. Shift상태</vt:lpstr>
      <vt:lpstr>4. 문자 메시지</vt:lpstr>
      <vt:lpstr>5. 제어문자 처리</vt:lpstr>
      <vt:lpstr>6. 캐럿(커서가 아님)</vt:lpstr>
      <vt:lpstr>7. 폰트</vt:lpstr>
      <vt:lpstr>7. 폰트</vt:lpstr>
      <vt:lpstr>7. 폰트</vt:lpstr>
      <vt:lpstr>PowerPoint 프레젠테이션</vt:lpstr>
      <vt:lpstr>PowerPoint 프레젠테이션</vt:lpstr>
      <vt:lpstr>PowerPoint 프레젠테이션</vt:lpstr>
      <vt:lpstr> case WM_SETFOCUS:   CreateCaret (hwnd, NULL, cxChar, cyChar) ;   SetCaretPos (xCaret * cxChar, yCaret * cyChar) ;   ShowCaret (hwnd) ;   return 0 ;  case WM_KILLFOCUS:   HideCaret (hwnd) ;   DestroyCaret () ;   return 0 ;  case WM_KEYDOWN:   switch (wParam)   {    case VK_HOME:     xCaret = 0 ;   break ;    case VK_END:     xCaret = cxBuffer - 1 ;  break ;    case VK_PRIOR:     yCaret = 0 ;   break ;    case VK_NEXT:     yCaret = cyBuffer - 1 ;  break ;    case VK_LEFT:     xCaret = max (xCaret - 1, 0) ;  break ;    case VK_RIGHT:     xCaret = min (xCaret + 1, cxBuffer - 1) ; break ;                 case VK_UP:     yCaret = max (yCaret - 1, 0) ;  break ;    case VK_DOWN:     yCaret = min (yCaret + 1, cyBuffer - 1) ; break ;    case VK_DELETE:     for (x = xCaret ; x &lt; cxBuffer - 1 ; x++)      BUFFER (x, yCaret) = BUFFER (x + 1, yCaret) ;     BUFFER (cxBuffer - 1, yCaret) = ' ' ;     HideCaret (hwnd) ;     hdc = GetDC (hwnd) ;   SelectObject (hdc, CreateFont (0, 0, 0, 0, 0, 0, 0, 0,dwCharSet, 0, 0, 0, FIXED_PITCH, NULL)) ;   TextOut (hdc, xCaret * cxChar, yCaret * cyChar,&amp;BUFFER (xCaret, yCaret),cxBuffer - xCaret) ;     DeleteObject (SelectObject (hdc, GetStockObject (SYSTEM_FONT))) ;     ReleaseDC (hwnd, hdc) ;     ShowCaret (hwnd) ;     break ;   }   SetCaretPos (xCaret * cxChar, yCaret * cyChar) ;   return 0 ;</vt:lpstr>
      <vt:lpstr>PowerPoint 프레젠테이션</vt:lpstr>
      <vt:lpstr>PowerPoint 프레젠테이션</vt:lpstr>
      <vt:lpstr>6.</vt:lpstr>
      <vt:lpstr>1. 마우스의 기본</vt:lpstr>
      <vt:lpstr>2. 클라이언트 영역 마우스 메시지</vt:lpstr>
      <vt:lpstr>PowerPoint 프레젠테이션</vt:lpstr>
      <vt:lpstr>PowerPoint 프레젠테이션</vt:lpstr>
      <vt:lpstr>2. Shift Key처리</vt:lpstr>
      <vt:lpstr>3. 마우스 더블 클릭</vt:lpstr>
      <vt:lpstr>4. 비 클라이언트 영역 마우스 메시지</vt:lpstr>
      <vt:lpstr>5. Hit-Test메시지</vt:lpstr>
      <vt:lpstr>6. 메시지를 생성하는 메시지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7. 마우스 캡쳐</vt:lpstr>
      <vt:lpstr>7.</vt:lpstr>
      <vt:lpstr>1. 타이머의 기초</vt:lpstr>
      <vt:lpstr>PowerPoint 프레젠테이션</vt:lpstr>
      <vt:lpstr>PowerPoint 프레젠테이션</vt:lpstr>
      <vt:lpstr>PowerPoint 프레젠테이션</vt:lpstr>
      <vt:lpstr>PowerPoint 프레젠테이션</vt:lpstr>
      <vt:lpstr>2. FindWindow</vt:lpstr>
      <vt:lpstr>PowerPoint 프레젠테이션</vt:lpstr>
      <vt:lpstr>3. 윈도우 열거</vt:lpstr>
      <vt:lpstr>PowerPoint 프레젠테이션</vt:lpstr>
      <vt:lpstr>3. 윈도우 크기 변경</vt:lpstr>
      <vt:lpstr>3. 윈도우 크기 변경</vt:lpstr>
      <vt:lpstr>4. 윈도우 이동</vt:lpstr>
      <vt:lpstr>5. 반투명한 윈도우</vt:lpstr>
      <vt:lpstr>6. 훅</vt:lpstr>
      <vt:lpstr>6. 훅</vt:lpstr>
      <vt:lpstr>PowerPoint 프레젠테이션</vt:lpstr>
      <vt:lpstr>PowerPoint 프레젠테이션</vt:lpstr>
      <vt:lpstr>12.</vt:lpstr>
      <vt:lpstr>1. 비트맵의 종류</vt:lpstr>
      <vt:lpstr>1. 비트맵의 종류</vt:lpstr>
      <vt:lpstr>1. 비트맵의 종류</vt:lpstr>
      <vt:lpstr>PowerPoint 프레젠테이션</vt:lpstr>
      <vt:lpstr>1. 비트맵의 종류</vt:lpstr>
      <vt:lpstr>PowerPoint 프레젠테이션</vt:lpstr>
      <vt:lpstr>1. 비트맵의 종류</vt:lpstr>
      <vt:lpstr>PowerPoint 프레젠테이션</vt:lpstr>
      <vt:lpstr>1. 비트맵의 종류</vt:lpstr>
      <vt:lpstr>1. 비트맵의 종류</vt:lpstr>
      <vt:lpstr>1. 비트맵의 종류</vt:lpstr>
      <vt:lpstr>PowerPoint 프레젠테이션</vt:lpstr>
      <vt:lpstr>PowerPoint 프레젠테이션</vt:lpstr>
      <vt:lpstr>PowerPoint 프레젠테이션</vt:lpstr>
      <vt:lpstr>PowerPoint 프레젠테이션</vt:lpstr>
      <vt:lpstr>1. 비트맵의 종류</vt:lpstr>
      <vt:lpstr>리소스에디터를 사용한 비트맵 로드</vt:lpstr>
      <vt:lpstr>파일명으로 비트맵 로드</vt:lpstr>
      <vt:lpstr>더블버퍼링</vt:lpstr>
      <vt:lpstr>오프스크린 DC 생성</vt:lpstr>
      <vt:lpstr>오프스크린에서 사용할 리소스 등록</vt:lpstr>
      <vt:lpstr>오프스크린의 컬러 체우기 및 복사</vt:lpstr>
      <vt:lpstr>비트맵 연산 </vt:lpstr>
      <vt:lpstr>출력 모드</vt:lpstr>
      <vt:lpstr>알파 브랜딩</vt:lpstr>
      <vt:lpstr>AC_SRC_ALPHA가 설정되지 않은 경우</vt:lpstr>
      <vt:lpstr>SourceConstantAlpha를 사용하지 않으면 (즉, 0xFF와 같음)</vt:lpstr>
      <vt:lpstr>모두 있는 경우</vt:lpstr>
      <vt:lpstr>AlphaBlend</vt:lpstr>
      <vt:lpstr>StretchBlt</vt:lpstr>
      <vt:lpstr>GIMP알파맵생성</vt:lpstr>
      <vt:lpstr>8.</vt:lpstr>
      <vt:lpstr>1. 자식 윈도우 제어</vt:lpstr>
      <vt:lpstr>PowerPoint 프레젠테이션</vt:lpstr>
      <vt:lpstr>PowerPoint 프레젠테이션</vt:lpstr>
      <vt:lpstr>PowerPoint 프레젠테이션</vt:lpstr>
      <vt:lpstr>1. 자식 윈도우 제어</vt:lpstr>
      <vt:lpstr>2. 자식 윈도우가 부모 윈도우에 메시지 보내기</vt:lpstr>
      <vt:lpstr>3. 부모 윈도우가 자식윈도우에게 보내는 메시지</vt:lpstr>
      <vt:lpstr>4. 누르기 단추</vt:lpstr>
      <vt:lpstr>5. 체크 상자</vt:lpstr>
      <vt:lpstr>6. 라디오 단추</vt:lpstr>
      <vt:lpstr>7. 보이는 단추와 사용 가능한 단추</vt:lpstr>
      <vt:lpstr>8. 단추와 입력 포커스</vt:lpstr>
      <vt:lpstr>8. WM_CTLCOLORBTN메시지</vt:lpstr>
      <vt:lpstr>PowerPoint 프레젠테이션</vt:lpstr>
      <vt:lpstr>PowerPoint 프레젠테이션</vt:lpstr>
      <vt:lpstr>PowerPoint 프레젠테이션</vt:lpstr>
      <vt:lpstr>PowerPoint 프레젠테이션</vt:lpstr>
      <vt:lpstr>9. BS_OWNERDRAW 스타일 단추</vt:lpstr>
      <vt:lpstr>10. 정적 클래스</vt:lpstr>
      <vt:lpstr>11. 스크롤 바 클래스</vt:lpstr>
      <vt:lpstr>11. 스크롤 바 클래스</vt:lpstr>
      <vt:lpstr>PowerPoint 프레젠테이션</vt:lpstr>
      <vt:lpstr>PowerPoint 프레젠테이션</vt:lpstr>
      <vt:lpstr>PowerPoint 프레젠테이션</vt:lpstr>
      <vt:lpstr>PowerPoint 프레젠테이션</vt:lpstr>
      <vt:lpstr>12. 윈도우 서브클래싱(SubClassing)</vt:lpstr>
      <vt:lpstr>PowerPoint 프레젠테이션</vt:lpstr>
      <vt:lpstr>PowerPoint 프레젠테이션</vt:lpstr>
      <vt:lpstr>13. 에디트 클래스 스타일</vt:lpstr>
      <vt:lpstr>14. 에디트 컨트롤에 메시지를 전송하기</vt:lpstr>
      <vt:lpstr>15. 목록 상자 스타일</vt:lpstr>
      <vt:lpstr>15. 목록 상자 스타일</vt:lpstr>
      <vt:lpstr>15. 목록 상자 스타일</vt:lpstr>
      <vt:lpstr>15. 목록 상자 스타일</vt:lpstr>
      <vt:lpstr>15. 목록 상자 스타일</vt:lpstr>
      <vt:lpstr>15. 목록 상자 스타일</vt:lpstr>
      <vt:lpstr>PowerPoint 프레젠테이션</vt:lpstr>
      <vt:lpstr>PowerPoint 프레젠테이션</vt:lpstr>
      <vt:lpstr>PowerPoint 프레젠테이션</vt:lpstr>
      <vt:lpstr>16. 파일 나열하기</vt:lpstr>
      <vt:lpstr>PowerPoint 프레젠테이션</vt:lpstr>
      <vt:lpstr>PowerPoint 프레젠테이션</vt:lpstr>
      <vt:lpstr>PowerPoint 프레젠테이션</vt:lpstr>
      <vt:lpstr>PowerPoint 프레젠테이션</vt:lpstr>
      <vt:lpstr>17. OWNERDRAW</vt:lpstr>
      <vt:lpstr>17. OWNERDRAW</vt:lpstr>
      <vt:lpstr>17. OWNERDRAW</vt:lpstr>
      <vt:lpstr>17. OWNERDRAW</vt:lpstr>
      <vt:lpstr>17. OWNERDRAW</vt:lpstr>
      <vt:lpstr>9.</vt:lpstr>
      <vt:lpstr>1. 자원</vt:lpstr>
      <vt:lpstr>PowerPoint 프레젠테이션</vt:lpstr>
      <vt:lpstr>PowerPoint 프레젠테이션</vt:lpstr>
      <vt:lpstr>2. 사용자 정의 커서 사용하기</vt:lpstr>
      <vt:lpstr>3. 메뉴와 메시지</vt:lpstr>
      <vt:lpstr>PowerPoint 프레젠테이션</vt:lpstr>
      <vt:lpstr>PowerPoint 프레젠테이션</vt:lpstr>
      <vt:lpstr>PowerPoint 프레젠테이션</vt:lpstr>
      <vt:lpstr>PowerPoint 프레젠테이션</vt:lpstr>
      <vt:lpstr>3. 메뉴와 메시지</vt:lpstr>
      <vt:lpstr>4. 시스템 메뉴 사용하기</vt:lpstr>
      <vt:lpstr>5. 기타 메뉴 명령</vt:lpstr>
      <vt:lpstr>6. 키보드 액셀러레이터</vt:lpstr>
      <vt:lpstr>PowerPoint 프레젠테이션</vt:lpstr>
      <vt:lpstr>PowerPoint 프레젠테이션</vt:lpstr>
      <vt:lpstr>PowerPoint 프레젠테이션</vt:lpstr>
      <vt:lpstr>PowerPoint 프레젠테이션</vt:lpstr>
      <vt:lpstr>10.</vt:lpstr>
      <vt:lpstr>1. 다이얼로그 박스</vt:lpstr>
      <vt:lpstr>1. 다이얼로그 박스</vt:lpstr>
      <vt:lpstr>PowerPoint 프레젠테이션</vt:lpstr>
      <vt:lpstr>PowerPoint 프레젠테이션</vt:lpstr>
      <vt:lpstr>1. 다이얼로그 박스</vt:lpstr>
      <vt:lpstr>PowerPoint 프레젠테이션</vt:lpstr>
      <vt:lpstr>PowerPoint 프레젠테이션</vt:lpstr>
      <vt:lpstr>PowerPoint 프레젠테이션</vt:lpstr>
      <vt:lpstr>2. 모달리스 대화상자</vt:lpstr>
      <vt:lpstr>PowerPoint 프레젠테이션</vt:lpstr>
      <vt:lpstr>PowerPoint 프레젠테이션</vt:lpstr>
      <vt:lpstr>PowerPoint 프레젠테이션</vt:lpstr>
      <vt:lpstr>PowerPoint 프레젠테이션</vt:lpstr>
      <vt:lpstr>3. 공용대화상자</vt:lpstr>
      <vt:lpstr>3. 공용대화상자</vt:lpstr>
      <vt:lpstr>PowerPoint 프레젠테이션</vt:lpstr>
      <vt:lpstr>3. 공용대화상자</vt:lpstr>
      <vt:lpstr>3. 공용대화상자</vt:lpstr>
      <vt:lpstr>3. 공용대화상자</vt:lpstr>
      <vt:lpstr>3. 공용대화상자</vt:lpstr>
      <vt:lpstr>3. 공용대화상자</vt:lpstr>
      <vt:lpstr>3. 공용대화상자</vt:lpstr>
      <vt:lpstr>3. 공용대화상자</vt:lpstr>
      <vt:lpstr>11.</vt:lpstr>
      <vt:lpstr>1. 공통 컨트롤의 초기화</vt:lpstr>
      <vt:lpstr>1. 공통 컨트롤의 초기화</vt:lpstr>
      <vt:lpstr>2. Progress 컨트롤</vt:lpstr>
      <vt:lpstr>2. Progress 컨트롤</vt:lpstr>
      <vt:lpstr>PowerPoint 프레젠테이션</vt:lpstr>
      <vt:lpstr>3. 트랙 바</vt:lpstr>
      <vt:lpstr>3. 트랙 바</vt:lpstr>
      <vt:lpstr>3. 트랙 바</vt:lpstr>
      <vt:lpstr>PowerPoint 프레젠테이션</vt:lpstr>
      <vt:lpstr>PowerPoint 프레젠테이션</vt:lpstr>
      <vt:lpstr>4. 업다운</vt:lpstr>
      <vt:lpstr>4. 업다운</vt:lpstr>
      <vt:lpstr>PowerPoint 프레젠테이션</vt:lpstr>
      <vt:lpstr>PowerPoint 프레젠테이션</vt:lpstr>
      <vt:lpstr>5. 애니메이트</vt:lpstr>
      <vt:lpstr>PowerPoint 프레젠테이션</vt:lpstr>
      <vt:lpstr>6. 핫키</vt:lpstr>
      <vt:lpstr>6. 핫키</vt:lpstr>
      <vt:lpstr>7. 날짜 선택 컨트롤</vt:lpstr>
      <vt:lpstr>7. 날짜 선택 컨트롤</vt:lpstr>
      <vt:lpstr>8. 상태란</vt:lpstr>
      <vt:lpstr>PowerPoint 프레젠테이션</vt:lpstr>
      <vt:lpstr>9. 프로퍼티 시트</vt:lpstr>
      <vt:lpstr>9. 프로퍼티 시트</vt:lpstr>
      <vt:lpstr>9. 프로퍼티 시트</vt:lpstr>
      <vt:lpstr>9. 프로퍼티 시트</vt:lpstr>
      <vt:lpstr>9. 프로퍼티 시트</vt:lpstr>
      <vt:lpstr>9. 프로퍼티 시트</vt:lpstr>
      <vt:lpstr>PowerPoint 프레젠테이션</vt:lpstr>
      <vt:lpstr>PowerPoint 프레젠테이션</vt:lpstr>
      <vt:lpstr>9. 프로퍼티 시트</vt:lpstr>
      <vt:lpstr>9. 프로퍼티 시트</vt:lpstr>
      <vt:lpstr>10. 이미지 리스트</vt:lpstr>
      <vt:lpstr>10. 이미지 리스트</vt:lpstr>
      <vt:lpstr>10. 이미지 리스트</vt:lpstr>
      <vt:lpstr>PowerPoint 프레젠테이션</vt:lpstr>
      <vt:lpstr>11. 리스트 뷰</vt:lpstr>
      <vt:lpstr>11. 리스트 뷰</vt:lpstr>
      <vt:lpstr>11. 리스트 뷰</vt:lpstr>
      <vt:lpstr>PowerPoint 프레젠테이션</vt:lpstr>
      <vt:lpstr>PowerPoint 프레젠테이션</vt:lpstr>
      <vt:lpstr>11. 리스트 뷰</vt:lpstr>
      <vt:lpstr>11. 리스트 뷰</vt:lpstr>
      <vt:lpstr>11. 리스트 뷰</vt:lpstr>
      <vt:lpstr>PowerPoint 프레젠테이션</vt:lpstr>
      <vt:lpstr>PowerPoint 프레젠테이션</vt:lpstr>
      <vt:lpstr>PowerPoint 프레젠테이션</vt:lpstr>
      <vt:lpstr>12. 트리 뷰</vt:lpstr>
      <vt:lpstr>12. 트리 뷰</vt:lpstr>
      <vt:lpstr>12. 트리 뷰</vt:lpstr>
      <vt:lpstr>12. 트리 뷰</vt:lpstr>
      <vt:lpstr>12. 트리 뷰</vt:lpstr>
      <vt:lpstr>12. 트리 뷰</vt:lpstr>
      <vt:lpstr>12. 트리 뷰</vt:lpstr>
      <vt:lpstr>12. 트리 뷰</vt:lpstr>
      <vt:lpstr>12. 트리 뷰</vt:lpstr>
      <vt:lpstr>PowerPoint 프레젠테이션</vt:lpstr>
      <vt:lpstr>PowerPoint 프레젠테이션</vt:lpstr>
      <vt:lpstr>12. 트리 뷰</vt:lpstr>
      <vt:lpstr>12. 트리 뷰</vt:lpstr>
      <vt:lpstr>12. 트리 뷰</vt:lpstr>
      <vt:lpstr>PowerPoint 프레젠테이션</vt:lpstr>
      <vt:lpstr>12. 트리 뷰</vt:lpstr>
      <vt:lpstr>3. Drawing</vt:lpstr>
      <vt:lpstr>GDI (1)</vt:lpstr>
      <vt:lpstr>GDI (2)</vt:lpstr>
      <vt:lpstr>GDI (2)</vt:lpstr>
      <vt:lpstr>Device Context (1)</vt:lpstr>
      <vt:lpstr>Device Context (2)</vt:lpstr>
      <vt:lpstr>Device Context의 속성 관련 함수</vt:lpstr>
      <vt:lpstr>Text 관련 함수</vt:lpstr>
      <vt:lpstr>Text 관련 함수</vt:lpstr>
      <vt:lpstr>도형 관련 출력 함수(1)</vt:lpstr>
      <vt:lpstr>도형 관련 출력 함수 (2)</vt:lpstr>
      <vt:lpstr>GDI 개체(1)</vt:lpstr>
      <vt:lpstr>GDI 개체(2)</vt:lpstr>
      <vt:lpstr>GDI 개체(3)</vt:lpstr>
      <vt:lpstr>GDI 개체(4)</vt:lpstr>
      <vt:lpstr>GDI 개체(5)</vt:lpstr>
      <vt:lpstr>GDI 개체(6)</vt:lpstr>
      <vt:lpstr>GDI 개체(7)</vt:lpstr>
      <vt:lpstr>GDI 개체(8)</vt:lpstr>
      <vt:lpstr>GDI 개체(9)</vt:lpstr>
      <vt:lpstr>GDI 개체(10)</vt:lpstr>
      <vt:lpstr>Drawing Mode (1)</vt:lpstr>
      <vt:lpstr>Drawing Mode (2)</vt:lpstr>
      <vt:lpstr>Mapping Mode</vt:lpstr>
      <vt:lpstr>Mapping Mode 관련 함수</vt:lpstr>
      <vt:lpstr>PowerPoint 프레젠테이션</vt:lpstr>
      <vt:lpstr>WM_PAINT (1) </vt:lpstr>
      <vt:lpstr>WM_PAINT (2) </vt:lpstr>
      <vt:lpstr>WM_PAINT (3)</vt:lpstr>
      <vt:lpstr>GetDC vs BeginPaint</vt:lpstr>
      <vt:lpstr>Bitmap</vt:lpstr>
      <vt:lpstr>Bitmap</vt:lpstr>
      <vt:lpstr>Bitmap</vt:lpstr>
      <vt:lpstr>Bitmap 출력방식</vt:lpstr>
      <vt:lpstr>BitBlt vs StretchBlt(1)</vt:lpstr>
      <vt:lpstr>BitBlt vs StretchBlt(2)</vt:lpstr>
      <vt:lpstr>메모리 DC의 bitmap교체(1)</vt:lpstr>
      <vt:lpstr>메모리 DC의 bitmap교체(2)</vt:lpstr>
      <vt:lpstr>Memory DC  화면 DC 로 복사</vt:lpstr>
      <vt:lpstr>PowerPoint 프레젠테이션</vt:lpstr>
      <vt:lpstr>그 밖의 bitmap의 출력 방법</vt:lpstr>
      <vt:lpstr>캐럿 (1)</vt:lpstr>
      <vt:lpstr>캐럿 (2)</vt:lpstr>
      <vt:lpstr>13.</vt:lpstr>
      <vt:lpstr>1. 메모리 할당</vt:lpstr>
      <vt:lpstr>1. 메모리 할당</vt:lpstr>
      <vt:lpstr>2. 예약과 확정</vt:lpstr>
      <vt:lpstr>3. 보호 속성</vt:lpstr>
      <vt:lpstr>4. 메모리 맵 파일</vt:lpstr>
      <vt:lpstr>PowerPoint 프레젠테이션</vt:lpstr>
      <vt:lpstr>4. 메모리 맵 파일</vt:lpstr>
      <vt:lpstr>4. 메모리 맵 파일</vt:lpstr>
      <vt:lpstr>4. 메모리 맵 파일</vt:lpstr>
      <vt:lpstr>5. 메모리 공유</vt:lpstr>
      <vt:lpstr>10.Memory, File I/O, Clipboard</vt:lpstr>
      <vt:lpstr>Win32 메모리 구조 (1)</vt:lpstr>
      <vt:lpstr>Win32 메모리 구조 (2)</vt:lpstr>
      <vt:lpstr>Win32 메모리 구조 (3)</vt:lpstr>
      <vt:lpstr>PowerPoint 프레젠테이션</vt:lpstr>
      <vt:lpstr>Win32 메모리 구조 (5)</vt:lpstr>
      <vt:lpstr>Win32 메모리 구조 (6)</vt:lpstr>
      <vt:lpstr>Memory Allocation</vt:lpstr>
      <vt:lpstr>Memory Type</vt:lpstr>
      <vt:lpstr>Memory Type</vt:lpstr>
      <vt:lpstr>Heap Memory Functions (1)</vt:lpstr>
      <vt:lpstr>Heap Memory Functions (2)</vt:lpstr>
      <vt:lpstr>Heap Memory Functions (3)</vt:lpstr>
      <vt:lpstr>Heap Memory Functions (4)</vt:lpstr>
      <vt:lpstr>Virtual Memory (1)</vt:lpstr>
      <vt:lpstr>Virtual Memory (2)</vt:lpstr>
      <vt:lpstr>Virtual Memory (3)</vt:lpstr>
      <vt:lpstr>Virtual Memory (4)</vt:lpstr>
      <vt:lpstr>Virtual Memory (5)</vt:lpstr>
      <vt:lpstr>Heap (1)</vt:lpstr>
      <vt:lpstr>Heap (2)</vt:lpstr>
      <vt:lpstr>Heap (3)</vt:lpstr>
      <vt:lpstr>File I/O (1)</vt:lpstr>
      <vt:lpstr>File I/O (2)</vt:lpstr>
      <vt:lpstr>File I/O (3)</vt:lpstr>
      <vt:lpstr>Clipboard (1)</vt:lpstr>
      <vt:lpstr>Clipboard (2)</vt:lpstr>
      <vt:lpstr>Clipboard (3)</vt:lpstr>
      <vt:lpstr>Clipboard (4)</vt:lpstr>
      <vt:lpstr>Clipboard (5)</vt:lpstr>
      <vt:lpstr>Clipboard (6)</vt:lpstr>
      <vt:lpstr>실습 </vt:lpstr>
      <vt:lpstr>14.</vt:lpstr>
      <vt:lpstr>1. 프로세스와 스레드</vt:lpstr>
      <vt:lpstr>1. 프로세스와 스레드</vt:lpstr>
      <vt:lpstr>1. 프로세스와 스레드</vt:lpstr>
      <vt:lpstr>1. 프로세스와 스레드</vt:lpstr>
      <vt:lpstr>1. 프로세스와 스레드</vt:lpstr>
      <vt:lpstr>1. 프로세스와 스레드</vt:lpstr>
      <vt:lpstr>1. 프로세스와 스레드</vt:lpstr>
      <vt:lpstr>1. 프로세스와 스레드</vt:lpstr>
      <vt:lpstr>2. 프로세스 핸들</vt:lpstr>
      <vt:lpstr>PowerPoint 프레젠테이션</vt:lpstr>
      <vt:lpstr>PowerPoint 프레젠테이션</vt:lpstr>
      <vt:lpstr>3. Thread</vt:lpstr>
      <vt:lpstr>3. Thread</vt:lpstr>
      <vt:lpstr>PowerPoint 프레젠테이션</vt:lpstr>
      <vt:lpstr>PowerPoint 프레젠테이션</vt:lpstr>
      <vt:lpstr>PowerPoint 프레젠테이션</vt:lpstr>
      <vt:lpstr>PowerPoint 프레젠테이션</vt:lpstr>
      <vt:lpstr>3. 동기화</vt:lpstr>
      <vt:lpstr>3. 동기화</vt:lpstr>
      <vt:lpstr>3. 동기화</vt:lpstr>
      <vt:lpstr>3. 동기화</vt:lpstr>
      <vt:lpstr>PowerPoint 프레젠테이션</vt:lpstr>
      <vt:lpstr>PowerPoint 프레젠테이션</vt:lpstr>
      <vt:lpstr>3. 동기화</vt:lpstr>
      <vt:lpstr>3. 동기화</vt:lpstr>
      <vt:lpstr>PowerPoint 프레젠테이션</vt:lpstr>
      <vt:lpstr>PowerPoint 프레젠테이션</vt:lpstr>
      <vt:lpstr>15.</vt:lpstr>
      <vt:lpstr>1. 파일 입출력</vt:lpstr>
      <vt:lpstr>1. 파일 입출력</vt:lpstr>
      <vt:lpstr>1. 파일 입출력</vt:lpstr>
      <vt:lpstr>1. 파일 입출력</vt:lpstr>
      <vt:lpstr>1. 파일 입출력</vt:lpstr>
      <vt:lpstr>2. 비동기 입출력</vt:lpstr>
      <vt:lpstr>PowerPoint 프레젠테이션</vt:lpstr>
      <vt:lpstr>PowerPoint 프레젠테이션</vt:lpstr>
      <vt:lpstr>PowerPoint 프레젠테이션</vt:lpstr>
      <vt:lpstr>PowerPoint 프레젠테이션</vt:lpstr>
      <vt:lpstr>3. 파일 관리</vt:lpstr>
      <vt:lpstr>3. 파일 관리</vt:lpstr>
      <vt:lpstr>3. 파일 관리</vt:lpstr>
      <vt:lpstr>3. 파일 관리</vt:lpstr>
      <vt:lpstr>PowerPoint 프레젠테이션</vt:lpstr>
      <vt:lpstr>PowerPoint 프레젠테이션</vt:lpstr>
      <vt:lpstr>3. 파일 관리</vt:lpstr>
      <vt:lpstr>3. 파일 관리</vt:lpstr>
      <vt:lpstr>16.</vt:lpstr>
      <vt:lpstr>1. DLL (Dynamic Link Library)</vt:lpstr>
      <vt:lpstr>1. DLL (Dynamic Link Library)</vt:lpstr>
      <vt:lpstr>1. DLL (Dynamic Link Library)</vt:lpstr>
      <vt:lpstr>17.</vt:lpstr>
      <vt:lpstr>1. 서버 소켓</vt:lpstr>
      <vt:lpstr>1. 서버 소켓</vt:lpstr>
      <vt:lpstr>1. 서버 소켓</vt:lpstr>
      <vt:lpstr>PowerPoint 프레젠테이션</vt:lpstr>
      <vt:lpstr>PowerPoint 프레젠테이션</vt:lpstr>
      <vt:lpstr>PowerPoint 프레젠테이션</vt:lpstr>
      <vt:lpstr>1. 서버 소켓</vt:lpstr>
      <vt:lpstr>2. 클라이언트(원격) 소켓</vt:lpstr>
      <vt:lpstr>2. 클라이언트(원격) 소켓</vt:lpstr>
      <vt:lpstr>PowerPoint 프레젠테이션</vt:lpstr>
      <vt:lpstr>PowerPoint 프레젠테이션</vt:lpstr>
      <vt:lpstr>PowerPoint 프레젠테이션</vt:lpstr>
      <vt:lpstr>3. TCP</vt:lpstr>
      <vt:lpstr>3. TCP</vt:lpstr>
      <vt:lpstr>4. 패킷</vt:lpstr>
      <vt:lpstr>18.</vt:lpstr>
      <vt:lpstr>1. WSAStartup함수</vt:lpstr>
      <vt:lpstr>2. WSACleanup함수</vt:lpstr>
      <vt:lpstr>3. 메모리 바이트 순서</vt:lpstr>
      <vt:lpstr>3. 메모리 바이트 순서</vt:lpstr>
      <vt:lpstr>문자집합 (Character Set)</vt:lpstr>
      <vt:lpstr>문자집합(Character Set)</vt:lpstr>
      <vt:lpstr>문자 인코딩</vt:lpstr>
      <vt:lpstr>문자 인코딩의 구성</vt:lpstr>
      <vt:lpstr>ASCII</vt:lpstr>
      <vt:lpstr>한글 코드</vt:lpstr>
      <vt:lpstr>글자수 계산</vt:lpstr>
      <vt:lpstr>2 바이트 조합형 코드</vt:lpstr>
      <vt:lpstr>ISO 2022</vt:lpstr>
      <vt:lpstr>유니코드</vt:lpstr>
      <vt:lpstr>유니코드에서 지원하는 11,172자 한글 코드 </vt:lpstr>
      <vt:lpstr>유니코드로 인코딩하는 방식</vt:lpstr>
      <vt:lpstr>UTF-8</vt:lpstr>
      <vt:lpstr>KS X 1005-1</vt:lpstr>
      <vt:lpstr>폰트(Font)</vt:lpstr>
      <vt:lpstr>PowerPoint 프레젠테이션</vt:lpstr>
      <vt:lpstr>Font</vt:lpstr>
      <vt:lpstr>폰트의 확장자</vt:lpstr>
      <vt:lpstr>폰트를 구별하는 3요소</vt:lpstr>
      <vt:lpstr>폰트의 종류</vt:lpstr>
      <vt:lpstr>폰트 패밀리(Family)</vt:lpstr>
      <vt:lpstr>문자셋(Character Set)</vt:lpstr>
      <vt:lpstr>논리 및 물리 폰트</vt:lpstr>
      <vt:lpstr>LOGFONT구조체</vt:lpstr>
      <vt:lpstr>PowerPoint 프레젠테이션</vt:lpstr>
      <vt:lpstr>CreateFont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UTF ENCODING(UTF-8,16,32)</vt:lpstr>
      <vt:lpstr>Codepage</vt:lpstr>
      <vt:lpstr>BMP(Basic Multilingual plane)</vt:lpstr>
      <vt:lpstr>BMP 표현</vt:lpstr>
      <vt:lpstr>UTF8과 UTF16으로 표현</vt:lpstr>
      <vt:lpstr>차례</vt:lpstr>
      <vt:lpstr>PowerPoint 프레젠테이션</vt:lpstr>
      <vt:lpstr>유니코드의 Character Set</vt:lpstr>
      <vt:lpstr>왜 인코딩이 필요한가?</vt:lpstr>
      <vt:lpstr>PowerPoint 프레젠테이션</vt:lpstr>
      <vt:lpstr>유니코드 인코딩(UTF)</vt:lpstr>
      <vt:lpstr>UTF-8 장점 &amp; 단점</vt:lpstr>
      <vt:lpstr>UTF-8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UTF-16</vt:lpstr>
      <vt:lpstr>UTF-16 인코딩 방법</vt:lpstr>
      <vt:lpstr>인코딩 API</vt:lpstr>
      <vt:lpstr>인코딩 API</vt:lpstr>
      <vt:lpstr>인코딩 API</vt:lpstr>
      <vt:lpstr>19.</vt:lpstr>
      <vt:lpstr>1. TransmitFile함수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20.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DACE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Win32 API</dc:title>
  <dc:creator>KGCA;prokvip</dc:creator>
  <cp:lastModifiedBy>학원</cp:lastModifiedBy>
  <cp:revision>123</cp:revision>
  <dcterms:created xsi:type="dcterms:W3CDTF">2005-06-08T07:43:43Z</dcterms:created>
  <dcterms:modified xsi:type="dcterms:W3CDTF">2021-08-18T05:37:04Z</dcterms:modified>
</cp:coreProperties>
</file>