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519"/>
  </p:notesMasterIdLst>
  <p:sldIdLst>
    <p:sldId id="256" r:id="rId2"/>
    <p:sldId id="902" r:id="rId3"/>
    <p:sldId id="683" r:id="rId4"/>
    <p:sldId id="903" r:id="rId5"/>
    <p:sldId id="910" r:id="rId6"/>
    <p:sldId id="909" r:id="rId7"/>
    <p:sldId id="905" r:id="rId8"/>
    <p:sldId id="906" r:id="rId9"/>
    <p:sldId id="907" r:id="rId10"/>
    <p:sldId id="904" r:id="rId11"/>
    <p:sldId id="908" r:id="rId12"/>
    <p:sldId id="263" r:id="rId13"/>
    <p:sldId id="264" r:id="rId14"/>
    <p:sldId id="265" r:id="rId15"/>
    <p:sldId id="266" r:id="rId16"/>
    <p:sldId id="684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268" r:id="rId26"/>
    <p:sldId id="682" r:id="rId27"/>
    <p:sldId id="270" r:id="rId28"/>
    <p:sldId id="271" r:id="rId29"/>
    <p:sldId id="272" r:id="rId30"/>
    <p:sldId id="275" r:id="rId31"/>
    <p:sldId id="277" r:id="rId32"/>
    <p:sldId id="278" r:id="rId33"/>
    <p:sldId id="279" r:id="rId34"/>
    <p:sldId id="280" r:id="rId35"/>
    <p:sldId id="693" r:id="rId36"/>
    <p:sldId id="694" r:id="rId37"/>
    <p:sldId id="281" r:id="rId38"/>
    <p:sldId id="282" r:id="rId39"/>
    <p:sldId id="709" r:id="rId40"/>
    <p:sldId id="705" r:id="rId41"/>
    <p:sldId id="707" r:id="rId42"/>
    <p:sldId id="708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695" r:id="rId71"/>
    <p:sldId id="696" r:id="rId72"/>
    <p:sldId id="697" r:id="rId73"/>
    <p:sldId id="698" r:id="rId74"/>
    <p:sldId id="699" r:id="rId75"/>
    <p:sldId id="700" r:id="rId76"/>
    <p:sldId id="701" r:id="rId77"/>
    <p:sldId id="702" r:id="rId78"/>
    <p:sldId id="703" r:id="rId79"/>
    <p:sldId id="312" r:id="rId80"/>
    <p:sldId id="313" r:id="rId81"/>
    <p:sldId id="314" r:id="rId82"/>
    <p:sldId id="315" r:id="rId83"/>
    <p:sldId id="316" r:id="rId84"/>
    <p:sldId id="317" r:id="rId85"/>
    <p:sldId id="318" r:id="rId86"/>
    <p:sldId id="323" r:id="rId87"/>
    <p:sldId id="327" r:id="rId88"/>
    <p:sldId id="328" r:id="rId89"/>
    <p:sldId id="810" r:id="rId90"/>
    <p:sldId id="811" r:id="rId91"/>
    <p:sldId id="812" r:id="rId92"/>
    <p:sldId id="813" r:id="rId93"/>
    <p:sldId id="814" r:id="rId94"/>
    <p:sldId id="815" r:id="rId95"/>
    <p:sldId id="816" r:id="rId96"/>
    <p:sldId id="817" r:id="rId97"/>
    <p:sldId id="818" r:id="rId98"/>
    <p:sldId id="329" r:id="rId99"/>
    <p:sldId id="330" r:id="rId100"/>
    <p:sldId id="331" r:id="rId101"/>
    <p:sldId id="332" r:id="rId102"/>
    <p:sldId id="333" r:id="rId103"/>
    <p:sldId id="334" r:id="rId104"/>
    <p:sldId id="335" r:id="rId105"/>
    <p:sldId id="336" r:id="rId106"/>
    <p:sldId id="337" r:id="rId107"/>
    <p:sldId id="338" r:id="rId108"/>
    <p:sldId id="339" r:id="rId109"/>
    <p:sldId id="340" r:id="rId110"/>
    <p:sldId id="341" r:id="rId111"/>
    <p:sldId id="342" r:id="rId112"/>
    <p:sldId id="343" r:id="rId113"/>
    <p:sldId id="344" r:id="rId114"/>
    <p:sldId id="345" r:id="rId115"/>
    <p:sldId id="347" r:id="rId116"/>
    <p:sldId id="348" r:id="rId117"/>
    <p:sldId id="349" r:id="rId118"/>
    <p:sldId id="350" r:id="rId119"/>
    <p:sldId id="351" r:id="rId120"/>
    <p:sldId id="352" r:id="rId121"/>
    <p:sldId id="353" r:id="rId122"/>
    <p:sldId id="354" r:id="rId123"/>
    <p:sldId id="355" r:id="rId124"/>
    <p:sldId id="800" r:id="rId125"/>
    <p:sldId id="801" r:id="rId126"/>
    <p:sldId id="802" r:id="rId127"/>
    <p:sldId id="803" r:id="rId128"/>
    <p:sldId id="804" r:id="rId129"/>
    <p:sldId id="805" r:id="rId130"/>
    <p:sldId id="806" r:id="rId131"/>
    <p:sldId id="807" r:id="rId132"/>
    <p:sldId id="808" r:id="rId133"/>
    <p:sldId id="809" r:id="rId134"/>
    <p:sldId id="819" r:id="rId135"/>
    <p:sldId id="820" r:id="rId136"/>
    <p:sldId id="821" r:id="rId137"/>
    <p:sldId id="822" r:id="rId138"/>
    <p:sldId id="823" r:id="rId139"/>
    <p:sldId id="824" r:id="rId140"/>
    <p:sldId id="825" r:id="rId141"/>
    <p:sldId id="826" r:id="rId142"/>
    <p:sldId id="827" r:id="rId143"/>
    <p:sldId id="828" r:id="rId144"/>
    <p:sldId id="829" r:id="rId145"/>
    <p:sldId id="356" r:id="rId146"/>
    <p:sldId id="357" r:id="rId147"/>
    <p:sldId id="358" r:id="rId148"/>
    <p:sldId id="359" r:id="rId149"/>
    <p:sldId id="360" r:id="rId150"/>
    <p:sldId id="361" r:id="rId151"/>
    <p:sldId id="362" r:id="rId152"/>
    <p:sldId id="363" r:id="rId153"/>
    <p:sldId id="364" r:id="rId154"/>
    <p:sldId id="365" r:id="rId155"/>
    <p:sldId id="366" r:id="rId156"/>
    <p:sldId id="367" r:id="rId157"/>
    <p:sldId id="368" r:id="rId158"/>
    <p:sldId id="369" r:id="rId159"/>
    <p:sldId id="370" r:id="rId160"/>
    <p:sldId id="371" r:id="rId161"/>
    <p:sldId id="372" r:id="rId162"/>
    <p:sldId id="373" r:id="rId163"/>
    <p:sldId id="374" r:id="rId164"/>
    <p:sldId id="375" r:id="rId165"/>
    <p:sldId id="376" r:id="rId166"/>
    <p:sldId id="377" r:id="rId167"/>
    <p:sldId id="378" r:id="rId168"/>
    <p:sldId id="379" r:id="rId169"/>
    <p:sldId id="380" r:id="rId170"/>
    <p:sldId id="381" r:id="rId171"/>
    <p:sldId id="382" r:id="rId172"/>
    <p:sldId id="383" r:id="rId173"/>
    <p:sldId id="384" r:id="rId174"/>
    <p:sldId id="385" r:id="rId175"/>
    <p:sldId id="386" r:id="rId176"/>
    <p:sldId id="387" r:id="rId177"/>
    <p:sldId id="388" r:id="rId178"/>
    <p:sldId id="389" r:id="rId179"/>
    <p:sldId id="390" r:id="rId180"/>
    <p:sldId id="391" r:id="rId181"/>
    <p:sldId id="392" r:id="rId182"/>
    <p:sldId id="393" r:id="rId183"/>
    <p:sldId id="394" r:id="rId184"/>
    <p:sldId id="395" r:id="rId185"/>
    <p:sldId id="396" r:id="rId186"/>
    <p:sldId id="397" r:id="rId187"/>
    <p:sldId id="912" r:id="rId188"/>
    <p:sldId id="398" r:id="rId189"/>
    <p:sldId id="399" r:id="rId190"/>
    <p:sldId id="911" r:id="rId191"/>
    <p:sldId id="400" r:id="rId192"/>
    <p:sldId id="401" r:id="rId193"/>
    <p:sldId id="402" r:id="rId194"/>
    <p:sldId id="403" r:id="rId195"/>
    <p:sldId id="404" r:id="rId196"/>
    <p:sldId id="405" r:id="rId197"/>
    <p:sldId id="406" r:id="rId198"/>
    <p:sldId id="407" r:id="rId199"/>
    <p:sldId id="408" r:id="rId200"/>
    <p:sldId id="409" r:id="rId201"/>
    <p:sldId id="410" r:id="rId202"/>
    <p:sldId id="411" r:id="rId203"/>
    <p:sldId id="412" r:id="rId204"/>
    <p:sldId id="413" r:id="rId205"/>
    <p:sldId id="414" r:id="rId206"/>
    <p:sldId id="415" r:id="rId207"/>
    <p:sldId id="416" r:id="rId208"/>
    <p:sldId id="417" r:id="rId209"/>
    <p:sldId id="418" r:id="rId210"/>
    <p:sldId id="419" r:id="rId211"/>
    <p:sldId id="420" r:id="rId212"/>
    <p:sldId id="421" r:id="rId213"/>
    <p:sldId id="422" r:id="rId214"/>
    <p:sldId id="423" r:id="rId215"/>
    <p:sldId id="424" r:id="rId216"/>
    <p:sldId id="425" r:id="rId217"/>
    <p:sldId id="426" r:id="rId218"/>
    <p:sldId id="427" r:id="rId219"/>
    <p:sldId id="428" r:id="rId220"/>
    <p:sldId id="429" r:id="rId221"/>
    <p:sldId id="430" r:id="rId222"/>
    <p:sldId id="431" r:id="rId223"/>
    <p:sldId id="432" r:id="rId224"/>
    <p:sldId id="433" r:id="rId225"/>
    <p:sldId id="434" r:id="rId226"/>
    <p:sldId id="435" r:id="rId227"/>
    <p:sldId id="436" r:id="rId228"/>
    <p:sldId id="437" r:id="rId229"/>
    <p:sldId id="438" r:id="rId230"/>
    <p:sldId id="439" r:id="rId231"/>
    <p:sldId id="440" r:id="rId232"/>
    <p:sldId id="441" r:id="rId233"/>
    <p:sldId id="442" r:id="rId234"/>
    <p:sldId id="443" r:id="rId235"/>
    <p:sldId id="444" r:id="rId236"/>
    <p:sldId id="445" r:id="rId237"/>
    <p:sldId id="446" r:id="rId238"/>
    <p:sldId id="454" r:id="rId239"/>
    <p:sldId id="455" r:id="rId240"/>
    <p:sldId id="456" r:id="rId241"/>
    <p:sldId id="457" r:id="rId242"/>
    <p:sldId id="458" r:id="rId243"/>
    <p:sldId id="459" r:id="rId244"/>
    <p:sldId id="460" r:id="rId245"/>
    <p:sldId id="461" r:id="rId246"/>
    <p:sldId id="462" r:id="rId247"/>
    <p:sldId id="463" r:id="rId248"/>
    <p:sldId id="464" r:id="rId249"/>
    <p:sldId id="465" r:id="rId250"/>
    <p:sldId id="466" r:id="rId251"/>
    <p:sldId id="467" r:id="rId252"/>
    <p:sldId id="468" r:id="rId253"/>
    <p:sldId id="469" r:id="rId254"/>
    <p:sldId id="470" r:id="rId255"/>
    <p:sldId id="471" r:id="rId256"/>
    <p:sldId id="472" r:id="rId257"/>
    <p:sldId id="473" r:id="rId258"/>
    <p:sldId id="474" r:id="rId259"/>
    <p:sldId id="475" r:id="rId260"/>
    <p:sldId id="476" r:id="rId261"/>
    <p:sldId id="477" r:id="rId262"/>
    <p:sldId id="478" r:id="rId263"/>
    <p:sldId id="479" r:id="rId264"/>
    <p:sldId id="480" r:id="rId265"/>
    <p:sldId id="481" r:id="rId266"/>
    <p:sldId id="482" r:id="rId267"/>
    <p:sldId id="483" r:id="rId268"/>
    <p:sldId id="484" r:id="rId269"/>
    <p:sldId id="847" r:id="rId270"/>
    <p:sldId id="495" r:id="rId271"/>
    <p:sldId id="837" r:id="rId272"/>
    <p:sldId id="838" r:id="rId273"/>
    <p:sldId id="839" r:id="rId274"/>
    <p:sldId id="840" r:id="rId275"/>
    <p:sldId id="841" r:id="rId276"/>
    <p:sldId id="842" r:id="rId277"/>
    <p:sldId id="843" r:id="rId278"/>
    <p:sldId id="844" r:id="rId279"/>
    <p:sldId id="845" r:id="rId280"/>
    <p:sldId id="846" r:id="rId281"/>
    <p:sldId id="496" r:id="rId282"/>
    <p:sldId id="497" r:id="rId283"/>
    <p:sldId id="498" r:id="rId284"/>
    <p:sldId id="499" r:id="rId285"/>
    <p:sldId id="500" r:id="rId286"/>
    <p:sldId id="501" r:id="rId287"/>
    <p:sldId id="502" r:id="rId288"/>
    <p:sldId id="503" r:id="rId289"/>
    <p:sldId id="504" r:id="rId290"/>
    <p:sldId id="505" r:id="rId291"/>
    <p:sldId id="506" r:id="rId292"/>
    <p:sldId id="507" r:id="rId293"/>
    <p:sldId id="508" r:id="rId294"/>
    <p:sldId id="509" r:id="rId295"/>
    <p:sldId id="510" r:id="rId296"/>
    <p:sldId id="511" r:id="rId297"/>
    <p:sldId id="512" r:id="rId298"/>
    <p:sldId id="513" r:id="rId299"/>
    <p:sldId id="514" r:id="rId300"/>
    <p:sldId id="515" r:id="rId301"/>
    <p:sldId id="516" r:id="rId302"/>
    <p:sldId id="517" r:id="rId303"/>
    <p:sldId id="518" r:id="rId304"/>
    <p:sldId id="519" r:id="rId305"/>
    <p:sldId id="520" r:id="rId306"/>
    <p:sldId id="521" r:id="rId307"/>
    <p:sldId id="522" r:id="rId308"/>
    <p:sldId id="523" r:id="rId309"/>
    <p:sldId id="524" r:id="rId310"/>
    <p:sldId id="525" r:id="rId311"/>
    <p:sldId id="526" r:id="rId312"/>
    <p:sldId id="527" r:id="rId313"/>
    <p:sldId id="528" r:id="rId314"/>
    <p:sldId id="529" r:id="rId315"/>
    <p:sldId id="530" r:id="rId316"/>
    <p:sldId id="531" r:id="rId317"/>
    <p:sldId id="532" r:id="rId318"/>
    <p:sldId id="533" r:id="rId319"/>
    <p:sldId id="534" r:id="rId320"/>
    <p:sldId id="535" r:id="rId321"/>
    <p:sldId id="536" r:id="rId322"/>
    <p:sldId id="537" r:id="rId323"/>
    <p:sldId id="538" r:id="rId324"/>
    <p:sldId id="539" r:id="rId325"/>
    <p:sldId id="540" r:id="rId326"/>
    <p:sldId id="541" r:id="rId327"/>
    <p:sldId id="542" r:id="rId328"/>
    <p:sldId id="543" r:id="rId329"/>
    <p:sldId id="544" r:id="rId330"/>
    <p:sldId id="545" r:id="rId331"/>
    <p:sldId id="546" r:id="rId332"/>
    <p:sldId id="547" r:id="rId333"/>
    <p:sldId id="548" r:id="rId334"/>
    <p:sldId id="549" r:id="rId335"/>
    <p:sldId id="550" r:id="rId336"/>
    <p:sldId id="551" r:id="rId337"/>
    <p:sldId id="552" r:id="rId338"/>
    <p:sldId id="553" r:id="rId339"/>
    <p:sldId id="554" r:id="rId340"/>
    <p:sldId id="555" r:id="rId341"/>
    <p:sldId id="556" r:id="rId342"/>
    <p:sldId id="557" r:id="rId343"/>
    <p:sldId id="558" r:id="rId344"/>
    <p:sldId id="559" r:id="rId345"/>
    <p:sldId id="560" r:id="rId346"/>
    <p:sldId id="562" r:id="rId347"/>
    <p:sldId id="563" r:id="rId348"/>
    <p:sldId id="564" r:id="rId349"/>
    <p:sldId id="565" r:id="rId350"/>
    <p:sldId id="566" r:id="rId351"/>
    <p:sldId id="567" r:id="rId352"/>
    <p:sldId id="568" r:id="rId353"/>
    <p:sldId id="569" r:id="rId354"/>
    <p:sldId id="570" r:id="rId355"/>
    <p:sldId id="571" r:id="rId356"/>
    <p:sldId id="572" r:id="rId357"/>
    <p:sldId id="573" r:id="rId358"/>
    <p:sldId id="574" r:id="rId359"/>
    <p:sldId id="575" r:id="rId360"/>
    <p:sldId id="576" r:id="rId361"/>
    <p:sldId id="577" r:id="rId362"/>
    <p:sldId id="578" r:id="rId363"/>
    <p:sldId id="579" r:id="rId364"/>
    <p:sldId id="580" r:id="rId365"/>
    <p:sldId id="581" r:id="rId366"/>
    <p:sldId id="582" r:id="rId367"/>
    <p:sldId id="583" r:id="rId368"/>
    <p:sldId id="584" r:id="rId369"/>
    <p:sldId id="585" r:id="rId370"/>
    <p:sldId id="586" r:id="rId371"/>
    <p:sldId id="587" r:id="rId372"/>
    <p:sldId id="588" r:id="rId373"/>
    <p:sldId id="589" r:id="rId374"/>
    <p:sldId id="590" r:id="rId375"/>
    <p:sldId id="591" r:id="rId376"/>
    <p:sldId id="592" r:id="rId377"/>
    <p:sldId id="593" r:id="rId378"/>
    <p:sldId id="594" r:id="rId379"/>
    <p:sldId id="595" r:id="rId380"/>
    <p:sldId id="704" r:id="rId381"/>
    <p:sldId id="596" r:id="rId382"/>
    <p:sldId id="784" r:id="rId383"/>
    <p:sldId id="785" r:id="rId384"/>
    <p:sldId id="786" r:id="rId385"/>
    <p:sldId id="787" r:id="rId386"/>
    <p:sldId id="788" r:id="rId387"/>
    <p:sldId id="789" r:id="rId388"/>
    <p:sldId id="790" r:id="rId389"/>
    <p:sldId id="791" r:id="rId390"/>
    <p:sldId id="792" r:id="rId391"/>
    <p:sldId id="793" r:id="rId392"/>
    <p:sldId id="794" r:id="rId393"/>
    <p:sldId id="795" r:id="rId394"/>
    <p:sldId id="796" r:id="rId395"/>
    <p:sldId id="797" r:id="rId396"/>
    <p:sldId id="798" r:id="rId397"/>
    <p:sldId id="799" r:id="rId398"/>
    <p:sldId id="848" r:id="rId399"/>
    <p:sldId id="645" r:id="rId400"/>
    <p:sldId id="646" r:id="rId401"/>
    <p:sldId id="647" r:id="rId402"/>
    <p:sldId id="648" r:id="rId403"/>
    <p:sldId id="649" r:id="rId404"/>
    <p:sldId id="650" r:id="rId405"/>
    <p:sldId id="651" r:id="rId406"/>
    <p:sldId id="652" r:id="rId407"/>
    <p:sldId id="653" r:id="rId408"/>
    <p:sldId id="654" r:id="rId409"/>
    <p:sldId id="655" r:id="rId410"/>
    <p:sldId id="656" r:id="rId411"/>
    <p:sldId id="657" r:id="rId412"/>
    <p:sldId id="658" r:id="rId413"/>
    <p:sldId id="659" r:id="rId414"/>
    <p:sldId id="660" r:id="rId415"/>
    <p:sldId id="661" r:id="rId416"/>
    <p:sldId id="662" r:id="rId417"/>
    <p:sldId id="663" r:id="rId418"/>
    <p:sldId id="664" r:id="rId419"/>
    <p:sldId id="665" r:id="rId420"/>
    <p:sldId id="666" r:id="rId421"/>
    <p:sldId id="667" r:id="rId422"/>
    <p:sldId id="668" r:id="rId423"/>
    <p:sldId id="669" r:id="rId424"/>
    <p:sldId id="670" r:id="rId425"/>
    <p:sldId id="671" r:id="rId426"/>
    <p:sldId id="672" r:id="rId427"/>
    <p:sldId id="673" r:id="rId428"/>
    <p:sldId id="674" r:id="rId429"/>
    <p:sldId id="675" r:id="rId430"/>
    <p:sldId id="676" r:id="rId431"/>
    <p:sldId id="677" r:id="rId432"/>
    <p:sldId id="678" r:id="rId433"/>
    <p:sldId id="679" r:id="rId434"/>
    <p:sldId id="680" r:id="rId435"/>
    <p:sldId id="681" r:id="rId436"/>
    <p:sldId id="913" r:id="rId437"/>
    <p:sldId id="710" r:id="rId438"/>
    <p:sldId id="711" r:id="rId439"/>
    <p:sldId id="712" r:id="rId440"/>
    <p:sldId id="713" r:id="rId441"/>
    <p:sldId id="714" r:id="rId442"/>
    <p:sldId id="715" r:id="rId443"/>
    <p:sldId id="716" r:id="rId444"/>
    <p:sldId id="717" r:id="rId445"/>
    <p:sldId id="718" r:id="rId446"/>
    <p:sldId id="719" r:id="rId447"/>
    <p:sldId id="720" r:id="rId448"/>
    <p:sldId id="721" r:id="rId449"/>
    <p:sldId id="722" r:id="rId450"/>
    <p:sldId id="849" r:id="rId451"/>
    <p:sldId id="850" r:id="rId452"/>
    <p:sldId id="851" r:id="rId453"/>
    <p:sldId id="852" r:id="rId454"/>
    <p:sldId id="853" r:id="rId455"/>
    <p:sldId id="854" r:id="rId456"/>
    <p:sldId id="855" r:id="rId457"/>
    <p:sldId id="856" r:id="rId458"/>
    <p:sldId id="857" r:id="rId459"/>
    <p:sldId id="858" r:id="rId460"/>
    <p:sldId id="859" r:id="rId461"/>
    <p:sldId id="860" r:id="rId462"/>
    <p:sldId id="861" r:id="rId463"/>
    <p:sldId id="862" r:id="rId464"/>
    <p:sldId id="863" r:id="rId465"/>
    <p:sldId id="864" r:id="rId466"/>
    <p:sldId id="865" r:id="rId467"/>
    <p:sldId id="866" r:id="rId468"/>
    <p:sldId id="867" r:id="rId469"/>
    <p:sldId id="868" r:id="rId470"/>
    <p:sldId id="869" r:id="rId471"/>
    <p:sldId id="870" r:id="rId472"/>
    <p:sldId id="871" r:id="rId473"/>
    <p:sldId id="872" r:id="rId474"/>
    <p:sldId id="873" r:id="rId475"/>
    <p:sldId id="874" r:id="rId476"/>
    <p:sldId id="875" r:id="rId477"/>
    <p:sldId id="876" r:id="rId478"/>
    <p:sldId id="877" r:id="rId479"/>
    <p:sldId id="878" r:id="rId480"/>
    <p:sldId id="879" r:id="rId481"/>
    <p:sldId id="880" r:id="rId482"/>
    <p:sldId id="881" r:id="rId483"/>
    <p:sldId id="882" r:id="rId484"/>
    <p:sldId id="883" r:id="rId485"/>
    <p:sldId id="884" r:id="rId486"/>
    <p:sldId id="885" r:id="rId487"/>
    <p:sldId id="886" r:id="rId488"/>
    <p:sldId id="887" r:id="rId489"/>
    <p:sldId id="888" r:id="rId490"/>
    <p:sldId id="889" r:id="rId491"/>
    <p:sldId id="890" r:id="rId492"/>
    <p:sldId id="891" r:id="rId493"/>
    <p:sldId id="892" r:id="rId494"/>
    <p:sldId id="893" r:id="rId495"/>
    <p:sldId id="894" r:id="rId496"/>
    <p:sldId id="769" r:id="rId497"/>
    <p:sldId id="770" r:id="rId498"/>
    <p:sldId id="771" r:id="rId499"/>
    <p:sldId id="772" r:id="rId500"/>
    <p:sldId id="773" r:id="rId501"/>
    <p:sldId id="774" r:id="rId502"/>
    <p:sldId id="775" r:id="rId503"/>
    <p:sldId id="776" r:id="rId504"/>
    <p:sldId id="777" r:id="rId505"/>
    <p:sldId id="778" r:id="rId506"/>
    <p:sldId id="779" r:id="rId507"/>
    <p:sldId id="780" r:id="rId508"/>
    <p:sldId id="781" r:id="rId509"/>
    <p:sldId id="782" r:id="rId510"/>
    <p:sldId id="783" r:id="rId511"/>
    <p:sldId id="895" r:id="rId512"/>
    <p:sldId id="896" r:id="rId513"/>
    <p:sldId id="897" r:id="rId514"/>
    <p:sldId id="898" r:id="rId515"/>
    <p:sldId id="899" r:id="rId516"/>
    <p:sldId id="900" r:id="rId517"/>
    <p:sldId id="901" r:id="rId51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84B513A-DAC2-4869-B33B-81F39DE1DF06}">
          <p14:sldIdLst>
            <p14:sldId id="256"/>
            <p14:sldId id="902"/>
            <p14:sldId id="683"/>
          </p14:sldIdLst>
        </p14:section>
        <p14:section name="환경설정&amp;솔루션" id="{C4E269D6-C26D-4CC0-8E77-B4A41D161FEE}">
          <p14:sldIdLst>
            <p14:sldId id="903"/>
            <p14:sldId id="910"/>
            <p14:sldId id="909"/>
            <p14:sldId id="905"/>
            <p14:sldId id="906"/>
            <p14:sldId id="907"/>
            <p14:sldId id="904"/>
            <p14:sldId id="908"/>
          </p14:sldIdLst>
        </p14:section>
        <p14:section name="C언어" id="{9DED7CDA-CC97-44BE-9EA5-A15909B83B69}">
          <p14:sldIdLst>
            <p14:sldId id="263"/>
            <p14:sldId id="264"/>
            <p14:sldId id="265"/>
            <p14:sldId id="266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</p14:sldIdLst>
        </p14:section>
        <p14:section name="데이터형" id="{B245202B-1C48-4063-B8FE-72DDA63C8F70}">
          <p14:sldIdLst>
            <p14:sldId id="268"/>
            <p14:sldId id="682"/>
            <p14:sldId id="270"/>
            <p14:sldId id="271"/>
            <p14:sldId id="272"/>
            <p14:sldId id="275"/>
            <p14:sldId id="277"/>
            <p14:sldId id="278"/>
            <p14:sldId id="279"/>
            <p14:sldId id="280"/>
            <p14:sldId id="693"/>
            <p14:sldId id="694"/>
            <p14:sldId id="281"/>
            <p14:sldId id="282"/>
            <p14:sldId id="709"/>
            <p14:sldId id="705"/>
            <p14:sldId id="707"/>
            <p14:sldId id="708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연산자" id="{3E8D0DFE-AFE7-4928-A151-BE4CADA516BE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</p14:sldIdLst>
        </p14:section>
        <p14:section name="콘솔입출력함수" id="{8E81511D-A71B-4BE1-AB66-C6CE79F0DCB0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23"/>
            <p14:sldId id="327"/>
            <p14:sldId id="328"/>
          </p14:sldIdLst>
        </p14:section>
        <p14:section name="변수" id="{C16D4919-EE7D-45F9-9614-E68D4519E3E7}">
          <p14:sldIdLst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</p14:sldIdLst>
        </p14:section>
        <p14:section name="함수" id="{F7F9177D-44AE-4FFB-AFE8-EF5D573ECCB1}">
          <p14:sldIdLst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main함수 인자값" id="{04C8F4A3-FAE1-49A2-9C1D-9AA382F42B46}">
          <p14:sldIdLst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</p14:sldIdLst>
        </p14:section>
        <p14:section name="제어문" id="{83943C02-AC61-4B42-AD36-EF61D27B9CB9}">
          <p14:sldIdLst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912"/>
            <p14:sldId id="398"/>
            <p14:sldId id="399"/>
            <p14:sldId id="911"/>
          </p14:sldIdLst>
        </p14:section>
        <p14:section name="배열" id="{73370580-CB5F-42B4-AF9A-23E86CE6DE20}">
          <p14:sldIdLst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  <p14:section name="포인터" id="{FC9D3401-876B-4C34-904A-EEFFF9306463}">
          <p14:sldIdLst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847"/>
          </p14:sldIdLst>
        </p14:section>
        <p14:section name="문자열" id="{46BF6C4A-E97E-42B1-9A2C-065EC59E18C4}">
          <p14:sldIdLst>
            <p14:sldId id="495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구조체및공용체" id="{D2271DE9-BB18-416A-8CDB-4155C57E1E0D}">
          <p14:sldIdLst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</p14:sldIdLst>
        </p14:section>
        <p14:section name="공용체" id="{53B5264B-CF27-4F67-A1AD-D913BEA0AC2D}">
          <p14:sldIdLst>
            <p14:sldId id="562"/>
            <p14:sldId id="563"/>
          </p14:sldIdLst>
        </p14:section>
        <p14:section name="열거형" id="{EA9BA18D-FDA1-4813-9693-1F925A7B0FF4}">
          <p14:sldIdLst>
            <p14:sldId id="564"/>
            <p14:sldId id="565"/>
            <p14:sldId id="566"/>
            <p14:sldId id="567"/>
            <p14:sldId id="568"/>
          </p14:sldIdLst>
        </p14:section>
        <p14:section name="파일입출력" id="{E8693FDA-3953-4F40-B9E7-7C6073BC904E}">
          <p14:sldIdLst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704"/>
            <p14:sldId id="596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48"/>
          </p14:sldIdLst>
        </p14:section>
        <p14:section name="선행처리기" id="{7EA1B40A-E4E7-4DAF-BD06-5866B45D1CA4}">
          <p14:sldIdLst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913"/>
          </p14:sldIdLst>
        </p14:section>
        <p14:section name="표준함수" id="{D449C1AA-5610-4063-9E45-5BEAFB73858E}">
          <p14:sldIdLst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</p14:sldIdLst>
        </p14:section>
        <p14:section name="시간관련함수" id="{0882AB93-0D9C-417F-AA16-D9DCA4A0C0D0}">
          <p14:sldIdLst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  <p14:sldId id="875"/>
            <p14:sldId id="876"/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</p14:sldIdLst>
        </p14:section>
        <p14:section name="C문법의 확장" id="{D9634F14-A161-40CE-BB6E-123EA4F7F398}">
          <p14:sldIdLst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</p14:sldIdLst>
        </p14:section>
        <p14:section name="자료구조" id="{5CB3C0B2-72EA-4E54-A70D-737E4974C1A4}">
          <p14:sldIdLst>
            <p14:sldId id="895"/>
            <p14:sldId id="896"/>
            <p14:sldId id="897"/>
            <p14:sldId id="898"/>
            <p14:sldId id="899"/>
            <p14:sldId id="900"/>
            <p14:sldId id="9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798" autoAdjust="0"/>
  </p:normalViewPr>
  <p:slideViewPr>
    <p:cSldViewPr>
      <p:cViewPr varScale="1">
        <p:scale>
          <a:sx n="72" d="100"/>
          <a:sy n="72" d="100"/>
        </p:scale>
        <p:origin x="16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497" Type="http://schemas.openxmlformats.org/officeDocument/2006/relationships/slide" Target="slides/slide496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22" Type="http://schemas.openxmlformats.org/officeDocument/2006/relationships/theme" Target="theme/theme1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477" Type="http://schemas.openxmlformats.org/officeDocument/2006/relationships/slide" Target="slides/slide476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502" Type="http://schemas.openxmlformats.org/officeDocument/2006/relationships/slide" Target="slides/slide501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notesMaster" Target="notesMasters/notesMaster1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viewProps" Target="viewProps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tableStyles" Target="tableStyles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presProps" Target="presProps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888A7752-73DE-404C-BA6F-63DEF987950B}" type="datetimeFigureOut">
              <a:rPr lang="ko-KR" altLang="en-US"/>
              <a:pPr/>
              <a:t>2019-04-01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AEC00428-765A-4708-ADE2-3AAB557AF17C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292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1214422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KGCA GAME ACADEMY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152400"/>
            <a:ext cx="2209800" cy="106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6858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 dirty="0"/>
          </a:p>
        </p:txBody>
      </p:sp>
      <p:sp>
        <p:nvSpPr>
          <p:cNvPr id="19467" name="Oval 11" descr="80%"/>
          <p:cNvSpPr>
            <a:spLocks noChangeArrowheads="1"/>
          </p:cNvSpPr>
          <p:nvPr/>
        </p:nvSpPr>
        <p:spPr bwMode="auto">
          <a:xfrm>
            <a:off x="152400" y="0"/>
            <a:ext cx="1981200" cy="1214422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2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8" name="Oval 12" descr="75%"/>
          <p:cNvSpPr>
            <a:spLocks noChangeArrowheads="1"/>
          </p:cNvSpPr>
          <p:nvPr/>
        </p:nvSpPr>
        <p:spPr bwMode="auto">
          <a:xfrm>
            <a:off x="457200" y="165100"/>
            <a:ext cx="1295400" cy="10668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9" name="Oval 13" descr="80%"/>
          <p:cNvSpPr>
            <a:spLocks noChangeArrowheads="1"/>
          </p:cNvSpPr>
          <p:nvPr/>
        </p:nvSpPr>
        <p:spPr bwMode="auto">
          <a:xfrm>
            <a:off x="698500" y="393700"/>
            <a:ext cx="762000" cy="6096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white">
          <a:xfrm>
            <a:off x="0" y="0"/>
            <a:ext cx="22098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2057400" y="6629400"/>
            <a:ext cx="7086600" cy="2286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629400"/>
            <a:ext cx="2590800" cy="228600"/>
            <a:chOff x="0" y="4080"/>
            <a:chExt cx="2400" cy="144"/>
          </a:xfrm>
          <a:solidFill>
            <a:schemeClr val="accent1"/>
          </a:solidFill>
        </p:grpSpPr>
        <p:sp>
          <p:nvSpPr>
            <p:cNvPr id="19475" name="Rectangle 19"/>
            <p:cNvSpPr>
              <a:spLocks noChangeArrowheads="1"/>
            </p:cNvSpPr>
            <p:nvPr userDrawn="1"/>
          </p:nvSpPr>
          <p:spPr bwMode="auto">
            <a:xfrm>
              <a:off x="0" y="4080"/>
              <a:ext cx="2208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6" name="Freeform 20"/>
            <p:cNvSpPr>
              <a:spLocks/>
            </p:cNvSpPr>
            <p:nvPr userDrawn="1"/>
          </p:nvSpPr>
          <p:spPr bwMode="auto">
            <a:xfrm>
              <a:off x="2208" y="4080"/>
              <a:ext cx="192" cy="144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80" name="Rectangle 24"/>
          <p:cNvSpPr>
            <a:spLocks noChangeArrowheads="1"/>
          </p:cNvSpPr>
          <p:nvPr/>
        </p:nvSpPr>
        <p:spPr bwMode="white">
          <a:xfrm>
            <a:off x="0" y="142852"/>
            <a:ext cx="2214546" cy="1071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altLang="ko-KR" sz="32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519446"/>
            <a:ext cx="250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www.kgcaschool.com</a:t>
            </a:r>
            <a:endParaRPr lang="ko-KR" altLang="en-US" sz="1600" i="1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>
          <a:xfrm>
            <a:off x="5786446" y="6553200"/>
            <a:ext cx="1905000" cy="304800"/>
          </a:xfrm>
        </p:spPr>
        <p:txBody>
          <a:bodyPr/>
          <a:lstStyle/>
          <a:p>
            <a:r>
              <a:rPr lang="en-US" altLang="ko-KR"/>
              <a:t>2006-09-11</a:t>
            </a:r>
            <a:endParaRPr lang="ko-KR" sz="160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1"/>
          </p:nvPr>
        </p:nvSpPr>
        <p:spPr>
          <a:xfrm>
            <a:off x="8001000" y="6572272"/>
            <a:ext cx="609600" cy="304800"/>
          </a:xfrm>
        </p:spPr>
        <p:txBody>
          <a:bodyPr/>
          <a:lstStyle/>
          <a:p>
            <a:fld id="{D4B5ADC2-7248-4799-8E52-477E151C3EE9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2"/>
          </p:nvPr>
        </p:nvSpPr>
        <p:spPr>
          <a:xfrm>
            <a:off x="2895600" y="6553224"/>
            <a:ext cx="2590800" cy="304800"/>
          </a:xfrm>
        </p:spPr>
        <p:txBody>
          <a:bodyPr/>
          <a:lstStyle/>
          <a:p>
            <a:endParaRPr lang="ko-KR"/>
          </a:p>
        </p:txBody>
      </p:sp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2500298" y="500042"/>
            <a:ext cx="5786446" cy="56197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  <p:bldP spid="19468" grpId="0" animBg="1"/>
      <p:bldP spid="19469" grpId="0" animBg="1"/>
      <p:bldP spid="19480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352426"/>
            <a:ext cx="1947863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9151" y="352426"/>
            <a:ext cx="5691188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149" y="352426"/>
            <a:ext cx="7791451" cy="561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371600"/>
            <a:ext cx="3810000" cy="4953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800600" y="1371600"/>
            <a:ext cx="3810000" cy="495300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4770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5600" y="6477000"/>
            <a:ext cx="2590800" cy="304800"/>
          </a:xfrm>
        </p:spPr>
        <p:txBody>
          <a:bodyPr/>
          <a:lstStyle>
            <a:lvl1pPr>
              <a:defRPr/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01000" y="647700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pPr algn="l"/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 algn="l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0" y="608013"/>
            <a:ext cx="8229600" cy="58213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 idx="10"/>
          </p:nvPr>
        </p:nvSpPr>
        <p:spPr>
          <a:xfrm>
            <a:off x="0" y="1"/>
            <a:ext cx="5786446" cy="50004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5908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/>
              <a:t>‹#›</a:t>
            </a:fld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C1B20-DEF4-46E3-B77F-0FB6B8193D90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 algn="l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C1B20-DEF4-46E3-B77F-0FB6B8193D90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/>
              <a:t>‹#›</a:t>
            </a:fld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C1B20-DEF4-46E3-B77F-0FB6B8193D90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 algn="l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2006-09-11</a:t>
            </a:r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 algn="l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50004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1"/>
            <a:ext cx="9144000" cy="500041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8662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altLang="ko-KR"/>
              <a:t>2006-09-11</a:t>
            </a:r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8926" y="65532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algn="l"/>
            <a:fld id="{D4B5ADC2-7248-4799-8E52-477E151C3EE9}" type="slidenum">
              <a:rPr lang="ko-KR" sz="1400" b="1" smtClean="0">
                <a:solidFill>
                  <a:srgbClr val="FFFFFF"/>
                </a:solidFill>
              </a:rPr>
              <a:pPr algn="l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00042"/>
            <a:ext cx="914400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6638925"/>
            <a:ext cx="9144000" cy="219075"/>
            <a:chOff x="0" y="576"/>
            <a:chExt cx="5760" cy="138"/>
          </a:xfrm>
        </p:grpSpPr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 flipH="1" flipV="1">
              <a:off x="0" y="666"/>
              <a:ext cx="5760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2" name="Freeform 20"/>
            <p:cNvSpPr>
              <a:spLocks/>
            </p:cNvSpPr>
            <p:nvPr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8501058" y="0"/>
            <a:ext cx="642942" cy="50004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7391400" y="6629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000" i="1" dirty="0">
                <a:latin typeface="Century Schoolbook" pitchFamily="18" charset="0"/>
              </a:rPr>
              <a:t>www.KGCASchool.com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0" y="1"/>
            <a:ext cx="5786446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tp://192.168.0.1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://terms.naver.com/entry.nhn?docId=1165064&amp;ref=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D%B4%EC%A7%84%EB%B2%95" TargetMode="External"/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B%B4%ED%93%A8%ED%84%B0" TargetMode="External"/><Relationship Id="rId2" Type="http://schemas.openxmlformats.org/officeDocument/2006/relationships/hyperlink" Target="https://ko.wikipedia.org/wiki/%EC%A0%84%EA%B8%B0_%EC%A0%84%EC%9E%90_%EA%B8%B0%EC%88%A0%EC%9E%90_%ED%98%91%ED%9A%8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ko.wikipedia.org/wiki/%EC%B5%9C%EC%83%81%EC%9C%84_%EB%B9%84%ED%8A%B8" TargetMode="External"/><Relationship Id="rId4" Type="http://schemas.openxmlformats.org/officeDocument/2006/relationships/hyperlink" Target="https://ko.wikipedia.org/wiki/%ED%91%9C%EC%A4%80" TargetMode="Externa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altLang="en-US"/>
              <a:t>구조적 언어</a:t>
            </a:r>
            <a:endParaRPr 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altLang="en-US" dirty="0" err="1"/>
              <a:t>언어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6FBA81-773B-47A3-9197-84CE6BA6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</a:t>
            </a:r>
            <a:r>
              <a:rPr lang="ko-KR" altLang="en-US" dirty="0"/>
              <a:t>해당 프로젝트에서 마우스 오른쪽 클릭하여 속성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</a:t>
            </a:r>
            <a:r>
              <a:rPr lang="ko-KR" altLang="en-US" dirty="0"/>
              <a:t>속성창에서</a:t>
            </a:r>
            <a:endParaRPr lang="en-US" altLang="ko-KR" dirty="0"/>
          </a:p>
          <a:p>
            <a:pPr lvl="1"/>
            <a:r>
              <a:rPr lang="ko-KR" altLang="en-US" dirty="0"/>
              <a:t>구성속성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일반  선택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출력디렉토리를</a:t>
            </a:r>
            <a:r>
              <a:rPr lang="ko-KR" altLang="en-US" dirty="0">
                <a:sym typeface="Wingdings" panose="05000000000000000000" pitchFamily="2" charset="2"/>
              </a:rPr>
              <a:t> 다음 </a:t>
            </a:r>
            <a:r>
              <a:rPr lang="ko-KR" altLang="en-US" dirty="0" err="1">
                <a:sym typeface="Wingdings" panose="05000000000000000000" pitchFamily="2" charset="2"/>
              </a:rPr>
              <a:t>처럼</a:t>
            </a:r>
            <a:r>
              <a:rPr lang="ko-KR" altLang="en-US" dirty="0">
                <a:sym typeface="Wingdings" panose="05000000000000000000" pitchFamily="2" charset="2"/>
              </a:rPr>
              <a:t> 변경한다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../output;</a:t>
            </a: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중간디렉토리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../output/</a:t>
            </a:r>
            <a:r>
              <a:rPr lang="ko-KR" altLang="en-US" dirty="0">
                <a:sym typeface="Wingdings" panose="05000000000000000000" pitchFamily="2" charset="2"/>
              </a:rPr>
              <a:t>해당프로젝트명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예시  </a:t>
            </a:r>
            <a:r>
              <a:rPr lang="en-US" altLang="ko-KR" dirty="0">
                <a:sym typeface="Wingdings" panose="05000000000000000000" pitchFamily="2" charset="2"/>
              </a:rPr>
              <a:t>../../output/Sample_0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3)</a:t>
            </a:r>
            <a:r>
              <a:rPr lang="ko-KR" altLang="en-US" dirty="0">
                <a:sym typeface="Wingdings" panose="05000000000000000000" pitchFamily="2" charset="2"/>
              </a:rPr>
              <a:t>확인 버튼을 클릭하면 </a:t>
            </a:r>
            <a:r>
              <a:rPr lang="ko-KR" altLang="en-US" dirty="0" err="1">
                <a:sym typeface="Wingdings" panose="05000000000000000000" pitchFamily="2" charset="2"/>
              </a:rPr>
              <a:t>솔류션이</a:t>
            </a:r>
            <a:r>
              <a:rPr lang="ko-KR" altLang="en-US" dirty="0">
                <a:sym typeface="Wingdings" panose="05000000000000000000" pitchFamily="2" charset="2"/>
              </a:rPr>
              <a:t> 완성된다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4)</a:t>
            </a:r>
            <a:r>
              <a:rPr lang="ko-KR" altLang="en-US" dirty="0">
                <a:sym typeface="Wingdings" panose="05000000000000000000" pitchFamily="2" charset="2"/>
              </a:rPr>
              <a:t>이후 솔루션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MyStudy.sin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err="1">
                <a:sym typeface="Wingdings" panose="05000000000000000000" pitchFamily="2" charset="2"/>
              </a:rPr>
              <a:t>더블클릭하면</a:t>
            </a:r>
            <a:r>
              <a:rPr lang="ko-KR" altLang="en-US" dirty="0">
                <a:sym typeface="Wingdings" panose="05000000000000000000" pitchFamily="2" charset="2"/>
              </a:rPr>
              <a:t> 솔루션이 실행된다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5)output</a:t>
            </a:r>
            <a:r>
              <a:rPr lang="ko-KR" altLang="en-US" dirty="0">
                <a:sym typeface="Wingdings" panose="05000000000000000000" pitchFamily="2" charset="2"/>
              </a:rPr>
              <a:t> 폴더는 언제든지 삭제할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AD6A02-B1BE-4C8E-B7E3-FCE97377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74CB7E3-D3CC-48DE-AC52-8E723ADB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r>
              <a:rPr lang="ko-KR" altLang="en-US" dirty="0"/>
              <a:t>솔루션 환경설정</a:t>
            </a:r>
            <a:r>
              <a:rPr lang="en-US" altLang="ko-KR" dirty="0"/>
              <a:t>-1-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7380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 프로토타입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return_type function_name(arg1, arg2,,,);</a:t>
            </a:r>
          </a:p>
          <a:p>
            <a:pPr lvl="1"/>
            <a:r>
              <a:rPr lang="ko-KR" altLang="en-US"/>
              <a:t>컴파일러에게 함수의 내용 전달</a:t>
            </a:r>
          </a:p>
          <a:p>
            <a:r>
              <a:rPr lang="ko-KR" altLang="en-US"/>
              <a:t>함수 정의</a:t>
            </a:r>
          </a:p>
          <a:p>
            <a:pPr lvl="1"/>
            <a:r>
              <a:rPr lang="en-US" altLang="ko-KR"/>
              <a:t>return_type function_name(arg1, arg2,,,)</a:t>
            </a:r>
          </a:p>
          <a:p>
            <a:pPr lvl="1">
              <a:buFontTx/>
              <a:buChar char=" "/>
            </a:pPr>
            <a:r>
              <a:rPr lang="en-US" altLang="ko-KR"/>
              <a:t>{</a:t>
            </a:r>
          </a:p>
          <a:p>
            <a:pPr lvl="1">
              <a:buFontTx/>
              <a:buChar char=" "/>
            </a:pPr>
            <a:r>
              <a:rPr lang="en-US" altLang="ko-KR"/>
              <a:t>    statement;</a:t>
            </a:r>
          </a:p>
          <a:p>
            <a:pPr lvl="1">
              <a:buFontTx/>
              <a:buChar char=" "/>
            </a:pPr>
            <a:r>
              <a:rPr lang="en-US" altLang="ko-KR"/>
              <a:t>}</a:t>
            </a:r>
          </a:p>
          <a:p>
            <a:pPr lvl="1"/>
            <a:r>
              <a:rPr lang="ko-KR" altLang="en-US"/>
              <a:t>실제적인 함수의 내용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 사용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복잡한 프로그래밍 문제를 여러 개의 단순한 짧은 내용으로 분할</a:t>
            </a:r>
          </a:p>
          <a:p>
            <a:pPr lvl="1"/>
            <a:r>
              <a:rPr lang="ko-KR" altLang="en-US"/>
              <a:t>프로그램 작성이 용이</a:t>
            </a:r>
          </a:p>
          <a:p>
            <a:pPr lvl="1"/>
            <a:r>
              <a:rPr lang="ko-KR" altLang="en-US"/>
              <a:t>함수에 의해 각각의 작업이 독립적으로 수행</a:t>
            </a:r>
          </a:p>
          <a:p>
            <a:r>
              <a:rPr lang="ko-KR" altLang="en-US"/>
              <a:t>디버깅이 용이</a:t>
            </a:r>
          </a:p>
          <a:p>
            <a:pPr lvl="1"/>
            <a:r>
              <a:rPr lang="ko-KR" altLang="en-US"/>
              <a:t>디버그 시에 특정 함수를 분리해서 문제를 쉽게 발견하고 해결</a:t>
            </a:r>
          </a:p>
          <a:p>
            <a:r>
              <a:rPr lang="ko-KR" altLang="en-US"/>
              <a:t>시간 절약</a:t>
            </a:r>
          </a:p>
          <a:p>
            <a:pPr lvl="1"/>
            <a:r>
              <a:rPr lang="ko-KR" altLang="en-US"/>
              <a:t>재사용</a:t>
            </a:r>
            <a:r>
              <a:rPr lang="en-US" altLang="ko-KR"/>
              <a:t>, </a:t>
            </a:r>
            <a:r>
              <a:rPr lang="ko-KR" altLang="en-US"/>
              <a:t>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86776" cy="500042"/>
          </a:xfrm>
        </p:spPr>
        <p:txBody>
          <a:bodyPr/>
          <a:lstStyle/>
          <a:p>
            <a:r>
              <a:rPr lang="ko-KR" altLang="en-US" dirty="0"/>
              <a:t>구조화 프로그래밍의 장점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프로그래밍 계획수립</a:t>
            </a:r>
          </a:p>
          <a:p>
            <a:pPr lvl="1"/>
            <a:r>
              <a:rPr lang="ko-KR" altLang="en-US"/>
              <a:t>수행할 필요가 있는 작업을 목록으로 나열</a:t>
            </a:r>
          </a:p>
          <a:p>
            <a:r>
              <a:rPr lang="ko-KR" altLang="en-US"/>
              <a:t>프로그램을 작업별로 세분화</a:t>
            </a:r>
          </a:p>
          <a:p>
            <a:pPr lvl="1"/>
            <a:r>
              <a:rPr lang="ko-KR" altLang="en-US"/>
              <a:t>하나의 함수는 하나의 일만 수행하도록</a:t>
            </a:r>
          </a:p>
          <a:p>
            <a:pPr lvl="1"/>
            <a:r>
              <a:rPr lang="ko-KR" altLang="en-US"/>
              <a:t>프로그램내에서 공통적으로 수행되는 작업을 함수로 작성</a:t>
            </a:r>
          </a:p>
          <a:p>
            <a:pPr lvl="1"/>
            <a:r>
              <a:rPr lang="ko-KR" altLang="en-US"/>
              <a:t>시간절약</a:t>
            </a:r>
          </a:p>
          <a:p>
            <a:pPr lvl="1"/>
            <a:r>
              <a:rPr lang="ko-KR" altLang="en-US"/>
              <a:t>작고 효율적인 프로그램 작성</a:t>
            </a:r>
          </a:p>
          <a:p>
            <a:pPr lvl="1"/>
            <a:r>
              <a:rPr lang="ko-KR" altLang="en-US"/>
              <a:t>계층적 프로그래밍</a:t>
            </a:r>
            <a:r>
              <a:rPr lang="en-US" altLang="ko-KR"/>
              <a:t>(</a:t>
            </a:r>
            <a:r>
              <a:rPr lang="ko-KR" altLang="en-US"/>
              <a:t>하향식 접근</a:t>
            </a:r>
            <a:r>
              <a:rPr lang="en-US" altLang="ko-KR"/>
              <a:t>)</a:t>
            </a:r>
          </a:p>
          <a:p>
            <a:r>
              <a:rPr lang="ko-KR" altLang="en-US"/>
              <a:t>결과적으로 </a:t>
            </a:r>
            <a:r>
              <a:rPr lang="en-US" altLang="ko-KR"/>
              <a:t>main()</a:t>
            </a:r>
            <a:r>
              <a:rPr lang="ko-KR" altLang="en-US"/>
              <a:t>문의 간소화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구조화 프로그래밍 방법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return_type   function_name(argument)</a:t>
            </a:r>
          </a:p>
          <a:p>
            <a:r>
              <a:rPr lang="en-US" altLang="ko-KR"/>
              <a:t>return_type</a:t>
            </a:r>
          </a:p>
          <a:p>
            <a:pPr lvl="1"/>
            <a:r>
              <a:rPr lang="en-US" altLang="ko-KR"/>
              <a:t>C </a:t>
            </a:r>
            <a:r>
              <a:rPr lang="ko-KR" altLang="en-US"/>
              <a:t>의 모든 데이터형</a:t>
            </a:r>
          </a:p>
          <a:p>
            <a:pPr lvl="1"/>
            <a:r>
              <a:rPr lang="en-US" altLang="ko-KR"/>
              <a:t>void type</a:t>
            </a:r>
          </a:p>
          <a:p>
            <a:r>
              <a:rPr lang="en-US" altLang="ko-KR"/>
              <a:t>function_name</a:t>
            </a:r>
          </a:p>
          <a:p>
            <a:pPr lvl="1"/>
            <a:r>
              <a:rPr lang="ko-KR" altLang="en-US"/>
              <a:t>유일성</a:t>
            </a:r>
          </a:p>
          <a:p>
            <a:pPr lvl="1"/>
            <a:r>
              <a:rPr lang="ko-KR" altLang="en-US"/>
              <a:t>변수 이름에 대한 규칙을 따른다</a:t>
            </a:r>
            <a:r>
              <a:rPr lang="en-US" altLang="ko-KR"/>
              <a:t>.</a:t>
            </a:r>
          </a:p>
          <a:p>
            <a:r>
              <a:rPr lang="en-US" altLang="ko-KR"/>
              <a:t>Argument</a:t>
            </a:r>
          </a:p>
          <a:p>
            <a:pPr lvl="1"/>
            <a:r>
              <a:rPr lang="en-US" altLang="ko-KR"/>
              <a:t>C</a:t>
            </a:r>
            <a:r>
              <a:rPr lang="ko-KR" altLang="en-US"/>
              <a:t>의 모든 데이터형</a:t>
            </a:r>
          </a:p>
          <a:p>
            <a:pPr lvl="1"/>
            <a:r>
              <a:rPr lang="ko-KR" altLang="en-US"/>
              <a:t>인수</a:t>
            </a:r>
            <a:r>
              <a:rPr lang="en-US" altLang="ko-KR"/>
              <a:t>(</a:t>
            </a:r>
            <a:r>
              <a:rPr lang="ko-KR" altLang="en-US"/>
              <a:t>호출측</a:t>
            </a:r>
            <a:r>
              <a:rPr lang="en-US" altLang="ko-KR"/>
              <a:t>), </a:t>
            </a:r>
            <a:r>
              <a:rPr lang="ko-KR" altLang="en-US"/>
              <a:t>매개변수</a:t>
            </a:r>
            <a:r>
              <a:rPr lang="en-US" altLang="ko-KR"/>
              <a:t>(</a:t>
            </a:r>
            <a:r>
              <a:rPr lang="ko-KR" altLang="en-US"/>
              <a:t>함수측</a:t>
            </a:r>
            <a:r>
              <a:rPr lang="en-US" altLang="ko-KR"/>
              <a:t>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 헤더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함수의 동작 내용을 설명하는 이름을 사용</a:t>
            </a:r>
          </a:p>
          <a:p>
            <a:r>
              <a:rPr lang="ko-KR" altLang="en-US"/>
              <a:t>필요하지 않은 경우에는 함수에 값을 전달하지 않도록 한다</a:t>
            </a:r>
            <a:r>
              <a:rPr lang="en-US" altLang="ko-KR"/>
              <a:t>.</a:t>
            </a:r>
          </a:p>
          <a:p>
            <a:r>
              <a:rPr lang="ko-KR" altLang="en-US"/>
              <a:t>함수 호출 시 함수의 정의 부분과 일치되게 한다</a:t>
            </a:r>
            <a:r>
              <a:rPr lang="en-US" altLang="ko-KR"/>
              <a:t>.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권고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어떤 한정된 지역에서만 사용할 수 있는 변수</a:t>
            </a:r>
          </a:p>
          <a:p>
            <a:endParaRPr lang="ko-KR" altLang="en-US"/>
          </a:p>
          <a:p>
            <a:r>
              <a:rPr lang="ko-KR" altLang="en-US"/>
              <a:t>블럭 안에서 선언된 변수는 모두 지역 변수이고</a:t>
            </a:r>
            <a:r>
              <a:rPr lang="en-US" altLang="ko-KR"/>
              <a:t>, </a:t>
            </a:r>
            <a:r>
              <a:rPr lang="ko-KR" altLang="en-US"/>
              <a:t>이때 이 블럭이라는 한정된 지역에서만 이 변수를 사용할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그리고 지역 변수는 그 변수가 선언된 블럭이 끝나면 그 변수에 들어있는 값을 잃게 됨</a:t>
            </a:r>
          </a:p>
          <a:p>
            <a:pPr lvl="1"/>
            <a:r>
              <a:rPr lang="en-US" altLang="ko-KR"/>
              <a:t>Cf. </a:t>
            </a:r>
            <a:r>
              <a:rPr lang="ko-KR" altLang="en-US"/>
              <a:t>지역 변수를 선언할 때는 블럭의 윗부분에 선언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모든 작업 전에 선언해야 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지역변수</a:t>
            </a:r>
            <a:r>
              <a:rPr lang="en-US" altLang="ko-KR"/>
              <a:t>(local variable)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int a;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400"/>
              <a:t>int b;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400"/>
              <a:t>a=5;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400"/>
              <a:t>b=10;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400"/>
              <a:t>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%d %d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 a, b);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a=10;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/>
              <a:t>printf(</a:t>
            </a:r>
            <a:r>
              <a:rPr lang="en-US" altLang="ko-KR" sz="2800">
                <a:latin typeface="Times New Roman"/>
              </a:rPr>
              <a:t>“</a:t>
            </a:r>
            <a:r>
              <a:rPr lang="en-US" altLang="ko-KR" sz="2800"/>
              <a:t>%d %d</a:t>
            </a:r>
            <a:r>
              <a:rPr lang="en-US" altLang="ko-KR" sz="2800">
                <a:latin typeface="Times New Roman"/>
              </a:rPr>
              <a:t>”</a:t>
            </a:r>
            <a:r>
              <a:rPr lang="en-US" altLang="ko-KR" sz="2800"/>
              <a:t>, a, b);</a:t>
            </a:r>
            <a:endParaRPr lang="en-US" altLang="ko-K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지역변수의 예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우선 </a:t>
            </a:r>
            <a:r>
              <a:rPr lang="en-US" altLang="ko-KR"/>
              <a:t>a</a:t>
            </a:r>
            <a:r>
              <a:rPr lang="ko-KR" altLang="en-US"/>
              <a:t>라는 변수는 </a:t>
            </a:r>
            <a:r>
              <a:rPr lang="en-US" altLang="ko-KR"/>
              <a:t>main</a:t>
            </a:r>
            <a:r>
              <a:rPr lang="ko-KR" altLang="en-US"/>
              <a:t>함수의 블럭 안에 있으므로 지역 변수로 정의됨</a:t>
            </a:r>
          </a:p>
          <a:p>
            <a:pPr lvl="1"/>
            <a:r>
              <a:rPr lang="ko-KR" altLang="en-US"/>
              <a:t> 그러므로 </a:t>
            </a:r>
            <a:r>
              <a:rPr lang="en-US" altLang="ko-KR"/>
              <a:t>main</a:t>
            </a:r>
            <a:r>
              <a:rPr lang="ko-KR" altLang="en-US"/>
              <a:t>함수의 블럭 안에서만 사용 가능</a:t>
            </a:r>
          </a:p>
          <a:p>
            <a:endParaRPr lang="ko-KR" altLang="en-US"/>
          </a:p>
          <a:p>
            <a:r>
              <a:rPr lang="en-US" altLang="ko-KR"/>
              <a:t>main</a:t>
            </a:r>
            <a:r>
              <a:rPr lang="ko-KR" altLang="en-US"/>
              <a:t>함수 안에는 또 블럭</a:t>
            </a:r>
          </a:p>
          <a:p>
            <a:pPr lvl="1"/>
            <a:r>
              <a:rPr lang="ko-KR" altLang="en-US"/>
              <a:t> 블럭 안에는 변수 </a:t>
            </a:r>
            <a:r>
              <a:rPr lang="en-US" altLang="ko-KR"/>
              <a:t>b</a:t>
            </a:r>
            <a:r>
              <a:rPr lang="ko-KR" altLang="en-US"/>
              <a:t>가 선언되어 있는데 이것두 블럭 안에 있으므로 지역 변수가 되죠 또한 이거 역시 그 블럭 안에서만 사용할 수 있음</a:t>
            </a:r>
          </a:p>
          <a:p>
            <a:endParaRPr lang="ko-KR" altLang="en-US"/>
          </a:p>
          <a:p>
            <a:r>
              <a:rPr lang="ko-KR" altLang="en-US"/>
              <a:t>이렇게 블럭 밖에 있는 변수에 대해서는 모두 사용이 가능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지역변수의 예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전역 변수는 지역 변수와는 다르게 한정된 지역이 아닌 모든 지역에서 사용이 가능한 변수를 말함</a:t>
            </a:r>
          </a:p>
          <a:p>
            <a:endParaRPr lang="ko-KR" altLang="en-US"/>
          </a:p>
          <a:p>
            <a:r>
              <a:rPr lang="ko-KR" altLang="en-US"/>
              <a:t>블럭 밖에서 선언된 변수는 모두 전역 변수</a:t>
            </a:r>
          </a:p>
          <a:p>
            <a:endParaRPr lang="ko-KR" altLang="en-US"/>
          </a:p>
          <a:p>
            <a:r>
              <a:rPr lang="ko-KR" altLang="en-US"/>
              <a:t>전역 변수는 프로그램이 끝날 때까지 들어있는 값을 계속 유지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전역 변수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int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func(void)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   a=5;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func();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printf(</a:t>
            </a:r>
            <a:r>
              <a:rPr lang="en-US" altLang="ko-KR" sz="2200">
                <a:latin typeface="Lucida Console"/>
              </a:rPr>
              <a:t>“</a:t>
            </a:r>
            <a:r>
              <a:rPr lang="en-US" altLang="ko-KR" sz="2200"/>
              <a:t>%d\n</a:t>
            </a:r>
            <a:r>
              <a:rPr lang="en-US" altLang="ko-KR" sz="2200">
                <a:latin typeface="Lucida Console"/>
              </a:rPr>
              <a:t>”</a:t>
            </a:r>
            <a:r>
              <a:rPr lang="en-US" altLang="ko-KR" sz="2200"/>
              <a:t>,a);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a=10;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printf(</a:t>
            </a:r>
            <a:r>
              <a:rPr lang="en-US" altLang="ko-KR" sz="2200">
                <a:latin typeface="Lucida Console"/>
              </a:rPr>
              <a:t>“</a:t>
            </a:r>
            <a:r>
              <a:rPr lang="en-US" altLang="ko-KR" sz="2200"/>
              <a:t>%d\n</a:t>
            </a:r>
            <a:r>
              <a:rPr lang="en-US" altLang="ko-KR" sz="2200">
                <a:latin typeface="Lucida Console"/>
              </a:rPr>
              <a:t>”</a:t>
            </a:r>
            <a:r>
              <a:rPr lang="en-US" altLang="ko-KR" sz="2200"/>
              <a:t>,a);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전역 변수의 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AF00259-2A36-4BAE-993B-60445CE82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00043"/>
            <a:ext cx="4139952" cy="5467266"/>
          </a:xfr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DE3D5-1A7F-4AA6-8C13-E5F74C5F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48B9A59-3E85-4B59-8289-5A815530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ko-KR" altLang="en-US" dirty="0"/>
              <a:t>솔루션 환경설정</a:t>
            </a:r>
            <a:r>
              <a:rPr lang="en-US" altLang="ko-KR" dirty="0"/>
              <a:t>-2-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992C3-4CDD-4FC2-A842-1312FD4AA1D0}"/>
              </a:ext>
            </a:extLst>
          </p:cNvPr>
          <p:cNvSpPr txBox="1"/>
          <p:nvPr/>
        </p:nvSpPr>
        <p:spPr>
          <a:xfrm>
            <a:off x="-28060" y="500043"/>
            <a:ext cx="46000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1)</a:t>
            </a:r>
            <a:r>
              <a:rPr lang="ko-KR" altLang="en-US" sz="2000" dirty="0"/>
              <a:t>타이틀의 보기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ym typeface="Wingdings" panose="05000000000000000000" pitchFamily="2" charset="2"/>
              </a:rPr>
              <a:t>솔루션 탐색기 클릭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2)</a:t>
            </a:r>
            <a:r>
              <a:rPr lang="ko-KR" altLang="en-US" sz="2000" dirty="0">
                <a:sym typeface="Wingdings" panose="05000000000000000000" pitchFamily="2" charset="2"/>
              </a:rPr>
              <a:t>옆의 그림을 확인한다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 - </a:t>
            </a:r>
            <a:r>
              <a:rPr lang="ko-KR" altLang="en-US" sz="2000" dirty="0">
                <a:sym typeface="Wingdings" panose="05000000000000000000" pitchFamily="2" charset="2"/>
              </a:rPr>
              <a:t>솔루션명 </a:t>
            </a:r>
            <a:r>
              <a:rPr lang="en-US" altLang="ko-KR" sz="2000" dirty="0">
                <a:sym typeface="Wingdings" panose="05000000000000000000" pitchFamily="2" charset="2"/>
              </a:rPr>
              <a:t> Study_0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 - </a:t>
            </a:r>
            <a:r>
              <a:rPr lang="ko-KR" altLang="en-US" sz="2000" dirty="0">
                <a:sym typeface="Wingdings" panose="05000000000000000000" pitchFamily="2" charset="2"/>
              </a:rPr>
              <a:t>프로젝트가 </a:t>
            </a:r>
            <a:r>
              <a:rPr lang="en-US" altLang="ko-KR" sz="2000" dirty="0">
                <a:sym typeface="Wingdings" panose="05000000000000000000" pitchFamily="2" charset="2"/>
              </a:rPr>
              <a:t>3</a:t>
            </a:r>
            <a:r>
              <a:rPr lang="ko-KR" altLang="en-US" sz="2000" dirty="0">
                <a:sym typeface="Wingdings" panose="05000000000000000000" pitchFamily="2" charset="2"/>
              </a:rPr>
              <a:t>개 추가된 화면이 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dirty="0"/>
              <a:t>3)</a:t>
            </a:r>
            <a:r>
              <a:rPr lang="ko-KR" altLang="en-US" sz="2000" dirty="0"/>
              <a:t>솔루션 탐색기에서 솔루션을 클릭하고 </a:t>
            </a:r>
            <a:r>
              <a:rPr lang="en-US" altLang="ko-KR" sz="2000" dirty="0"/>
              <a:t> </a:t>
            </a:r>
            <a:r>
              <a:rPr lang="ko-KR" altLang="en-US" sz="2000" dirty="0"/>
              <a:t>오른쪽 버튼을 클릭한다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4)</a:t>
            </a:r>
            <a:r>
              <a:rPr lang="ko-KR" altLang="en-US" sz="2000" dirty="0"/>
              <a:t>팝업메뉴에서 추가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ym typeface="Wingdings" panose="05000000000000000000" pitchFamily="2" charset="2"/>
              </a:rPr>
              <a:t>새 솔루션 폴더 선택한다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5)”</a:t>
            </a:r>
            <a:r>
              <a:rPr lang="ko-KR" altLang="en-US" sz="2000" dirty="0" err="1">
                <a:sym typeface="Wingdings" panose="05000000000000000000" pitchFamily="2" charset="2"/>
              </a:rPr>
              <a:t>솔루션폴더명</a:t>
            </a:r>
            <a:r>
              <a:rPr lang="en-US" altLang="ko-KR" sz="2000" dirty="0">
                <a:sym typeface="Wingdings" panose="05000000000000000000" pitchFamily="2" charset="2"/>
              </a:rPr>
              <a:t>”</a:t>
            </a:r>
            <a:r>
              <a:rPr lang="ko-KR" altLang="en-US" sz="2000" dirty="0">
                <a:sym typeface="Wingdings" panose="05000000000000000000" pitchFamily="2" charset="2"/>
              </a:rPr>
              <a:t>을 입력한다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  - </a:t>
            </a:r>
            <a:r>
              <a:rPr lang="ko-KR" altLang="en-US" sz="2000" dirty="0">
                <a:sym typeface="Wingdings" panose="05000000000000000000" pitchFamily="2" charset="2"/>
              </a:rPr>
              <a:t>예시 </a:t>
            </a:r>
            <a:r>
              <a:rPr lang="en-US" altLang="ko-KR" sz="2000" dirty="0">
                <a:sym typeface="Wingdings" panose="05000000000000000000" pitchFamily="2" charset="2"/>
              </a:rPr>
              <a:t> “</a:t>
            </a:r>
            <a:r>
              <a:rPr lang="en-US" altLang="ko-KR" sz="2000" dirty="0" err="1">
                <a:sym typeface="Wingdings" panose="05000000000000000000" pitchFamily="2" charset="2"/>
              </a:rPr>
              <a:t>C_Lang</a:t>
            </a:r>
            <a:r>
              <a:rPr lang="en-US" altLang="ko-KR" sz="2000" dirty="0">
                <a:sym typeface="Wingdings" panose="05000000000000000000" pitchFamily="2" charset="2"/>
              </a:rPr>
              <a:t>” </a:t>
            </a:r>
            <a:r>
              <a:rPr lang="ko-KR" altLang="en-US" sz="2000" dirty="0">
                <a:sym typeface="Wingdings" panose="05000000000000000000" pitchFamily="2" charset="2"/>
              </a:rPr>
              <a:t>으로 변경한다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6)</a:t>
            </a:r>
            <a:r>
              <a:rPr lang="ko-KR" altLang="en-US" sz="2000" dirty="0">
                <a:sym typeface="Wingdings" panose="05000000000000000000" pitchFamily="2" charset="2"/>
              </a:rPr>
              <a:t>원하는 프로젝트들을 솔루션 폴더를 </a:t>
            </a:r>
            <a:r>
              <a:rPr lang="ko-KR" altLang="en-US" sz="2000" dirty="0" err="1">
                <a:sym typeface="Wingdings" panose="05000000000000000000" pitchFamily="2" charset="2"/>
              </a:rPr>
              <a:t>드래그하여</a:t>
            </a:r>
            <a:r>
              <a:rPr lang="ko-KR" altLang="en-US" sz="2000" dirty="0">
                <a:sym typeface="Wingdings" panose="05000000000000000000" pitchFamily="2" charset="2"/>
              </a:rPr>
              <a:t> 하위 트리로 이동한다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47365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func()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a=5;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int a;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	      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%d\n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func();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a=10;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  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%d\n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전역 변수의 예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 소스는 위에 것과 똑같지만 전역 변수 선언을 </a:t>
            </a:r>
            <a:r>
              <a:rPr lang="en-US" altLang="ko-KR"/>
              <a:t>func</a:t>
            </a:r>
            <a:r>
              <a:rPr lang="ko-KR" altLang="en-US"/>
              <a:t>함수와 </a:t>
            </a:r>
            <a:r>
              <a:rPr lang="en-US" altLang="ko-KR"/>
              <a:t>main</a:t>
            </a:r>
            <a:r>
              <a:rPr lang="ko-KR" altLang="en-US"/>
              <a:t>함수 사이에 한 것임</a:t>
            </a:r>
          </a:p>
          <a:p>
            <a:endParaRPr lang="ko-KR" altLang="en-US"/>
          </a:p>
          <a:p>
            <a:r>
              <a:rPr lang="ko-KR" altLang="en-US"/>
              <a:t>전역 변수를 쓰려면 그 변수가 그것을 쓰는 부분의 위쪽에 선언되어 있어야 함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func</a:t>
            </a:r>
            <a:r>
              <a:rPr lang="ko-KR" altLang="en-US"/>
              <a:t>함수 안에서 </a:t>
            </a:r>
            <a:r>
              <a:rPr lang="en-US" altLang="ko-KR"/>
              <a:t>a</a:t>
            </a:r>
            <a:r>
              <a:rPr lang="ko-KR" altLang="en-US"/>
              <a:t>를 사용하고 있는데 </a:t>
            </a:r>
            <a:r>
              <a:rPr lang="en-US" altLang="ko-KR"/>
              <a:t>a</a:t>
            </a:r>
            <a:r>
              <a:rPr lang="ko-KR" altLang="en-US"/>
              <a:t>는 그 아래에 선언</a:t>
            </a:r>
          </a:p>
          <a:p>
            <a:pPr lvl="1"/>
            <a:r>
              <a:rPr lang="ko-KR" altLang="en-US"/>
              <a:t> 이럴 땐 </a:t>
            </a:r>
            <a:r>
              <a:rPr lang="en-US" altLang="ko-KR"/>
              <a:t>func</a:t>
            </a:r>
            <a:r>
              <a:rPr lang="ko-KR" altLang="en-US"/>
              <a:t>함수 위에 </a:t>
            </a:r>
            <a:r>
              <a:rPr lang="en-US" altLang="ko-KR"/>
              <a:t>a</a:t>
            </a:r>
            <a:r>
              <a:rPr lang="ko-KR" altLang="en-US"/>
              <a:t>라는 전역 변수가 있다는 것을 알려주면 되며</a:t>
            </a:r>
            <a:r>
              <a:rPr lang="en-US" altLang="ko-KR"/>
              <a:t>, </a:t>
            </a:r>
            <a:r>
              <a:rPr lang="ko-KR" altLang="en-US"/>
              <a:t>방법은 다음과 같음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extern </a:t>
            </a:r>
            <a:r>
              <a:rPr lang="ko-KR" altLang="en-US"/>
              <a:t>데이터형 변수명</a:t>
            </a:r>
            <a:r>
              <a:rPr lang="en-US" altLang="ko-KR"/>
              <a:t>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extern int a;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void func()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a=5;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}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int a;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void main()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	      printf(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%d\n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,a);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func();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a=10;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     printf(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%d\n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,a);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}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extern </a:t>
            </a:r>
            <a:r>
              <a:rPr lang="ko-KR" altLang="en-US"/>
              <a:t>사용예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정적 지역 변수</a:t>
            </a:r>
          </a:p>
          <a:p>
            <a:pPr lvl="1"/>
            <a:r>
              <a:rPr lang="ko-KR" altLang="en-US"/>
              <a:t>지역변수를 배울 때 지역변수는 그 변수가 선언된 블럭이 끝나면 그 변수 안에 들어있는 값을 잃어버림</a:t>
            </a:r>
          </a:p>
          <a:p>
            <a:pPr lvl="1"/>
            <a:r>
              <a:rPr lang="ko-KR" altLang="en-US"/>
              <a:t>이걸 잃게 하지 않을 때 쓰는 것이 정적 지역 변수</a:t>
            </a:r>
          </a:p>
          <a:p>
            <a:pPr lvl="1"/>
            <a:r>
              <a:rPr lang="ko-KR" altLang="en-US"/>
              <a:t>정적 지역 변수는 지역 변수 선언 앞에 </a:t>
            </a:r>
            <a:r>
              <a:rPr lang="en-US" altLang="ko-KR"/>
              <a:t>static</a:t>
            </a:r>
            <a:r>
              <a:rPr lang="ko-KR" altLang="en-US"/>
              <a:t>키워드만 붙여줌</a:t>
            </a:r>
          </a:p>
          <a:p>
            <a:pPr lvl="2"/>
            <a:r>
              <a:rPr lang="ko-KR" altLang="en-US"/>
              <a:t>  </a:t>
            </a:r>
            <a:r>
              <a:rPr lang="en-US" altLang="ko-KR"/>
              <a:t>Ex) static int a; 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58214" cy="500042"/>
          </a:xfrm>
        </p:spPr>
        <p:txBody>
          <a:bodyPr/>
          <a:lstStyle/>
          <a:p>
            <a:r>
              <a:rPr lang="ko-KR" altLang="en-US" sz="3600" dirty="0"/>
              <a:t>정적 변수</a:t>
            </a:r>
            <a:r>
              <a:rPr lang="en-US" altLang="ko-KR" sz="3600" dirty="0"/>
              <a:t>(</a:t>
            </a:r>
            <a:r>
              <a:rPr lang="ko-KR" altLang="en-US" sz="3600" dirty="0"/>
              <a:t>정적 지역변수</a:t>
            </a:r>
            <a:r>
              <a:rPr lang="en-US" altLang="ko-KR" sz="3600" dirty="0"/>
              <a:t>, </a:t>
            </a:r>
            <a:r>
              <a:rPr lang="ko-KR" altLang="en-US" sz="3600" dirty="0"/>
              <a:t>정적 전역변수</a:t>
            </a:r>
            <a:r>
              <a:rPr lang="en-US" altLang="ko-KR" sz="3600" dirty="0"/>
              <a:t>)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0" y="500042"/>
            <a:ext cx="4572000" cy="59293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func()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int a=0;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a=a+1;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printf("%d\n",a);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func();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func();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func();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정적 지역 변수 예</a:t>
            </a:r>
            <a:r>
              <a:rPr lang="en-US" altLang="ko-KR"/>
              <a:t>(1)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548680"/>
            <a:ext cx="457200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void func()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   </a:t>
            </a:r>
            <a:r>
              <a:rPr lang="en-US" altLang="ko-KR" kern="0">
                <a:solidFill>
                  <a:schemeClr val="accent2"/>
                </a:solidFill>
              </a:rPr>
              <a:t>static</a:t>
            </a:r>
            <a:r>
              <a:rPr lang="en-US" altLang="ko-KR" kern="0"/>
              <a:t> int a=0;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   a=a+1;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   printf("%d\n",a);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   func();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   func();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   func();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kern="0"/>
              <a:t>}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static</a:t>
            </a:r>
            <a:r>
              <a:rPr lang="ko-KR" altLang="en-US"/>
              <a:t>키워드를 붙여 전역 변수를 선언하면 즉 정적 전역 변수를 선언하면 외부 소스에서 이 변수를 엑세스할 수 없게 됨</a:t>
            </a:r>
          </a:p>
          <a:p>
            <a:pPr lvl="1"/>
            <a:r>
              <a:rPr lang="ko-KR" altLang="en-US"/>
              <a:t> 정적 전역 변수의 주 목적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정적 전역 변수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ebdings" pitchFamily="18" charset="2"/>
              <a:buChar char=" "/>
            </a:pPr>
            <a:r>
              <a:rPr lang="en-US" altLang="ko-KR" sz="2000"/>
              <a:t>#include &lt;stdio.h&gt;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int x=1, y=2;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void demo(void);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main()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printf(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Before : x= %d , y = %d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, x, y);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demo();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printf(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After : x= %d , y = %d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, x, y);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}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void demo(void)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int   x = 88, y = 99;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 printf(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In demo() : x= %d , y = %d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, x, y);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return </a:t>
            </a:r>
            <a:r>
              <a:rPr lang="ko-KR" altLang="en-US"/>
              <a:t>문</a:t>
            </a:r>
          </a:p>
          <a:p>
            <a:pPr lvl="1"/>
            <a:r>
              <a:rPr lang="ko-KR" altLang="en-US"/>
              <a:t>함수의 모든 부분을 종료하고 제어가 호출측으로 전달</a:t>
            </a:r>
          </a:p>
          <a:p>
            <a:r>
              <a:rPr lang="ko-KR" altLang="en-US"/>
              <a:t>스택</a:t>
            </a:r>
            <a:r>
              <a:rPr lang="en-US" altLang="ko-KR"/>
              <a:t>(stack) - </a:t>
            </a:r>
            <a:r>
              <a:rPr lang="ko-KR" altLang="en-US"/>
              <a:t>뒷페이지 참조</a:t>
            </a:r>
          </a:p>
          <a:p>
            <a:pPr lvl="1"/>
            <a:r>
              <a:rPr lang="ko-KR" altLang="en-US"/>
              <a:t>함수 호출 시 해당 함수가 호출되기 전에 현재의 </a:t>
            </a:r>
            <a:r>
              <a:rPr lang="en-US" altLang="ko-KR"/>
              <a:t>pc </a:t>
            </a:r>
            <a:r>
              <a:rPr lang="ko-KR" altLang="en-US"/>
              <a:t>포인터를 스택에 저장</a:t>
            </a:r>
          </a:p>
          <a:p>
            <a:pPr lvl="1"/>
            <a:r>
              <a:rPr lang="ko-KR" altLang="en-US"/>
              <a:t>함수가 종료하고 되돌아갈 곳을 저장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전달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택시의 동전통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스택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295400" y="2209800"/>
          <a:ext cx="673258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VISIO" r:id="rId3" imgW="6730200" imgH="3808440" progId="">
                  <p:embed/>
                </p:oleObj>
              </mc:Choice>
              <mc:Fallback>
                <p:oleObj name="VISIO" r:id="rId3" imgW="6730200" imgH="380844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6732588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함수의 헤더 </a:t>
            </a:r>
            <a:r>
              <a:rPr lang="en-US" altLang="ko-KR"/>
              <a:t>+ </a:t>
            </a:r>
            <a:r>
              <a:rPr lang="ko-KR" altLang="en-US"/>
              <a:t>세미콜론</a:t>
            </a:r>
          </a:p>
          <a:p>
            <a:r>
              <a:rPr lang="ko-KR" altLang="en-US"/>
              <a:t>컴파일러에게 복귀형태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매개변수에 대해서 알려 주는 역할</a:t>
            </a:r>
          </a:p>
          <a:p>
            <a:pPr lvl="1"/>
            <a:r>
              <a:rPr lang="ko-KR" altLang="en-US"/>
              <a:t>컴파일 오류 방지</a:t>
            </a:r>
          </a:p>
          <a:p>
            <a:r>
              <a:rPr lang="ko-KR" altLang="en-US"/>
              <a:t>되도록 이면 함수의 헤더와 동일하게 작성</a:t>
            </a:r>
          </a:p>
          <a:p>
            <a:pPr lvl="1"/>
            <a:r>
              <a:rPr lang="ko-KR" altLang="en-US"/>
              <a:t>매개변수의 이름</a:t>
            </a:r>
            <a:r>
              <a:rPr lang="en-US" altLang="ko-KR">
                <a:latin typeface="Lucida Console"/>
              </a:rPr>
              <a:t>…</a:t>
            </a:r>
            <a:endParaRPr lang="en-US" altLang="ko-KR"/>
          </a:p>
          <a:p>
            <a:r>
              <a:rPr lang="ko-KR" altLang="en-US"/>
              <a:t>위치</a:t>
            </a:r>
          </a:p>
          <a:p>
            <a:pPr lvl="1"/>
            <a:r>
              <a:rPr lang="en-US" altLang="ko-KR"/>
              <a:t>main()</a:t>
            </a:r>
            <a:r>
              <a:rPr lang="ko-KR" altLang="en-US"/>
              <a:t>문 앞</a:t>
            </a:r>
            <a:r>
              <a:rPr lang="en-US" altLang="ko-KR"/>
              <a:t>, </a:t>
            </a:r>
            <a:r>
              <a:rPr lang="ko-KR" altLang="en-US"/>
              <a:t>함수 정의 부분 앞</a:t>
            </a:r>
          </a:p>
          <a:p>
            <a:pPr lvl="1"/>
            <a:r>
              <a:rPr lang="ko-KR" altLang="en-US"/>
              <a:t>되도록 이해를 위해 한군데 모아 둔다</a:t>
            </a:r>
            <a:r>
              <a:rPr lang="en-US" altLang="ko-KR"/>
              <a:t>.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 프로토타입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강력한 기능 제공</a:t>
            </a:r>
            <a:r>
              <a:rPr lang="en-US" altLang="ko-KR" dirty="0"/>
              <a:t>, </a:t>
            </a:r>
            <a:r>
              <a:rPr lang="ko-KR" altLang="en-US" dirty="0"/>
              <a:t>융통성을 발휘하는 언어</a:t>
            </a:r>
          </a:p>
          <a:p>
            <a:pPr lvl="1"/>
            <a:r>
              <a:rPr lang="ko-KR" altLang="en-US" dirty="0"/>
              <a:t>하드웨어 제어가 가능한 고급언어</a:t>
            </a:r>
          </a:p>
          <a:p>
            <a:r>
              <a:rPr lang="ko-KR" altLang="en-US" dirty="0" err="1"/>
              <a:t>이식성</a:t>
            </a:r>
            <a:r>
              <a:rPr lang="en-US" altLang="ko-KR" dirty="0"/>
              <a:t>- ANSI C</a:t>
            </a:r>
          </a:p>
          <a:p>
            <a:r>
              <a:rPr lang="ko-KR" altLang="en-US" dirty="0"/>
              <a:t>효율성</a:t>
            </a:r>
          </a:p>
          <a:p>
            <a:pPr lvl="1"/>
            <a:r>
              <a:rPr lang="ko-KR" altLang="en-US" dirty="0"/>
              <a:t>구조적 프로그램 방식</a:t>
            </a:r>
          </a:p>
          <a:p>
            <a:r>
              <a:rPr lang="ko-KR" altLang="en-US" dirty="0"/>
              <a:t>모듈별로 프로그램 작성</a:t>
            </a:r>
          </a:p>
          <a:p>
            <a:pPr lvl="1"/>
            <a:r>
              <a:rPr lang="ko-KR" altLang="en-US" dirty="0"/>
              <a:t>유용하고 재사용 가능한 프로그램 작성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언어를 사용하는 이유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type</a:t>
            </a:r>
            <a:r>
              <a:rPr lang="ko-KR" altLang="en-US"/>
              <a:t>의 일치</a:t>
            </a:r>
          </a:p>
          <a:p>
            <a:r>
              <a:rPr lang="ko-KR" altLang="en-US"/>
              <a:t>가능하면 지역변수 사용</a:t>
            </a:r>
          </a:p>
          <a:p>
            <a:r>
              <a:rPr lang="ko-KR" altLang="en-US"/>
              <a:t>가능하면 세분화</a:t>
            </a:r>
            <a:r>
              <a:rPr lang="en-US" altLang="ko-KR"/>
              <a:t>, </a:t>
            </a:r>
            <a:r>
              <a:rPr lang="ko-KR" altLang="en-US"/>
              <a:t>길어지면 다시 분할</a:t>
            </a:r>
          </a:p>
          <a:p>
            <a:pPr lvl="1"/>
            <a:r>
              <a:rPr lang="ko-KR" altLang="en-US"/>
              <a:t>하나의 함수는 하나의 동작</a:t>
            </a:r>
          </a:p>
          <a:p>
            <a:r>
              <a:rPr lang="ko-KR" altLang="en-US"/>
              <a:t>여러 개의  </a:t>
            </a:r>
            <a:r>
              <a:rPr lang="en-US" altLang="ko-KR"/>
              <a:t>return </a:t>
            </a:r>
            <a:r>
              <a:rPr lang="ko-KR" altLang="en-US"/>
              <a:t>문 자제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권고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wait(100);</a:t>
            </a:r>
          </a:p>
          <a:p>
            <a:endParaRPr lang="en-US" altLang="ko-KR"/>
          </a:p>
          <a:p>
            <a:r>
              <a:rPr lang="en-US" altLang="ko-KR"/>
              <a:t>printf(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Half of %d is 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x, half_of(x));</a:t>
            </a:r>
          </a:p>
          <a:p>
            <a:endParaRPr lang="en-US" altLang="ko-KR"/>
          </a:p>
          <a:p>
            <a:r>
              <a:rPr lang="en-US" altLang="ko-KR"/>
              <a:t>y = half_of(x) + half_of(z);</a:t>
            </a:r>
          </a:p>
          <a:p>
            <a:endParaRPr lang="en-US" altLang="ko-KR"/>
          </a:p>
          <a:p>
            <a:r>
              <a:rPr lang="en-US" altLang="ko-KR"/>
              <a:t>if( half_of(x) &gt; 10)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호출의 여러 가지 예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함수가 직접적으로나 간접적으로 자신을 호출하는 것</a:t>
            </a:r>
          </a:p>
          <a:p>
            <a:r>
              <a:rPr lang="ko-KR" altLang="en-US"/>
              <a:t>하노이의 탑</a:t>
            </a:r>
            <a:r>
              <a:rPr lang="en-US" altLang="ko-KR"/>
              <a:t>, Factorial</a:t>
            </a:r>
            <a:r>
              <a:rPr lang="ko-KR" altLang="en-US"/>
              <a:t>계산</a:t>
            </a:r>
          </a:p>
          <a:p>
            <a:r>
              <a:rPr lang="en-US" altLang="ko-KR"/>
              <a:t>x! = x*(x-1)*(x-2)*</a:t>
            </a: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*1  &lt;=&gt; x! = x*(x-1)!</a:t>
            </a:r>
          </a:p>
          <a:p>
            <a:r>
              <a:rPr lang="ko-KR" altLang="en-US"/>
              <a:t>자원의 낭비</a:t>
            </a:r>
          </a:p>
          <a:p>
            <a:pPr lvl="1"/>
            <a:r>
              <a:rPr lang="ko-KR" altLang="en-US"/>
              <a:t>스택 오버 플로우 발생</a:t>
            </a:r>
          </a:p>
          <a:p>
            <a:pPr lvl="1"/>
            <a:r>
              <a:rPr lang="en-US" altLang="ko-KR"/>
              <a:t>15</a:t>
            </a:r>
          </a:p>
          <a:p>
            <a:r>
              <a:rPr lang="ko-KR" altLang="en-US"/>
              <a:t>적절한 경우만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재귀용법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#include &lt;stdio.h&gt;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unsigned int f, x;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unsigned int fact(unsigned int a);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Enter number(1-8) : 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scanf(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%d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, &amp;x);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%d factorial equals %d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, x, fact(x)); 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unsigned int fact( unsigned int a)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if (a == 1)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return 1;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else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a *=fact(a-1);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return a;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사용 예제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명령 라인 인수의 사용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void main(int argc, char *argv[])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명령라인의 인수의 개수</a:t>
            </a:r>
            <a:r>
              <a:rPr lang="en-US" altLang="ko-KR"/>
              <a:t>(</a:t>
            </a:r>
            <a:r>
              <a:rPr lang="ko-KR" altLang="en-US"/>
              <a:t>프로그램명도 포함</a:t>
            </a:r>
            <a:r>
              <a:rPr lang="en-US" altLang="ko-KR"/>
              <a:t>)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실제 문자열</a:t>
            </a:r>
            <a:r>
              <a:rPr lang="en-US" altLang="ko-KR"/>
              <a:t>, [0]</a:t>
            </a:r>
            <a:r>
              <a:rPr lang="ko-KR" altLang="en-US"/>
              <a:t>에는 프로그램 명</a:t>
            </a:r>
          </a:p>
          <a:p>
            <a:pPr lvl="2">
              <a:lnSpc>
                <a:spcPct val="90000"/>
              </a:lnSpc>
            </a:pPr>
            <a:endParaRPr lang="ko-KR" altLang="en-US"/>
          </a:p>
          <a:p>
            <a:pPr lvl="2">
              <a:lnSpc>
                <a:spcPct val="90000"/>
              </a:lnSpc>
            </a:pPr>
            <a:r>
              <a:rPr lang="en-US" altLang="ko-KR"/>
              <a:t>Cf. main( int argc, char **argv)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main </a:t>
            </a:r>
            <a:r>
              <a:rPr lang="ko-KR" altLang="en-US"/>
              <a:t>함수의 인자</a:t>
            </a:r>
          </a:p>
        </p:txBody>
      </p:sp>
    </p:spTree>
    <p:extLst>
      <p:ext uri="{BB962C8B-B14F-4D97-AF65-F5344CB8AC3E}">
        <p14:creationId xmlns:p14="http://schemas.microsoft.com/office/powerpoint/2010/main" val="18791568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char **Argv[] : </a:t>
            </a:r>
            <a:r>
              <a:rPr lang="ko-KR" altLang="en-US" sz="2400"/>
              <a:t>아규먼트</a:t>
            </a:r>
            <a:r>
              <a:rPr lang="en-US" altLang="ko-KR" sz="2400"/>
              <a:t>(argument)</a:t>
            </a:r>
          </a:p>
          <a:p>
            <a:pPr lvl="1"/>
            <a:r>
              <a:rPr lang="en-US" altLang="ko-KR" sz="2200"/>
              <a:t> </a:t>
            </a:r>
            <a:r>
              <a:rPr lang="ko-KR" altLang="en-US" sz="2200"/>
              <a:t>실제 입력 내용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argv[0]  </a:t>
            </a:r>
            <a:r>
              <a:rPr lang="ko-KR" altLang="en-US" sz="2200"/>
              <a:t>이 자기 실행 파일</a:t>
            </a:r>
          </a:p>
          <a:p>
            <a:r>
              <a:rPr lang="en-US" altLang="ko-KR" sz="2400"/>
              <a:t>int argc : "argument count"</a:t>
            </a:r>
          </a:p>
          <a:p>
            <a:pPr lvl="1"/>
            <a:r>
              <a:rPr lang="en-US" altLang="ko-KR" sz="2200"/>
              <a:t>"</a:t>
            </a:r>
            <a:r>
              <a:rPr lang="ko-KR" altLang="en-US" sz="2200"/>
              <a:t>단어</a:t>
            </a:r>
            <a:r>
              <a:rPr lang="en-US" altLang="ko-KR" sz="2200"/>
              <a:t>(</a:t>
            </a:r>
            <a:r>
              <a:rPr lang="ko-KR" altLang="en-US" sz="2200"/>
              <a:t>스트링</a:t>
            </a:r>
            <a:r>
              <a:rPr lang="en-US" altLang="ko-KR" sz="2200"/>
              <a:t>)</a:t>
            </a:r>
            <a:r>
              <a:rPr lang="ko-KR" altLang="en-US" sz="2200"/>
              <a:t>의 수</a:t>
            </a:r>
            <a:r>
              <a:rPr lang="ko-KR" altLang="en-US" sz="2200">
                <a:latin typeface="Lucida Console"/>
              </a:rPr>
              <a:t>“</a:t>
            </a:r>
            <a:endParaRPr lang="ko-KR" altLang="en-US" sz="2200"/>
          </a:p>
          <a:p>
            <a:r>
              <a:rPr lang="en-US" altLang="ko-KR" sz="2400"/>
              <a:t>Ex)</a:t>
            </a:r>
          </a:p>
          <a:p>
            <a:pPr lvl="1"/>
            <a:r>
              <a:rPr lang="en-US" altLang="ko-KR" sz="2200"/>
              <a:t>del chungha.doc</a:t>
            </a:r>
          </a:p>
          <a:p>
            <a:pPr lvl="2"/>
            <a:r>
              <a:rPr lang="en-US" altLang="ko-KR" sz="2000"/>
              <a:t> argc = 2, </a:t>
            </a:r>
          </a:p>
          <a:p>
            <a:pPr lvl="2"/>
            <a:r>
              <a:rPr lang="en-US" altLang="ko-KR" sz="2000"/>
              <a:t> argv[0] = del, argv[1] = chungha.doc</a:t>
            </a:r>
          </a:p>
          <a:p>
            <a:pPr lvl="1"/>
            <a:r>
              <a:rPr lang="en-US" altLang="ko-KR" sz="2200"/>
              <a:t>copy chungha.doc my.doc</a:t>
            </a:r>
          </a:p>
          <a:p>
            <a:pPr lvl="2"/>
            <a:r>
              <a:rPr lang="en-US" altLang="ko-KR" sz="2000"/>
              <a:t> argc = 3</a:t>
            </a:r>
          </a:p>
          <a:p>
            <a:pPr lvl="2"/>
            <a:r>
              <a:rPr lang="en-US" altLang="ko-KR" sz="2000"/>
              <a:t> argv[0] = copy, argv[1] = chungha.doc , 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/>
              <a:t>    argv[2] = my.doc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argc </a:t>
            </a:r>
            <a:r>
              <a:rPr lang="ko-KR" altLang="en-US"/>
              <a:t>와 </a:t>
            </a:r>
            <a:r>
              <a:rPr lang="en-US" altLang="ko-KR"/>
              <a:t>argv</a:t>
            </a:r>
          </a:p>
        </p:txBody>
      </p:sp>
    </p:spTree>
    <p:extLst>
      <p:ext uri="{BB962C8B-B14F-4D97-AF65-F5344CB8AC3E}">
        <p14:creationId xmlns:p14="http://schemas.microsoft.com/office/powerpoint/2010/main" val="2938795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단어의 구별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 하나이상의 공백문자</a:t>
            </a:r>
            <a:r>
              <a:rPr lang="en-US" altLang="ko-KR"/>
              <a:t>(space)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 </a:t>
            </a:r>
            <a:r>
              <a:rPr lang="ko-KR" altLang="en-US"/>
              <a:t>탭문자 로 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단어 사이가 떨어지면 마디가 끊어진 것으로 본다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따옴표 </a:t>
            </a:r>
            <a:r>
              <a:rPr lang="en-US" altLang="ko-KR"/>
              <a:t>" " </a:t>
            </a:r>
            <a:r>
              <a:rPr lang="ko-KR" altLang="en-US"/>
              <a:t>로 쌓인 스트링은 하나로 취급</a:t>
            </a:r>
          </a:p>
          <a:p>
            <a:pPr>
              <a:lnSpc>
                <a:spcPct val="90000"/>
              </a:lnSpc>
            </a:pPr>
            <a:r>
              <a:rPr lang="en-US" altLang="ko-KR"/>
              <a:t>Ex)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c:\&gt; dir &lt;-- argc </a:t>
            </a:r>
            <a:r>
              <a:rPr lang="ko-KR" altLang="en-US"/>
              <a:t>는 </a:t>
            </a:r>
            <a:r>
              <a:rPr lang="en-US" altLang="ko-KR"/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c:\&gt; del *.* &lt;-- argc </a:t>
            </a:r>
            <a:r>
              <a:rPr lang="ko-KR" altLang="en-US"/>
              <a:t>는 </a:t>
            </a:r>
            <a:r>
              <a:rPr lang="en-US" altLang="ko-KR"/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c:\&gt; cd hwp &lt;-- argc </a:t>
            </a:r>
            <a:r>
              <a:rPr lang="ko-KR" altLang="en-US"/>
              <a:t>는 </a:t>
            </a:r>
            <a:r>
              <a:rPr lang="en-US" altLang="ko-KR"/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c:\&gt; game a.dic &lt;-- argc </a:t>
            </a:r>
            <a:r>
              <a:rPr lang="ko-KR" altLang="en-US"/>
              <a:t>는 </a:t>
            </a:r>
            <a:r>
              <a:rPr lang="en-US" altLang="ko-KR"/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c:\&gt; copy a.doc b.doc &lt;-- argc </a:t>
            </a:r>
            <a:r>
              <a:rPr lang="ko-KR" altLang="en-US"/>
              <a:t>는 </a:t>
            </a:r>
            <a:r>
              <a:rPr lang="en-US" altLang="ko-KR"/>
              <a:t>3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c:\&gt; sample "good morning" &lt;-- argc </a:t>
            </a:r>
            <a:r>
              <a:rPr lang="ko-KR" altLang="en-US"/>
              <a:t>는 </a:t>
            </a:r>
            <a:r>
              <a:rPr lang="en-US" altLang="ko-KR"/>
              <a:t>2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argc</a:t>
            </a:r>
          </a:p>
        </p:txBody>
      </p:sp>
    </p:spTree>
    <p:extLst>
      <p:ext uri="{BB962C8B-B14F-4D97-AF65-F5344CB8AC3E}">
        <p14:creationId xmlns:p14="http://schemas.microsoft.com/office/powerpoint/2010/main" val="236742976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void main( int argc, char **argv)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printf(" count = %d\n", argc);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7604676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결과를 보세요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c:\&gt; test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c:\&gt; test good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c:\&gt; test good morning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c:\&gt; test 1 2 3 4 5 6 7 8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70669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*argv[] : argument vector</a:t>
            </a:r>
          </a:p>
          <a:p>
            <a:pPr lvl="1"/>
            <a:r>
              <a:rPr lang="ko-KR" altLang="en-US"/>
              <a:t>이차원 배열과 마찬가지 이므로 스트링 여러개를 취급할 수 있는데 낱말의 뜻은 </a:t>
            </a:r>
            <a:r>
              <a:rPr lang="en-US" altLang="ko-KR"/>
              <a:t>"argument</a:t>
            </a:r>
            <a:r>
              <a:rPr lang="ko-KR" altLang="en-US"/>
              <a:t>로 넘어온 각 단어</a:t>
            </a:r>
            <a:r>
              <a:rPr lang="en-US" altLang="ko-KR"/>
              <a:t>(</a:t>
            </a:r>
            <a:r>
              <a:rPr lang="ko-KR" altLang="en-US"/>
              <a:t>스트링</a:t>
            </a:r>
            <a:r>
              <a:rPr lang="en-US" altLang="ko-KR"/>
              <a:t>)</a:t>
            </a:r>
            <a:r>
              <a:rPr lang="ko-KR" altLang="en-US"/>
              <a:t>들의 번지수</a:t>
            </a:r>
            <a:r>
              <a:rPr lang="en-US" altLang="ko-KR"/>
              <a:t>(vector)"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argv</a:t>
            </a:r>
          </a:p>
        </p:txBody>
      </p:sp>
    </p:spTree>
    <p:extLst>
      <p:ext uri="{BB962C8B-B14F-4D97-AF65-F5344CB8AC3E}">
        <p14:creationId xmlns:p14="http://schemas.microsoft.com/office/powerpoint/2010/main" val="277308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71588" y="914400"/>
          <a:ext cx="6599237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VISIO" r:id="rId3" imgW="7689240" imgH="6069960" progId="">
                  <p:embed/>
                </p:oleObj>
              </mc:Choice>
              <mc:Fallback>
                <p:oleObj name="VISIO" r:id="rId3" imgW="7689240" imgH="6069960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914400"/>
                        <a:ext cx="6599237" cy="521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개발과정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main( int argc, char **argv)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printf(" count = %d\n", argc);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printf(" string = %s\n",argv[0]);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52612338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c:\&gt; test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ko-KR" altLang="en-US"/>
              <a:t>결과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  <a:p>
            <a:pPr>
              <a:buFont typeface="Wingdings" pitchFamily="2" charset="2"/>
              <a:buNone/>
            </a:pPr>
            <a:r>
              <a:rPr lang="en-US" altLang="ko-KR"/>
              <a:t>count = 1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string = c:\tc\test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58543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main( int argc, char *argv[])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printf(" count = %d\n", argc);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printf(" string1 = %s\n",argv[0]);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printf(" string2 = %s\n",argv[1]);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4795369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c:\&gt; test good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ko-KR" altLang="en-US"/>
              <a:t>결과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  <a:p>
            <a:pPr>
              <a:buFont typeface="Wingdings" pitchFamily="2" charset="2"/>
              <a:buNone/>
            </a:pPr>
            <a:r>
              <a:rPr lang="en-US" altLang="ko-KR"/>
              <a:t>count = 1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string1 = c:\tc\test.exe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string2 = good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2557085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copy </a:t>
            </a:r>
            <a:r>
              <a:rPr lang="ko-KR" altLang="en-US" sz="2400"/>
              <a:t>명령 처럼 </a:t>
            </a:r>
            <a:r>
              <a:rPr lang="en-US" altLang="ko-KR" sz="2400"/>
              <a:t>3</a:t>
            </a:r>
            <a:r>
              <a:rPr lang="ko-KR" altLang="en-US" sz="2400"/>
              <a:t>개 의 단어</a:t>
            </a:r>
            <a:r>
              <a:rPr lang="en-US" altLang="ko-KR" sz="2400"/>
              <a:t>( "copy", "chungha.doc", "my.doc")</a:t>
            </a:r>
            <a:r>
              <a:rPr lang="ko-KR" altLang="en-US" sz="2400"/>
              <a:t>가 정확히 들어와야 하는 경우 에는 이 갯수가 틀리면 더이상 프로그램을 진행시킬 필요없다</a:t>
            </a:r>
            <a:r>
              <a:rPr lang="en-US" altLang="ko-KR" sz="240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#include &lt;stdio.h&gt;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#include &lt;stdlib.h&gt;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main( int argc, char *argv[])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if( argc != 3) 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printf(" </a:t>
            </a:r>
            <a:r>
              <a:rPr lang="ko-KR" altLang="en-US" sz="2000"/>
              <a:t>쓰는법이 틀렸습니다</a:t>
            </a:r>
            <a:r>
              <a:rPr lang="en-US" altLang="ko-KR" sz="2000"/>
              <a:t>.");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exit();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74363146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몇개의 단어를 입력할 지 모르는 경우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pPr lvl="1">
              <a:buFontTx/>
              <a:buNone/>
            </a:pPr>
            <a:r>
              <a:rPr lang="en-US" altLang="ko-KR"/>
              <a:t>#include &lt;stdio.h&gt;</a:t>
            </a:r>
          </a:p>
          <a:p>
            <a:pPr lvl="1">
              <a:buFontTx/>
              <a:buNone/>
            </a:pPr>
            <a:r>
              <a:rPr lang="en-US" altLang="ko-KR"/>
              <a:t>main( int argc, char *argv[])</a:t>
            </a:r>
          </a:p>
          <a:p>
            <a:pPr lvl="1">
              <a:buFontTx/>
              <a:buNone/>
            </a:pPr>
            <a:r>
              <a:rPr lang="en-US" altLang="ko-KR"/>
              <a:t>{</a:t>
            </a:r>
          </a:p>
          <a:p>
            <a:pPr lvl="3">
              <a:buFontTx/>
              <a:buNone/>
            </a:pPr>
            <a:r>
              <a:rPr lang="en-US" altLang="ko-KR" sz="2400"/>
              <a:t>int i;</a:t>
            </a:r>
          </a:p>
          <a:p>
            <a:pPr lvl="3">
              <a:buFontTx/>
              <a:buNone/>
            </a:pPr>
            <a:r>
              <a:rPr lang="en-US" altLang="ko-KR" sz="2400"/>
              <a:t>for(i=0; i &lt; argc; i++) {</a:t>
            </a:r>
          </a:p>
          <a:p>
            <a:pPr lvl="3">
              <a:buFontTx/>
              <a:buNone/>
            </a:pPr>
            <a:r>
              <a:rPr lang="en-US" altLang="ko-KR" sz="2400"/>
              <a:t>printf("string = %s\n",argv[i]);</a:t>
            </a:r>
          </a:p>
          <a:p>
            <a:pPr lvl="3">
              <a:buFontTx/>
              <a:buNone/>
            </a:pPr>
            <a:r>
              <a:rPr lang="en-US" altLang="ko-KR" sz="2400"/>
              <a:t>}</a:t>
            </a:r>
          </a:p>
          <a:p>
            <a:pPr lvl="1">
              <a:buFontTx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31045544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도스의 </a:t>
            </a:r>
            <a:r>
              <a:rPr lang="en-US" altLang="ko-KR"/>
              <a:t>type</a:t>
            </a:r>
            <a:r>
              <a:rPr lang="ko-KR" altLang="en-US"/>
              <a:t>와 같은 역할을 하는 프로그램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main(int argc, char *argv[])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 lvl="1">
              <a:buFontTx/>
              <a:buNone/>
            </a:pPr>
            <a:r>
              <a:rPr lang="en-US" altLang="ko-KR"/>
              <a:t>	FILE *fp;</a:t>
            </a:r>
          </a:p>
          <a:p>
            <a:pPr lvl="1">
              <a:buFontTx/>
              <a:buNone/>
            </a:pPr>
            <a:r>
              <a:rPr lang="en-US" altLang="ko-KR"/>
              <a:t>	char c;</a:t>
            </a:r>
          </a:p>
          <a:p>
            <a:pPr lvl="1">
              <a:buFontTx/>
              <a:buNone/>
            </a:pPr>
            <a:r>
              <a:rPr lang="en-US" altLang="ko-KR"/>
              <a:t>	if (argc == 1) { /* </a:t>
            </a:r>
            <a:r>
              <a:rPr lang="ko-KR" altLang="en-US"/>
              <a:t>인자가 없으면 *</a:t>
            </a:r>
            <a:r>
              <a:rPr lang="en-US" altLang="ko-KR"/>
              <a:t>/</a:t>
            </a:r>
          </a:p>
          <a:p>
            <a:pPr lvl="1">
              <a:buFontTx/>
              <a:buNone/>
            </a:pPr>
            <a:r>
              <a:rPr lang="en-US" altLang="ko-KR"/>
              <a:t>		</a:t>
            </a:r>
            <a:r>
              <a:rPr lang="en-US" altLang="ko-KR" sz="2000"/>
              <a:t>printf("USAGE : %s filename(1) ...filename(n)\n",*argv);</a:t>
            </a:r>
          </a:p>
          <a:p>
            <a:pPr lvl="1">
              <a:buFontTx/>
              <a:buNone/>
            </a:pPr>
            <a:r>
              <a:rPr lang="en-US" altLang="ko-KR"/>
              <a:t>		return (1);</a:t>
            </a:r>
          </a:p>
          <a:p>
            <a:pPr lvl="1">
              <a:buFontTx/>
              <a:buNone/>
            </a:pPr>
            <a:r>
              <a:rPr lang="en-US" altLang="ko-KR"/>
              <a:t>	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5370166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dirty="0"/>
              <a:t>	while (--</a:t>
            </a:r>
            <a:r>
              <a:rPr lang="en-US" altLang="ko-KR" sz="2400" dirty="0" err="1"/>
              <a:t>argc</a:t>
            </a:r>
            <a:r>
              <a:rPr lang="en-US" altLang="ko-KR" sz="2400" dirty="0"/>
              <a:t> &gt; 0) { /* </a:t>
            </a:r>
            <a:r>
              <a:rPr lang="ko-KR" altLang="en-US" sz="2400" dirty="0"/>
              <a:t>인자가 있으면 *</a:t>
            </a:r>
            <a:r>
              <a:rPr lang="en-US" altLang="ko-KR" sz="2400" dirty="0"/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	if ((</a:t>
            </a:r>
            <a:r>
              <a:rPr lang="en-US" altLang="ko-KR" sz="2400" dirty="0" err="1"/>
              <a:t>fp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fopen</a:t>
            </a:r>
            <a:r>
              <a:rPr lang="en-US" altLang="ko-KR" sz="2400" dirty="0"/>
              <a:t>(*++</a:t>
            </a:r>
            <a:r>
              <a:rPr lang="en-US" altLang="ko-KR" sz="2400" dirty="0" err="1"/>
              <a:t>argv</a:t>
            </a:r>
            <a:r>
              <a:rPr lang="en-US" altLang="ko-KR" sz="2400" dirty="0"/>
              <a:t>, "r")) == NULL) {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("Error: Cannot open %s\n",*</a:t>
            </a:r>
            <a:r>
              <a:rPr lang="en-US" altLang="ko-KR" sz="2400" dirty="0" err="1"/>
              <a:t>argv</a:t>
            </a:r>
            <a:r>
              <a:rPr lang="en-US" altLang="ko-KR" sz="24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		continue;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	}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("\n*** %s ***\n",*</a:t>
            </a:r>
            <a:r>
              <a:rPr lang="en-US" altLang="ko-KR" sz="2400" dirty="0" err="1"/>
              <a:t>argv</a:t>
            </a:r>
            <a:r>
              <a:rPr lang="en-US" altLang="ko-KR" sz="24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	while ((c = </a:t>
            </a:r>
            <a:r>
              <a:rPr lang="en-US" altLang="ko-KR" sz="2400" dirty="0" err="1"/>
              <a:t>getc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fp</a:t>
            </a:r>
            <a:r>
              <a:rPr lang="en-US" altLang="ko-KR" sz="2400" dirty="0"/>
              <a:t>)) != EOF)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		</a:t>
            </a:r>
            <a:r>
              <a:rPr lang="en-US" altLang="ko-KR" sz="2400" dirty="0" err="1"/>
              <a:t>putchar</a:t>
            </a:r>
            <a:r>
              <a:rPr lang="en-US" altLang="ko-KR" sz="2400" dirty="0"/>
              <a:t>(c);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fclose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fp</a:t>
            </a:r>
            <a:r>
              <a:rPr lang="en-US" altLang="ko-KR" sz="24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}</a:t>
            </a:r>
          </a:p>
          <a:p>
            <a:pPr>
              <a:buFont typeface="Wingdings" pitchFamily="2" charset="2"/>
              <a:buNone/>
            </a:pPr>
            <a:endParaRPr lang="en-US" altLang="ko-KR" sz="2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1562535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/>
              <a:t>키보드로부터 </a:t>
            </a:r>
            <a:r>
              <a:rPr lang="ko-KR" altLang="en-US" sz="2400" dirty="0" err="1"/>
              <a:t>입력받은</a:t>
            </a:r>
            <a:r>
              <a:rPr lang="ko-KR" altLang="en-US" sz="2400" dirty="0"/>
              <a:t> 문장들에 줄번호를 붙여서 </a:t>
            </a:r>
            <a:r>
              <a:rPr lang="en-US" altLang="ko-KR" sz="2400" dirty="0"/>
              <a:t>test.txt </a:t>
            </a:r>
            <a:r>
              <a:rPr lang="ko-KR" altLang="en-US" sz="2400" dirty="0"/>
              <a:t>화일로 저장하는 일을 하는 것으로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프로그램의 종료는 아무 문장도 입력하지 않고 </a:t>
            </a:r>
            <a:r>
              <a:rPr lang="ko-KR" altLang="en-US" sz="2400" dirty="0" err="1"/>
              <a:t>엔터키를</a:t>
            </a:r>
            <a:r>
              <a:rPr lang="ko-KR" altLang="en-US" sz="2400" dirty="0"/>
              <a:t> 치면 된다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#include &lt;</a:t>
            </a:r>
            <a:r>
              <a:rPr lang="en-US" altLang="ko-KR" sz="2200" dirty="0" err="1"/>
              <a:t>stdio.h</a:t>
            </a:r>
            <a:r>
              <a:rPr lang="en-US" altLang="ko-KR" sz="2200" dirty="0"/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void main(void)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FILE *</a:t>
            </a:r>
            <a:r>
              <a:rPr lang="en-US" altLang="ko-KR" sz="2000" dirty="0" err="1"/>
              <a:t>fp</a:t>
            </a:r>
            <a:r>
              <a:rPr lang="en-US" altLang="ko-KR" sz="2000" dirty="0"/>
              <a:t>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char str[80];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int line = 0;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if ((</a:t>
            </a:r>
            <a:r>
              <a:rPr lang="en-US" altLang="ko-KR" sz="2000" dirty="0" err="1"/>
              <a:t>fp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fopen</a:t>
            </a:r>
            <a:r>
              <a:rPr lang="en-US" altLang="ko-KR" sz="2000" dirty="0"/>
              <a:t>("test.txt", "w")) == NULL) 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("File open error ... \n");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exit(-1);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407635047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ko-KR"/>
              <a:t>for ( ; ; ) {</a:t>
            </a:r>
          </a:p>
          <a:p>
            <a:pPr lvl="1">
              <a:buFontTx/>
              <a:buNone/>
            </a:pPr>
            <a:r>
              <a:rPr lang="en-US" altLang="ko-KR"/>
              <a:t>gets(str);</a:t>
            </a:r>
          </a:p>
          <a:p>
            <a:pPr lvl="1">
              <a:buFontTx/>
              <a:buNone/>
            </a:pPr>
            <a:r>
              <a:rPr lang="en-US" altLang="ko-KR"/>
              <a:t>if (str[0] == '\0') </a:t>
            </a:r>
          </a:p>
          <a:p>
            <a:pPr lvl="1">
              <a:buFontTx/>
              <a:buNone/>
            </a:pPr>
            <a:r>
              <a:rPr lang="en-US" altLang="ko-KR"/>
              <a:t>break;</a:t>
            </a:r>
          </a:p>
          <a:p>
            <a:pPr lvl="1">
              <a:buFontTx/>
              <a:buNone/>
            </a:pPr>
            <a:r>
              <a:rPr lang="en-US" altLang="ko-KR"/>
              <a:t>line++;</a:t>
            </a:r>
          </a:p>
          <a:p>
            <a:pPr lvl="1">
              <a:buFontTx/>
              <a:buNone/>
            </a:pPr>
            <a:r>
              <a:rPr lang="en-US" altLang="ko-KR"/>
              <a:t>fprintf(fp,"%3d : %s\n",line,str);</a:t>
            </a:r>
          </a:p>
          <a:p>
            <a:pPr lvl="1">
              <a:buFontTx/>
              <a:buNone/>
            </a:pPr>
            <a:r>
              <a:rPr lang="en-US" altLang="ko-KR"/>
              <a:t>}</a:t>
            </a:r>
          </a:p>
          <a:p>
            <a:pPr lvl="1">
              <a:buFontTx/>
              <a:buNone/>
            </a:pPr>
            <a:r>
              <a:rPr lang="en-US" altLang="ko-KR"/>
              <a:t>fclose(fp);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0888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소스코드 작성</a:t>
            </a:r>
          </a:p>
          <a:p>
            <a:pPr lvl="1"/>
            <a:r>
              <a:rPr lang="ko-KR" altLang="en-US"/>
              <a:t>에디터 </a:t>
            </a:r>
            <a:r>
              <a:rPr lang="en-US" altLang="ko-KR"/>
              <a:t>--&gt; .C </a:t>
            </a:r>
            <a:r>
              <a:rPr lang="ko-KR" altLang="en-US"/>
              <a:t>파일 작성</a:t>
            </a:r>
          </a:p>
          <a:p>
            <a:r>
              <a:rPr lang="ko-KR" altLang="en-US"/>
              <a:t>컴파일</a:t>
            </a:r>
            <a:r>
              <a:rPr lang="en-US" altLang="ko-KR"/>
              <a:t>(</a:t>
            </a:r>
            <a:r>
              <a:rPr lang="ko-KR" altLang="en-US"/>
              <a:t>컴파일러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소스크드 </a:t>
            </a:r>
            <a:r>
              <a:rPr lang="en-US" altLang="ko-KR"/>
              <a:t>--&gt; </a:t>
            </a:r>
            <a:r>
              <a:rPr lang="ko-KR" altLang="en-US"/>
              <a:t>오브젝트 코드</a:t>
            </a:r>
            <a:r>
              <a:rPr lang="en-US" altLang="ko-KR"/>
              <a:t>(.obj </a:t>
            </a:r>
            <a:r>
              <a:rPr lang="ko-KR" altLang="en-US"/>
              <a:t>파일</a:t>
            </a:r>
            <a:r>
              <a:rPr lang="en-US" altLang="ko-KR"/>
              <a:t>)</a:t>
            </a:r>
          </a:p>
          <a:p>
            <a:r>
              <a:rPr lang="ko-KR" altLang="en-US"/>
              <a:t>링크</a:t>
            </a:r>
            <a:r>
              <a:rPr lang="en-US" altLang="ko-KR"/>
              <a:t>(</a:t>
            </a:r>
            <a:r>
              <a:rPr lang="ko-KR" altLang="en-US"/>
              <a:t>링커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컴파일된 코드를 링크해서 실행파일 작성</a:t>
            </a:r>
          </a:p>
          <a:p>
            <a:r>
              <a:rPr lang="ko-KR" altLang="en-US"/>
              <a:t>프로그램 실행</a:t>
            </a:r>
          </a:p>
          <a:p>
            <a:pPr lvl="1"/>
            <a:r>
              <a:rPr lang="ko-KR" altLang="en-US"/>
              <a:t>프로그램이 정상적으로 동작하는지 확인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개발과정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cal.exe 1 + 3 </a:t>
            </a:r>
            <a:r>
              <a:rPr lang="ko-KR" altLang="en-US"/>
              <a:t>을 입력 하면</a:t>
            </a:r>
          </a:p>
          <a:p>
            <a:endParaRPr lang="ko-KR" altLang="en-US"/>
          </a:p>
          <a:p>
            <a:pPr>
              <a:buFont typeface="Wingdings" pitchFamily="2" charset="2"/>
              <a:buNone/>
            </a:pPr>
            <a:r>
              <a:rPr lang="ko-KR" altLang="en-US"/>
              <a:t>    </a:t>
            </a:r>
            <a:r>
              <a:rPr lang="en-US" altLang="ko-KR"/>
              <a:t>1 + 3 = 4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    </a:t>
            </a:r>
            <a:r>
              <a:rPr lang="ko-KR" altLang="en-US"/>
              <a:t>가 출력되는 프로그램을 작성하시오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사칙 연산 기준</a:t>
            </a:r>
            <a:r>
              <a:rPr lang="en-US" altLang="ko-KR"/>
              <a:t>, </a:t>
            </a:r>
            <a:r>
              <a:rPr lang="ko-KR" altLang="en-US"/>
              <a:t>곱하기는 *가 아닌 </a:t>
            </a:r>
            <a:r>
              <a:rPr lang="en-US" altLang="ko-KR"/>
              <a:t>X</a:t>
            </a:r>
            <a:r>
              <a:rPr lang="ko-KR" altLang="en-US"/>
              <a:t>로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응용 프로그램</a:t>
            </a:r>
          </a:p>
        </p:txBody>
      </p:sp>
    </p:spTree>
    <p:extLst>
      <p:ext uri="{BB962C8B-B14F-4D97-AF65-F5344CB8AC3E}">
        <p14:creationId xmlns:p14="http://schemas.microsoft.com/office/powerpoint/2010/main" val="170757878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#include &lt;stdlib.h&gt;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void main(int argc, char *argv[])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for(int i=0; i&lt;argc; i++)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printf("%s",argv[i]);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if (argc != 4)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{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printf("\nError !");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exit(0);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int a = atoi(argv[1]);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int b = atoi(argv[3]);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char *symbol = argv[2];</a:t>
            </a:r>
            <a:r>
              <a:rPr lang="en-US" altLang="ko-KR" sz="2400"/>
              <a:t>	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소스</a:t>
            </a:r>
          </a:p>
        </p:txBody>
      </p:sp>
    </p:spTree>
    <p:extLst>
      <p:ext uri="{BB962C8B-B14F-4D97-AF65-F5344CB8AC3E}">
        <p14:creationId xmlns:p14="http://schemas.microsoft.com/office/powerpoint/2010/main" val="341961745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switch(symbol[0])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case '+':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printf("\n%d + %d = %d",a,b,a+b);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case '-':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printf("\n%d - %d = %d",a,b,a-b);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case 'x':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printf("\n%d * %d = %d",a,b,a*b);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case '/':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if (b ==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	printf("\nError !");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	exit(0);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printf("\n%d / %d = %d",a,b,a/b);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	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041280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void main(int </a:t>
            </a:r>
            <a:r>
              <a:rPr lang="en-US" altLang="ko-KR" sz="2400" dirty="0" err="1"/>
              <a:t>argc</a:t>
            </a:r>
            <a:r>
              <a:rPr lang="en-US" altLang="ko-KR" sz="2400" dirty="0"/>
              <a:t>, char *</a:t>
            </a:r>
            <a:r>
              <a:rPr lang="en-US" altLang="ko-KR" sz="2400" dirty="0" err="1"/>
              <a:t>argv</a:t>
            </a:r>
            <a:r>
              <a:rPr lang="en-US" altLang="ko-KR" sz="2400" dirty="0"/>
              <a:t>[])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FILE *</a:t>
            </a:r>
            <a:r>
              <a:rPr lang="en-US" altLang="ko-KR" sz="2200" dirty="0" err="1"/>
              <a:t>srcfp</a:t>
            </a:r>
            <a:r>
              <a:rPr lang="en-US" altLang="ko-KR" sz="2200" dirty="0"/>
              <a:t>, *</a:t>
            </a:r>
            <a:r>
              <a:rPr lang="en-US" altLang="ko-KR" sz="2200" dirty="0" err="1"/>
              <a:t>objfp</a:t>
            </a:r>
            <a:r>
              <a:rPr lang="en-US" altLang="ko-KR" sz="2200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int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if (</a:t>
            </a:r>
            <a:r>
              <a:rPr lang="en-US" altLang="ko-KR" sz="2200" dirty="0" err="1"/>
              <a:t>argc</a:t>
            </a:r>
            <a:r>
              <a:rPr lang="en-US" altLang="ko-KR" sz="2200" dirty="0"/>
              <a:t> != 3)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 err="1"/>
              <a:t>printf</a:t>
            </a:r>
            <a:r>
              <a:rPr lang="en-US" altLang="ko-KR" sz="2200" dirty="0"/>
              <a:t>("USAGE : %s </a:t>
            </a:r>
            <a:r>
              <a:rPr lang="en-US" altLang="ko-KR" sz="2200" dirty="0" err="1"/>
              <a:t>sourcefile</a:t>
            </a:r>
            <a:r>
              <a:rPr lang="en-US" altLang="ko-KR" sz="2200" dirty="0"/>
              <a:t> </a:t>
            </a:r>
            <a:r>
              <a:rPr lang="en-US" altLang="ko-KR" sz="2200" dirty="0" err="1"/>
              <a:t>objectfile</a:t>
            </a:r>
            <a:r>
              <a:rPr lang="en-US" altLang="ko-KR" sz="2200" dirty="0"/>
              <a:t>\n",*</a:t>
            </a:r>
            <a:r>
              <a:rPr lang="en-US" altLang="ko-KR" sz="2200" dirty="0" err="1"/>
              <a:t>argv</a:t>
            </a:r>
            <a:r>
              <a:rPr lang="en-US" altLang="ko-KR" sz="2200" dirty="0"/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exit(-1);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if ((</a:t>
            </a:r>
            <a:r>
              <a:rPr lang="en-US" altLang="ko-KR" sz="2200" dirty="0" err="1"/>
              <a:t>srcfp</a:t>
            </a:r>
            <a:r>
              <a:rPr lang="en-US" altLang="ko-KR" sz="2200" dirty="0"/>
              <a:t> = </a:t>
            </a:r>
            <a:r>
              <a:rPr lang="en-US" altLang="ko-KR" sz="2200" dirty="0" err="1"/>
              <a:t>fopen</a:t>
            </a:r>
            <a:r>
              <a:rPr lang="en-US" altLang="ko-KR" sz="2200" dirty="0"/>
              <a:t>(</a:t>
            </a:r>
            <a:r>
              <a:rPr lang="en-US" altLang="ko-KR" sz="2200" dirty="0" err="1"/>
              <a:t>argv</a:t>
            </a:r>
            <a:r>
              <a:rPr lang="en-US" altLang="ko-KR" sz="2200" dirty="0"/>
              <a:t>[1], "</a:t>
            </a:r>
            <a:r>
              <a:rPr lang="en-US" altLang="ko-KR" sz="2200" dirty="0" err="1"/>
              <a:t>rb</a:t>
            </a:r>
            <a:r>
              <a:rPr lang="en-US" altLang="ko-KR" sz="2200" dirty="0"/>
              <a:t>")) == NULL)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 err="1"/>
              <a:t>printf</a:t>
            </a:r>
            <a:r>
              <a:rPr lang="en-US" altLang="ko-KR" sz="2200" dirty="0"/>
              <a:t>("File open error : %s\n\a",</a:t>
            </a:r>
            <a:r>
              <a:rPr lang="en-US" altLang="ko-KR" sz="2200" dirty="0" err="1"/>
              <a:t>argv</a:t>
            </a:r>
            <a:r>
              <a:rPr lang="en-US" altLang="ko-KR" sz="2200" dirty="0"/>
              <a:t>[1]);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exit(-1);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r>
              <a:rPr lang="en-US" altLang="ko-KR" sz="2400" dirty="0" err="1"/>
              <a:t>fgetc</a:t>
            </a:r>
            <a:r>
              <a:rPr lang="en-US" altLang="ko-KR" sz="2400" dirty="0"/>
              <a:t> </a:t>
            </a:r>
            <a:r>
              <a:rPr lang="ko-KR" altLang="en-US" sz="2400" dirty="0"/>
              <a:t>함수와 </a:t>
            </a:r>
            <a:r>
              <a:rPr lang="en-US" altLang="ko-KR" sz="2400" dirty="0" err="1"/>
              <a:t>fputc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이용한 </a:t>
            </a:r>
            <a:r>
              <a:rPr lang="ko-KR" altLang="en-US" sz="2400" dirty="0" err="1"/>
              <a:t>화일복사</a:t>
            </a:r>
            <a:r>
              <a:rPr lang="ko-KR" altLang="en-US" sz="2400" dirty="0"/>
              <a:t> 프로그램</a:t>
            </a:r>
          </a:p>
        </p:txBody>
      </p:sp>
    </p:spTree>
    <p:extLst>
      <p:ext uri="{BB962C8B-B14F-4D97-AF65-F5344CB8AC3E}">
        <p14:creationId xmlns:p14="http://schemas.microsoft.com/office/powerpoint/2010/main" val="227369925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/>
              <a:t>if ((</a:t>
            </a:r>
            <a:r>
              <a:rPr lang="en-US" altLang="ko-KR" dirty="0" err="1"/>
              <a:t>objfp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</a:t>
            </a:r>
            <a:r>
              <a:rPr lang="en-US" altLang="ko-KR" dirty="0" err="1"/>
              <a:t>argv</a:t>
            </a:r>
            <a:r>
              <a:rPr lang="en-US" altLang="ko-KR" dirty="0"/>
              <a:t>[2], "</a:t>
            </a:r>
            <a:r>
              <a:rPr lang="en-US" altLang="ko-KR" dirty="0" err="1"/>
              <a:t>wb</a:t>
            </a:r>
            <a:r>
              <a:rPr lang="en-US" altLang="ko-KR" dirty="0"/>
              <a:t>")) == NULL)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("File creation error : %s\n\a",</a:t>
            </a:r>
            <a:r>
              <a:rPr lang="en-US" altLang="ko-KR" dirty="0" err="1"/>
              <a:t>argv</a:t>
            </a:r>
            <a:r>
              <a:rPr lang="en-US" altLang="ko-KR" dirty="0"/>
              <a:t>[2]);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/>
              <a:t>exit(-1);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en-US" altLang="ko-KR" dirty="0" err="1"/>
              <a:t>FileCopy</a:t>
            </a:r>
            <a:r>
              <a:rPr lang="en-US" altLang="ko-KR" dirty="0"/>
              <a:t> %s to %s\n\n",</a:t>
            </a:r>
            <a:r>
              <a:rPr lang="en-US" altLang="ko-KR" dirty="0" err="1"/>
              <a:t>argv</a:t>
            </a:r>
            <a:r>
              <a:rPr lang="en-US" altLang="ko-KR" dirty="0"/>
              <a:t>[1],</a:t>
            </a:r>
            <a:r>
              <a:rPr lang="en-US" altLang="ko-KR" dirty="0" err="1"/>
              <a:t>argv</a:t>
            </a:r>
            <a:r>
              <a:rPr lang="en-US" altLang="ko-KR" dirty="0"/>
              <a:t>[2]);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/>
              <a:t>while ((</a:t>
            </a:r>
            <a:r>
              <a:rPr lang="en-US" altLang="ko-KR" dirty="0" err="1"/>
              <a:t>ch</a:t>
            </a:r>
            <a:r>
              <a:rPr lang="en-US" altLang="ko-KR" dirty="0"/>
              <a:t> = </a:t>
            </a:r>
            <a:r>
              <a:rPr lang="en-US" altLang="ko-KR" dirty="0" err="1"/>
              <a:t>fgetc</a:t>
            </a:r>
            <a:r>
              <a:rPr lang="en-US" altLang="ko-KR" dirty="0"/>
              <a:t>(</a:t>
            </a:r>
            <a:r>
              <a:rPr lang="en-US" altLang="ko-KR" dirty="0" err="1"/>
              <a:t>srcfp</a:t>
            </a:r>
            <a:r>
              <a:rPr lang="en-US" altLang="ko-KR" dirty="0"/>
              <a:t>)) != EOF)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 err="1"/>
              <a:t>fputc</a:t>
            </a:r>
            <a:r>
              <a:rPr lang="en-US" altLang="ko-KR" dirty="0"/>
              <a:t>(</a:t>
            </a:r>
            <a:r>
              <a:rPr lang="en-US" altLang="ko-KR" dirty="0" err="1"/>
              <a:t>ch,objfp</a:t>
            </a:r>
            <a:r>
              <a:rPr lang="en-US" altLang="ko-KR" dirty="0"/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en-US" altLang="ko-KR" dirty="0" err="1"/>
              <a:t>srcfp</a:t>
            </a:r>
            <a:r>
              <a:rPr lang="en-US" altLang="ko-KR" dirty="0"/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en-US" altLang="ko-KR" dirty="0" err="1"/>
              <a:t>objfp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4737449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제어문의 사용</a:t>
            </a:r>
            <a:r>
              <a:rPr lang="en-US" altLang="ko-KR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(1)</a:t>
            </a:r>
          </a:p>
          <a:p>
            <a:pPr algn="ctr"/>
            <a:endParaRPr lang="en-US" altLang="ko-KR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프로그램은 기본적으로 입력된 순서대로 실행</a:t>
            </a:r>
          </a:p>
          <a:p>
            <a:pPr lvl="1"/>
            <a:r>
              <a:rPr lang="en-US" altLang="ko-KR"/>
              <a:t>main() </a:t>
            </a:r>
            <a:r>
              <a:rPr lang="ko-KR" altLang="en-US"/>
              <a:t>문의 처음부분부터 시작</a:t>
            </a:r>
          </a:p>
          <a:p>
            <a:pPr lvl="1"/>
            <a:r>
              <a:rPr lang="ko-KR" altLang="en-US"/>
              <a:t>문장단위 실행 </a:t>
            </a:r>
            <a:r>
              <a:rPr lang="en-US" altLang="ko-KR"/>
              <a:t>( ;)</a:t>
            </a:r>
          </a:p>
          <a:p>
            <a:pPr lvl="1"/>
            <a:r>
              <a:rPr lang="ko-KR" altLang="en-US"/>
              <a:t>제어 문을 통해 프로그램의 순서를 임의로 제어</a:t>
            </a:r>
          </a:p>
          <a:p>
            <a:r>
              <a:rPr lang="ko-KR" altLang="en-US"/>
              <a:t>사용 할 수 있는 구문</a:t>
            </a:r>
            <a:r>
              <a:rPr lang="en-US" altLang="ko-KR"/>
              <a:t>(</a:t>
            </a:r>
            <a:r>
              <a:rPr lang="ko-KR" altLang="en-US"/>
              <a:t>선택</a:t>
            </a:r>
            <a:r>
              <a:rPr lang="en-US" altLang="ko-KR"/>
              <a:t>, </a:t>
            </a:r>
            <a:r>
              <a:rPr lang="ko-KR" altLang="en-US"/>
              <a:t>반복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 If </a:t>
            </a:r>
            <a:r>
              <a:rPr lang="ko-KR" altLang="en-US"/>
              <a:t>문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switch , case </a:t>
            </a:r>
            <a:r>
              <a:rPr lang="ko-KR" altLang="en-US"/>
              <a:t>문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for </a:t>
            </a:r>
            <a:r>
              <a:rPr lang="ko-KR" altLang="en-US"/>
              <a:t>문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while </a:t>
            </a:r>
            <a:r>
              <a:rPr lang="ko-KR" altLang="en-US"/>
              <a:t>문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do~while </a:t>
            </a:r>
            <a:r>
              <a:rPr lang="ko-KR" altLang="en-US"/>
              <a:t>문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실행의 제어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</a:t>
            </a:r>
            <a:r>
              <a:rPr lang="ko-KR" altLang="en-US" dirty="0"/>
              <a:t>언어에서 참과 거짓</a:t>
            </a:r>
          </a:p>
          <a:p>
            <a:pPr lvl="1"/>
            <a:r>
              <a:rPr lang="ko-KR" altLang="en-US" dirty="0"/>
              <a:t> 관계형 연산자에서 참은 </a:t>
            </a:r>
            <a:r>
              <a:rPr lang="en-US" altLang="ko-KR" dirty="0"/>
              <a:t>1 </a:t>
            </a:r>
            <a:r>
              <a:rPr lang="ko-KR" altLang="en-US" dirty="0"/>
              <a:t>거짓은 </a:t>
            </a:r>
            <a:r>
              <a:rPr lang="en-US" altLang="ko-KR" dirty="0"/>
              <a:t>0</a:t>
            </a:r>
          </a:p>
          <a:p>
            <a:pPr lvl="1"/>
            <a:r>
              <a:rPr lang="en-US" altLang="ko-KR" dirty="0"/>
              <a:t> C</a:t>
            </a:r>
            <a:r>
              <a:rPr lang="ko-KR" altLang="en-US" dirty="0"/>
              <a:t>에서 </a:t>
            </a:r>
            <a:r>
              <a:rPr lang="en-US" altLang="ko-KR" dirty="0"/>
              <a:t>0</a:t>
            </a:r>
            <a:r>
              <a:rPr lang="ko-KR" altLang="en-US" dirty="0"/>
              <a:t>이 아닌 모든 값은 참으로 인식하고</a:t>
            </a:r>
            <a:r>
              <a:rPr lang="en-US" altLang="ko-KR" dirty="0"/>
              <a:t>, 0</a:t>
            </a:r>
            <a:r>
              <a:rPr lang="ko-KR" altLang="en-US" dirty="0"/>
              <a:t>만 거짓으로 인식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언어에서 참과 거짓</a:t>
            </a:r>
            <a:endParaRPr lang="ko-KR" altLang="ko-KR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if(expression)</a:t>
            </a:r>
          </a:p>
          <a:p>
            <a:pPr>
              <a:buFontTx/>
              <a:buChar char=" "/>
            </a:pPr>
            <a:r>
              <a:rPr lang="en-US" altLang="ko-KR" dirty="0"/>
              <a:t>   statement;</a:t>
            </a:r>
          </a:p>
          <a:p>
            <a:pPr>
              <a:buFontTx/>
              <a:buChar char=" "/>
            </a:pPr>
            <a:r>
              <a:rPr lang="en-US" altLang="ko-KR" dirty="0"/>
              <a:t>Ex) if(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1">
              <a:buFontTx/>
              <a:buChar char=" "/>
            </a:pPr>
            <a:r>
              <a:rPr lang="en-US" altLang="ko-KR" dirty="0"/>
              <a:t>  {</a:t>
            </a:r>
          </a:p>
          <a:p>
            <a:pPr lvl="2">
              <a:buFontTx/>
              <a:buChar char=" "/>
            </a:pPr>
            <a:r>
              <a:rPr lang="en-US" altLang="ko-KR" dirty="0"/>
              <a:t>   /* </a:t>
            </a:r>
            <a:r>
              <a:rPr lang="ko-KR" altLang="en-US" dirty="0"/>
              <a:t>하나 이상의 </a:t>
            </a:r>
            <a:r>
              <a:rPr lang="en-US" altLang="ko-KR" dirty="0"/>
              <a:t>C</a:t>
            </a:r>
            <a:r>
              <a:rPr lang="ko-KR" altLang="en-US" dirty="0"/>
              <a:t>언어 문장 *</a:t>
            </a:r>
            <a:r>
              <a:rPr lang="en-US" altLang="ko-KR" dirty="0"/>
              <a:t>/</a:t>
            </a:r>
          </a:p>
          <a:p>
            <a:pPr lvl="3">
              <a:buFontTx/>
              <a:buChar char=" "/>
            </a:pPr>
            <a:r>
              <a:rPr lang="en-US" altLang="ko-KR" dirty="0">
                <a:latin typeface="Times New Roman"/>
              </a:rPr>
              <a:t>…</a:t>
            </a:r>
            <a:r>
              <a:rPr lang="en-US" altLang="ko-KR" dirty="0"/>
              <a:t>.</a:t>
            </a:r>
          </a:p>
          <a:p>
            <a:pPr lvl="2">
              <a:buFontTx/>
              <a:buNone/>
            </a:pPr>
            <a:r>
              <a:rPr lang="en-US" altLang="ko-KR" dirty="0"/>
              <a:t> }</a:t>
            </a:r>
          </a:p>
          <a:p>
            <a:r>
              <a:rPr lang="en-US" altLang="ko-KR" dirty="0"/>
              <a:t>expression</a:t>
            </a:r>
            <a:r>
              <a:rPr lang="ko-KR" altLang="en-US" dirty="0"/>
              <a:t>의 값에 따라 </a:t>
            </a:r>
            <a:r>
              <a:rPr lang="en-US" altLang="ko-KR" dirty="0"/>
              <a:t>statement</a:t>
            </a:r>
            <a:r>
              <a:rPr lang="ko-KR" altLang="en-US" dirty="0"/>
              <a:t>수행    </a:t>
            </a:r>
          </a:p>
          <a:p>
            <a:r>
              <a:rPr lang="en-US" altLang="ko-KR" dirty="0"/>
              <a:t>Ex)  if( x&lt; y)</a:t>
            </a:r>
          </a:p>
          <a:p>
            <a:pPr>
              <a:buFontTx/>
              <a:buChar char=" "/>
            </a:pPr>
            <a:r>
              <a:rPr lang="en-US" altLang="ko-KR" dirty="0"/>
              <a:t>       max = y;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</a:t>
            </a:r>
            <a:r>
              <a:rPr lang="ko-KR" altLang="en-US"/>
              <a:t>문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조건이 만족되면 </a:t>
            </a:r>
            <a:r>
              <a:rPr lang="en-US" altLang="ko-KR"/>
              <a:t>{}</a:t>
            </a:r>
            <a:r>
              <a:rPr lang="ko-KR" altLang="en-US"/>
              <a:t>안의 문장들을 실행</a:t>
            </a:r>
          </a:p>
          <a:p>
            <a:pPr lvl="1"/>
            <a:r>
              <a:rPr lang="ko-KR" altLang="en-US"/>
              <a:t>여기서 조건은 관계형 연산자에 의해 만들어진 조건이어도 되고 참과 거짓을 나타내는 값이어도 가능함</a:t>
            </a:r>
          </a:p>
          <a:p>
            <a:pPr lvl="1"/>
            <a:r>
              <a:rPr lang="ko-KR" altLang="en-US"/>
              <a:t>즉 조건에 어떤 변수를 넣어도 되는데</a:t>
            </a:r>
            <a:r>
              <a:rPr lang="en-US" altLang="ko-KR"/>
              <a:t>, </a:t>
            </a:r>
            <a:r>
              <a:rPr lang="ko-KR" altLang="en-US"/>
              <a:t>그럴 때는 변수가 </a:t>
            </a:r>
            <a:r>
              <a:rPr lang="en-US" altLang="ko-KR"/>
              <a:t>0</a:t>
            </a:r>
            <a:r>
              <a:rPr lang="ko-KR" altLang="en-US"/>
              <a:t>이면 거짓으로 인식하고 </a:t>
            </a:r>
            <a:r>
              <a:rPr lang="en-US" altLang="ko-KR"/>
              <a:t>0</a:t>
            </a:r>
            <a:r>
              <a:rPr lang="ko-KR" altLang="en-US"/>
              <a:t>이 아니면 참으로 인식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</a:t>
            </a:r>
            <a:r>
              <a:rPr lang="ko-KR" altLang="en-US"/>
              <a:t>문 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컴파일 세부단계</a:t>
            </a:r>
          </a:p>
          <a:p>
            <a:pPr lvl="1"/>
            <a:r>
              <a:rPr lang="ko-KR" altLang="en-US"/>
              <a:t>어휘분석</a:t>
            </a:r>
            <a:r>
              <a:rPr lang="en-US" altLang="ko-KR"/>
              <a:t>, </a:t>
            </a:r>
            <a:r>
              <a:rPr lang="ko-KR" altLang="en-US"/>
              <a:t>구문분석</a:t>
            </a:r>
            <a:r>
              <a:rPr lang="en-US" altLang="ko-KR"/>
              <a:t>(</a:t>
            </a:r>
            <a:r>
              <a:rPr lang="ko-KR" altLang="en-US"/>
              <a:t>파싱</a:t>
            </a:r>
            <a:r>
              <a:rPr lang="en-US" altLang="ko-KR"/>
              <a:t>), </a:t>
            </a:r>
            <a:r>
              <a:rPr lang="ko-KR" altLang="en-US"/>
              <a:t>코드 생성</a:t>
            </a:r>
            <a:r>
              <a:rPr lang="en-US" altLang="ko-KR"/>
              <a:t>, </a:t>
            </a:r>
            <a:r>
              <a:rPr lang="ko-KR" altLang="en-US"/>
              <a:t>최적화</a:t>
            </a:r>
          </a:p>
          <a:p>
            <a:r>
              <a:rPr lang="ko-KR" altLang="en-US"/>
              <a:t>제공되는 함수 라이브러리</a:t>
            </a:r>
          </a:p>
          <a:p>
            <a:pPr lvl="1"/>
            <a:r>
              <a:rPr lang="ko-KR" altLang="en-US"/>
              <a:t>미리 작성된 함수</a:t>
            </a:r>
            <a:r>
              <a:rPr lang="en-US" altLang="ko-KR"/>
              <a:t>(</a:t>
            </a:r>
            <a:r>
              <a:rPr lang="ko-KR" altLang="en-US"/>
              <a:t>컴파일러 제작자에서 배포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프로그램 개방 용이 </a:t>
            </a:r>
          </a:p>
          <a:p>
            <a:r>
              <a:rPr lang="ko-KR" altLang="en-US"/>
              <a:t>실행파일의 작성</a:t>
            </a:r>
          </a:p>
          <a:p>
            <a:pPr lvl="1"/>
            <a:r>
              <a:rPr lang="ko-KR" altLang="en-US"/>
              <a:t>소스코드와 내장함수의 림크 필요</a:t>
            </a:r>
          </a:p>
          <a:p>
            <a:r>
              <a:rPr lang="ko-KR" altLang="en-US"/>
              <a:t>디버깅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및  링 </a:t>
            </a:r>
            <a:r>
              <a:rPr lang="ko-KR" altLang="en-US" dirty="0" err="1"/>
              <a:t>크</a:t>
            </a:r>
            <a:endParaRPr lang="ko-KR" altLang="en-US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int a=10;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if(a==10)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   printf("A = 10\n");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if(a)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   printf("A = True\n");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if(!a)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   printf("A = False\n");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</a:t>
            </a:r>
            <a:r>
              <a:rPr lang="ko-KR" altLang="en-US"/>
              <a:t>문 예제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"A = 10"</a:t>
            </a:r>
            <a:r>
              <a:rPr lang="ko-KR" altLang="en-US" sz="2400"/>
              <a:t>이라는 문장이 출력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"A = True"</a:t>
            </a:r>
            <a:r>
              <a:rPr lang="ko-KR" altLang="en-US" sz="2400"/>
              <a:t>란 문장도 이유는 </a:t>
            </a:r>
            <a:r>
              <a:rPr lang="en-US" altLang="ko-KR" sz="2400"/>
              <a:t>a</a:t>
            </a:r>
            <a:r>
              <a:rPr lang="ko-KR" altLang="en-US" sz="2400"/>
              <a:t>가 </a:t>
            </a:r>
            <a:r>
              <a:rPr lang="en-US" altLang="ko-KR" sz="2400"/>
              <a:t>10</a:t>
            </a:r>
            <a:r>
              <a:rPr lang="ko-KR" altLang="en-US" sz="2400"/>
              <a:t>이므로 </a:t>
            </a:r>
            <a:r>
              <a:rPr lang="en-US" altLang="ko-KR" sz="2400"/>
              <a:t>a==10</a:t>
            </a:r>
            <a:r>
              <a:rPr lang="ko-KR" altLang="en-US" sz="2400"/>
              <a:t>이라는 조건은 참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그러므로 그 안에 문장을 실행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두번째의 </a:t>
            </a:r>
            <a:r>
              <a:rPr lang="en-US" altLang="ko-KR" sz="2400"/>
              <a:t>if</a:t>
            </a:r>
            <a:r>
              <a:rPr lang="ko-KR" altLang="en-US" sz="2400"/>
              <a:t>문에서 </a:t>
            </a:r>
            <a:r>
              <a:rPr lang="en-US" altLang="ko-KR" sz="2400"/>
              <a:t>a</a:t>
            </a:r>
            <a:r>
              <a:rPr lang="ko-KR" altLang="en-US" sz="2400"/>
              <a:t>는 </a:t>
            </a:r>
            <a:r>
              <a:rPr lang="en-US" altLang="ko-KR" sz="2400"/>
              <a:t>0</a:t>
            </a:r>
            <a:r>
              <a:rPr lang="ko-KR" altLang="en-US" sz="2400"/>
              <a:t>이 아니므로 그것도 역시 참 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세번째 </a:t>
            </a:r>
            <a:r>
              <a:rPr lang="en-US" altLang="ko-KR" sz="2400"/>
              <a:t>if</a:t>
            </a:r>
            <a:r>
              <a:rPr lang="ko-KR" altLang="en-US" sz="2400"/>
              <a:t>문에선 </a:t>
            </a:r>
            <a:r>
              <a:rPr lang="en-US" altLang="ko-KR" sz="2400"/>
              <a:t>!a</a:t>
            </a:r>
            <a:r>
              <a:rPr lang="ko-KR" altLang="en-US" sz="2400"/>
              <a:t>라는 조건을 주었는데 </a:t>
            </a:r>
            <a:r>
              <a:rPr lang="en-US" altLang="ko-KR" sz="2400"/>
              <a:t>!</a:t>
            </a:r>
            <a:r>
              <a:rPr lang="ko-KR" altLang="en-US" sz="2400"/>
              <a:t>연산자는 </a:t>
            </a:r>
            <a:r>
              <a:rPr lang="en-US" altLang="ko-KR" sz="2400"/>
              <a:t>NOT</a:t>
            </a:r>
            <a:r>
              <a:rPr lang="ko-KR" altLang="en-US" sz="2400"/>
              <a:t>연산자로 참을 거짓으로 거짓을 참으로 바꾸는 연산자이므로 </a:t>
            </a:r>
            <a:r>
              <a:rPr lang="en-US" altLang="ko-KR" sz="2400"/>
              <a:t>()</a:t>
            </a:r>
            <a:r>
              <a:rPr lang="ko-KR" altLang="en-US" sz="2400"/>
              <a:t>안에는 거짓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안에 문장은 실행되지 않음</a:t>
            </a:r>
            <a:r>
              <a:rPr lang="en-US" altLang="ko-KR" sz="220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Cf. </a:t>
            </a:r>
            <a:r>
              <a:rPr lang="ko-KR" altLang="en-US" sz="2400"/>
              <a:t>이 예제에서처럼 </a:t>
            </a:r>
            <a:r>
              <a:rPr lang="en-US" altLang="ko-KR" sz="2400"/>
              <a:t>{}</a:t>
            </a:r>
            <a:r>
              <a:rPr lang="ko-KR" altLang="en-US" sz="2400"/>
              <a:t>안에 문장이 하나밖에 없을 때는 </a:t>
            </a:r>
            <a:r>
              <a:rPr lang="en-US" altLang="ko-KR" sz="2400"/>
              <a:t>{}</a:t>
            </a:r>
            <a:r>
              <a:rPr lang="ko-KR" altLang="en-US" sz="2400"/>
              <a:t>로 묶지 않아도 됩니다</a:t>
            </a:r>
            <a:r>
              <a:rPr lang="en-US" altLang="ko-KR" sz="2400"/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Ex)    if(a==10)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      printf("A = 10\n");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</a:t>
            </a:r>
            <a:r>
              <a:rPr lang="ko-KR" altLang="en-US"/>
              <a:t>문 예제 결과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 if</a:t>
            </a:r>
            <a:r>
              <a:rPr lang="ko-KR" altLang="en-US" sz="2400"/>
              <a:t>문에서 조건을 만족하지 않을 때 해야 할 일을 명시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 사용예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if(</a:t>
            </a:r>
            <a:r>
              <a:rPr lang="ko-KR" altLang="en-US" sz="2000"/>
              <a:t>조건</a:t>
            </a:r>
            <a:r>
              <a:rPr lang="en-US" altLang="ko-KR" sz="2000"/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/* A</a:t>
            </a:r>
            <a:r>
              <a:rPr lang="ko-KR" altLang="en-US" sz="2000"/>
              <a:t>부분 *</a:t>
            </a:r>
            <a:r>
              <a:rPr lang="en-US" altLang="ko-KR" sz="2000"/>
              <a:t>/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else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/* else</a:t>
            </a:r>
            <a:r>
              <a:rPr lang="ko-KR" altLang="en-US" sz="2000"/>
              <a:t>부분 *</a:t>
            </a:r>
            <a:r>
              <a:rPr lang="en-US" altLang="ko-KR" sz="2000"/>
              <a:t>/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if-else</a:t>
            </a:r>
            <a:r>
              <a:rPr lang="ko-KR" altLang="en-US"/>
              <a:t>문 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int a=5, b = 6;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if(a &lt; b)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a &lt; b\n");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a &gt; b\n");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</a:t>
            </a:r>
            <a:r>
              <a:rPr lang="ko-KR" altLang="en-US" dirty="0"/>
              <a:t>의 사용 예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 lvl="1">
              <a:buFontTx/>
              <a:buNone/>
            </a:pPr>
            <a:r>
              <a:rPr lang="en-US" altLang="ko-KR"/>
              <a:t>   int a=5, b = 6;</a:t>
            </a:r>
          </a:p>
          <a:p>
            <a:pPr lvl="1">
              <a:buFontTx/>
              <a:buNone/>
            </a:pPr>
            <a:r>
              <a:rPr lang="en-US" altLang="ko-KR"/>
              <a:t>   if(a &lt; b)</a:t>
            </a:r>
          </a:p>
          <a:p>
            <a:pPr lvl="1">
              <a:buFontTx/>
              <a:buNone/>
            </a:pPr>
            <a:r>
              <a:rPr lang="en-US" altLang="ko-KR"/>
              <a:t>			printf(</a:t>
            </a:r>
            <a:r>
              <a:rPr lang="en-US" altLang="ko-KR">
                <a:latin typeface="Lucida Console"/>
              </a:rPr>
              <a:t>“</a:t>
            </a:r>
            <a:r>
              <a:rPr lang="en-US" altLang="ko-KR"/>
              <a:t>a &lt; b\n");</a:t>
            </a:r>
          </a:p>
          <a:p>
            <a:pPr lvl="1">
              <a:buFontTx/>
              <a:buNone/>
            </a:pPr>
            <a:r>
              <a:rPr lang="en-US" altLang="ko-KR"/>
              <a:t>	else</a:t>
            </a:r>
          </a:p>
          <a:p>
            <a:pPr lvl="1">
              <a:buFontTx/>
              <a:buNone/>
            </a:pPr>
            <a:r>
              <a:rPr lang="en-US" altLang="ko-KR"/>
              <a:t>			printf(</a:t>
            </a:r>
            <a:r>
              <a:rPr lang="en-US" altLang="ko-KR">
                <a:latin typeface="Lucida Console"/>
              </a:rPr>
              <a:t>“</a:t>
            </a:r>
            <a:r>
              <a:rPr lang="en-US" altLang="ko-KR"/>
              <a:t>a &gt; b\n");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r>
              <a:rPr lang="en-US" altLang="ko-KR" dirty="0"/>
              <a:t>if-else</a:t>
            </a:r>
            <a:r>
              <a:rPr lang="ko-KR" altLang="en-US" dirty="0"/>
              <a:t>의 사용 예</a:t>
            </a:r>
            <a:endParaRPr lang="ko-KR" altLang="ko-KR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여러 조건별로 실행을 다르게 할 때 사용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즉 </a:t>
            </a:r>
            <a:r>
              <a:rPr lang="en-US" altLang="ko-KR" sz="2200"/>
              <a:t>A</a:t>
            </a:r>
            <a:r>
              <a:rPr lang="ko-KR" altLang="en-US" sz="2200"/>
              <a:t>라는 조건이 만족하면 </a:t>
            </a:r>
            <a:r>
              <a:rPr lang="en-US" altLang="ko-KR" sz="2200"/>
              <a:t>A</a:t>
            </a:r>
            <a:r>
              <a:rPr lang="ko-KR" altLang="en-US" sz="2200"/>
              <a:t>부분을 </a:t>
            </a:r>
            <a:r>
              <a:rPr lang="en-US" altLang="ko-KR" sz="2200"/>
              <a:t>B</a:t>
            </a:r>
            <a:r>
              <a:rPr lang="ko-KR" altLang="en-US" sz="2200"/>
              <a:t>라는 조건이 만족하면 </a:t>
            </a:r>
            <a:r>
              <a:rPr lang="en-US" altLang="ko-KR" sz="2200"/>
              <a:t>B</a:t>
            </a:r>
            <a:r>
              <a:rPr lang="ko-KR" altLang="en-US" sz="2200"/>
              <a:t>부분을</a:t>
            </a:r>
            <a:r>
              <a:rPr lang="en-US" altLang="ko-KR" sz="2200"/>
              <a:t>.... 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2400"/>
              <a:t>사용예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if(</a:t>
            </a:r>
            <a:r>
              <a:rPr lang="ko-KR" altLang="en-US" sz="1600"/>
              <a:t>조건</a:t>
            </a:r>
            <a:r>
              <a:rPr lang="en-US" altLang="ko-KR" sz="1600"/>
              <a:t>A)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</a:t>
            </a:r>
            <a:r>
              <a:rPr lang="en-US" altLang="ko-KR" sz="1600">
                <a:latin typeface="Times New Roman"/>
              </a:rPr>
              <a:t>…</a:t>
            </a:r>
            <a:r>
              <a:rPr lang="en-US" altLang="ko-KR" sz="1600"/>
              <a:t>.. /* A</a:t>
            </a:r>
            <a:r>
              <a:rPr lang="ko-KR" altLang="en-US" sz="1600"/>
              <a:t>부분 *</a:t>
            </a:r>
            <a:r>
              <a:rPr lang="en-US" altLang="ko-KR" sz="1600"/>
              <a:t>/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else if(</a:t>
            </a:r>
            <a:r>
              <a:rPr lang="ko-KR" altLang="en-US" sz="1600"/>
              <a:t>조건</a:t>
            </a:r>
            <a:r>
              <a:rPr lang="en-US" altLang="ko-KR" sz="1600"/>
              <a:t>B)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</a:t>
            </a:r>
            <a:r>
              <a:rPr lang="en-US" altLang="ko-KR" sz="1600">
                <a:latin typeface="Times New Roman"/>
              </a:rPr>
              <a:t>…</a:t>
            </a:r>
            <a:r>
              <a:rPr lang="en-US" altLang="ko-KR" sz="1600"/>
              <a:t>.. /* B</a:t>
            </a:r>
            <a:r>
              <a:rPr lang="ko-KR" altLang="en-US" sz="1600"/>
              <a:t>부분 *</a:t>
            </a:r>
            <a:r>
              <a:rPr lang="en-US" altLang="ko-KR" sz="1600"/>
              <a:t>/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else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</a:t>
            </a:r>
            <a:r>
              <a:rPr lang="en-US" altLang="ko-KR" sz="1600">
                <a:latin typeface="Times New Roman"/>
              </a:rPr>
              <a:t>…</a:t>
            </a:r>
            <a:r>
              <a:rPr lang="en-US" altLang="ko-KR" sz="1600"/>
              <a:t>. /* else</a:t>
            </a:r>
            <a:r>
              <a:rPr lang="ko-KR" altLang="en-US" sz="1600"/>
              <a:t>부분 *</a:t>
            </a:r>
            <a:r>
              <a:rPr lang="en-US" altLang="ko-KR" sz="1600"/>
              <a:t>/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 </a:t>
            </a:r>
            <a:r>
              <a:rPr lang="en-US" altLang="ko-KR" dirty="0" err="1"/>
              <a:t>if-else</a:t>
            </a:r>
            <a:r>
              <a:rPr lang="ko-KR" altLang="en-US" dirty="0"/>
              <a:t>문 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int a=2;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if(a==1)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printf("A = 1\n");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else if(a==2)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printf("A = 2\n");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else if(a==3)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printf("A = 3\n");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printf("Error!\n");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if-else </a:t>
            </a:r>
            <a:r>
              <a:rPr lang="en-US" altLang="ko-KR" sz="3600" dirty="0" err="1"/>
              <a:t>if-else</a:t>
            </a:r>
            <a:r>
              <a:rPr lang="ko-KR" altLang="en-US" sz="3600" dirty="0"/>
              <a:t>문 사용 예제</a:t>
            </a:r>
            <a:r>
              <a:rPr lang="en-US" altLang="ko-KR" sz="3600" dirty="0"/>
              <a:t>(1)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a=4;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if(a==1)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printf</a:t>
            </a:r>
            <a:r>
              <a:rPr lang="en-US" altLang="ko-KR" dirty="0"/>
              <a:t>("A = 1\n");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else if(a==2)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printf</a:t>
            </a:r>
            <a:r>
              <a:rPr lang="en-US" altLang="ko-KR" dirty="0"/>
              <a:t>("A = 2\n");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else if(a==3)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printf</a:t>
            </a:r>
            <a:r>
              <a:rPr lang="en-US" altLang="ko-KR" dirty="0"/>
              <a:t>("A = 3\n");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if-else </a:t>
            </a:r>
            <a:r>
              <a:rPr lang="en-US" altLang="ko-KR" sz="3600" dirty="0" err="1"/>
              <a:t>if-else</a:t>
            </a:r>
            <a:r>
              <a:rPr lang="ko-KR" altLang="en-US" sz="3600" dirty="0"/>
              <a:t>문 사용 예제</a:t>
            </a:r>
            <a:r>
              <a:rPr lang="en-US" altLang="ko-KR" sz="3600" dirty="0"/>
              <a:t>(2)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어떤 특정한 변수 또는 식의 값에 따라 특정 부분을 실행 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사용예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switch(</a:t>
            </a:r>
            <a:r>
              <a:rPr lang="ko-KR" altLang="en-US" sz="2000"/>
              <a:t>식</a:t>
            </a:r>
            <a:r>
              <a:rPr lang="en-US" altLang="ko-K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	 case </a:t>
            </a:r>
            <a:r>
              <a:rPr lang="ko-KR" altLang="en-US" sz="2000"/>
              <a:t>값</a:t>
            </a:r>
            <a:r>
              <a:rPr lang="en-US" altLang="ko-KR" sz="2000"/>
              <a:t>A: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   		 </a:t>
            </a:r>
            <a:r>
              <a:rPr lang="en-US" altLang="ko-KR" sz="2000">
                <a:latin typeface="Lucida Console"/>
              </a:rPr>
              <a:t>…</a:t>
            </a:r>
            <a:r>
              <a:rPr lang="en-US" altLang="ko-KR" sz="2000"/>
              <a:t>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		 break;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	 case </a:t>
            </a:r>
            <a:r>
              <a:rPr lang="ko-KR" altLang="en-US" sz="2000"/>
              <a:t>값</a:t>
            </a:r>
            <a:r>
              <a:rPr lang="en-US" altLang="ko-KR" sz="2000"/>
              <a:t>B: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</a:t>
            </a:r>
            <a:r>
              <a:rPr lang="en-US" altLang="ko-KR" sz="1800">
                <a:latin typeface="Times New Roman"/>
              </a:rPr>
              <a:t>…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	   break;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		 </a:t>
            </a:r>
            <a:r>
              <a:rPr lang="en-US" altLang="ko-KR" sz="2000">
                <a:latin typeface="Lucida Console"/>
              </a:rPr>
              <a:t>…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}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식에는 상수</a:t>
            </a:r>
            <a:r>
              <a:rPr lang="en-US" altLang="ko-KR" sz="2200"/>
              <a:t>, </a:t>
            </a:r>
            <a:r>
              <a:rPr lang="ko-KR" altLang="en-US" sz="2200"/>
              <a:t>변수</a:t>
            </a:r>
            <a:r>
              <a:rPr lang="en-US" altLang="ko-KR" sz="2200"/>
              <a:t>, </a:t>
            </a:r>
            <a:r>
              <a:rPr lang="ko-KR" altLang="en-US" sz="2200"/>
              <a:t>수식 어느 것도 다 들어갈 수 있음</a:t>
            </a:r>
            <a:r>
              <a:rPr lang="en-US" altLang="ko-KR" sz="22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식의 값이 </a:t>
            </a:r>
            <a:r>
              <a:rPr lang="en-US" altLang="ko-KR" sz="2200"/>
              <a:t>A</a:t>
            </a:r>
            <a:r>
              <a:rPr lang="ko-KR" altLang="en-US" sz="2200"/>
              <a:t>면 </a:t>
            </a:r>
            <a:r>
              <a:rPr lang="en-US" altLang="ko-KR" sz="2200"/>
              <a:t>case </a:t>
            </a:r>
            <a:r>
              <a:rPr lang="ko-KR" altLang="en-US" sz="2200"/>
              <a:t>값</a:t>
            </a:r>
            <a:r>
              <a:rPr lang="en-US" altLang="ko-KR" sz="2200"/>
              <a:t>A: </a:t>
            </a:r>
            <a:r>
              <a:rPr lang="ko-KR" altLang="en-US" sz="2200"/>
              <a:t>에서 </a:t>
            </a:r>
            <a:r>
              <a:rPr lang="en-US" altLang="ko-KR" sz="2200"/>
              <a:t>break</a:t>
            </a:r>
            <a:r>
              <a:rPr lang="ko-KR" altLang="en-US" sz="2200"/>
              <a:t>가 나올 때까지 실행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식의 값이 </a:t>
            </a:r>
            <a:r>
              <a:rPr lang="en-US" altLang="ko-KR" sz="2200"/>
              <a:t>B</a:t>
            </a:r>
            <a:r>
              <a:rPr lang="ko-KR" altLang="en-US" sz="2200"/>
              <a:t>면 </a:t>
            </a:r>
            <a:r>
              <a:rPr lang="en-US" altLang="ko-KR" sz="2200"/>
              <a:t>case </a:t>
            </a:r>
            <a:r>
              <a:rPr lang="ko-KR" altLang="en-US" sz="2200"/>
              <a:t>값</a:t>
            </a:r>
            <a:r>
              <a:rPr lang="en-US" altLang="ko-KR" sz="2200"/>
              <a:t>B: </a:t>
            </a:r>
            <a:r>
              <a:rPr lang="ko-KR" altLang="en-US" sz="2200"/>
              <a:t>에서 </a:t>
            </a:r>
            <a:r>
              <a:rPr lang="en-US" altLang="ko-KR" sz="2200"/>
              <a:t>break</a:t>
            </a:r>
            <a:r>
              <a:rPr lang="ko-KR" altLang="en-US" sz="2200"/>
              <a:t>가 나올 때까지 실행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switch</a:t>
            </a:r>
            <a:r>
              <a:rPr lang="ko-KR" altLang="en-US"/>
              <a:t>문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int a=1;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switch(a)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{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case 1: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   printf("A = 1\n");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   break;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case 2: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   printf("A = 2\n");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   break;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}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switch </a:t>
            </a:r>
            <a:r>
              <a:rPr lang="ko-KR" altLang="en-US"/>
              <a:t>문 예제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 dirty="0"/>
              <a:t>어셈블리어 및 기계어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eaLnBrk="1" hangingPunct="1"/>
            <a:r>
              <a:rPr lang="ko-KR" altLang="en-US" b="1" dirty="0"/>
              <a:t>어셈블리어 예시</a:t>
            </a:r>
            <a:endParaRPr lang="en-US" altLang="ko-KR" b="1" dirty="0"/>
          </a:p>
          <a:p>
            <a:pPr marL="971550" lvl="1" indent="-571500"/>
            <a:r>
              <a:rPr lang="en-US" altLang="ko-KR" dirty="0"/>
              <a:t>X = (A+B)×(C+D) </a:t>
            </a:r>
          </a:p>
          <a:p>
            <a:pPr marL="1239838" lvl="2" indent="-495300"/>
            <a:r>
              <a:rPr lang="en-US" altLang="ko-KR" sz="1600" dirty="0"/>
              <a:t>MOVE A, R1</a:t>
            </a:r>
          </a:p>
          <a:p>
            <a:pPr marL="1239838" lvl="2" indent="-495300"/>
            <a:r>
              <a:rPr lang="en-US" altLang="ko-KR" sz="1600" dirty="0"/>
              <a:t>ADD B, R1</a:t>
            </a:r>
          </a:p>
          <a:p>
            <a:pPr marL="1239838" lvl="2" indent="-495300"/>
            <a:r>
              <a:rPr lang="en-US" altLang="ko-KR" sz="1600" dirty="0"/>
              <a:t>MOVE C, R2</a:t>
            </a:r>
          </a:p>
          <a:p>
            <a:pPr marL="1239838" lvl="2" indent="-495300"/>
            <a:r>
              <a:rPr lang="en-US" altLang="ko-KR" sz="1600" dirty="0"/>
              <a:t>ADD D, R2</a:t>
            </a:r>
          </a:p>
          <a:p>
            <a:pPr marL="1239838" lvl="2" indent="-495300"/>
            <a:r>
              <a:rPr lang="en-US" altLang="ko-KR" sz="1600" dirty="0"/>
              <a:t>MUL R2, R1</a:t>
            </a:r>
          </a:p>
          <a:p>
            <a:pPr marL="1239838" lvl="2" indent="-495300"/>
            <a:r>
              <a:rPr lang="en-US" altLang="ko-KR" sz="1600" dirty="0"/>
              <a:t>MOVE R1, X</a:t>
            </a:r>
          </a:p>
          <a:p>
            <a:pPr marL="439738" indent="-495300"/>
            <a:r>
              <a:rPr lang="ko-KR" altLang="en-US" b="1" dirty="0"/>
              <a:t>기계어 예시</a:t>
            </a:r>
            <a:endParaRPr lang="en-US" altLang="ko-KR" b="1" dirty="0"/>
          </a:p>
          <a:p>
            <a:pPr marL="839788" lvl="1" indent="-495300"/>
            <a:r>
              <a:rPr lang="ko-KR" altLang="ko-KR" b="1" dirty="0"/>
              <a:t>100011 00011 01000 00000 00001 000100 </a:t>
            </a:r>
            <a:r>
              <a:rPr lang="ko-KR" altLang="ko-KR" b="1" dirty="0" err="1"/>
              <a:t>binary</a:t>
            </a:r>
            <a:r>
              <a:rPr lang="ko-KR" altLang="ko-KR" b="1" dirty="0"/>
              <a:t> </a:t>
            </a:r>
            <a:endParaRPr lang="en-US" altLang="ko-KR" b="1" dirty="0"/>
          </a:p>
          <a:p>
            <a:pPr marL="839788" lvl="1" indent="-495300"/>
            <a:r>
              <a:rPr lang="en-US" altLang="ko-KR" dirty="0"/>
              <a:t>   </a:t>
            </a:r>
            <a:r>
              <a:rPr lang="ko-KR" altLang="ko-KR" dirty="0"/>
              <a:t>35 </a:t>
            </a:r>
            <a:r>
              <a:rPr lang="en-US" altLang="ko-KR" dirty="0"/>
              <a:t>         </a:t>
            </a:r>
            <a:r>
              <a:rPr lang="ko-KR" altLang="ko-KR" dirty="0"/>
              <a:t>3 </a:t>
            </a:r>
            <a:r>
              <a:rPr lang="en-US" altLang="ko-KR" dirty="0"/>
              <a:t>       </a:t>
            </a:r>
            <a:r>
              <a:rPr lang="ko-KR" altLang="ko-KR" dirty="0"/>
              <a:t>8 </a:t>
            </a:r>
            <a:r>
              <a:rPr lang="en-US" altLang="ko-KR" dirty="0"/>
              <a:t>                    </a:t>
            </a:r>
            <a:r>
              <a:rPr lang="ko-KR" altLang="ko-KR" dirty="0"/>
              <a:t>68 </a:t>
            </a:r>
            <a:r>
              <a:rPr lang="en-US" altLang="ko-KR" dirty="0"/>
              <a:t>               </a:t>
            </a:r>
            <a:r>
              <a:rPr lang="ko-KR" altLang="ko-KR" dirty="0" err="1"/>
              <a:t>decimal</a:t>
            </a:r>
            <a:r>
              <a:rPr lang="ko-KR" altLang="ko-KR" dirty="0"/>
              <a:t> </a:t>
            </a:r>
            <a:endParaRPr lang="en-US" altLang="ko-KR" dirty="0"/>
          </a:p>
          <a:p>
            <a:pPr marL="839788" lvl="1" indent="-495300"/>
            <a:r>
              <a:rPr lang="ko-KR" altLang="ko-KR" dirty="0"/>
              <a:t>[ </a:t>
            </a:r>
            <a:r>
              <a:rPr lang="ko-KR" altLang="ko-KR" dirty="0" err="1"/>
              <a:t>op</a:t>
            </a:r>
            <a:r>
              <a:rPr lang="en-US" altLang="ko-KR" dirty="0"/>
              <a:t>   </a:t>
            </a:r>
            <a:r>
              <a:rPr lang="ko-KR" altLang="ko-KR" dirty="0"/>
              <a:t> | </a:t>
            </a:r>
            <a:r>
              <a:rPr lang="en-US" altLang="ko-KR" dirty="0"/>
              <a:t>   </a:t>
            </a:r>
            <a:r>
              <a:rPr lang="ko-KR" altLang="ko-KR" dirty="0" err="1"/>
              <a:t>rs</a:t>
            </a:r>
            <a:r>
              <a:rPr lang="ko-KR" altLang="ko-KR" dirty="0"/>
              <a:t> </a:t>
            </a:r>
            <a:r>
              <a:rPr lang="en-US" altLang="ko-KR" dirty="0"/>
              <a:t>    </a:t>
            </a:r>
            <a:r>
              <a:rPr lang="ko-KR" altLang="ko-KR" dirty="0"/>
              <a:t>|</a:t>
            </a:r>
            <a:r>
              <a:rPr lang="en-US" altLang="ko-KR" dirty="0"/>
              <a:t>  </a:t>
            </a:r>
            <a:r>
              <a:rPr lang="ko-KR" altLang="ko-KR" dirty="0"/>
              <a:t> </a:t>
            </a:r>
            <a:r>
              <a:rPr lang="ko-KR" altLang="ko-KR" dirty="0" err="1"/>
              <a:t>rt</a:t>
            </a:r>
            <a:r>
              <a:rPr lang="en-US" altLang="ko-KR" dirty="0"/>
              <a:t>   </a:t>
            </a:r>
            <a:r>
              <a:rPr lang="ko-KR" altLang="ko-KR" dirty="0"/>
              <a:t> | </a:t>
            </a:r>
            <a:r>
              <a:rPr lang="ko-KR" altLang="ko-KR" dirty="0" err="1"/>
              <a:t>address</a:t>
            </a:r>
            <a:r>
              <a:rPr lang="ko-KR" altLang="ko-KR" dirty="0"/>
              <a:t>/</a:t>
            </a:r>
            <a:r>
              <a:rPr lang="ko-KR" altLang="ko-KR" dirty="0" err="1"/>
              <a:t>immediate</a:t>
            </a:r>
            <a:r>
              <a:rPr lang="ko-KR" altLang="ko-KR" dirty="0"/>
              <a:t>] </a:t>
            </a:r>
            <a:endParaRPr lang="en-US" altLang="ko-KR" dirty="0"/>
          </a:p>
          <a:p>
            <a:pPr marL="439738" indent="-495300">
              <a:buFont typeface="Wingdings" pitchFamily="2" charset="2"/>
              <a:buAutoNum type="arabicPeriod"/>
            </a:pPr>
            <a:endParaRPr kumimoji="0" lang="en-US" altLang="ko-KR" sz="60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439738" indent="-495300">
              <a:buFont typeface="Wingdings" pitchFamily="2" charset="2"/>
              <a:buAutoNum type="arabicPeriod"/>
            </a:pPr>
            <a:endParaRPr kumimoji="0" lang="ko-KR" altLang="ko-KR" sz="6000" dirty="0">
              <a:latin typeface="Arial" panose="020B0604020202020204" pitchFamily="34" charset="0"/>
            </a:endParaRPr>
          </a:p>
          <a:p>
            <a:pPr marL="439738" indent="-495300">
              <a:buFont typeface="Wingdings" pitchFamily="2" charset="2"/>
              <a:buAutoNum type="arabicPeriod"/>
            </a:pPr>
            <a:endParaRPr lang="en-US" altLang="ko-KR" sz="3000" dirty="0"/>
          </a:p>
          <a:p>
            <a:pPr marL="839788" lvl="1" indent="-495300" eaLnBrk="1" hangingPunct="1">
              <a:buFont typeface="Wingdings" pitchFamily="2" charset="2"/>
              <a:buAutoNum type="arabicPeriod"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48563238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int a=1;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switch(a)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case 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printf("A = 1\n");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case 2: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printf("A = 2\n");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Break</a:t>
            </a:r>
            <a:r>
              <a:rPr lang="ko-KR" altLang="en-US"/>
              <a:t>가 없을경우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int a=4;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if(a==1)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printf("One\n");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else if(a==2)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printf("Two\n");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else if(a==3)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printf("Three\n");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else if(a==4)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printf("Four\n");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else if(a==5)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printf("Five\n");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If-elseif </a:t>
            </a:r>
            <a:r>
              <a:rPr lang="ko-KR" altLang="en-US"/>
              <a:t>문을 사용한 예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int a=4;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switch(a)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case 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printf("One\n");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case 2: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printf("Two\n");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case 3: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printf("Three\n");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case 4: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printf("Four\n");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case 5: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printf("Five\n");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Switch</a:t>
            </a:r>
            <a:r>
              <a:rPr lang="ko-KR" altLang="en-US"/>
              <a:t>문을 사용한 예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if</a:t>
            </a:r>
            <a:r>
              <a:rPr lang="ko-KR" altLang="en-US" sz="2400"/>
              <a:t>문의 </a:t>
            </a:r>
            <a:r>
              <a:rPr lang="en-US" altLang="ko-KR" sz="2400"/>
              <a:t>else</a:t>
            </a:r>
            <a:r>
              <a:rPr lang="ko-KR" altLang="en-US" sz="2400"/>
              <a:t>문</a:t>
            </a:r>
            <a:r>
              <a:rPr lang="en-US" altLang="ko-KR" sz="2400"/>
              <a:t>..</a:t>
            </a:r>
            <a:r>
              <a:rPr lang="ko-KR" altLang="en-US" sz="2400"/>
              <a:t>즉</a:t>
            </a:r>
            <a:r>
              <a:rPr lang="en-US" altLang="ko-KR" sz="2400"/>
              <a:t>.. </a:t>
            </a:r>
            <a:r>
              <a:rPr lang="ko-KR" altLang="en-US" sz="2400"/>
              <a:t>아무 것에도 해당하지 않을 때는 </a:t>
            </a:r>
            <a:r>
              <a:rPr lang="en-US" altLang="ko-KR" sz="2400"/>
              <a:t>default</a:t>
            </a:r>
            <a:r>
              <a:rPr lang="ko-KR" altLang="en-US" sz="2400"/>
              <a:t>를 사용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사용예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switch(</a:t>
            </a:r>
            <a:r>
              <a:rPr lang="ko-KR" altLang="en-US" sz="2000"/>
              <a:t>식</a:t>
            </a:r>
            <a:r>
              <a:rPr lang="en-US" altLang="ko-KR" sz="2000"/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case </a:t>
            </a:r>
            <a:r>
              <a:rPr lang="ko-KR" altLang="en-US" sz="2000"/>
              <a:t>값</a:t>
            </a:r>
            <a:r>
              <a:rPr lang="en-US" altLang="ko-KR" sz="2000"/>
              <a:t>A: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</a:t>
            </a:r>
            <a:r>
              <a:rPr lang="en-US" altLang="ko-KR" sz="2000">
                <a:latin typeface="Times New Roman"/>
              </a:rPr>
              <a:t>…</a:t>
            </a:r>
            <a:r>
              <a:rPr lang="en-US" altLang="ko-KR" sz="200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break;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case </a:t>
            </a:r>
            <a:r>
              <a:rPr lang="ko-KR" altLang="en-US" sz="2000"/>
              <a:t>값</a:t>
            </a:r>
            <a:r>
              <a:rPr lang="en-US" altLang="ko-KR" sz="2000"/>
              <a:t>B: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</a:t>
            </a:r>
            <a:r>
              <a:rPr lang="en-US" altLang="ko-KR" sz="2000">
                <a:latin typeface="Times New Roman"/>
              </a:rPr>
              <a:t>…</a:t>
            </a:r>
            <a:r>
              <a:rPr lang="en-US" altLang="ko-KR" sz="200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break;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default: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</a:t>
            </a:r>
            <a:r>
              <a:rPr lang="en-US" altLang="ko-KR" sz="2000">
                <a:latin typeface="Times New Roman"/>
              </a:rPr>
              <a:t>…</a:t>
            </a:r>
            <a:r>
              <a:rPr lang="en-US" altLang="ko-KR" sz="200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break;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Switch</a:t>
            </a:r>
            <a:r>
              <a:rPr lang="ko-KR" altLang="en-US"/>
              <a:t>문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int a=4;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switch(a)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	   case 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      printf("One\n");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    case 2: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      printf("Two\n");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    case 3: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      printf("Three\n");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    default: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      printf("Another value\n");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Default </a:t>
            </a:r>
            <a:r>
              <a:rPr lang="ko-KR" altLang="en-US"/>
              <a:t>사용 예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어떤 특정 부분을 반복해서 실행할 때 사용</a:t>
            </a:r>
          </a:p>
          <a:p>
            <a:r>
              <a:rPr lang="ko-KR" altLang="en-US" sz="2400"/>
              <a:t>사용예</a:t>
            </a:r>
          </a:p>
          <a:p>
            <a:pPr lvl="1">
              <a:buFontTx/>
              <a:buNone/>
            </a:pPr>
            <a:r>
              <a:rPr lang="en-US" altLang="ko-KR" sz="2200"/>
              <a:t>for(</a:t>
            </a:r>
            <a:r>
              <a:rPr lang="ko-KR" altLang="en-US" sz="2200"/>
              <a:t>수식</a:t>
            </a:r>
            <a:r>
              <a:rPr lang="en-US" altLang="ko-KR" sz="2200"/>
              <a:t>1;</a:t>
            </a:r>
            <a:r>
              <a:rPr lang="ko-KR" altLang="en-US" sz="2200"/>
              <a:t>조건</a:t>
            </a:r>
            <a:r>
              <a:rPr lang="en-US" altLang="ko-KR" sz="2200"/>
              <a:t>;</a:t>
            </a:r>
            <a:r>
              <a:rPr lang="ko-KR" altLang="en-US" sz="2200"/>
              <a:t>수식</a:t>
            </a:r>
            <a:r>
              <a:rPr lang="en-US" altLang="ko-KR" sz="2200"/>
              <a:t>2)</a:t>
            </a:r>
          </a:p>
          <a:p>
            <a:pPr lvl="1">
              <a:buFontTx/>
              <a:buNone/>
            </a:pPr>
            <a:r>
              <a:rPr lang="en-US" altLang="ko-KR" sz="2200"/>
              <a:t>{</a:t>
            </a:r>
          </a:p>
          <a:p>
            <a:pPr lvl="1">
              <a:buFontTx/>
              <a:buNone/>
            </a:pPr>
            <a:r>
              <a:rPr lang="en-US" altLang="ko-KR" sz="2200"/>
              <a:t>   </a:t>
            </a:r>
            <a:r>
              <a:rPr lang="ko-KR" altLang="en-US" sz="2200"/>
              <a:t>문장들</a:t>
            </a:r>
            <a:r>
              <a:rPr lang="en-US" altLang="ko-KR" sz="2200"/>
              <a:t>..</a:t>
            </a:r>
          </a:p>
          <a:p>
            <a:pPr lvl="1">
              <a:buFontTx/>
              <a:buNone/>
            </a:pPr>
            <a:r>
              <a:rPr lang="en-US" altLang="ko-KR" sz="2200"/>
              <a:t>}</a:t>
            </a:r>
          </a:p>
          <a:p>
            <a:r>
              <a:rPr lang="ko-KR" altLang="en-US" sz="2400"/>
              <a:t>수식</a:t>
            </a:r>
            <a:r>
              <a:rPr lang="en-US" altLang="ko-KR" sz="2400"/>
              <a:t>1</a:t>
            </a:r>
            <a:r>
              <a:rPr lang="ko-KR" altLang="en-US" sz="2400"/>
              <a:t>은 </a:t>
            </a:r>
            <a:r>
              <a:rPr lang="en-US" altLang="ko-KR" sz="2400"/>
              <a:t>for</a:t>
            </a:r>
            <a:r>
              <a:rPr lang="ko-KR" altLang="en-US" sz="2400"/>
              <a:t>문일 시작하기 전 한번 실행하는 것으로 보통 카운터 변수를 초기화 할 때 사용</a:t>
            </a:r>
          </a:p>
          <a:p>
            <a:r>
              <a:rPr lang="ko-KR" altLang="en-US" sz="2400"/>
              <a:t>수식</a:t>
            </a:r>
            <a:r>
              <a:rPr lang="en-US" altLang="ko-KR" sz="2400"/>
              <a:t>2</a:t>
            </a:r>
            <a:r>
              <a:rPr lang="ko-KR" altLang="en-US" sz="2400"/>
              <a:t>는 </a:t>
            </a:r>
            <a:r>
              <a:rPr lang="en-US" altLang="ko-KR" sz="2400"/>
              <a:t>for</a:t>
            </a:r>
            <a:r>
              <a:rPr lang="ko-KR" altLang="en-US" sz="2400"/>
              <a:t>문 내의 문장들을 반복해서 실행할 때마다 한번씩 실행해 주는 수식으로 보통 카운터를 증가 시키거나 감소 시킬 때 사용</a:t>
            </a:r>
          </a:p>
          <a:p>
            <a:r>
              <a:rPr lang="en-US" altLang="ko-KR" sz="2400"/>
              <a:t>for</a:t>
            </a:r>
            <a:r>
              <a:rPr lang="ko-KR" altLang="en-US" sz="2400"/>
              <a:t>문은 조건이 만족할 때 까지만 </a:t>
            </a:r>
            <a:r>
              <a:rPr lang="en-US" altLang="ko-KR" sz="2400"/>
              <a:t>{}</a:t>
            </a:r>
            <a:r>
              <a:rPr lang="ko-KR" altLang="en-US" sz="2400"/>
              <a:t>안의 문장을 반복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</a:t>
            </a:r>
            <a:r>
              <a:rPr lang="ko-KR" altLang="en-US"/>
              <a:t>문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int i;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for(i=1;i&lt;=100;i++)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printf("%d ",i);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for </a:t>
            </a:r>
            <a:r>
              <a:rPr lang="ko-KR" altLang="en-US"/>
              <a:t>문 사용예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 안에서 쓸 수 있는 키워드</a:t>
            </a:r>
          </a:p>
          <a:p>
            <a:pPr lvl="1"/>
            <a:r>
              <a:rPr lang="en-US" altLang="ko-KR"/>
              <a:t>Continue</a:t>
            </a:r>
          </a:p>
          <a:p>
            <a:pPr lvl="2"/>
            <a:r>
              <a:rPr lang="en-US" altLang="ko-KR"/>
              <a:t>continue</a:t>
            </a:r>
            <a:r>
              <a:rPr lang="ko-KR" altLang="en-US"/>
              <a:t>는 </a:t>
            </a:r>
            <a:r>
              <a:rPr lang="en-US" altLang="ko-KR"/>
              <a:t>continue</a:t>
            </a:r>
            <a:r>
              <a:rPr lang="ko-KR" altLang="en-US"/>
              <a:t>다음에 나오는 문장들은 다 무시하고 다시 </a:t>
            </a:r>
            <a:r>
              <a:rPr lang="en-US" altLang="ko-KR"/>
              <a:t>for</a:t>
            </a:r>
            <a:r>
              <a:rPr lang="ko-KR" altLang="en-US"/>
              <a:t>문의 처음으로 돌아가 실행을 계속</a:t>
            </a:r>
          </a:p>
          <a:p>
            <a:pPr lvl="1"/>
            <a:r>
              <a:rPr lang="en-US" altLang="ko-KR"/>
              <a:t>Break</a:t>
            </a:r>
          </a:p>
          <a:p>
            <a:pPr lvl="2"/>
            <a:r>
              <a:rPr lang="en-US" altLang="ko-KR"/>
              <a:t>break</a:t>
            </a:r>
            <a:r>
              <a:rPr lang="ko-KR" altLang="en-US"/>
              <a:t>는 </a:t>
            </a:r>
            <a:r>
              <a:rPr lang="en-US" altLang="ko-KR"/>
              <a:t>for</a:t>
            </a:r>
            <a:r>
              <a:rPr lang="ko-KR" altLang="en-US"/>
              <a:t>문을 빠져 나오는 기능</a:t>
            </a:r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</a:t>
            </a:r>
            <a:r>
              <a:rPr lang="ko-KR" altLang="en-US"/>
              <a:t>문 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int i;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for(i=1;i&lt;=100;i++)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if(i%2==0) continue;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printf("%d ",i);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}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Continue </a:t>
            </a:r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int i;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for(i=1;i&lt;=100;i++)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if(i==51) break;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printf("%d ",i);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}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Break </a:t>
            </a:r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프로그래밍 언어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>
                <a:latin typeface="굴림" pitchFamily="50" charset="-127"/>
              </a:rPr>
              <a:t>고수준 언어 </a:t>
            </a:r>
            <a:r>
              <a:rPr lang="en-US" altLang="ko-KR" sz="1800" dirty="0">
                <a:latin typeface="굴림" pitchFamily="50" charset="-127"/>
              </a:rPr>
              <a:t>vs </a:t>
            </a:r>
            <a:r>
              <a:rPr lang="ko-KR" altLang="en-US" sz="1800" dirty="0" err="1">
                <a:latin typeface="굴림" pitchFamily="50" charset="-127"/>
              </a:rPr>
              <a:t>저수준</a:t>
            </a:r>
            <a:r>
              <a:rPr lang="ko-KR" altLang="en-US" sz="1800" dirty="0">
                <a:latin typeface="굴림" pitchFamily="50" charset="-127"/>
              </a:rPr>
              <a:t> 언어</a:t>
            </a:r>
            <a:r>
              <a:rPr lang="en-US" altLang="ko-KR" sz="1800" dirty="0">
                <a:latin typeface="굴림" pitchFamily="50" charset="-127"/>
              </a:rPr>
              <a:t>(</a:t>
            </a:r>
            <a:r>
              <a:rPr lang="ko-KR" altLang="en-US" sz="1800" dirty="0">
                <a:latin typeface="굴림" pitchFamily="50" charset="-127"/>
              </a:rPr>
              <a:t>어셈블리어</a:t>
            </a:r>
            <a:r>
              <a:rPr lang="en-US" altLang="ko-KR" sz="1800" dirty="0">
                <a:latin typeface="굴림" pitchFamily="50" charset="-127"/>
              </a:rPr>
              <a:t>, </a:t>
            </a:r>
            <a:r>
              <a:rPr lang="ko-KR" altLang="en-US" sz="1800" dirty="0">
                <a:latin typeface="굴림" pitchFamily="50" charset="-127"/>
              </a:rPr>
              <a:t>기계어</a:t>
            </a:r>
            <a:r>
              <a:rPr lang="en-US" altLang="ko-KR" sz="1800" dirty="0">
                <a:latin typeface="굴림" pitchFamily="50" charset="-127"/>
              </a:rPr>
              <a:t>)</a:t>
            </a:r>
            <a:endParaRPr lang="ko-KR" altLang="en-US" sz="1800" dirty="0">
              <a:latin typeface="굴림" pitchFamily="50" charset="-127"/>
            </a:endParaRPr>
          </a:p>
          <a:p>
            <a:r>
              <a:rPr lang="ko-KR" altLang="en-US" sz="1800" dirty="0">
                <a:latin typeface="굴림" pitchFamily="50" charset="-127"/>
              </a:rPr>
              <a:t>컴파일러</a:t>
            </a:r>
            <a:r>
              <a:rPr lang="en-US" altLang="ko-KR" sz="1800" dirty="0">
                <a:latin typeface="굴림" pitchFamily="50" charset="-127"/>
              </a:rPr>
              <a:t>(Compiler) </a:t>
            </a:r>
          </a:p>
          <a:p>
            <a:pPr lvl="1"/>
            <a:r>
              <a:rPr lang="ko-KR" altLang="en-US" sz="1800" dirty="0">
                <a:latin typeface="굴림" pitchFamily="50" charset="-127"/>
              </a:rPr>
              <a:t>고수준 언어를 </a:t>
            </a:r>
            <a:r>
              <a:rPr lang="ko-KR" altLang="en-US" sz="1800" dirty="0" err="1">
                <a:latin typeface="굴림" pitchFamily="50" charset="-127"/>
              </a:rPr>
              <a:t>저수준</a:t>
            </a:r>
            <a:r>
              <a:rPr lang="ko-KR" altLang="en-US" sz="1800" dirty="0">
                <a:latin typeface="굴림" pitchFamily="50" charset="-127"/>
              </a:rPr>
              <a:t> 언어</a:t>
            </a:r>
            <a:r>
              <a:rPr lang="en-US" altLang="ko-KR" sz="1800" dirty="0">
                <a:latin typeface="굴림" pitchFamily="50" charset="-127"/>
              </a:rPr>
              <a:t>(</a:t>
            </a:r>
            <a:r>
              <a:rPr lang="ko-KR" altLang="en-US" sz="1800" dirty="0">
                <a:latin typeface="굴림" pitchFamily="50" charset="-127"/>
              </a:rPr>
              <a:t>어셈블리어</a:t>
            </a:r>
            <a:r>
              <a:rPr lang="en-US" altLang="ko-KR" sz="1800" dirty="0">
                <a:latin typeface="굴림" pitchFamily="50" charset="-127"/>
              </a:rPr>
              <a:t>, </a:t>
            </a:r>
            <a:r>
              <a:rPr lang="ko-KR" altLang="en-US" sz="1800" dirty="0">
                <a:latin typeface="굴림" pitchFamily="50" charset="-127"/>
              </a:rPr>
              <a:t>기계어</a:t>
            </a:r>
            <a:r>
              <a:rPr lang="en-US" altLang="ko-KR" sz="1800" dirty="0">
                <a:latin typeface="굴림" pitchFamily="50" charset="-127"/>
              </a:rPr>
              <a:t>)</a:t>
            </a:r>
            <a:r>
              <a:rPr lang="ko-KR" altLang="en-US" sz="1800" dirty="0">
                <a:latin typeface="굴림" pitchFamily="50" charset="-127"/>
              </a:rPr>
              <a:t>로 </a:t>
            </a:r>
            <a:r>
              <a:rPr lang="ko-KR" altLang="en-US" sz="1800" dirty="0" err="1">
                <a:latin typeface="굴림" pitchFamily="50" charset="-127"/>
              </a:rPr>
              <a:t>변역하는</a:t>
            </a:r>
            <a:r>
              <a:rPr lang="ko-KR" altLang="en-US" sz="1800" dirty="0">
                <a:latin typeface="굴림" pitchFamily="50" charset="-127"/>
              </a:rPr>
              <a:t> 프로그램이며 이 작업을 컴파일이라 한다</a:t>
            </a:r>
            <a:r>
              <a:rPr lang="en-US" altLang="ko-KR" sz="1800" dirty="0">
                <a:latin typeface="굴림" pitchFamily="50" charset="-127"/>
              </a:rPr>
              <a:t>.</a:t>
            </a:r>
          </a:p>
          <a:p>
            <a:r>
              <a:rPr lang="ko-KR" altLang="en-US" sz="1800" dirty="0"/>
              <a:t>인터프리터 </a:t>
            </a:r>
            <a:r>
              <a:rPr lang="en-US" altLang="ko-KR" sz="1800" dirty="0"/>
              <a:t>: </a:t>
            </a:r>
            <a:r>
              <a:rPr lang="ko-KR" altLang="en-US" sz="1800" dirty="0"/>
              <a:t>고급언어로 작성된 코드를 한 단계 씩 해석하여 실행 시키는 방법임</a:t>
            </a:r>
            <a:r>
              <a:rPr lang="en-US" altLang="ko-KR" sz="1800" dirty="0"/>
              <a:t>.</a:t>
            </a:r>
            <a:endParaRPr lang="en-US" altLang="ko-KR" sz="1800" dirty="0">
              <a:latin typeface="굴림" pitchFamily="50" charset="-127"/>
            </a:endParaRPr>
          </a:p>
          <a:p>
            <a:r>
              <a:rPr lang="ko-KR" altLang="en-US" sz="1800" b="1" dirty="0">
                <a:latin typeface="굴림" pitchFamily="50" charset="-127"/>
              </a:rPr>
              <a:t>컴파일</a:t>
            </a:r>
            <a:r>
              <a:rPr lang="en-US" altLang="ko-KR" sz="1800" b="1" dirty="0">
                <a:latin typeface="굴림" pitchFamily="50" charset="-127"/>
              </a:rPr>
              <a:t>(Compile) </a:t>
            </a:r>
            <a:r>
              <a:rPr lang="ko-KR" altLang="en-US" sz="1800" b="1" dirty="0">
                <a:latin typeface="굴림" pitchFamily="50" charset="-127"/>
              </a:rPr>
              <a:t>언어</a:t>
            </a:r>
            <a:r>
              <a:rPr lang="en-US" altLang="ko-KR" sz="1800" b="1" dirty="0">
                <a:latin typeface="굴림" pitchFamily="50" charset="-127"/>
              </a:rPr>
              <a:t>: </a:t>
            </a:r>
            <a:r>
              <a:rPr lang="ko-KR" altLang="en-US" sz="1800" b="1" dirty="0">
                <a:latin typeface="굴림" pitchFamily="50" charset="-127"/>
              </a:rPr>
              <a:t>원시코드를 목적코드</a:t>
            </a:r>
            <a:r>
              <a:rPr lang="en-US" altLang="ko-KR" sz="1800" b="1" dirty="0">
                <a:latin typeface="굴림" pitchFamily="50" charset="-127"/>
              </a:rPr>
              <a:t>(</a:t>
            </a:r>
            <a:r>
              <a:rPr lang="ko-KR" altLang="en-US" sz="1800" b="1" dirty="0">
                <a:latin typeface="굴림" pitchFamily="50" charset="-127"/>
              </a:rPr>
              <a:t>기계어</a:t>
            </a:r>
            <a:r>
              <a:rPr lang="en-US" altLang="ko-KR" sz="1800" b="1" dirty="0">
                <a:latin typeface="굴림" pitchFamily="50" charset="-127"/>
              </a:rPr>
              <a:t>)</a:t>
            </a:r>
            <a:r>
              <a:rPr lang="ko-KR" altLang="en-US" sz="1800" b="1" dirty="0">
                <a:latin typeface="굴림" pitchFamily="50" charset="-127"/>
              </a:rPr>
              <a:t>로 변환</a:t>
            </a:r>
            <a:endParaRPr lang="en-US" altLang="ko-KR" sz="1800" b="1" dirty="0">
              <a:latin typeface="굴림" pitchFamily="50" charset="-127"/>
            </a:endParaRPr>
          </a:p>
          <a:p>
            <a:pPr lvl="1"/>
            <a:r>
              <a:rPr lang="ko-KR" altLang="en-US" sz="1600" b="1" dirty="0"/>
              <a:t>네이티브 코드 </a:t>
            </a:r>
            <a:r>
              <a:rPr lang="en-US" altLang="ko-KR" sz="1600" b="1" dirty="0"/>
              <a:t>(Native Code) : </a:t>
            </a:r>
            <a:r>
              <a:rPr lang="ko-KR" altLang="en-US" sz="1600" b="1" dirty="0"/>
              <a:t>직접 기계어 번역 및 실행됨</a:t>
            </a:r>
            <a:r>
              <a:rPr lang="en-US" altLang="ko-KR" sz="1600" b="1" dirty="0"/>
              <a:t>.</a:t>
            </a:r>
          </a:p>
          <a:p>
            <a:r>
              <a:rPr lang="ko-KR" altLang="en-US" sz="1800" b="1" dirty="0"/>
              <a:t>중간언어</a:t>
            </a:r>
            <a:r>
              <a:rPr lang="en-US" altLang="ko-KR" sz="1800" b="1" dirty="0"/>
              <a:t>(Intermediate)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원시 코드와 목적 코드의 중간 단계 언어</a:t>
            </a:r>
            <a:r>
              <a:rPr lang="en-US" altLang="ko-KR" sz="1800" b="1" dirty="0"/>
              <a:t>( </a:t>
            </a:r>
            <a:r>
              <a:rPr lang="ko-KR" altLang="en-US" sz="1800" b="1" dirty="0"/>
              <a:t>원시 </a:t>
            </a:r>
            <a:r>
              <a:rPr lang="en-US" altLang="ko-KR" sz="1800" b="1" dirty="0">
                <a:sym typeface="Wingdings" panose="05000000000000000000" pitchFamily="2" charset="2"/>
              </a:rPr>
              <a:t>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중간 </a:t>
            </a:r>
            <a:r>
              <a:rPr lang="en-US" altLang="ko-KR" sz="1800" b="1" dirty="0"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ym typeface="Wingdings" panose="05000000000000000000" pitchFamily="2" charset="2"/>
              </a:rPr>
              <a:t>목적</a:t>
            </a:r>
            <a:r>
              <a:rPr lang="en-US" altLang="ko-KR" sz="1800" b="1" dirty="0">
                <a:sym typeface="Wingdings" panose="05000000000000000000" pitchFamily="2" charset="2"/>
              </a:rPr>
              <a:t>)</a:t>
            </a:r>
            <a:endParaRPr lang="en-US" altLang="ko-KR" sz="1800" b="1" dirty="0"/>
          </a:p>
          <a:p>
            <a:pPr lvl="1"/>
            <a:r>
              <a:rPr lang="en-US" altLang="ko-KR" sz="1600" b="1" dirty="0"/>
              <a:t>Java </a:t>
            </a:r>
            <a:r>
              <a:rPr lang="ko-KR" altLang="en-US" sz="1600" b="1" dirty="0"/>
              <a:t>가상 머신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.Net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PrameWork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등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런타임에서 동적으로 기계어 번역 실행됨</a:t>
            </a:r>
            <a:r>
              <a:rPr lang="en-US" altLang="ko-KR" sz="1600" b="1" dirty="0"/>
              <a:t>.</a:t>
            </a:r>
          </a:p>
          <a:p>
            <a:pPr lvl="1"/>
            <a:r>
              <a:rPr lang="ko-KR" altLang="en-US" sz="1600" b="1" dirty="0" err="1">
                <a:latin typeface="굴림" pitchFamily="50" charset="-127"/>
              </a:rPr>
              <a:t>메니지드</a:t>
            </a:r>
            <a:r>
              <a:rPr lang="ko-KR" altLang="en-US" sz="1600" b="1" dirty="0">
                <a:latin typeface="굴림" pitchFamily="50" charset="-127"/>
              </a:rPr>
              <a:t> 코드</a:t>
            </a:r>
            <a:r>
              <a:rPr lang="en-US" altLang="ko-KR" sz="1600" b="1" dirty="0">
                <a:latin typeface="굴림" pitchFamily="50" charset="-127"/>
              </a:rPr>
              <a:t>(Managed code) : </a:t>
            </a:r>
            <a:r>
              <a:rPr lang="ko-KR" altLang="en-US" sz="1600" b="1" dirty="0">
                <a:latin typeface="굴림" pitchFamily="50" charset="-127"/>
              </a:rPr>
              <a:t>바이트 코드 변역</a:t>
            </a:r>
            <a:r>
              <a:rPr lang="en-US" altLang="ko-KR" sz="1600" b="1" dirty="0">
                <a:latin typeface="굴림" pitchFamily="50" charset="-127"/>
              </a:rPr>
              <a:t>(</a:t>
            </a:r>
            <a:r>
              <a:rPr lang="en-US" altLang="ko-KR" sz="1600" b="1" dirty="0" err="1">
                <a:latin typeface="굴림" pitchFamily="50" charset="-127"/>
              </a:rPr>
              <a:t>Java,C</a:t>
            </a:r>
            <a:r>
              <a:rPr lang="en-US" altLang="ko-KR" sz="1600" b="1" dirty="0">
                <a:latin typeface="굴림" pitchFamily="50" charset="-127"/>
              </a:rPr>
              <a:t>#....)</a:t>
            </a:r>
            <a:endParaRPr lang="ko-KR" altLang="en-US" sz="1600" dirty="0">
              <a:latin typeface="굴림" pitchFamily="50" charset="-127"/>
            </a:endParaRPr>
          </a:p>
          <a:p>
            <a:r>
              <a:rPr lang="ko-KR" altLang="en-US" sz="1800" dirty="0" err="1">
                <a:latin typeface="굴림" pitchFamily="50" charset="-127"/>
              </a:rPr>
              <a:t>링커</a:t>
            </a:r>
            <a:r>
              <a:rPr lang="en-US" altLang="ko-KR" sz="1800" dirty="0">
                <a:latin typeface="굴림" pitchFamily="50" charset="-127"/>
              </a:rPr>
              <a:t>(Linker) </a:t>
            </a:r>
          </a:p>
          <a:p>
            <a:pPr lvl="1"/>
            <a:r>
              <a:rPr lang="ko-KR" altLang="en-US" sz="1800" dirty="0">
                <a:latin typeface="굴림" pitchFamily="50" charset="-127"/>
              </a:rPr>
              <a:t>컴파일러가 만들어낸 </a:t>
            </a:r>
            <a:r>
              <a:rPr lang="en-US" altLang="ko-KR" sz="1800" dirty="0">
                <a:latin typeface="굴림" pitchFamily="50" charset="-127"/>
              </a:rPr>
              <a:t>1</a:t>
            </a:r>
            <a:r>
              <a:rPr lang="ko-KR" altLang="en-US" sz="1800" dirty="0">
                <a:latin typeface="굴림" pitchFamily="50" charset="-127"/>
              </a:rPr>
              <a:t>개 이상의 목적코드들을 병합하여 단일 실행파일로 만들어 내는 프로그램이다</a:t>
            </a:r>
            <a:r>
              <a:rPr lang="en-US" altLang="ko-KR" sz="1800" dirty="0">
                <a:latin typeface="굴림" pitchFamily="50" charset="-127"/>
              </a:rPr>
              <a:t>.</a:t>
            </a:r>
          </a:p>
          <a:p>
            <a:r>
              <a:rPr lang="ko-KR" altLang="en-US" sz="1800" dirty="0">
                <a:latin typeface="굴림" pitchFamily="50" charset="-127"/>
              </a:rPr>
              <a:t>라이브러리</a:t>
            </a:r>
            <a:endParaRPr lang="en-US" altLang="ko-KR" sz="1800" dirty="0">
              <a:latin typeface="굴림" pitchFamily="50" charset="-127"/>
            </a:endParaRPr>
          </a:p>
          <a:p>
            <a:pPr lvl="1"/>
            <a:r>
              <a:rPr lang="ko-KR" altLang="en-US" sz="1800" dirty="0">
                <a:latin typeface="굴림" pitchFamily="50" charset="-127"/>
              </a:rPr>
              <a:t>다른 프로그램들과 링크되기 위해서 존재하는 코드 및 파일들의 모음으로 보통 </a:t>
            </a:r>
            <a:r>
              <a:rPr lang="ko-KR" altLang="en-US" sz="1800" dirty="0" err="1">
                <a:latin typeface="굴림" pitchFamily="50" charset="-127"/>
              </a:rPr>
              <a:t>컴파일된</a:t>
            </a:r>
            <a:r>
              <a:rPr lang="ko-KR" altLang="en-US" sz="1800" dirty="0">
                <a:latin typeface="굴림" pitchFamily="50" charset="-127"/>
              </a:rPr>
              <a:t> 형태</a:t>
            </a:r>
            <a:r>
              <a:rPr lang="en-US" altLang="ko-KR" sz="1800" dirty="0">
                <a:latin typeface="굴림" pitchFamily="50" charset="-127"/>
              </a:rPr>
              <a:t>(Object </a:t>
            </a:r>
            <a:r>
              <a:rPr lang="en-US" altLang="ko-KR" sz="1800" dirty="0" err="1">
                <a:latin typeface="굴림" pitchFamily="50" charset="-127"/>
              </a:rPr>
              <a:t>Modele</a:t>
            </a:r>
            <a:r>
              <a:rPr lang="en-US" altLang="ko-KR" sz="1800" dirty="0">
                <a:latin typeface="굴림" pitchFamily="50" charset="-127"/>
              </a:rPr>
              <a:t>)</a:t>
            </a:r>
            <a:r>
              <a:rPr lang="ko-KR" altLang="en-US" sz="1800" dirty="0">
                <a:latin typeface="굴림" pitchFamily="50" charset="-127"/>
              </a:rPr>
              <a:t>로 존재한다</a:t>
            </a:r>
            <a:r>
              <a:rPr lang="en-US" altLang="ko-KR" sz="1800" dirty="0">
                <a:latin typeface="굴림" pitchFamily="50" charset="-127"/>
              </a:rPr>
              <a:t>.</a:t>
            </a:r>
            <a:endParaRPr lang="ko-KR" altLang="en-US" sz="1800" dirty="0">
              <a:latin typeface="굴림" pitchFamily="50" charset="-127"/>
            </a:endParaRPr>
          </a:p>
          <a:p>
            <a:pPr lvl="1"/>
            <a:endParaRPr lang="ko-KR" altLang="en-US" sz="2000" dirty="0"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68056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제어문의 사용</a:t>
            </a:r>
            <a:r>
              <a:rPr lang="en-US" altLang="ko-KR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(2)</a:t>
            </a:r>
          </a:p>
          <a:p>
            <a:pPr algn="ctr"/>
            <a:endParaRPr lang="en-US" altLang="ko-KR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조건이 만족하는 동안만 </a:t>
            </a:r>
            <a:r>
              <a:rPr lang="en-US" altLang="ko-KR"/>
              <a:t>while</a:t>
            </a:r>
            <a:r>
              <a:rPr lang="ko-KR" altLang="en-US"/>
              <a:t>문 내의 문장들을 실행</a:t>
            </a:r>
          </a:p>
          <a:p>
            <a:r>
              <a:rPr lang="ko-KR" altLang="en-US"/>
              <a:t> 사용예</a:t>
            </a:r>
          </a:p>
          <a:p>
            <a:pPr lvl="1">
              <a:buFontTx/>
              <a:buNone/>
            </a:pPr>
            <a:r>
              <a:rPr lang="en-US" altLang="ko-KR"/>
              <a:t>while(</a:t>
            </a:r>
            <a:r>
              <a:rPr lang="ko-KR" altLang="en-US"/>
              <a:t>조건</a:t>
            </a:r>
            <a:r>
              <a:rPr lang="en-US" altLang="ko-KR"/>
              <a:t>)</a:t>
            </a:r>
          </a:p>
          <a:p>
            <a:pPr lvl="1">
              <a:buFontTx/>
              <a:buNone/>
            </a:pPr>
            <a:r>
              <a:rPr lang="en-US" altLang="ko-KR"/>
              <a:t>{</a:t>
            </a:r>
          </a:p>
          <a:p>
            <a:pPr lvl="1">
              <a:buFontTx/>
              <a:buNone/>
            </a:pPr>
            <a:r>
              <a:rPr lang="en-US" altLang="ko-KR"/>
              <a:t>   /* </a:t>
            </a:r>
            <a:r>
              <a:rPr lang="ko-KR" altLang="en-US"/>
              <a:t>하나 이상의 </a:t>
            </a:r>
            <a:r>
              <a:rPr lang="en-US" altLang="ko-KR"/>
              <a:t>C</a:t>
            </a:r>
            <a:r>
              <a:rPr lang="ko-KR" altLang="en-US"/>
              <a:t>언어 문장 *</a:t>
            </a:r>
            <a:r>
              <a:rPr lang="en-US" altLang="ko-KR"/>
              <a:t>/</a:t>
            </a:r>
          </a:p>
          <a:p>
            <a:pPr lvl="1">
              <a:buFontTx/>
              <a:buNone/>
            </a:pPr>
            <a:r>
              <a:rPr lang="en-US" altLang="ko-KR"/>
              <a:t>   .</a:t>
            </a:r>
          </a:p>
          <a:p>
            <a:pPr lvl="1">
              <a:buFontTx/>
              <a:buNone/>
            </a:pPr>
            <a:r>
              <a:rPr lang="en-US" altLang="ko-KR"/>
              <a:t>   .</a:t>
            </a:r>
          </a:p>
          <a:p>
            <a:pPr lvl="1">
              <a:buFontTx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 </a:t>
            </a:r>
            <a:r>
              <a:rPr lang="ko-KR" altLang="en-US"/>
              <a:t>문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int a=1;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int total=0;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while(a&lt;=100)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   total+=a;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   a++;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 printf("%d\n",total);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 </a:t>
            </a:r>
            <a:r>
              <a:rPr lang="ko-KR" altLang="en-US"/>
              <a:t>문 사용 예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while</a:t>
            </a:r>
            <a:r>
              <a:rPr lang="ko-KR" altLang="en-US"/>
              <a:t>문과 비슷하지만 이건 조건이 밑에 있다는 것이 다름</a:t>
            </a:r>
          </a:p>
          <a:p>
            <a:r>
              <a:rPr lang="ko-KR" altLang="en-US"/>
              <a:t>사용예</a:t>
            </a:r>
          </a:p>
          <a:p>
            <a:pPr lvl="1">
              <a:buFontTx/>
              <a:buNone/>
            </a:pPr>
            <a:r>
              <a:rPr lang="en-US" altLang="ko-KR"/>
              <a:t>do</a:t>
            </a:r>
          </a:p>
          <a:p>
            <a:pPr lvl="1">
              <a:buFontTx/>
              <a:buNone/>
            </a:pPr>
            <a:r>
              <a:rPr lang="en-US" altLang="ko-KR"/>
              <a:t>{</a:t>
            </a:r>
          </a:p>
          <a:p>
            <a:pPr lvl="1">
              <a:buFontTx/>
              <a:buNone/>
            </a:pPr>
            <a:r>
              <a:rPr lang="en-US" altLang="ko-KR"/>
              <a:t>   /* </a:t>
            </a:r>
            <a:r>
              <a:rPr lang="ko-KR" altLang="en-US"/>
              <a:t>하나 이상의 </a:t>
            </a:r>
            <a:r>
              <a:rPr lang="en-US" altLang="ko-KR"/>
              <a:t>C</a:t>
            </a:r>
            <a:r>
              <a:rPr lang="ko-KR" altLang="en-US"/>
              <a:t>언어 문장 *</a:t>
            </a:r>
            <a:r>
              <a:rPr lang="en-US" altLang="ko-KR"/>
              <a:t>/</a:t>
            </a:r>
          </a:p>
          <a:p>
            <a:pPr lvl="1">
              <a:buFontTx/>
              <a:buNone/>
            </a:pPr>
            <a:r>
              <a:rPr lang="en-US" altLang="ko-KR"/>
              <a:t>   .</a:t>
            </a:r>
          </a:p>
          <a:p>
            <a:pPr lvl="1">
              <a:buFontTx/>
              <a:buNone/>
            </a:pPr>
            <a:r>
              <a:rPr lang="en-US" altLang="ko-KR"/>
              <a:t>   .</a:t>
            </a:r>
          </a:p>
          <a:p>
            <a:pPr lvl="1">
              <a:buFontTx/>
              <a:buNone/>
            </a:pPr>
            <a:r>
              <a:rPr lang="en-US" altLang="ko-KR"/>
              <a:t>} while(</a:t>
            </a:r>
            <a:r>
              <a:rPr lang="ko-KR" altLang="en-US"/>
              <a:t>조건</a:t>
            </a:r>
            <a:r>
              <a:rPr lang="en-US" altLang="ko-KR"/>
              <a:t>);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do-while</a:t>
            </a:r>
            <a:r>
              <a:rPr lang="ko-KR" altLang="en-US"/>
              <a:t>문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처음에 문장들이 실행된 후</a:t>
            </a:r>
            <a:r>
              <a:rPr lang="en-US" altLang="ko-KR"/>
              <a:t>, </a:t>
            </a:r>
            <a:r>
              <a:rPr lang="ko-KR" altLang="en-US"/>
              <a:t>조건이 만족하면 또 실행시키고 하는 식으로 실행</a:t>
            </a:r>
          </a:p>
          <a:p>
            <a:endParaRPr lang="ko-KR" altLang="en-US"/>
          </a:p>
          <a:p>
            <a:r>
              <a:rPr lang="en-US" altLang="ko-KR"/>
              <a:t>while</a:t>
            </a:r>
            <a:r>
              <a:rPr lang="ko-KR" altLang="en-US"/>
              <a:t>문에서는 처음부터 조건이 만족하지 않으면 한번도 실행되지 않지만</a:t>
            </a:r>
            <a:r>
              <a:rPr lang="en-US" altLang="ko-KR"/>
              <a:t>, do-while</a:t>
            </a:r>
            <a:r>
              <a:rPr lang="ko-KR" altLang="en-US"/>
              <a:t>문은 처음부터 조건이 만족하지 않더라도 최소한 한번은 실행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do-while</a:t>
            </a:r>
            <a:r>
              <a:rPr lang="ko-KR" altLang="en-US"/>
              <a:t>문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&lt;conio.h&gt;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int yn;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printf("Continue(Y/N)?");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yn=getche();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putchar('\n');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}while(yn!='Y' &amp;&amp; yn!='N');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Do-while </a:t>
            </a:r>
            <a:r>
              <a:rPr lang="ko-KR" altLang="en-US"/>
              <a:t>사용예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특정 라벨로 뛰어 넘어 버리는 기능</a:t>
            </a:r>
          </a:p>
          <a:p>
            <a:r>
              <a:rPr lang="ko-KR" altLang="en-US"/>
              <a:t>사용예</a:t>
            </a:r>
          </a:p>
          <a:p>
            <a:pPr lvl="1">
              <a:buFontTx/>
              <a:buNone/>
            </a:pPr>
            <a:r>
              <a:rPr lang="en-US" altLang="ko-KR"/>
              <a:t>goto </a:t>
            </a:r>
            <a:r>
              <a:rPr lang="ko-KR" altLang="en-US"/>
              <a:t>라벨</a:t>
            </a:r>
            <a:r>
              <a:rPr lang="en-US" altLang="ko-KR"/>
              <a:t>; </a:t>
            </a:r>
          </a:p>
          <a:p>
            <a:r>
              <a:rPr lang="ko-KR" altLang="en-US"/>
              <a:t>라벨은 같은 함수 내에 존재해야 합니다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라벨의 정의</a:t>
            </a:r>
          </a:p>
          <a:p>
            <a:pPr lvl="1">
              <a:buFontTx/>
              <a:buNone/>
            </a:pPr>
            <a:r>
              <a:rPr lang="ko-KR" altLang="en-US"/>
              <a:t>	라벨명</a:t>
            </a:r>
            <a:r>
              <a:rPr lang="en-US" altLang="ko-KR"/>
              <a:t>: </a:t>
            </a:r>
          </a:p>
          <a:p>
            <a:pPr lvl="1"/>
            <a:r>
              <a:rPr lang="ko-KR" altLang="en-US"/>
              <a:t>라벨명은 함수명이나 변수명과는 겹쳐도 상관 없고 서로 함수가 다르다면 라벨명이 겹쳐도 무관</a:t>
            </a:r>
          </a:p>
          <a:p>
            <a:pPr lvl="1"/>
            <a:r>
              <a:rPr lang="ko-KR" altLang="en-US"/>
              <a:t>같은 함수 내에서 라벨명이 겹쳐서는 안되며</a:t>
            </a:r>
            <a:r>
              <a:rPr lang="en-US" altLang="ko-KR"/>
              <a:t>, </a:t>
            </a:r>
            <a:r>
              <a:rPr lang="ko-KR" altLang="en-US"/>
              <a:t>라벨명도 심볼과 같은 규칙에 따라 지어져야 함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goto </a:t>
            </a:r>
            <a:r>
              <a:rPr lang="ko-KR" altLang="en-US"/>
              <a:t>문 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같은 함수 내에서 라벨명이 겹쳐서는 안되며</a:t>
            </a:r>
            <a:r>
              <a:rPr lang="en-US" altLang="ko-KR"/>
              <a:t>, </a:t>
            </a:r>
            <a:r>
              <a:rPr lang="ko-KR" altLang="en-US"/>
              <a:t>라벨명도 심볼과 같은 규칙에 따라 지어져야 함</a:t>
            </a:r>
          </a:p>
          <a:p>
            <a:pPr lvl="1"/>
            <a:r>
              <a:rPr lang="ko-KR" altLang="en-US"/>
              <a:t>즉 라벨명의 첫 문자는 반드시 영문자 또는 언더스코어</a:t>
            </a:r>
            <a:r>
              <a:rPr lang="en-US" altLang="ko-KR"/>
              <a:t>(_)</a:t>
            </a:r>
            <a:r>
              <a:rPr lang="ko-KR" altLang="en-US"/>
              <a:t>가 와야 하고</a:t>
            </a:r>
            <a:r>
              <a:rPr lang="en-US" altLang="ko-KR"/>
              <a:t>, </a:t>
            </a:r>
            <a:r>
              <a:rPr lang="ko-KR" altLang="en-US"/>
              <a:t>그 뒤로는 영문자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언더스코어만 올 수 있음</a:t>
            </a:r>
          </a:p>
          <a:p>
            <a:r>
              <a:rPr lang="ko-KR" altLang="en-US"/>
              <a:t>또한가지 라벨을 정의할 때는 뒤에 </a:t>
            </a:r>
            <a:r>
              <a:rPr lang="en-US" altLang="ko-KR"/>
              <a:t>:</a:t>
            </a:r>
            <a:r>
              <a:rPr lang="ko-KR" altLang="en-US"/>
              <a:t>를 붙이지만</a:t>
            </a:r>
            <a:r>
              <a:rPr lang="en-US" altLang="ko-KR"/>
              <a:t>, goto</a:t>
            </a:r>
            <a:r>
              <a:rPr lang="ko-KR" altLang="en-US"/>
              <a:t>문에서 라벨을 쓸 때는 이걸 쓰면 안됨 </a:t>
            </a:r>
          </a:p>
          <a:p>
            <a:r>
              <a:rPr lang="en-US" altLang="ko-KR"/>
              <a:t>Ex) </a:t>
            </a:r>
          </a:p>
          <a:p>
            <a:pPr lvl="1">
              <a:buFontTx/>
              <a:buNone/>
            </a:pPr>
            <a:r>
              <a:rPr lang="en-US" altLang="ko-KR"/>
              <a:t>Label: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 goto Label:;   (X)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 goto Label;    (O)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Goto </a:t>
            </a:r>
            <a:r>
              <a:rPr lang="ko-KR" altLang="en-US"/>
              <a:t>문 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goto</a:t>
            </a:r>
            <a:r>
              <a:rPr lang="ko-KR" altLang="en-US"/>
              <a:t>문은 </a:t>
            </a:r>
            <a:r>
              <a:rPr lang="en-US" altLang="ko-KR"/>
              <a:t>C</a:t>
            </a:r>
            <a:r>
              <a:rPr lang="ko-KR" altLang="en-US"/>
              <a:t>같은 구조화 프로그래밍 언어에서는 거의 쓸모가 없으며 대부분의 </a:t>
            </a:r>
            <a:r>
              <a:rPr lang="en-US" altLang="ko-KR"/>
              <a:t>C </a:t>
            </a:r>
            <a:r>
              <a:rPr lang="ko-KR" altLang="en-US"/>
              <a:t>프로그래머들은 </a:t>
            </a:r>
            <a:r>
              <a:rPr lang="en-US" altLang="ko-KR"/>
              <a:t>goto</a:t>
            </a:r>
            <a:r>
              <a:rPr lang="ko-KR" altLang="en-US"/>
              <a:t>문의 사용을 꺼림</a:t>
            </a:r>
          </a:p>
          <a:p>
            <a:pPr lvl="1"/>
            <a:r>
              <a:rPr lang="ko-KR" altLang="en-US"/>
              <a:t>이유는 </a:t>
            </a:r>
            <a:r>
              <a:rPr lang="en-US" altLang="ko-KR"/>
              <a:t>goto</a:t>
            </a:r>
            <a:r>
              <a:rPr lang="ko-KR" altLang="en-US"/>
              <a:t>문을 많이 사용할 경우 프로그램을 보기가 힘들어지고 복잡해 보이기 때문</a:t>
            </a:r>
          </a:p>
          <a:p>
            <a:pPr lvl="1">
              <a:buFontTx/>
              <a:buNone/>
            </a:pPr>
            <a:endParaRPr lang="ko-KR" altLang="en-US"/>
          </a:p>
          <a:p>
            <a:r>
              <a:rPr lang="ko-KR" altLang="en-US"/>
              <a:t>되도록 </a:t>
            </a:r>
            <a:r>
              <a:rPr lang="en-US" altLang="ko-KR"/>
              <a:t>goto</a:t>
            </a:r>
            <a:r>
              <a:rPr lang="ko-KR" altLang="en-US"/>
              <a:t>문의 사용은 줄이고</a:t>
            </a:r>
            <a:r>
              <a:rPr lang="en-US" altLang="ko-KR"/>
              <a:t>, </a:t>
            </a:r>
            <a:r>
              <a:rPr lang="ko-KR" altLang="en-US"/>
              <a:t>함수나 </a:t>
            </a:r>
            <a:r>
              <a:rPr lang="en-US" altLang="ko-KR"/>
              <a:t>C</a:t>
            </a:r>
            <a:r>
              <a:rPr lang="ko-KR" altLang="en-US"/>
              <a:t>언어의 강력한 제어문들을 사용해 프로그래밍을 하는 습관을 들이는 것이 좋음</a:t>
            </a:r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Goto </a:t>
            </a:r>
            <a:r>
              <a:rPr lang="ko-KR" altLang="en-US"/>
              <a:t>문 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1</a:t>
            </a:r>
            <a:r>
              <a:rPr lang="ko-KR" altLang="en-US"/>
              <a:t>부터 </a:t>
            </a:r>
            <a:r>
              <a:rPr lang="en-US" altLang="ko-KR"/>
              <a:t>100</a:t>
            </a:r>
            <a:r>
              <a:rPr lang="ko-KR" altLang="en-US"/>
              <a:t>까지 홀수와 짝수의 합을 구하는 프로그램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cf. % </a:t>
            </a:r>
            <a:r>
              <a:rPr lang="ko-KR" altLang="en-US"/>
              <a:t>연산자</a:t>
            </a:r>
            <a:r>
              <a:rPr lang="en-US" altLang="ko-KR"/>
              <a:t>, if </a:t>
            </a:r>
            <a:r>
              <a:rPr lang="ko-KR" altLang="en-US"/>
              <a:t>문</a:t>
            </a:r>
          </a:p>
          <a:p>
            <a:pPr lvl="1"/>
            <a:endParaRPr lang="ko-KR" altLang="en-US"/>
          </a:p>
          <a:p>
            <a:pPr lvl="1">
              <a:buFontTx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제어문의 여러 가지 예제</a:t>
            </a:r>
            <a:r>
              <a:rPr lang="en-US" altLang="ko-KR" sz="3600" dirty="0"/>
              <a:t>(1)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C/C++</a:t>
            </a:r>
            <a:r>
              <a:rPr lang="ko-KR" altLang="en-US" sz="3800"/>
              <a:t>이란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굴림" pitchFamily="50" charset="-127"/>
              </a:rPr>
              <a:t>고수준 프로그래밍 언어</a:t>
            </a:r>
          </a:p>
          <a:p>
            <a:pPr eaLnBrk="1" hangingPunct="1"/>
            <a:r>
              <a:rPr lang="ko-KR" altLang="en-US">
                <a:latin typeface="굴림" pitchFamily="50" charset="-127"/>
              </a:rPr>
              <a:t>베이직 자바 보다는 저수준 언어</a:t>
            </a:r>
          </a:p>
          <a:p>
            <a:pPr eaLnBrk="1" hangingPunct="1"/>
            <a:r>
              <a:rPr lang="ko-KR" altLang="en-US">
                <a:latin typeface="굴림" pitchFamily="50" charset="-127"/>
              </a:rPr>
              <a:t>효율적이고 유연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347864" y="2236042"/>
            <a:ext cx="1295400" cy="136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3200">
                <a:latin typeface="Courier New" pitchFamily="49" charset="0"/>
              </a:rPr>
              <a:t>C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2843039" y="1804242"/>
            <a:ext cx="2952750" cy="21605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3200">
                <a:latin typeface="Courier New" pitchFamily="49" charset="0"/>
              </a:rPr>
              <a:t>       C++</a:t>
            </a:r>
          </a:p>
        </p:txBody>
      </p:sp>
    </p:spTree>
    <p:extLst>
      <p:ext uri="{BB962C8B-B14F-4D97-AF65-F5344CB8AC3E}">
        <p14:creationId xmlns:p14="http://schemas.microsoft.com/office/powerpoint/2010/main" val="8635454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int oddTotal = 0, evenTotal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for(int I = 1; I&lt;=100;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if ( I%2 ==0)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	evenTotal += 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else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	oddTotal += 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printf("%d %d", evenTotal, oddTotal);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 코드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#include &lt;stdio.h&gt;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int get_menu_choice(void);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void 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    int choice;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    choice = get_menu_choice();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    printf(</a:t>
            </a:r>
            <a:r>
              <a:rPr lang="en-US" altLang="ko-KR" sz="1400">
                <a:latin typeface="Times New Roman"/>
              </a:rPr>
              <a:t>“</a:t>
            </a:r>
            <a:r>
              <a:rPr lang="en-US" altLang="ko-KR" sz="1400"/>
              <a:t>You chose Menu Option %d</a:t>
            </a:r>
            <a:r>
              <a:rPr lang="en-US" altLang="ko-KR" sz="1400">
                <a:latin typeface="Times New Roman"/>
              </a:rPr>
              <a:t>”</a:t>
            </a:r>
            <a:r>
              <a:rPr lang="en-US" altLang="ko-KR" sz="1400"/>
              <a:t>, choice);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int get_menu_choice()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int selection = 0;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do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1. Add a Record\n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2. Change a record\n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3. Quit\n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1. Enter Selection :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scanf(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%d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, &amp;selection);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}while(selection &lt;1 || selection &gt;3);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	 return selection;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}</a:t>
            </a:r>
            <a:endParaRPr lang="en-US" altLang="ko-KR" sz="10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제어문의 여러 가지 예제</a:t>
            </a:r>
            <a:r>
              <a:rPr lang="en-US" altLang="ko-KR" sz="3600" dirty="0"/>
              <a:t>(2)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행과 열을 입력 받아 * 로 행렬을 나타내는 프로그램</a:t>
            </a:r>
          </a:p>
          <a:p>
            <a:pPr lvl="1"/>
            <a:r>
              <a:rPr lang="ko-KR" altLang="en-US"/>
              <a:t> * 를 표시하는 코드는 가급적 함수를 사용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5 4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	   ****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	   ****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	   ****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	   ****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	   ****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제어문의 </a:t>
            </a:r>
            <a:r>
              <a:rPr lang="ko-KR" altLang="en-US" sz="3600" dirty="0" err="1"/>
              <a:t>여러가지</a:t>
            </a:r>
            <a:r>
              <a:rPr lang="ko-KR" altLang="en-US" sz="3600" dirty="0"/>
              <a:t> 예제</a:t>
            </a:r>
            <a:r>
              <a:rPr lang="en-US" altLang="ko-KR" sz="3600" dirty="0"/>
              <a:t>(3)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draw(int row, int col);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int row, col;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printf("</a:t>
            </a:r>
            <a:r>
              <a:rPr lang="ko-KR" altLang="en-US" sz="2400"/>
              <a:t>행렬의 차원을 입력 합니다</a:t>
            </a:r>
            <a:r>
              <a:rPr lang="en-US" altLang="ko-KR" sz="2400"/>
              <a:t>.\n");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printf("x  = 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scanf("%d",&amp;row);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printf("y  = 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scanf("%d",&amp;col);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draw(row,col);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 코드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draw(int row, int col)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int temp = col;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for(; row&gt;0; row--)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for(; col&gt;0; col--)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printf("x");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col = 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printf("\n");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#inlcude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int start = 6;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int count =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for(int i=1; i&lt;= 5;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for(int space=1; space&lt;=11; space++)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if ( space == start)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for(int j=1;j&lt; count*2;j++)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	printf("*");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else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printf("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printf("\n");	start--;  	count++;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}</a:t>
            </a:r>
            <a:endParaRPr lang="en-US" altLang="ko-KR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다이아 몬드 출력하기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count--;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start++;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for(i=1; i&lt;= 4;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start++;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count--;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for(int spaceb = 1; spaceb&lt;=11; spaceb++)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if ( spaceb == start)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for(int j=1;j&lt; count*2;j++)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	printf("*");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else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printf("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printf("\n");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}}</a:t>
            </a:r>
            <a:endParaRPr lang="en-US" altLang="ko-KR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다이아 몬드 출력하기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7AF41F-C69E-4268-A100-8A1D8600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F0E8ED-5EF7-4D9C-AC5B-F421D9D4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8484318-E12D-407D-B7B8-C1DF7C84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2787C0-4526-47B1-BF7B-CFA192C3AFB9}"/>
              </a:ext>
            </a:extLst>
          </p:cNvPr>
          <p:cNvSpPr/>
          <p:nvPr/>
        </p:nvSpPr>
        <p:spPr bwMode="auto">
          <a:xfrm>
            <a:off x="3715409" y="783310"/>
            <a:ext cx="1296144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45006D-759C-4FA1-AF34-93710A3286F8}"/>
              </a:ext>
            </a:extLst>
          </p:cNvPr>
          <p:cNvSpPr/>
          <p:nvPr/>
        </p:nvSpPr>
        <p:spPr bwMode="auto">
          <a:xfrm>
            <a:off x="3715409" y="2943550"/>
            <a:ext cx="1296144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8B74C8-41D9-4819-BBD0-80A4D940040B}"/>
              </a:ext>
            </a:extLst>
          </p:cNvPr>
          <p:cNvSpPr/>
          <p:nvPr/>
        </p:nvSpPr>
        <p:spPr bwMode="auto">
          <a:xfrm rot="5400000">
            <a:off x="5443601" y="1899527"/>
            <a:ext cx="1296144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EE1744-5EF5-4B6C-BC99-EB3063BB10C2}"/>
              </a:ext>
            </a:extLst>
          </p:cNvPr>
          <p:cNvSpPr/>
          <p:nvPr/>
        </p:nvSpPr>
        <p:spPr bwMode="auto">
          <a:xfrm rot="5400000">
            <a:off x="1987217" y="1899526"/>
            <a:ext cx="1296144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37985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콘솔 상에 시</a:t>
            </a:r>
            <a:r>
              <a:rPr lang="en-US" altLang="ko-KR"/>
              <a:t>, </a:t>
            </a:r>
            <a:r>
              <a:rPr lang="ko-KR" altLang="en-US"/>
              <a:t>분</a:t>
            </a:r>
            <a:r>
              <a:rPr lang="en-US" altLang="ko-KR"/>
              <a:t>, </a:t>
            </a:r>
            <a:r>
              <a:rPr lang="ko-KR" altLang="en-US"/>
              <a:t>초가 나타나는 프로그램을 작성 하세요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   1: 11: 25</a:t>
            </a:r>
          </a:p>
          <a:p>
            <a:endParaRPr lang="en-US" altLang="ko-KR"/>
          </a:p>
          <a:p>
            <a:r>
              <a:rPr lang="en-US" altLang="ko-KR"/>
              <a:t>Cf. Back Space ASCII code </a:t>
            </a:r>
          </a:p>
          <a:p>
            <a:pPr lvl="1"/>
            <a:r>
              <a:rPr lang="en-US" altLang="ko-KR"/>
              <a:t> dec : 008	 oct : 010</a:t>
            </a:r>
          </a:p>
          <a:p>
            <a:endParaRPr lang="en-US" altLang="ko-KR"/>
          </a:p>
          <a:p>
            <a:r>
              <a:rPr lang="ko-KR" altLang="en-US"/>
              <a:t>빠른 컴에게 잠시 휴식을</a:t>
            </a: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 for(int I=0; I&lt;100000;I++){}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시계 예제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#include &lt;stdio.h&gt;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void 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{</a:t>
            </a:r>
          </a:p>
          <a:p>
            <a:pPr lvl="1">
              <a:lnSpc>
                <a:spcPct val="90000"/>
              </a:lnSpc>
              <a:buFont typeface="Webdings" pitchFamily="18" charset="2"/>
              <a:buNone/>
            </a:pPr>
            <a:r>
              <a:rPr lang="en-US" altLang="ko-KR" sz="1100"/>
              <a:t>  int hour=0,min=0,sec=0,j;</a:t>
            </a:r>
          </a:p>
          <a:p>
            <a:pPr lvl="1">
              <a:lnSpc>
                <a:spcPct val="90000"/>
              </a:lnSpc>
              <a:buFont typeface="Webdings" pitchFamily="18" charset="2"/>
              <a:buNone/>
            </a:pPr>
            <a:r>
              <a:rPr lang="en-US" altLang="ko-KR" sz="1100"/>
              <a:t>  for(sec=1; sec &lt;= 100;sec++)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 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endParaRPr lang="en-US" altLang="ko-KR" sz="1200"/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   printf("%3d : %3d : %3d",hour,min,sec);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  	   for(j=1;j&lt;55000000;j++){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   for (int k=0;k&lt;20;k++)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   putchar('\010');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endParaRPr lang="en-US" altLang="ko-KR" sz="1200"/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   if (sec &gt; 60)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   sec = 0;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   if ( min &gt;60)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	hour++;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	min = 0;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   else 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		   min++;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	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  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2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시계 예제 소스 코드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함수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267744" y="1066053"/>
            <a:ext cx="4392613" cy="2374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80880" anchor="ctr"/>
          <a:lstStyle/>
          <a:p>
            <a:r>
              <a:rPr lang="ko-KR" altLang="en-US" sz="2800"/>
              <a:t>리턴형 함수이름</a:t>
            </a:r>
            <a:r>
              <a:rPr lang="en-US" altLang="ko-KR" sz="2800"/>
              <a:t>(</a:t>
            </a:r>
            <a:r>
              <a:rPr lang="ko-KR" altLang="en-US" sz="2800"/>
              <a:t>입력</a:t>
            </a:r>
            <a:r>
              <a:rPr lang="en-US" altLang="ko-KR" sz="2800"/>
              <a:t>)</a:t>
            </a:r>
          </a:p>
          <a:p>
            <a:r>
              <a:rPr lang="en-US" altLang="ko-KR" sz="2800"/>
              <a:t>{</a:t>
            </a:r>
          </a:p>
          <a:p>
            <a:r>
              <a:rPr lang="en-US" altLang="ko-KR" sz="2800"/>
              <a:t>	</a:t>
            </a:r>
            <a:r>
              <a:rPr lang="ko-KR" altLang="en-US" sz="2800"/>
              <a:t>함수의 몸체</a:t>
            </a:r>
          </a:p>
          <a:p>
            <a:r>
              <a:rPr lang="en-US" altLang="ko-KR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16519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3D68079-DB55-4226-838C-730BFD16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CAC92-1488-412F-82B7-E32CAE16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A643B5A-796A-43E8-8FD4-1315787C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99DAFA0A-C620-404F-BA02-56A94B41EE9B}"/>
              </a:ext>
            </a:extLst>
          </p:cNvPr>
          <p:cNvSpPr/>
          <p:nvPr/>
        </p:nvSpPr>
        <p:spPr bwMode="auto">
          <a:xfrm>
            <a:off x="3001076" y="1073489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" name="웃는 얼굴 5">
            <a:extLst>
              <a:ext uri="{FF2B5EF4-FFF2-40B4-BE49-F238E27FC236}">
                <a16:creationId xmlns:a16="http://schemas.microsoft.com/office/drawing/2014/main" id="{993C8EB9-F1F4-4C46-811A-29AB7AF347A2}"/>
              </a:ext>
            </a:extLst>
          </p:cNvPr>
          <p:cNvSpPr/>
          <p:nvPr/>
        </p:nvSpPr>
        <p:spPr bwMode="auto">
          <a:xfrm>
            <a:off x="4284508" y="1772816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39084BF1-EB4C-4425-9EE1-956557A71844}"/>
              </a:ext>
            </a:extLst>
          </p:cNvPr>
          <p:cNvSpPr/>
          <p:nvPr/>
        </p:nvSpPr>
        <p:spPr bwMode="auto">
          <a:xfrm>
            <a:off x="1763688" y="1772816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웃는 얼굴 7">
            <a:extLst>
              <a:ext uri="{FF2B5EF4-FFF2-40B4-BE49-F238E27FC236}">
                <a16:creationId xmlns:a16="http://schemas.microsoft.com/office/drawing/2014/main" id="{6DF2E899-8603-4CFC-9480-7C6A10B20877}"/>
              </a:ext>
            </a:extLst>
          </p:cNvPr>
          <p:cNvSpPr/>
          <p:nvPr/>
        </p:nvSpPr>
        <p:spPr bwMode="auto">
          <a:xfrm>
            <a:off x="5760601" y="2600623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" name="웃는 얼굴 8">
            <a:extLst>
              <a:ext uri="{FF2B5EF4-FFF2-40B4-BE49-F238E27FC236}">
                <a16:creationId xmlns:a16="http://schemas.microsoft.com/office/drawing/2014/main" id="{CA5BF3DD-F1BE-4492-A73E-36D8DD2161A9}"/>
              </a:ext>
            </a:extLst>
          </p:cNvPr>
          <p:cNvSpPr/>
          <p:nvPr/>
        </p:nvSpPr>
        <p:spPr bwMode="auto">
          <a:xfrm>
            <a:off x="2987356" y="2600623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1C3288E1-1751-4291-A036-1CB538E4B488}"/>
              </a:ext>
            </a:extLst>
          </p:cNvPr>
          <p:cNvSpPr/>
          <p:nvPr/>
        </p:nvSpPr>
        <p:spPr bwMode="auto">
          <a:xfrm>
            <a:off x="597374" y="2600623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3F20ECE8-F3B7-4147-8760-237F060FC938}"/>
              </a:ext>
            </a:extLst>
          </p:cNvPr>
          <p:cNvSpPr/>
          <p:nvPr/>
        </p:nvSpPr>
        <p:spPr bwMode="auto">
          <a:xfrm>
            <a:off x="755576" y="1106277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3A4630D5-EA7E-46D6-9063-97107128B956}"/>
              </a:ext>
            </a:extLst>
          </p:cNvPr>
          <p:cNvSpPr/>
          <p:nvPr/>
        </p:nvSpPr>
        <p:spPr bwMode="auto">
          <a:xfrm>
            <a:off x="1763688" y="1106277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5C827371-56F6-405D-B918-D61C736ACF9F}"/>
              </a:ext>
            </a:extLst>
          </p:cNvPr>
          <p:cNvSpPr/>
          <p:nvPr/>
        </p:nvSpPr>
        <p:spPr bwMode="auto">
          <a:xfrm>
            <a:off x="4427442" y="1072948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801DBFD4-3358-465A-83D9-2AEC8330195E}"/>
              </a:ext>
            </a:extLst>
          </p:cNvPr>
          <p:cNvSpPr/>
          <p:nvPr/>
        </p:nvSpPr>
        <p:spPr bwMode="auto">
          <a:xfrm>
            <a:off x="5916787" y="974269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1ADE2046-7C65-4C08-A7F4-42A03DE1265D}"/>
              </a:ext>
            </a:extLst>
          </p:cNvPr>
          <p:cNvSpPr/>
          <p:nvPr/>
        </p:nvSpPr>
        <p:spPr bwMode="auto">
          <a:xfrm>
            <a:off x="755576" y="1838365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3198BB8A-DB54-4BF3-9F0F-4A08DF4CAB28}"/>
              </a:ext>
            </a:extLst>
          </p:cNvPr>
          <p:cNvSpPr/>
          <p:nvPr/>
        </p:nvSpPr>
        <p:spPr bwMode="auto">
          <a:xfrm>
            <a:off x="3145558" y="1900755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FA4568BB-9FF5-4B3C-ACEF-2981F2131225}"/>
              </a:ext>
            </a:extLst>
          </p:cNvPr>
          <p:cNvSpPr/>
          <p:nvPr/>
        </p:nvSpPr>
        <p:spPr bwMode="auto">
          <a:xfrm>
            <a:off x="5916787" y="1772816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D7CFF0AB-69ED-4518-863A-B73638224523}"/>
              </a:ext>
            </a:extLst>
          </p:cNvPr>
          <p:cNvSpPr/>
          <p:nvPr/>
        </p:nvSpPr>
        <p:spPr bwMode="auto">
          <a:xfrm>
            <a:off x="1842789" y="2600623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F35EE5C0-D8B9-41A9-A971-1A243BFA7EDF}"/>
              </a:ext>
            </a:extLst>
          </p:cNvPr>
          <p:cNvSpPr/>
          <p:nvPr/>
        </p:nvSpPr>
        <p:spPr bwMode="auto">
          <a:xfrm>
            <a:off x="4442710" y="2600623"/>
            <a:ext cx="633886" cy="5760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F70574-1B45-4E74-B712-32FA3FA9E45E}"/>
              </a:ext>
            </a:extLst>
          </p:cNvPr>
          <p:cNvSpPr/>
          <p:nvPr/>
        </p:nvSpPr>
        <p:spPr bwMode="auto">
          <a:xfrm>
            <a:off x="1695946" y="3622608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1" name="웃는 얼굴 20">
            <a:extLst>
              <a:ext uri="{FF2B5EF4-FFF2-40B4-BE49-F238E27FC236}">
                <a16:creationId xmlns:a16="http://schemas.microsoft.com/office/drawing/2014/main" id="{8141CFB4-A45E-44A2-BB6E-B54D8AA2E989}"/>
              </a:ext>
            </a:extLst>
          </p:cNvPr>
          <p:cNvSpPr/>
          <p:nvPr/>
        </p:nvSpPr>
        <p:spPr bwMode="auto">
          <a:xfrm>
            <a:off x="4348341" y="3813074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47E018EC-9BB5-4FE6-9D1C-BE89CA8F0850}"/>
              </a:ext>
            </a:extLst>
          </p:cNvPr>
          <p:cNvSpPr/>
          <p:nvPr/>
        </p:nvSpPr>
        <p:spPr bwMode="auto">
          <a:xfrm>
            <a:off x="2919324" y="4701203"/>
            <a:ext cx="792088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39253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배 열</a:t>
            </a:r>
          </a:p>
          <a:p>
            <a:pPr algn="ctr"/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구조의 하나로 데이터들을 일정 수만큼 늘어놓은 구조</a:t>
            </a:r>
          </a:p>
          <a:p>
            <a:pPr lvl="1"/>
            <a:r>
              <a:rPr lang="ko-KR" altLang="en-US"/>
              <a:t> 이때 각각의 데이터를 배열의 원소라고 함</a:t>
            </a:r>
          </a:p>
          <a:p>
            <a:endParaRPr lang="ko-KR" altLang="en-US"/>
          </a:p>
          <a:p>
            <a:r>
              <a:rPr lang="ko-KR" altLang="en-US"/>
              <a:t>많은 데이터를 관리할 때 용이</a:t>
            </a:r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데이터형태   배열명</a:t>
            </a:r>
            <a:r>
              <a:rPr lang="en-US" altLang="ko-KR"/>
              <a:t>[</a:t>
            </a:r>
            <a:r>
              <a:rPr lang="ko-KR" altLang="en-US"/>
              <a:t>배열크기</a:t>
            </a:r>
            <a:r>
              <a:rPr lang="en-US" altLang="ko-KR"/>
              <a:t>]; 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여기서 데이터 형태는 배열에 저장할 데이터에 형태이고</a:t>
            </a:r>
            <a:r>
              <a:rPr lang="en-US" altLang="ko-KR"/>
              <a:t>, </a:t>
            </a:r>
            <a:r>
              <a:rPr lang="ko-KR" altLang="en-US"/>
              <a:t>배열명은 그 배열을 상징하는 심볼</a:t>
            </a:r>
            <a:r>
              <a:rPr lang="en-US" altLang="ko-KR"/>
              <a:t>, </a:t>
            </a:r>
            <a:r>
              <a:rPr lang="ko-KR" altLang="en-US"/>
              <a:t>배열 크기는 몇 개의 데이터를 늘어놓을 것 인지를 정하는 것임</a:t>
            </a:r>
          </a:p>
          <a:p>
            <a:pPr>
              <a:lnSpc>
                <a:spcPct val="90000"/>
              </a:lnSpc>
            </a:pPr>
            <a:endParaRPr lang="ko-KR" altLang="en-US"/>
          </a:p>
          <a:p>
            <a:pPr>
              <a:lnSpc>
                <a:spcPct val="90000"/>
              </a:lnSpc>
            </a:pPr>
            <a:r>
              <a:rPr lang="en-US" altLang="ko-KR"/>
              <a:t>Ex)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</a:t>
            </a:r>
            <a:r>
              <a:rPr lang="ko-KR" altLang="en-US"/>
              <a:t>예를 들어 정수 형태의 데이터를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/>
              <a:t>   </a:t>
            </a:r>
            <a:r>
              <a:rPr lang="en-US" altLang="ko-KR"/>
              <a:t>10</a:t>
            </a:r>
            <a:r>
              <a:rPr lang="ko-KR" altLang="en-US"/>
              <a:t>개 늘어놓은 </a:t>
            </a:r>
            <a:r>
              <a:rPr lang="en-US" altLang="ko-KR"/>
              <a:t>Array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int Array[10];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선언 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배열의 사용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 배열명</a:t>
            </a:r>
            <a:r>
              <a:rPr lang="en-US" altLang="ko-KR"/>
              <a:t>[</a:t>
            </a:r>
            <a:r>
              <a:rPr lang="ko-KR" altLang="en-US"/>
              <a:t>첨자</a:t>
            </a:r>
            <a:r>
              <a:rPr lang="en-US" altLang="ko-KR"/>
              <a:t>] = </a:t>
            </a:r>
            <a:r>
              <a:rPr lang="ko-KR" altLang="en-US"/>
              <a:t>값</a:t>
            </a:r>
            <a:r>
              <a:rPr lang="en-US" altLang="ko-KR"/>
              <a:t>;     (</a:t>
            </a:r>
            <a:r>
              <a:rPr lang="ko-KR" altLang="en-US"/>
              <a:t>값의 지정</a:t>
            </a:r>
            <a:r>
              <a:rPr lang="en-US" altLang="ko-KR"/>
              <a:t>, </a:t>
            </a:r>
            <a:r>
              <a:rPr lang="ko-KR" altLang="en-US"/>
              <a:t>저장</a:t>
            </a:r>
            <a:r>
              <a:rPr lang="en-US" altLang="ko-KR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 </a:t>
            </a:r>
            <a:r>
              <a:rPr lang="ko-KR" altLang="en-US"/>
              <a:t>변수 </a:t>
            </a:r>
            <a:r>
              <a:rPr lang="en-US" altLang="ko-KR"/>
              <a:t>= </a:t>
            </a:r>
            <a:r>
              <a:rPr lang="ko-KR" altLang="en-US"/>
              <a:t>배열명</a:t>
            </a:r>
            <a:r>
              <a:rPr lang="en-US" altLang="ko-KR"/>
              <a:t>[</a:t>
            </a:r>
            <a:r>
              <a:rPr lang="ko-KR" altLang="en-US"/>
              <a:t>첨자</a:t>
            </a:r>
            <a:r>
              <a:rPr lang="en-US" altLang="ko-KR"/>
              <a:t>];  (</a:t>
            </a:r>
            <a:r>
              <a:rPr lang="ko-KR" altLang="en-US"/>
              <a:t>값의 사용</a:t>
            </a:r>
            <a:r>
              <a:rPr lang="en-US" altLang="ko-KR"/>
              <a:t>)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ko-KR" altLang="en-US"/>
              <a:t>여기서 첨자는 배열의 늘어놓은 데이터 중 몇 번째 원소를 사용할 건인지를 정하는 것</a:t>
            </a:r>
          </a:p>
          <a:p>
            <a:pPr>
              <a:lnSpc>
                <a:spcPct val="90000"/>
              </a:lnSpc>
            </a:pPr>
            <a:r>
              <a:rPr lang="ko-KR" altLang="en-US"/>
              <a:t>첨자의 시작은 </a:t>
            </a:r>
            <a:r>
              <a:rPr lang="en-US" altLang="ko-KR"/>
              <a:t>0</a:t>
            </a:r>
            <a:r>
              <a:rPr lang="ko-KR" altLang="en-US"/>
              <a:t>부터</a:t>
            </a:r>
          </a:p>
          <a:p>
            <a:pPr>
              <a:lnSpc>
                <a:spcPct val="90000"/>
              </a:lnSpc>
            </a:pPr>
            <a:endParaRPr lang="ko-KR" altLang="en-US"/>
          </a:p>
          <a:p>
            <a:pPr>
              <a:lnSpc>
                <a:spcPct val="90000"/>
              </a:lnSpc>
            </a:pPr>
            <a:r>
              <a:rPr lang="en-US" altLang="ko-KR"/>
              <a:t>Ex)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/>
              <a:t>배열의 첫번째 원소에 </a:t>
            </a:r>
            <a:r>
              <a:rPr lang="en-US" altLang="ko-KR"/>
              <a:t>10</a:t>
            </a:r>
            <a:r>
              <a:rPr lang="ko-KR" altLang="en-US"/>
              <a:t>을 넣을 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/>
              <a:t>	  </a:t>
            </a:r>
            <a:r>
              <a:rPr lang="en-US" altLang="ko-KR"/>
              <a:t>Array[0]=10;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사용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배열의 초기값을 주는 방법</a:t>
            </a:r>
          </a:p>
          <a:p>
            <a:pPr lvl="1"/>
            <a:r>
              <a:rPr lang="ko-KR" altLang="en-US" sz="2200"/>
              <a:t> 데이터형태 배열명</a:t>
            </a:r>
            <a:r>
              <a:rPr lang="en-US" altLang="ko-KR" sz="2200"/>
              <a:t>[</a:t>
            </a:r>
            <a:r>
              <a:rPr lang="ko-KR" altLang="en-US" sz="2200"/>
              <a:t>배열크기</a:t>
            </a:r>
            <a:r>
              <a:rPr lang="en-US" altLang="ko-KR" sz="2200"/>
              <a:t>]</a:t>
            </a:r>
          </a:p>
          <a:p>
            <a:pPr lvl="1">
              <a:buFontTx/>
              <a:buNone/>
            </a:pPr>
            <a:r>
              <a:rPr lang="en-US" altLang="ko-KR" sz="2200"/>
              <a:t>        = { 1</a:t>
            </a:r>
            <a:r>
              <a:rPr lang="ko-KR" altLang="en-US" sz="2200"/>
              <a:t>번째 원소의 초기값</a:t>
            </a:r>
            <a:r>
              <a:rPr lang="en-US" altLang="ko-KR" sz="2200"/>
              <a:t>, 2</a:t>
            </a:r>
            <a:r>
              <a:rPr lang="ko-KR" altLang="en-US" sz="2200"/>
              <a:t>번째 원소의 초기값</a:t>
            </a:r>
            <a:r>
              <a:rPr lang="en-US" altLang="ko-KR" sz="2200"/>
              <a:t>, ... };</a:t>
            </a:r>
          </a:p>
          <a:p>
            <a:endParaRPr lang="en-US" altLang="ko-KR" sz="2400"/>
          </a:p>
          <a:p>
            <a:pPr lvl="1"/>
            <a:r>
              <a:rPr lang="ko-KR" altLang="en-US" sz="2200"/>
              <a:t>즉 </a:t>
            </a:r>
            <a:r>
              <a:rPr lang="en-US" altLang="ko-KR" sz="2200"/>
              <a:t>{}</a:t>
            </a:r>
            <a:r>
              <a:rPr lang="ko-KR" altLang="en-US" sz="2200"/>
              <a:t>안에 각 원소의 순서대로 초기 값을 적음 </a:t>
            </a:r>
          </a:p>
          <a:p>
            <a:endParaRPr lang="ko-KR" altLang="en-US" sz="2400"/>
          </a:p>
          <a:p>
            <a:pPr lvl="1"/>
            <a:r>
              <a:rPr lang="en-US" altLang="ko-KR" sz="2200"/>
              <a:t>Ex) 1</a:t>
            </a:r>
            <a:r>
              <a:rPr lang="ko-KR" altLang="en-US" sz="2200"/>
              <a:t>부터 </a:t>
            </a:r>
            <a:r>
              <a:rPr lang="en-US" altLang="ko-KR" sz="2200"/>
              <a:t>10</a:t>
            </a:r>
            <a:r>
              <a:rPr lang="ko-KR" altLang="en-US" sz="2200"/>
              <a:t>까지의 초기값을 넣어 선언</a:t>
            </a:r>
          </a:p>
          <a:p>
            <a:pPr lvl="1"/>
            <a:endParaRPr lang="ko-KR" altLang="en-US" sz="2200"/>
          </a:p>
          <a:p>
            <a:pPr lvl="1">
              <a:buFontTx/>
              <a:buNone/>
            </a:pPr>
            <a:r>
              <a:rPr lang="ko-KR" altLang="en-US" sz="2200"/>
              <a:t>   </a:t>
            </a:r>
            <a:r>
              <a:rPr lang="en-US" altLang="ko-KR" sz="2200"/>
              <a:t>int Array[10] = { 1, 2, 3, 4, 5, 6, 7, 8, 9, 10 }; </a:t>
            </a:r>
          </a:p>
          <a:p>
            <a:pPr>
              <a:buFont typeface="Wingdings" pitchFamily="2" charset="2"/>
              <a:buNone/>
            </a:pPr>
            <a:endParaRPr lang="en-US" altLang="ko-KR" sz="2400"/>
          </a:p>
          <a:p>
            <a:pPr lvl="1"/>
            <a:r>
              <a:rPr lang="ko-KR" altLang="en-US" sz="2200"/>
              <a:t>이렇게 하면 </a:t>
            </a:r>
            <a:r>
              <a:rPr lang="en-US" altLang="ko-KR" sz="2200"/>
              <a:t>Array[0]</a:t>
            </a:r>
            <a:r>
              <a:rPr lang="ko-KR" altLang="en-US" sz="2200"/>
              <a:t>에는 </a:t>
            </a:r>
            <a:r>
              <a:rPr lang="en-US" altLang="ko-KR" sz="2200"/>
              <a:t>1</a:t>
            </a:r>
            <a:r>
              <a:rPr lang="ko-KR" altLang="en-US" sz="2200"/>
              <a:t>이</a:t>
            </a:r>
            <a:r>
              <a:rPr lang="en-US" altLang="ko-KR" sz="2200"/>
              <a:t>, Array[1]</a:t>
            </a:r>
            <a:r>
              <a:rPr lang="ko-KR" altLang="en-US" sz="2200"/>
              <a:t>에는 </a:t>
            </a:r>
            <a:r>
              <a:rPr lang="en-US" altLang="ko-KR" sz="2200"/>
              <a:t>2</a:t>
            </a:r>
            <a:r>
              <a:rPr lang="ko-KR" altLang="en-US" sz="2200"/>
              <a:t>가</a:t>
            </a:r>
            <a:r>
              <a:rPr lang="en-US" altLang="ko-KR" sz="2200"/>
              <a:t>... Array[9]</a:t>
            </a:r>
            <a:r>
              <a:rPr lang="ko-KR" altLang="en-US" sz="2200"/>
              <a:t>에는 </a:t>
            </a:r>
            <a:r>
              <a:rPr lang="en-US" altLang="ko-KR" sz="2200"/>
              <a:t>10</a:t>
            </a:r>
            <a:r>
              <a:rPr lang="ko-KR" altLang="en-US" sz="2200"/>
              <a:t>이</a:t>
            </a:r>
            <a:r>
              <a:rPr lang="en-US" altLang="ko-KR" sz="2200"/>
              <a:t>. </a:t>
            </a:r>
            <a:r>
              <a:rPr lang="ko-KR" altLang="en-US" sz="2200"/>
              <a:t>이런 식으로 들어갑니다</a:t>
            </a:r>
            <a:r>
              <a:rPr lang="en-US" altLang="ko-KR" sz="2200"/>
              <a:t>.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초기값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배열을 초기값을 주어서 선언할 때는 배열크기를 생략해도 가능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즉 위의 것은 </a:t>
            </a:r>
          </a:p>
          <a:p>
            <a:pPr lvl="1">
              <a:lnSpc>
                <a:spcPct val="90000"/>
              </a:lnSpc>
            </a:pPr>
            <a:endParaRPr lang="ko-KR" altLang="en-US" sz="2200"/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200"/>
              <a:t> </a:t>
            </a:r>
            <a:r>
              <a:rPr lang="en-US" altLang="ko-KR" sz="2200"/>
              <a:t>int Array[] = { 1, 2, 3, 4, 5, 6, 7, 8, 9, 10 }; 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2400"/>
              <a:t>이렇게 해 주면 초기값이 </a:t>
            </a:r>
            <a:r>
              <a:rPr lang="en-US" altLang="ko-KR" sz="2400"/>
              <a:t>10</a:t>
            </a:r>
            <a:r>
              <a:rPr lang="ko-KR" altLang="en-US" sz="2400"/>
              <a:t>개이므로 자동으로 배열크기를 </a:t>
            </a:r>
            <a:r>
              <a:rPr lang="en-US" altLang="ko-KR" sz="2400"/>
              <a:t>10</a:t>
            </a:r>
            <a:r>
              <a:rPr lang="ko-KR" altLang="en-US" sz="2400"/>
              <a:t>으로 지정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초기값이 없을 땐 반드시 크기를 지정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 lvl="1">
              <a:lnSpc>
                <a:spcPct val="90000"/>
              </a:lnSpc>
            </a:pPr>
            <a:r>
              <a:rPr lang="ko-KR" altLang="en-US" sz="2200"/>
              <a:t>즉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200"/>
              <a:t>	</a:t>
            </a:r>
            <a:r>
              <a:rPr lang="en-US" altLang="ko-KR" sz="2200"/>
              <a:t>int Array[];   (X)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이렇게 선언하는 건 절대로 안됩니다</a:t>
            </a:r>
            <a:r>
              <a:rPr lang="en-US" altLang="ko-KR" sz="2400"/>
              <a:t>.!!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초기값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배열의 초기값을 주는 건 일부만 주어도 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즉 배열의 원소 수가 </a:t>
            </a:r>
            <a:r>
              <a:rPr lang="en-US" altLang="ko-KR"/>
              <a:t>10</a:t>
            </a:r>
            <a:r>
              <a:rPr lang="ko-KR" altLang="en-US"/>
              <a:t>개이어도 앞에 </a:t>
            </a:r>
            <a:r>
              <a:rPr lang="en-US" altLang="ko-KR"/>
              <a:t>5</a:t>
            </a:r>
            <a:r>
              <a:rPr lang="ko-KR" altLang="en-US"/>
              <a:t>개만 초기값을 주어도 된다는 것이죠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Ex)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int Array[10] = { 1, 2, 3, 4, 5 }; 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ko-KR" altLang="en-US"/>
              <a:t>이렇게 하면 앞에 </a:t>
            </a:r>
            <a:r>
              <a:rPr lang="en-US" altLang="ko-KR"/>
              <a:t>5</a:t>
            </a:r>
            <a:r>
              <a:rPr lang="ko-KR" altLang="en-US"/>
              <a:t>개의 원소만 초기값이 들어가고 나머지는 초기값이 없게 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초기값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만약 배열이 문자 배열일 때는 문자열 그대로를 초기값으로 주어도 가능</a:t>
            </a:r>
          </a:p>
          <a:p>
            <a:pPr>
              <a:lnSpc>
                <a:spcPct val="90000"/>
              </a:lnSpc>
            </a:pPr>
            <a:endParaRPr lang="ko-KR" altLang="en-US"/>
          </a:p>
          <a:p>
            <a:pPr>
              <a:lnSpc>
                <a:spcPct val="90000"/>
              </a:lnSpc>
            </a:pPr>
            <a:r>
              <a:rPr lang="en-US" altLang="ko-KR"/>
              <a:t>Ex) char Array[10] = "String"; 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en-US" altLang="ko-KR"/>
              <a:t>Ex) chat Array[10] = { 'S', 't', 'r', 'i', 'n', 'g' }; 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 lvl="1">
              <a:lnSpc>
                <a:spcPct val="90000"/>
              </a:lnSpc>
            </a:pPr>
            <a:r>
              <a:rPr lang="en-US" altLang="ko-KR"/>
              <a:t> </a:t>
            </a:r>
            <a:r>
              <a:rPr lang="ko-KR" altLang="en-US"/>
              <a:t>위 두 예제의 차이점 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 처음 방법으로 선언한 건 문자열을 그대로를 초기값으로 주었으므로 끝에 </a:t>
            </a:r>
            <a:r>
              <a:rPr lang="en-US" altLang="ko-KR"/>
              <a:t>NULL</a:t>
            </a:r>
            <a:r>
              <a:rPr lang="ko-KR" altLang="en-US"/>
              <a:t>문자가 들어가므로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ko-KR" altLang="en-US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 </a:t>
            </a:r>
            <a:r>
              <a:rPr lang="en-US" altLang="ko-KR" sz="2000"/>
              <a:t>chat Array[10] = { 'S', 't', 'r', 'i', 'n', 'g', NULL };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초기값</a:t>
            </a:r>
            <a:r>
              <a:rPr lang="en-US" altLang="ko-KR"/>
              <a:t>(4)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/>
              <a:t>#include &lt;stdio.h&gt;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int index, arr[10];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void main()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for(index=0; index &lt; 10; index++)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    scanf(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&amp;arr[index]);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for(index=0; index &lt; 10; index++)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 : %d\n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index, arr[index]);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차원 배열 사용 예제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0FD1DF-2091-4747-8FAA-2CD5E436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중앙처리 장치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CPU:Central</a:t>
            </a:r>
            <a:r>
              <a:rPr lang="en-US" altLang="ko-KR" sz="1800" dirty="0"/>
              <a:t> Processing Unit)</a:t>
            </a:r>
          </a:p>
          <a:p>
            <a:pPr lvl="1"/>
            <a:r>
              <a:rPr lang="ko-KR" altLang="en-US" sz="1800" dirty="0"/>
              <a:t>컴퓨터 시스템의 기능에는 입력</a:t>
            </a:r>
            <a:r>
              <a:rPr lang="en-US" altLang="ko-KR" sz="1800" dirty="0"/>
              <a:t>, </a:t>
            </a:r>
            <a:r>
              <a:rPr lang="ko-KR" altLang="en-US" sz="1800" dirty="0"/>
              <a:t>출력</a:t>
            </a:r>
            <a:r>
              <a:rPr lang="en-US" altLang="ko-KR" sz="1800" dirty="0"/>
              <a:t>, </a:t>
            </a:r>
            <a:r>
              <a:rPr lang="ko-KR" altLang="en-US" sz="1800" dirty="0"/>
              <a:t>기억</a:t>
            </a:r>
            <a:r>
              <a:rPr lang="en-US" altLang="ko-KR" sz="1800" dirty="0"/>
              <a:t>, </a:t>
            </a:r>
            <a:r>
              <a:rPr lang="ko-KR" altLang="en-US" sz="1800" dirty="0"/>
              <a:t>연산</a:t>
            </a:r>
            <a:r>
              <a:rPr lang="en-US" altLang="ko-KR" sz="1800" dirty="0"/>
              <a:t>, </a:t>
            </a:r>
            <a:r>
              <a:rPr lang="ko-KR" altLang="en-US" sz="1800" dirty="0"/>
              <a:t>제어의 </a:t>
            </a:r>
            <a:r>
              <a:rPr lang="en-US" altLang="ko-KR" sz="1800" dirty="0"/>
              <a:t>5</a:t>
            </a:r>
            <a:r>
              <a:rPr lang="ko-KR" altLang="en-US" sz="1800" dirty="0"/>
              <a:t>대 기능이 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이 중에서 연산</a:t>
            </a:r>
            <a:r>
              <a:rPr lang="en-US" altLang="ko-KR" sz="1800" dirty="0"/>
              <a:t>, </a:t>
            </a:r>
            <a:r>
              <a:rPr lang="ko-KR" altLang="en-US" sz="1800" dirty="0"/>
              <a:t>제어 및 기억 기능은 컴퓨터의 중심이 되는 기능이라고 볼 수 있는데 이러한 기능을 수행하는 장치로  컴퓨터의 </a:t>
            </a:r>
            <a:r>
              <a:rPr lang="ko-KR" altLang="en-US" sz="1800" dirty="0" err="1"/>
              <a:t>두뇌로서의</a:t>
            </a:r>
            <a:r>
              <a:rPr lang="ko-KR" altLang="en-US" sz="1800" dirty="0"/>
              <a:t> 역할을 한다고 볼 수 있기 때문에 중앙처리장치 즉</a:t>
            </a:r>
            <a:r>
              <a:rPr lang="en-US" altLang="ko-KR" sz="1800" dirty="0"/>
              <a:t>, CPU </a:t>
            </a:r>
            <a:r>
              <a:rPr lang="ko-KR" altLang="en-US" sz="1800" dirty="0"/>
              <a:t>라 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코어</a:t>
            </a:r>
            <a:r>
              <a:rPr lang="en-US" altLang="ko-KR" sz="1800" dirty="0"/>
              <a:t>(</a:t>
            </a:r>
            <a:r>
              <a:rPr lang="ko-KR" altLang="en-US" sz="1800" dirty="0"/>
              <a:t> 개수가 많을수록 여러 가지 작업을 동시에 수행할 수 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싱글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ym typeface="Wingdings" panose="05000000000000000000" pitchFamily="2" charset="2"/>
              </a:rPr>
              <a:t>듀얼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 err="1">
                <a:sym typeface="Wingdings" panose="05000000000000000000" pitchFamily="2" charset="2"/>
              </a:rPr>
              <a:t>쿼드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 err="1">
                <a:sym typeface="Wingdings" panose="05000000000000000000" pitchFamily="2" charset="2"/>
              </a:rPr>
              <a:t>헥사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 err="1">
                <a:sym typeface="Wingdings" panose="05000000000000000000" pitchFamily="2" charset="2"/>
              </a:rPr>
              <a:t>옥타</a:t>
            </a:r>
            <a:r>
              <a:rPr lang="en-US" altLang="ko-KR" sz="1800" dirty="0">
                <a:sym typeface="Wingdings" panose="05000000000000000000" pitchFamily="2" charset="2"/>
              </a:rPr>
              <a:t>(8</a:t>
            </a:r>
            <a:r>
              <a:rPr lang="ko-KR" altLang="en-US" sz="1800" dirty="0">
                <a:sym typeface="Wingdings" panose="05000000000000000000" pitchFamily="2" charset="2"/>
              </a:rPr>
              <a:t>개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  <a:endParaRPr lang="en-US" altLang="ko-KR" sz="1600" dirty="0"/>
          </a:p>
          <a:p>
            <a:r>
              <a:rPr lang="en-US" altLang="ko-KR" sz="1800" dirty="0" err="1"/>
              <a:t>GPU:Graphics</a:t>
            </a:r>
            <a:r>
              <a:rPr lang="ko-KR" altLang="en-US" sz="1800" dirty="0"/>
              <a:t> </a:t>
            </a:r>
            <a:r>
              <a:rPr lang="en-US" altLang="ko-KR" sz="1800" dirty="0"/>
              <a:t>Processing</a:t>
            </a:r>
            <a:r>
              <a:rPr lang="ko-KR" altLang="en-US" sz="1800" dirty="0"/>
              <a:t> </a:t>
            </a:r>
            <a:r>
              <a:rPr lang="en-US" altLang="ko-KR" sz="1800" dirty="0"/>
              <a:t>Unit</a:t>
            </a:r>
          </a:p>
          <a:p>
            <a:pPr lvl="1"/>
            <a:r>
              <a:rPr lang="ko-KR" altLang="en-US" sz="1800" dirty="0"/>
              <a:t>그래픽 처리를 위한 고성능의 처리 장치로 수학적 연산이 최적화된 </a:t>
            </a:r>
            <a:r>
              <a:rPr lang="en-US" altLang="ko-KR" sz="1800" dirty="0" err="1"/>
              <a:t>cpu</a:t>
            </a:r>
            <a:r>
              <a:rPr lang="ko-KR" altLang="en-US" sz="1800" dirty="0"/>
              <a:t>라 볼 수 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보통 </a:t>
            </a:r>
            <a:r>
              <a:rPr lang="en-US" altLang="ko-KR" sz="1800" dirty="0"/>
              <a:t>96</a:t>
            </a:r>
            <a:r>
              <a:rPr lang="ko-KR" altLang="en-US" sz="1800" dirty="0"/>
              <a:t>개</a:t>
            </a:r>
            <a:r>
              <a:rPr lang="en-US" altLang="ko-KR" sz="1800" dirty="0"/>
              <a:t>~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수천개</a:t>
            </a:r>
            <a:r>
              <a:rPr lang="ko-KR" altLang="en-US" sz="1800" dirty="0"/>
              <a:t> 코어로 구성됨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범용</a:t>
            </a:r>
            <a:r>
              <a:rPr lang="en-US" altLang="ko-KR" sz="1800" dirty="0"/>
              <a:t>CPU</a:t>
            </a:r>
          </a:p>
          <a:p>
            <a:pPr lvl="1"/>
            <a:r>
              <a:rPr lang="en-US" altLang="ko-KR" sz="1800" dirty="0" err="1"/>
              <a:t>GPGPU:</a:t>
            </a:r>
            <a:r>
              <a:rPr lang="en-US" altLang="ko-KR" sz="1600" dirty="0" err="1"/>
              <a:t>General</a:t>
            </a:r>
            <a:r>
              <a:rPr lang="en-US" altLang="ko-KR" sz="1600" dirty="0"/>
              <a:t> Purpose computing On Graphics Processing Units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GPU</a:t>
            </a:r>
            <a:r>
              <a:rPr lang="ko-KR" altLang="en-US" sz="1800" dirty="0"/>
              <a:t>의 자원을 이용해 그래픽 작업 이외의 범용 작업을 말한다</a:t>
            </a:r>
            <a:r>
              <a:rPr lang="en-US" altLang="ko-KR" sz="1800" dirty="0"/>
              <a:t>.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19B49-3748-46DB-A024-C742F0D5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8266F43-C290-4DEC-9CCB-E6D8B19B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ko-KR" altLang="en-US" dirty="0"/>
              <a:t>컴퓨터의 구조</a:t>
            </a:r>
          </a:p>
        </p:txBody>
      </p:sp>
    </p:spTree>
    <p:extLst>
      <p:ext uri="{BB962C8B-B14F-4D97-AF65-F5344CB8AC3E}">
        <p14:creationId xmlns:p14="http://schemas.microsoft.com/office/powerpoint/2010/main" val="299320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첫번째 프로그램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eaLnBrk="1" hangingPunct="1">
              <a:buFont typeface="Wingdings" pitchFamily="2" charset="2"/>
              <a:buNone/>
            </a:pPr>
            <a:r>
              <a:rPr lang="en-US" altLang="ko-KR"/>
              <a:t>int main(void)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/>
              <a:t>	printf("Hello\n");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/>
              <a:t>	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04605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#include &lt;</a:t>
            </a:r>
            <a:r>
              <a:rPr lang="en-US" altLang="ko-KR" sz="2400" dirty="0" err="1">
                <a:latin typeface="Arial Unicode MS" pitchFamily="50" charset="-127"/>
              </a:rPr>
              <a:t>stdio.h</a:t>
            </a:r>
            <a:r>
              <a:rPr lang="en-US" altLang="ko-KR" sz="2400" dirty="0">
                <a:latin typeface="Arial Unicode MS" pitchFamily="50" charset="-127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</a:t>
            </a:r>
            <a:r>
              <a:rPr lang="en-US" altLang="ko-KR" sz="2400" dirty="0" err="1">
                <a:latin typeface="Arial Unicode MS" pitchFamily="50" charset="-127"/>
              </a:rPr>
              <a:t>int</a:t>
            </a:r>
            <a:r>
              <a:rPr lang="en-US" altLang="ko-KR" sz="2400" dirty="0">
                <a:latin typeface="Arial Unicode MS" pitchFamily="50" charset="-127"/>
              </a:rPr>
              <a:t>     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, integer[2];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char  </a:t>
            </a:r>
            <a:r>
              <a:rPr lang="en-US" altLang="ko-KR" sz="2400" dirty="0" err="1">
                <a:latin typeface="Arial Unicode MS" pitchFamily="50" charset="-127"/>
              </a:rPr>
              <a:t>ch</a:t>
            </a:r>
            <a:r>
              <a:rPr lang="en-US" altLang="ko-KR" sz="2400" dirty="0">
                <a:latin typeface="Arial Unicode MS" pitchFamily="50" charset="-127"/>
              </a:rPr>
              <a:t>[2];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integer[0] = 1; integer[1] = 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</a:t>
            </a:r>
            <a:r>
              <a:rPr lang="en-US" altLang="ko-KR" sz="2400" dirty="0" err="1">
                <a:latin typeface="Arial Unicode MS" pitchFamily="50" charset="-127"/>
              </a:rPr>
              <a:t>ch</a:t>
            </a:r>
            <a:r>
              <a:rPr lang="en-US" altLang="ko-KR" sz="2400" dirty="0">
                <a:latin typeface="Arial Unicode MS" pitchFamily="50" charset="-127"/>
              </a:rPr>
              <a:t>[0] = 'a'; </a:t>
            </a:r>
            <a:r>
              <a:rPr lang="en-US" altLang="ko-KR" sz="2400" dirty="0" err="1">
                <a:latin typeface="Arial Unicode MS" pitchFamily="50" charset="-127"/>
              </a:rPr>
              <a:t>ch</a:t>
            </a:r>
            <a:r>
              <a:rPr lang="en-US" altLang="ko-KR" sz="2400" dirty="0">
                <a:latin typeface="Arial Unicode MS" pitchFamily="50" charset="-127"/>
              </a:rPr>
              <a:t>[1] = 'b';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for (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=0; 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&lt;2; 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        </a:t>
            </a:r>
            <a:r>
              <a:rPr lang="en-US" altLang="ko-KR" sz="2400" dirty="0" err="1">
                <a:latin typeface="Arial Unicode MS" pitchFamily="50" charset="-127"/>
              </a:rPr>
              <a:t>printf</a:t>
            </a:r>
            <a:r>
              <a:rPr lang="en-US" altLang="ko-KR" sz="2400" dirty="0">
                <a:latin typeface="Arial Unicode MS" pitchFamily="50" charset="-127"/>
              </a:rPr>
              <a:t>("\</a:t>
            </a:r>
            <a:r>
              <a:rPr lang="en-US" altLang="ko-KR" sz="2400" dirty="0" err="1">
                <a:latin typeface="Arial Unicode MS" pitchFamily="50" charset="-127"/>
              </a:rPr>
              <a:t>n%d</a:t>
            </a:r>
            <a:r>
              <a:rPr lang="en-US" altLang="ko-KR" sz="2400" dirty="0">
                <a:latin typeface="Arial Unicode MS" pitchFamily="50" charset="-127"/>
              </a:rPr>
              <a:t>", integer[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for (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=0; 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&lt;2; 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               </a:t>
            </a:r>
            <a:r>
              <a:rPr lang="en-US" altLang="ko-KR" sz="2400" dirty="0" err="1">
                <a:latin typeface="Arial Unicode MS" pitchFamily="50" charset="-127"/>
              </a:rPr>
              <a:t>printf</a:t>
            </a:r>
            <a:r>
              <a:rPr lang="en-US" altLang="ko-KR" sz="2400" dirty="0">
                <a:latin typeface="Arial Unicode MS" pitchFamily="50" charset="-127"/>
              </a:rPr>
              <a:t>("\</a:t>
            </a:r>
            <a:r>
              <a:rPr lang="en-US" altLang="ko-KR" sz="2400" dirty="0" err="1">
                <a:latin typeface="Arial Unicode MS" pitchFamily="50" charset="-127"/>
              </a:rPr>
              <a:t>n%c</a:t>
            </a:r>
            <a:r>
              <a:rPr lang="en-US" altLang="ko-KR" sz="2400" dirty="0">
                <a:latin typeface="Arial Unicode MS" pitchFamily="50" charset="-127"/>
              </a:rPr>
              <a:t>", </a:t>
            </a:r>
            <a:r>
              <a:rPr lang="en-US" altLang="ko-KR" sz="2400" dirty="0" err="1">
                <a:latin typeface="Arial Unicode MS" pitchFamily="50" charset="-127"/>
              </a:rPr>
              <a:t>ch</a:t>
            </a:r>
            <a:r>
              <a:rPr lang="en-US" altLang="ko-KR" sz="2400" dirty="0">
                <a:latin typeface="Arial Unicode MS" pitchFamily="50" charset="-127"/>
              </a:rPr>
              <a:t>[</a:t>
            </a:r>
            <a:r>
              <a:rPr lang="en-US" altLang="ko-KR" sz="2400" dirty="0" err="1">
                <a:latin typeface="Arial Unicode MS" pitchFamily="50" charset="-127"/>
              </a:rPr>
              <a:t>i</a:t>
            </a:r>
            <a:r>
              <a:rPr lang="en-US" altLang="ko-KR" sz="2400" dirty="0">
                <a:latin typeface="Arial Unicode MS" pitchFamily="50" charset="-127"/>
              </a:rPr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Arial Unicode MS" pitchFamily="50" charset="-127"/>
              </a:rPr>
              <a:t>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차원 배열 사용 예제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   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static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integer[5];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static char 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[5];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static float  f[5];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for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&lt;5;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("%3d", integer[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for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&lt;5;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("%3c",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for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&lt;5;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("%5.3f  ", f[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차원 배열 사용 예제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Cf. </a:t>
            </a:r>
            <a:r>
              <a:rPr lang="ko-KR" altLang="en-US" dirty="0"/>
              <a:t>변수 및 배열의 초기값</a:t>
            </a:r>
          </a:p>
          <a:p>
            <a:pPr lvl="1"/>
            <a:r>
              <a:rPr lang="ko-KR" altLang="en-US" dirty="0"/>
              <a:t> 일반적인 변수 정의</a:t>
            </a:r>
            <a:r>
              <a:rPr lang="en-US" altLang="ko-KR" dirty="0"/>
              <a:t>(</a:t>
            </a:r>
            <a:r>
              <a:rPr lang="ko-KR" altLang="en-US" dirty="0"/>
              <a:t>자동변수</a:t>
            </a:r>
            <a:r>
              <a:rPr lang="en-US" altLang="ko-KR" dirty="0"/>
              <a:t>) : </a:t>
            </a:r>
            <a:r>
              <a:rPr lang="ko-KR" altLang="en-US" dirty="0"/>
              <a:t>임의의 값</a:t>
            </a:r>
            <a:r>
              <a:rPr lang="en-US" altLang="ko-KR" dirty="0"/>
              <a:t>(</a:t>
            </a:r>
            <a:r>
              <a:rPr lang="ko-KR" altLang="en-US" dirty="0" err="1"/>
              <a:t>쓰레기값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  </a:t>
            </a:r>
          </a:p>
          <a:p>
            <a:pPr lvl="1"/>
            <a:r>
              <a:rPr lang="en-US" altLang="ko-KR" dirty="0"/>
              <a:t> static : 0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위에서 배운 형태의 배열은 </a:t>
            </a:r>
            <a:r>
              <a:rPr lang="en-US" altLang="ko-KR"/>
              <a:t>1</a:t>
            </a:r>
            <a:r>
              <a:rPr lang="ko-KR" altLang="en-US"/>
              <a:t>차원 배열</a:t>
            </a:r>
          </a:p>
          <a:p>
            <a:endParaRPr lang="ko-KR" altLang="en-US"/>
          </a:p>
          <a:p>
            <a:r>
              <a:rPr lang="en-US" altLang="ko-KR"/>
              <a:t>2</a:t>
            </a:r>
            <a:r>
              <a:rPr lang="ko-KR" altLang="en-US"/>
              <a:t>차원 배열 이상을 통틀어 다차원 배열이라고 함</a:t>
            </a:r>
          </a:p>
          <a:p>
            <a:pPr lvl="1"/>
            <a:r>
              <a:rPr lang="en-US" altLang="ko-KR"/>
              <a:t>C</a:t>
            </a:r>
            <a:r>
              <a:rPr lang="ko-KR" altLang="en-US"/>
              <a:t>에서 다차원 배열은 쉽게 배열의 배열</a:t>
            </a:r>
          </a:p>
          <a:p>
            <a:pPr lvl="1"/>
            <a:r>
              <a:rPr lang="ko-KR" altLang="en-US"/>
              <a:t>예를 들어 </a:t>
            </a:r>
            <a:r>
              <a:rPr lang="en-US" altLang="ko-KR"/>
              <a:t>2</a:t>
            </a:r>
            <a:r>
              <a:rPr lang="ko-KR" altLang="en-US"/>
              <a:t>차원 배열은 배열의 배열이고</a:t>
            </a:r>
            <a:r>
              <a:rPr lang="en-US" altLang="ko-KR"/>
              <a:t>, 3</a:t>
            </a:r>
            <a:r>
              <a:rPr lang="ko-KR" altLang="en-US"/>
              <a:t>차원 배열은 배열의 배열의 배열이 됨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2</a:t>
            </a:r>
            <a:r>
              <a:rPr lang="ko-KR" altLang="en-US" sz="2400"/>
              <a:t>차원 배열은 배열의 배열이니 선언은 </a:t>
            </a:r>
            <a:r>
              <a:rPr lang="en-US" altLang="ko-KR" sz="2400"/>
              <a:t>1</a:t>
            </a:r>
            <a:r>
              <a:rPr lang="ko-KR" altLang="en-US" sz="2400"/>
              <a:t>차원 배열과 똑같으나 </a:t>
            </a:r>
            <a:r>
              <a:rPr lang="en-US" altLang="ko-KR" sz="2400"/>
              <a:t>[]</a:t>
            </a:r>
            <a:r>
              <a:rPr lang="ko-KR" altLang="en-US" sz="2400"/>
              <a:t>를 더 붙여주고 그 안에 배열 크기를 넣어주면 됨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즉</a:t>
            </a:r>
            <a:r>
              <a:rPr lang="en-US" altLang="ko-KR" sz="2200"/>
              <a:t>, 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 </a:t>
            </a:r>
            <a:r>
              <a:rPr lang="ko-KR" altLang="en-US" sz="2000"/>
              <a:t>데이터형태 배열명</a:t>
            </a:r>
            <a:r>
              <a:rPr lang="en-US" altLang="ko-KR" sz="2000"/>
              <a:t>[</a:t>
            </a:r>
            <a:r>
              <a:rPr lang="ko-KR" altLang="en-US" sz="2000"/>
              <a:t>배열크기</a:t>
            </a:r>
            <a:r>
              <a:rPr lang="en-US" altLang="ko-KR" sz="2000"/>
              <a:t>][</a:t>
            </a:r>
            <a:r>
              <a:rPr lang="ko-KR" altLang="en-US" sz="2000"/>
              <a:t>배열크기</a:t>
            </a:r>
            <a:r>
              <a:rPr lang="en-US" altLang="ko-KR" sz="2000"/>
              <a:t>]; 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en-US" altLang="ko-KR" sz="2400"/>
              <a:t>3</a:t>
            </a:r>
            <a:r>
              <a:rPr lang="ko-KR" altLang="en-US" sz="2400"/>
              <a:t>차원 배열 역시 </a:t>
            </a:r>
            <a:r>
              <a:rPr lang="en-US" altLang="ko-KR" sz="2400"/>
              <a:t>2</a:t>
            </a:r>
            <a:r>
              <a:rPr lang="ko-KR" altLang="en-US" sz="2400"/>
              <a:t>차원 배열 선언과 똑같으나 </a:t>
            </a:r>
            <a:r>
              <a:rPr lang="en-US" altLang="ko-KR" sz="2400"/>
              <a:t>[]</a:t>
            </a:r>
            <a:r>
              <a:rPr lang="ko-KR" altLang="en-US" sz="2400"/>
              <a:t>를 더 붙여주고 그 안에 배열 크기를 넣어 주면 됨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즉</a:t>
            </a:r>
            <a:r>
              <a:rPr lang="en-US" altLang="ko-KR" sz="2200"/>
              <a:t>,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 </a:t>
            </a:r>
            <a:r>
              <a:rPr lang="ko-KR" altLang="en-US" sz="2000"/>
              <a:t>데이터형태 배열명</a:t>
            </a:r>
            <a:r>
              <a:rPr lang="en-US" altLang="ko-KR" sz="2000"/>
              <a:t>[</a:t>
            </a:r>
            <a:r>
              <a:rPr lang="ko-KR" altLang="en-US" sz="2000"/>
              <a:t>배열크기</a:t>
            </a:r>
            <a:r>
              <a:rPr lang="en-US" altLang="ko-KR" sz="2000"/>
              <a:t>][</a:t>
            </a:r>
            <a:r>
              <a:rPr lang="ko-KR" altLang="en-US" sz="2000"/>
              <a:t>배열크기</a:t>
            </a:r>
            <a:r>
              <a:rPr lang="en-US" altLang="ko-KR" sz="2000"/>
              <a:t>][</a:t>
            </a:r>
            <a:r>
              <a:rPr lang="ko-KR" altLang="en-US" sz="2000"/>
              <a:t>배열크기</a:t>
            </a:r>
            <a:r>
              <a:rPr lang="en-US" altLang="ko-KR" sz="2000"/>
              <a:t>]; 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en-US" altLang="ko-KR" sz="2400"/>
              <a:t>4</a:t>
            </a:r>
            <a:r>
              <a:rPr lang="ko-KR" altLang="en-US" sz="2400"/>
              <a:t>차원 </a:t>
            </a:r>
            <a:r>
              <a:rPr lang="en-US" altLang="ko-KR" sz="2400"/>
              <a:t>5</a:t>
            </a:r>
            <a:r>
              <a:rPr lang="ko-KR" altLang="en-US" sz="2400"/>
              <a:t>차원</a:t>
            </a:r>
            <a:r>
              <a:rPr lang="en-US" altLang="ko-KR" sz="2400"/>
              <a:t>...</a:t>
            </a:r>
            <a:r>
              <a:rPr lang="ko-KR" altLang="en-US" sz="2400"/>
              <a:t>도 이런 식으로 </a:t>
            </a:r>
            <a:r>
              <a:rPr lang="en-US" altLang="ko-KR" sz="2400"/>
              <a:t>[]</a:t>
            </a:r>
            <a:r>
              <a:rPr lang="ko-KR" altLang="en-US" sz="2400"/>
              <a:t>만 늘어날 뿐임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배열의 선언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Ex)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Array</a:t>
            </a:r>
            <a:r>
              <a:rPr lang="ko-KR" altLang="en-US"/>
              <a:t>라는 </a:t>
            </a:r>
            <a:r>
              <a:rPr lang="en-US" altLang="ko-KR"/>
              <a:t>10*10</a:t>
            </a:r>
            <a:r>
              <a:rPr lang="ko-KR" altLang="en-US"/>
              <a:t>의 크기를 갖는 </a:t>
            </a:r>
            <a:r>
              <a:rPr lang="en-US" altLang="ko-KR"/>
              <a:t>2</a:t>
            </a:r>
            <a:r>
              <a:rPr lang="ko-KR" altLang="en-US"/>
              <a:t>차원 정수 배열은 </a:t>
            </a:r>
          </a:p>
          <a:p>
            <a:pPr>
              <a:lnSpc>
                <a:spcPct val="90000"/>
              </a:lnSpc>
            </a:pPr>
            <a:endParaRPr lang="ko-KR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/>
              <a:t>int Array[10][10];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en-US" altLang="ko-KR"/>
              <a:t>Ex)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</a:t>
            </a:r>
            <a:r>
              <a:rPr lang="ko-KR" altLang="en-US"/>
              <a:t>만약 </a:t>
            </a:r>
            <a:r>
              <a:rPr lang="en-US" altLang="ko-KR"/>
              <a:t>10*10*10</a:t>
            </a:r>
            <a:r>
              <a:rPr lang="ko-KR" altLang="en-US"/>
              <a:t>의 크기를 갖는 </a:t>
            </a:r>
            <a:r>
              <a:rPr lang="en-US" altLang="ko-KR"/>
              <a:t>3</a:t>
            </a:r>
            <a:r>
              <a:rPr lang="ko-KR" altLang="en-US"/>
              <a:t>차원 배열이라면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ko-KR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/>
              <a:t>int Array[10][10][10];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배열의 선언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다차원 배열 사용시</a:t>
            </a:r>
            <a:r>
              <a:rPr lang="en-US" altLang="ko-KR" sz="2400"/>
              <a:t>, </a:t>
            </a:r>
            <a:r>
              <a:rPr lang="ko-KR" altLang="en-US" sz="2400"/>
              <a:t>단지 </a:t>
            </a:r>
            <a:r>
              <a:rPr lang="en-US" altLang="ko-KR" sz="2400"/>
              <a:t>[]</a:t>
            </a:r>
            <a:r>
              <a:rPr lang="ko-KR" altLang="en-US" sz="2400"/>
              <a:t>만 늘어남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2</a:t>
            </a:r>
            <a:r>
              <a:rPr lang="ko-KR" altLang="en-US" sz="2400"/>
              <a:t>차원 배열의 경우 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</a:t>
            </a:r>
            <a:r>
              <a:rPr lang="en-US" altLang="ko-KR" sz="2200"/>
              <a:t>Ex)  </a:t>
            </a:r>
            <a:r>
              <a:rPr lang="ko-KR" altLang="en-US" sz="2200"/>
              <a:t>배열명</a:t>
            </a:r>
            <a:r>
              <a:rPr lang="en-US" altLang="ko-KR" sz="2200"/>
              <a:t>[</a:t>
            </a:r>
            <a:r>
              <a:rPr lang="ko-KR" altLang="en-US" sz="2200"/>
              <a:t>첨자</a:t>
            </a:r>
            <a:r>
              <a:rPr lang="en-US" altLang="ko-KR" sz="2200"/>
              <a:t>][</a:t>
            </a:r>
            <a:r>
              <a:rPr lang="ko-KR" altLang="en-US" sz="2200"/>
              <a:t>첨자</a:t>
            </a:r>
            <a:r>
              <a:rPr lang="en-US" altLang="ko-KR" sz="2200"/>
              <a:t>] = </a:t>
            </a:r>
            <a:r>
              <a:rPr lang="ko-KR" altLang="en-US" sz="2200"/>
              <a:t>값</a:t>
            </a:r>
            <a:r>
              <a:rPr lang="en-US" altLang="ko-KR" sz="2200"/>
              <a:t>;       ( </a:t>
            </a:r>
            <a:r>
              <a:rPr lang="ko-KR" altLang="en-US" sz="2200"/>
              <a:t>값의 지정 및 저장</a:t>
            </a:r>
            <a:r>
              <a:rPr lang="en-US" altLang="ko-KR" sz="22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	      </a:t>
            </a:r>
            <a:r>
              <a:rPr lang="ko-KR" altLang="en-US" sz="2200"/>
              <a:t>변수 </a:t>
            </a:r>
            <a:r>
              <a:rPr lang="en-US" altLang="ko-KR" sz="2200"/>
              <a:t>= </a:t>
            </a:r>
            <a:r>
              <a:rPr lang="ko-KR" altLang="en-US" sz="2200"/>
              <a:t>배열명</a:t>
            </a:r>
            <a:r>
              <a:rPr lang="en-US" altLang="ko-KR" sz="2200"/>
              <a:t>[</a:t>
            </a:r>
            <a:r>
              <a:rPr lang="ko-KR" altLang="en-US" sz="2200"/>
              <a:t>첨자</a:t>
            </a:r>
            <a:r>
              <a:rPr lang="en-US" altLang="ko-KR" sz="2200"/>
              <a:t>][</a:t>
            </a:r>
            <a:r>
              <a:rPr lang="ko-KR" altLang="en-US" sz="2200"/>
              <a:t>첨자</a:t>
            </a:r>
            <a:r>
              <a:rPr lang="en-US" altLang="ko-KR" sz="2200"/>
              <a:t>];    ( </a:t>
            </a:r>
            <a:r>
              <a:rPr lang="ko-KR" altLang="en-US" sz="2200"/>
              <a:t>값의 사용</a:t>
            </a:r>
            <a:r>
              <a:rPr lang="en-US" altLang="ko-KR" sz="22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Ex) Array</a:t>
            </a:r>
            <a:r>
              <a:rPr lang="ko-KR" altLang="en-US" sz="2200"/>
              <a:t>라는 </a:t>
            </a:r>
            <a:r>
              <a:rPr lang="en-US" altLang="ko-KR" sz="2200"/>
              <a:t>10*10</a:t>
            </a:r>
            <a:r>
              <a:rPr lang="ko-KR" altLang="en-US" sz="2200"/>
              <a:t>크기의 </a:t>
            </a:r>
            <a:r>
              <a:rPr lang="en-US" altLang="ko-KR" sz="2200"/>
              <a:t>2</a:t>
            </a:r>
            <a:r>
              <a:rPr lang="ko-KR" altLang="en-US" sz="2200"/>
              <a:t>차원 정수 배열이 있을 때</a:t>
            </a:r>
            <a:r>
              <a:rPr lang="en-US" altLang="ko-KR" sz="2200"/>
              <a:t>, 1</a:t>
            </a:r>
            <a:r>
              <a:rPr lang="ko-KR" altLang="en-US" sz="2200"/>
              <a:t>번째 배열의 </a:t>
            </a:r>
            <a:r>
              <a:rPr lang="en-US" altLang="ko-KR" sz="2200"/>
              <a:t>3</a:t>
            </a:r>
            <a:r>
              <a:rPr lang="ko-KR" altLang="en-US" sz="2200"/>
              <a:t>번째 원소에 </a:t>
            </a:r>
            <a:r>
              <a:rPr lang="en-US" altLang="ko-KR" sz="2200"/>
              <a:t>3</a:t>
            </a:r>
            <a:r>
              <a:rPr lang="ko-KR" altLang="en-US" sz="2200"/>
              <a:t>을 넣으려면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  </a:t>
            </a:r>
            <a:r>
              <a:rPr lang="en-US" altLang="ko-KR" sz="2000"/>
              <a:t>Array[0][2]=3;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/>
          </a:p>
          <a:p>
            <a:pPr>
              <a:lnSpc>
                <a:spcPct val="90000"/>
              </a:lnSpc>
            </a:pPr>
            <a:r>
              <a:rPr lang="en-US" altLang="ko-KR" sz="2400"/>
              <a:t>3</a:t>
            </a:r>
            <a:r>
              <a:rPr lang="ko-KR" altLang="en-US" sz="2400"/>
              <a:t>차원 배열의 경우는 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Ex) </a:t>
            </a:r>
            <a:r>
              <a:rPr lang="ko-KR" altLang="en-US" sz="2200"/>
              <a:t>배열명</a:t>
            </a:r>
            <a:r>
              <a:rPr lang="en-US" altLang="ko-KR" sz="2200"/>
              <a:t>[</a:t>
            </a:r>
            <a:r>
              <a:rPr lang="ko-KR" altLang="en-US" sz="2200"/>
              <a:t>첨자</a:t>
            </a:r>
            <a:r>
              <a:rPr lang="en-US" altLang="ko-KR" sz="2200"/>
              <a:t>][</a:t>
            </a:r>
            <a:r>
              <a:rPr lang="ko-KR" altLang="en-US" sz="2200"/>
              <a:t>첨자</a:t>
            </a:r>
            <a:r>
              <a:rPr lang="en-US" altLang="ko-KR" sz="2200"/>
              <a:t>][</a:t>
            </a:r>
            <a:r>
              <a:rPr lang="ko-KR" altLang="en-US" sz="2200"/>
              <a:t>첨자</a:t>
            </a:r>
            <a:r>
              <a:rPr lang="en-US" altLang="ko-KR" sz="2200"/>
              <a:t>] = </a:t>
            </a:r>
            <a:r>
              <a:rPr lang="ko-KR" altLang="en-US" sz="2200"/>
              <a:t>값</a:t>
            </a:r>
            <a:r>
              <a:rPr lang="en-US" altLang="ko-KR" sz="2200"/>
              <a:t>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        </a:t>
            </a:r>
            <a:r>
              <a:rPr lang="ko-KR" altLang="en-US" sz="2200"/>
              <a:t>변수 </a:t>
            </a:r>
            <a:r>
              <a:rPr lang="en-US" altLang="ko-KR" sz="2200"/>
              <a:t>= </a:t>
            </a:r>
            <a:r>
              <a:rPr lang="ko-KR" altLang="en-US" sz="2200"/>
              <a:t>배열명</a:t>
            </a:r>
            <a:r>
              <a:rPr lang="en-US" altLang="ko-KR" sz="2200"/>
              <a:t>[</a:t>
            </a:r>
            <a:r>
              <a:rPr lang="ko-KR" altLang="en-US" sz="2200"/>
              <a:t>첨자</a:t>
            </a:r>
            <a:r>
              <a:rPr lang="en-US" altLang="ko-KR" sz="2200"/>
              <a:t>][</a:t>
            </a:r>
            <a:r>
              <a:rPr lang="ko-KR" altLang="en-US" sz="2200"/>
              <a:t>첨자</a:t>
            </a:r>
            <a:r>
              <a:rPr lang="en-US" altLang="ko-KR" sz="2200"/>
              <a:t>][</a:t>
            </a:r>
            <a:r>
              <a:rPr lang="ko-KR" altLang="en-US" sz="2200"/>
              <a:t>첨자</a:t>
            </a:r>
            <a:r>
              <a:rPr lang="en-US" altLang="ko-KR" sz="2200"/>
              <a:t>]; 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Ex) 10*10*10</a:t>
            </a:r>
            <a:r>
              <a:rPr lang="ko-KR" altLang="en-US" sz="2200"/>
              <a:t>크기의 </a:t>
            </a:r>
            <a:r>
              <a:rPr lang="en-US" altLang="ko-KR" sz="2200"/>
              <a:t>3</a:t>
            </a:r>
            <a:r>
              <a:rPr lang="ko-KR" altLang="en-US" sz="2200"/>
              <a:t>차원 정수 배열이 있다고 하고</a:t>
            </a:r>
            <a:r>
              <a:rPr lang="en-US" altLang="ko-KR" sz="2200"/>
              <a:t>, 1</a:t>
            </a:r>
            <a:r>
              <a:rPr lang="ko-KR" altLang="en-US" sz="2200"/>
              <a:t>번째 배열의 </a:t>
            </a:r>
            <a:r>
              <a:rPr lang="en-US" altLang="ko-KR" sz="2200"/>
              <a:t>3</a:t>
            </a:r>
            <a:r>
              <a:rPr lang="ko-KR" altLang="en-US" sz="2200"/>
              <a:t>번째 배열의 </a:t>
            </a:r>
            <a:r>
              <a:rPr lang="en-US" altLang="ko-KR" sz="2200"/>
              <a:t>2</a:t>
            </a:r>
            <a:r>
              <a:rPr lang="ko-KR" altLang="en-US" sz="2200"/>
              <a:t>번째 원소에 </a:t>
            </a:r>
            <a:r>
              <a:rPr lang="en-US" altLang="ko-KR" sz="2200"/>
              <a:t>2</a:t>
            </a:r>
            <a:r>
              <a:rPr lang="ko-KR" altLang="en-US" sz="2200"/>
              <a:t>를 넣으려면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</a:t>
            </a:r>
            <a:r>
              <a:rPr lang="en-US" altLang="ko-KR" sz="2000"/>
              <a:t>Array[0][2][1]=2;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배열의 사용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배열은 배열의 배열이므로 </a:t>
            </a:r>
            <a:r>
              <a:rPr lang="en-US" altLang="ko-KR"/>
              <a:t>{}</a:t>
            </a:r>
            <a:r>
              <a:rPr lang="ko-KR" altLang="en-US"/>
              <a:t>안에 또 </a:t>
            </a:r>
            <a:r>
              <a:rPr lang="en-US" altLang="ko-KR"/>
              <a:t>{}</a:t>
            </a:r>
            <a:r>
              <a:rPr lang="ko-KR" altLang="en-US"/>
              <a:t>를 써서 초기값을 주면 됨</a:t>
            </a:r>
          </a:p>
          <a:p>
            <a:pPr lvl="1"/>
            <a:r>
              <a:rPr lang="en-US" altLang="ko-KR"/>
              <a:t>Ex)   int Array[2][3]; </a:t>
            </a:r>
          </a:p>
          <a:p>
            <a:pPr lvl="1"/>
            <a:r>
              <a:rPr lang="ko-KR" altLang="en-US"/>
              <a:t>이걸 초기값을 주어서 선언하면 </a:t>
            </a:r>
          </a:p>
          <a:p>
            <a:pPr lvl="1">
              <a:buFontTx/>
              <a:buNone/>
            </a:pPr>
            <a:r>
              <a:rPr lang="ko-KR" altLang="en-US"/>
              <a:t>    </a:t>
            </a:r>
            <a:r>
              <a:rPr lang="en-US" altLang="ko-KR"/>
              <a:t>int Array[2][3] = { { 1, 2, 3 }, { 4, 5, 6 } }; </a:t>
            </a:r>
          </a:p>
          <a:p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차원 배열이라면 </a:t>
            </a:r>
            <a:r>
              <a:rPr lang="en-US" altLang="ko-KR"/>
              <a:t>{}</a:t>
            </a:r>
            <a:r>
              <a:rPr lang="ko-KR" altLang="en-US"/>
              <a:t>안에 </a:t>
            </a:r>
            <a:r>
              <a:rPr lang="en-US" altLang="ko-KR"/>
              <a:t>{}</a:t>
            </a:r>
            <a:r>
              <a:rPr lang="ko-KR" altLang="en-US"/>
              <a:t>안에 또다시 </a:t>
            </a:r>
            <a:r>
              <a:rPr lang="en-US" altLang="ko-KR"/>
              <a:t>{}</a:t>
            </a:r>
            <a:r>
              <a:rPr lang="ko-KR" altLang="en-US"/>
              <a:t>안에 원소의 초기값을 써 주면 됨</a:t>
            </a:r>
          </a:p>
          <a:p>
            <a:pPr lvl="1"/>
            <a:r>
              <a:rPr lang="en-US" altLang="ko-KR"/>
              <a:t>Ex) </a:t>
            </a:r>
          </a:p>
          <a:p>
            <a:pPr lvl="1">
              <a:buFontTx/>
              <a:buNone/>
            </a:pPr>
            <a:r>
              <a:rPr lang="en-US" altLang="ko-KR" sz="2000"/>
              <a:t>int Array[2][3][2] = { { { 1, 2 } , { 3,  4 }, {   5,   6 } },                                 			     { { 7, 8 } , { 9, 10 }, { 11, 12 } } };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배열의 초기값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그냥 </a:t>
            </a:r>
            <a:r>
              <a:rPr lang="en-US" altLang="ko-KR"/>
              <a:t>1</a:t>
            </a:r>
            <a:r>
              <a:rPr lang="ko-KR" altLang="en-US"/>
              <a:t>차원 배열처럼 지정하는 방법</a:t>
            </a:r>
          </a:p>
          <a:p>
            <a:pPr lvl="1"/>
            <a:r>
              <a:rPr lang="en-US" altLang="ko-KR"/>
              <a:t>1</a:t>
            </a:r>
            <a:r>
              <a:rPr lang="ko-KR" altLang="en-US"/>
              <a:t>차원 배열처럼 </a:t>
            </a:r>
            <a:r>
              <a:rPr lang="en-US" altLang="ko-KR"/>
              <a:t>{}</a:t>
            </a:r>
            <a:r>
              <a:rPr lang="ko-KR" altLang="en-US"/>
              <a:t>안에 배열의 모든 원소의 순서대로 초기값을 적어 주는 것</a:t>
            </a:r>
          </a:p>
          <a:p>
            <a:endParaRPr lang="ko-KR" altLang="en-US"/>
          </a:p>
          <a:p>
            <a:r>
              <a:rPr lang="en-US" altLang="ko-KR"/>
              <a:t>Ex)</a:t>
            </a:r>
          </a:p>
          <a:p>
            <a:pPr lvl="1">
              <a:buFontTx/>
              <a:buNone/>
            </a:pPr>
            <a:r>
              <a:rPr lang="en-US" altLang="ko-KR"/>
              <a:t>int Array[2][3] = { { 1, 2, 3 }, { 4, 5, 6 } }; </a:t>
            </a:r>
          </a:p>
          <a:p>
            <a:pPr lvl="1">
              <a:buFontTx/>
              <a:buNone/>
            </a:pPr>
            <a:r>
              <a:rPr lang="en-US" altLang="ko-KR"/>
              <a:t>int Array[2][3] = { 1, 2, 3, 4, 5, 6 };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배열의 초기값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 </a:t>
            </a:r>
            <a:r>
              <a:rPr lang="ko-KR" altLang="en-US" sz="2400"/>
              <a:t>배열을 인수로 전달한다면</a:t>
            </a:r>
            <a:r>
              <a:rPr lang="en-US" altLang="ko-KR" sz="2400"/>
              <a:t>? </a:t>
            </a:r>
          </a:p>
          <a:p>
            <a:pPr lvl="1"/>
            <a:r>
              <a:rPr lang="ko-KR" altLang="en-US" sz="2200"/>
              <a:t>배열 역시 일반 데이터와 전달 방법이 동일함</a:t>
            </a:r>
          </a:p>
          <a:p>
            <a:pPr lvl="1"/>
            <a:r>
              <a:rPr lang="ko-KR" altLang="en-US" sz="2200"/>
              <a:t>그냥 인수를 배열로 만들어 주면 됨</a:t>
            </a:r>
          </a:p>
          <a:p>
            <a:endParaRPr lang="ko-KR" altLang="en-US" sz="2400"/>
          </a:p>
          <a:p>
            <a:r>
              <a:rPr lang="en-US" altLang="ko-KR" sz="2400"/>
              <a:t>Ex) </a:t>
            </a:r>
            <a:r>
              <a:rPr lang="ko-KR" altLang="en-US" sz="2400"/>
              <a:t>아무 값도 리턴하지 않고</a:t>
            </a:r>
            <a:r>
              <a:rPr lang="en-US" altLang="ko-KR" sz="2400"/>
              <a:t>, </a:t>
            </a:r>
            <a:r>
              <a:rPr lang="ko-KR" altLang="en-US" sz="2400"/>
              <a:t>인수로는 정수형태의 </a:t>
            </a:r>
            <a:r>
              <a:rPr lang="en-US" altLang="ko-KR" sz="2400"/>
              <a:t>10</a:t>
            </a:r>
            <a:r>
              <a:rPr lang="ko-KR" altLang="en-US" sz="2400"/>
              <a:t>개의 원소를 가진 </a:t>
            </a:r>
            <a:r>
              <a:rPr lang="en-US" altLang="ko-KR" sz="2400"/>
              <a:t>a</a:t>
            </a:r>
            <a:r>
              <a:rPr lang="ko-KR" altLang="en-US" sz="2400"/>
              <a:t>라는 배열이 있는 </a:t>
            </a:r>
            <a:r>
              <a:rPr lang="en-US" altLang="ko-KR" sz="2400"/>
              <a:t>func</a:t>
            </a:r>
            <a:r>
              <a:rPr lang="ko-KR" altLang="en-US" sz="2400"/>
              <a:t>라는 함수는 </a:t>
            </a:r>
          </a:p>
          <a:p>
            <a:pPr lvl="1">
              <a:buFontTx/>
              <a:buNone/>
            </a:pPr>
            <a:r>
              <a:rPr lang="en-US" altLang="ko-KR" sz="2200"/>
              <a:t>void func(int a[10])</a:t>
            </a:r>
          </a:p>
          <a:p>
            <a:pPr lvl="1">
              <a:buFontTx/>
              <a:buNone/>
            </a:pPr>
            <a:r>
              <a:rPr lang="en-US" altLang="ko-KR" sz="2200"/>
              <a:t>{</a:t>
            </a:r>
          </a:p>
          <a:p>
            <a:pPr lvl="3">
              <a:buFontTx/>
              <a:buNone/>
            </a:pPr>
            <a:r>
              <a:rPr lang="en-US" altLang="ko-KR" sz="1800"/>
              <a:t>   .</a:t>
            </a:r>
          </a:p>
          <a:p>
            <a:pPr lvl="3">
              <a:buFontTx/>
              <a:buNone/>
            </a:pPr>
            <a:r>
              <a:rPr lang="en-US" altLang="ko-KR" sz="1800"/>
              <a:t>   .</a:t>
            </a:r>
          </a:p>
          <a:p>
            <a:pPr lvl="3">
              <a:buFontTx/>
              <a:buNone/>
            </a:pPr>
            <a:r>
              <a:rPr lang="en-US" altLang="ko-KR" sz="1800"/>
              <a:t>   .</a:t>
            </a:r>
          </a:p>
          <a:p>
            <a:pPr lvl="1">
              <a:buFontTx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배열을 인수로 전달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프로그램 작성 과정</a:t>
            </a:r>
          </a:p>
        </p:txBody>
      </p:sp>
      <p:sp>
        <p:nvSpPr>
          <p:cNvPr id="13315" name="AutoShape 4"/>
          <p:cNvSpPr>
            <a:spLocks noChangeArrowheads="1"/>
          </p:cNvSpPr>
          <p:nvPr/>
        </p:nvSpPr>
        <p:spPr bwMode="auto">
          <a:xfrm>
            <a:off x="3055937" y="652603"/>
            <a:ext cx="2520950" cy="360362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소스코드 작성 및 수정</a:t>
            </a:r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3055937" y="1805128"/>
            <a:ext cx="2520950" cy="36036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에러발생</a:t>
            </a:r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3055937" y="1228865"/>
            <a:ext cx="2520950" cy="36036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컴파일</a:t>
            </a:r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3055937" y="2381390"/>
            <a:ext cx="2520950" cy="36036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링크</a:t>
            </a:r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3055937" y="2957653"/>
            <a:ext cx="2520950" cy="36036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에러발생</a:t>
            </a:r>
          </a:p>
        </p:txBody>
      </p:sp>
      <p:sp>
        <p:nvSpPr>
          <p:cNvPr id="13320" name="AutoShape 9"/>
          <p:cNvSpPr>
            <a:spLocks noChangeArrowheads="1"/>
          </p:cNvSpPr>
          <p:nvPr/>
        </p:nvSpPr>
        <p:spPr bwMode="auto">
          <a:xfrm>
            <a:off x="3055937" y="3533915"/>
            <a:ext cx="2520950" cy="36036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실행파일</a:t>
            </a:r>
          </a:p>
        </p:txBody>
      </p:sp>
      <p:sp>
        <p:nvSpPr>
          <p:cNvPr id="13321" name="AutoShape 10"/>
          <p:cNvSpPr>
            <a:spLocks noChangeArrowheads="1"/>
          </p:cNvSpPr>
          <p:nvPr/>
        </p:nvSpPr>
        <p:spPr bwMode="auto">
          <a:xfrm>
            <a:off x="3055937" y="4110178"/>
            <a:ext cx="2520950" cy="36036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에러발생</a:t>
            </a:r>
          </a:p>
        </p:txBody>
      </p:sp>
      <p:sp>
        <p:nvSpPr>
          <p:cNvPr id="13322" name="AutoShape 11"/>
          <p:cNvSpPr>
            <a:spLocks noChangeArrowheads="1"/>
          </p:cNvSpPr>
          <p:nvPr/>
        </p:nvSpPr>
        <p:spPr bwMode="auto">
          <a:xfrm>
            <a:off x="3055937" y="4686440"/>
            <a:ext cx="2520950" cy="36036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>
                <a:latin typeface="Courier New" pitchFamily="49" charset="0"/>
              </a:rPr>
              <a:t>완성</a:t>
            </a:r>
          </a:p>
        </p:txBody>
      </p:sp>
      <p:cxnSp>
        <p:nvCxnSpPr>
          <p:cNvPr id="13323" name="AutoShape 12"/>
          <p:cNvCxnSpPr>
            <a:cxnSpLocks noChangeShapeType="1"/>
            <a:stCxn id="13315" idx="2"/>
            <a:endCxn id="13317" idx="0"/>
          </p:cNvCxnSpPr>
          <p:nvPr/>
        </p:nvCxnSpPr>
        <p:spPr bwMode="auto">
          <a:xfrm rot="5400000">
            <a:off x="4208462" y="1120915"/>
            <a:ext cx="2159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3"/>
          <p:cNvCxnSpPr>
            <a:cxnSpLocks noChangeShapeType="1"/>
            <a:stCxn id="13317" idx="2"/>
            <a:endCxn id="13316" idx="0"/>
          </p:cNvCxnSpPr>
          <p:nvPr/>
        </p:nvCxnSpPr>
        <p:spPr bwMode="auto">
          <a:xfrm rot="5400000">
            <a:off x="4208462" y="1697178"/>
            <a:ext cx="2159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4"/>
          <p:cNvCxnSpPr>
            <a:cxnSpLocks noChangeShapeType="1"/>
            <a:stCxn id="13316" idx="2"/>
            <a:endCxn id="13318" idx="0"/>
          </p:cNvCxnSpPr>
          <p:nvPr/>
        </p:nvCxnSpPr>
        <p:spPr bwMode="auto">
          <a:xfrm rot="5400000">
            <a:off x="4208462" y="2273440"/>
            <a:ext cx="2159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5"/>
          <p:cNvCxnSpPr>
            <a:cxnSpLocks noChangeShapeType="1"/>
            <a:stCxn id="13318" idx="2"/>
            <a:endCxn id="13319" idx="0"/>
          </p:cNvCxnSpPr>
          <p:nvPr/>
        </p:nvCxnSpPr>
        <p:spPr bwMode="auto">
          <a:xfrm rot="5400000">
            <a:off x="4208462" y="2849703"/>
            <a:ext cx="2159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6"/>
          <p:cNvCxnSpPr>
            <a:cxnSpLocks noChangeShapeType="1"/>
            <a:stCxn id="13319" idx="2"/>
            <a:endCxn id="13320" idx="0"/>
          </p:cNvCxnSpPr>
          <p:nvPr/>
        </p:nvCxnSpPr>
        <p:spPr bwMode="auto">
          <a:xfrm rot="5400000">
            <a:off x="4208462" y="3425965"/>
            <a:ext cx="2159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17"/>
          <p:cNvCxnSpPr>
            <a:cxnSpLocks noChangeShapeType="1"/>
            <a:stCxn id="13320" idx="2"/>
            <a:endCxn id="13321" idx="0"/>
          </p:cNvCxnSpPr>
          <p:nvPr/>
        </p:nvCxnSpPr>
        <p:spPr bwMode="auto">
          <a:xfrm rot="5400000">
            <a:off x="4208462" y="4002228"/>
            <a:ext cx="2159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8"/>
          <p:cNvCxnSpPr>
            <a:cxnSpLocks noChangeShapeType="1"/>
            <a:stCxn id="13321" idx="2"/>
            <a:endCxn id="13322" idx="0"/>
          </p:cNvCxnSpPr>
          <p:nvPr/>
        </p:nvCxnSpPr>
        <p:spPr bwMode="auto">
          <a:xfrm rot="5400000">
            <a:off x="4208462" y="4578490"/>
            <a:ext cx="215900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9"/>
          <p:cNvCxnSpPr>
            <a:cxnSpLocks noChangeShapeType="1"/>
            <a:stCxn id="13316" idx="1"/>
            <a:endCxn id="13315" idx="1"/>
          </p:cNvCxnSpPr>
          <p:nvPr/>
        </p:nvCxnSpPr>
        <p:spPr bwMode="auto">
          <a:xfrm rot="10800000" flipH="1">
            <a:off x="3055937" y="833578"/>
            <a:ext cx="1588" cy="1152525"/>
          </a:xfrm>
          <a:prstGeom prst="bentConnector3">
            <a:avLst>
              <a:gd name="adj1" fmla="val -14400005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20"/>
          <p:cNvCxnSpPr>
            <a:cxnSpLocks noChangeShapeType="1"/>
            <a:stCxn id="13319" idx="1"/>
            <a:endCxn id="13315" idx="1"/>
          </p:cNvCxnSpPr>
          <p:nvPr/>
        </p:nvCxnSpPr>
        <p:spPr bwMode="auto">
          <a:xfrm rot="10800000" flipH="1">
            <a:off x="3055937" y="833578"/>
            <a:ext cx="1588" cy="2305050"/>
          </a:xfrm>
          <a:prstGeom prst="bentConnector3">
            <a:avLst>
              <a:gd name="adj1" fmla="val -14400005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1"/>
          <p:cNvCxnSpPr>
            <a:cxnSpLocks noChangeShapeType="1"/>
            <a:stCxn id="13321" idx="1"/>
            <a:endCxn id="13315" idx="1"/>
          </p:cNvCxnSpPr>
          <p:nvPr/>
        </p:nvCxnSpPr>
        <p:spPr bwMode="auto">
          <a:xfrm rot="10800000" flipH="1">
            <a:off x="3055937" y="833578"/>
            <a:ext cx="1588" cy="3457575"/>
          </a:xfrm>
          <a:prstGeom prst="bentConnector3">
            <a:avLst>
              <a:gd name="adj1" fmla="val -14400005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3827462" y="3257690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Courier New" pitchFamily="49" charset="0"/>
              </a:rPr>
              <a:t>No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3848100" y="4400690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Courier New" pitchFamily="49" charset="0"/>
              </a:rPr>
              <a:t>No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3848100" y="2082940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Courier New" pitchFamily="49" charset="0"/>
              </a:rPr>
              <a:t>No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2768600" y="2868753"/>
            <a:ext cx="503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Courier New" pitchFamily="49" charset="0"/>
              </a:rPr>
              <a:t>Yes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2792412" y="1716228"/>
            <a:ext cx="503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Courier New" pitchFamily="49" charset="0"/>
              </a:rPr>
              <a:t>Yes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2792412" y="4019690"/>
            <a:ext cx="503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Courier New" pitchFamily="49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1526732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배열의 크기는 생략해도 가능</a:t>
            </a:r>
          </a:p>
          <a:p>
            <a:r>
              <a:rPr lang="ko-KR" altLang="en-US"/>
              <a:t>즉</a:t>
            </a:r>
            <a:r>
              <a:rPr lang="en-US" altLang="ko-KR"/>
              <a:t>,</a:t>
            </a:r>
          </a:p>
          <a:p>
            <a:pPr lvl="1">
              <a:buFontTx/>
              <a:buNone/>
            </a:pPr>
            <a:r>
              <a:rPr lang="en-US" altLang="ko-KR"/>
              <a:t>void func(int a[])</a:t>
            </a:r>
          </a:p>
          <a:p>
            <a:pPr lvl="1">
              <a:buFontTx/>
              <a:buNone/>
            </a:pPr>
            <a:r>
              <a:rPr lang="en-US" altLang="ko-KR"/>
              <a:t>{</a:t>
            </a:r>
          </a:p>
          <a:p>
            <a:pPr lvl="3">
              <a:buFontTx/>
              <a:buNone/>
            </a:pPr>
            <a:r>
              <a:rPr lang="en-US" altLang="ko-KR"/>
              <a:t>   .</a:t>
            </a:r>
          </a:p>
          <a:p>
            <a:pPr lvl="3">
              <a:buFontTx/>
              <a:buNone/>
            </a:pPr>
            <a:r>
              <a:rPr lang="en-US" altLang="ko-KR"/>
              <a:t>   .</a:t>
            </a:r>
          </a:p>
          <a:p>
            <a:pPr lvl="3">
              <a:buFontTx/>
              <a:buNone/>
            </a:pPr>
            <a:r>
              <a:rPr lang="en-US" altLang="ko-KR"/>
              <a:t>   .</a:t>
            </a:r>
          </a:p>
          <a:p>
            <a:pPr lvl="1">
              <a:buFontTx/>
              <a:buNone/>
            </a:pPr>
            <a:r>
              <a:rPr lang="en-US" altLang="ko-KR"/>
              <a:t>}</a:t>
            </a:r>
          </a:p>
          <a:p>
            <a:r>
              <a:rPr lang="en-US" altLang="ko-KR"/>
              <a:t> </a:t>
            </a:r>
            <a:r>
              <a:rPr lang="ko-KR" altLang="en-US"/>
              <a:t>두 가지의 차이점은 전혀 없음 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배열을 인수로 전달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void func(int data[])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   data[0]=10;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lvl="1">
              <a:buFontTx/>
              <a:buNone/>
            </a:pPr>
            <a:r>
              <a:rPr lang="en-US" altLang="ko-KR" sz="2000"/>
              <a:t>   int i;</a:t>
            </a:r>
          </a:p>
          <a:p>
            <a:pPr lvl="1">
              <a:buFontTx/>
              <a:buNone/>
            </a:pPr>
            <a:r>
              <a:rPr lang="en-US" altLang="ko-KR" sz="2000"/>
              <a:t>   int var[10]={ 1, 2, 3, 4, 5, 6, 7, 8, 9, 0 };</a:t>
            </a:r>
          </a:p>
          <a:p>
            <a:pPr lvl="1">
              <a:buFontTx/>
              <a:buNone/>
            </a:pPr>
            <a:r>
              <a:rPr lang="en-US" altLang="ko-KR" sz="2000"/>
              <a:t> </a:t>
            </a:r>
          </a:p>
          <a:p>
            <a:pPr lvl="1">
              <a:buFontTx/>
              <a:buNone/>
            </a:pPr>
            <a:r>
              <a:rPr lang="en-US" altLang="ko-KR" sz="2000"/>
              <a:t>   func(var);</a:t>
            </a:r>
          </a:p>
          <a:p>
            <a:pPr lvl="1">
              <a:buFontTx/>
              <a:buNone/>
            </a:pPr>
            <a:r>
              <a:rPr lang="en-US" altLang="ko-KR" sz="2000"/>
              <a:t>   for(i=0;i&lt;10;i++)</a:t>
            </a:r>
          </a:p>
          <a:p>
            <a:pPr lvl="1">
              <a:buFontTx/>
              <a:buNone/>
            </a:pPr>
            <a:r>
              <a:rPr lang="en-US" altLang="ko-KR" sz="2000"/>
              <a:t>   printf("%d\n",var);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Call by reference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func</a:t>
            </a:r>
            <a:r>
              <a:rPr lang="ko-KR" altLang="en-US"/>
              <a:t>함수를 호출할 때 </a:t>
            </a:r>
            <a:r>
              <a:rPr lang="en-US" altLang="ko-KR"/>
              <a:t>var</a:t>
            </a:r>
            <a:r>
              <a:rPr lang="ko-KR" altLang="en-US"/>
              <a:t>이란 변수를 인수로</a:t>
            </a:r>
            <a:r>
              <a:rPr lang="en-US" altLang="ko-KR"/>
              <a:t>.</a:t>
            </a:r>
          </a:p>
          <a:p>
            <a:r>
              <a:rPr lang="en-US" altLang="ko-KR"/>
              <a:t>func</a:t>
            </a:r>
            <a:r>
              <a:rPr lang="ko-KR" altLang="en-US"/>
              <a:t>함수에서는 </a:t>
            </a:r>
            <a:r>
              <a:rPr lang="en-US" altLang="ko-KR"/>
              <a:t>data</a:t>
            </a:r>
            <a:r>
              <a:rPr lang="ko-KR" altLang="en-US"/>
              <a:t>라는 인수로 배열을 전달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의 첫번째 원소를 </a:t>
            </a:r>
            <a:r>
              <a:rPr lang="en-US" altLang="ko-KR"/>
              <a:t>10</a:t>
            </a:r>
            <a:r>
              <a:rPr lang="ko-KR" altLang="en-US"/>
              <a:t>으로 셋팅</a:t>
            </a:r>
          </a:p>
          <a:p>
            <a:endParaRPr lang="ko-KR" altLang="en-US"/>
          </a:p>
          <a:p>
            <a:r>
              <a:rPr lang="ko-KR" altLang="en-US"/>
              <a:t>그럼 이때 </a:t>
            </a:r>
            <a:r>
              <a:rPr lang="en-US" altLang="ko-KR"/>
              <a:t>main</a:t>
            </a:r>
            <a:r>
              <a:rPr lang="ko-KR" altLang="en-US"/>
              <a:t>함수에 있는 </a:t>
            </a:r>
            <a:r>
              <a:rPr lang="en-US" altLang="ko-KR"/>
              <a:t>var</a:t>
            </a:r>
            <a:r>
              <a:rPr lang="ko-KR" altLang="en-US"/>
              <a:t>이란 배열의 첫번째 원소도 </a:t>
            </a:r>
            <a:r>
              <a:rPr lang="en-US" altLang="ko-KR"/>
              <a:t>10</a:t>
            </a:r>
            <a:r>
              <a:rPr lang="ko-KR" altLang="en-US"/>
              <a:t>으로 바뀔까</a:t>
            </a:r>
            <a:r>
              <a:rPr lang="en-US" altLang="ko-KR"/>
              <a:t>? </a:t>
            </a:r>
          </a:p>
          <a:p>
            <a:pPr lvl="1"/>
            <a:r>
              <a:rPr lang="ko-KR" altLang="en-US"/>
              <a:t>배열을 인수로 전달할 때는 그 주소를 전달해 주기 때문에 바뀜</a:t>
            </a:r>
          </a:p>
          <a:p>
            <a:pPr lvl="1"/>
            <a:r>
              <a:rPr lang="ko-KR" altLang="en-US"/>
              <a:t>이렇게 인수 전달시 주소를 전달해 주어 함수에서 인수의 값을 바꾸면 함수를 호출한 곳의 변수도 값이 바뀌는 호출 방법을 </a:t>
            </a:r>
            <a:r>
              <a:rPr lang="en-US" altLang="ko-KR"/>
              <a:t>Call by reference</a:t>
            </a:r>
            <a:r>
              <a:rPr lang="ko-KR" altLang="en-US"/>
              <a:t>라 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Call by reference(2)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void func(int data)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data=10;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int var=1;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func(var);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printf("%d\n",var);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Call by value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main</a:t>
            </a:r>
            <a:r>
              <a:rPr lang="ko-KR" altLang="en-US" sz="2000"/>
              <a:t>함수에는 </a:t>
            </a:r>
            <a:r>
              <a:rPr lang="en-US" altLang="ko-KR" sz="2000"/>
              <a:t>var</a:t>
            </a:r>
            <a:r>
              <a:rPr lang="ko-KR" altLang="en-US" sz="2000"/>
              <a:t>이란 변수가</a:t>
            </a:r>
          </a:p>
          <a:p>
            <a:r>
              <a:rPr lang="ko-KR" altLang="en-US" sz="2000"/>
              <a:t>그 변수에 초기값으로 </a:t>
            </a:r>
            <a:r>
              <a:rPr lang="en-US" altLang="ko-KR" sz="2000"/>
              <a:t>1</a:t>
            </a:r>
            <a:r>
              <a:rPr lang="ko-KR" altLang="en-US" sz="2000"/>
              <a:t>을 준 다음 </a:t>
            </a:r>
            <a:r>
              <a:rPr lang="en-US" altLang="ko-KR" sz="2000"/>
              <a:t>func</a:t>
            </a:r>
            <a:r>
              <a:rPr lang="ko-KR" altLang="en-US" sz="2000"/>
              <a:t>를 호출했는데</a:t>
            </a:r>
            <a:r>
              <a:rPr lang="en-US" altLang="ko-KR" sz="2000"/>
              <a:t>, </a:t>
            </a:r>
            <a:r>
              <a:rPr lang="ko-KR" altLang="en-US" sz="2000"/>
              <a:t>인수로 </a:t>
            </a:r>
            <a:r>
              <a:rPr lang="en-US" altLang="ko-KR" sz="2000"/>
              <a:t>var</a:t>
            </a:r>
            <a:r>
              <a:rPr lang="ko-KR" altLang="en-US" sz="2000"/>
              <a:t>이란 변수를 주었음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en-US" altLang="ko-KR" sz="2000"/>
              <a:t>func</a:t>
            </a:r>
            <a:r>
              <a:rPr lang="ko-KR" altLang="en-US" sz="2000"/>
              <a:t>함수에서</a:t>
            </a:r>
            <a:r>
              <a:rPr lang="en-US" altLang="ko-KR" sz="2000"/>
              <a:t>,  data</a:t>
            </a:r>
            <a:r>
              <a:rPr lang="ko-KR" altLang="en-US" sz="2000"/>
              <a:t>라는 인수가 있는데 이 함수 호출시에 </a:t>
            </a:r>
            <a:r>
              <a:rPr lang="en-US" altLang="ko-KR" sz="2000"/>
              <a:t>var</a:t>
            </a:r>
            <a:r>
              <a:rPr lang="ko-KR" altLang="en-US" sz="2000"/>
              <a:t>이란 변수에는 </a:t>
            </a:r>
            <a:r>
              <a:rPr lang="en-US" altLang="ko-KR" sz="2000"/>
              <a:t>1</a:t>
            </a:r>
            <a:r>
              <a:rPr lang="ko-KR" altLang="en-US" sz="2000"/>
              <a:t>이 들어있었으므로 </a:t>
            </a:r>
            <a:r>
              <a:rPr lang="en-US" altLang="ko-KR" sz="2000"/>
              <a:t>data</a:t>
            </a:r>
            <a:r>
              <a:rPr lang="ko-KR" altLang="en-US" sz="2000"/>
              <a:t>에도 </a:t>
            </a:r>
            <a:r>
              <a:rPr lang="en-US" altLang="ko-KR" sz="2000"/>
              <a:t>1</a:t>
            </a:r>
            <a:r>
              <a:rPr lang="ko-KR" altLang="en-US" sz="2000"/>
              <a:t>이 들어감</a:t>
            </a:r>
          </a:p>
          <a:p>
            <a:r>
              <a:rPr lang="en-US" altLang="ko-KR" sz="2000"/>
              <a:t>func</a:t>
            </a:r>
            <a:r>
              <a:rPr lang="ko-KR" altLang="en-US" sz="2000"/>
              <a:t>에서는 </a:t>
            </a:r>
            <a:r>
              <a:rPr lang="en-US" altLang="ko-KR" sz="2000"/>
              <a:t>data</a:t>
            </a:r>
            <a:r>
              <a:rPr lang="ko-KR" altLang="en-US" sz="2000"/>
              <a:t>를 </a:t>
            </a:r>
            <a:r>
              <a:rPr lang="en-US" altLang="ko-KR" sz="2000"/>
              <a:t>10</a:t>
            </a:r>
            <a:r>
              <a:rPr lang="ko-KR" altLang="en-US" sz="2000"/>
              <a:t>으로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이렇게 </a:t>
            </a:r>
            <a:r>
              <a:rPr lang="en-US" altLang="ko-KR" sz="2000"/>
              <a:t>data</a:t>
            </a:r>
            <a:r>
              <a:rPr lang="ko-KR" altLang="en-US" sz="2000"/>
              <a:t>를 </a:t>
            </a:r>
            <a:r>
              <a:rPr lang="en-US" altLang="ko-KR" sz="2000"/>
              <a:t>10</a:t>
            </a:r>
            <a:r>
              <a:rPr lang="ko-KR" altLang="en-US" sz="2000"/>
              <a:t>으로 바꿨는데</a:t>
            </a:r>
            <a:r>
              <a:rPr lang="en-US" altLang="ko-KR" sz="2000"/>
              <a:t>, main</a:t>
            </a:r>
            <a:r>
              <a:rPr lang="ko-KR" altLang="en-US" sz="2000"/>
              <a:t>함수의 </a:t>
            </a:r>
            <a:r>
              <a:rPr lang="en-US" altLang="ko-KR" sz="2000"/>
              <a:t>var</a:t>
            </a:r>
            <a:r>
              <a:rPr lang="ko-KR" altLang="en-US" sz="2000"/>
              <a:t>이란 변수도 </a:t>
            </a:r>
            <a:r>
              <a:rPr lang="en-US" altLang="ko-KR" sz="2000"/>
              <a:t>10</a:t>
            </a:r>
            <a:r>
              <a:rPr lang="ko-KR" altLang="en-US" sz="2000"/>
              <a:t>으로 바뀔까</a:t>
            </a:r>
            <a:r>
              <a:rPr lang="en-US" altLang="ko-KR" sz="2000"/>
              <a:t>?</a:t>
            </a:r>
          </a:p>
          <a:p>
            <a:r>
              <a:rPr lang="ko-KR" altLang="en-US" sz="2000"/>
              <a:t>함수 호출시에 변수를 인수로 주면 단지 변수에 들어있는 값을 복사해서 전달해 줄 뿐 바뀌지 않음</a:t>
            </a:r>
          </a:p>
          <a:p>
            <a:endParaRPr lang="ko-KR" altLang="en-US" sz="2000"/>
          </a:p>
          <a:p>
            <a:r>
              <a:rPr lang="ko-KR" altLang="en-US" sz="2000"/>
              <a:t>변수에 들어있는 값을 그냥 복사해서 전달해 주는 호출 방법을 </a:t>
            </a:r>
            <a:r>
              <a:rPr lang="en-US" altLang="ko-KR" sz="2000"/>
              <a:t>Call by value</a:t>
            </a:r>
            <a:r>
              <a:rPr lang="ko-KR" altLang="en-US" sz="2000"/>
              <a:t>라고 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Call by value(2)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int   a[2][3];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int   i, 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a[0][0]=0; a[0][1]=1; a[0][2]=2;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a[1][0]=1; a[1][1]=2; a[1][2]=3;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printf("\n A[%d][%d]=%d", 0, 0, a[0][0]);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printf("\n A[%d][%d]=%d", 1, 0, a[1][0]);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printf("\n A[%d][%d]=%d", 0, 1, a[0][1]);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printf("\n A[%d][%d]=%d", 1, 1, a[1][1]);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printf("\n A[%d][%d]=%d", 0, 2, a[0][2]);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printf("\n A[%d][%d]=%d", 1, 2, a[1][2]);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 예제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void main()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int   i, j;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static int integer[2][3]={1,2,3,4,5};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for (i=0; i&lt;2; i++)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        for (j=0; j&lt;3; j++)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             </a:t>
            </a:r>
            <a:r>
              <a:rPr lang="en-US" altLang="ko-KR" sz="2000"/>
              <a:t>printf("\n integer[%d][%d]=%d", i, j, integer[i][j]);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 예제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포인터 </a:t>
            </a:r>
            <a:r>
              <a:rPr lang="en-US" altLang="ko-KR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(1)</a:t>
            </a:r>
          </a:p>
          <a:p>
            <a:pPr algn="ctr"/>
            <a:endParaRPr lang="en-US" altLang="ko-KR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포인터의 정확한 이름은 </a:t>
            </a:r>
            <a:r>
              <a:rPr lang="en-US" altLang="ko-KR" sz="2400"/>
              <a:t>'</a:t>
            </a:r>
            <a:r>
              <a:rPr lang="ko-KR" altLang="en-US" sz="2400"/>
              <a:t>포인터형 변수</a:t>
            </a:r>
            <a:r>
              <a:rPr lang="en-US" altLang="ko-KR" sz="2400"/>
              <a:t>' </a:t>
            </a:r>
          </a:p>
          <a:p>
            <a:pPr lvl="1"/>
            <a:r>
              <a:rPr lang="ko-KR" altLang="en-US" sz="2200"/>
              <a:t>그냥 줄여서 포인터</a:t>
            </a:r>
          </a:p>
          <a:p>
            <a:pPr lvl="1"/>
            <a:r>
              <a:rPr lang="ko-KR" altLang="en-US" sz="2200"/>
              <a:t>따러서 포인터는 변수</a:t>
            </a:r>
          </a:p>
          <a:p>
            <a:pPr lvl="1"/>
            <a:endParaRPr lang="ko-KR" altLang="en-US" sz="2200"/>
          </a:p>
          <a:p>
            <a:r>
              <a:rPr lang="ko-KR" altLang="en-US" sz="2400"/>
              <a:t>변수에는 정수 형태</a:t>
            </a:r>
            <a:r>
              <a:rPr lang="en-US" altLang="ko-KR" sz="2400"/>
              <a:t>, </a:t>
            </a:r>
            <a:r>
              <a:rPr lang="ko-KR" altLang="en-US" sz="2400"/>
              <a:t>장정수</a:t>
            </a:r>
            <a:r>
              <a:rPr lang="en-US" altLang="ko-KR" sz="2400"/>
              <a:t>, </a:t>
            </a:r>
            <a:r>
              <a:rPr lang="ko-KR" altLang="en-US" sz="2400"/>
              <a:t>부동 소수점 수</a:t>
            </a:r>
            <a:r>
              <a:rPr lang="en-US" altLang="ko-KR" sz="2400"/>
              <a:t>, </a:t>
            </a:r>
            <a:r>
              <a:rPr lang="ko-KR" altLang="en-US" sz="2400"/>
              <a:t>문자 형태 등등이 있음</a:t>
            </a:r>
          </a:p>
          <a:p>
            <a:endParaRPr lang="ko-KR" altLang="en-US" sz="2400"/>
          </a:p>
          <a:p>
            <a:r>
              <a:rPr lang="ko-KR" altLang="en-US" sz="2400"/>
              <a:t>포인터는 주소 형태</a:t>
            </a:r>
          </a:p>
          <a:p>
            <a:pPr lvl="1"/>
            <a:r>
              <a:rPr lang="ko-KR" altLang="en-US" sz="2200"/>
              <a:t>메모리의 주소를 기억시키는 변수</a:t>
            </a:r>
          </a:p>
          <a:p>
            <a:endParaRPr lang="ko-KR" altLang="en-US" sz="2400"/>
          </a:p>
          <a:p>
            <a:r>
              <a:rPr lang="ko-KR" altLang="en-US" sz="2400"/>
              <a:t>즉</a:t>
            </a:r>
            <a:r>
              <a:rPr lang="en-US" altLang="ko-KR" sz="2400"/>
              <a:t>, </a:t>
            </a:r>
            <a:r>
              <a:rPr lang="ko-KR" altLang="en-US" sz="2400"/>
              <a:t>포인터는 변수이고</a:t>
            </a:r>
            <a:r>
              <a:rPr lang="en-US" altLang="ko-KR" sz="2400"/>
              <a:t>, </a:t>
            </a:r>
            <a:r>
              <a:rPr lang="ko-KR" altLang="en-US" sz="2400"/>
              <a:t>변수 중에서도 주소를 기억시키기 위한 변수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포인터란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포인터의 선언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Ex) </a:t>
            </a:r>
            <a:r>
              <a:rPr lang="ko-KR" altLang="en-US" sz="2200"/>
              <a:t>데이터형태*   포인터이름</a:t>
            </a:r>
            <a:r>
              <a:rPr lang="en-US" altLang="ko-KR" sz="2200"/>
              <a:t>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Ex) </a:t>
            </a:r>
            <a:r>
              <a:rPr lang="ko-KR" altLang="en-US" sz="2200"/>
              <a:t>데이터형태   *포인터이름</a:t>
            </a:r>
            <a:r>
              <a:rPr lang="en-US" altLang="ko-KR" sz="2200"/>
              <a:t>;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/>
          </a:p>
          <a:p>
            <a:pPr>
              <a:lnSpc>
                <a:spcPct val="90000"/>
              </a:lnSpc>
            </a:pPr>
            <a:r>
              <a:rPr lang="ko-KR" altLang="en-US" sz="2400"/>
              <a:t>주소의 종류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정수 형태 변수의 주소</a:t>
            </a:r>
            <a:r>
              <a:rPr lang="en-US" altLang="ko-KR" sz="2200"/>
              <a:t>, </a:t>
            </a:r>
            <a:r>
              <a:rPr lang="ko-KR" altLang="en-US" sz="2200"/>
              <a:t>문자 형태 변수의 주소 등등</a:t>
            </a:r>
            <a:r>
              <a:rPr lang="en-US" altLang="ko-KR" sz="2200"/>
              <a:t>.. 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</a:t>
            </a:r>
            <a:r>
              <a:rPr lang="ko-KR" altLang="en-US" sz="2200"/>
              <a:t>데이터형태 </a:t>
            </a:r>
            <a:r>
              <a:rPr lang="en-US" altLang="ko-KR" sz="2200"/>
              <a:t>: </a:t>
            </a:r>
            <a:r>
              <a:rPr lang="ko-KR" altLang="en-US" sz="2200"/>
              <a:t>어떤 형태의 주소인지를 지정해 주는 것이</a:t>
            </a:r>
          </a:p>
          <a:p>
            <a:pPr lvl="1">
              <a:lnSpc>
                <a:spcPct val="90000"/>
              </a:lnSpc>
            </a:pPr>
            <a:endParaRPr lang="ko-KR" altLang="en-US" sz="2200"/>
          </a:p>
          <a:p>
            <a:pPr>
              <a:lnSpc>
                <a:spcPct val="90000"/>
              </a:lnSpc>
            </a:pPr>
            <a:r>
              <a:rPr lang="ko-KR" altLang="en-US" sz="2400"/>
              <a:t>만약 주소의 형태가 특별히 정해져 있지 않았다면 </a:t>
            </a:r>
            <a:r>
              <a:rPr lang="en-US" altLang="ko-KR" sz="2400"/>
              <a:t>void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void</a:t>
            </a:r>
            <a:r>
              <a:rPr lang="ko-KR" altLang="en-US" sz="2200"/>
              <a:t>를 써서 포인터를 선언하면 어떤 형태의 주소든지 사용 가능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ko-KR" altLang="en-US" sz="2200"/>
          </a:p>
          <a:p>
            <a:pPr>
              <a:lnSpc>
                <a:spcPct val="90000"/>
              </a:lnSpc>
            </a:pPr>
            <a:r>
              <a:rPr lang="ko-KR" altLang="en-US" sz="2400"/>
              <a:t>*  </a:t>
            </a:r>
            <a:r>
              <a:rPr lang="en-US" altLang="ko-KR" sz="2400"/>
              <a:t>: </a:t>
            </a:r>
            <a:r>
              <a:rPr lang="ko-KR" altLang="en-US" sz="2400"/>
              <a:t>그 변수가 포인터임을 알리기 위해 써 주는 심볼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포인터의 선언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주석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/* </a:t>
            </a:r>
            <a:r>
              <a:rPr lang="ko-KR" altLang="en-US" sz="2200">
                <a:latin typeface="굴림" pitchFamily="50" charset="-127"/>
              </a:rPr>
              <a:t>이 프로그램은 첫번째로 작성한 예제 프로그램으로</a:t>
            </a:r>
            <a:r>
              <a:rPr lang="en-US" altLang="ko-KR" sz="2200">
                <a:latin typeface="굴림" pitchFamily="50" charset="-127"/>
              </a:rPr>
              <a:t>,</a:t>
            </a:r>
          </a:p>
          <a:p>
            <a:pPr defTabSz="600075" eaLnBrk="1" hangingPunct="1"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화면에 </a:t>
            </a:r>
            <a:r>
              <a:rPr lang="en-US" altLang="ko-KR" sz="2200">
                <a:latin typeface="굴림" pitchFamily="50" charset="-127"/>
              </a:rPr>
              <a:t>Hello</a:t>
            </a:r>
            <a:r>
              <a:rPr lang="ko-KR" altLang="en-US" sz="2200">
                <a:latin typeface="굴림" pitchFamily="50" charset="-127"/>
              </a:rPr>
              <a:t>라는 문장을 출력</a:t>
            </a:r>
            <a:r>
              <a:rPr lang="en-US" altLang="ko-KR" sz="2200">
                <a:latin typeface="굴림" pitchFamily="50" charset="-127"/>
              </a:rPr>
              <a:t>.</a:t>
            </a:r>
            <a:r>
              <a:rPr lang="en-US" altLang="ko-KR" sz="2200"/>
              <a:t> */</a:t>
            </a:r>
          </a:p>
          <a:p>
            <a:pPr defTabSz="600075" eaLnBrk="1" hangingPunct="1">
              <a:buFont typeface="Wingdings" pitchFamily="2" charset="2"/>
              <a:buNone/>
            </a:pPr>
            <a:endParaRPr lang="en-US" altLang="ko-KR" sz="2200"/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/* </a:t>
            </a:r>
            <a:r>
              <a:rPr lang="en-US" altLang="ko-KR" sz="2200">
                <a:latin typeface="굴림" pitchFamily="50" charset="-127"/>
              </a:rPr>
              <a:t>stdio.h</a:t>
            </a:r>
            <a:r>
              <a:rPr lang="ko-KR" altLang="en-US" sz="2200">
                <a:latin typeface="굴림" pitchFamily="50" charset="-127"/>
              </a:rPr>
              <a:t>에는 </a:t>
            </a:r>
            <a:r>
              <a:rPr lang="en-US" altLang="ko-KR" sz="2200">
                <a:latin typeface="굴림" pitchFamily="50" charset="-127"/>
              </a:rPr>
              <a:t>printf</a:t>
            </a:r>
            <a:r>
              <a:rPr lang="ko-KR" altLang="en-US" sz="2200">
                <a:latin typeface="굴림" pitchFamily="50" charset="-127"/>
              </a:rPr>
              <a:t>를 비롯한 표준 입출력 함수 선언</a:t>
            </a:r>
            <a:r>
              <a:rPr lang="en-US" altLang="ko-KR" sz="2200">
                <a:latin typeface="굴림" pitchFamily="50" charset="-127"/>
              </a:rPr>
              <a:t>. </a:t>
            </a:r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>
                <a:latin typeface="굴림" pitchFamily="50" charset="-127"/>
              </a:rPr>
              <a:t>printf </a:t>
            </a:r>
            <a:r>
              <a:rPr lang="ko-KR" altLang="en-US" sz="2200">
                <a:latin typeface="굴림" pitchFamily="50" charset="-127"/>
              </a:rPr>
              <a:t>함수를 사용하려면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이 헤더 파일을 인클루드</a:t>
            </a:r>
            <a:r>
              <a:rPr lang="ko-KR" altLang="en-US" sz="2200"/>
              <a:t> *</a:t>
            </a:r>
            <a:r>
              <a:rPr lang="en-US" altLang="ko-KR" sz="2200"/>
              <a:t>/</a:t>
            </a:r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#include &lt;stdio.h&gt;</a:t>
            </a:r>
          </a:p>
          <a:p>
            <a:pPr defTabSz="600075" eaLnBrk="1" hangingPunct="1">
              <a:buFont typeface="Wingdings" pitchFamily="2" charset="2"/>
              <a:buNone/>
            </a:pPr>
            <a:endParaRPr lang="en-US" altLang="ko-KR" sz="2200"/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int main(void)</a:t>
            </a:r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	printf("Hello\n");	// </a:t>
            </a:r>
            <a:r>
              <a:rPr lang="ko-KR" altLang="en-US" sz="2200">
                <a:latin typeface="굴림" pitchFamily="50" charset="-127"/>
              </a:rPr>
              <a:t>화면에 </a:t>
            </a:r>
            <a:r>
              <a:rPr lang="en-US" altLang="ko-KR" sz="2200">
                <a:latin typeface="굴림" pitchFamily="50" charset="-127"/>
              </a:rPr>
              <a:t>Hello</a:t>
            </a:r>
            <a:r>
              <a:rPr lang="ko-KR" altLang="en-US" sz="2200">
                <a:latin typeface="굴림" pitchFamily="50" charset="-127"/>
              </a:rPr>
              <a:t>를 출력합니다</a:t>
            </a:r>
            <a:r>
              <a:rPr lang="en-US" altLang="ko-KR" sz="2200">
                <a:latin typeface="굴림" pitchFamily="50" charset="-127"/>
              </a:rPr>
              <a:t>.</a:t>
            </a:r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	return 0;			// </a:t>
            </a:r>
            <a:r>
              <a:rPr lang="ko-KR" altLang="en-US" sz="2200">
                <a:latin typeface="굴림" pitchFamily="50" charset="-127"/>
              </a:rPr>
              <a:t>리턴 값은 나중에 다시 공부</a:t>
            </a:r>
          </a:p>
          <a:p>
            <a:pPr defTabSz="600075" eaLnBrk="1" hangingPunct="1"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383151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Ex) </a:t>
            </a:r>
            <a:r>
              <a:rPr lang="ko-KR" altLang="en-US"/>
              <a:t>정수 형태의 변수의 주소를 넣는 포인터</a:t>
            </a:r>
          </a:p>
          <a:p>
            <a:pPr>
              <a:buFont typeface="Wingdings" pitchFamily="2" charset="2"/>
              <a:buNone/>
            </a:pPr>
            <a:r>
              <a:rPr lang="ko-KR" altLang="en-US"/>
              <a:t>          </a:t>
            </a:r>
            <a:r>
              <a:rPr lang="en-US" altLang="ko-KR"/>
              <a:t>int* Pointer; </a:t>
            </a:r>
          </a:p>
          <a:p>
            <a:endParaRPr lang="en-US" altLang="ko-KR"/>
          </a:p>
          <a:p>
            <a:r>
              <a:rPr lang="ko-KR" altLang="en-US"/>
              <a:t>포인터 선언시 *의 위치는 데이터형태와 포인터이름 사이 라면 어느 곳에 와도 무관</a:t>
            </a:r>
          </a:p>
          <a:p>
            <a:endParaRPr lang="ko-KR" altLang="en-US"/>
          </a:p>
          <a:p>
            <a:r>
              <a:rPr lang="en-US" altLang="ko-KR"/>
              <a:t>Ex)   int * Pointer;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   int *Pointer;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선언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 에서는 포인터 사용시에 사용하는 연산자가 </a:t>
            </a:r>
            <a:r>
              <a:rPr lang="en-US" altLang="ko-KR"/>
              <a:t>2</a:t>
            </a:r>
            <a:r>
              <a:rPr lang="ko-KR" altLang="en-US"/>
              <a:t>가지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&amp;</a:t>
            </a:r>
            <a:r>
              <a:rPr lang="ko-KR" altLang="en-US"/>
              <a:t>와 곱셈 연산자인 *</a:t>
            </a:r>
          </a:p>
          <a:p>
            <a:endParaRPr lang="ko-KR" altLang="en-US"/>
          </a:p>
          <a:p>
            <a:r>
              <a:rPr lang="ko-KR" altLang="en-US"/>
              <a:t>포인터 연산자로 쓰일 때 </a:t>
            </a:r>
            <a:r>
              <a:rPr lang="en-US" altLang="ko-KR"/>
              <a:t>&amp;</a:t>
            </a:r>
            <a:r>
              <a:rPr lang="ko-KR" altLang="en-US"/>
              <a:t>는 주소 연산자라고 하고</a:t>
            </a:r>
            <a:r>
              <a:rPr lang="en-US" altLang="ko-KR"/>
              <a:t>, *</a:t>
            </a:r>
            <a:r>
              <a:rPr lang="ko-KR" altLang="en-US"/>
              <a:t>는 참조 연산자라 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연산자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주소 연산자</a:t>
            </a:r>
          </a:p>
          <a:p>
            <a:pPr lvl="1"/>
            <a:r>
              <a:rPr lang="ko-KR" altLang="en-US" sz="2200"/>
              <a:t> 어떤 변수의 주소를 얻는 연산자</a:t>
            </a:r>
          </a:p>
          <a:p>
            <a:endParaRPr lang="ko-KR" altLang="en-US" sz="2400"/>
          </a:p>
          <a:p>
            <a:r>
              <a:rPr lang="ko-KR" altLang="en-US" sz="2400"/>
              <a:t>사용법 </a:t>
            </a:r>
          </a:p>
          <a:p>
            <a:pPr lvl="1"/>
            <a:r>
              <a:rPr lang="ko-KR" altLang="en-US" sz="2200"/>
              <a:t> 주소를 얻고자 하는 변수의 앞에 </a:t>
            </a:r>
            <a:r>
              <a:rPr lang="en-US" altLang="ko-KR" sz="2200"/>
              <a:t>&amp;</a:t>
            </a:r>
            <a:r>
              <a:rPr lang="ko-KR" altLang="en-US" sz="2200"/>
              <a:t>를 붙여 주기만 하면 됨</a:t>
            </a:r>
          </a:p>
          <a:p>
            <a:pPr lvl="1"/>
            <a:r>
              <a:rPr lang="ko-KR" altLang="en-US" sz="2200"/>
              <a:t> 포인터 </a:t>
            </a:r>
            <a:r>
              <a:rPr lang="en-US" altLang="ko-KR" sz="2200"/>
              <a:t>= &amp;</a:t>
            </a:r>
            <a:r>
              <a:rPr lang="ko-KR" altLang="en-US" sz="2200"/>
              <a:t>변수</a:t>
            </a:r>
            <a:r>
              <a:rPr lang="en-US" altLang="ko-KR" sz="2200"/>
              <a:t>; </a:t>
            </a:r>
          </a:p>
          <a:p>
            <a:pPr lvl="1"/>
            <a:r>
              <a:rPr lang="en-US" altLang="ko-KR" sz="2200"/>
              <a:t> </a:t>
            </a:r>
            <a:r>
              <a:rPr lang="ko-KR" altLang="en-US" sz="2200"/>
              <a:t>이렇게 하면 변수의 주소가 포인터에 들어감</a:t>
            </a:r>
          </a:p>
          <a:p>
            <a:pPr lvl="1"/>
            <a:r>
              <a:rPr lang="en-US" altLang="ko-KR" sz="2200"/>
              <a:t>Ex) int Variable=10;</a:t>
            </a:r>
          </a:p>
          <a:p>
            <a:pPr lvl="1">
              <a:buFontTx/>
              <a:buNone/>
            </a:pPr>
            <a:r>
              <a:rPr lang="en-US" altLang="ko-KR" sz="2200"/>
              <a:t>		    int *Pointer;</a:t>
            </a:r>
          </a:p>
          <a:p>
            <a:pPr lvl="1">
              <a:buFontTx/>
              <a:buNone/>
            </a:pPr>
            <a:r>
              <a:rPr lang="en-US" altLang="ko-KR" sz="2200"/>
              <a:t>		    Pointer = &amp;Variable; </a:t>
            </a:r>
          </a:p>
          <a:p>
            <a:pPr lvl="3"/>
            <a:r>
              <a:rPr lang="ko-KR" altLang="en-US" sz="1800"/>
              <a:t>이렇게 해 주면 </a:t>
            </a:r>
            <a:r>
              <a:rPr lang="en-US" altLang="ko-KR" sz="1800"/>
              <a:t>Variable</a:t>
            </a:r>
            <a:r>
              <a:rPr lang="ko-KR" altLang="en-US" sz="1800"/>
              <a:t>라는 변수의 주소가 </a:t>
            </a:r>
            <a:r>
              <a:rPr lang="en-US" altLang="ko-KR" sz="1800"/>
              <a:t>Pointer</a:t>
            </a:r>
            <a:r>
              <a:rPr lang="ko-KR" altLang="en-US" sz="1800"/>
              <a:t>라는 변수에 셋팅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</a:t>
            </a:r>
            <a:r>
              <a:rPr lang="en-US" altLang="ko-KR" sz="3200" dirty="0"/>
              <a:t>(</a:t>
            </a:r>
            <a:r>
              <a:rPr lang="ko-KR" altLang="en-US" sz="3200" dirty="0"/>
              <a:t>주소 연산자 </a:t>
            </a:r>
            <a:r>
              <a:rPr lang="en-US" altLang="ko-KR" sz="3200" dirty="0"/>
              <a:t>1)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실제 메모리 상의 구조를 보면</a:t>
            </a:r>
            <a:r>
              <a:rPr lang="en-US" altLang="ko-KR" sz="2400">
                <a:latin typeface="Times New Roman"/>
              </a:rPr>
              <a:t>…</a:t>
            </a:r>
            <a:endParaRPr lang="en-US" altLang="ko-KR" sz="2400"/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Variable=10;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*Pointer;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이렇게 변수를 선언할 당시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000"/>
              <a:t>  변수이름 </a:t>
            </a:r>
            <a:r>
              <a:rPr lang="en-US" altLang="ko-KR" sz="2000"/>
              <a:t>|   Variable                Pointer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    </a:t>
            </a:r>
            <a:r>
              <a:rPr lang="ko-KR" altLang="en-US" sz="2000"/>
              <a:t>주  소   </a:t>
            </a:r>
            <a:r>
              <a:rPr lang="en-US" altLang="ko-KR" sz="2000"/>
              <a:t>|        1          2             3          4 . .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 ------- +---------------------------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        </a:t>
            </a:r>
            <a:r>
              <a:rPr lang="ko-KR" altLang="en-US" sz="2000"/>
              <a:t>값    </a:t>
            </a:r>
            <a:r>
              <a:rPr lang="en-US" altLang="ko-KR" sz="2000"/>
              <a:t>|       10         ?              ?          ?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2400"/>
              <a:t>여기서 </a:t>
            </a:r>
            <a:r>
              <a:rPr lang="en-US" altLang="ko-KR" sz="2400"/>
              <a:t>Variable</a:t>
            </a:r>
            <a:r>
              <a:rPr lang="ko-KR" altLang="en-US" sz="2400"/>
              <a:t>라는 변수는 실재 메모리 주소 </a:t>
            </a:r>
            <a:r>
              <a:rPr lang="en-US" altLang="ko-KR" sz="2400"/>
              <a:t>1</a:t>
            </a:r>
            <a:r>
              <a:rPr lang="ko-KR" altLang="en-US" sz="2400"/>
              <a:t>을 할당받았다고 하고</a:t>
            </a:r>
            <a:r>
              <a:rPr lang="en-US" altLang="ko-KR" sz="2400"/>
              <a:t>, Pointer</a:t>
            </a:r>
            <a:r>
              <a:rPr lang="ko-KR" altLang="en-US" sz="2400"/>
              <a:t>라는 변수는 실재 메모리 주소 </a:t>
            </a:r>
            <a:r>
              <a:rPr lang="en-US" altLang="ko-KR" sz="2400"/>
              <a:t>3</a:t>
            </a:r>
            <a:r>
              <a:rPr lang="ko-KR" altLang="en-US" sz="2400"/>
              <a:t>을 할당받았다면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</a:t>
            </a:r>
            <a:r>
              <a:rPr lang="en-US" altLang="ko-KR" sz="3200" dirty="0"/>
              <a:t>(</a:t>
            </a:r>
            <a:r>
              <a:rPr lang="ko-KR" altLang="en-US" sz="3200" dirty="0"/>
              <a:t>주소 연산자 </a:t>
            </a:r>
            <a:r>
              <a:rPr lang="en-US" altLang="ko-KR" sz="3200" dirty="0"/>
              <a:t>2)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Pointer = &amp;Variable; </a:t>
            </a:r>
          </a:p>
          <a:p>
            <a:endParaRPr lang="en-US" altLang="ko-KR"/>
          </a:p>
          <a:p>
            <a:r>
              <a:rPr lang="ko-KR" altLang="en-US"/>
              <a:t>이렇게 하면 </a:t>
            </a:r>
            <a:r>
              <a:rPr lang="en-US" altLang="ko-KR"/>
              <a:t>Pointer</a:t>
            </a:r>
            <a:r>
              <a:rPr lang="ko-KR" altLang="en-US"/>
              <a:t>라는 변수에 </a:t>
            </a:r>
            <a:r>
              <a:rPr lang="en-US" altLang="ko-KR"/>
              <a:t>Variable</a:t>
            </a:r>
            <a:r>
              <a:rPr lang="ko-KR" altLang="en-US"/>
              <a:t>의 주소인 </a:t>
            </a:r>
            <a:r>
              <a:rPr lang="en-US" altLang="ko-KR"/>
              <a:t>1</a:t>
            </a:r>
            <a:r>
              <a:rPr lang="ko-KR" altLang="en-US"/>
              <a:t>이 들어가서 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  <a:p>
            <a:pPr lvl="1">
              <a:buFontTx/>
              <a:buNone/>
            </a:pPr>
            <a:r>
              <a:rPr lang="ko-KR" altLang="en-US" sz="2000"/>
              <a:t> 변수이름 </a:t>
            </a:r>
            <a:r>
              <a:rPr lang="en-US" altLang="ko-KR" sz="2000"/>
              <a:t>|  Variable              Pointer</a:t>
            </a:r>
          </a:p>
          <a:p>
            <a:pPr lvl="1">
              <a:buFontTx/>
              <a:buNone/>
            </a:pPr>
            <a:r>
              <a:rPr lang="en-US" altLang="ko-KR" sz="2000"/>
              <a:t>   </a:t>
            </a:r>
            <a:r>
              <a:rPr lang="ko-KR" altLang="en-US" sz="2000"/>
              <a:t>주  소   </a:t>
            </a:r>
            <a:r>
              <a:rPr lang="en-US" altLang="ko-KR" sz="2000"/>
              <a:t>|      1          2           3          4 . . .</a:t>
            </a:r>
          </a:p>
          <a:p>
            <a:pPr lvl="1">
              <a:buFontTx/>
              <a:buNone/>
            </a:pPr>
            <a:r>
              <a:rPr lang="en-US" altLang="ko-KR" sz="2000"/>
              <a:t> -------+------------------------------</a:t>
            </a:r>
          </a:p>
          <a:p>
            <a:pPr lvl="1">
              <a:buFontTx/>
              <a:buNone/>
            </a:pPr>
            <a:r>
              <a:rPr lang="en-US" altLang="ko-KR" sz="2000"/>
              <a:t>      </a:t>
            </a:r>
            <a:r>
              <a:rPr lang="ko-KR" altLang="en-US" sz="2000"/>
              <a:t>값     </a:t>
            </a:r>
            <a:r>
              <a:rPr lang="en-US" altLang="ko-KR" sz="2000"/>
              <a:t>|     10         ?           1          ?  . . 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</a:t>
            </a:r>
            <a:r>
              <a:rPr lang="en-US" altLang="ko-KR" sz="3200" dirty="0"/>
              <a:t>(</a:t>
            </a:r>
            <a:r>
              <a:rPr lang="ko-KR" altLang="en-US" sz="3200" dirty="0"/>
              <a:t>주소 연산자 </a:t>
            </a:r>
            <a:r>
              <a:rPr lang="en-US" altLang="ko-KR" sz="3200" dirty="0"/>
              <a:t>3)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포인터는 주소를 기억시키는 변수</a:t>
            </a:r>
          </a:p>
          <a:p>
            <a:r>
              <a:rPr lang="ko-KR" altLang="en-US" sz="2400"/>
              <a:t>그 기억시키고 있는 주소에 기억되어 있는 값을 사용하거나 다른 값으로 바꿀 때 참조 연산자인 *를 사용</a:t>
            </a:r>
          </a:p>
          <a:p>
            <a:endParaRPr lang="ko-KR" altLang="en-US" sz="2400"/>
          </a:p>
          <a:p>
            <a:r>
              <a:rPr lang="ko-KR" altLang="en-US" sz="2400"/>
              <a:t>사용법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	  *포인터 </a:t>
            </a:r>
            <a:r>
              <a:rPr lang="en-US" altLang="ko-KR" sz="2400"/>
              <a:t>= </a:t>
            </a:r>
            <a:r>
              <a:rPr lang="ko-KR" altLang="en-US" sz="2400"/>
              <a:t>값</a:t>
            </a:r>
            <a:r>
              <a:rPr lang="en-US" altLang="ko-KR" sz="2400"/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	  </a:t>
            </a:r>
            <a:r>
              <a:rPr lang="ko-KR" altLang="en-US" sz="2400"/>
              <a:t>변수 </a:t>
            </a:r>
            <a:r>
              <a:rPr lang="en-US" altLang="ko-KR" sz="2400"/>
              <a:t>= *</a:t>
            </a:r>
            <a:r>
              <a:rPr lang="ko-KR" altLang="en-US" sz="2400"/>
              <a:t>포인터</a:t>
            </a:r>
            <a:r>
              <a:rPr lang="en-US" altLang="ko-KR" sz="2400"/>
              <a:t>; </a:t>
            </a:r>
          </a:p>
          <a:p>
            <a:endParaRPr lang="en-US" altLang="ko-KR" sz="2400"/>
          </a:p>
          <a:p>
            <a:pPr lvl="1"/>
            <a:r>
              <a:rPr lang="ko-KR" altLang="en-US" sz="2200"/>
              <a:t>첫번째의 경우 포인터에 저장되어 있는 주소에 값을 넣음</a:t>
            </a:r>
          </a:p>
          <a:p>
            <a:pPr lvl="1"/>
            <a:r>
              <a:rPr lang="ko-KR" altLang="en-US" sz="2200"/>
              <a:t>두번째의 경우는 포인터에 저장되어 있는 주소에 기억되어 있는 값을 변수에 넣음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포인터 연산자 </a:t>
            </a:r>
            <a:r>
              <a:rPr lang="en-US" altLang="ko-KR" sz="2800" dirty="0"/>
              <a:t>(</a:t>
            </a:r>
            <a:r>
              <a:rPr lang="ko-KR" altLang="en-US" sz="2800" dirty="0"/>
              <a:t>참조 연산자 </a:t>
            </a:r>
            <a:r>
              <a:rPr lang="en-US" altLang="ko-KR" sz="2800" dirty="0"/>
              <a:t>1)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Ex)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Var1=10, Var2;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*Pointer;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Pointer = &amp;Var1; 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2400"/>
              <a:t>여기서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200"/>
              <a:t>*</a:t>
            </a:r>
            <a:r>
              <a:rPr lang="en-US" altLang="ko-KR" sz="2200"/>
              <a:t>Pointer=5; 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이렇게 해 주면 </a:t>
            </a:r>
            <a:r>
              <a:rPr lang="en-US" altLang="ko-KR" sz="2000"/>
              <a:t>Pointer</a:t>
            </a:r>
            <a:r>
              <a:rPr lang="ko-KR" altLang="en-US" sz="2000"/>
              <a:t>에 저장되어 있는 주소 즉 </a:t>
            </a:r>
            <a:r>
              <a:rPr lang="en-US" altLang="ko-KR" sz="2000"/>
              <a:t>Var1</a:t>
            </a:r>
            <a:r>
              <a:rPr lang="ko-KR" altLang="en-US" sz="2000"/>
              <a:t>이라는 변수의 주소에 </a:t>
            </a:r>
            <a:r>
              <a:rPr lang="en-US" altLang="ko-KR" sz="2000"/>
              <a:t>5</a:t>
            </a:r>
            <a:r>
              <a:rPr lang="ko-KR" altLang="en-US" sz="2000"/>
              <a:t>를 넣어 주므로 결국에는 </a:t>
            </a:r>
            <a:r>
              <a:rPr lang="en-US" altLang="ko-KR" sz="2000"/>
              <a:t>Var1</a:t>
            </a:r>
            <a:r>
              <a:rPr lang="ko-KR" altLang="en-US" sz="2000"/>
              <a:t>은 </a:t>
            </a:r>
            <a:r>
              <a:rPr lang="en-US" altLang="ko-KR" sz="2000"/>
              <a:t>5</a:t>
            </a:r>
          </a:p>
          <a:p>
            <a:pPr lvl="2">
              <a:lnSpc>
                <a:spcPct val="90000"/>
              </a:lnSpc>
            </a:pPr>
            <a:endParaRPr lang="en-US" altLang="ko-KR" sz="2000"/>
          </a:p>
          <a:p>
            <a:pPr>
              <a:lnSpc>
                <a:spcPct val="90000"/>
              </a:lnSpc>
            </a:pPr>
            <a:r>
              <a:rPr lang="ko-KR" altLang="en-US" sz="2400"/>
              <a:t>그 다음으로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Var2=*Pointer; 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이렇게 했다면 </a:t>
            </a:r>
            <a:r>
              <a:rPr lang="en-US" altLang="ko-KR" sz="2000"/>
              <a:t>Pointer</a:t>
            </a:r>
            <a:r>
              <a:rPr lang="ko-KR" altLang="en-US" sz="2000"/>
              <a:t>에 저장되어 있는 주소에 들어있는 값</a:t>
            </a:r>
            <a:r>
              <a:rPr lang="en-US" altLang="ko-KR" sz="2000"/>
              <a:t>, </a:t>
            </a:r>
            <a:r>
              <a:rPr lang="ko-KR" altLang="en-US" sz="2000"/>
              <a:t>즉 </a:t>
            </a:r>
            <a:r>
              <a:rPr lang="en-US" altLang="ko-KR" sz="2000"/>
              <a:t>Var1</a:t>
            </a:r>
            <a:r>
              <a:rPr lang="ko-KR" altLang="en-US" sz="2000"/>
              <a:t>라는 변수의 주소에 들어있는 값인 </a:t>
            </a:r>
            <a:r>
              <a:rPr lang="en-US" altLang="ko-KR" sz="2000"/>
              <a:t>5</a:t>
            </a:r>
            <a:r>
              <a:rPr lang="ko-KR" altLang="en-US" sz="2000"/>
              <a:t>가 </a:t>
            </a:r>
            <a:r>
              <a:rPr lang="en-US" altLang="ko-KR" sz="2000"/>
              <a:t>Var2</a:t>
            </a:r>
            <a:r>
              <a:rPr lang="ko-KR" altLang="en-US" sz="2000"/>
              <a:t>에도 들어가 </a:t>
            </a:r>
            <a:r>
              <a:rPr lang="en-US" altLang="ko-KR" sz="2000"/>
              <a:t>Var1, Var2</a:t>
            </a:r>
            <a:r>
              <a:rPr lang="ko-KR" altLang="en-US" sz="2000"/>
              <a:t>가 모두 </a:t>
            </a:r>
            <a:r>
              <a:rPr lang="en-US" altLang="ko-KR" sz="2000"/>
              <a:t>5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 </a:t>
            </a:r>
            <a:r>
              <a:rPr lang="en-US" altLang="ko-KR" sz="3200" dirty="0"/>
              <a:t>(</a:t>
            </a:r>
            <a:r>
              <a:rPr lang="ko-KR" altLang="en-US" sz="3200" dirty="0"/>
              <a:t>참조 연산자 </a:t>
            </a:r>
            <a:r>
              <a:rPr lang="en-US" altLang="ko-KR" sz="3200" dirty="0"/>
              <a:t>2)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실재 메모리 구조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Var1=10, Var2;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*Pointer; 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이렇게 세 개의 변수를 선언할 당시 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1800"/>
              <a:t> 변수이름 </a:t>
            </a:r>
            <a:r>
              <a:rPr lang="en-US" altLang="ko-KR" sz="1800"/>
              <a:t>|   Var1      Var2                Pointer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</a:t>
            </a:r>
            <a:r>
              <a:rPr lang="ko-KR" altLang="en-US" sz="1800"/>
              <a:t>주  소   </a:t>
            </a:r>
            <a:r>
              <a:rPr lang="en-US" altLang="ko-KR" sz="1800"/>
              <a:t>|     1          2          3           4       . .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-------+------------------------------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      </a:t>
            </a:r>
            <a:r>
              <a:rPr lang="ko-KR" altLang="en-US" sz="1800"/>
              <a:t>값     </a:t>
            </a:r>
            <a:r>
              <a:rPr lang="en-US" altLang="ko-KR" sz="1800"/>
              <a:t>|    10         ?          ?           ?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2400"/>
              <a:t>여기서 </a:t>
            </a:r>
            <a:r>
              <a:rPr lang="en-US" altLang="ko-KR" sz="2400"/>
              <a:t>Var1</a:t>
            </a:r>
            <a:r>
              <a:rPr lang="ko-KR" altLang="en-US" sz="2400"/>
              <a:t>라는 변수는 실재 메모리 주소 </a:t>
            </a:r>
            <a:r>
              <a:rPr lang="en-US" altLang="ko-KR" sz="2400"/>
              <a:t>1</a:t>
            </a:r>
            <a:r>
              <a:rPr lang="ko-KR" altLang="en-US" sz="2400"/>
              <a:t>을 할당받았고</a:t>
            </a:r>
            <a:r>
              <a:rPr lang="en-US" altLang="ko-KR" sz="2400"/>
              <a:t>, Var2</a:t>
            </a:r>
            <a:r>
              <a:rPr lang="ko-KR" altLang="en-US" sz="2400"/>
              <a:t>라는 변수는 실재 메모리 주소 </a:t>
            </a:r>
            <a:r>
              <a:rPr lang="en-US" altLang="ko-KR" sz="2400"/>
              <a:t>2</a:t>
            </a:r>
            <a:r>
              <a:rPr lang="ko-KR" altLang="en-US" sz="2400"/>
              <a:t>를</a:t>
            </a:r>
            <a:r>
              <a:rPr lang="en-US" altLang="ko-KR" sz="2400"/>
              <a:t>, Pointer</a:t>
            </a:r>
            <a:r>
              <a:rPr lang="ko-KR" altLang="en-US" sz="2400"/>
              <a:t>라는 변수는 메모리 주소 </a:t>
            </a:r>
            <a:r>
              <a:rPr lang="en-US" altLang="ko-KR" sz="2400"/>
              <a:t>4</a:t>
            </a:r>
            <a:r>
              <a:rPr lang="ko-KR" altLang="en-US" sz="2400"/>
              <a:t>을 할당받았다고 가정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 </a:t>
            </a:r>
            <a:r>
              <a:rPr lang="en-US" altLang="ko-KR" sz="3200" dirty="0"/>
              <a:t>(</a:t>
            </a:r>
            <a:r>
              <a:rPr lang="ko-KR" altLang="en-US" sz="3200" dirty="0"/>
              <a:t>참조 연산자 </a:t>
            </a:r>
            <a:r>
              <a:rPr lang="en-US" altLang="ko-KR" sz="3200" dirty="0"/>
              <a:t>3)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여기서</a:t>
            </a:r>
          </a:p>
          <a:p>
            <a:pPr lvl="1">
              <a:buFontTx/>
              <a:buNone/>
            </a:pPr>
            <a:r>
              <a:rPr lang="en-US" altLang="ko-KR"/>
              <a:t>Pointer = &amp;Var1; </a:t>
            </a:r>
          </a:p>
          <a:p>
            <a:endParaRPr lang="en-US" altLang="ko-KR"/>
          </a:p>
          <a:p>
            <a:r>
              <a:rPr lang="en-US" altLang="ko-KR"/>
              <a:t>Pointer</a:t>
            </a:r>
            <a:r>
              <a:rPr lang="ko-KR" altLang="en-US"/>
              <a:t>라는 변수에 </a:t>
            </a:r>
            <a:r>
              <a:rPr lang="en-US" altLang="ko-KR"/>
              <a:t>Var1</a:t>
            </a:r>
            <a:r>
              <a:rPr lang="ko-KR" altLang="en-US"/>
              <a:t>의 주소인 </a:t>
            </a:r>
            <a:r>
              <a:rPr lang="en-US" altLang="ko-KR"/>
              <a:t>1</a:t>
            </a:r>
            <a:r>
              <a:rPr lang="ko-KR" altLang="en-US"/>
              <a:t>을 넣어주면 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  <a:p>
            <a:pPr lvl="2">
              <a:buFont typeface="Wingdings" pitchFamily="2" charset="2"/>
              <a:buNone/>
            </a:pPr>
            <a:r>
              <a:rPr lang="ko-KR" altLang="en-US" sz="1800"/>
              <a:t> 변수이름 </a:t>
            </a:r>
            <a:r>
              <a:rPr lang="en-US" altLang="ko-KR" sz="1800"/>
              <a:t>|   Var1      Var2                Pointer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</a:t>
            </a:r>
            <a:r>
              <a:rPr lang="ko-KR" altLang="en-US" sz="1800"/>
              <a:t>주  소   </a:t>
            </a:r>
            <a:r>
              <a:rPr lang="en-US" altLang="ko-KR" sz="1800"/>
              <a:t>|     1          2          3           4        . . .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-------+------------------------------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   </a:t>
            </a:r>
            <a:r>
              <a:rPr lang="ko-KR" altLang="en-US" sz="1800"/>
              <a:t>값     </a:t>
            </a:r>
            <a:r>
              <a:rPr lang="en-US" altLang="ko-KR" sz="1800"/>
              <a:t>|    10         ?          ?           1         . . .</a:t>
            </a:r>
          </a:p>
          <a:p>
            <a:pPr>
              <a:buFont typeface="Wingdings" pitchFamily="2" charset="2"/>
              <a:buNone/>
            </a:pPr>
            <a:endParaRPr lang="en-US" altLang="ko-KR" sz="20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 </a:t>
            </a:r>
            <a:r>
              <a:rPr lang="en-US" altLang="ko-KR" sz="3200" dirty="0"/>
              <a:t>(</a:t>
            </a:r>
            <a:r>
              <a:rPr lang="ko-KR" altLang="en-US" sz="3200" dirty="0"/>
              <a:t>참조 연산자 </a:t>
            </a:r>
            <a:r>
              <a:rPr lang="en-US" altLang="ko-KR" sz="3200" dirty="0"/>
              <a:t>4)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다음으로 </a:t>
            </a:r>
          </a:p>
          <a:p>
            <a:pPr lvl="1">
              <a:buFontTx/>
              <a:buNone/>
            </a:pPr>
            <a:r>
              <a:rPr lang="ko-KR" altLang="en-US"/>
              <a:t>*</a:t>
            </a:r>
            <a:r>
              <a:rPr lang="en-US" altLang="ko-KR"/>
              <a:t>Pointer=5; </a:t>
            </a:r>
          </a:p>
          <a:p>
            <a:endParaRPr lang="en-US" altLang="ko-KR"/>
          </a:p>
          <a:p>
            <a:r>
              <a:rPr lang="ko-KR" altLang="en-US"/>
              <a:t>이렇게 해 주면 </a:t>
            </a:r>
            <a:r>
              <a:rPr lang="en-US" altLang="ko-KR"/>
              <a:t>Pointer</a:t>
            </a:r>
            <a:r>
              <a:rPr lang="ko-KR" altLang="en-US"/>
              <a:t>에 기억되어 있는 주소 즉 </a:t>
            </a:r>
            <a:r>
              <a:rPr lang="en-US" altLang="ko-KR"/>
              <a:t>1</a:t>
            </a:r>
            <a:r>
              <a:rPr lang="ko-KR" altLang="en-US"/>
              <a:t>이라는 주소에 </a:t>
            </a:r>
            <a:r>
              <a:rPr lang="en-US" altLang="ko-KR"/>
              <a:t>5</a:t>
            </a:r>
            <a:r>
              <a:rPr lang="ko-KR" altLang="en-US"/>
              <a:t>를 넣어 주면</a:t>
            </a:r>
          </a:p>
          <a:p>
            <a:endParaRPr lang="ko-KR" altLang="en-US"/>
          </a:p>
          <a:p>
            <a:pPr lvl="2">
              <a:buFont typeface="Wingdings" pitchFamily="2" charset="2"/>
              <a:buNone/>
            </a:pPr>
            <a:r>
              <a:rPr lang="ko-KR" altLang="en-US" sz="1800"/>
              <a:t> 변수이름 </a:t>
            </a:r>
            <a:r>
              <a:rPr lang="en-US" altLang="ko-KR" sz="1800"/>
              <a:t>|   Var1      Var2                Pointer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</a:t>
            </a:r>
            <a:r>
              <a:rPr lang="ko-KR" altLang="en-US" sz="1800"/>
              <a:t>주  소   </a:t>
            </a:r>
            <a:r>
              <a:rPr lang="en-US" altLang="ko-KR" sz="1800"/>
              <a:t>|     1          2          3           4        . . .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-------+------------------------------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   </a:t>
            </a:r>
            <a:r>
              <a:rPr lang="ko-KR" altLang="en-US" sz="1800"/>
              <a:t>값     </a:t>
            </a:r>
            <a:r>
              <a:rPr lang="en-US" altLang="ko-KR" sz="1800"/>
              <a:t>|     5          ?          ?           1        . . . </a:t>
            </a:r>
          </a:p>
          <a:p>
            <a:pPr lvl="2">
              <a:buFont typeface="Wingdings" pitchFamily="2" charset="2"/>
              <a:buNone/>
            </a:pPr>
            <a:endParaRPr lang="en-US" altLang="ko-KR" sz="1800"/>
          </a:p>
          <a:p>
            <a:r>
              <a:rPr lang="ko-KR" altLang="en-US"/>
              <a:t>그러므로 </a:t>
            </a:r>
            <a:r>
              <a:rPr lang="en-US" altLang="ko-KR"/>
              <a:t>Var1</a:t>
            </a:r>
            <a:r>
              <a:rPr lang="ko-KR" altLang="en-US"/>
              <a:t>의 값은 </a:t>
            </a:r>
            <a:r>
              <a:rPr lang="en-US" altLang="ko-KR"/>
              <a:t>5</a:t>
            </a:r>
            <a:r>
              <a:rPr lang="ko-KR" altLang="en-US"/>
              <a:t>로 바뀌게 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 </a:t>
            </a:r>
            <a:r>
              <a:rPr lang="en-US" altLang="ko-KR" sz="3200" dirty="0"/>
              <a:t>(</a:t>
            </a:r>
            <a:r>
              <a:rPr lang="ko-KR" altLang="en-US" sz="3200" dirty="0"/>
              <a:t>참조 연산자 </a:t>
            </a:r>
            <a:r>
              <a:rPr lang="en-US" altLang="ko-KR" sz="3200" dirty="0"/>
              <a:t>5)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200">
                <a:latin typeface="굴림" pitchFamily="50" charset="-127"/>
              </a:rPr>
              <a:t>다음과 같은 결과를 화면에 출력하는 프로그램을 작성하세요</a:t>
            </a:r>
            <a:r>
              <a:rPr lang="en-US" altLang="ko-KR" sz="2200">
                <a:latin typeface="굴림" pitchFamily="50" charset="-127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200">
              <a:latin typeface="굴림" pitchFamily="50" charset="-127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ko-KR" sz="2200"/>
              <a:t>********************************************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ko-KR" sz="2200"/>
              <a:t>       Let’s study C/C++ programming!!!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ko-KR" sz="2200"/>
              <a:t>********************************************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04125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마지막으로 </a:t>
            </a:r>
          </a:p>
          <a:p>
            <a:pPr lvl="1">
              <a:buFontTx/>
              <a:buNone/>
            </a:pPr>
            <a:r>
              <a:rPr lang="en-US" altLang="ko-KR"/>
              <a:t>Var2=*Pointer; </a:t>
            </a:r>
          </a:p>
          <a:p>
            <a:endParaRPr lang="en-US" altLang="ko-KR"/>
          </a:p>
          <a:p>
            <a:r>
              <a:rPr lang="ko-KR" altLang="en-US"/>
              <a:t>이렇게 하면 </a:t>
            </a:r>
            <a:r>
              <a:rPr lang="en-US" altLang="ko-KR"/>
              <a:t>Pointer</a:t>
            </a:r>
            <a:r>
              <a:rPr lang="ko-KR" altLang="en-US"/>
              <a:t>에 저장되어 있는 주소 즉 </a:t>
            </a:r>
            <a:r>
              <a:rPr lang="en-US" altLang="ko-KR"/>
              <a:t>1</a:t>
            </a:r>
            <a:r>
              <a:rPr lang="ko-KR" altLang="en-US"/>
              <a:t>이라는 주소에 들어있는 값인 </a:t>
            </a:r>
            <a:r>
              <a:rPr lang="en-US" altLang="ko-KR"/>
              <a:t>5</a:t>
            </a:r>
            <a:r>
              <a:rPr lang="ko-KR" altLang="en-US"/>
              <a:t>가 </a:t>
            </a:r>
            <a:r>
              <a:rPr lang="en-US" altLang="ko-KR"/>
              <a:t>Var2</a:t>
            </a:r>
            <a:r>
              <a:rPr lang="ko-KR" altLang="en-US"/>
              <a:t>에도 들어가므로 </a:t>
            </a:r>
          </a:p>
          <a:p>
            <a:pPr lvl="1">
              <a:buFontTx/>
              <a:buNone/>
            </a:pPr>
            <a:r>
              <a:rPr lang="ko-KR" altLang="en-US" sz="2000"/>
              <a:t>     변수이름 </a:t>
            </a:r>
            <a:r>
              <a:rPr lang="en-US" altLang="ko-KR" sz="2000"/>
              <a:t>|   Var1      Var2                Pointer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</a:t>
            </a:r>
            <a:r>
              <a:rPr lang="ko-KR" altLang="en-US" sz="1800"/>
              <a:t>주  소   </a:t>
            </a:r>
            <a:r>
              <a:rPr lang="en-US" altLang="ko-KR" sz="1800"/>
              <a:t>|     1          2          3           4        . . .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-------+------------------------------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    </a:t>
            </a:r>
            <a:r>
              <a:rPr lang="ko-KR" altLang="en-US" sz="1800"/>
              <a:t>값    </a:t>
            </a:r>
            <a:r>
              <a:rPr lang="en-US" altLang="ko-KR" sz="1800"/>
              <a:t>|     5          5          ?           1        . . .</a:t>
            </a:r>
          </a:p>
          <a:p>
            <a:pPr lvl="2">
              <a:buFont typeface="Wingdings" pitchFamily="2" charset="2"/>
              <a:buNone/>
            </a:pPr>
            <a:endParaRPr lang="en-US" altLang="ko-KR" sz="1800"/>
          </a:p>
          <a:p>
            <a:r>
              <a:rPr lang="ko-KR" altLang="en-US"/>
              <a:t>이렇게 </a:t>
            </a:r>
            <a:r>
              <a:rPr lang="en-US" altLang="ko-KR"/>
              <a:t>Var1</a:t>
            </a:r>
            <a:r>
              <a:rPr lang="ko-KR" altLang="en-US"/>
              <a:t>과 </a:t>
            </a:r>
            <a:r>
              <a:rPr lang="en-US" altLang="ko-KR"/>
              <a:t>Var2</a:t>
            </a:r>
            <a:r>
              <a:rPr lang="ko-KR" altLang="en-US"/>
              <a:t>에 모두 </a:t>
            </a:r>
            <a:r>
              <a:rPr lang="en-US" altLang="ko-KR"/>
              <a:t>5</a:t>
            </a:r>
            <a:r>
              <a:rPr lang="ko-KR" altLang="en-US"/>
              <a:t>가 들어감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포인터 연산자 </a:t>
            </a:r>
            <a:r>
              <a:rPr lang="en-US" altLang="ko-KR" sz="3200" dirty="0"/>
              <a:t>(</a:t>
            </a:r>
            <a:r>
              <a:rPr lang="ko-KR" altLang="en-US" sz="3200" dirty="0"/>
              <a:t>참조 연산자 </a:t>
            </a:r>
            <a:r>
              <a:rPr lang="en-US" altLang="ko-KR" sz="3200" dirty="0"/>
              <a:t>6)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일반적으로 포인터에 초기값을 줄 때는 </a:t>
            </a:r>
          </a:p>
          <a:p>
            <a:pPr lvl="1"/>
            <a:r>
              <a:rPr lang="en-US" altLang="ko-KR" sz="2200"/>
              <a:t>Ex) </a:t>
            </a:r>
            <a:r>
              <a:rPr lang="ko-KR" altLang="en-US" sz="2200"/>
              <a:t>데이터형 변수</a:t>
            </a:r>
            <a:r>
              <a:rPr lang="en-US" altLang="ko-KR" sz="2200"/>
              <a:t>;</a:t>
            </a:r>
          </a:p>
          <a:p>
            <a:pPr lvl="1"/>
            <a:r>
              <a:rPr lang="en-US" altLang="ko-KR" sz="2200"/>
              <a:t>Ex) </a:t>
            </a:r>
            <a:r>
              <a:rPr lang="ko-KR" altLang="en-US" sz="2200"/>
              <a:t>데이터형* 포인터이름 </a:t>
            </a:r>
            <a:r>
              <a:rPr lang="en-US" altLang="ko-KR" sz="2200"/>
              <a:t>= &amp;</a:t>
            </a:r>
            <a:r>
              <a:rPr lang="ko-KR" altLang="en-US" sz="2200"/>
              <a:t>변수</a:t>
            </a:r>
            <a:r>
              <a:rPr lang="en-US" altLang="ko-KR" sz="2200"/>
              <a:t>; </a:t>
            </a:r>
          </a:p>
          <a:p>
            <a:pPr lvl="1"/>
            <a:r>
              <a:rPr lang="en-US" altLang="ko-KR" sz="2200"/>
              <a:t>Ex) </a:t>
            </a:r>
          </a:p>
          <a:p>
            <a:pPr lvl="1">
              <a:buFontTx/>
              <a:buNone/>
            </a:pPr>
            <a:r>
              <a:rPr lang="en-US" altLang="ko-KR" sz="2200"/>
              <a:t>		int Variable;</a:t>
            </a:r>
          </a:p>
          <a:p>
            <a:pPr lvl="1">
              <a:buFontTx/>
              <a:buNone/>
            </a:pPr>
            <a:r>
              <a:rPr lang="en-US" altLang="ko-KR" sz="2200"/>
              <a:t>		int* Pointer=&amp;Variable;</a:t>
            </a:r>
          </a:p>
          <a:p>
            <a:pPr lvl="3"/>
            <a:r>
              <a:rPr lang="ko-KR" altLang="en-US" sz="1800"/>
              <a:t>이렇게 하면 </a:t>
            </a:r>
            <a:r>
              <a:rPr lang="en-US" altLang="ko-KR" sz="1800"/>
              <a:t>Variable</a:t>
            </a:r>
            <a:r>
              <a:rPr lang="ko-KR" altLang="en-US" sz="1800"/>
              <a:t>라는 변수의 주소가 </a:t>
            </a:r>
            <a:r>
              <a:rPr lang="en-US" altLang="ko-KR" sz="1800"/>
              <a:t>Pointer</a:t>
            </a:r>
            <a:r>
              <a:rPr lang="ko-KR" altLang="en-US" sz="1800"/>
              <a:t>라는 포인터에 초기값으로 들어감</a:t>
            </a:r>
          </a:p>
          <a:p>
            <a:pPr lvl="1"/>
            <a:r>
              <a:rPr lang="ko-KR" altLang="en-US" sz="2200"/>
              <a:t>우선 변수를 선언하고 그 변수의 주소를 초기값으로 주는 것</a:t>
            </a:r>
          </a:p>
          <a:p>
            <a:r>
              <a:rPr lang="en-US" altLang="ko-KR" sz="2400"/>
              <a:t>Ex) int* Pointer=1;   (x)</a:t>
            </a:r>
          </a:p>
          <a:p>
            <a:pPr lvl="1"/>
            <a:r>
              <a:rPr lang="ko-KR" altLang="en-US" sz="2200"/>
              <a:t>주소는 자기 마음대로 정하는게 아니므로 위와 같이는 사용 할 수 없음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초기화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void 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{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= 1;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ptr</a:t>
            </a:r>
            <a:r>
              <a:rPr lang="en-US" altLang="ko-KR" dirty="0"/>
              <a:t>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ptr</a:t>
            </a:r>
            <a:r>
              <a:rPr lang="en-US" altLang="ko-KR" dirty="0"/>
              <a:t> = &amp;</a:t>
            </a:r>
            <a:r>
              <a:rPr lang="en-US" altLang="ko-KR" dirty="0" err="1"/>
              <a:t>var</a:t>
            </a:r>
            <a:r>
              <a:rPr lang="en-US" altLang="ko-KR" dirty="0"/>
              <a:t>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Direct , </a:t>
            </a:r>
            <a:r>
              <a:rPr lang="en-US" altLang="ko-KR" dirty="0" err="1"/>
              <a:t>var</a:t>
            </a:r>
            <a:r>
              <a:rPr lang="en-US" altLang="ko-KR" dirty="0"/>
              <a:t> = %d\n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 </a:t>
            </a:r>
            <a:r>
              <a:rPr lang="en-US" altLang="ko-KR" dirty="0" err="1"/>
              <a:t>var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Indirect, </a:t>
            </a:r>
            <a:r>
              <a:rPr lang="en-US" altLang="ko-KR" dirty="0" err="1"/>
              <a:t>var</a:t>
            </a:r>
            <a:r>
              <a:rPr lang="en-US" altLang="ko-KR" dirty="0"/>
              <a:t> = %d\n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 *</a:t>
            </a:r>
            <a:r>
              <a:rPr lang="en-US" altLang="ko-KR" dirty="0" err="1"/>
              <a:t>ptr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The address of </a:t>
            </a:r>
            <a:r>
              <a:rPr lang="en-US" altLang="ko-KR" dirty="0" err="1"/>
              <a:t>var</a:t>
            </a:r>
            <a:r>
              <a:rPr lang="en-US" altLang="ko-KR" dirty="0"/>
              <a:t> = %d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 &amp;</a:t>
            </a:r>
            <a:r>
              <a:rPr lang="en-US" altLang="ko-KR" dirty="0" err="1"/>
              <a:t>var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The address of </a:t>
            </a:r>
            <a:r>
              <a:rPr lang="en-US" altLang="ko-KR" dirty="0" err="1"/>
              <a:t>var</a:t>
            </a:r>
            <a:r>
              <a:rPr lang="en-US" altLang="ko-KR" dirty="0"/>
              <a:t> = %d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 </a:t>
            </a:r>
            <a:r>
              <a:rPr lang="en-US" altLang="ko-KR" dirty="0" err="1"/>
              <a:t>ptr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예제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Var1, Var2;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*</a:t>
            </a:r>
            <a:r>
              <a:rPr lang="en-US" altLang="ko-KR" sz="2000" dirty="0" err="1"/>
              <a:t>pVar</a:t>
            </a:r>
            <a:r>
              <a:rPr lang="en-US" altLang="ko-KR" sz="2000" dirty="0"/>
              <a:t>=&amp;Var1;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*</a:t>
            </a:r>
            <a:r>
              <a:rPr lang="en-US" altLang="ko-KR" sz="2000" dirty="0" err="1"/>
              <a:t>pVar</a:t>
            </a:r>
            <a:r>
              <a:rPr lang="en-US" altLang="ko-KR" sz="2000" dirty="0"/>
              <a:t>=10;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("%d\n",Var1);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Var2=*</a:t>
            </a:r>
            <a:r>
              <a:rPr lang="en-US" altLang="ko-KR" sz="2000" dirty="0" err="1"/>
              <a:t>pVar</a:t>
            </a:r>
            <a:r>
              <a:rPr lang="en-US" altLang="ko-KR" sz="2000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("%d\n",Var2);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pVar</a:t>
            </a:r>
            <a:r>
              <a:rPr lang="en-US" altLang="ko-KR" sz="2000" dirty="0"/>
              <a:t>=&amp;Var2;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*</a:t>
            </a:r>
            <a:r>
              <a:rPr lang="en-US" altLang="ko-KR" sz="2000" dirty="0" err="1"/>
              <a:t>pVar</a:t>
            </a:r>
            <a:r>
              <a:rPr lang="en-US" altLang="ko-KR" sz="2000" dirty="0"/>
              <a:t>=5;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("%d\n",Var2);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예제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p,q</a:t>
            </a:r>
            <a:r>
              <a:rPr lang="en-US" altLang="ko-KR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p=3;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q=2;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("\n*p== %d,  *q== %d\n",</a:t>
            </a:r>
            <a:r>
              <a:rPr lang="en-US" altLang="ko-KR" dirty="0" err="1"/>
              <a:t>p,q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("\n*p== %p,  *q== %p\n",</a:t>
            </a:r>
            <a:r>
              <a:rPr lang="en-US" altLang="ko-KR" dirty="0" err="1"/>
              <a:t>p,q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("\n*p== %p,  *q== %p\</a:t>
            </a:r>
            <a:r>
              <a:rPr lang="en-US" altLang="ko-KR" dirty="0" err="1"/>
              <a:t>n",&amp;p,&amp;q</a:t>
            </a:r>
            <a:r>
              <a:rPr lang="en-US" altLang="ko-KR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예제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stdlib.h</a:t>
            </a:r>
            <a:r>
              <a:rPr lang="en-US" altLang="ko-KR" sz="24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*p,*q;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a,b</a:t>
            </a:r>
            <a:r>
              <a:rPr lang="en-US" altLang="ko-KR" sz="24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a=1; b=2;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p=&amp;a;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	q=&amp;b;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("\</a:t>
            </a:r>
            <a:r>
              <a:rPr lang="en-US" altLang="ko-KR" sz="2000" dirty="0" err="1"/>
              <a:t>n&amp;a</a:t>
            </a:r>
            <a:r>
              <a:rPr lang="en-US" altLang="ko-KR" sz="2000" dirty="0"/>
              <a:t>==%p,  a==%d,  &amp;b==%p,  b==%d",&amp;a,a,&amp;</a:t>
            </a:r>
            <a:r>
              <a:rPr lang="en-US" altLang="ko-KR" sz="2000" dirty="0" err="1"/>
              <a:t>b,b</a:t>
            </a:r>
            <a:r>
              <a:rPr lang="en-US" altLang="ko-KR" sz="20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("\np==%p,  *p==%d,  q==%p,  *q==%d\</a:t>
            </a:r>
            <a:r>
              <a:rPr lang="en-US" altLang="ko-KR" sz="2000" dirty="0" err="1"/>
              <a:t>n",p</a:t>
            </a:r>
            <a:r>
              <a:rPr lang="en-US" altLang="ko-KR" sz="2000" dirty="0"/>
              <a:t>,*</a:t>
            </a:r>
            <a:r>
              <a:rPr lang="en-US" altLang="ko-KR" sz="2000" dirty="0" err="1"/>
              <a:t>p,q</a:t>
            </a:r>
            <a:r>
              <a:rPr lang="en-US" altLang="ko-KR" sz="2000" dirty="0"/>
              <a:t>,*q);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예제</a:t>
            </a:r>
            <a:r>
              <a:rPr lang="en-US" altLang="ko-KR"/>
              <a:t>(4)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a,b</a:t>
            </a:r>
            <a:r>
              <a:rPr lang="en-US" altLang="ko-KR" sz="14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*p, *q;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a=1;   b=3;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p=&amp;a;  q=&amp;b;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 *p=%d, *q=%d\n", *p,*q);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call_ref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p,q</a:t>
            </a:r>
            <a:r>
              <a:rPr lang="en-US" altLang="ko-KR" sz="1400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 *p=%d, *q=%d", *p,*q);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 err="1"/>
              <a:t>call_ref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*x, *y)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*x=3;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	*y=5;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}</a:t>
            </a:r>
            <a:endParaRPr lang="en-US" altLang="ko-KR" sz="2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예제</a:t>
            </a:r>
            <a:r>
              <a:rPr lang="en-US" altLang="ko-KR"/>
              <a:t>(5)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포인터 </a:t>
            </a:r>
            <a:r>
              <a:rPr lang="en-US" altLang="ko-KR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(2)</a:t>
            </a:r>
          </a:p>
          <a:p>
            <a:pPr algn="ctr"/>
            <a:endParaRPr lang="en-US" altLang="ko-KR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기본개념</a:t>
            </a:r>
          </a:p>
          <a:p>
            <a:pPr lvl="1"/>
            <a:r>
              <a:rPr lang="ko-KR" altLang="en-US"/>
              <a:t> 포인터도 </a:t>
            </a:r>
            <a:r>
              <a:rPr lang="en-US" altLang="ko-KR"/>
              <a:t>'</a:t>
            </a:r>
            <a:r>
              <a:rPr lang="ko-KR" altLang="en-US"/>
              <a:t>변수</a:t>
            </a:r>
            <a:r>
              <a:rPr lang="en-US" altLang="ko-KR"/>
              <a:t>' 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가질 수 있는 값은 메모리의 </a:t>
            </a:r>
            <a:r>
              <a:rPr lang="en-US" altLang="ko-KR"/>
              <a:t>'</a:t>
            </a:r>
            <a:r>
              <a:rPr lang="ko-KR" altLang="en-US"/>
              <a:t>주소</a:t>
            </a:r>
            <a:r>
              <a:rPr lang="en-US" altLang="ko-KR"/>
              <a:t>' </a:t>
            </a:r>
          </a:p>
          <a:p>
            <a:pPr lvl="1"/>
            <a:r>
              <a:rPr lang="en-US" altLang="ko-KR"/>
              <a:t>&amp;</a:t>
            </a:r>
            <a:r>
              <a:rPr lang="ko-KR" altLang="en-US"/>
              <a:t>는 변수를 오퍼랜드로 갖는 </a:t>
            </a:r>
            <a:r>
              <a:rPr lang="en-US" altLang="ko-KR"/>
              <a:t>'</a:t>
            </a:r>
            <a:r>
              <a:rPr lang="ko-KR" altLang="en-US"/>
              <a:t>연산자</a:t>
            </a:r>
            <a:r>
              <a:rPr lang="en-US" altLang="ko-KR"/>
              <a:t>'</a:t>
            </a:r>
            <a:r>
              <a:rPr lang="ko-KR" altLang="en-US"/>
              <a:t>로 그 변수가 갖는 주소를 반환하는 </a:t>
            </a:r>
            <a:r>
              <a:rPr lang="en-US" altLang="ko-KR"/>
              <a:t>'address of </a:t>
            </a:r>
            <a:r>
              <a:rPr lang="ko-KR" altLang="en-US"/>
              <a:t>연산자</a:t>
            </a:r>
            <a:r>
              <a:rPr lang="ko-KR" altLang="en-US">
                <a:latin typeface="Lucida Console"/>
              </a:rPr>
              <a:t>‘</a:t>
            </a:r>
            <a:endParaRPr lang="ko-KR" altLang="en-US"/>
          </a:p>
          <a:p>
            <a:pPr lvl="1"/>
            <a:r>
              <a:rPr lang="ko-KR" altLang="en-US"/>
              <a:t>*는 포인터를 오퍼랜드로 갖는 </a:t>
            </a:r>
            <a:r>
              <a:rPr lang="en-US" altLang="ko-KR"/>
              <a:t>'</a:t>
            </a:r>
            <a:r>
              <a:rPr lang="ko-KR" altLang="en-US"/>
              <a:t>연산자</a:t>
            </a:r>
            <a:r>
              <a:rPr lang="en-US" altLang="ko-KR"/>
              <a:t>'</a:t>
            </a:r>
            <a:r>
              <a:rPr lang="ko-KR" altLang="en-US"/>
              <a:t>로 그 변수</a:t>
            </a:r>
            <a:r>
              <a:rPr lang="en-US" altLang="ko-KR"/>
              <a:t>(</a:t>
            </a:r>
            <a:r>
              <a:rPr lang="ko-KR" altLang="en-US"/>
              <a:t>포인터</a:t>
            </a:r>
            <a:r>
              <a:rPr lang="en-US" altLang="ko-KR"/>
              <a:t>)</a:t>
            </a:r>
            <a:r>
              <a:rPr lang="ko-KR" altLang="en-US"/>
              <a:t>가 갖는 값이 가르키는 곳의 값을 반환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</a:t>
            </a:r>
            <a:r>
              <a:rPr lang="en-US" altLang="ko-KR"/>
              <a:t>(review)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a</a:t>
            </a:r>
            <a:r>
              <a:rPr lang="ko-KR" altLang="en-US" sz="2400"/>
              <a:t>가 포인터인데 왜 포인터를 선언하는데 </a:t>
            </a:r>
            <a:r>
              <a:rPr lang="en-US" altLang="ko-KR" sz="2400"/>
              <a:t>int *a</a:t>
            </a:r>
            <a:r>
              <a:rPr lang="ko-KR" altLang="en-US" sz="2400"/>
              <a:t>로 하는지</a:t>
            </a:r>
          </a:p>
          <a:p>
            <a:pPr lvl="1"/>
            <a:r>
              <a:rPr lang="ko-KR" altLang="en-US" sz="2200"/>
              <a:t> *</a:t>
            </a:r>
            <a:r>
              <a:rPr lang="en-US" altLang="ko-KR" sz="2200"/>
              <a:t>a</a:t>
            </a:r>
            <a:r>
              <a:rPr lang="ko-KR" altLang="en-US" sz="2200"/>
              <a:t>와 같이 써놓으니 </a:t>
            </a:r>
            <a:r>
              <a:rPr lang="en-US" altLang="ko-KR" sz="2200"/>
              <a:t>'*a'</a:t>
            </a:r>
            <a:r>
              <a:rPr lang="ko-KR" altLang="en-US" sz="2200"/>
              <a:t>이 포인터인지 </a:t>
            </a:r>
            <a:r>
              <a:rPr lang="en-US" altLang="ko-KR" sz="2200"/>
              <a:t>'*'</a:t>
            </a:r>
            <a:r>
              <a:rPr lang="ko-KR" altLang="en-US" sz="2200"/>
              <a:t>게 포인터인지 </a:t>
            </a:r>
            <a:r>
              <a:rPr lang="en-US" altLang="ko-KR" sz="2200"/>
              <a:t>'a'</a:t>
            </a:r>
            <a:r>
              <a:rPr lang="ko-KR" altLang="en-US" sz="2200"/>
              <a:t>게 포인터인지 헷갈리지만 </a:t>
            </a:r>
            <a:r>
              <a:rPr lang="en-US" altLang="ko-KR" sz="2200"/>
              <a:t>C</a:t>
            </a:r>
            <a:r>
              <a:rPr lang="ko-KR" altLang="en-US" sz="2200"/>
              <a:t>에서는 자료형보다는 </a:t>
            </a:r>
            <a:r>
              <a:rPr lang="en-US" altLang="ko-KR" sz="2200"/>
              <a:t>expression(</a:t>
            </a:r>
            <a:r>
              <a:rPr lang="ko-KR" altLang="en-US" sz="2200"/>
              <a:t>수식</a:t>
            </a:r>
            <a:r>
              <a:rPr lang="en-US" altLang="ko-KR" sz="2200"/>
              <a:t>, </a:t>
            </a:r>
            <a:r>
              <a:rPr lang="ko-KR" altLang="en-US" sz="2200"/>
              <a:t>값</a:t>
            </a:r>
            <a:r>
              <a:rPr lang="en-US" altLang="ko-KR" sz="2200"/>
              <a:t>)</a:t>
            </a:r>
            <a:r>
              <a:rPr lang="ko-KR" altLang="en-US" sz="2200"/>
              <a:t>을 중요시 한다</a:t>
            </a:r>
            <a:r>
              <a:rPr lang="en-US" altLang="ko-KR" sz="2200"/>
              <a:t>. </a:t>
            </a:r>
            <a:r>
              <a:rPr lang="ko-KR" altLang="en-US" sz="2200"/>
              <a:t>즉</a:t>
            </a:r>
            <a:r>
              <a:rPr lang="en-US" altLang="ko-KR" sz="2200"/>
              <a:t>, C</a:t>
            </a:r>
            <a:r>
              <a:rPr lang="ko-KR" altLang="en-US" sz="2200"/>
              <a:t>언어는 </a:t>
            </a:r>
            <a:r>
              <a:rPr lang="en-US" altLang="ko-KR" sz="2200"/>
              <a:t>'a</a:t>
            </a:r>
            <a:r>
              <a:rPr lang="ko-KR" altLang="en-US" sz="2200"/>
              <a:t>가 포인터이며 그 포인터는 </a:t>
            </a:r>
            <a:r>
              <a:rPr lang="en-US" altLang="ko-KR" sz="2200"/>
              <a:t>int*</a:t>
            </a:r>
            <a:r>
              <a:rPr lang="ko-KR" altLang="en-US" sz="2200"/>
              <a:t>형이다</a:t>
            </a:r>
            <a:r>
              <a:rPr lang="en-US" altLang="ko-KR" sz="2200"/>
              <a:t>'</a:t>
            </a:r>
            <a:r>
              <a:rPr lang="ko-KR" altLang="en-US" sz="2200"/>
              <a:t>라는 사실 보다는 </a:t>
            </a:r>
            <a:r>
              <a:rPr lang="en-US" altLang="ko-KR" sz="2200"/>
              <a:t>'*a</a:t>
            </a:r>
            <a:r>
              <a:rPr lang="ko-KR" altLang="en-US" sz="2200"/>
              <a:t>는 </a:t>
            </a:r>
            <a:r>
              <a:rPr lang="en-US" altLang="ko-KR" sz="2200"/>
              <a:t>int</a:t>
            </a:r>
            <a:r>
              <a:rPr lang="ko-KR" altLang="en-US" sz="2200"/>
              <a:t>형으로서 정수이다</a:t>
            </a:r>
            <a:r>
              <a:rPr lang="en-US" altLang="ko-KR" sz="2200"/>
              <a:t>'</a:t>
            </a:r>
            <a:r>
              <a:rPr lang="ko-KR" altLang="en-US" sz="2200"/>
              <a:t>라는 것을 더 중요시 하므로아직도 </a:t>
            </a:r>
            <a:r>
              <a:rPr lang="en-US" altLang="ko-KR" sz="2200"/>
              <a:t>C </a:t>
            </a:r>
            <a:r>
              <a:rPr lang="ko-KR" altLang="en-US" sz="2200"/>
              <a:t>프로그래머들은 </a:t>
            </a:r>
            <a:r>
              <a:rPr lang="en-US" altLang="ko-KR" sz="2200"/>
              <a:t>int *a</a:t>
            </a:r>
            <a:r>
              <a:rPr lang="ko-KR" altLang="en-US" sz="2200"/>
              <a:t>라고 사용</a:t>
            </a:r>
          </a:p>
          <a:p>
            <a:pPr lvl="1"/>
            <a:endParaRPr lang="ko-KR" altLang="en-US" sz="2200"/>
          </a:p>
          <a:p>
            <a:r>
              <a:rPr lang="en-US" altLang="ko-KR" sz="2400"/>
              <a:t>C++</a:t>
            </a:r>
            <a:r>
              <a:rPr lang="ko-KR" altLang="en-US" sz="2400"/>
              <a:t>에선 </a:t>
            </a:r>
            <a:r>
              <a:rPr lang="en-US" altLang="ko-KR" sz="2400"/>
              <a:t>int* a; </a:t>
            </a:r>
          </a:p>
          <a:p>
            <a:pPr lvl="1"/>
            <a:r>
              <a:rPr lang="en-US" altLang="ko-KR" sz="2200"/>
              <a:t>C</a:t>
            </a:r>
            <a:r>
              <a:rPr lang="ko-KR" altLang="en-US" sz="2200"/>
              <a:t>에서와는 반대로 </a:t>
            </a:r>
            <a:r>
              <a:rPr lang="en-US" altLang="ko-KR" sz="2200"/>
              <a:t>C++</a:t>
            </a:r>
            <a:r>
              <a:rPr lang="ko-KR" altLang="en-US" sz="2200"/>
              <a:t>은 *</a:t>
            </a:r>
            <a:r>
              <a:rPr lang="en-US" altLang="ko-KR" sz="2200"/>
              <a:t>a</a:t>
            </a:r>
            <a:r>
              <a:rPr lang="ko-KR" altLang="en-US" sz="2200"/>
              <a:t>가 정수라는 사실을 중요시하기 보다는 </a:t>
            </a:r>
            <a:r>
              <a:rPr lang="en-US" altLang="ko-KR" sz="2200"/>
              <a:t>a</a:t>
            </a:r>
            <a:r>
              <a:rPr lang="ko-KR" altLang="en-US" sz="2200"/>
              <a:t>의 자료형이 </a:t>
            </a:r>
            <a:r>
              <a:rPr lang="en-US" altLang="ko-KR" sz="2200"/>
              <a:t>int*, </a:t>
            </a:r>
            <a:r>
              <a:rPr lang="ko-KR" altLang="en-US" sz="2200"/>
              <a:t>즉 </a:t>
            </a:r>
            <a:r>
              <a:rPr lang="en-US" altLang="ko-KR" sz="2200"/>
              <a:t>pointer to int</a:t>
            </a:r>
            <a:r>
              <a:rPr lang="ko-KR" altLang="en-US" sz="2200"/>
              <a:t>라는 자료형을 더 강조한다</a:t>
            </a:r>
            <a:r>
              <a:rPr lang="en-US" altLang="ko-KR" sz="2200"/>
              <a:t>. </a:t>
            </a:r>
            <a:r>
              <a:rPr lang="ko-KR" altLang="en-US" sz="2200"/>
              <a:t>그래서 보통 </a:t>
            </a:r>
            <a:r>
              <a:rPr lang="en-US" altLang="ko-KR" sz="2200"/>
              <a:t>C</a:t>
            </a:r>
            <a:r>
              <a:rPr lang="ko-KR" altLang="en-US" sz="2200"/>
              <a:t>에선 </a:t>
            </a:r>
            <a:r>
              <a:rPr lang="en-US" altLang="ko-KR" sz="2200"/>
              <a:t>int *a; </a:t>
            </a:r>
            <a:r>
              <a:rPr lang="ko-KR" altLang="en-US" sz="2200"/>
              <a:t>라쓰고</a:t>
            </a:r>
            <a:r>
              <a:rPr lang="en-US" altLang="ko-KR" sz="2200"/>
              <a:t>C++</a:t>
            </a:r>
            <a:r>
              <a:rPr lang="ko-KR" altLang="en-US" sz="2200"/>
              <a:t>에선 </a:t>
            </a:r>
            <a:r>
              <a:rPr lang="en-US" altLang="ko-KR" sz="2200"/>
              <a:t>int* a; </a:t>
            </a:r>
            <a:r>
              <a:rPr lang="ko-KR" altLang="en-US" sz="2200"/>
              <a:t>라 쓰고 있으나 현재 구별없이 사용가능</a:t>
            </a:r>
            <a:r>
              <a:rPr lang="en-US" altLang="ko-KR" sz="220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Cf. </a:t>
            </a:r>
            <a:r>
              <a:rPr lang="ko-KR" altLang="en-US"/>
              <a:t>포인터 선언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// ../../output/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//./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("************************************\n");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  Let's study C/C++ programming!!! 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("************************************\n");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107707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int a = 10, b = 30;     </a:t>
            </a:r>
            <a:r>
              <a:rPr lang="en-US" altLang="ko-KR" sz="1800"/>
              <a:t>// int </a:t>
            </a:r>
            <a:r>
              <a:rPr lang="ko-KR" altLang="en-US" sz="1800"/>
              <a:t>형 변수 </a:t>
            </a:r>
            <a:r>
              <a:rPr lang="en-US" altLang="ko-KR" sz="1800"/>
              <a:t>a, b</a:t>
            </a:r>
            <a:r>
              <a:rPr lang="ko-KR" altLang="en-US" sz="1800"/>
              <a:t>선언</a:t>
            </a:r>
            <a:r>
              <a:rPr lang="en-US" altLang="ko-KR" sz="1800"/>
              <a:t>, </a:t>
            </a:r>
            <a:r>
              <a:rPr lang="ko-KR" altLang="en-US" sz="1800"/>
              <a:t>값을 </a:t>
            </a:r>
            <a:r>
              <a:rPr lang="en-US" altLang="ko-KR" sz="1800"/>
              <a:t>10, 30</a:t>
            </a:r>
            <a:r>
              <a:rPr lang="ko-KR" altLang="en-US" sz="1800"/>
              <a:t>으로 초기화</a:t>
            </a:r>
          </a:p>
          <a:p>
            <a:r>
              <a:rPr lang="en-US" altLang="ko-KR" sz="2000"/>
              <a:t>int* ip;                     // ip</a:t>
            </a:r>
            <a:r>
              <a:rPr lang="ko-KR" altLang="en-US" sz="2000"/>
              <a:t>라는 </a:t>
            </a:r>
            <a:r>
              <a:rPr lang="en-US" altLang="ko-KR" sz="2000"/>
              <a:t>pointer to int </a:t>
            </a:r>
            <a:r>
              <a:rPr lang="ko-KR" altLang="en-US" sz="2000"/>
              <a:t>선언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ip = &amp;a;                   // ip</a:t>
            </a:r>
            <a:r>
              <a:rPr lang="ko-KR" altLang="en-US" sz="2000"/>
              <a:t>에 </a:t>
            </a:r>
            <a:r>
              <a:rPr lang="en-US" altLang="ko-KR" sz="2000"/>
              <a:t>a</a:t>
            </a:r>
            <a:r>
              <a:rPr lang="ko-KR" altLang="en-US" sz="2000"/>
              <a:t>의 주소 할당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ip = &amp;b;                   // ip</a:t>
            </a:r>
            <a:r>
              <a:rPr lang="ko-KR" altLang="en-US" sz="2000"/>
              <a:t>에 </a:t>
            </a:r>
            <a:r>
              <a:rPr lang="en-US" altLang="ko-KR" sz="2000"/>
              <a:t>b</a:t>
            </a:r>
            <a:r>
              <a:rPr lang="ko-KR" altLang="en-US" sz="2000"/>
              <a:t>의 주소 할당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*ip = a;                    // *ip </a:t>
            </a:r>
            <a:r>
              <a:rPr lang="ko-KR" altLang="en-US" sz="2000"/>
              <a:t>는 </a:t>
            </a:r>
            <a:r>
              <a:rPr lang="en-US" altLang="ko-KR" sz="2000"/>
              <a:t>b</a:t>
            </a:r>
            <a:r>
              <a:rPr lang="ko-KR" altLang="en-US" sz="2000"/>
              <a:t>죠</a:t>
            </a:r>
            <a:r>
              <a:rPr lang="en-US" altLang="ko-KR" sz="2000"/>
              <a:t>, b</a:t>
            </a:r>
            <a:r>
              <a:rPr lang="ko-KR" altLang="en-US" sz="2000"/>
              <a:t>에 </a:t>
            </a:r>
            <a:r>
              <a:rPr lang="en-US" altLang="ko-KR" sz="2000"/>
              <a:t>a</a:t>
            </a:r>
            <a:r>
              <a:rPr lang="ko-KR" altLang="en-US" sz="2000"/>
              <a:t>의 값을 할당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int** ipp;             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// pointer to 'pointer to int' '</a:t>
            </a:r>
            <a:r>
              <a:rPr lang="ko-KR" altLang="en-US" sz="2000"/>
              <a:t>정수에 대한 포인터</a:t>
            </a:r>
            <a:r>
              <a:rPr lang="en-US" altLang="ko-KR" sz="2000"/>
              <a:t>'</a:t>
            </a:r>
            <a:r>
              <a:rPr lang="ko-KR" altLang="en-US" sz="2000"/>
              <a:t>에 대한 포인터</a:t>
            </a:r>
          </a:p>
          <a:p>
            <a:r>
              <a:rPr lang="en-US" altLang="ko-KR" sz="2000"/>
              <a:t>ipp = &amp;ip;             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// ip(pointer to int)</a:t>
            </a:r>
            <a:r>
              <a:rPr lang="ko-KR" altLang="en-US" sz="2000"/>
              <a:t>의 주소</a:t>
            </a:r>
            <a:r>
              <a:rPr lang="en-US" altLang="ko-KR" sz="2000"/>
              <a:t>(address of 'pointer to int')</a:t>
            </a:r>
            <a:r>
              <a:rPr lang="ko-KR" altLang="en-US" sz="2000"/>
              <a:t>로 초기화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int* p;</a:t>
            </a:r>
          </a:p>
          <a:p>
            <a:r>
              <a:rPr lang="en-US" altLang="ko-KR" sz="2000"/>
              <a:t>p = ip;                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</a:t>
            </a:r>
            <a:r>
              <a:rPr lang="en-US" altLang="ko-KR" sz="1800"/>
              <a:t>// </a:t>
            </a:r>
            <a:r>
              <a:rPr lang="ko-KR" altLang="en-US" sz="1800"/>
              <a:t>포인터도 변수</a:t>
            </a:r>
            <a:r>
              <a:rPr lang="en-US" altLang="ko-KR" sz="1800"/>
              <a:t>, int </a:t>
            </a:r>
            <a:r>
              <a:rPr lang="ko-KR" altLang="en-US" sz="1800"/>
              <a:t>변수에 </a:t>
            </a:r>
            <a:r>
              <a:rPr lang="en-US" altLang="ko-KR" sz="1800"/>
              <a:t>int</a:t>
            </a:r>
            <a:r>
              <a:rPr lang="ko-KR" altLang="en-US" sz="1800"/>
              <a:t>값을 넣듯이 </a:t>
            </a:r>
            <a:r>
              <a:rPr lang="en-US" altLang="ko-KR" sz="1800"/>
              <a:t>int*</a:t>
            </a:r>
            <a:r>
              <a:rPr lang="ko-KR" altLang="en-US" sz="1800"/>
              <a:t>변수에 </a:t>
            </a:r>
            <a:r>
              <a:rPr lang="en-US" altLang="ko-KR" sz="1800"/>
              <a:t>int*</a:t>
            </a:r>
            <a:r>
              <a:rPr lang="ko-KR" altLang="en-US" sz="1800"/>
              <a:t>값을</a:t>
            </a:r>
            <a:r>
              <a:rPr lang="en-US" altLang="ko-KR" sz="180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   // int*</a:t>
            </a:r>
            <a:r>
              <a:rPr lang="ko-KR" altLang="en-US" sz="2000"/>
              <a:t>는 </a:t>
            </a:r>
            <a:r>
              <a:rPr lang="en-US" altLang="ko-KR" sz="2000"/>
              <a:t>pointer to int, </a:t>
            </a:r>
            <a:r>
              <a:rPr lang="ko-KR" altLang="en-US" sz="2000"/>
              <a:t>정수 변수에 대한 포인터라 읽음</a:t>
            </a:r>
            <a:r>
              <a:rPr lang="en-US" altLang="ko-KR" sz="2000"/>
              <a:t>.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선언 예제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대괄호를 포함하지 않는 배열의 이름 </a:t>
            </a:r>
            <a:r>
              <a:rPr lang="en-US" altLang="ko-KR"/>
              <a:t>: </a:t>
            </a:r>
            <a:r>
              <a:rPr lang="ko-KR" altLang="en-US"/>
              <a:t>배열의 첫 번째 요소에 대한 포인터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 </a:t>
            </a:r>
            <a:r>
              <a:rPr lang="en-US" altLang="ko-KR"/>
              <a:t>ex)   int  data[100];   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  data</a:t>
            </a:r>
            <a:r>
              <a:rPr lang="ko-KR" altLang="en-US"/>
              <a:t>는 </a:t>
            </a:r>
            <a:r>
              <a:rPr lang="en-US" altLang="ko-KR"/>
              <a:t>data[0]</a:t>
            </a:r>
            <a:r>
              <a:rPr lang="ko-KR" altLang="en-US"/>
              <a:t>의 주소를 나타냄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  </a:t>
            </a:r>
            <a:r>
              <a:rPr lang="en-US" altLang="ko-KR"/>
              <a:t>(data == &amp;data[0])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 ex) int arr[100], *p_arr;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/>
              <a:t>         p_arr = arr;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ko-KR" altLang="en-US"/>
              <a:t>데이터형태* 포인터배열명</a:t>
            </a:r>
            <a:r>
              <a:rPr lang="en-US" altLang="ko-KR"/>
              <a:t>[</a:t>
            </a:r>
            <a:r>
              <a:rPr lang="ko-KR" altLang="en-US"/>
              <a:t>크기</a:t>
            </a:r>
            <a:r>
              <a:rPr lang="en-US" altLang="ko-KR"/>
              <a:t>];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Ex)  int* PointerArray[10];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Ex)  int* PointerArray[10][10];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Ex)  int* PointerArray[10][10][10];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포인터와 배열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배열의 저장</a:t>
            </a:r>
          </a:p>
          <a:p>
            <a:pPr lvl="1"/>
            <a:r>
              <a:rPr lang="ko-KR" altLang="en-US"/>
              <a:t>첫 번째 요소가 가장 낮은 주소 값을 가지는 부분에 저장되는 순서로 메모리에 저장</a:t>
            </a:r>
          </a:p>
          <a:p>
            <a:pPr lvl="1"/>
            <a:r>
              <a:rPr lang="ko-KR" altLang="en-US"/>
              <a:t>영역의 차이는 단지 타입에 따라 달라짐</a:t>
            </a:r>
          </a:p>
          <a:p>
            <a:r>
              <a:rPr lang="en-US" altLang="ko-KR"/>
              <a:t>ex)</a:t>
            </a:r>
          </a:p>
          <a:p>
            <a:pPr lvl="1"/>
            <a:r>
              <a:rPr lang="en-US" altLang="ko-KR"/>
              <a:t>int x[6];</a:t>
            </a:r>
          </a:p>
          <a:p>
            <a:pPr lvl="1"/>
            <a:r>
              <a:rPr lang="en-US" altLang="ko-KR"/>
              <a:t>double y[6];</a:t>
            </a:r>
          </a:p>
          <a:p>
            <a:pPr lvl="1"/>
            <a:r>
              <a:rPr lang="ko-KR" altLang="en-US"/>
              <a:t>만약 </a:t>
            </a:r>
            <a:r>
              <a:rPr lang="en-US" altLang="ko-KR"/>
              <a:t>x == 1000</a:t>
            </a:r>
            <a:r>
              <a:rPr lang="ko-KR" altLang="en-US"/>
              <a:t>이면</a:t>
            </a:r>
          </a:p>
          <a:p>
            <a:pPr lvl="2"/>
            <a:r>
              <a:rPr lang="en-US" altLang="ko-KR"/>
              <a:t>&amp;x[0]  == 1000, &amp;x[1] == 1004 </a:t>
            </a:r>
            <a:r>
              <a:rPr lang="en-US" altLang="ko-KR">
                <a:latin typeface="Times New Roman"/>
              </a:rPr>
              <a:t>…</a:t>
            </a:r>
            <a:endParaRPr lang="en-US" altLang="ko-KR"/>
          </a:p>
          <a:p>
            <a:pPr lvl="1"/>
            <a:r>
              <a:rPr lang="ko-KR" altLang="en-US"/>
              <a:t>만약 </a:t>
            </a:r>
            <a:r>
              <a:rPr lang="en-US" altLang="ko-KR"/>
              <a:t>y == 1000</a:t>
            </a:r>
            <a:r>
              <a:rPr lang="ko-KR" altLang="en-US"/>
              <a:t>이면</a:t>
            </a:r>
          </a:p>
          <a:p>
            <a:pPr lvl="2"/>
            <a:r>
              <a:rPr lang="en-US" altLang="ko-KR"/>
              <a:t>&amp;y[0] == 1000,  &amp;y[1] == 1008 </a:t>
            </a:r>
            <a:r>
              <a:rPr lang="en-US" altLang="ko-KR">
                <a:latin typeface="Times New Roman"/>
              </a:rPr>
              <a:t>…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배열의 요소가 메모리에 저장되는 방법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{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200"/>
              <a:t>int         arr[5], x;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200"/>
              <a:t>float      farr[5];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200"/>
              <a:t>double   darr[5];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200"/>
              <a:t>printf(</a:t>
            </a:r>
            <a:r>
              <a:rPr lang="en-US" altLang="ko-KR" sz="2200">
                <a:latin typeface="Lucida Console"/>
              </a:rPr>
              <a:t>“</a:t>
            </a:r>
            <a:r>
              <a:rPr lang="en-US" altLang="ko-KR" sz="2200"/>
              <a:t>\t\t Integer\t\t Float\t\t Double</a:t>
            </a:r>
            <a:r>
              <a:rPr lang="en-US" altLang="ko-KR" sz="2200">
                <a:latin typeface="Lucida Console"/>
              </a:rPr>
              <a:t>”</a:t>
            </a:r>
            <a:r>
              <a:rPr lang="en-US" altLang="ko-KR" sz="2200"/>
              <a:t>);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200"/>
              <a:t>for(x=0; x&lt;5; x++)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200"/>
              <a:t>{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400"/>
              <a:t>        </a:t>
            </a:r>
            <a:r>
              <a:rPr lang="en-US" altLang="ko-KR" sz="2000"/>
              <a:t>printf(</a:t>
            </a:r>
            <a:r>
              <a:rPr lang="en-US" altLang="ko-KR" sz="2000">
                <a:latin typeface="Lucida Console"/>
              </a:rPr>
              <a:t>“</a:t>
            </a:r>
            <a:r>
              <a:rPr lang="en-US" altLang="ko-KR" sz="2000"/>
              <a:t>\nElement %d:\t%d\t\t%d\t\t%d</a:t>
            </a:r>
            <a:r>
              <a:rPr lang="en-US" altLang="ko-KR" sz="2000">
                <a:latin typeface="Lucida Console"/>
              </a:rPr>
              <a:t>”</a:t>
            </a:r>
            <a:r>
              <a:rPr lang="en-US" altLang="ko-KR" sz="2000"/>
              <a:t>, </a:t>
            </a:r>
          </a:p>
          <a:p>
            <a:pPr lvl="2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900"/>
              <a:t>                                       x, &amp;arr[x], &amp;farr[x], &amp;darr[x] );</a:t>
            </a:r>
          </a:p>
          <a:p>
            <a:pPr lvl="1"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200"/>
              <a:t>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포인터의 증가</a:t>
            </a:r>
          </a:p>
          <a:p>
            <a:pPr lvl="1"/>
            <a:r>
              <a:rPr lang="ko-KR" altLang="en-US"/>
              <a:t>저장된 주소 값을 증가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포인터 값의 증가</a:t>
            </a:r>
          </a:p>
          <a:p>
            <a:pPr lvl="2"/>
            <a:r>
              <a:rPr lang="ko-KR" altLang="en-US"/>
              <a:t>배열의 경우  </a:t>
            </a:r>
            <a:r>
              <a:rPr lang="en-US" altLang="ko-KR"/>
              <a:t>: </a:t>
            </a:r>
            <a:r>
              <a:rPr lang="ko-KR" altLang="en-US"/>
              <a:t>자동적으로 그것이 지시하는 배열의 다음 요소를 지시</a:t>
            </a:r>
          </a:p>
          <a:p>
            <a:pPr lvl="2"/>
            <a:r>
              <a:rPr lang="ko-KR" altLang="en-US"/>
              <a:t>포인터의 선언을 통해서 포인터가 지적하는 데이타의형태를 알게 되며 데이터의 혀의 크기에 따라 서 포인터에 저장된 주소 값을 증가</a:t>
            </a:r>
          </a:p>
          <a:p>
            <a:pPr lvl="2"/>
            <a:r>
              <a:rPr lang="ko-KR" altLang="en-US"/>
              <a:t>포인터의 타입에 따라  </a:t>
            </a:r>
            <a:r>
              <a:rPr lang="en-US" altLang="ko-KR"/>
              <a:t>++</a:t>
            </a:r>
            <a:r>
              <a:rPr lang="ko-KR" altLang="en-US"/>
              <a:t>연산자 적용시 </a:t>
            </a:r>
            <a:r>
              <a:rPr lang="en-US" altLang="ko-KR"/>
              <a:t>: int </a:t>
            </a:r>
            <a:r>
              <a:rPr lang="ko-KR" altLang="en-US"/>
              <a:t>인 경우 </a:t>
            </a:r>
            <a:r>
              <a:rPr lang="en-US" altLang="ko-KR"/>
              <a:t>4,  float</a:t>
            </a:r>
            <a:r>
              <a:rPr lang="ko-KR" altLang="en-US"/>
              <a:t>인 경우 </a:t>
            </a:r>
            <a:r>
              <a:rPr lang="en-US" altLang="ko-KR"/>
              <a:t>4, double </a:t>
            </a:r>
            <a:r>
              <a:rPr lang="ko-KR" altLang="en-US"/>
              <a:t>인 경우 </a:t>
            </a:r>
            <a:r>
              <a:rPr lang="en-US" altLang="ko-KR"/>
              <a:t>8</a:t>
            </a:r>
            <a:r>
              <a:rPr lang="ko-KR" altLang="en-US"/>
              <a:t>이 증가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ex) int arr[10], *ptr;</a:t>
            </a:r>
          </a:p>
          <a:p>
            <a:pPr lvl="1">
              <a:buFontTx/>
              <a:buChar char=" "/>
            </a:pPr>
            <a:r>
              <a:rPr lang="en-US" altLang="ko-KR"/>
              <a:t>   ptr = arr</a:t>
            </a:r>
          </a:p>
          <a:p>
            <a:pPr lvl="1">
              <a:buFontTx/>
              <a:buChar char=" "/>
            </a:pPr>
            <a:r>
              <a:rPr lang="en-US" altLang="ko-KR"/>
              <a:t>   ptr++;     --&gt;   ptr</a:t>
            </a:r>
            <a:r>
              <a:rPr lang="ko-KR" altLang="en-US"/>
              <a:t>은 </a:t>
            </a:r>
            <a:r>
              <a:rPr lang="en-US" altLang="ko-KR"/>
              <a:t>arr[1]</a:t>
            </a:r>
            <a:r>
              <a:rPr lang="ko-KR" altLang="en-US"/>
              <a:t>을 지시하고 </a:t>
            </a:r>
            <a:r>
              <a:rPr lang="en-US" altLang="ko-KR"/>
              <a:t>ptr</a:t>
            </a:r>
            <a:r>
              <a:rPr lang="ko-KR" altLang="en-US"/>
              <a:t>의 값은 </a:t>
            </a:r>
            <a:r>
              <a:rPr lang="en-US" altLang="ko-KR"/>
              <a:t>2</a:t>
            </a:r>
            <a:r>
              <a:rPr lang="ko-KR" altLang="en-US"/>
              <a:t>가 증가</a:t>
            </a:r>
          </a:p>
          <a:p>
            <a:endParaRPr lang="ko-KR" altLang="en-US"/>
          </a:p>
          <a:p>
            <a:r>
              <a:rPr lang="ko-KR" altLang="en-US"/>
              <a:t>포인터의 감소</a:t>
            </a:r>
          </a:p>
          <a:p>
            <a:pPr lvl="1"/>
            <a:r>
              <a:rPr lang="ko-KR" altLang="en-US"/>
              <a:t>저장된 주소 값을 감소</a:t>
            </a:r>
          </a:p>
          <a:p>
            <a:pPr lvl="1"/>
            <a:r>
              <a:rPr lang="ko-KR" altLang="en-US"/>
              <a:t>증가의 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#define   MAX     10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    int      arr[MAX] = {0,1,2,3,4,5,6,7,8,9};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    int      *ptr, count;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    ptr = arr;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    for(count=0; count &lt; MAX; count++)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        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%d\n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 *ptr++);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    for(count=MAX-1; count &gt;0; count--)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        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%d\n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 *--ptr);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 예제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ebdings" pitchFamily="18" charset="2"/>
              <a:buChar char=" "/>
            </a:pPr>
            <a:r>
              <a:rPr lang="en-US" altLang="ko-KR" sz="2000"/>
              <a:t>#include &lt;stdio.h&gt;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#include &lt;conio.h&gt;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void main()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	</a:t>
            </a:r>
            <a:r>
              <a:rPr lang="en-US" altLang="ko-KR" sz="2000"/>
              <a:t>int arr[10] = {0,1,2,3,4,5,6,7};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	int i, *ptr, *ptr1;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	ptr = arr;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	ptr1 = &amp;arr[5];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  printf("Difference : %d\n", ptr1-ptr);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	printf("Compare    : %d\n", ptr &gt; ptr1);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	for(i=0; i&lt;10; i++)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		printf("%d\t", *ptr++);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	getch();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 예제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다중 배열과 포인터</a:t>
            </a:r>
          </a:p>
          <a:p>
            <a:pPr lvl="1"/>
            <a:r>
              <a:rPr lang="en-US" altLang="ko-KR"/>
              <a:t>array[0][0] = *array[0] = **array</a:t>
            </a:r>
          </a:p>
          <a:p>
            <a:pPr lvl="1"/>
            <a:r>
              <a:rPr lang="en-US" altLang="ko-KR"/>
              <a:t>array[1][0] = *array[1] = *(*(array+1))</a:t>
            </a:r>
          </a:p>
          <a:p>
            <a:pPr lvl="1"/>
            <a:r>
              <a:rPr lang="en-US" altLang="ko-KR"/>
              <a:t>array[2][0] = *array[2] = *(*(array+2))</a:t>
            </a:r>
          </a:p>
          <a:p>
            <a:pPr lvl="1">
              <a:buFontTx/>
              <a:buNone/>
            </a:pPr>
            <a:r>
              <a:rPr lang="en-US" altLang="ko-KR"/>
              <a:t>   </a:t>
            </a:r>
            <a:r>
              <a:rPr lang="en-US" altLang="ko-KR">
                <a:latin typeface="Lucida Console"/>
              </a:rPr>
              <a:t>…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다중배열과 포인터의 관계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</a:t>
            </a:r>
            <a:r>
              <a:rPr lang="en-US" altLang="ko-KR" sz="2000"/>
              <a:t>int c;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int arr[9][9];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printf("input num\n");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scanf("%d",&amp;c);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for(int i=1;i&lt;=9;i++)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for(int j=1;j&lt;=9;j++)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	arr[i-1][j-1]=(i)*(j);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for(int z=0;z&lt;=8;z++)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	printf("\n%d * %d = %d",c,z+1,*(*(arr+c-1)+z));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}</a:t>
            </a:r>
            <a:endParaRPr lang="en-US" altLang="ko-KR" sz="20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 배열 포인터 예제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15240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C </a:t>
            </a:r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언어 </a:t>
            </a:r>
            <a:endParaRPr lang="en-US" altLang="ko-KR" sz="8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데이터 형</a:t>
            </a:r>
          </a:p>
          <a:p>
            <a:pPr algn="ctr"/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할당 </a:t>
            </a:r>
          </a:p>
          <a:p>
            <a:r>
              <a:rPr lang="ko-KR" altLang="en-US"/>
              <a:t>간접 사용 </a:t>
            </a:r>
            <a:r>
              <a:rPr lang="en-US" altLang="ko-KR"/>
              <a:t>- </a:t>
            </a:r>
            <a:r>
              <a:rPr lang="ko-KR" altLang="en-US"/>
              <a:t>간접 연산자 </a:t>
            </a:r>
            <a:r>
              <a:rPr lang="en-US" altLang="ko-KR"/>
              <a:t>(*)</a:t>
            </a:r>
          </a:p>
          <a:p>
            <a:r>
              <a:rPr lang="ko-KR" altLang="en-US"/>
              <a:t>주소</a:t>
            </a:r>
          </a:p>
          <a:p>
            <a:r>
              <a:rPr lang="ko-KR" altLang="en-US"/>
              <a:t>증감</a:t>
            </a:r>
          </a:p>
          <a:p>
            <a:r>
              <a:rPr lang="ko-KR" altLang="en-US"/>
              <a:t>차이계산</a:t>
            </a:r>
          </a:p>
          <a:p>
            <a:r>
              <a:rPr lang="ko-KR" altLang="en-US"/>
              <a:t>비교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연산의 종류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초기화 되지 않은 포인터의 사용자제</a:t>
            </a:r>
          </a:p>
          <a:p>
            <a:pPr lvl="1"/>
            <a:r>
              <a:rPr lang="en-US" altLang="ko-KR"/>
              <a:t>int   *ptr ;      *ptr = 12;</a:t>
            </a:r>
          </a:p>
          <a:p>
            <a:pPr lvl="1"/>
            <a:r>
              <a:rPr lang="en-US" altLang="ko-KR"/>
              <a:t>ptr</a:t>
            </a:r>
            <a:r>
              <a:rPr lang="ko-KR" altLang="en-US"/>
              <a:t>은 </a:t>
            </a:r>
            <a:r>
              <a:rPr lang="en-US" altLang="ko-KR"/>
              <a:t>unknown. </a:t>
            </a:r>
            <a:r>
              <a:rPr lang="ko-KR" altLang="en-US"/>
              <a:t>그래서 예상치 못한 곳에 </a:t>
            </a:r>
            <a:r>
              <a:rPr lang="en-US" altLang="ko-KR"/>
              <a:t>12</a:t>
            </a:r>
            <a:r>
              <a:rPr lang="ko-KR" altLang="en-US"/>
              <a:t>를 할당하는 결과를 초래</a:t>
            </a:r>
          </a:p>
          <a:p>
            <a:pPr lvl="1"/>
            <a:r>
              <a:rPr lang="en-US" altLang="ko-KR"/>
              <a:t>int  *p =  NULL;</a:t>
            </a:r>
          </a:p>
          <a:p>
            <a:r>
              <a:rPr lang="ko-KR" altLang="en-US"/>
              <a:t>증감 연산자를 제외한 나머지 연산자 사용 자제</a:t>
            </a:r>
          </a:p>
          <a:p>
            <a:r>
              <a:rPr lang="ko-KR" altLang="en-US"/>
              <a:t>포인터 상수의 값</a:t>
            </a:r>
            <a:r>
              <a:rPr lang="en-US" altLang="ko-KR"/>
              <a:t>(</a:t>
            </a:r>
            <a:r>
              <a:rPr lang="ko-KR" altLang="en-US"/>
              <a:t>배열의 이름</a:t>
            </a:r>
            <a:r>
              <a:rPr lang="en-US" altLang="ko-KR"/>
              <a:t>)</a:t>
            </a:r>
            <a:r>
              <a:rPr lang="ko-KR" altLang="en-US"/>
              <a:t>은 변경하지 말자</a:t>
            </a:r>
          </a:p>
          <a:p>
            <a:pPr lvl="1"/>
            <a:r>
              <a:rPr lang="ko-KR" altLang="en-US"/>
              <a:t>배열의 시작 부분의 상실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포인터에 대한 주의 사항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함수에 배열을 전달하는 유일한 방법은 포인터의 사용</a:t>
            </a:r>
          </a:p>
          <a:p>
            <a:pPr lvl="1"/>
            <a:r>
              <a:rPr lang="ko-KR" altLang="en-US"/>
              <a:t>인수는 하나의 요소여야 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배열의 이름 즉</a:t>
            </a:r>
            <a:r>
              <a:rPr lang="en-US" altLang="ko-KR"/>
              <a:t>, </a:t>
            </a:r>
            <a:r>
              <a:rPr lang="ko-KR" altLang="en-US"/>
              <a:t>시작 주소와 배열의 크기를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 인수로서의 배열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ebdings" pitchFamily="18" charset="2"/>
              <a:buChar char=" "/>
            </a:pPr>
            <a:r>
              <a:rPr lang="en-US" altLang="ko-KR" sz="2400"/>
              <a:t>#include &lt;stdio.h&gt;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#define    MAX    10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int largest(int x[], int y);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void main()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int  array[MAX], count;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for(count=0; count&lt;MAX; count++)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{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   printf(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Enter Number :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    scanf(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%d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, &amp;array[count]);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}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    printf(</a:t>
            </a:r>
            <a:r>
              <a:rPr lang="en-US" altLang="ko-KR" sz="2000">
                <a:latin typeface="Times New Roman"/>
              </a:rPr>
              <a:t>“</a:t>
            </a:r>
            <a:r>
              <a:rPr lang="en-US" altLang="ko-KR" sz="2000"/>
              <a:t>\n\n Largest value = %d</a:t>
            </a:r>
            <a:r>
              <a:rPr lang="en-US" altLang="ko-KR" sz="2000">
                <a:latin typeface="Times New Roman"/>
              </a:rPr>
              <a:t>”</a:t>
            </a:r>
            <a:r>
              <a:rPr lang="en-US" altLang="ko-KR" sz="2000"/>
              <a:t>, largest(array, MAX));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함수의 인수로서의 배열 예제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/>
              <a:t>int largest(int x[], int y)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count, biggest = x[0];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for(count=0; count&lt;y; count++)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        if(x[count] &gt; biggest)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             biggest = x[count]; 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} 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return biggest;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ebdings" pitchFamily="18" charset="2"/>
              <a:buNone/>
            </a:pPr>
            <a:r>
              <a:rPr lang="ko-KR" altLang="en-US" sz="3200" dirty="0"/>
              <a:t>함수의 인수로서의 배열 예제</a:t>
            </a:r>
            <a:r>
              <a:rPr lang="en-US" altLang="ko-KR" sz="3200" dirty="0"/>
              <a:t>(2)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포인터 </a:t>
            </a:r>
            <a:r>
              <a:rPr lang="en-US" altLang="ko-KR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(3)</a:t>
            </a:r>
          </a:p>
          <a:p>
            <a:pPr algn="ctr"/>
            <a:endParaRPr lang="en-US" altLang="ko-KR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 </a:t>
            </a:r>
            <a:r>
              <a:rPr lang="ko-KR" altLang="en-US" sz="2400"/>
              <a:t>함수 포인터 </a:t>
            </a:r>
            <a:r>
              <a:rPr lang="en-US" altLang="ko-KR" sz="2400"/>
              <a:t>( ⇔ </a:t>
            </a:r>
            <a:r>
              <a:rPr lang="ko-KR" altLang="en-US" sz="2400"/>
              <a:t>변수 포인터 </a:t>
            </a:r>
            <a:r>
              <a:rPr lang="en-US" altLang="ko-KR" sz="2400"/>
              <a:t>) 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함수에 대한 포인터는 값으로 그 함수 코드의 시작점에 대한 주소를 가짐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선언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Data Type (*</a:t>
            </a:r>
            <a:r>
              <a:rPr lang="ko-KR" altLang="en-US" sz="2000"/>
              <a:t>변수이름</a:t>
            </a:r>
            <a:r>
              <a:rPr lang="en-US" altLang="ko-KR" sz="2000"/>
              <a:t>)();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함수 포인터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ko-KR" altLang="en-US" sz="200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Ex 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int f(int a, int b);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ko-KR" sz="2000"/>
          </a:p>
          <a:p>
            <a:pPr lvl="2">
              <a:lnSpc>
                <a:spcPct val="90000"/>
              </a:lnSpc>
            </a:pPr>
            <a:r>
              <a:rPr lang="ko-KR" altLang="en-US" sz="2000"/>
              <a:t>이런 프로토타입을 가진 함수에 대한 포인터는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  </a:t>
            </a:r>
            <a:r>
              <a:rPr lang="en-US" altLang="ko-KR" sz="2000"/>
              <a:t>int (*fp)(int, int); 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괄호를 빠뜨리면 </a:t>
            </a:r>
            <a:r>
              <a:rPr lang="en-US" altLang="ko-KR" sz="2000"/>
              <a:t>int *fp(int, int); </a:t>
            </a:r>
            <a:r>
              <a:rPr lang="ko-KR" altLang="en-US" sz="2000"/>
              <a:t>처럼 되는데 이는 </a:t>
            </a:r>
            <a:r>
              <a:rPr lang="en-US" altLang="ko-KR" sz="2000"/>
              <a:t>int* fp(int, int); </a:t>
            </a:r>
            <a:r>
              <a:rPr lang="ko-KR" altLang="en-US" sz="2000"/>
              <a:t>해석이 되어 두 정수 인자를 갖고 </a:t>
            </a:r>
            <a:r>
              <a:rPr lang="en-US" altLang="ko-KR" sz="2000"/>
              <a:t>int*</a:t>
            </a:r>
            <a:r>
              <a:rPr lang="ko-KR" altLang="en-US" sz="2000"/>
              <a:t>를 리턴하는 함수가 되니 주의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함수와 포인터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함수에 대한 포인터도 변수에 대한 포인터와 마찬가지로 사용</a:t>
            </a:r>
          </a:p>
          <a:p>
            <a:pPr lvl="2">
              <a:buFont typeface="Wingdings" pitchFamily="2" charset="2"/>
              <a:buNone/>
            </a:pPr>
            <a:endParaRPr lang="ko-KR" altLang="en-US"/>
          </a:p>
          <a:p>
            <a:pPr lvl="2">
              <a:buFont typeface="Wingdings" pitchFamily="2" charset="2"/>
              <a:buNone/>
            </a:pPr>
            <a:r>
              <a:rPr lang="en-US" altLang="ko-KR"/>
              <a:t>int a = 10;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int* ip = &amp;a;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*ip += 10;</a:t>
            </a:r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2">
              <a:buFont typeface="Wingdings" pitchFamily="2" charset="2"/>
              <a:buNone/>
            </a:pPr>
            <a:r>
              <a:rPr lang="en-US" altLang="ko-KR"/>
              <a:t>int a();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int (*fp)() = &amp;a;    // </a:t>
            </a:r>
            <a:r>
              <a:rPr lang="ko-KR" altLang="en-US"/>
              <a:t>혹은 </a:t>
            </a:r>
            <a:r>
              <a:rPr lang="en-US" altLang="ko-KR"/>
              <a:t>int (*fp)() = a;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fp();                   // a </a:t>
            </a:r>
            <a:r>
              <a:rPr lang="ko-KR" altLang="en-US"/>
              <a:t>호출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포인터 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733800" y="1066800"/>
            <a:ext cx="49530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800"/>
              <a:t>int rambo(); /* </a:t>
            </a:r>
            <a:r>
              <a:rPr lang="ko-KR" altLang="en-US" sz="1800"/>
              <a:t>함수머리</a:t>
            </a:r>
            <a:r>
              <a:rPr lang="en-US" altLang="ko-KR" sz="1800"/>
              <a:t>(prototype) </a:t>
            </a:r>
            <a:r>
              <a:rPr lang="ko-KR" altLang="en-US" sz="1800"/>
              <a:t>선언 *</a:t>
            </a:r>
            <a:r>
              <a:rPr lang="en-US" altLang="ko-KR" sz="1800"/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int (*p)(); /* </a:t>
            </a:r>
            <a:r>
              <a:rPr lang="ko-KR" altLang="en-US" sz="1800"/>
              <a:t>함수 포인터 변수 선언 *</a:t>
            </a:r>
            <a:r>
              <a:rPr lang="en-US" altLang="ko-KR" sz="1800"/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      p = rambo; 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      p(); 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buFont typeface="Wingdings" pitchFamily="2" charset="2"/>
              <a:buNone/>
            </a:pPr>
            <a:endParaRPr lang="en-US" altLang="ko-KR" sz="1800"/>
          </a:p>
          <a:p>
            <a:pPr>
              <a:buFont typeface="Wingdings" pitchFamily="2" charset="2"/>
              <a:buNone/>
            </a:pPr>
            <a:r>
              <a:rPr lang="en-US" altLang="ko-KR" sz="1800"/>
              <a:t>rambo()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      puts("good");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포인터 </a:t>
            </a:r>
            <a:r>
              <a:rPr lang="en-US" altLang="ko-KR"/>
              <a:t>(3)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1000" y="2133600"/>
            <a:ext cx="32004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main()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     rambo();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</a:pPr>
            <a:endParaRPr lang="en-US" altLang="ko-KR" sz="1600">
              <a:effectLst>
                <a:outerShdw blurRad="38100" dist="38100" dir="2700000" algn="tl">
                  <a:srgbClr val="C0C0C0"/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rambo()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     printf("Good morning");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ko-KR" sz="1600"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#include &lt;stdlib.h&gt;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#include &lt;stdio.h&gt;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#include &lt;time.h&gt;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void main( void )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	int i;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	srand( (unsigned)time( NULL ) );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	for( i = 0; i &lt; 10;i++ ) printf( " %6d\n", rand() ); 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latin typeface="Arial Unicode MS" pitchFamily="50" charset="-127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        }   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rand() </a:t>
            </a:r>
            <a:r>
              <a:rPr lang="ko-KR" altLang="en-US"/>
              <a:t>함수 예제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graphicFrame>
        <p:nvGraphicFramePr>
          <p:cNvPr id="3" name="Group 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80072"/>
              </p:ext>
            </p:extLst>
          </p:nvPr>
        </p:nvGraphicFramePr>
        <p:xfrm>
          <a:off x="1979712" y="692696"/>
          <a:ext cx="4176464" cy="5102352"/>
        </p:xfrm>
        <a:graphic>
          <a:graphicData uri="http://schemas.openxmlformats.org/drawingml/2006/table">
            <a:tbl>
              <a:tblPr/>
              <a:tblGrid>
                <a:gridCol w="106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십진수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이진수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8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진수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16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진수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"/>
            <a:ext cx="5786446" cy="50004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200" dirty="0"/>
              <a:t>이진수</a:t>
            </a:r>
          </a:p>
        </p:txBody>
      </p:sp>
    </p:spTree>
    <p:extLst>
      <p:ext uri="{BB962C8B-B14F-4D97-AF65-F5344CB8AC3E}">
        <p14:creationId xmlns:p14="http://schemas.microsoft.com/office/powerpoint/2010/main" val="4001303129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Blip>
                <a:blip r:embed="rId2"/>
              </a:buBlip>
            </a:pPr>
            <a:r>
              <a:rPr lang="en-US" altLang="ko-KR"/>
              <a:t>random</a:t>
            </a:r>
            <a:r>
              <a:rPr lang="ko-KR" altLang="en-US"/>
              <a:t>하게 생성한 숫자들을 행렬에 할당한 후 일반화된 행렬 출력 함수로 그 내용을 출력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r>
              <a:rPr lang="ko-KR" altLang="en-US"/>
              <a:t>단</a:t>
            </a:r>
            <a:r>
              <a:rPr lang="en-US" altLang="ko-KR"/>
              <a:t>, row </a:t>
            </a:r>
            <a:r>
              <a:rPr lang="ko-KR" altLang="en-US"/>
              <a:t>와 </a:t>
            </a:r>
            <a:r>
              <a:rPr lang="en-US" altLang="ko-KR"/>
              <a:t>column</a:t>
            </a:r>
            <a:r>
              <a:rPr lang="ko-KR" altLang="en-US"/>
              <a:t>수는 입력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 예제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#include &lt;stdlib.h&gt;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/>
              <a:t>void    print_array(int *num, int row, int col);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int     row, col, data[100][100];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int     i, 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printf("Enter the row and column :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scanf("%d %d", &amp;row, &amp;col);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if(row &gt; 1000 || col &gt; 1000)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printf(</a:t>
            </a:r>
            <a:r>
              <a:rPr lang="en-US" altLang="ko-KR" sz="1800">
                <a:latin typeface="Times New Roman"/>
              </a:rPr>
              <a:t>“</a:t>
            </a:r>
            <a:r>
              <a:rPr lang="en-US" altLang="ko-KR" sz="1800"/>
              <a:t>the values should be between 0 and 999\n");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exit(1);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for(i=0;i&lt;row;i++)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for(j=0;j&lt;col;j++)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    *(&amp;data[0][0]+i*col+j) = (int)rand()%100;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print_array((int*)data, row, col);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행렬 예제 소스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void print_array(int *num, int row, int col)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int     i, j;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    for(i=0;i&lt;row;i++) 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for(j=0;j&lt;col;j++)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    printf("%3d ", *(num+i*col+j));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printf("\n");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}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행렬 예제 소스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배열의 평균을 구하는 프로그램 작성</a:t>
            </a:r>
          </a:p>
          <a:p>
            <a:r>
              <a:rPr lang="ko-KR" altLang="en-US"/>
              <a:t> 배열의 값은 입력 받도록 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#include&lt;stdio.h&gt;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int item[100], count,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printf("How many numbers?");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scanf("%d",&amp;count);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for(a=0;a&lt;count;a++)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scanf("%d",&amp;item[a]);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printf("%5.5f",mean(item,count));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double mean(int item[], int n)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int total = 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for (int i = 0; i&lt;n; i++)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total += item[i];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return double(total/n);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야구 게임</a:t>
            </a:r>
          </a:p>
          <a:p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개의 숫자</a:t>
            </a:r>
            <a:r>
              <a:rPr lang="en-US" altLang="ko-KR"/>
              <a:t>(1 ~ 10 </a:t>
            </a:r>
            <a:r>
              <a:rPr lang="ko-KR" altLang="en-US"/>
              <a:t>이내</a:t>
            </a:r>
            <a:r>
              <a:rPr lang="en-US" altLang="ko-KR"/>
              <a:t>)</a:t>
            </a:r>
            <a:r>
              <a:rPr lang="ko-KR" altLang="en-US"/>
              <a:t>를 임의로 컴퓨터가 생성하고 이를 야구 게임 형식으로 맞춰 나감</a:t>
            </a:r>
          </a:p>
          <a:p>
            <a:r>
              <a:rPr lang="ko-KR" altLang="en-US"/>
              <a:t> 다 맞추면 게임이 종료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 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동적할당 </a:t>
            </a:r>
          </a:p>
          <a:p>
            <a:pPr lvl="1"/>
            <a:r>
              <a:rPr lang="ko-KR" altLang="en-US"/>
              <a:t>일정량의 메모리를 할당받아서 그 시작 주소를 포인터가 가르키게 하는 것</a:t>
            </a:r>
          </a:p>
          <a:p>
            <a:pPr lvl="1"/>
            <a:r>
              <a:rPr lang="en-US" altLang="ko-KR"/>
              <a:t>C</a:t>
            </a:r>
            <a:r>
              <a:rPr lang="ko-KR" altLang="en-US"/>
              <a:t>에서는 </a:t>
            </a:r>
            <a:r>
              <a:rPr lang="en-US" altLang="ko-KR"/>
              <a:t>malloc</a:t>
            </a:r>
            <a:r>
              <a:rPr lang="ko-KR" altLang="en-US"/>
              <a:t>이라는 함수를 사용</a:t>
            </a:r>
          </a:p>
          <a:p>
            <a:pPr lvl="1"/>
            <a:r>
              <a:rPr lang="ko-KR" altLang="en-US"/>
              <a:t>동적으로 할당받은 메모리는 반드시 해제 시켜주어야 하는데 </a:t>
            </a:r>
            <a:r>
              <a:rPr lang="en-US" altLang="ko-KR"/>
              <a:t>free</a:t>
            </a:r>
            <a:r>
              <a:rPr lang="ko-KR" altLang="en-US"/>
              <a:t>라는 표준 함수를 사용</a:t>
            </a:r>
          </a:p>
          <a:p>
            <a:pPr lvl="1">
              <a:buFontTx/>
              <a:buNone/>
            </a:pPr>
            <a:endParaRPr lang="ko-KR" altLang="en-US"/>
          </a:p>
          <a:p>
            <a:r>
              <a:rPr lang="ko-KR" altLang="en-US"/>
              <a:t>정적할당</a:t>
            </a:r>
          </a:p>
          <a:p>
            <a:pPr lvl="1"/>
            <a:r>
              <a:rPr lang="en-US" altLang="ko-KR"/>
              <a:t>Ex) </a:t>
            </a:r>
            <a:r>
              <a:rPr lang="ko-KR" altLang="en-US"/>
              <a:t>배열 정적할당 </a:t>
            </a:r>
          </a:p>
          <a:p>
            <a:pPr lvl="2"/>
            <a:r>
              <a:rPr lang="ko-KR" altLang="en-US"/>
              <a:t> 프로그램상에서 한번 크기를 정해면 프로그램이 끝날때까지 그 크기를 유지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동적할당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int a[10]; 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int</a:t>
            </a:r>
            <a:r>
              <a:rPr lang="ko-KR" altLang="en-US" sz="2200"/>
              <a:t>가 </a:t>
            </a:r>
            <a:r>
              <a:rPr lang="en-US" altLang="ko-KR" sz="2200"/>
              <a:t>10</a:t>
            </a:r>
            <a:r>
              <a:rPr lang="ko-KR" altLang="en-US" sz="2200"/>
              <a:t>개인 원소를 가진 배열 </a:t>
            </a:r>
            <a:r>
              <a:rPr lang="en-US" altLang="ko-KR" sz="2200"/>
              <a:t>a</a:t>
            </a:r>
            <a:r>
              <a:rPr lang="ko-KR" altLang="en-US" sz="2200"/>
              <a:t>를 선언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정적으로 할당된 메모리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 해제할 필요가 없음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</a:t>
            </a:r>
            <a:r>
              <a:rPr lang="ko-KR" altLang="en-US" sz="2200"/>
              <a:t>동적할당을 이용하면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200"/>
              <a:t>		</a:t>
            </a:r>
            <a:r>
              <a:rPr lang="en-US" altLang="ko-KR" sz="2200"/>
              <a:t>int* p = (int*) malloc(10 * sizeof(int));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int</a:t>
            </a:r>
            <a:r>
              <a:rPr lang="ko-KR" altLang="en-US" sz="2200"/>
              <a:t>형 </a:t>
            </a:r>
            <a:r>
              <a:rPr lang="en-US" altLang="ko-KR" sz="2200"/>
              <a:t>10</a:t>
            </a:r>
            <a:r>
              <a:rPr lang="ko-KR" altLang="en-US" sz="2200"/>
              <a:t>개만큼의 공간을 확보하여 </a:t>
            </a:r>
            <a:r>
              <a:rPr lang="en-US" altLang="ko-KR" sz="2200"/>
              <a:t>(int*)</a:t>
            </a:r>
            <a:r>
              <a:rPr lang="ko-KR" altLang="en-US" sz="2200"/>
              <a:t>로 형변환을 시켜 </a:t>
            </a:r>
            <a:r>
              <a:rPr lang="en-US" altLang="ko-KR" sz="2200"/>
              <a:t>p</a:t>
            </a:r>
            <a:r>
              <a:rPr lang="ko-KR" altLang="en-US" sz="2200"/>
              <a:t>가 할당받은 메모리의 처음 시작 주소를 가르키게 함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동적으로 할당된 메모리를 해제하지 않을 경우 프로그램이 끝나기까지 그 메모리는 </a:t>
            </a:r>
            <a:r>
              <a:rPr lang="en-US" altLang="ko-KR" sz="2200"/>
              <a:t>OS</a:t>
            </a:r>
            <a:r>
              <a:rPr lang="ko-KR" altLang="en-US" sz="2200"/>
              <a:t>에 반납되지 않음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프로그램이 종료되면 </a:t>
            </a:r>
            <a:r>
              <a:rPr lang="en-US" altLang="ko-KR" sz="2200"/>
              <a:t>OS</a:t>
            </a:r>
            <a:r>
              <a:rPr lang="ko-KR" altLang="en-US" sz="2200"/>
              <a:t>가 해제되지 않은 메모리를 회수</a:t>
            </a:r>
          </a:p>
          <a:p>
            <a:pPr lvl="1">
              <a:lnSpc>
                <a:spcPct val="90000"/>
              </a:lnSpc>
            </a:pPr>
            <a:endParaRPr lang="ko-KR" altLang="en-US" sz="2200"/>
          </a:p>
          <a:p>
            <a:pPr>
              <a:lnSpc>
                <a:spcPct val="90000"/>
              </a:lnSpc>
            </a:pPr>
            <a:r>
              <a:rPr lang="ko-KR" altLang="en-US" sz="2400"/>
              <a:t>해제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</a:t>
            </a:r>
            <a:r>
              <a:rPr lang="en-US" altLang="ko-KR" sz="2200"/>
              <a:t>free(p);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동적할당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7AD97D-7869-4DD5-9196-39624582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포인터의 주소는 </a:t>
            </a:r>
            <a:r>
              <a:rPr lang="ko-KR" altLang="en-US" dirty="0" err="1"/>
              <a:t>이중포인터에</a:t>
            </a:r>
            <a:r>
              <a:rPr lang="ko-KR" altLang="en-US" dirty="0"/>
              <a:t> 저장해야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포인터의 주소는 </a:t>
            </a:r>
            <a:r>
              <a:rPr lang="ko-KR" altLang="en-US" dirty="0" err="1"/>
              <a:t>일반포인터에</a:t>
            </a:r>
            <a:r>
              <a:rPr lang="ko-KR" altLang="en-US" dirty="0"/>
              <a:t> 저장 불가하다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이중포인터는</a:t>
            </a:r>
            <a:r>
              <a:rPr lang="ko-KR" altLang="en-US" dirty="0"/>
              <a:t> 동적인 </a:t>
            </a:r>
            <a:r>
              <a:rPr lang="en-US" altLang="ko-KR" dirty="0"/>
              <a:t>2</a:t>
            </a:r>
            <a:r>
              <a:rPr lang="ko-KR" altLang="en-US" dirty="0"/>
              <a:t>차원배열과 같다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pPtr</a:t>
            </a:r>
            <a:r>
              <a:rPr lang="en-US" altLang="ko-KR" dirty="0"/>
              <a:t>;     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**</a:t>
            </a:r>
            <a:r>
              <a:rPr lang="en-US" altLang="ko-KR" dirty="0" err="1"/>
              <a:t>ppPtr</a:t>
            </a:r>
            <a:r>
              <a:rPr lang="en-US" altLang="ko-KR" dirty="0"/>
              <a:t>;   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10;</a:t>
            </a:r>
          </a:p>
          <a:p>
            <a:r>
              <a:rPr lang="en-US" altLang="ko-KR" dirty="0" err="1"/>
              <a:t>pPtr</a:t>
            </a:r>
            <a:r>
              <a:rPr lang="en-US" altLang="ko-KR" dirty="0"/>
              <a:t> = &amp;</a:t>
            </a:r>
            <a:r>
              <a:rPr lang="en-US" altLang="ko-KR" dirty="0" err="1"/>
              <a:t>num</a:t>
            </a:r>
            <a:r>
              <a:rPr lang="en-US" altLang="ko-KR" dirty="0"/>
              <a:t>;  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포인터의 메모리 주소는 일반포인트에 저장 불가하며 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반드시 </a:t>
            </a:r>
            <a:r>
              <a:rPr lang="ko-KR" altLang="en-US" dirty="0" err="1"/>
              <a:t>이중포인터에</a:t>
            </a:r>
            <a:r>
              <a:rPr lang="ko-KR" altLang="en-US" dirty="0"/>
              <a:t> 저장해야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err="1"/>
              <a:t>ppPtr</a:t>
            </a:r>
            <a:r>
              <a:rPr lang="en-US" altLang="ko-KR" dirty="0"/>
              <a:t> = &amp;</a:t>
            </a:r>
            <a:r>
              <a:rPr lang="en-US" altLang="ko-KR" dirty="0" err="1"/>
              <a:t>pPtr</a:t>
            </a:r>
            <a:r>
              <a:rPr lang="en-US" altLang="ko-KR" dirty="0"/>
              <a:t>;//</a:t>
            </a:r>
            <a:r>
              <a:rPr lang="en-US" altLang="ko-KR" dirty="0" err="1"/>
              <a:t>pPtr</a:t>
            </a:r>
            <a:r>
              <a:rPr lang="ko-KR" altLang="en-US" dirty="0"/>
              <a:t>의 주소 저장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("%d\n", **</a:t>
            </a:r>
            <a:r>
              <a:rPr lang="en-US" altLang="ko-KR" dirty="0" err="1"/>
              <a:t>ppPtr</a:t>
            </a:r>
            <a:r>
              <a:rPr lang="en-US" altLang="ko-KR" dirty="0"/>
              <a:t>);//</a:t>
            </a:r>
            <a:r>
              <a:rPr lang="en-US" altLang="ko-KR" dirty="0" err="1"/>
              <a:t>ppPtr</a:t>
            </a:r>
            <a:r>
              <a:rPr lang="ko-KR" altLang="en-US" dirty="0"/>
              <a:t>의 메모리 주소에 접근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AE37AA-7A61-49AB-8AFA-F963A790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4D44B61-EC6E-4639-A95E-B1D57C36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ko-KR" altLang="en-US" dirty="0" err="1"/>
              <a:t>이중포인터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22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변수와 상수</a:t>
            </a:r>
          </a:p>
          <a:p>
            <a:r>
              <a:rPr lang="ko-KR" altLang="en-US" dirty="0"/>
              <a:t>정수형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 lvl="1"/>
            <a:r>
              <a:rPr lang="en-US" altLang="ko-KR" dirty="0"/>
              <a:t>short</a:t>
            </a:r>
          </a:p>
          <a:p>
            <a:pPr lvl="1"/>
            <a:r>
              <a:rPr lang="en-US" altLang="ko-KR" dirty="0"/>
              <a:t>long</a:t>
            </a:r>
          </a:p>
          <a:p>
            <a:pPr lvl="1"/>
            <a:r>
              <a:rPr lang="en-US" altLang="ko-KR" dirty="0"/>
              <a:t>unsigned</a:t>
            </a:r>
          </a:p>
          <a:p>
            <a:pPr lvl="1"/>
            <a:r>
              <a:rPr lang="en-US" altLang="ko-KR" dirty="0"/>
              <a:t>char</a:t>
            </a:r>
          </a:p>
          <a:p>
            <a:r>
              <a:rPr lang="ko-KR" altLang="en-US" dirty="0"/>
              <a:t>부동 </a:t>
            </a:r>
            <a:r>
              <a:rPr lang="ko-KR" altLang="en-US" dirty="0" err="1"/>
              <a:t>소수점형</a:t>
            </a:r>
            <a:endParaRPr lang="ko-KR" altLang="en-US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float     </a:t>
            </a:r>
            <a:r>
              <a:rPr lang="en-US" altLang="ko-KR" sz="2000" dirty="0"/>
              <a:t>(</a:t>
            </a:r>
            <a:r>
              <a:rPr lang="ko-KR" altLang="en-US" sz="2000" dirty="0"/>
              <a:t>소수점 </a:t>
            </a:r>
            <a:r>
              <a:rPr lang="en-US" altLang="ko-KR" sz="2000" dirty="0"/>
              <a:t>6</a:t>
            </a:r>
            <a:r>
              <a:rPr lang="ko-KR" altLang="en-US" sz="2000" dirty="0"/>
              <a:t>자리 정밀도</a:t>
            </a:r>
            <a:r>
              <a:rPr lang="en-US" altLang="ko-KR" sz="2000" dirty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Double </a:t>
            </a:r>
            <a:r>
              <a:rPr lang="en-US" altLang="ko-KR" sz="2000" dirty="0"/>
              <a:t>(</a:t>
            </a:r>
            <a:r>
              <a:rPr lang="ko-KR" altLang="en-US" sz="2000"/>
              <a:t>소수점 </a:t>
            </a:r>
            <a:r>
              <a:rPr lang="en-US" altLang="ko-KR" sz="2000" dirty="0"/>
              <a:t>12</a:t>
            </a:r>
            <a:r>
              <a:rPr lang="ko-KR" altLang="en-US" sz="2000" dirty="0"/>
              <a:t>자리 정밀도</a:t>
            </a:r>
            <a:r>
              <a:rPr lang="en-US" altLang="ko-KR" sz="2000" dirty="0"/>
              <a:t>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</a:t>
            </a:r>
          </a:p>
        </p:txBody>
      </p:sp>
      <p:pic>
        <p:nvPicPr>
          <p:cNvPr id="8" name="그림 7" descr="%C1%A4%BC%F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00042"/>
            <a:ext cx="4572000" cy="2924175"/>
          </a:xfrm>
          <a:prstGeom prst="rect">
            <a:avLst/>
          </a:prstGeom>
        </p:spPr>
      </p:pic>
      <p:pic>
        <p:nvPicPr>
          <p:cNvPr id="9" name="그림 8" descr="%BDǼ%F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8"/>
            <a:ext cx="4572000" cy="1152525"/>
          </a:xfrm>
          <a:prstGeom prst="rect">
            <a:avLst/>
          </a:prstGeom>
        </p:spPr>
      </p:pic>
      <p:pic>
        <p:nvPicPr>
          <p:cNvPr id="10" name="그림 9" descr="%B9%AE%C0%D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29000"/>
            <a:ext cx="457200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문자와 문자열</a:t>
            </a:r>
            <a:endParaRPr lang="en-US" altLang="ko-KR" sz="8000" dirty="0"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  <a:p>
            <a:pPr algn="ctr"/>
            <a:endParaRPr lang="en-US" altLang="ko-KR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문자열을 표현하는 방법</a:t>
            </a:r>
          </a:p>
          <a:p>
            <a:r>
              <a:rPr lang="ko-KR" altLang="en-US"/>
              <a:t>널문자 추가 </a:t>
            </a:r>
            <a:r>
              <a:rPr lang="en-US" altLang="ko-KR"/>
              <a:t>(\0)</a:t>
            </a:r>
          </a:p>
          <a:p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char  string[10];</a:t>
            </a:r>
          </a:p>
          <a:p>
            <a:pPr lvl="1"/>
            <a:r>
              <a:rPr lang="en-US" altLang="ko-KR"/>
              <a:t>9</a:t>
            </a:r>
            <a:r>
              <a:rPr lang="ko-KR" altLang="en-US"/>
              <a:t>개의 문자로 구성된 문자열을 구성 가능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 배열</a:t>
            </a:r>
          </a:p>
        </p:txBody>
      </p:sp>
    </p:spTree>
    <p:extLst>
      <p:ext uri="{BB962C8B-B14F-4D97-AF65-F5344CB8AC3E}">
        <p14:creationId xmlns:p14="http://schemas.microsoft.com/office/powerpoint/2010/main" val="3176388664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char name[10] = {</a:t>
            </a:r>
            <a:r>
              <a:rPr lang="en-US" altLang="ko-KR">
                <a:latin typeface="Times New Roman"/>
              </a:rPr>
              <a:t>‘</a:t>
            </a:r>
            <a:r>
              <a:rPr lang="en-US" altLang="ko-KR"/>
              <a:t>c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, 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h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, 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o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, </a:t>
            </a:r>
            <a:r>
              <a:rPr lang="en-US" altLang="ko-KR">
                <a:latin typeface="Times New Roman"/>
              </a:rPr>
              <a:t>‘</a:t>
            </a:r>
            <a:r>
              <a:rPr lang="en-US" altLang="ko-KR"/>
              <a:t>n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, </a:t>
            </a:r>
            <a:r>
              <a:rPr lang="en-US" altLang="ko-KR">
                <a:latin typeface="Times New Roman"/>
              </a:rPr>
              <a:t>‘</a:t>
            </a:r>
            <a:r>
              <a:rPr lang="en-US" altLang="ko-KR"/>
              <a:t>g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, </a:t>
            </a:r>
            <a:r>
              <a:rPr lang="en-US" altLang="ko-KR">
                <a:latin typeface="Times New Roman"/>
              </a:rPr>
              <a:t>‘</a:t>
            </a:r>
            <a:r>
              <a:rPr lang="en-US" altLang="ko-KR"/>
              <a:t>\0</a:t>
            </a:r>
            <a:r>
              <a:rPr lang="en-US" altLang="ko-KR">
                <a:latin typeface="Times New Roman"/>
              </a:rPr>
              <a:t>’</a:t>
            </a:r>
            <a:r>
              <a:rPr lang="en-US" altLang="ko-KR"/>
              <a:t>};</a:t>
            </a:r>
          </a:p>
          <a:p>
            <a:r>
              <a:rPr lang="en-US" altLang="ko-KR"/>
              <a:t>char name[10] =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chong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;</a:t>
            </a:r>
          </a:p>
          <a:p>
            <a:pPr lvl="1"/>
            <a:r>
              <a:rPr lang="ko-KR" altLang="en-US"/>
              <a:t>자동을 널문자 추가</a:t>
            </a:r>
          </a:p>
          <a:p>
            <a:r>
              <a:rPr lang="en-US" altLang="ko-KR"/>
              <a:t>char ame[] =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chong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;</a:t>
            </a:r>
          </a:p>
          <a:p>
            <a:r>
              <a:rPr lang="ko-KR" altLang="en-US"/>
              <a:t>널 문자의 사용에 주의</a:t>
            </a:r>
          </a:p>
          <a:p>
            <a:pPr lvl="1"/>
            <a:r>
              <a:rPr lang="ko-KR" altLang="en-US"/>
              <a:t>문자열의 끝을 식별할 수 있는 유일한 방법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 배열의 초기화</a:t>
            </a:r>
          </a:p>
        </p:txBody>
      </p:sp>
    </p:spTree>
    <p:extLst>
      <p:ext uri="{BB962C8B-B14F-4D97-AF65-F5344CB8AC3E}">
        <p14:creationId xmlns:p14="http://schemas.microsoft.com/office/powerpoint/2010/main" val="1399531952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문자열의 시작</a:t>
            </a:r>
          </a:p>
          <a:p>
            <a:pPr lvl="1"/>
            <a:r>
              <a:rPr lang="ko-KR" altLang="en-US"/>
              <a:t>문자열은 기본적으로 문자형 배열이므로 문자열의 시작부분은 배열에서처럼 배열의 이름을 가지고 나타냄</a:t>
            </a:r>
          </a:p>
          <a:p>
            <a:pPr lvl="1"/>
            <a:r>
              <a:rPr lang="ko-KR" altLang="en-US"/>
              <a:t>따라서 문자열을 다루는 함수에서 배열의 이름을 사용</a:t>
            </a:r>
          </a:p>
          <a:p>
            <a:r>
              <a:rPr lang="ko-KR" altLang="en-US"/>
              <a:t>배열을 사용하지 않는 문자열</a:t>
            </a:r>
          </a:p>
          <a:p>
            <a:pPr lvl="1"/>
            <a:r>
              <a:rPr lang="ko-KR" altLang="en-US"/>
              <a:t>포인터 변수의 사용</a:t>
            </a:r>
          </a:p>
          <a:p>
            <a:pPr lvl="1"/>
            <a:r>
              <a:rPr lang="ko-KR" altLang="en-US"/>
              <a:t>메모리 할당의 문제</a:t>
            </a:r>
          </a:p>
          <a:p>
            <a:pPr lvl="2"/>
            <a:r>
              <a:rPr lang="ko-KR" altLang="en-US"/>
              <a:t>컴파일 시에 문자열을 위한 메모리 할당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동적 메모리 할당</a:t>
            </a:r>
            <a:r>
              <a:rPr lang="en-US" altLang="ko-KR"/>
              <a:t>( malloc() </a:t>
            </a:r>
            <a:r>
              <a:rPr lang="ko-KR" altLang="en-US"/>
              <a:t>함수 사용</a:t>
            </a:r>
            <a:r>
              <a:rPr lang="en-US" altLang="ko-KR"/>
              <a:t>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문자열과 포인터</a:t>
            </a:r>
          </a:p>
        </p:txBody>
      </p:sp>
    </p:spTree>
    <p:extLst>
      <p:ext uri="{BB962C8B-B14F-4D97-AF65-F5344CB8AC3E}">
        <p14:creationId xmlns:p14="http://schemas.microsoft.com/office/powerpoint/2010/main" val="1736087312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char    *message;</a:t>
            </a:r>
          </a:p>
          <a:p>
            <a:pPr lvl="1"/>
            <a:r>
              <a:rPr lang="en-US" altLang="ko-KR"/>
              <a:t>char</a:t>
            </a:r>
            <a:r>
              <a:rPr lang="ko-KR" altLang="en-US"/>
              <a:t>형의 문자 변수에 대한 포인터 선언</a:t>
            </a:r>
          </a:p>
          <a:p>
            <a:r>
              <a:rPr lang="ko-KR" altLang="en-US"/>
              <a:t> </a:t>
            </a:r>
            <a:r>
              <a:rPr lang="en-US" altLang="ko-KR"/>
              <a:t>char    *message =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C Program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;</a:t>
            </a:r>
          </a:p>
          <a:p>
            <a:pPr lvl="1"/>
            <a:r>
              <a:rPr lang="ko-KR" altLang="en-US"/>
              <a:t>메모리의 어딘가에 </a:t>
            </a:r>
            <a:r>
              <a:rPr lang="ko-KR" altLang="en-US">
                <a:latin typeface="Lucida Console"/>
              </a:rPr>
              <a:t>“</a:t>
            </a:r>
            <a:r>
              <a:rPr lang="en-US" altLang="ko-KR"/>
              <a:t>C Program</a:t>
            </a:r>
            <a:r>
              <a:rPr lang="en-US" altLang="ko-KR">
                <a:latin typeface="Lucida Console"/>
              </a:rPr>
              <a:t>”</a:t>
            </a:r>
            <a:r>
              <a:rPr lang="ko-KR" altLang="en-US"/>
              <a:t>이라는 문자열이 저장되어 있고 이것의 시작 위치를 포인터 변수 </a:t>
            </a:r>
            <a:r>
              <a:rPr lang="en-US" altLang="ko-KR"/>
              <a:t>message</a:t>
            </a:r>
            <a:r>
              <a:rPr lang="ko-KR" altLang="en-US"/>
              <a:t>가 가리키도록 초기화된다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컴파일러가 자동적으로 메모리 할당 수행</a:t>
            </a:r>
          </a:p>
          <a:p>
            <a:pPr lvl="1"/>
            <a:r>
              <a:rPr lang="en-US" altLang="ko-KR"/>
              <a:t>char message[] = </a:t>
            </a:r>
            <a:r>
              <a:rPr lang="en-US" altLang="ko-KR">
                <a:latin typeface="Lucida Console"/>
              </a:rPr>
              <a:t>“</a:t>
            </a:r>
            <a:r>
              <a:rPr lang="en-US" altLang="ko-KR"/>
              <a:t>C Prograrm</a:t>
            </a:r>
            <a:r>
              <a:rPr lang="en-US" altLang="ko-KR">
                <a:latin typeface="Lucida Console"/>
              </a:rPr>
              <a:t>”</a:t>
            </a:r>
            <a:r>
              <a:rPr lang="en-US" altLang="ko-KR"/>
              <a:t>;</a:t>
            </a:r>
            <a:r>
              <a:rPr lang="ko-KR" altLang="en-US"/>
              <a:t>과 동일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문자열을 위한 포인터 변수</a:t>
            </a:r>
          </a:p>
        </p:txBody>
      </p:sp>
    </p:spTree>
    <p:extLst>
      <p:ext uri="{BB962C8B-B14F-4D97-AF65-F5344CB8AC3E}">
        <p14:creationId xmlns:p14="http://schemas.microsoft.com/office/powerpoint/2010/main" val="707654160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malloc() </a:t>
            </a:r>
            <a:r>
              <a:rPr lang="ko-KR" altLang="en-US"/>
              <a:t>함수의 사용</a:t>
            </a:r>
          </a:p>
          <a:p>
            <a:pPr lvl="1"/>
            <a:r>
              <a:rPr lang="en-US" altLang="ko-KR"/>
              <a:t>#include&lt;stdlib.h&gt;</a:t>
            </a:r>
          </a:p>
          <a:p>
            <a:pPr lvl="1"/>
            <a:r>
              <a:rPr lang="en-US" altLang="ko-KR"/>
              <a:t>void *malloc(size_t size);</a:t>
            </a:r>
          </a:p>
          <a:p>
            <a:pPr lvl="1"/>
            <a:r>
              <a:rPr lang="en-US" altLang="ko-KR"/>
              <a:t>memory  allocation</a:t>
            </a:r>
          </a:p>
          <a:p>
            <a:pPr lvl="1"/>
            <a:r>
              <a:rPr lang="ko-KR" altLang="en-US"/>
              <a:t>전달되어진 바이트 수만큼 메모리를 동적으로 할당하고 시작 포인터를 </a:t>
            </a:r>
            <a:r>
              <a:rPr lang="en-US" altLang="ko-KR"/>
              <a:t>return</a:t>
            </a:r>
          </a:p>
          <a:p>
            <a:pPr lvl="1"/>
            <a:r>
              <a:rPr lang="ko-KR" altLang="en-US"/>
              <a:t>모든 데이터형과 호환성을 위해 </a:t>
            </a:r>
            <a:r>
              <a:rPr lang="en-US" altLang="ko-KR"/>
              <a:t>void</a:t>
            </a:r>
            <a:r>
              <a:rPr lang="ko-KR" altLang="en-US"/>
              <a:t>형의 </a:t>
            </a:r>
            <a:r>
              <a:rPr lang="en-US" altLang="ko-KR"/>
              <a:t>return </a:t>
            </a:r>
            <a:r>
              <a:rPr lang="ko-KR" altLang="en-US"/>
              <a:t>타입 </a:t>
            </a:r>
          </a:p>
          <a:p>
            <a:pPr lvl="1"/>
            <a:r>
              <a:rPr lang="ko-KR" altLang="en-US"/>
              <a:t>필요에 따라 동적으로 메모리를 할당하기 위해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문자열을 위한 포인터 변수</a:t>
            </a:r>
            <a:r>
              <a:rPr lang="en-US" altLang="ko-KR" sz="32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87378075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실패의 경우 </a:t>
            </a:r>
            <a:r>
              <a:rPr lang="en-US" altLang="ko-KR"/>
              <a:t>null </a:t>
            </a:r>
            <a:r>
              <a:rPr lang="ko-KR" altLang="en-US"/>
              <a:t>포인터 </a:t>
            </a:r>
            <a:r>
              <a:rPr lang="en-US" altLang="ko-KR"/>
              <a:t>return</a:t>
            </a:r>
          </a:p>
          <a:p>
            <a:pPr lvl="2"/>
            <a:r>
              <a:rPr lang="ko-KR" altLang="en-US"/>
              <a:t>항상 복귀 값의 체크 필요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char *string;</a:t>
            </a:r>
          </a:p>
          <a:p>
            <a:pPr lvl="2">
              <a:buFontTx/>
              <a:buChar char=" "/>
            </a:pPr>
            <a:r>
              <a:rPr lang="en-US" altLang="ko-KR"/>
              <a:t>if((string = (char *)malloc(100) ==NULL)</a:t>
            </a:r>
          </a:p>
          <a:p>
            <a:pPr lvl="2">
              <a:buFontTx/>
              <a:buChar char=" "/>
            </a:pP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Int *number;</a:t>
            </a:r>
          </a:p>
          <a:p>
            <a:pPr lvl="2">
              <a:buFontTx/>
              <a:buChar char=" "/>
            </a:pPr>
            <a:r>
              <a:rPr lang="en-US" altLang="ko-KR"/>
              <a:t>number =(int *) malloc (50*sizeof(int));   </a:t>
            </a:r>
          </a:p>
          <a:p>
            <a:pPr lvl="2">
              <a:buFontTx/>
              <a:buChar char=" "/>
            </a:pP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문자열을 위한 포인터 변수</a:t>
            </a:r>
            <a:r>
              <a:rPr lang="en-US" altLang="ko-KR" sz="32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21139098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#include &lt;stdio.h.&gt;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#include &lt;stdlib.h&gt;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void 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char count, *ptr, *p;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ptr = (char *)malloc(35*sizeof(char);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if(ptr == NULL)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    puts(</a:t>
            </a:r>
            <a:r>
              <a:rPr lang="en-US" altLang="ko-KR" sz="1800">
                <a:latin typeface="Times New Roman"/>
              </a:rPr>
              <a:t>“</a:t>
            </a:r>
            <a:r>
              <a:rPr lang="en-US" altLang="ko-KR" sz="1800"/>
              <a:t>Memory allocation error.</a:t>
            </a:r>
            <a:r>
              <a:rPr lang="en-US" altLang="ko-KR" sz="1800">
                <a:latin typeface="Times New Roman"/>
              </a:rPr>
              <a:t>”</a:t>
            </a:r>
            <a:r>
              <a:rPr lang="en-US" altLang="ko-KR" sz="18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   exit(1);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p = ptr;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for(count=65; count&lt;91; count++)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    *p++ = count;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*p = </a:t>
            </a:r>
            <a:r>
              <a:rPr lang="en-US" altLang="ko-KR" sz="1800">
                <a:latin typeface="Times New Roman"/>
              </a:rPr>
              <a:t>‘</a:t>
            </a:r>
            <a:r>
              <a:rPr lang="en-US" altLang="ko-KR" sz="1800"/>
              <a:t>\0</a:t>
            </a:r>
            <a:r>
              <a:rPr lang="en-US" altLang="ko-KR" sz="1800">
                <a:latin typeface="Times New Roman"/>
              </a:rPr>
              <a:t>’</a:t>
            </a:r>
            <a:r>
              <a:rPr lang="en-US" altLang="ko-KR" sz="1800"/>
              <a:t>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  puts(ptr);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800"/>
              <a:t> 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030282964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char </a:t>
            </a:r>
            <a:r>
              <a:rPr lang="ko-KR" altLang="en-US"/>
              <a:t>데이터 형 </a:t>
            </a:r>
          </a:p>
          <a:p>
            <a:pPr lvl="1"/>
            <a:r>
              <a:rPr lang="ko-KR" altLang="en-US"/>
              <a:t>하나의 문자 값을 저장</a:t>
            </a:r>
          </a:p>
          <a:p>
            <a:pPr lvl="1"/>
            <a:r>
              <a:rPr lang="en-US" altLang="ko-KR"/>
              <a:t>ASCII(American Standard Code for Information Interchage)</a:t>
            </a:r>
          </a:p>
          <a:p>
            <a:pPr lvl="1"/>
            <a:r>
              <a:rPr lang="ko-KR" altLang="en-US"/>
              <a:t>문자 또한 숫자 형태로 저장</a:t>
            </a:r>
          </a:p>
          <a:p>
            <a:pPr lvl="2"/>
            <a:r>
              <a:rPr lang="ko-KR" altLang="en-US"/>
              <a:t>출력형식 지정에 따라 달리 표현됨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 및 문자</a:t>
            </a:r>
          </a:p>
        </p:txBody>
      </p:sp>
    </p:spTree>
    <p:extLst>
      <p:ext uri="{BB962C8B-B14F-4D97-AF65-F5344CB8AC3E}">
        <p14:creationId xmlns:p14="http://schemas.microsoft.com/office/powerpoint/2010/main" val="3642894852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 char    a;</a:t>
            </a:r>
          </a:p>
          <a:p>
            <a:pPr lvl="1"/>
            <a:r>
              <a:rPr lang="en-US" altLang="ko-KR"/>
              <a:t> char    a = </a:t>
            </a:r>
            <a:r>
              <a:rPr lang="en-US" altLang="ko-KR">
                <a:latin typeface="Lucida Console"/>
              </a:rPr>
              <a:t>‘</a:t>
            </a:r>
            <a:r>
              <a:rPr lang="en-US" altLang="ko-KR"/>
              <a:t>c</a:t>
            </a:r>
            <a:r>
              <a:rPr lang="en-US" altLang="ko-KR">
                <a:latin typeface="Lucida Console"/>
              </a:rPr>
              <a:t>’</a:t>
            </a:r>
            <a:r>
              <a:rPr lang="en-US" altLang="ko-KR"/>
              <a:t>;</a:t>
            </a:r>
          </a:p>
          <a:p>
            <a:pPr lvl="1"/>
            <a:r>
              <a:rPr lang="en-US" altLang="ko-KR"/>
              <a:t>#define    a    </a:t>
            </a:r>
            <a:r>
              <a:rPr lang="en-US" altLang="ko-KR">
                <a:latin typeface="Lucida Console"/>
              </a:rPr>
              <a:t>‘</a:t>
            </a:r>
            <a:r>
              <a:rPr lang="en-US" altLang="ko-KR"/>
              <a:t>x</a:t>
            </a:r>
            <a:r>
              <a:rPr lang="en-US" altLang="ko-KR">
                <a:latin typeface="Lucida Console"/>
              </a:rPr>
              <a:t>’</a:t>
            </a:r>
            <a:endParaRPr lang="en-US" altLang="ko-KR"/>
          </a:p>
          <a:p>
            <a:pPr lvl="1"/>
            <a:r>
              <a:rPr lang="en-US" altLang="ko-KR"/>
              <a:t>const    char   A = </a:t>
            </a:r>
            <a:r>
              <a:rPr lang="en-US" altLang="ko-KR">
                <a:latin typeface="Lucida Console"/>
              </a:rPr>
              <a:t>‘</a:t>
            </a:r>
            <a:r>
              <a:rPr lang="en-US" altLang="ko-KR"/>
              <a:t>Z</a:t>
            </a:r>
            <a:r>
              <a:rPr lang="en-US" altLang="ko-KR">
                <a:latin typeface="Lucida Console"/>
              </a:rPr>
              <a:t>’</a:t>
            </a:r>
            <a:r>
              <a:rPr lang="en-US" altLang="ko-KR"/>
              <a:t>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 변수의 사용</a:t>
            </a:r>
          </a:p>
        </p:txBody>
      </p:sp>
    </p:spTree>
    <p:extLst>
      <p:ext uri="{BB962C8B-B14F-4D97-AF65-F5344CB8AC3E}">
        <p14:creationId xmlns:p14="http://schemas.microsoft.com/office/powerpoint/2010/main" val="2760298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사용되는 데이터를 저장하기 위한 수단</a:t>
            </a:r>
          </a:p>
          <a:p>
            <a:pPr>
              <a:buFont typeface="Wingdings" pitchFamily="2" charset="2"/>
              <a:buNone/>
            </a:pPr>
            <a:endParaRPr lang="ko-KR" altLang="en-US" dirty="0"/>
          </a:p>
          <a:p>
            <a:r>
              <a:rPr lang="ko-KR" altLang="en-US" dirty="0"/>
              <a:t> 변수</a:t>
            </a:r>
            <a:r>
              <a:rPr lang="en-US" altLang="ko-KR" dirty="0"/>
              <a:t>(variables)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프로그램이 실행되는 동안 어떤 값을 지니게 되며</a:t>
            </a:r>
            <a:r>
              <a:rPr lang="en-US" altLang="ko-KR" dirty="0"/>
              <a:t>, </a:t>
            </a:r>
            <a:r>
              <a:rPr lang="ko-KR" altLang="en-US" dirty="0"/>
              <a:t>그 값이 변함</a:t>
            </a:r>
          </a:p>
          <a:p>
            <a:pPr lvl="1">
              <a:buFontTx/>
              <a:buNone/>
            </a:pPr>
            <a:endParaRPr lang="ko-KR" altLang="en-US" dirty="0"/>
          </a:p>
          <a:p>
            <a:r>
              <a:rPr lang="ko-KR" altLang="en-US" dirty="0"/>
              <a:t> 상수</a:t>
            </a:r>
            <a:r>
              <a:rPr lang="en-US" altLang="ko-KR" dirty="0"/>
              <a:t>(constant)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프로그램이 사용되기 전에 어떤 숫자나 문자를 정의하게 되며</a:t>
            </a:r>
            <a:r>
              <a:rPr lang="en-US" altLang="ko-KR" dirty="0"/>
              <a:t>, </a:t>
            </a:r>
            <a:r>
              <a:rPr lang="ko-KR" altLang="en-US" dirty="0"/>
              <a:t>이후 그 값이 변하지 않음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86776" cy="500042"/>
          </a:xfrm>
        </p:spPr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(variables)</a:t>
            </a:r>
            <a:r>
              <a:rPr lang="ko-KR" altLang="en-US" dirty="0"/>
              <a:t>와 상수</a:t>
            </a:r>
            <a:r>
              <a:rPr lang="en-US" altLang="ko-KR" dirty="0"/>
              <a:t>(constant)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 sz="2400"/>
              <a:t>#include &lt;stdio.h&gt;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void main()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    unsigned    char    x;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    for(x=65; x &lt; 90; x++)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    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ASCII code  %d  is Character : %c\n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 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                                                                   x, x); 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4231308400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puts() </a:t>
            </a:r>
            <a:r>
              <a:rPr lang="ko-KR" altLang="en-US"/>
              <a:t>함수</a:t>
            </a:r>
          </a:p>
          <a:p>
            <a:pPr lvl="1"/>
            <a:r>
              <a:rPr lang="en-US" altLang="ko-KR"/>
              <a:t>char *string = </a:t>
            </a:r>
            <a:r>
              <a:rPr lang="en-US" altLang="ko-KR">
                <a:latin typeface="Lucida Console"/>
              </a:rPr>
              <a:t>“</a:t>
            </a:r>
            <a:r>
              <a:rPr lang="en-US" altLang="ko-KR"/>
              <a:t>C Program</a:t>
            </a:r>
            <a:r>
              <a:rPr lang="en-US" altLang="ko-KR">
                <a:latin typeface="Lucida Console"/>
              </a:rPr>
              <a:t>”</a:t>
            </a:r>
            <a:r>
              <a:rPr lang="en-US" altLang="ko-KR"/>
              <a:t>;</a:t>
            </a:r>
          </a:p>
          <a:p>
            <a:pPr lvl="1"/>
            <a:r>
              <a:rPr lang="en-US" altLang="ko-KR"/>
              <a:t>puts(string);</a:t>
            </a:r>
          </a:p>
          <a:p>
            <a:r>
              <a:rPr lang="en-US" altLang="ko-KR"/>
              <a:t>printf() </a:t>
            </a:r>
            <a:r>
              <a:rPr lang="ko-KR" altLang="en-US"/>
              <a:t>함수</a:t>
            </a:r>
          </a:p>
          <a:p>
            <a:pPr lvl="1"/>
            <a:r>
              <a:rPr lang="en-US" altLang="ko-KR"/>
              <a:t>char *string =</a:t>
            </a:r>
            <a:r>
              <a:rPr lang="en-US" altLang="ko-KR">
                <a:latin typeface="Lucida Console"/>
              </a:rPr>
              <a:t>“</a:t>
            </a:r>
            <a:r>
              <a:rPr lang="en-US" altLang="ko-KR"/>
              <a:t>C Program</a:t>
            </a:r>
            <a:r>
              <a:rPr lang="en-US" altLang="ko-KR">
                <a:latin typeface="Lucida Console"/>
              </a:rPr>
              <a:t>”</a:t>
            </a:r>
            <a:r>
              <a:rPr lang="en-US" altLang="ko-KR"/>
              <a:t>;</a:t>
            </a:r>
          </a:p>
          <a:p>
            <a:pPr lvl="1"/>
            <a:r>
              <a:rPr lang="en-US" altLang="ko-KR"/>
              <a:t>printf(</a:t>
            </a:r>
            <a:r>
              <a:rPr lang="en-US" altLang="ko-KR">
                <a:latin typeface="Lucida Console"/>
              </a:rPr>
              <a:t>“</a:t>
            </a:r>
            <a:r>
              <a:rPr lang="en-US" altLang="ko-KR"/>
              <a:t>%s</a:t>
            </a:r>
            <a:r>
              <a:rPr lang="en-US" altLang="ko-KR">
                <a:latin typeface="Lucida Console"/>
              </a:rPr>
              <a:t>”</a:t>
            </a:r>
            <a:r>
              <a:rPr lang="en-US" altLang="ko-KR"/>
              <a:t>, string);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문자와 문자열의 출력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문자열을 저장하기 위한 저장영역 확보가 선행되어야 한다</a:t>
            </a:r>
            <a:r>
              <a:rPr lang="en-US" altLang="ko-KR"/>
              <a:t>.</a:t>
            </a:r>
          </a:p>
          <a:p>
            <a:r>
              <a:rPr lang="en-US" altLang="ko-KR"/>
              <a:t>gets()</a:t>
            </a:r>
          </a:p>
          <a:p>
            <a:pPr lvl="1"/>
            <a:r>
              <a:rPr lang="en-US" altLang="ko-KR"/>
              <a:t>#include &lt;stdio.h&gt;</a:t>
            </a:r>
          </a:p>
          <a:p>
            <a:pPr lvl="1"/>
            <a:r>
              <a:rPr lang="en-US" altLang="ko-KR"/>
              <a:t>char *gets(char *str);</a:t>
            </a:r>
          </a:p>
          <a:p>
            <a:pPr lvl="1"/>
            <a:r>
              <a:rPr lang="en-US" altLang="ko-KR"/>
              <a:t>Enter </a:t>
            </a:r>
            <a:r>
              <a:rPr lang="ko-KR" altLang="en-US"/>
              <a:t>키가 눌려질 때까지 문자열 입력</a:t>
            </a:r>
          </a:p>
          <a:p>
            <a:pPr lvl="1"/>
            <a:r>
              <a:rPr lang="ko-KR" altLang="en-US">
                <a:latin typeface="Lucida Console"/>
              </a:rPr>
              <a:t>‘</a:t>
            </a:r>
            <a:r>
              <a:rPr lang="en-US" altLang="ko-KR"/>
              <a:t>\0</a:t>
            </a:r>
            <a:r>
              <a:rPr lang="en-US" altLang="ko-KR">
                <a:latin typeface="Lucida Console"/>
              </a:rPr>
              <a:t>’</a:t>
            </a:r>
            <a:r>
              <a:rPr lang="en-US" altLang="ko-KR"/>
              <a:t> </a:t>
            </a:r>
            <a:r>
              <a:rPr lang="ko-KR" altLang="en-US"/>
              <a:t>자동추가</a:t>
            </a:r>
            <a:r>
              <a:rPr lang="en-US" altLang="ko-KR"/>
              <a:t>, 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char    input[81];</a:t>
            </a:r>
          </a:p>
          <a:p>
            <a:pPr lvl="2"/>
            <a:r>
              <a:rPr lang="en-US" altLang="ko-KR"/>
              <a:t>gets(input);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gets()</a:t>
            </a:r>
            <a:r>
              <a:rPr lang="ko-KR" altLang="en-US" sz="2800" dirty="0"/>
              <a:t>함수를 이용한  문자열 입력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void main()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    char input[81], *</a:t>
            </a:r>
            <a:r>
              <a:rPr lang="en-US" altLang="ko-KR" dirty="0" err="1"/>
              <a:t>ptr</a:t>
            </a:r>
            <a:r>
              <a:rPr lang="en-US" altLang="ko-KR" dirty="0"/>
              <a:t>;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    puts(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Enter a line, then press Enter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    puts(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Enter a blank line when done.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    while(*(</a:t>
            </a:r>
            <a:r>
              <a:rPr lang="en-US" altLang="ko-KR" dirty="0" err="1"/>
              <a:t>ptr</a:t>
            </a:r>
            <a:r>
              <a:rPr lang="en-US" altLang="ko-KR" dirty="0"/>
              <a:t> = gets(input)) !=NULL)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You entered %s\n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 input);</a:t>
            </a:r>
          </a:p>
          <a:p>
            <a:pPr>
              <a:buFont typeface="Webdings" pitchFamily="18" charset="2"/>
              <a:buChar char=" "/>
            </a:pPr>
            <a:r>
              <a:rPr lang="en-US" altLang="ko-KR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>
              <a:buFontTx/>
              <a:buNone/>
            </a:pPr>
            <a:r>
              <a:rPr lang="en-US" altLang="ko-KR" dirty="0"/>
              <a:t>main()</a:t>
            </a:r>
          </a:p>
          <a:p>
            <a:pPr lvl="1">
              <a:buFontTx/>
              <a:buNone/>
            </a:pPr>
            <a:r>
              <a:rPr lang="en-US" altLang="ko-KR" dirty="0"/>
              <a:t>{</a:t>
            </a:r>
          </a:p>
          <a:p>
            <a:pPr lvl="3">
              <a:buFontTx/>
              <a:buNone/>
            </a:pPr>
            <a:r>
              <a:rPr lang="en-US" altLang="ko-KR" sz="2400" dirty="0"/>
              <a:t>char letters[5];</a:t>
            </a:r>
          </a:p>
          <a:p>
            <a:pPr lvl="3">
              <a:buFontTx/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;</a:t>
            </a:r>
          </a:p>
          <a:p>
            <a:pPr lvl="3">
              <a:buFontTx/>
              <a:buNone/>
            </a:pPr>
            <a:r>
              <a:rPr lang="en-US" altLang="ko-KR" sz="2400" dirty="0"/>
              <a:t>for(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&lt; 5;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</a:t>
            </a:r>
          </a:p>
          <a:p>
            <a:pPr lvl="3">
              <a:buFontTx/>
              <a:buNone/>
            </a:pPr>
            <a:r>
              <a:rPr lang="en-US" altLang="ko-KR" sz="2400" dirty="0"/>
              <a:t>	letters[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= </a:t>
            </a:r>
            <a:r>
              <a:rPr lang="en-US" altLang="ko-KR" sz="2400" dirty="0" err="1"/>
              <a:t>getchar</a:t>
            </a:r>
            <a:r>
              <a:rPr lang="en-US" altLang="ko-KR" sz="2400" dirty="0"/>
              <a:t>();</a:t>
            </a:r>
          </a:p>
          <a:p>
            <a:pPr lvl="3">
              <a:buFontTx/>
              <a:buNone/>
            </a:pPr>
            <a:r>
              <a:rPr lang="en-US" altLang="ko-KR" sz="2400" dirty="0"/>
              <a:t>for(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=4;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&gt;= 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--)</a:t>
            </a:r>
          </a:p>
          <a:p>
            <a:pPr lvl="3">
              <a:buFontTx/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putchar</a:t>
            </a:r>
            <a:r>
              <a:rPr lang="en-US" altLang="ko-KR" sz="2400" dirty="0"/>
              <a:t>(letters[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]);</a:t>
            </a:r>
          </a:p>
          <a:p>
            <a:pPr lvl="1">
              <a:buFontTx/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scanf(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%s%s%s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s1, s2, s3);</a:t>
            </a:r>
          </a:p>
          <a:p>
            <a:pPr lvl="1"/>
            <a:r>
              <a:rPr lang="en-US" altLang="ko-KR"/>
              <a:t>aaa bbb ccc</a:t>
            </a:r>
          </a:p>
          <a:p>
            <a:r>
              <a:rPr lang="en-US" altLang="ko-KR"/>
              <a:t>scanf(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%2s%2s%2s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s1, s2, s3);</a:t>
            </a:r>
          </a:p>
          <a:p>
            <a:pPr lvl="1"/>
            <a:r>
              <a:rPr lang="en-US" altLang="ko-KR"/>
              <a:t>aabbcc</a:t>
            </a:r>
          </a:p>
          <a:p>
            <a:r>
              <a:rPr lang="ko-KR" altLang="en-US"/>
              <a:t>빈칸</a:t>
            </a:r>
            <a:r>
              <a:rPr lang="en-US" altLang="ko-KR"/>
              <a:t>, </a:t>
            </a:r>
            <a:r>
              <a:rPr lang="ko-KR" altLang="en-US"/>
              <a:t>탭</a:t>
            </a:r>
            <a:r>
              <a:rPr lang="en-US" altLang="ko-KR"/>
              <a:t>, new line</a:t>
            </a:r>
            <a:r>
              <a:rPr lang="ko-KR" altLang="en-US"/>
              <a:t>으로 문장 끝 결정</a:t>
            </a:r>
          </a:p>
          <a:p>
            <a:r>
              <a:rPr lang="en-US" altLang="ko-KR"/>
              <a:t>%ns : n</a:t>
            </a:r>
            <a:r>
              <a:rPr lang="ko-KR" altLang="en-US"/>
              <a:t>은 글자 갯수지정</a:t>
            </a:r>
          </a:p>
          <a:p>
            <a:r>
              <a:rPr lang="ko-KR" altLang="en-US"/>
              <a:t>변수의 개수에 따른 반응</a:t>
            </a:r>
          </a:p>
          <a:p>
            <a:pPr lvl="1"/>
            <a:r>
              <a:rPr lang="ko-KR" altLang="en-US"/>
              <a:t>모자란 경우 </a:t>
            </a:r>
            <a:r>
              <a:rPr lang="en-US" altLang="ko-KR"/>
              <a:t>: </a:t>
            </a:r>
            <a:r>
              <a:rPr lang="ko-KR" altLang="en-US"/>
              <a:t>대기</a:t>
            </a:r>
          </a:p>
          <a:p>
            <a:pPr lvl="1"/>
            <a:r>
              <a:rPr lang="ko-KR" altLang="en-US"/>
              <a:t>남는 경우 </a:t>
            </a:r>
            <a:r>
              <a:rPr lang="en-US" altLang="ko-KR"/>
              <a:t>: </a:t>
            </a:r>
            <a:r>
              <a:rPr lang="ko-KR" altLang="en-US"/>
              <a:t>키보드 버퍼에 남는다</a:t>
            </a:r>
            <a:r>
              <a:rPr lang="en-US" altLang="ko-KR"/>
              <a:t>.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/>
              <a:t>scanf</a:t>
            </a:r>
            <a:r>
              <a:rPr lang="en-US" altLang="ko-KR" sz="3200" dirty="0"/>
              <a:t>()</a:t>
            </a:r>
            <a:r>
              <a:rPr lang="ko-KR" altLang="en-US" sz="3200" dirty="0"/>
              <a:t>를 이용한 문자열 입력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텍스트만을 입력하는 경우 일반적으로 </a:t>
            </a:r>
            <a:r>
              <a:rPr lang="en-US" altLang="ko-KR"/>
              <a:t>gets()</a:t>
            </a:r>
            <a:r>
              <a:rPr lang="ko-KR" altLang="en-US"/>
              <a:t>을 사용</a:t>
            </a:r>
          </a:p>
          <a:p>
            <a:r>
              <a:rPr lang="ko-KR" altLang="en-US"/>
              <a:t>텍스트와 숫자 데이터를 함께 입력하는 경우 </a:t>
            </a:r>
            <a:r>
              <a:rPr lang="en-US" altLang="ko-KR"/>
              <a:t>scanf()</a:t>
            </a:r>
            <a:r>
              <a:rPr lang="ko-KR" altLang="en-US"/>
              <a:t>가 유용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gets()</a:t>
            </a:r>
            <a:r>
              <a:rPr lang="ko-KR" altLang="en-US"/>
              <a:t>과 </a:t>
            </a:r>
            <a:r>
              <a:rPr lang="en-US" altLang="ko-KR"/>
              <a:t>scanf()</a:t>
            </a:r>
            <a:r>
              <a:rPr lang="ko-KR" altLang="en-US"/>
              <a:t>의 차이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 "/>
            </a:pPr>
            <a:r>
              <a:rPr lang="en-US" altLang="ko-KR" sz="2400" dirty="0"/>
              <a:t>#include&lt;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pPr>
              <a:buFontTx/>
              <a:buChar char=" "/>
            </a:pPr>
            <a:r>
              <a:rPr lang="en-US" altLang="ko-KR" sz="2400" dirty="0"/>
              <a:t>void main()</a:t>
            </a:r>
          </a:p>
          <a:p>
            <a:pPr>
              <a:buFontTx/>
              <a:buChar char=" "/>
            </a:pPr>
            <a:r>
              <a:rPr lang="en-US" altLang="ko-KR" sz="2400" dirty="0"/>
              <a:t>{</a:t>
            </a:r>
          </a:p>
          <a:p>
            <a:pPr lvl="1">
              <a:buFontTx/>
              <a:buChar char=" "/>
            </a:pPr>
            <a:r>
              <a:rPr lang="en-US" altLang="ko-KR" sz="2200" dirty="0"/>
              <a:t>    char </a:t>
            </a:r>
            <a:r>
              <a:rPr lang="en-US" altLang="ko-KR" sz="2200" dirty="0" err="1"/>
              <a:t>lname</a:t>
            </a:r>
            <a:r>
              <a:rPr lang="en-US" altLang="ko-KR" sz="2200" dirty="0"/>
              <a:t>[81], </a:t>
            </a:r>
            <a:r>
              <a:rPr lang="en-US" altLang="ko-KR" sz="2200" dirty="0" err="1"/>
              <a:t>fname</a:t>
            </a:r>
            <a:r>
              <a:rPr lang="en-US" altLang="ko-KR" sz="2200" dirty="0"/>
              <a:t>[81];</a:t>
            </a:r>
          </a:p>
          <a:p>
            <a:pPr lvl="1">
              <a:buFontTx/>
              <a:buChar char=" "/>
            </a:pPr>
            <a:r>
              <a:rPr lang="en-US" altLang="ko-KR" sz="2200" dirty="0"/>
              <a:t>    </a:t>
            </a:r>
            <a:r>
              <a:rPr lang="en-US" altLang="ko-KR" sz="2200" dirty="0" err="1"/>
              <a:t>int</a:t>
            </a:r>
            <a:r>
              <a:rPr lang="en-US" altLang="ko-KR" sz="2200" dirty="0"/>
              <a:t> count, </a:t>
            </a:r>
            <a:r>
              <a:rPr lang="en-US" altLang="ko-KR" sz="2200" dirty="0" err="1"/>
              <a:t>id_num</a:t>
            </a:r>
            <a:r>
              <a:rPr lang="en-US" altLang="ko-KR" sz="2200" dirty="0"/>
              <a:t>;</a:t>
            </a:r>
          </a:p>
          <a:p>
            <a:pPr lvl="1">
              <a:buFontTx/>
              <a:buChar char=" "/>
            </a:pPr>
            <a:r>
              <a:rPr lang="en-US" altLang="ko-KR" sz="2200" dirty="0"/>
              <a:t>    puts(</a:t>
            </a:r>
            <a:r>
              <a:rPr lang="en-US" altLang="ko-KR" sz="2200" dirty="0">
                <a:latin typeface="Lucida Console"/>
              </a:rPr>
              <a:t>“</a:t>
            </a:r>
            <a:r>
              <a:rPr lang="en-US" altLang="ko-KR" sz="2200" dirty="0"/>
              <a:t>Enter last name, first name, ID number</a:t>
            </a:r>
            <a:r>
              <a:rPr lang="en-US" altLang="ko-KR" sz="2200" dirty="0">
                <a:latin typeface="Lucida Console"/>
              </a:rPr>
              <a:t>”</a:t>
            </a:r>
            <a:r>
              <a:rPr lang="en-US" altLang="ko-KR" sz="2200" dirty="0"/>
              <a:t>);</a:t>
            </a:r>
          </a:p>
          <a:p>
            <a:pPr lvl="1">
              <a:buFontTx/>
              <a:buChar char=" "/>
            </a:pPr>
            <a:r>
              <a:rPr lang="en-US" altLang="ko-KR" sz="2200" dirty="0"/>
              <a:t>    puts(</a:t>
            </a:r>
            <a:r>
              <a:rPr lang="en-US" altLang="ko-KR" sz="2200" dirty="0">
                <a:latin typeface="Lucida Console"/>
              </a:rPr>
              <a:t>“</a:t>
            </a:r>
            <a:r>
              <a:rPr lang="en-US" altLang="ko-KR" sz="2200" dirty="0"/>
              <a:t>separated by spaces, then press Enter </a:t>
            </a:r>
            <a:r>
              <a:rPr lang="en-US" altLang="ko-KR" sz="2200" dirty="0">
                <a:latin typeface="Lucida Console"/>
              </a:rPr>
              <a:t>”</a:t>
            </a:r>
            <a:r>
              <a:rPr lang="en-US" altLang="ko-KR" sz="2200" dirty="0"/>
              <a:t>);</a:t>
            </a:r>
          </a:p>
          <a:p>
            <a:pPr>
              <a:buFontTx/>
              <a:buChar char=" "/>
            </a:pPr>
            <a:r>
              <a:rPr lang="en-US" altLang="ko-KR" sz="2400" dirty="0"/>
              <a:t>       count  = </a:t>
            </a:r>
          </a:p>
          <a:p>
            <a:pPr>
              <a:buFontTx/>
              <a:buChar char=" "/>
            </a:pPr>
            <a:r>
              <a:rPr lang="en-US" altLang="ko-KR" sz="2400" dirty="0"/>
              <a:t>            </a:t>
            </a:r>
            <a:r>
              <a:rPr lang="en-US" altLang="ko-KR" sz="2400" dirty="0" err="1"/>
              <a:t>scanf</a:t>
            </a:r>
            <a:r>
              <a:rPr lang="en-US" altLang="ko-KR" sz="2400" dirty="0"/>
              <a:t>(</a:t>
            </a:r>
            <a:r>
              <a:rPr lang="en-US" altLang="ko-KR" sz="2400" dirty="0">
                <a:latin typeface="Times New Roman"/>
              </a:rPr>
              <a:t>“</a:t>
            </a:r>
            <a:r>
              <a:rPr lang="en-US" altLang="ko-KR" sz="2400" dirty="0"/>
              <a:t>%</a:t>
            </a:r>
            <a:r>
              <a:rPr lang="en-US" altLang="ko-KR" sz="2400" dirty="0" err="1"/>
              <a:t>s%s%d</a:t>
            </a:r>
            <a:r>
              <a:rPr lang="en-US" altLang="ko-KR" sz="2400" dirty="0">
                <a:latin typeface="Times New Roman"/>
              </a:rPr>
              <a:t>”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lname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fname</a:t>
            </a:r>
            <a:r>
              <a:rPr lang="en-US" altLang="ko-KR" sz="2400" dirty="0"/>
              <a:t>, &amp;</a:t>
            </a:r>
            <a:r>
              <a:rPr lang="en-US" altLang="ko-KR" sz="2400" dirty="0" err="1"/>
              <a:t>id_num</a:t>
            </a:r>
            <a:r>
              <a:rPr lang="en-US" altLang="ko-KR" sz="2400" dirty="0"/>
              <a:t>);</a:t>
            </a:r>
          </a:p>
          <a:p>
            <a:pPr>
              <a:buFontTx/>
              <a:buChar char=" "/>
            </a:pPr>
            <a:r>
              <a:rPr lang="en-US" altLang="ko-KR" sz="2400" dirty="0"/>
              <a:t>  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</a:t>
            </a:r>
            <a:r>
              <a:rPr lang="en-US" altLang="ko-KR" sz="2400" dirty="0">
                <a:latin typeface="Times New Roman"/>
              </a:rPr>
              <a:t>“</a:t>
            </a:r>
            <a:r>
              <a:rPr lang="en-US" altLang="ko-KR" sz="2400" dirty="0"/>
              <a:t>%d items entered: %s %s %d</a:t>
            </a:r>
            <a:r>
              <a:rPr lang="en-US" altLang="ko-KR" sz="2400" dirty="0">
                <a:latin typeface="Times New Roman"/>
              </a:rPr>
              <a:t>”</a:t>
            </a:r>
            <a:r>
              <a:rPr lang="en-US" altLang="ko-KR" sz="2400" dirty="0"/>
              <a:t>,</a:t>
            </a:r>
          </a:p>
          <a:p>
            <a:pPr>
              <a:buFontTx/>
              <a:buChar char=" "/>
            </a:pPr>
            <a:r>
              <a:rPr lang="en-US" altLang="ko-KR" sz="2400" dirty="0"/>
              <a:t>                             count, </a:t>
            </a:r>
            <a:r>
              <a:rPr lang="en-US" altLang="ko-KR" sz="2400" dirty="0" err="1"/>
              <a:t>fname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lname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id_num</a:t>
            </a:r>
            <a:r>
              <a:rPr lang="en-US" altLang="ko-KR" sz="2400" dirty="0"/>
              <a:t>);</a:t>
            </a:r>
          </a:p>
          <a:p>
            <a:pPr>
              <a:buFontTx/>
              <a:buChar char=" "/>
            </a:pPr>
            <a:r>
              <a:rPr lang="en-US" altLang="ko-KR" sz="24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문자열의 길이와 저장</a:t>
            </a:r>
          </a:p>
          <a:p>
            <a:r>
              <a:rPr lang="en-US" altLang="ko-KR"/>
              <a:t>size_t   strlen(char *str);</a:t>
            </a:r>
          </a:p>
          <a:p>
            <a:pPr lvl="1"/>
            <a:r>
              <a:rPr lang="en-US" altLang="ko-KR"/>
              <a:t>#include &lt;string.h&gt;</a:t>
            </a:r>
          </a:p>
          <a:p>
            <a:pPr lvl="1"/>
            <a:r>
              <a:rPr lang="en-US" altLang="ko-KR"/>
              <a:t>size_t : unsigned</a:t>
            </a:r>
          </a:p>
          <a:p>
            <a:pPr lvl="1"/>
            <a:r>
              <a:rPr lang="en-US" altLang="ko-KR"/>
              <a:t>char *str : </a:t>
            </a:r>
            <a:r>
              <a:rPr lang="ko-KR" altLang="en-US"/>
              <a:t>길이 계산의 대상</a:t>
            </a:r>
          </a:p>
          <a:p>
            <a:pPr lvl="1"/>
            <a:r>
              <a:rPr lang="ko-KR" altLang="en-US"/>
              <a:t>널 문자는 길이 계산에서 제외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#include &lt;stdio.h&gt;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#include &lt;string.h&gt;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void main()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size_t length;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char   buf[80];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while(1)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puts(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Enter a line of text.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puts(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blank line terminates.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gets(buf);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length = strlen(buf);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if(length != 0)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   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%u characters.\n\n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, length);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else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       break;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 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 sz="16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sz="2400"/>
              <a:t>컴퓨터의 메모리 내에서 독특한 이름을 가지고 있는 데이터 저장영역</a:t>
            </a:r>
          </a:p>
          <a:p>
            <a:pPr lvl="1"/>
            <a:r>
              <a:rPr lang="ko-KR" altLang="en-US" sz="2200"/>
              <a:t>변수의 이름을 가지고 데이터 처리</a:t>
            </a:r>
          </a:p>
          <a:p>
            <a:pPr lvl="1"/>
            <a:r>
              <a:rPr lang="ko-KR" altLang="en-US" sz="2200"/>
              <a:t>변수의 이름</a:t>
            </a:r>
          </a:p>
          <a:p>
            <a:pPr lvl="2"/>
            <a:r>
              <a:rPr lang="ko-KR" altLang="en-US" sz="2000"/>
              <a:t>문자</a:t>
            </a:r>
            <a:r>
              <a:rPr lang="en-US" altLang="ko-KR" sz="2000"/>
              <a:t>, </a:t>
            </a:r>
            <a:r>
              <a:rPr lang="ko-KR" altLang="en-US" sz="2000"/>
              <a:t>숫자</a:t>
            </a:r>
            <a:r>
              <a:rPr lang="en-US" altLang="ko-KR" sz="2000"/>
              <a:t>, </a:t>
            </a:r>
            <a:r>
              <a:rPr lang="ko-KR" altLang="en-US" sz="2000"/>
              <a:t>밑줄을 포함</a:t>
            </a:r>
            <a:r>
              <a:rPr lang="en-US" altLang="ko-KR" sz="2000"/>
              <a:t>, </a:t>
            </a:r>
            <a:r>
              <a:rPr lang="ko-KR" altLang="en-US" sz="2000"/>
              <a:t>첫번째 문자는 문자 </a:t>
            </a:r>
          </a:p>
          <a:p>
            <a:pPr lvl="2"/>
            <a:r>
              <a:rPr lang="ko-KR" altLang="en-US" sz="2000"/>
              <a:t>대소문자 구별</a:t>
            </a:r>
          </a:p>
          <a:p>
            <a:pPr lvl="2"/>
            <a:r>
              <a:rPr lang="ko-KR" altLang="en-US" sz="2000"/>
              <a:t>키워드는 제외 </a:t>
            </a:r>
          </a:p>
          <a:p>
            <a:pPr lvl="2"/>
            <a:r>
              <a:rPr lang="ko-KR" altLang="en-US" sz="2000"/>
              <a:t>대부분 소문자를 이용해 변수이름 할당</a:t>
            </a:r>
          </a:p>
          <a:p>
            <a:pPr lvl="2"/>
            <a:r>
              <a:rPr lang="ko-KR" altLang="en-US" sz="2000"/>
              <a:t>컴파일러에 의해 대부분 </a:t>
            </a:r>
            <a:r>
              <a:rPr lang="en-US" altLang="ko-KR" sz="2000"/>
              <a:t>31</a:t>
            </a:r>
            <a:r>
              <a:rPr lang="ko-KR" altLang="en-US" sz="2000"/>
              <a:t>자 까지 가능</a:t>
            </a:r>
          </a:p>
          <a:p>
            <a:pPr lvl="2"/>
            <a:r>
              <a:rPr lang="ko-KR" altLang="en-US" sz="2000"/>
              <a:t>가급적 해설적인 변수 이름 사용</a:t>
            </a:r>
          </a:p>
          <a:p>
            <a:pPr lvl="2"/>
            <a:r>
              <a:rPr lang="ko-KR" altLang="en-US" sz="2000"/>
              <a:t>일관적인 방법 사용</a:t>
            </a:r>
          </a:p>
          <a:p>
            <a:pPr lvl="2"/>
            <a:r>
              <a:rPr lang="ko-KR" altLang="en-US" sz="2000"/>
              <a:t>불필요한 것 지양 </a:t>
            </a:r>
            <a:r>
              <a:rPr lang="en-US" altLang="ko-KR" sz="2000"/>
              <a:t>( </a:t>
            </a:r>
            <a:r>
              <a:rPr lang="ko-KR" altLang="en-US" sz="2000"/>
              <a:t>대문자</a:t>
            </a:r>
            <a:r>
              <a:rPr lang="en-US" altLang="ko-KR" sz="2000"/>
              <a:t>, </a:t>
            </a:r>
            <a:r>
              <a:rPr lang="ko-KR" altLang="en-US" sz="2000"/>
              <a:t>밑줄</a:t>
            </a:r>
            <a:r>
              <a:rPr lang="en-US" altLang="ko-KR" sz="2000"/>
              <a:t>)</a:t>
            </a:r>
            <a:endParaRPr lang="en-US" altLang="ko-KR"/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char word[] = "Happy Birth day";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char *great = "hello";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int count 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while(word[count] != NULL)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count++;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printf("Length = %d\n", count);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count 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while(great[count] != NULL)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count++;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printf("Length = %d\n", count);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char *strcpy(char *destination, char *source);</a:t>
            </a:r>
          </a:p>
          <a:p>
            <a:pPr lvl="1"/>
            <a:r>
              <a:rPr lang="ko-KR" altLang="en-US"/>
              <a:t>널을 포함한 문자열을 </a:t>
            </a:r>
            <a:r>
              <a:rPr lang="en-US" altLang="ko-KR"/>
              <a:t>source</a:t>
            </a:r>
            <a:r>
              <a:rPr lang="ko-KR" altLang="en-US"/>
              <a:t>에서 </a:t>
            </a:r>
            <a:r>
              <a:rPr lang="en-US" altLang="ko-KR"/>
              <a:t>destination</a:t>
            </a:r>
            <a:r>
              <a:rPr lang="ko-KR" altLang="en-US"/>
              <a:t>으로 복사</a:t>
            </a:r>
          </a:p>
          <a:p>
            <a:pPr lvl="1"/>
            <a:r>
              <a:rPr lang="ko-KR" altLang="en-US"/>
              <a:t>복귀 값 </a:t>
            </a:r>
            <a:r>
              <a:rPr lang="en-US" altLang="ko-KR"/>
              <a:t>: destination</a:t>
            </a:r>
            <a:r>
              <a:rPr lang="ko-KR" altLang="en-US"/>
              <a:t>의 포인터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문자열의 복사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void strcpy(char* source, char* destination)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int 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i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while ((source[i] = destination[i]) != '\0') i++;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void strcpy(char* s, char* t)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while ((*s = *t) != '\0')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s++;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t++;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void strcpy(char* s, char* t)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while ((*s++ = *t++ != '\0')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char *strncpy(char *destination, char *source, size_t n);</a:t>
            </a:r>
          </a:p>
          <a:p>
            <a:pPr lvl="1"/>
            <a:r>
              <a:rPr lang="ko-KR" altLang="en-US"/>
              <a:t>복사되는 문자의 개수를 지정할 수 있다는 것을 제외하면 </a:t>
            </a:r>
            <a:r>
              <a:rPr lang="en-US" altLang="ko-KR"/>
              <a:t>strcpy()</a:t>
            </a:r>
            <a:r>
              <a:rPr lang="ko-KR" altLang="en-US"/>
              <a:t>와 비슷함</a:t>
            </a:r>
          </a:p>
          <a:p>
            <a:pPr lvl="1"/>
            <a:r>
              <a:rPr lang="en-US" altLang="ko-KR"/>
              <a:t>source</a:t>
            </a:r>
            <a:r>
              <a:rPr lang="ko-KR" altLang="en-US"/>
              <a:t>가 </a:t>
            </a:r>
            <a:r>
              <a:rPr lang="en-US" altLang="ko-KR"/>
              <a:t>n</a:t>
            </a:r>
            <a:r>
              <a:rPr lang="ko-KR" altLang="en-US"/>
              <a:t>개보다 작으면 널문자 삽입</a:t>
            </a:r>
          </a:p>
          <a:p>
            <a:pPr lvl="1"/>
            <a:r>
              <a:rPr lang="ko-KR" altLang="en-US"/>
              <a:t>크면 널문자를 추가하지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복귀 값 </a:t>
            </a:r>
            <a:r>
              <a:rPr lang="en-US" altLang="ko-KR"/>
              <a:t>: destination</a:t>
            </a:r>
            <a:r>
              <a:rPr lang="ko-KR" altLang="en-US"/>
              <a:t>의 포인터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하나의 문자열을 다른 문자열의 마지막 부분에 추가 시켜서 연결</a:t>
            </a:r>
          </a:p>
          <a:p>
            <a:r>
              <a:rPr lang="en-US" altLang="ko-KR"/>
              <a:t>char *strcat(char *str1, char *str2);</a:t>
            </a:r>
          </a:p>
          <a:p>
            <a:pPr lvl="1"/>
            <a:r>
              <a:rPr lang="en-US" altLang="ko-KR"/>
              <a:t>str1</a:t>
            </a:r>
            <a:r>
              <a:rPr lang="ko-KR" altLang="en-US"/>
              <a:t>의 마지막 부분에 </a:t>
            </a:r>
            <a:r>
              <a:rPr lang="en-US" altLang="ko-KR"/>
              <a:t>str2 </a:t>
            </a:r>
            <a:r>
              <a:rPr lang="ko-KR" altLang="en-US"/>
              <a:t>추가</a:t>
            </a:r>
          </a:p>
          <a:p>
            <a:pPr lvl="1"/>
            <a:r>
              <a:rPr lang="ko-KR" altLang="en-US"/>
              <a:t>복귀 값 </a:t>
            </a:r>
            <a:r>
              <a:rPr lang="en-US" altLang="ko-KR"/>
              <a:t>: str1</a:t>
            </a:r>
            <a:r>
              <a:rPr lang="ko-KR" altLang="en-US"/>
              <a:t>의 포인터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결합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 strcmp(char *str1, char *str2);</a:t>
            </a:r>
          </a:p>
          <a:p>
            <a:pPr lvl="1"/>
            <a:r>
              <a:rPr lang="ko-KR" altLang="en-US"/>
              <a:t>복귀 값</a:t>
            </a:r>
          </a:p>
          <a:p>
            <a:pPr lvl="2"/>
            <a:r>
              <a:rPr lang="en-US" altLang="ko-KR"/>
              <a:t>&lt; 0 : str1</a:t>
            </a:r>
            <a:r>
              <a:rPr lang="ko-KR" altLang="en-US"/>
              <a:t>이 작다</a:t>
            </a:r>
          </a:p>
          <a:p>
            <a:pPr lvl="2"/>
            <a:r>
              <a:rPr lang="en-US" altLang="ko-KR"/>
              <a:t>0    : </a:t>
            </a:r>
            <a:r>
              <a:rPr lang="ko-KR" altLang="en-US"/>
              <a:t>같다</a:t>
            </a:r>
          </a:p>
          <a:p>
            <a:pPr lvl="2"/>
            <a:r>
              <a:rPr lang="en-US" altLang="ko-KR"/>
              <a:t>&gt; 0 : str1</a:t>
            </a:r>
            <a:r>
              <a:rPr lang="ko-KR" altLang="en-US"/>
              <a:t>이 크다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문자열의 비교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 strncmp(char *str1, char *str2, size_t n);</a:t>
            </a:r>
          </a:p>
          <a:p>
            <a:pPr lvl="1"/>
            <a:r>
              <a:rPr lang="en-US" altLang="ko-KR"/>
              <a:t>str2</a:t>
            </a:r>
            <a:r>
              <a:rPr lang="ko-KR" altLang="en-US"/>
              <a:t>에 있는 </a:t>
            </a:r>
            <a:r>
              <a:rPr lang="en-US" altLang="ko-KR"/>
              <a:t>n</a:t>
            </a:r>
            <a:r>
              <a:rPr lang="ko-KR" altLang="en-US"/>
              <a:t>개의 문자를 </a:t>
            </a:r>
            <a:r>
              <a:rPr lang="en-US" altLang="ko-KR"/>
              <a:t>str1</a:t>
            </a:r>
            <a:r>
              <a:rPr lang="ko-KR" altLang="en-US"/>
              <a:t>과 비교</a:t>
            </a:r>
          </a:p>
          <a:p>
            <a:pPr lvl="2"/>
            <a:r>
              <a:rPr lang="en-US" altLang="ko-KR"/>
              <a:t>strcmp()</a:t>
            </a:r>
            <a:r>
              <a:rPr lang="ko-KR" altLang="en-US"/>
              <a:t>와 동일한 복귀 값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부분 문자열 비교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char *strchr(char *str, int ch);</a:t>
            </a:r>
          </a:p>
          <a:p>
            <a:pPr lvl="1"/>
            <a:r>
              <a:rPr lang="en-US" altLang="ko-KR"/>
              <a:t>str</a:t>
            </a:r>
            <a:r>
              <a:rPr lang="ko-KR" altLang="en-US"/>
              <a:t>내에서 첫번째로 나타나는 </a:t>
            </a:r>
            <a:r>
              <a:rPr lang="en-US" altLang="ko-KR"/>
              <a:t>ch</a:t>
            </a:r>
            <a:r>
              <a:rPr lang="ko-KR" altLang="en-US"/>
              <a:t>를 찾는다</a:t>
            </a:r>
          </a:p>
          <a:p>
            <a:pPr lvl="1"/>
            <a:r>
              <a:rPr lang="ko-KR" altLang="en-US"/>
              <a:t>발견 </a:t>
            </a:r>
            <a:r>
              <a:rPr lang="en-US" altLang="ko-KR"/>
              <a:t>: </a:t>
            </a:r>
            <a:r>
              <a:rPr lang="ko-KR" altLang="en-US"/>
              <a:t>위치한 포인터 돌려줌</a:t>
            </a:r>
          </a:p>
          <a:p>
            <a:pPr lvl="2"/>
            <a:r>
              <a:rPr lang="ko-KR" altLang="en-US"/>
              <a:t>돌려준 포인터 </a:t>
            </a:r>
            <a:r>
              <a:rPr lang="en-US" altLang="ko-KR"/>
              <a:t>- str </a:t>
            </a:r>
            <a:r>
              <a:rPr lang="ko-KR" altLang="en-US"/>
              <a:t>포인터 </a:t>
            </a:r>
            <a:r>
              <a:rPr lang="en-US" altLang="ko-KR"/>
              <a:t>== </a:t>
            </a:r>
            <a:r>
              <a:rPr lang="ko-KR" altLang="en-US"/>
              <a:t>위치</a:t>
            </a:r>
          </a:p>
          <a:p>
            <a:pPr lvl="2"/>
            <a:r>
              <a:rPr lang="en-US" altLang="ko-KR"/>
              <a:t>0</a:t>
            </a:r>
            <a:r>
              <a:rPr lang="ko-KR" altLang="en-US"/>
              <a:t>이 기준</a:t>
            </a:r>
          </a:p>
          <a:p>
            <a:pPr lvl="1"/>
            <a:r>
              <a:rPr lang="ko-KR" altLang="en-US"/>
              <a:t>미 발견 </a:t>
            </a:r>
            <a:r>
              <a:rPr lang="en-US" altLang="ko-KR"/>
              <a:t>: </a:t>
            </a:r>
            <a:r>
              <a:rPr lang="ko-KR" altLang="en-US"/>
              <a:t>널을 돌려줌</a:t>
            </a:r>
          </a:p>
          <a:p>
            <a:pPr lvl="1">
              <a:buFontTx/>
              <a:buNone/>
            </a:pPr>
            <a:endParaRPr lang="ko-KR" altLang="en-US"/>
          </a:p>
          <a:p>
            <a:r>
              <a:rPr lang="en-US" altLang="ko-KR"/>
              <a:t>char *strrchar(char *str, int ch);</a:t>
            </a:r>
          </a:p>
          <a:p>
            <a:pPr lvl="1"/>
            <a:r>
              <a:rPr lang="ko-KR" altLang="en-US"/>
              <a:t>마지막으로 나타나는 것을 찾는 것을 제외하면 </a:t>
            </a:r>
            <a:r>
              <a:rPr lang="en-US" altLang="ko-KR"/>
              <a:t>strchr()</a:t>
            </a:r>
            <a:r>
              <a:rPr lang="ko-KR" altLang="en-US"/>
              <a:t>과 동일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검색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size_t strcspn(char *str1, char *str2);</a:t>
            </a:r>
          </a:p>
          <a:p>
            <a:pPr lvl="1"/>
            <a:r>
              <a:rPr lang="en-US" altLang="ko-KR"/>
              <a:t>str2</a:t>
            </a:r>
            <a:r>
              <a:rPr lang="ko-KR" altLang="en-US"/>
              <a:t>에 포함되어 있는 문자들이 </a:t>
            </a:r>
            <a:r>
              <a:rPr lang="en-US" altLang="ko-KR"/>
              <a:t>str1</a:t>
            </a:r>
            <a:r>
              <a:rPr lang="ko-KR" altLang="en-US"/>
              <a:t>에서 처음으로 나타나는 위치를 찾는다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일치부분 발견 </a:t>
            </a:r>
            <a:r>
              <a:rPr lang="en-US" altLang="ko-KR"/>
              <a:t>: str1</a:t>
            </a:r>
            <a:r>
              <a:rPr lang="ko-KR" altLang="en-US"/>
              <a:t>에서의 </a:t>
            </a:r>
            <a:r>
              <a:rPr lang="en-US" altLang="ko-KR"/>
              <a:t>offset </a:t>
            </a:r>
            <a:r>
              <a:rPr lang="ko-KR" altLang="en-US"/>
              <a:t>리턴</a:t>
            </a:r>
          </a:p>
          <a:p>
            <a:pPr lvl="2"/>
            <a:r>
              <a:rPr lang="ko-KR" altLang="en-US"/>
              <a:t>발견 못하면 </a:t>
            </a:r>
            <a:r>
              <a:rPr lang="en-US" altLang="ko-KR"/>
              <a:t>: strlen(str1)</a:t>
            </a:r>
            <a:r>
              <a:rPr lang="ko-KR" altLang="en-US"/>
              <a:t>을 리턴</a:t>
            </a:r>
            <a:r>
              <a:rPr lang="en-US" altLang="ko-KR"/>
              <a:t>(</a:t>
            </a:r>
            <a:r>
              <a:rPr lang="ko-KR" altLang="en-US"/>
              <a:t>널문자의 </a:t>
            </a:r>
            <a:r>
              <a:rPr lang="en-US" altLang="ko-KR"/>
              <a:t>offset)</a:t>
            </a:r>
          </a:p>
          <a:p>
            <a:endParaRPr lang="en-US" altLang="ko-KR"/>
          </a:p>
          <a:p>
            <a:r>
              <a:rPr lang="en-US" altLang="ko-KR"/>
              <a:t>size_t strspn(char *str1, char *str2);</a:t>
            </a:r>
          </a:p>
          <a:p>
            <a:pPr lvl="1"/>
            <a:r>
              <a:rPr lang="ko-KR" altLang="en-US"/>
              <a:t>포함되지 않는 문자가 처음으로 발견되는 상대적인 위치를 찾는다</a:t>
            </a:r>
            <a:r>
              <a:rPr lang="en-US" altLang="ko-KR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char *strpbrk(char *str1, char *str2);</a:t>
            </a:r>
          </a:p>
          <a:p>
            <a:pPr lvl="1"/>
            <a:r>
              <a:rPr lang="en-US" altLang="ko-KR"/>
              <a:t>str2</a:t>
            </a:r>
            <a:r>
              <a:rPr lang="ko-KR" altLang="en-US"/>
              <a:t>에 포함되어 있는 어떤 문자가 </a:t>
            </a:r>
            <a:r>
              <a:rPr lang="en-US" altLang="ko-KR"/>
              <a:t>str1</a:t>
            </a:r>
            <a:r>
              <a:rPr lang="ko-KR" altLang="en-US"/>
              <a:t>에서 처음으로 일치하는 위치의 포인터 리턴</a:t>
            </a:r>
          </a:p>
          <a:p>
            <a:r>
              <a:rPr lang="en-US" altLang="ko-KR"/>
              <a:t>char *strstr(char *str1, char *str2);</a:t>
            </a:r>
          </a:p>
          <a:p>
            <a:pPr lvl="1"/>
            <a:r>
              <a:rPr lang="en-US" altLang="ko-KR"/>
              <a:t>str1</a:t>
            </a:r>
            <a:r>
              <a:rPr lang="ko-KR" altLang="en-US"/>
              <a:t>에서 처음으로 나타나는 </a:t>
            </a:r>
            <a:r>
              <a:rPr lang="en-US" altLang="ko-KR"/>
              <a:t>str2</a:t>
            </a:r>
            <a:r>
              <a:rPr lang="ko-KR" altLang="en-US"/>
              <a:t>의 위치에 대한 포인터 리턴</a:t>
            </a:r>
          </a:p>
          <a:p>
            <a:pPr lvl="1"/>
            <a:r>
              <a:rPr lang="ko-KR" altLang="en-US"/>
              <a:t>하나의 문자열 내에서 다른 문자열을 검색</a:t>
            </a:r>
          </a:p>
          <a:p>
            <a:pPr lvl="1"/>
            <a:r>
              <a:rPr lang="ko-KR" altLang="en-US"/>
              <a:t>시작 위치 리턴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 dirty="0"/>
              <a:t>컴퓨터의 구조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822575" y="957357"/>
            <a:ext cx="2322512" cy="3673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6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3090862" y="1254219"/>
            <a:ext cx="1787525" cy="1984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altLang="ko-KR" sz="1600">
                <a:latin typeface="돋움" pitchFamily="50" charset="-127"/>
                <a:ea typeface="돋움" pitchFamily="50" charset="-127"/>
              </a:rPr>
              <a:t>CPU</a:t>
            </a: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6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3270250" y="1751107"/>
            <a:ext cx="1428750" cy="595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돋움" pitchFamily="50" charset="-127"/>
                <a:ea typeface="돋움" pitchFamily="50" charset="-127"/>
              </a:rPr>
              <a:t>제어장치</a:t>
            </a: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3270250" y="2448019"/>
            <a:ext cx="1428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돋움" pitchFamily="50" charset="-127"/>
                <a:ea typeface="돋움" pitchFamily="50" charset="-127"/>
              </a:rPr>
              <a:t>산술</a:t>
            </a:r>
            <a:r>
              <a:rPr lang="en-US" altLang="ko-KR" sz="160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1600">
                <a:latin typeface="돋움" pitchFamily="50" charset="-127"/>
                <a:ea typeface="돋움" pitchFamily="50" charset="-127"/>
              </a:rPr>
              <a:t>논리장치</a:t>
            </a: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3090862" y="3738657"/>
            <a:ext cx="1787525" cy="595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돋움" pitchFamily="50" charset="-127"/>
                <a:ea typeface="돋움" pitchFamily="50" charset="-127"/>
              </a:rPr>
              <a:t>메모리</a:t>
            </a: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938212" y="1751107"/>
            <a:ext cx="1465263" cy="598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입력 장치</a:t>
            </a:r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5592762" y="1751107"/>
            <a:ext cx="1609725" cy="598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돋움" pitchFamily="50" charset="-127"/>
                <a:ea typeface="돋움" pitchFamily="50" charset="-127"/>
              </a:rPr>
              <a:t>출력 장치</a:t>
            </a: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5592762" y="3738657"/>
            <a:ext cx="1609725" cy="596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돋움" pitchFamily="50" charset="-127"/>
                <a:ea typeface="돋움" pitchFamily="50" charset="-127"/>
              </a:rPr>
              <a:t>외부 저장 장치</a:t>
            </a:r>
          </a:p>
        </p:txBody>
      </p:sp>
      <p:cxnSp>
        <p:nvCxnSpPr>
          <p:cNvPr id="7179" name="AutoShape 12"/>
          <p:cNvCxnSpPr>
            <a:cxnSpLocks noChangeShapeType="1"/>
            <a:stCxn id="7176" idx="3"/>
          </p:cNvCxnSpPr>
          <p:nvPr/>
        </p:nvCxnSpPr>
        <p:spPr bwMode="auto">
          <a:xfrm flipV="1">
            <a:off x="2403475" y="2049557"/>
            <a:ext cx="4222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AutoShape 13"/>
          <p:cNvCxnSpPr>
            <a:cxnSpLocks noChangeShapeType="1"/>
            <a:endCxn id="7177" idx="1"/>
          </p:cNvCxnSpPr>
          <p:nvPr/>
        </p:nvCxnSpPr>
        <p:spPr bwMode="auto">
          <a:xfrm flipV="1">
            <a:off x="5149850" y="2051144"/>
            <a:ext cx="4429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14"/>
          <p:cNvCxnSpPr>
            <a:cxnSpLocks noChangeShapeType="1"/>
          </p:cNvCxnSpPr>
          <p:nvPr/>
        </p:nvCxnSpPr>
        <p:spPr bwMode="auto">
          <a:xfrm>
            <a:off x="3894137" y="3238594"/>
            <a:ext cx="0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15"/>
          <p:cNvCxnSpPr>
            <a:cxnSpLocks noChangeShapeType="1"/>
          </p:cNvCxnSpPr>
          <p:nvPr/>
        </p:nvCxnSpPr>
        <p:spPr bwMode="auto">
          <a:xfrm flipV="1">
            <a:off x="4160837" y="3241769"/>
            <a:ext cx="0" cy="496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6"/>
          <p:cNvCxnSpPr>
            <a:cxnSpLocks noChangeShapeType="1"/>
          </p:cNvCxnSpPr>
          <p:nvPr/>
        </p:nvCxnSpPr>
        <p:spPr bwMode="auto">
          <a:xfrm flipV="1">
            <a:off x="5145087" y="3930744"/>
            <a:ext cx="4445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7"/>
          <p:cNvCxnSpPr>
            <a:cxnSpLocks noChangeShapeType="1"/>
          </p:cNvCxnSpPr>
          <p:nvPr/>
        </p:nvCxnSpPr>
        <p:spPr bwMode="auto">
          <a:xfrm flipH="1">
            <a:off x="5145087" y="4133944"/>
            <a:ext cx="433388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2890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 </a:t>
            </a:r>
            <a:r>
              <a:rPr lang="ko-KR" altLang="en-US" sz="2400"/>
              <a:t>정수형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char  (unsigned) -  1 Byte</a:t>
            </a:r>
          </a:p>
          <a:p>
            <a:pPr lvl="1"/>
            <a:r>
              <a:rPr lang="en-US" altLang="ko-KR" sz="2200"/>
              <a:t> int     (unsigned) -  4 Byte</a:t>
            </a:r>
          </a:p>
          <a:p>
            <a:pPr lvl="1"/>
            <a:r>
              <a:rPr lang="en-US" altLang="ko-KR" sz="2200"/>
              <a:t> short (unsigned) -  2 Byte</a:t>
            </a:r>
          </a:p>
          <a:p>
            <a:pPr lvl="1"/>
            <a:r>
              <a:rPr lang="en-US" altLang="ko-KR" sz="2200"/>
              <a:t> long  (unsigned) -  4 Byte</a:t>
            </a:r>
          </a:p>
          <a:p>
            <a:pPr lvl="1">
              <a:buFontTx/>
              <a:buNone/>
            </a:pPr>
            <a:endParaRPr lang="en-US" altLang="ko-KR" sz="2200"/>
          </a:p>
          <a:p>
            <a:r>
              <a:rPr lang="en-US" altLang="ko-KR" sz="2400"/>
              <a:t> </a:t>
            </a:r>
            <a:r>
              <a:rPr lang="ko-KR" altLang="en-US" sz="2400"/>
              <a:t>부동소수점 형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float     - 4 Byte ( </a:t>
            </a:r>
            <a:r>
              <a:rPr lang="ko-KR" altLang="en-US" sz="2200"/>
              <a:t>단정도</a:t>
            </a:r>
            <a:r>
              <a:rPr lang="en-US" altLang="ko-KR" sz="2200"/>
              <a:t>)</a:t>
            </a:r>
          </a:p>
          <a:p>
            <a:pPr lvl="1"/>
            <a:r>
              <a:rPr lang="en-US" altLang="ko-KR" sz="2200"/>
              <a:t> double  - 8 Byte (</a:t>
            </a:r>
            <a:r>
              <a:rPr lang="ko-KR" altLang="en-US" sz="2200"/>
              <a:t>배정도</a:t>
            </a:r>
            <a:r>
              <a:rPr lang="en-US" altLang="ko-KR" sz="2200"/>
              <a:t>)</a:t>
            </a:r>
          </a:p>
          <a:p>
            <a:pPr lvl="1">
              <a:buFontTx/>
              <a:buNone/>
            </a:pPr>
            <a:endParaRPr lang="en-US" altLang="ko-KR" sz="2200"/>
          </a:p>
          <a:p>
            <a:pPr lvl="1">
              <a:buFontTx/>
              <a:buNone/>
            </a:pPr>
            <a:r>
              <a:rPr lang="en-US" altLang="ko-KR" sz="2200"/>
              <a:t>Cf. bit ( 0 or 1)</a:t>
            </a:r>
          </a:p>
          <a:p>
            <a:pPr lvl="1">
              <a:buFontTx/>
              <a:buNone/>
            </a:pPr>
            <a:r>
              <a:rPr lang="en-US" altLang="ko-KR" sz="2200"/>
              <a:t>	   Byte = 8 bit</a:t>
            </a:r>
          </a:p>
          <a:p>
            <a:pPr lvl="1">
              <a:buFontTx/>
              <a:buNone/>
            </a:pPr>
            <a:endParaRPr lang="en-US" altLang="ko-KR" sz="2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데이터 형태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 내의 문자의 크기를 변경하는 함수</a:t>
            </a:r>
          </a:p>
          <a:p>
            <a:pPr lvl="1"/>
            <a:r>
              <a:rPr lang="en-US" altLang="ko-KR"/>
              <a:t>ANSI </a:t>
            </a:r>
            <a:r>
              <a:rPr lang="ko-KR" altLang="en-US"/>
              <a:t>표준함수가 아니다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char *strlwr(char *str);</a:t>
            </a:r>
          </a:p>
          <a:p>
            <a:pPr lvl="2"/>
            <a:r>
              <a:rPr lang="en-US" altLang="ko-KR"/>
              <a:t>str</a:t>
            </a:r>
            <a:r>
              <a:rPr lang="ko-KR" altLang="en-US"/>
              <a:t>에 포함되어 있는 모든 문자를 대문자에서 소문자로 변환</a:t>
            </a:r>
          </a:p>
          <a:p>
            <a:pPr lvl="1"/>
            <a:r>
              <a:rPr lang="en-US" altLang="ko-KR"/>
              <a:t>char *strupr(char *str);</a:t>
            </a:r>
          </a:p>
          <a:p>
            <a:pPr lvl="2"/>
            <a:r>
              <a:rPr lang="ko-KR" altLang="en-US"/>
              <a:t>반대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변환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char *strrev(char *str);</a:t>
            </a:r>
          </a:p>
          <a:p>
            <a:pPr lvl="1"/>
            <a:r>
              <a:rPr lang="en-US" altLang="ko-KR"/>
              <a:t>str</a:t>
            </a:r>
            <a:r>
              <a:rPr lang="ko-KR" altLang="en-US"/>
              <a:t>에 포함되어 있는 모든 문자의 순서 반전</a:t>
            </a:r>
          </a:p>
          <a:p>
            <a:r>
              <a:rPr lang="en-US" altLang="ko-KR"/>
              <a:t>char *strset(char *str,  int ch);</a:t>
            </a:r>
          </a:p>
          <a:p>
            <a:r>
              <a:rPr lang="en-US" altLang="ko-KR"/>
              <a:t>char *strnset(char *str, int ch, size_t n);</a:t>
            </a:r>
          </a:p>
          <a:p>
            <a:pPr lvl="1"/>
            <a:r>
              <a:rPr lang="en-US" altLang="ko-KR"/>
              <a:t>str</a:t>
            </a:r>
            <a:r>
              <a:rPr lang="ko-KR" altLang="en-US"/>
              <a:t>에서 널문자를 제외한 모든 문자를 </a:t>
            </a:r>
            <a:r>
              <a:rPr lang="en-US" altLang="ko-KR"/>
              <a:t>ch</a:t>
            </a:r>
            <a:r>
              <a:rPr lang="ko-KR" altLang="en-US"/>
              <a:t>로 변경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 외의 문자열 처리함수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 atoi(char *str);</a:t>
            </a:r>
          </a:p>
          <a:p>
            <a:pPr lvl="1"/>
            <a:r>
              <a:rPr lang="ko-KR" altLang="en-US"/>
              <a:t>문자열을 정수로 변환</a:t>
            </a:r>
            <a:r>
              <a:rPr lang="en-US" altLang="ko-KR"/>
              <a:t>, </a:t>
            </a:r>
            <a:r>
              <a:rPr lang="ko-KR" altLang="en-US"/>
              <a:t>변환 불가시  </a:t>
            </a:r>
            <a:r>
              <a:rPr lang="en-US" altLang="ko-KR"/>
              <a:t>0</a:t>
            </a:r>
          </a:p>
          <a:p>
            <a:r>
              <a:rPr lang="en-US" altLang="ko-KR"/>
              <a:t>long atol(char *str);</a:t>
            </a:r>
          </a:p>
          <a:p>
            <a:pPr lvl="1"/>
            <a:r>
              <a:rPr lang="en-US" altLang="ko-KR"/>
              <a:t>long</a:t>
            </a:r>
            <a:r>
              <a:rPr lang="ko-KR" altLang="en-US"/>
              <a:t>형을 리턴</a:t>
            </a:r>
          </a:p>
          <a:p>
            <a:r>
              <a:rPr lang="en-US" altLang="ko-KR"/>
              <a:t>double atof(char *str) ;</a:t>
            </a:r>
          </a:p>
          <a:p>
            <a:pPr lvl="1"/>
            <a:r>
              <a:rPr lang="en-US" altLang="ko-KR"/>
              <a:t>double</a:t>
            </a:r>
            <a:r>
              <a:rPr lang="ko-KR" altLang="en-US"/>
              <a:t>형을 리턴</a:t>
            </a:r>
          </a:p>
          <a:p>
            <a:pPr lvl="1">
              <a:buFontTx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문자열을 숫자로 변환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구조체</a:t>
            </a:r>
          </a:p>
          <a:p>
            <a:pPr algn="ctr"/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여러분이 만약 학교에서 학생 정보 관리 프로그램을 만든다고 합시다</a:t>
            </a:r>
            <a:r>
              <a:rPr lang="en-US" altLang="ko-KR" sz="2400"/>
              <a:t>. </a:t>
            </a:r>
            <a:r>
              <a:rPr lang="ko-KR" altLang="en-US" sz="2400"/>
              <a:t>그리고 학생 한 사람당 다음과 같은 데이터가 있다고 하고</a:t>
            </a:r>
            <a:r>
              <a:rPr lang="en-US" altLang="ko-KR" sz="2400"/>
              <a:t>, </a:t>
            </a:r>
            <a:r>
              <a:rPr lang="ko-KR" altLang="en-US" sz="2400"/>
              <a:t>학생수는 </a:t>
            </a:r>
            <a:r>
              <a:rPr lang="en-US" altLang="ko-KR" sz="2400"/>
              <a:t>100</a:t>
            </a:r>
            <a:r>
              <a:rPr lang="ko-KR" altLang="en-US" sz="2400"/>
              <a:t>명 이라고 합시다</a:t>
            </a:r>
            <a:r>
              <a:rPr lang="en-US" altLang="ko-KR" sz="2400"/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</a:t>
            </a:r>
            <a:r>
              <a:rPr lang="ko-KR" altLang="en-US" sz="2400"/>
              <a:t>학년</a:t>
            </a:r>
            <a:r>
              <a:rPr lang="en-US" altLang="ko-KR" sz="2400"/>
              <a:t>, </a:t>
            </a:r>
            <a:r>
              <a:rPr lang="ko-KR" altLang="en-US" sz="2400"/>
              <a:t>반</a:t>
            </a:r>
            <a:r>
              <a:rPr lang="en-US" altLang="ko-KR" sz="2400"/>
              <a:t>, </a:t>
            </a:r>
            <a:r>
              <a:rPr lang="ko-KR" altLang="en-US" sz="2400"/>
              <a:t>번호</a:t>
            </a:r>
            <a:r>
              <a:rPr lang="en-US" altLang="ko-KR" sz="2400"/>
              <a:t>, </a:t>
            </a:r>
            <a:r>
              <a:rPr lang="ko-KR" altLang="en-US" sz="2400"/>
              <a:t>이름</a:t>
            </a:r>
            <a:r>
              <a:rPr lang="en-US" altLang="ko-KR" sz="2400"/>
              <a:t>, </a:t>
            </a:r>
            <a:r>
              <a:rPr lang="ko-KR" altLang="en-US" sz="2400"/>
              <a:t>나이</a:t>
            </a:r>
            <a:r>
              <a:rPr lang="en-US" altLang="ko-KR" sz="2400"/>
              <a:t>, </a:t>
            </a:r>
            <a:r>
              <a:rPr lang="ko-KR" altLang="en-US" sz="2400"/>
              <a:t>전화번호 그렇다면 여러분을 어떻게 데이터를 처리하시겠습니까</a:t>
            </a:r>
            <a:r>
              <a:rPr lang="en-US" altLang="ko-KR" sz="2400"/>
              <a:t>? </a:t>
            </a:r>
            <a:r>
              <a:rPr lang="ko-KR" altLang="en-US" sz="2400"/>
              <a:t>각 데이터별로 </a:t>
            </a:r>
            <a:r>
              <a:rPr lang="en-US" altLang="ko-KR" sz="2400"/>
              <a:t>100</a:t>
            </a:r>
            <a:r>
              <a:rPr lang="ko-KR" altLang="en-US" sz="2400"/>
              <a:t>개의 원소를 갖는 배열을 만들어 처리하시겠습니까</a:t>
            </a:r>
            <a:r>
              <a:rPr lang="en-US" altLang="ko-KR" sz="2400"/>
              <a:t>? </a:t>
            </a:r>
          </a:p>
          <a:p>
            <a:pPr>
              <a:buFont typeface="Wingdings" pitchFamily="2" charset="2"/>
              <a:buNone/>
            </a:pPr>
            <a:endParaRPr lang="en-US" altLang="ko-KR" sz="2400"/>
          </a:p>
          <a:p>
            <a:pPr>
              <a:buFont typeface="Wingdings" pitchFamily="2" charset="2"/>
              <a:buNone/>
            </a:pPr>
            <a:r>
              <a:rPr lang="en-US" altLang="ko-KR" sz="2400"/>
              <a:t>    </a:t>
            </a:r>
            <a:r>
              <a:rPr lang="ko-KR" altLang="en-US" sz="2400"/>
              <a:t>그렇게 하면 복잡해지죠</a:t>
            </a:r>
            <a:r>
              <a:rPr lang="en-US" altLang="ko-KR" sz="2400"/>
              <a:t>?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 </a:t>
            </a:r>
            <a:r>
              <a:rPr lang="ko-KR" altLang="en-US" sz="2400"/>
              <a:t>이럴 때 구조체를 사용합니다</a:t>
            </a:r>
            <a:r>
              <a:rPr lang="en-US" altLang="ko-KR" sz="2400"/>
              <a:t>. </a:t>
            </a:r>
            <a:r>
              <a:rPr lang="ko-KR" altLang="en-US" sz="2400"/>
              <a:t>구조체는 한 개 이상의 변수를 묶어둔 것이라고 생각하시면 됩니다</a:t>
            </a:r>
            <a:r>
              <a:rPr lang="en-US" altLang="ko-KR" sz="2400"/>
              <a:t>. </a:t>
            </a:r>
            <a:r>
              <a:rPr lang="ko-KR" altLang="en-US" sz="2400"/>
              <a:t>그렇게 묶어서 한 개의 변수처럼 취급하는 것이죠</a:t>
            </a:r>
            <a:r>
              <a:rPr lang="en-US" altLang="ko-KR" sz="2400"/>
              <a:t>. </a:t>
            </a:r>
            <a:r>
              <a:rPr lang="ko-KR" altLang="en-US" sz="2400"/>
              <a:t>예를 들자면 위와 같은 데이터를 넣을 변수들을 하나로 묶어서 학생이라는 구조체를 만들어 사용하면 처리가 쉬워지겠죠</a:t>
            </a:r>
            <a:r>
              <a:rPr lang="en-US" altLang="ko-KR" sz="2400"/>
              <a:t>?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구조체의 필요성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구조체</a:t>
            </a:r>
            <a:r>
              <a:rPr lang="en-US" altLang="ko-KR"/>
              <a:t>(struct, </a:t>
            </a:r>
            <a:r>
              <a:rPr lang="ko-KR" altLang="en-US"/>
              <a:t>일명 </a:t>
            </a:r>
            <a:r>
              <a:rPr lang="en-US" altLang="ko-KR"/>
              <a:t>"</a:t>
            </a:r>
            <a:r>
              <a:rPr lang="ko-KR" altLang="en-US"/>
              <a:t>스트럭처</a:t>
            </a:r>
            <a:r>
              <a:rPr lang="en-US" altLang="ko-KR"/>
              <a:t>")</a:t>
            </a:r>
          </a:p>
          <a:p>
            <a:pPr lvl="1"/>
            <a:r>
              <a:rPr lang="ko-KR" altLang="en-US"/>
              <a:t>포인터와 함께 </a:t>
            </a:r>
            <a:r>
              <a:rPr lang="en-US" altLang="ko-KR"/>
              <a:t>C</a:t>
            </a:r>
            <a:r>
              <a:rPr lang="ko-KR" altLang="en-US"/>
              <a:t>에서 가장 많이 쓰이는 부분</a:t>
            </a:r>
          </a:p>
          <a:p>
            <a:pPr lvl="1"/>
            <a:r>
              <a:rPr lang="ko-KR" altLang="en-US"/>
              <a:t>더욱 구체적인 정의를 내려보면</a:t>
            </a:r>
            <a:r>
              <a:rPr lang="en-US" altLang="ko-KR"/>
              <a:t>, </a:t>
            </a:r>
            <a:r>
              <a:rPr lang="ko-KR" altLang="en-US"/>
              <a:t>이미 정의된 서로 성질이 다른 </a:t>
            </a:r>
            <a:r>
              <a:rPr lang="en-US" altLang="ko-KR"/>
              <a:t>(heterogeneous) </a:t>
            </a:r>
            <a:r>
              <a:rPr lang="ko-KR" altLang="en-US"/>
              <a:t>표준 자료형들을 구성 원소로 하여 새로운 자료형을 명명하는 것</a:t>
            </a:r>
          </a:p>
          <a:p>
            <a:pPr lvl="1"/>
            <a:r>
              <a:rPr lang="ko-KR" altLang="en-US">
                <a:solidFill>
                  <a:schemeClr val="accent2"/>
                </a:solidFill>
              </a:rPr>
              <a:t>이종데이터들 사이의 집합</a:t>
            </a:r>
            <a:r>
              <a:rPr lang="en-US" altLang="ko-KR">
                <a:solidFill>
                  <a:schemeClr val="accent2"/>
                </a:solidFill>
              </a:rPr>
              <a:t>!!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구조체의 정의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[</a:t>
            </a:r>
            <a:r>
              <a:rPr lang="ko-KR" altLang="en-US"/>
              <a:t>공통점</a:t>
            </a:r>
            <a:r>
              <a:rPr lang="en-US" altLang="ko-KR"/>
              <a:t>] 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둘 다 여러 개의 방을 가짐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방은 주기억 장소의 기억단위 확보를 의미</a:t>
            </a:r>
          </a:p>
          <a:p>
            <a:pPr>
              <a:lnSpc>
                <a:spcPct val="90000"/>
              </a:lnSpc>
            </a:pPr>
            <a:endParaRPr lang="ko-KR" altLang="en-US"/>
          </a:p>
          <a:p>
            <a:pPr>
              <a:lnSpc>
                <a:spcPct val="90000"/>
              </a:lnSpc>
            </a:pPr>
            <a:r>
              <a:rPr lang="en-US" altLang="ko-KR"/>
              <a:t>[</a:t>
            </a:r>
            <a:r>
              <a:rPr lang="ko-KR" altLang="en-US"/>
              <a:t>차이점</a:t>
            </a:r>
            <a:r>
              <a:rPr lang="en-US" altLang="ko-KR"/>
              <a:t>]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배열이나 구조체 모두 연속된 기억장소를 확보하긴 하나</a:t>
            </a:r>
            <a:r>
              <a:rPr lang="en-US" altLang="ko-KR"/>
              <a:t>, </a:t>
            </a:r>
            <a:r>
              <a:rPr lang="ko-KR" altLang="en-US"/>
              <a:t>배열은 서로 성질이 똑같은 자료형을 갖는 반면에</a:t>
            </a:r>
            <a:r>
              <a:rPr lang="en-US" altLang="ko-KR"/>
              <a:t>, </a:t>
            </a:r>
            <a:r>
              <a:rPr lang="ko-KR" altLang="en-US"/>
              <a:t>구조체는 서로 성질이 다른 자료형을 가짐</a:t>
            </a:r>
          </a:p>
          <a:p>
            <a:pPr>
              <a:lnSpc>
                <a:spcPct val="90000"/>
              </a:lnSpc>
            </a:pPr>
            <a:endParaRPr lang="ko-KR" altLang="en-US"/>
          </a:p>
          <a:p>
            <a:pPr>
              <a:lnSpc>
                <a:spcPct val="90000"/>
              </a:lnSpc>
            </a:pPr>
            <a:r>
              <a:rPr lang="ko-KR" altLang="en-US"/>
              <a:t>이런 특징들로 인해 일반변수보단 배열이</a:t>
            </a:r>
            <a:r>
              <a:rPr lang="en-US" altLang="ko-KR"/>
              <a:t>, </a:t>
            </a:r>
            <a:r>
              <a:rPr lang="ko-KR" altLang="en-US"/>
              <a:t>배열보단 구조체가 더 메모리를 절약할 수 있음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배열과 구조체와의 차이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구조체는 큰 프로그램에서 여러 변수들의 모임을 하나의 독립된 양으로 취급할 수 있게 해줌으로써 복잡한 자료를 편리하게 다룰 수 있도록 도와줌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구조체의 장점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선언</a:t>
            </a:r>
          </a:p>
          <a:p>
            <a:pPr lvl="1">
              <a:buFontTx/>
              <a:buNone/>
            </a:pPr>
            <a:r>
              <a:rPr lang="en-US" altLang="ko-KR" sz="2200"/>
              <a:t>struct </a:t>
            </a:r>
            <a:r>
              <a:rPr lang="ko-KR" altLang="en-US" sz="2200"/>
              <a:t>구조체이름</a:t>
            </a:r>
          </a:p>
          <a:p>
            <a:pPr lvl="1">
              <a:buFontTx/>
              <a:buNone/>
            </a:pPr>
            <a:r>
              <a:rPr lang="en-US" altLang="ko-KR" sz="2200"/>
              <a:t>{</a:t>
            </a:r>
          </a:p>
          <a:p>
            <a:pPr lvl="1">
              <a:buFontTx/>
              <a:buNone/>
            </a:pPr>
            <a:r>
              <a:rPr lang="en-US" altLang="ko-KR" sz="2200"/>
              <a:t>     </a:t>
            </a:r>
            <a:r>
              <a:rPr lang="ko-KR" altLang="en-US" sz="2200"/>
              <a:t>데이터형태 변수</a:t>
            </a:r>
            <a:r>
              <a:rPr lang="en-US" altLang="ko-KR" sz="2200"/>
              <a:t>;</a:t>
            </a:r>
          </a:p>
          <a:p>
            <a:pPr lvl="1">
              <a:buFontTx/>
              <a:buNone/>
            </a:pPr>
            <a:r>
              <a:rPr lang="en-US" altLang="ko-KR" sz="2200"/>
              <a:t>     </a:t>
            </a:r>
            <a:r>
              <a:rPr lang="ko-KR" altLang="en-US" sz="2200"/>
              <a:t>데이터형태 변수</a:t>
            </a:r>
            <a:r>
              <a:rPr lang="en-US" altLang="ko-KR" sz="2200"/>
              <a:t>;</a:t>
            </a:r>
          </a:p>
          <a:p>
            <a:pPr lvl="1">
              <a:buFontTx/>
              <a:buNone/>
            </a:pPr>
            <a:r>
              <a:rPr lang="en-US" altLang="ko-KR" sz="2200"/>
              <a:t>      .</a:t>
            </a:r>
          </a:p>
          <a:p>
            <a:pPr lvl="1">
              <a:buFontTx/>
              <a:buNone/>
            </a:pPr>
            <a:r>
              <a:rPr lang="en-US" altLang="ko-KR" sz="2200"/>
              <a:t>      .</a:t>
            </a:r>
          </a:p>
          <a:p>
            <a:pPr lvl="1">
              <a:buFontTx/>
              <a:buNone/>
            </a:pPr>
            <a:r>
              <a:rPr lang="en-US" altLang="ko-KR" sz="2200"/>
              <a:t>};</a:t>
            </a:r>
          </a:p>
          <a:p>
            <a:pPr lvl="1"/>
            <a:r>
              <a:rPr lang="ko-KR" altLang="en-US" sz="2200"/>
              <a:t>여기서 </a:t>
            </a:r>
            <a:r>
              <a:rPr lang="en-US" altLang="ko-KR" sz="2200"/>
              <a:t>{}</a:t>
            </a:r>
            <a:r>
              <a:rPr lang="ko-KR" altLang="en-US" sz="2200"/>
              <a:t>안에 들어있는 변수들이 구조체를 구성하는 변수로 멤버변수라고 함</a:t>
            </a:r>
          </a:p>
          <a:p>
            <a:r>
              <a:rPr lang="ko-KR" altLang="en-US" sz="2400"/>
              <a:t> 사용법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   </a:t>
            </a:r>
            <a:r>
              <a:rPr lang="en-US" altLang="ko-KR" sz="2000"/>
              <a:t>struct </a:t>
            </a:r>
            <a:r>
              <a:rPr lang="ko-KR" altLang="en-US" sz="2000"/>
              <a:t>구조체이름 구조체변수</a:t>
            </a:r>
            <a:r>
              <a:rPr lang="en-US" altLang="ko-KR" sz="2000"/>
              <a:t>[, </a:t>
            </a:r>
            <a:r>
              <a:rPr lang="ko-KR" altLang="en-US" sz="2000"/>
              <a:t>구조체변수</a:t>
            </a:r>
            <a:r>
              <a:rPr lang="en-US" altLang="ko-KR" sz="2000"/>
              <a:t>, ...]; </a:t>
            </a:r>
          </a:p>
          <a:p>
            <a:pPr lvl="1">
              <a:buFontTx/>
              <a:buNone/>
            </a:pPr>
            <a:r>
              <a:rPr lang="en-US" altLang="ko-KR" sz="2000"/>
              <a:t>  Ex) struct Student s; </a:t>
            </a:r>
            <a:endParaRPr lang="en-US" altLang="ko-KR" sz="2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문법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Ex) </a:t>
            </a:r>
            <a:r>
              <a:rPr lang="ko-KR" altLang="en-US" sz="2400"/>
              <a:t>학생 데이터를 처리하기 위한 구조체를 만들면 </a:t>
            </a:r>
          </a:p>
          <a:p>
            <a:endParaRPr lang="ko-KR" altLang="en-US" sz="2400"/>
          </a:p>
          <a:p>
            <a:pPr>
              <a:buFont typeface="Wingdings" pitchFamily="2" charset="2"/>
              <a:buNone/>
            </a:pPr>
            <a:r>
              <a:rPr lang="en-US" altLang="ko-KR" sz="2400"/>
              <a:t>struct Student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  int Grade;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  int Class;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  int Number;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  char Name[16];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  int Age;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  char Phone[16];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};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정수형 상수 </a:t>
            </a:r>
            <a:r>
              <a:rPr lang="en-US" altLang="ko-KR" sz="2400"/>
              <a:t>:</a:t>
            </a:r>
          </a:p>
          <a:p>
            <a:pPr lvl="1"/>
            <a:r>
              <a:rPr lang="ko-KR" altLang="en-US" sz="2200"/>
              <a:t>소수점과 지수부가 없는 숫자를 정수로 인식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2</a:t>
            </a:r>
            <a:r>
              <a:rPr lang="ko-KR" altLang="en-US" sz="2200"/>
              <a:t>가지의 옵션</a:t>
            </a:r>
          </a:p>
          <a:p>
            <a:pPr lvl="2"/>
            <a:r>
              <a:rPr lang="ko-KR" altLang="en-US" sz="2000"/>
              <a:t> </a:t>
            </a:r>
            <a:r>
              <a:rPr lang="en-US" altLang="ko-KR" sz="2000"/>
              <a:t>a. </a:t>
            </a:r>
            <a:r>
              <a:rPr lang="ko-KR" altLang="en-US" sz="2000"/>
              <a:t>정수가 숫자 </a:t>
            </a:r>
            <a:r>
              <a:rPr lang="en-US" altLang="ko-KR" sz="2000"/>
              <a:t>0</a:t>
            </a:r>
            <a:r>
              <a:rPr lang="ko-KR" altLang="en-US" sz="2000"/>
              <a:t>으로 시작되면 이것은 </a:t>
            </a:r>
            <a:r>
              <a:rPr lang="en-US" altLang="ko-KR" sz="2000"/>
              <a:t>8</a:t>
            </a:r>
            <a:r>
              <a:rPr lang="ko-KR" altLang="en-US" sz="2000"/>
              <a:t>진수이다</a:t>
            </a:r>
            <a:r>
              <a:rPr lang="en-US" altLang="ko-KR" sz="2000"/>
              <a:t>. ex)020</a:t>
            </a:r>
          </a:p>
          <a:p>
            <a:pPr lvl="2"/>
            <a:r>
              <a:rPr lang="en-US" altLang="ko-KR" sz="2000"/>
              <a:t> b. </a:t>
            </a:r>
            <a:r>
              <a:rPr lang="ko-KR" altLang="en-US" sz="2000"/>
              <a:t>정수가 </a:t>
            </a:r>
            <a:r>
              <a:rPr lang="en-US" altLang="ko-KR" sz="2000"/>
              <a:t>0x</a:t>
            </a:r>
            <a:r>
              <a:rPr lang="ko-KR" altLang="en-US" sz="2000"/>
              <a:t>또는 </a:t>
            </a:r>
            <a:r>
              <a:rPr lang="en-US" altLang="ko-KR" sz="2000"/>
              <a:t>0X</a:t>
            </a:r>
            <a:r>
              <a:rPr lang="ko-KR" altLang="en-US" sz="2000"/>
              <a:t>로 시작되는 정수는 </a:t>
            </a:r>
            <a:r>
              <a:rPr lang="en-US" altLang="ko-KR" sz="2000"/>
              <a:t>16</a:t>
            </a:r>
            <a:r>
              <a:rPr lang="ko-KR" altLang="en-US" sz="2000"/>
              <a:t>진수이다</a:t>
            </a:r>
            <a:r>
              <a:rPr lang="en-US" altLang="ko-KR" sz="2000"/>
              <a:t>. ex)0x20</a:t>
            </a:r>
          </a:p>
          <a:p>
            <a:r>
              <a:rPr lang="ko-KR" altLang="en-US" sz="2400"/>
              <a:t>정수변수의 초기화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int hogs = 23;   /* </a:t>
            </a:r>
            <a:r>
              <a:rPr lang="ko-KR" altLang="en-US" sz="2200"/>
              <a:t>변수를 선언과 동시에 초기화*</a:t>
            </a:r>
            <a:r>
              <a:rPr lang="en-US" altLang="ko-KR" sz="2200"/>
              <a:t>/</a:t>
            </a:r>
          </a:p>
          <a:p>
            <a:pPr lvl="1"/>
            <a:r>
              <a:rPr lang="en-US" altLang="ko-KR" sz="2200"/>
              <a:t> int stops; </a:t>
            </a:r>
          </a:p>
          <a:p>
            <a:pPr lvl="1">
              <a:buFontTx/>
              <a:buNone/>
            </a:pPr>
            <a:r>
              <a:rPr lang="en-US" altLang="ko-KR" sz="2200"/>
              <a:t>    stops = 32;     /* </a:t>
            </a:r>
            <a:r>
              <a:rPr lang="ko-KR" altLang="en-US" sz="2200"/>
              <a:t>선언된 변수를 정수 </a:t>
            </a:r>
            <a:r>
              <a:rPr lang="en-US" altLang="ko-KR" sz="2200"/>
              <a:t>32</a:t>
            </a:r>
            <a:r>
              <a:rPr lang="ko-KR" altLang="en-US" sz="2200"/>
              <a:t>로 초기화</a:t>
            </a:r>
            <a:r>
              <a:rPr lang="en-US" altLang="ko-KR" sz="2200"/>
              <a:t>/</a:t>
            </a:r>
          </a:p>
          <a:p>
            <a:pPr lvl="1"/>
            <a:r>
              <a:rPr lang="en-US" altLang="ko-KR" sz="2200"/>
              <a:t> int dogs, cats = 92; </a:t>
            </a:r>
          </a:p>
          <a:p>
            <a:pPr lvl="1">
              <a:buFontTx/>
              <a:buNone/>
            </a:pPr>
            <a:r>
              <a:rPr lang="en-US" altLang="ko-KR" sz="2200"/>
              <a:t>    /* cats</a:t>
            </a:r>
            <a:r>
              <a:rPr lang="ko-KR" altLang="en-US" sz="2200"/>
              <a:t>만 정수 </a:t>
            </a:r>
            <a:r>
              <a:rPr lang="en-US" altLang="ko-KR" sz="2200"/>
              <a:t>92</a:t>
            </a:r>
            <a:r>
              <a:rPr lang="ko-KR" altLang="en-US" sz="2200"/>
              <a:t>로 초기화</a:t>
            </a:r>
            <a:r>
              <a:rPr lang="en-US" altLang="ko-KR" sz="2200"/>
              <a:t>, dogs</a:t>
            </a:r>
            <a:r>
              <a:rPr lang="ko-KR" altLang="en-US" sz="2200"/>
              <a:t>는 초기화 안됨 *</a:t>
            </a:r>
            <a:r>
              <a:rPr lang="en-US" altLang="ko-KR" sz="2200"/>
              <a:t>/</a:t>
            </a:r>
          </a:p>
          <a:p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정수형 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선언</a:t>
            </a:r>
          </a:p>
          <a:p>
            <a:pPr lvl="1">
              <a:buFontTx/>
              <a:buNone/>
            </a:pPr>
            <a:r>
              <a:rPr lang="en-US" altLang="ko-KR" sz="2200"/>
              <a:t>struct [</a:t>
            </a:r>
            <a:r>
              <a:rPr lang="ko-KR" altLang="en-US" sz="2200"/>
              <a:t>구조체이름</a:t>
            </a:r>
            <a:r>
              <a:rPr lang="en-US" altLang="ko-KR" sz="2200"/>
              <a:t>]</a:t>
            </a:r>
          </a:p>
          <a:p>
            <a:pPr lvl="1">
              <a:buFontTx/>
              <a:buNone/>
            </a:pPr>
            <a:r>
              <a:rPr lang="en-US" altLang="ko-KR" sz="2200"/>
              <a:t>{</a:t>
            </a:r>
          </a:p>
          <a:p>
            <a:pPr lvl="1">
              <a:buFontTx/>
              <a:buNone/>
            </a:pPr>
            <a:r>
              <a:rPr lang="en-US" altLang="ko-KR" sz="2200"/>
              <a:t>   </a:t>
            </a:r>
            <a:r>
              <a:rPr lang="ko-KR" altLang="en-US" sz="2200"/>
              <a:t>데이터형태 변수</a:t>
            </a:r>
            <a:r>
              <a:rPr lang="en-US" altLang="ko-KR" sz="2200"/>
              <a:t>;</a:t>
            </a:r>
          </a:p>
          <a:p>
            <a:pPr lvl="1">
              <a:buFontTx/>
              <a:buNone/>
            </a:pPr>
            <a:r>
              <a:rPr lang="en-US" altLang="ko-KR" sz="2200"/>
              <a:t>   </a:t>
            </a:r>
            <a:r>
              <a:rPr lang="ko-KR" altLang="en-US" sz="2200"/>
              <a:t>데이터형태 변수</a:t>
            </a:r>
            <a:r>
              <a:rPr lang="en-US" altLang="ko-KR" sz="2200"/>
              <a:t>;</a:t>
            </a:r>
          </a:p>
          <a:p>
            <a:pPr lvl="1">
              <a:buFontTx/>
              <a:buNone/>
            </a:pPr>
            <a:r>
              <a:rPr lang="en-US" altLang="ko-KR" sz="2200"/>
              <a:t>    .</a:t>
            </a:r>
          </a:p>
          <a:p>
            <a:pPr lvl="1">
              <a:buFontTx/>
              <a:buNone/>
            </a:pPr>
            <a:r>
              <a:rPr lang="en-US" altLang="ko-KR" sz="2200"/>
              <a:t>    .</a:t>
            </a:r>
          </a:p>
          <a:p>
            <a:pPr lvl="1">
              <a:buFontTx/>
              <a:buNone/>
            </a:pPr>
            <a:r>
              <a:rPr lang="en-US" altLang="ko-KR" sz="2200"/>
              <a:t>} </a:t>
            </a:r>
            <a:r>
              <a:rPr lang="ko-KR" altLang="en-US" sz="2200"/>
              <a:t>구조체변수</a:t>
            </a:r>
            <a:r>
              <a:rPr lang="en-US" altLang="ko-KR" sz="2200"/>
              <a:t>[, </a:t>
            </a:r>
            <a:r>
              <a:rPr lang="ko-KR" altLang="en-US" sz="2200"/>
              <a:t>구조체변수</a:t>
            </a:r>
            <a:r>
              <a:rPr lang="en-US" altLang="ko-KR" sz="2200"/>
              <a:t>, ...];</a:t>
            </a:r>
          </a:p>
          <a:p>
            <a:pPr>
              <a:buFont typeface="Wingdings" pitchFamily="2" charset="2"/>
              <a:buNone/>
            </a:pPr>
            <a:endParaRPr lang="en-US" altLang="ko-KR" sz="2400"/>
          </a:p>
          <a:p>
            <a:pPr>
              <a:buFont typeface="Wingdings" pitchFamily="2" charset="2"/>
              <a:buNone/>
            </a:pPr>
            <a:endParaRPr lang="en-US" altLang="ko-KR" sz="20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문법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Ex)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struct Student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800"/>
              <a:t>  int Grade;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800"/>
              <a:t>  int Class;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800"/>
              <a:t>  int Number;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800"/>
              <a:t>  char Name[16];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800"/>
              <a:t>  int Age;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800"/>
              <a:t>  char Phone[16];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 s;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문법</a:t>
            </a:r>
            <a:r>
              <a:rPr lang="en-US" altLang="ko-KR"/>
              <a:t>(2) </a:t>
            </a: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4191000" cy="52578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&lt;</a:t>
            </a:r>
            <a:r>
              <a:rPr lang="ko-KR" altLang="en-US" sz="2000"/>
              <a:t>구조체를 이용한 선언</a:t>
            </a:r>
            <a:r>
              <a:rPr lang="en-US" altLang="ko-KR" sz="200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struct man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(</a:t>
            </a:r>
            <a:r>
              <a:rPr lang="ko-KR" altLang="en-US" sz="2000"/>
              <a:t>구조체 택은 다른 변수들의 이름과 같아서는 안된다</a:t>
            </a:r>
            <a:r>
              <a:rPr lang="en-US" altLang="ko-KR" sz="2000"/>
              <a:t>) 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char name[30];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int kor;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int eng;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int math;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int total;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float ave;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} person; -&gt; </a:t>
            </a:r>
            <a:r>
              <a:rPr lang="ko-KR" altLang="en-US" sz="2000"/>
              <a:t>프로그램상에서 변수를 참조할 때 쓰는 변수 이름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* </a:t>
            </a:r>
            <a:r>
              <a:rPr lang="en-US" altLang="ko-KR" sz="2000"/>
              <a:t>(</a:t>
            </a:r>
            <a:r>
              <a:rPr lang="ko-KR" altLang="en-US" sz="2000"/>
              <a:t>구성 요소들의 정의는 일반 변수와 같으나 초기값은 줄 수 없다</a:t>
            </a:r>
            <a:r>
              <a:rPr lang="en-US" altLang="ko-KR" sz="2000"/>
              <a:t>.)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선언의 비교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181600" y="1143000"/>
            <a:ext cx="3505200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&lt; 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일반 선언 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char name[30]; /* </a:t>
            </a: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사람이름 *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int kor; /* </a:t>
            </a: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국어 성적 *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int eng; /* </a:t>
            </a: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영어 성적 *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int math; /* </a:t>
            </a: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수학 성적 *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int total; /* </a:t>
            </a: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총점 *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float ave; /* </a:t>
            </a:r>
            <a:r>
              <a:rPr lang="ko-KR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평균 *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/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#include &lt;stdio.h&gt;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#include &lt;conio.h&gt;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#include &lt;string.h&gt;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struct test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  int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  char str[20];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  float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};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" y="1066800"/>
            <a:ext cx="6324600" cy="399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void main()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    struct test ok; // 4-- ??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    ok.a=10;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    strcpy(ok.str,"TEST OK");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    ok.b=10.5;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    printf("%d %s %f\n",ok.a,ok.str,ok.b);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구조체 </a:t>
            </a:r>
            <a:r>
              <a:rPr lang="en-US" altLang="ko-KR"/>
              <a:t>(</a:t>
            </a:r>
            <a:r>
              <a:rPr lang="ko-KR" altLang="en-US"/>
              <a:t>템플릿으로 사용 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여러 개의 변수를 쉽게 사용할 수 있도록 해주기 위해서 하나의 이름으로 집단화 시킨 하나 이상의 변수의 집합체</a:t>
            </a:r>
            <a:r>
              <a:rPr lang="en-US" altLang="ko-KR"/>
              <a:t>, set</a:t>
            </a:r>
            <a:r>
              <a:rPr lang="ko-KR" altLang="en-US"/>
              <a:t>로 취급 시</a:t>
            </a:r>
          </a:p>
          <a:p>
            <a:pPr lvl="1"/>
            <a:r>
              <a:rPr lang="en-US" altLang="ko-KR"/>
              <a:t>C</a:t>
            </a:r>
            <a:r>
              <a:rPr lang="ko-KR" altLang="en-US"/>
              <a:t>의 모든 데이터 형을 포함 가능</a:t>
            </a:r>
          </a:p>
          <a:p>
            <a:pPr lvl="1"/>
            <a:r>
              <a:rPr lang="ko-KR" altLang="en-US"/>
              <a:t>각각의 변수 </a:t>
            </a:r>
            <a:r>
              <a:rPr lang="en-US" altLang="ko-KR"/>
              <a:t>: </a:t>
            </a:r>
            <a:r>
              <a:rPr lang="ko-KR" altLang="en-US"/>
              <a:t>구조체 멤버</a:t>
            </a:r>
          </a:p>
          <a:p>
            <a:r>
              <a:rPr lang="en-US" altLang="ko-KR"/>
              <a:t>struct coord    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x;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y;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 구조체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struct coord    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x;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y;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}first, second;</a:t>
            </a:r>
          </a:p>
          <a:p>
            <a:r>
              <a:rPr lang="en-US" altLang="ko-KR"/>
              <a:t>struct coord    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x;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y;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struct coord first, second;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사용법</a:t>
            </a:r>
          </a:p>
          <a:p>
            <a:pPr lvl="1"/>
            <a:r>
              <a:rPr lang="ko-KR" altLang="en-US" sz="2200"/>
              <a:t> 구조체변수</a:t>
            </a:r>
            <a:r>
              <a:rPr lang="en-US" altLang="ko-KR" sz="2200"/>
              <a:t>.</a:t>
            </a:r>
            <a:r>
              <a:rPr lang="ko-KR" altLang="en-US" sz="2200"/>
              <a:t>멤버변수 </a:t>
            </a:r>
            <a:r>
              <a:rPr lang="en-US" altLang="ko-KR" sz="2200"/>
              <a:t>= </a:t>
            </a:r>
            <a:r>
              <a:rPr lang="ko-KR" altLang="en-US" sz="2200"/>
              <a:t>값</a:t>
            </a:r>
            <a:r>
              <a:rPr lang="en-US" altLang="ko-KR" sz="2200"/>
              <a:t>;</a:t>
            </a:r>
          </a:p>
          <a:p>
            <a:pPr lvl="1"/>
            <a:r>
              <a:rPr lang="en-US" altLang="ko-KR" sz="2200"/>
              <a:t> </a:t>
            </a:r>
            <a:r>
              <a:rPr lang="ko-KR" altLang="en-US" sz="2200"/>
              <a:t>변수 </a:t>
            </a:r>
            <a:r>
              <a:rPr lang="en-US" altLang="ko-KR" sz="2200"/>
              <a:t>= </a:t>
            </a:r>
            <a:r>
              <a:rPr lang="ko-KR" altLang="en-US" sz="2200"/>
              <a:t>구조체변수</a:t>
            </a:r>
            <a:r>
              <a:rPr lang="en-US" altLang="ko-KR" sz="2200"/>
              <a:t>.</a:t>
            </a:r>
            <a:r>
              <a:rPr lang="ko-KR" altLang="en-US" sz="2200"/>
              <a:t>멤버변수</a:t>
            </a:r>
            <a:r>
              <a:rPr lang="en-US" altLang="ko-KR" sz="2200"/>
              <a:t>;</a:t>
            </a:r>
          </a:p>
          <a:p>
            <a:endParaRPr lang="en-US" altLang="ko-KR" sz="2400"/>
          </a:p>
          <a:p>
            <a:r>
              <a:rPr lang="en-US" altLang="ko-KR" sz="2400"/>
              <a:t>ex)</a:t>
            </a:r>
          </a:p>
          <a:p>
            <a:pPr lvl="1">
              <a:buFontTx/>
              <a:buNone/>
            </a:pPr>
            <a:r>
              <a:rPr lang="en-US" altLang="ko-KR" sz="2200"/>
              <a:t>struct coord first;</a:t>
            </a:r>
          </a:p>
          <a:p>
            <a:pPr lvl="1">
              <a:buFontTx/>
              <a:buNone/>
            </a:pPr>
            <a:r>
              <a:rPr lang="en-US" altLang="ko-KR" sz="2200"/>
              <a:t>first.x = 50; </a:t>
            </a:r>
          </a:p>
          <a:p>
            <a:pPr lvl="1">
              <a:buFontTx/>
              <a:buNone/>
            </a:pPr>
            <a:endParaRPr lang="en-US" altLang="ko-KR" sz="2200"/>
          </a:p>
          <a:p>
            <a:pPr>
              <a:buFont typeface="Wingdings" pitchFamily="2" charset="2"/>
              <a:buNone/>
            </a:pPr>
            <a:r>
              <a:rPr lang="en-US" altLang="ko-KR" sz="2400"/>
              <a:t>    struct coord second;</a:t>
            </a:r>
          </a:p>
          <a:p>
            <a:pPr lvl="1">
              <a:buFontTx/>
              <a:buNone/>
            </a:pPr>
            <a:r>
              <a:rPr lang="en-US" altLang="ko-KR" sz="2200"/>
              <a:t>first = second;</a:t>
            </a:r>
          </a:p>
          <a:p>
            <a:pPr lvl="1">
              <a:buFontTx/>
              <a:buNone/>
            </a:pPr>
            <a:r>
              <a:rPr lang="en-US" altLang="ko-KR" sz="2200"/>
              <a:t>first.x = second.x;</a:t>
            </a:r>
          </a:p>
          <a:p>
            <a:pPr lvl="1">
              <a:buFontTx/>
              <a:buNone/>
            </a:pPr>
            <a:r>
              <a:rPr lang="en-US" altLang="ko-KR" sz="2200"/>
              <a:t>first.y = second.y;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멤버 사용법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struct rectangle    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struct  coord  top;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struct  coord  bottom;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};</a:t>
            </a:r>
          </a:p>
          <a:p>
            <a:r>
              <a:rPr lang="en-US" altLang="ko-KR"/>
              <a:t>struct  rectangle   box;</a:t>
            </a:r>
          </a:p>
          <a:p>
            <a:r>
              <a:rPr lang="en-US" altLang="ko-KR"/>
              <a:t>box.top.x = 50;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구조체를 가지는 구조체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#include &lt;stdio.h&gt;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int     length, width;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long  area;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struct coord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int    x;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int    y;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};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struct  rectangle 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struct  coord  top;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struct  coord  bottom;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} box;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unsigned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이 형은 수 영역은 양의정수</a:t>
            </a:r>
            <a:r>
              <a:rPr lang="en-US" altLang="ko-KR"/>
              <a:t>, 0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앞의 자료형 </a:t>
            </a:r>
            <a:r>
              <a:rPr lang="en-US" altLang="ko-KR"/>
              <a:t>int, short, long</a:t>
            </a:r>
            <a:r>
              <a:rPr lang="ko-KR" altLang="en-US"/>
              <a:t>의 수식역할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unsigned int students; </a:t>
            </a:r>
          </a:p>
          <a:p>
            <a:pPr lvl="1">
              <a:buFontTx/>
              <a:buNone/>
            </a:pPr>
            <a:r>
              <a:rPr lang="en-US" altLang="ko-KR"/>
              <a:t>   unsigned short ribs = 6; </a:t>
            </a:r>
          </a:p>
          <a:p>
            <a:pPr lvl="1">
              <a:buFontTx/>
              <a:buNone/>
            </a:pPr>
            <a:r>
              <a:rPr lang="en-US" altLang="ko-KR"/>
              <a:t>   </a:t>
            </a:r>
            <a:r>
              <a:rPr lang="ko-KR" altLang="en-US"/>
              <a:t>과 같은 선언이 가능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정수형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/>
              <a:t>void main()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 Top x :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scanf(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&amp;box.top.x);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 Top y :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scanf(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&amp;box.top.y);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 bottom  x :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scanf(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&amp;box.bottom.x);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 bottom  y :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scanf(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&amp;box.bottom.y);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/>
              <a:t>    width  = box.bottom.x - box.top.x;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length = box.bottom.y - box.top.y;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area = width*length;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The area is %ld units.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area);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2400"/>
              <a:t>초기화</a:t>
            </a:r>
          </a:p>
          <a:p>
            <a:pPr lvl="1">
              <a:lnSpc>
                <a:spcPct val="80000"/>
              </a:lnSpc>
            </a:pPr>
            <a:r>
              <a:rPr lang="en-US" altLang="ko-KR" sz="2200"/>
              <a:t>struct </a:t>
            </a:r>
            <a:r>
              <a:rPr lang="ko-KR" altLang="en-US" sz="2200"/>
              <a:t>구조체이름 구조체변수 </a:t>
            </a:r>
            <a:r>
              <a:rPr lang="en-US" altLang="ko-KR" sz="2200"/>
              <a:t>=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200"/>
              <a:t>    </a:t>
            </a:r>
            <a:r>
              <a:rPr lang="en-US" altLang="ko-KR" sz="2000"/>
              <a:t> { </a:t>
            </a:r>
            <a:r>
              <a:rPr lang="ko-KR" altLang="en-US" sz="2000"/>
              <a:t>첫번째 멤버변수의 초기값</a:t>
            </a:r>
            <a:r>
              <a:rPr lang="en-US" altLang="ko-KR" sz="2000"/>
              <a:t>, </a:t>
            </a:r>
            <a:r>
              <a:rPr lang="ko-KR" altLang="en-US" sz="2000"/>
              <a:t>두번째 멤버변수의 초기값</a:t>
            </a:r>
            <a:r>
              <a:rPr lang="en-US" altLang="ko-KR" sz="2000"/>
              <a:t>, ... 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000"/>
          </a:p>
          <a:p>
            <a:pPr>
              <a:lnSpc>
                <a:spcPct val="80000"/>
              </a:lnSpc>
            </a:pPr>
            <a:r>
              <a:rPr lang="en-US" altLang="ko-KR" sz="2400"/>
              <a:t>Ex)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/>
              <a:t>   struct coord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  int    x;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  int    y;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} top = {10, 10};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endParaRPr lang="en-US" altLang="ko-KR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/>
              <a:t>   struct  rectangle 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  struct  coord  top;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  struct  coord  bottom;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} box = {{10, 10}, {20, 20}};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구조체의 초기화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struct Student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int Grade;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int Class;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int Number;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char Name[16];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int Age;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  char Phone[16];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};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endParaRPr lang="en-US" altLang="ko-KR" sz="2400"/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ko-KR" altLang="en-US" sz="2400"/>
              <a:t>이런 구조체가 있을 때 </a:t>
            </a:r>
            <a:r>
              <a:rPr lang="en-US" altLang="ko-KR" sz="2400"/>
              <a:t>s</a:t>
            </a:r>
            <a:r>
              <a:rPr lang="ko-KR" altLang="en-US" sz="2400"/>
              <a:t>라는 구조체 변수를 초기값을 주어 선언하면 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endParaRPr lang="ko-KR" altLang="en-US" sz="2400"/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sz="2400"/>
              <a:t>struct Student s = { 1, 5, 10, "AAA", 14, "000-0000" };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구조체의 초기화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구조체의 멤버로 배열도 가능</a:t>
            </a:r>
          </a:p>
          <a:p>
            <a:pPr>
              <a:lnSpc>
                <a:spcPct val="90000"/>
              </a:lnSpc>
            </a:pPr>
            <a:r>
              <a:rPr lang="ko-KR" altLang="en-US"/>
              <a:t>구조체 배열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struct </a:t>
            </a:r>
            <a:r>
              <a:rPr lang="ko-KR" altLang="en-US"/>
              <a:t>구조체이름 구조체배열명</a:t>
            </a:r>
            <a:r>
              <a:rPr lang="en-US" altLang="ko-KR"/>
              <a:t>[</a:t>
            </a:r>
            <a:r>
              <a:rPr lang="ko-KR" altLang="en-US"/>
              <a:t>크기</a:t>
            </a:r>
            <a:r>
              <a:rPr lang="en-US" altLang="ko-KR"/>
              <a:t>];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Ex)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/>
              <a:t>주소록을 구성한다고 가정할 경우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/>
              <a:t>struct friend {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ko-KR"/>
              <a:t>    char name[10];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ko-KR"/>
              <a:t>    char address[50];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ko-KR"/>
              <a:t>    char phone[10];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ko-KR"/>
              <a:t>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/>
              <a:t>struct friend address_book[100];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구조체와 배열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구조체 배열은 </a:t>
            </a:r>
          </a:p>
          <a:p>
            <a:pPr lvl="1"/>
            <a:r>
              <a:rPr lang="en-US" altLang="ko-KR"/>
              <a:t>struct </a:t>
            </a:r>
            <a:r>
              <a:rPr lang="ko-KR" altLang="en-US"/>
              <a:t>구조체이름 구조체배열명</a:t>
            </a:r>
            <a:r>
              <a:rPr lang="en-US" altLang="ko-KR"/>
              <a:t>[</a:t>
            </a:r>
            <a:r>
              <a:rPr lang="ko-KR" altLang="en-US"/>
              <a:t>크기</a:t>
            </a:r>
            <a:r>
              <a:rPr lang="en-US" altLang="ko-KR"/>
              <a:t>][</a:t>
            </a:r>
            <a:r>
              <a:rPr lang="ko-KR" altLang="en-US"/>
              <a:t>크기</a:t>
            </a:r>
            <a:r>
              <a:rPr lang="en-US" altLang="ko-KR"/>
              <a:t>]; </a:t>
            </a:r>
          </a:p>
          <a:p>
            <a:pPr lvl="1"/>
            <a:endParaRPr lang="en-US" altLang="ko-KR"/>
          </a:p>
          <a:p>
            <a:r>
              <a:rPr lang="ko-KR" altLang="en-US"/>
              <a:t>사용 </a:t>
            </a:r>
          </a:p>
          <a:p>
            <a:pPr lvl="1"/>
            <a:r>
              <a:rPr lang="ko-KR" altLang="en-US"/>
              <a:t>구조체배열명</a:t>
            </a:r>
            <a:r>
              <a:rPr lang="en-US" altLang="ko-KR"/>
              <a:t>[</a:t>
            </a:r>
            <a:r>
              <a:rPr lang="ko-KR" altLang="en-US"/>
              <a:t>첨자</a:t>
            </a:r>
            <a:r>
              <a:rPr lang="en-US" altLang="ko-KR"/>
              <a:t>].</a:t>
            </a:r>
            <a:r>
              <a:rPr lang="ko-KR" altLang="en-US"/>
              <a:t>멤버변수 </a:t>
            </a:r>
            <a:r>
              <a:rPr lang="en-US" altLang="ko-KR"/>
              <a:t>= </a:t>
            </a:r>
            <a:r>
              <a:rPr lang="ko-KR" altLang="en-US"/>
              <a:t>값</a:t>
            </a:r>
            <a:r>
              <a:rPr lang="en-US" altLang="ko-KR"/>
              <a:t>;</a:t>
            </a:r>
          </a:p>
          <a:p>
            <a:pPr lvl="1"/>
            <a:r>
              <a:rPr lang="ko-KR" altLang="en-US"/>
              <a:t>변수 </a:t>
            </a:r>
            <a:r>
              <a:rPr lang="en-US" altLang="ko-KR"/>
              <a:t>= </a:t>
            </a:r>
            <a:r>
              <a:rPr lang="ko-KR" altLang="en-US"/>
              <a:t>구조체배열명</a:t>
            </a:r>
            <a:r>
              <a:rPr lang="en-US" altLang="ko-KR"/>
              <a:t>[</a:t>
            </a:r>
            <a:r>
              <a:rPr lang="ko-KR" altLang="en-US"/>
              <a:t>첨자</a:t>
            </a:r>
            <a:r>
              <a:rPr lang="en-US" altLang="ko-KR"/>
              <a:t>].</a:t>
            </a:r>
            <a:r>
              <a:rPr lang="ko-KR" altLang="en-US"/>
              <a:t>멤버변수</a:t>
            </a:r>
            <a:r>
              <a:rPr lang="en-US" altLang="ko-KR"/>
              <a:t>;</a:t>
            </a:r>
          </a:p>
          <a:p>
            <a:endParaRPr lang="en-US" altLang="ko-KR"/>
          </a:p>
          <a:p>
            <a:pPr lvl="1">
              <a:buFontTx/>
              <a:buNone/>
            </a:pPr>
            <a:r>
              <a:rPr lang="en-US" altLang="ko-KR"/>
              <a:t>Ex)</a:t>
            </a:r>
          </a:p>
          <a:p>
            <a:pPr lvl="1">
              <a:buFontTx/>
              <a:buNone/>
            </a:pPr>
            <a:r>
              <a:rPr lang="en-US" altLang="ko-KR"/>
              <a:t>	sarray[2].Class=5; 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구조체와 배열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선언 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struct </a:t>
            </a:r>
            <a:r>
              <a:rPr lang="ko-KR" altLang="en-US" sz="2200"/>
              <a:t>구조체이름* 구조체 포인터명</a:t>
            </a:r>
            <a:r>
              <a:rPr lang="en-US" altLang="ko-KR" sz="2200"/>
              <a:t>; 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/>
              <a:t>Ex) struct Student* spointer; </a:t>
            </a:r>
          </a:p>
          <a:p>
            <a:pPr lvl="2">
              <a:buFont typeface="Wingdings" pitchFamily="2" charset="2"/>
              <a:buNone/>
            </a:pPr>
            <a:endParaRPr lang="en-US" altLang="ko-KR" sz="2000"/>
          </a:p>
          <a:p>
            <a:r>
              <a:rPr lang="en-US" altLang="ko-KR" sz="2400"/>
              <a:t>Ex)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struct msg {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    char *p1;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    char ch;</a:t>
            </a:r>
          </a:p>
          <a:p>
            <a:pPr>
              <a:buFont typeface="Webdings" pitchFamily="18" charset="2"/>
              <a:buChar char=" "/>
            </a:pPr>
            <a:r>
              <a:rPr lang="en-US" altLang="ko-KR" sz="2400"/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struct msg *pMsg;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pMsg-&gt;ch = 10;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(*pMsg).ch = 10;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구조체와 포인터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구조체 포인터의 사용은 일반 포인터와 비슷</a:t>
            </a:r>
          </a:p>
          <a:p>
            <a:endParaRPr lang="ko-KR" altLang="en-US" sz="2400"/>
          </a:p>
          <a:p>
            <a:r>
              <a:rPr lang="en-US" altLang="ko-KR" sz="2400"/>
              <a:t>Ex) </a:t>
            </a:r>
            <a:r>
              <a:rPr lang="ko-KR" altLang="en-US" sz="2400"/>
              <a:t>예를 들어 다음과 같이 구조체 변수와 구조체 포인터를 선언하였을때 </a:t>
            </a:r>
          </a:p>
          <a:p>
            <a:endParaRPr lang="ko-KR" altLang="en-US" sz="2400"/>
          </a:p>
          <a:p>
            <a:pPr lvl="2">
              <a:buFont typeface="Wingdings" pitchFamily="2" charset="2"/>
              <a:buNone/>
            </a:pPr>
            <a:r>
              <a:rPr lang="en-US" altLang="ko-KR" sz="2000"/>
              <a:t>struct Student s;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/>
              <a:t>struct Student spointer;</a:t>
            </a:r>
          </a:p>
          <a:p>
            <a:pPr lvl="2">
              <a:buFont typeface="Wingdings" pitchFamily="2" charset="2"/>
              <a:buNone/>
            </a:pPr>
            <a:endParaRPr lang="en-US" altLang="ko-KR" sz="2000"/>
          </a:p>
          <a:p>
            <a:r>
              <a:rPr lang="ko-KR" altLang="en-US" sz="2400"/>
              <a:t>이때 </a:t>
            </a:r>
            <a:r>
              <a:rPr lang="en-US" altLang="ko-KR" sz="2400"/>
              <a:t>spointer</a:t>
            </a:r>
            <a:r>
              <a:rPr lang="ko-KR" altLang="en-US" sz="2400"/>
              <a:t>라는 구조체 포인터에 </a:t>
            </a:r>
            <a:r>
              <a:rPr lang="en-US" altLang="ko-KR" sz="2400"/>
              <a:t>s</a:t>
            </a:r>
            <a:r>
              <a:rPr lang="ko-KR" altLang="en-US" sz="2400"/>
              <a:t>라는 구조체 변수의 주소를 넣을 땐 주소연산자를 사용하여 </a:t>
            </a:r>
          </a:p>
          <a:p>
            <a:endParaRPr lang="ko-KR" altLang="en-US" sz="2400"/>
          </a:p>
          <a:p>
            <a:pPr lvl="1">
              <a:buFontTx/>
              <a:buNone/>
            </a:pPr>
            <a:r>
              <a:rPr lang="en-US" altLang="ko-KR" sz="2200"/>
              <a:t>spointer=&amp;s;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구조체 포인터의 사용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spointer</a:t>
            </a:r>
            <a:r>
              <a:rPr lang="ko-KR" altLang="en-US" sz="2400"/>
              <a:t>에 저장되어 있는 구조체 변수의 주소에 기억된 내용들을 사용할 때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/>
              <a:t>*</a:t>
            </a:r>
            <a:r>
              <a:rPr lang="en-US" altLang="ko-KR"/>
              <a:t>spointer.Grade=1;    (x)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*spointer.Class=5;     (x)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2400"/>
              <a:t>참조 연산자</a:t>
            </a:r>
            <a:r>
              <a:rPr lang="en-US" altLang="ko-KR" sz="2400"/>
              <a:t>(*)</a:t>
            </a:r>
            <a:r>
              <a:rPr lang="ko-KR" altLang="en-US" sz="2400"/>
              <a:t>보다 멤버 엑세스 연산자</a:t>
            </a:r>
            <a:r>
              <a:rPr lang="en-US" altLang="ko-KR" sz="2400"/>
              <a:t>(.)</a:t>
            </a:r>
            <a:r>
              <a:rPr lang="ko-KR" altLang="en-US" sz="2400"/>
              <a:t>가 우선 순위가 높기 때문에 에러가 발생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이걸 해결하기 위해선 </a:t>
            </a:r>
            <a:r>
              <a:rPr lang="en-US" altLang="ko-KR" sz="2400"/>
              <a:t>()</a:t>
            </a:r>
            <a:r>
              <a:rPr lang="ko-KR" altLang="en-US" sz="2400"/>
              <a:t>를 사용해 참조 연산을 먼저 실행하게 하면 해결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따라서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(*spointer).Grade=1;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(*spointer).Class=5;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포인터의 사용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구조체 포인터를 편하게 쓰기 위한 연산자</a:t>
            </a:r>
          </a:p>
          <a:p>
            <a:pPr lvl="1"/>
            <a:r>
              <a:rPr lang="ko-KR" altLang="en-US"/>
              <a:t>  </a:t>
            </a:r>
            <a:r>
              <a:rPr lang="en-US" altLang="ko-KR"/>
              <a:t>-&gt;</a:t>
            </a:r>
          </a:p>
          <a:p>
            <a:r>
              <a:rPr lang="ko-KR" altLang="en-US"/>
              <a:t>사용법</a:t>
            </a:r>
          </a:p>
          <a:p>
            <a:pPr lvl="1"/>
            <a:r>
              <a:rPr lang="ko-KR" altLang="en-US"/>
              <a:t>구조체포인터</a:t>
            </a:r>
            <a:r>
              <a:rPr lang="en-US" altLang="ko-KR"/>
              <a:t>-&gt;</a:t>
            </a:r>
            <a:r>
              <a:rPr lang="ko-KR" altLang="en-US"/>
              <a:t>멤버변수 </a:t>
            </a:r>
            <a:r>
              <a:rPr lang="en-US" altLang="ko-KR"/>
              <a:t>= </a:t>
            </a:r>
            <a:r>
              <a:rPr lang="ko-KR" altLang="en-US"/>
              <a:t>값</a:t>
            </a:r>
            <a:r>
              <a:rPr lang="en-US" altLang="ko-KR"/>
              <a:t>;</a:t>
            </a:r>
          </a:p>
          <a:p>
            <a:pPr lvl="1"/>
            <a:r>
              <a:rPr lang="ko-KR" altLang="en-US"/>
              <a:t>변수 </a:t>
            </a:r>
            <a:r>
              <a:rPr lang="en-US" altLang="ko-KR"/>
              <a:t>= </a:t>
            </a:r>
            <a:r>
              <a:rPr lang="ko-KR" altLang="en-US"/>
              <a:t>구조체포인터</a:t>
            </a:r>
            <a:r>
              <a:rPr lang="en-US" altLang="ko-KR"/>
              <a:t>-&gt;</a:t>
            </a:r>
            <a:r>
              <a:rPr lang="ko-KR" altLang="en-US"/>
              <a:t>멤버변수</a:t>
            </a:r>
            <a:r>
              <a:rPr lang="en-US" altLang="ko-KR"/>
              <a:t>;</a:t>
            </a:r>
          </a:p>
          <a:p>
            <a:endParaRPr lang="en-US" altLang="ko-KR"/>
          </a:p>
          <a:p>
            <a:r>
              <a:rPr lang="en-US" altLang="ko-KR"/>
              <a:t>Ex)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3200"/>
              <a:t>spointer-&gt;Grade=1;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3200"/>
              <a:t>spointer-&gt;Class=5;</a:t>
            </a:r>
          </a:p>
          <a:p>
            <a:pPr lvl="2"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포인터의 사용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char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문자</a:t>
            </a:r>
            <a:r>
              <a:rPr lang="en-US" altLang="ko-KR" dirty="0"/>
              <a:t>(character)</a:t>
            </a:r>
            <a:r>
              <a:rPr lang="ko-KR" altLang="en-US" dirty="0"/>
              <a:t>는 알파벳이나 </a:t>
            </a:r>
            <a:r>
              <a:rPr lang="en-US" altLang="ko-KR" dirty="0"/>
              <a:t>#, $, %, &amp;</a:t>
            </a:r>
            <a:r>
              <a:rPr lang="ko-KR" altLang="en-US" dirty="0"/>
              <a:t>와 같은 문자에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0 ∼ 255</a:t>
            </a:r>
            <a:r>
              <a:rPr lang="ko-KR" altLang="en-US" dirty="0"/>
              <a:t>사이의 </a:t>
            </a:r>
            <a:r>
              <a:rPr lang="ko-KR" altLang="en-US" dirty="0" err="1"/>
              <a:t>부호없는</a:t>
            </a:r>
            <a:r>
              <a:rPr lang="ko-KR" altLang="en-US" dirty="0"/>
              <a:t> 정수를 정의하지요</a:t>
            </a:r>
            <a:r>
              <a:rPr lang="en-US" altLang="ko-KR" dirty="0"/>
              <a:t>. </a:t>
            </a:r>
            <a:r>
              <a:rPr lang="ko-KR" altLang="en-US" dirty="0"/>
              <a:t>주로 이 </a:t>
            </a:r>
            <a:r>
              <a:rPr lang="ko-KR" altLang="en-US" dirty="0" err="1"/>
              <a:t>자료형은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바이트에 저장</a:t>
            </a:r>
          </a:p>
          <a:p>
            <a:pPr lvl="1"/>
            <a:r>
              <a:rPr lang="ko-KR" altLang="en-US" dirty="0"/>
              <a:t>컴퓨터는 숫자와 문자 사이에 상호변환을 위해 코드를 사용</a:t>
            </a:r>
            <a:r>
              <a:rPr lang="en-US" altLang="ko-KR" dirty="0"/>
              <a:t>( </a:t>
            </a:r>
            <a:r>
              <a:rPr lang="ko-KR" altLang="en-US" dirty="0"/>
              <a:t>대부분의 컴퓨터에서는 </a:t>
            </a:r>
            <a:r>
              <a:rPr lang="en-US" altLang="ko-KR" dirty="0"/>
              <a:t>ASCII</a:t>
            </a:r>
            <a:r>
              <a:rPr lang="ko-KR" altLang="en-US" dirty="0"/>
              <a:t>코드 사용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예를 들어 우리가 컴퓨터상에 </a:t>
            </a:r>
            <a:r>
              <a:rPr lang="en-US" altLang="ko-KR" dirty="0"/>
              <a:t>'A'</a:t>
            </a:r>
            <a:r>
              <a:rPr lang="ko-KR" altLang="en-US" dirty="0"/>
              <a:t>를 찍으면 이것은 </a:t>
            </a:r>
            <a:r>
              <a:rPr lang="en-US" altLang="ko-KR" dirty="0"/>
              <a:t>ASCII</a:t>
            </a:r>
            <a:r>
              <a:rPr lang="ko-KR" altLang="en-US" dirty="0" err="1"/>
              <a:t>코드값</a:t>
            </a:r>
            <a:r>
              <a:rPr lang="ko-KR" altLang="en-US" dirty="0"/>
              <a:t> </a:t>
            </a:r>
            <a:r>
              <a:rPr lang="en-US" altLang="ko-KR" dirty="0"/>
              <a:t>65</a:t>
            </a:r>
            <a:r>
              <a:rPr lang="ko-KR" altLang="en-US" dirty="0"/>
              <a:t>로 변환</a:t>
            </a:r>
            <a:r>
              <a:rPr lang="en-US" altLang="ko-KR" dirty="0"/>
              <a:t>, </a:t>
            </a:r>
            <a:r>
              <a:rPr lang="ko-KR" altLang="en-US" dirty="0"/>
              <a:t>이것은 또 컴퓨터가 인식할 수 있는 </a:t>
            </a:r>
            <a:r>
              <a:rPr lang="en-US" altLang="ko-KR" dirty="0"/>
              <a:t>2</a:t>
            </a:r>
            <a:r>
              <a:rPr lang="ko-KR" altLang="en-US" dirty="0" err="1"/>
              <a:t>진수값으로</a:t>
            </a:r>
            <a:r>
              <a:rPr lang="ko-KR" altLang="en-US" dirty="0"/>
              <a:t> 바뀌게 됨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정수형</a:t>
            </a:r>
            <a:r>
              <a:rPr lang="en-US" altLang="ko-KR"/>
              <a:t>(4)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&lt;conio.h&gt;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#include &lt;stdio.h&gt;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#include &lt;stdlib.h&gt;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#include &lt;string.h&gt; 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 struct example {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char *p1;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char *p2;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char *p3;       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} s = { "AA","BBB" };                   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/>
              <a:t>void main() {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struct example *p;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p=&amp;s;               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s.p3=(char *)malloc(sizeof(char));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strcpy( s.p3, s.p1 );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printf( "%s %s %s\n", s.p1, s.p2, s.p3 );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printf( "%s %s %s\n", p-&gt;p1, p-&gt;p2, p-&gt;p3 );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printf( "%s %s %s\n\n", (*p).p1, (*p).p2, (*p).p3 );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   getch();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}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구조체 배열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struct msg Msg[10];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struct msg *ptr;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ptr = Msg;</a:t>
            </a:r>
          </a:p>
          <a:p>
            <a:r>
              <a:rPr lang="en-US" altLang="ko-KR"/>
              <a:t>ptr++ : msg</a:t>
            </a:r>
            <a:r>
              <a:rPr lang="ko-KR" altLang="en-US"/>
              <a:t>의 크기만큼 주소 값 증가</a:t>
            </a:r>
          </a:p>
          <a:p>
            <a:pPr lvl="1"/>
            <a:r>
              <a:rPr lang="en-US" altLang="ko-KR"/>
              <a:t>n</a:t>
            </a:r>
            <a:r>
              <a:rPr lang="ko-KR" altLang="en-US"/>
              <a:t>번째 </a:t>
            </a:r>
            <a:r>
              <a:rPr lang="en-US" altLang="ko-KR"/>
              <a:t>index</a:t>
            </a:r>
            <a:r>
              <a:rPr lang="ko-KR" altLang="en-US"/>
              <a:t>에서 </a:t>
            </a:r>
            <a:r>
              <a:rPr lang="en-US" altLang="ko-KR"/>
              <a:t>ptr++</a:t>
            </a:r>
            <a:r>
              <a:rPr lang="ko-KR" altLang="en-US"/>
              <a:t>하면 </a:t>
            </a:r>
            <a:r>
              <a:rPr lang="en-US" altLang="ko-KR"/>
              <a:t>n+1</a:t>
            </a:r>
            <a:r>
              <a:rPr lang="ko-KR" altLang="en-US"/>
              <a:t>번째 </a:t>
            </a:r>
            <a:r>
              <a:rPr lang="en-US" altLang="ko-KR"/>
              <a:t>index</a:t>
            </a:r>
            <a:r>
              <a:rPr lang="ko-KR" altLang="en-US"/>
              <a:t>를 지시하게 된다</a:t>
            </a:r>
            <a:r>
              <a:rPr lang="en-US" altLang="ko-KR"/>
              <a:t>.</a:t>
            </a:r>
          </a:p>
          <a:p>
            <a:r>
              <a:rPr lang="ko-KR" altLang="en-US"/>
              <a:t>함수에 구조체를 전달</a:t>
            </a:r>
          </a:p>
          <a:p>
            <a:pPr lvl="1"/>
            <a:r>
              <a:rPr lang="ko-KR" altLang="en-US"/>
              <a:t>구조체 이름을 이용</a:t>
            </a:r>
          </a:p>
          <a:p>
            <a:pPr lvl="1"/>
            <a:r>
              <a:rPr lang="ko-KR" altLang="en-US"/>
              <a:t>구조체 포인터 이용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배열과 포인터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/>
              <a:t>#include &lt;stdio.h&gt;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#define     MAX     4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struct    part    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num;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char  name[10];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 data[MAX] = {1, 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aaa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                        2, 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bbb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                        3,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ccc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                        4,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ddd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};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struct part  *p_part;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int   count;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void main()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p_part = data;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for(count=0; count&lt;MAX; count++)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{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At Address %d : %d %s\n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p_part, p_part-&gt;num, p_part-&gt;name);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    ptr++;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}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struct drink 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int milk;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int beer;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int whiskey;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int cola;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int julice;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};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     struct drink input();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함수와 구조체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main()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struct drink man;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struct drink women;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struct drink etc;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man.beer=100;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man.whiskey=200;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women.milk=20;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women.cola=20;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women.julice=30;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printf("man beer = %d         whiskey=%d\n",man.beer,man.whiskey);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printf("women milk=%d\n",women.milk);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etc=input();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printf("etc milk=%d".etc.milk);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 struct drink input()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struct drink ok;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ok.milk=100;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ok.cola=200;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ok.beer=300;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return ok;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}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구조형과 그  멤버를 함수에 대한 매개변수로 사용하는 방법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  <a:p>
            <a:r>
              <a:rPr lang="ko-KR" altLang="en-US"/>
              <a:t>함수에 구조형 변수의 멤버를 전달하는 경우</a:t>
            </a:r>
            <a:r>
              <a:rPr lang="en-US" altLang="ko-KR"/>
              <a:t>, </a:t>
            </a:r>
            <a:r>
              <a:rPr lang="ko-KR" altLang="en-US"/>
              <a:t>즉 멤버가 문자배열 등 과 같이 복잡하지 않은 단순한 변수를 전달하는 경우 그 멤버의 값을 함수의 매개변수로 전달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구조체와 함수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선언 예제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char </a:t>
            </a:r>
            <a:r>
              <a:rPr lang="en-US" altLang="ko-KR" dirty="0" err="1"/>
              <a:t>cValue</a:t>
            </a:r>
            <a:r>
              <a:rPr lang="en-US" altLang="ko-KR" dirty="0"/>
              <a:t>; /* </a:t>
            </a:r>
            <a:r>
              <a:rPr lang="ko-KR" altLang="en-US" dirty="0"/>
              <a:t>문자변수를 선언 *</a:t>
            </a:r>
            <a:r>
              <a:rPr lang="en-US" altLang="ko-KR" dirty="0"/>
              <a:t>/</a:t>
            </a:r>
          </a:p>
          <a:p>
            <a:pPr lvl="1"/>
            <a:r>
              <a:rPr lang="en-US" altLang="ko-KR" dirty="0"/>
              <a:t> char </a:t>
            </a:r>
            <a:r>
              <a:rPr lang="en-US" altLang="ko-KR" dirty="0" err="1"/>
              <a:t>cValue</a:t>
            </a:r>
            <a:r>
              <a:rPr lang="en-US" altLang="ko-KR" dirty="0"/>
              <a:t>, cValue2; /* </a:t>
            </a:r>
            <a:r>
              <a:rPr lang="ko-KR" altLang="en-US" dirty="0" err="1"/>
              <a:t>한문장에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변수선언 *</a:t>
            </a:r>
            <a:r>
              <a:rPr lang="en-US" altLang="ko-KR" dirty="0"/>
              <a:t>/</a:t>
            </a:r>
          </a:p>
          <a:p>
            <a:pPr lvl="1"/>
            <a:r>
              <a:rPr lang="en-US" altLang="ko-KR" dirty="0"/>
              <a:t> char </a:t>
            </a:r>
            <a:r>
              <a:rPr lang="en-US" altLang="ko-KR" dirty="0" err="1"/>
              <a:t>cValue</a:t>
            </a:r>
            <a:r>
              <a:rPr lang="en-US" altLang="ko-KR" dirty="0"/>
              <a:t>= 's'; </a:t>
            </a:r>
          </a:p>
          <a:p>
            <a:pPr lvl="1">
              <a:buFontTx/>
              <a:buNone/>
            </a:pPr>
            <a:r>
              <a:rPr lang="en-US" altLang="ko-KR" dirty="0"/>
              <a:t>    /* </a:t>
            </a:r>
            <a:r>
              <a:rPr lang="ko-KR" altLang="en-US" dirty="0"/>
              <a:t>문자변수에 </a:t>
            </a:r>
            <a:r>
              <a:rPr lang="en-US" altLang="ko-KR" dirty="0"/>
              <a:t>'s'</a:t>
            </a:r>
            <a:r>
              <a:rPr lang="ko-KR" altLang="en-US" dirty="0"/>
              <a:t>값으로 초기화 *</a:t>
            </a:r>
            <a:r>
              <a:rPr lang="en-US" altLang="ko-KR" dirty="0"/>
              <a:t>/</a:t>
            </a:r>
          </a:p>
          <a:p>
            <a:pPr lvl="1">
              <a:buFontTx/>
              <a:buNone/>
            </a:pPr>
            <a:r>
              <a:rPr lang="en-US" altLang="ko-KR" dirty="0"/>
              <a:t>※</a:t>
            </a:r>
            <a:r>
              <a:rPr lang="ko-KR" altLang="en-US" dirty="0"/>
              <a:t>위와 같이 문자변수에 값을 </a:t>
            </a:r>
            <a:r>
              <a:rPr lang="ko-KR" altLang="en-US" dirty="0" err="1"/>
              <a:t>줄때</a:t>
            </a:r>
            <a:r>
              <a:rPr lang="ko-KR" altLang="en-US" dirty="0"/>
              <a:t> 반드시 </a:t>
            </a:r>
            <a:r>
              <a:rPr lang="en-US" altLang="ko-KR" dirty="0"/>
              <a:t>' '(</a:t>
            </a:r>
            <a:r>
              <a:rPr lang="ko-KR" altLang="en-US" dirty="0"/>
              <a:t>작은 따옴표</a:t>
            </a:r>
            <a:r>
              <a:rPr lang="en-US" altLang="ko-KR" dirty="0"/>
              <a:t>)</a:t>
            </a:r>
            <a:r>
              <a:rPr lang="ko-KR" altLang="en-US" dirty="0"/>
              <a:t>로 초기화 시켜야 함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char </a:t>
            </a:r>
            <a:r>
              <a:rPr lang="en-US" altLang="ko-KR" dirty="0" err="1"/>
              <a:t>cValue</a:t>
            </a:r>
            <a:r>
              <a:rPr lang="en-US" altLang="ko-KR" dirty="0"/>
              <a:t> = 'ox' </a:t>
            </a:r>
          </a:p>
          <a:p>
            <a:pPr lvl="1">
              <a:buFontTx/>
              <a:buNone/>
            </a:pPr>
            <a:r>
              <a:rPr lang="en-US" altLang="ko-KR" dirty="0"/>
              <a:t>	/* warning, o</a:t>
            </a:r>
            <a:r>
              <a:rPr lang="ko-KR" altLang="en-US" dirty="0"/>
              <a:t>만 </a:t>
            </a:r>
            <a:r>
              <a:rPr lang="en-US" altLang="ko-KR" dirty="0" err="1"/>
              <a:t>cValue</a:t>
            </a:r>
            <a:r>
              <a:rPr lang="ko-KR" altLang="en-US" dirty="0"/>
              <a:t>에 저장됨 *</a:t>
            </a:r>
            <a:r>
              <a:rPr lang="en-US" altLang="ko-KR" dirty="0"/>
              <a:t>/</a:t>
            </a:r>
          </a:p>
          <a:p>
            <a:pPr lvl="1">
              <a:buFontTx/>
              <a:buNone/>
            </a:pPr>
            <a:r>
              <a:rPr lang="en-US" altLang="ko-KR" dirty="0"/>
              <a:t>※</a:t>
            </a:r>
            <a:r>
              <a:rPr lang="ko-KR" altLang="en-US" dirty="0"/>
              <a:t>하나의 문자만을 값으로 가질 수 있음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정수형</a:t>
            </a:r>
            <a:r>
              <a:rPr lang="en-US" altLang="ko-KR"/>
              <a:t>(5)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Ex) </a:t>
            </a:r>
            <a:r>
              <a:rPr lang="ko-KR" altLang="en-US" sz="2400"/>
              <a:t>함수에 구조형 멤버 자료 전달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  </a:t>
            </a:r>
            <a:r>
              <a:rPr lang="en-US" altLang="ko-KR" sz="2400"/>
              <a:t>(1) </a:t>
            </a:r>
            <a:r>
              <a:rPr lang="ko-KR" altLang="en-US" sz="2400"/>
              <a:t>구조형 선언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         </a:t>
            </a:r>
            <a:r>
              <a:rPr lang="en-US" altLang="ko-KR" sz="2000"/>
              <a:t>struct  fred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      char 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      int 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      float  z;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      char   s[10];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}  mike;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(2) </a:t>
            </a:r>
            <a:r>
              <a:rPr lang="ko-KR" altLang="en-US" sz="2400"/>
              <a:t>함수에 구조형 멤버 자료 전달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          </a:t>
            </a:r>
            <a:r>
              <a:rPr lang="en-US" altLang="ko-KR" sz="2000"/>
              <a:t>func(mike.x);    // x</a:t>
            </a:r>
            <a:r>
              <a:rPr lang="ko-KR" altLang="en-US" sz="2000"/>
              <a:t>의 문자값 전달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             </a:t>
            </a:r>
            <a:r>
              <a:rPr lang="en-US" altLang="ko-KR" sz="2000"/>
              <a:t>func2(mike.y);   // y</a:t>
            </a:r>
            <a:r>
              <a:rPr lang="ko-KR" altLang="en-US" sz="2000"/>
              <a:t>의 정수값 전달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             </a:t>
            </a:r>
            <a:r>
              <a:rPr lang="en-US" altLang="ko-KR" sz="2000"/>
              <a:t>func3(mike.z);   // z</a:t>
            </a:r>
            <a:r>
              <a:rPr lang="ko-KR" altLang="en-US" sz="2000"/>
              <a:t>의 부동 소수값 전달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             </a:t>
            </a:r>
            <a:r>
              <a:rPr lang="en-US" altLang="ko-KR" sz="2000"/>
              <a:t>func4(mike.s);   // </a:t>
            </a:r>
            <a:r>
              <a:rPr lang="ko-KR" altLang="en-US" sz="2000"/>
              <a:t>문자열 </a:t>
            </a:r>
            <a:r>
              <a:rPr lang="en-US" altLang="ko-KR" sz="2000"/>
              <a:t>s</a:t>
            </a:r>
            <a:r>
              <a:rPr lang="ko-KR" altLang="en-US" sz="2000"/>
              <a:t>의 주소 전달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              </a:t>
            </a:r>
            <a:r>
              <a:rPr lang="en-US" altLang="ko-KR" sz="2000"/>
              <a:t>func(mike.s[2]); // s[2]</a:t>
            </a:r>
            <a:r>
              <a:rPr lang="ko-KR" altLang="en-US" sz="2000"/>
              <a:t>의 문자값 전달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 </a:t>
            </a:r>
            <a:r>
              <a:rPr lang="en-US" altLang="ko-KR" sz="2400"/>
              <a:t>(3) </a:t>
            </a:r>
            <a:r>
              <a:rPr lang="ko-KR" altLang="en-US" sz="2400"/>
              <a:t>함수에 구조형 멤버의 주소 전달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    </a:t>
            </a:r>
            <a:r>
              <a:rPr lang="en-US" altLang="ko-KR" sz="2400"/>
              <a:t>func(&amp;mike.x);    // </a:t>
            </a:r>
            <a:r>
              <a:rPr lang="ko-KR" altLang="en-US" sz="2400"/>
              <a:t>문자형 </a:t>
            </a:r>
            <a:r>
              <a:rPr lang="en-US" altLang="ko-KR" sz="2400"/>
              <a:t>x</a:t>
            </a:r>
            <a:r>
              <a:rPr lang="ko-KR" altLang="en-US" sz="2400"/>
              <a:t>의 주소전달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    </a:t>
            </a:r>
            <a:r>
              <a:rPr lang="en-US" altLang="ko-KR" sz="2400"/>
              <a:t>func2(&amp;mike.y);   // </a:t>
            </a:r>
            <a:r>
              <a:rPr lang="ko-KR" altLang="en-US" sz="2400"/>
              <a:t>정수형 </a:t>
            </a:r>
            <a:r>
              <a:rPr lang="en-US" altLang="ko-KR" sz="2400"/>
              <a:t>y</a:t>
            </a:r>
            <a:r>
              <a:rPr lang="ko-KR" altLang="en-US" sz="2400"/>
              <a:t>의 주소전달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    </a:t>
            </a:r>
            <a:r>
              <a:rPr lang="en-US" altLang="ko-KR" sz="2400"/>
              <a:t>func3(&amp;mike.z);   // </a:t>
            </a:r>
            <a:r>
              <a:rPr lang="ko-KR" altLang="en-US" sz="2400"/>
              <a:t>부동 소수점형 </a:t>
            </a:r>
            <a:r>
              <a:rPr lang="en-US" altLang="ko-KR" sz="2400"/>
              <a:t>z</a:t>
            </a:r>
            <a:r>
              <a:rPr lang="ko-KR" altLang="en-US" sz="2400"/>
              <a:t>의 주소전달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    </a:t>
            </a:r>
            <a:r>
              <a:rPr lang="en-US" altLang="ko-KR" sz="2400"/>
              <a:t>func4(mike.s);    // </a:t>
            </a:r>
            <a:r>
              <a:rPr lang="ko-KR" altLang="en-US" sz="2400"/>
              <a:t>문자열 </a:t>
            </a:r>
            <a:r>
              <a:rPr lang="en-US" altLang="ko-KR" sz="2400"/>
              <a:t>s</a:t>
            </a:r>
            <a:r>
              <a:rPr lang="ko-KR" altLang="en-US" sz="2400"/>
              <a:t>의 주소전달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    </a:t>
            </a:r>
            <a:r>
              <a:rPr lang="en-US" altLang="ko-KR" sz="2400"/>
              <a:t>func(&amp;mike.s[2]); // </a:t>
            </a:r>
            <a:r>
              <a:rPr lang="ko-KR" altLang="en-US" sz="2400"/>
              <a:t>문자형 </a:t>
            </a:r>
            <a:r>
              <a:rPr lang="en-US" altLang="ko-KR" sz="2400"/>
              <a:t>s[2]</a:t>
            </a:r>
            <a:r>
              <a:rPr lang="ko-KR" altLang="en-US" sz="2400"/>
              <a:t>의 주소전달</a:t>
            </a:r>
          </a:p>
          <a:p>
            <a:pPr>
              <a:buFont typeface="Wingdings" pitchFamily="2" charset="2"/>
              <a:buNone/>
            </a:pPr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struct  a {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int  a,b;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char  ch;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}  arg;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main()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{  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arg.a = 1000;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f1(arg);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}  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void f1(struct a arg)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      printf("%d", arg.x);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함수에 구조형 전체를 전달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struct da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int x,y,z;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int total ( struct da tot 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return ( tot.x + tot.y + tot.z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main()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  struct da val = { 10, 30, 50 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  int sum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  sum = total ( val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  printf("Sum = %d\n",sum);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예제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struct da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int x, y, z;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int total ( struct da *tot)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return ( tot-&gt;x + tot-&gt;y + tot-&gt;z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main(void)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struct da val = { 10, 30, 50 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sum 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sum = total (&amp;val);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printf("Sum = %d\n",sum);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예제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main()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 lvl="1">
              <a:buFontTx/>
              <a:buNone/>
            </a:pPr>
            <a:r>
              <a:rPr lang="en-US" altLang="ko-KR"/>
              <a:t>struct  S {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char  c1;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char  c2;</a:t>
            </a:r>
          </a:p>
          <a:p>
            <a:pPr lvl="1">
              <a:buFontTx/>
              <a:buNone/>
            </a:pPr>
            <a:r>
              <a:rPr lang="en-US" altLang="ko-KR"/>
              <a:t>};</a:t>
            </a:r>
          </a:p>
          <a:p>
            <a:pPr lvl="1">
              <a:buFontTx/>
              <a:buNone/>
            </a:pPr>
            <a:r>
              <a:rPr lang="en-US" altLang="ko-KR"/>
              <a:t>struct S a;</a:t>
            </a:r>
          </a:p>
          <a:p>
            <a:pPr lvl="1">
              <a:buFontTx/>
              <a:buNone/>
            </a:pPr>
            <a:r>
              <a:rPr lang="en-US" altLang="ko-KR"/>
              <a:t>printf("sizeof(S) = %d\n", sizeof(a));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구조체 크기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공용체</a:t>
            </a:r>
          </a:p>
          <a:p>
            <a:pPr lvl="1"/>
            <a:r>
              <a:rPr lang="ko-KR" altLang="en-US"/>
              <a:t>한 개 이상의 변수가 기억장소를 공유하고 있는 구조</a:t>
            </a:r>
          </a:p>
          <a:p>
            <a:r>
              <a:rPr lang="ko-KR" altLang="en-US"/>
              <a:t>공용체는 구조체와 동일하지만 그 안의 모든 멤버 변수들이 기억장소를 공유하고 있다는 점이 다름</a:t>
            </a:r>
          </a:p>
          <a:p>
            <a:endParaRPr lang="ko-KR" altLang="en-US"/>
          </a:p>
          <a:p>
            <a:r>
              <a:rPr lang="ko-KR" altLang="en-US"/>
              <a:t>즉 모든 멤버 변수들의 주소가 동일</a:t>
            </a:r>
          </a:p>
          <a:p>
            <a:endParaRPr lang="ko-KR" altLang="en-US"/>
          </a:p>
          <a:p>
            <a:r>
              <a:rPr lang="ko-KR" altLang="en-US"/>
              <a:t>그러므로 어떤 멤버 변수의 내용이 바뀌면 다른 모든 멤버 변수의 내용도 바뀌게 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공용체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공용체의 선언부터 사용까지도 모두 구조체와 같으나 구조체는 </a:t>
            </a:r>
            <a:r>
              <a:rPr lang="en-US" altLang="ko-KR" sz="2400" dirty="0"/>
              <a:t>struct</a:t>
            </a:r>
            <a:r>
              <a:rPr lang="ko-KR" altLang="en-US" sz="2400" dirty="0"/>
              <a:t>라는 키워드를</a:t>
            </a:r>
            <a:r>
              <a:rPr lang="en-US" altLang="ko-KR" sz="2400" dirty="0"/>
              <a:t>, </a:t>
            </a:r>
            <a:r>
              <a:rPr lang="ko-KR" altLang="en-US" sz="2400" dirty="0"/>
              <a:t>공용체는 </a:t>
            </a:r>
            <a:r>
              <a:rPr lang="en-US" altLang="ko-KR" sz="2400" dirty="0"/>
              <a:t>union</a:t>
            </a:r>
            <a:r>
              <a:rPr lang="ko-KR" altLang="en-US" sz="2400" dirty="0"/>
              <a:t>이라는 키워드를 사용</a:t>
            </a:r>
          </a:p>
          <a:p>
            <a:r>
              <a:rPr lang="en-US" altLang="ko-KR" sz="2400" dirty="0"/>
              <a:t>Ex)</a:t>
            </a:r>
          </a:p>
          <a:p>
            <a:pPr lvl="3">
              <a:buFontTx/>
              <a:buNone/>
            </a:pPr>
            <a:r>
              <a:rPr lang="en-US" altLang="ko-KR" sz="2400" dirty="0"/>
              <a:t>union Data</a:t>
            </a:r>
          </a:p>
          <a:p>
            <a:pPr lvl="3">
              <a:buFontTx/>
              <a:buNone/>
            </a:pPr>
            <a:r>
              <a:rPr lang="en-US" altLang="ko-KR" sz="2400" dirty="0"/>
              <a:t>{</a:t>
            </a:r>
          </a:p>
          <a:p>
            <a:pPr lvl="3">
              <a:buFontTx/>
              <a:buNone/>
            </a:pPr>
            <a:r>
              <a:rPr lang="en-US" altLang="ko-KR" sz="2400" dirty="0"/>
              <a:t>   int a;</a:t>
            </a:r>
          </a:p>
          <a:p>
            <a:pPr lvl="3">
              <a:buFontTx/>
              <a:buNone/>
            </a:pPr>
            <a:r>
              <a:rPr lang="en-US" altLang="ko-KR" sz="2400" dirty="0"/>
              <a:t>   int b;</a:t>
            </a:r>
          </a:p>
          <a:p>
            <a:pPr lvl="3">
              <a:buFontTx/>
              <a:buNone/>
            </a:pPr>
            <a:r>
              <a:rPr lang="en-US" altLang="ko-KR" sz="2400" dirty="0"/>
              <a:t>} d;</a:t>
            </a:r>
          </a:p>
          <a:p>
            <a:pPr lvl="3">
              <a:buFontTx/>
              <a:buNone/>
            </a:pPr>
            <a:endParaRPr lang="en-US" altLang="ko-KR" sz="2400" dirty="0"/>
          </a:p>
          <a:p>
            <a:pPr lvl="3">
              <a:buFontTx/>
              <a:buNone/>
            </a:pPr>
            <a:r>
              <a:rPr lang="en-US" altLang="ko-KR" sz="2400" dirty="0" err="1"/>
              <a:t>d.a</a:t>
            </a:r>
            <a:r>
              <a:rPr lang="en-US" altLang="ko-KR" sz="2400" dirty="0"/>
              <a:t> = 10;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공용체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열거형 상수란 정수형 상수의 일종으로 동일한 용도로 쓰이는 상수들에게 그들을 대신할 수 있는 이름을 부여하여 열거해 둔 것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>
              <a:lnSpc>
                <a:spcPct val="90000"/>
              </a:lnSpc>
            </a:pPr>
            <a:r>
              <a:rPr lang="ko-KR" altLang="en-US" sz="2400"/>
              <a:t>열거형 상수를 만드는 법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enum [</a:t>
            </a:r>
            <a:r>
              <a:rPr lang="ko-KR" altLang="en-US" sz="2000"/>
              <a:t>열거명</a:t>
            </a:r>
            <a:r>
              <a:rPr lang="en-US" altLang="ko-KR" sz="2000"/>
              <a:t>] { </a:t>
            </a:r>
            <a:r>
              <a:rPr lang="ko-KR" altLang="en-US" sz="2000"/>
              <a:t>상수명 </a:t>
            </a:r>
            <a:r>
              <a:rPr lang="en-US" altLang="ko-KR" sz="2000"/>
              <a:t>[= </a:t>
            </a:r>
            <a:r>
              <a:rPr lang="ko-KR" altLang="en-US" sz="2000"/>
              <a:t>상수값</a:t>
            </a:r>
            <a:r>
              <a:rPr lang="en-US" altLang="ko-KR" sz="2000"/>
              <a:t>], ... } [</a:t>
            </a:r>
            <a:r>
              <a:rPr lang="ko-KR" altLang="en-US" sz="2000"/>
              <a:t>변수</a:t>
            </a:r>
            <a:r>
              <a:rPr lang="en-US" altLang="ko-KR" sz="2000"/>
              <a:t>, </a:t>
            </a:r>
            <a:r>
              <a:rPr lang="ko-KR" altLang="en-US" sz="2000"/>
              <a:t>변수</a:t>
            </a:r>
            <a:r>
              <a:rPr lang="en-US" altLang="ko-KR" sz="2000"/>
              <a:t>, ..];</a:t>
            </a:r>
          </a:p>
          <a:p>
            <a:pPr>
              <a:lnSpc>
                <a:spcPct val="90000"/>
              </a:lnSpc>
            </a:pPr>
            <a:endParaRPr lang="en-US" altLang="ko-KR" sz="2000"/>
          </a:p>
          <a:p>
            <a:pPr lvl="1">
              <a:lnSpc>
                <a:spcPct val="90000"/>
              </a:lnSpc>
            </a:pPr>
            <a:r>
              <a:rPr lang="ko-KR" altLang="en-US" sz="2200"/>
              <a:t>열거명 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열거해둔 상수가 어떤 상수들인지 그 상수들 전체에 대한 이름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상수명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상수를 대신할 이름</a:t>
            </a:r>
            <a:r>
              <a:rPr lang="en-US" altLang="ko-KR" sz="2000"/>
              <a:t>, </a:t>
            </a:r>
            <a:r>
              <a:rPr lang="ko-KR" altLang="en-US" sz="2000"/>
              <a:t>상수값은 그 상수명에 대한 실재 값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변수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일반 변수를 선언한 것으로서 정수형</a:t>
            </a:r>
            <a:r>
              <a:rPr lang="en-US" altLang="ko-KR" sz="2000"/>
              <a:t>(int) </a:t>
            </a:r>
            <a:r>
              <a:rPr lang="ko-KR" altLang="en-US" sz="2000"/>
              <a:t>변수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열거형 상수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여기서 상수값은 생략 가능한데 생략하면 그 전에 있는 상수의 다음 값으로 지정</a:t>
            </a:r>
          </a:p>
          <a:p>
            <a:pPr lvl="1"/>
            <a:r>
              <a:rPr lang="en-US" altLang="ko-KR"/>
              <a:t>Ex)</a:t>
            </a:r>
          </a:p>
          <a:p>
            <a:pPr lvl="1">
              <a:buFontTx/>
              <a:buNone/>
            </a:pPr>
            <a:r>
              <a:rPr lang="en-US" altLang="ko-KR"/>
              <a:t>  </a:t>
            </a:r>
            <a:r>
              <a:rPr lang="ko-KR" altLang="en-US"/>
              <a:t>예를 들어 전에 값이 </a:t>
            </a:r>
            <a:r>
              <a:rPr lang="en-US" altLang="ko-KR"/>
              <a:t>100</a:t>
            </a:r>
            <a:r>
              <a:rPr lang="ko-KR" altLang="en-US"/>
              <a:t>이면 그 다음 값인 </a:t>
            </a:r>
            <a:r>
              <a:rPr lang="en-US" altLang="ko-KR"/>
              <a:t>101</a:t>
            </a:r>
          </a:p>
          <a:p>
            <a:pPr lvl="1">
              <a:buFontTx/>
              <a:buNone/>
            </a:pPr>
            <a:endParaRPr lang="en-US" altLang="ko-KR"/>
          </a:p>
          <a:p>
            <a:r>
              <a:rPr lang="ko-KR" altLang="en-US"/>
              <a:t>만약 그 전에 있는 상수가 없을 때 즉 처음일 때는 </a:t>
            </a:r>
            <a:r>
              <a:rPr lang="en-US" altLang="ko-KR"/>
              <a:t>0</a:t>
            </a:r>
          </a:p>
          <a:p>
            <a:endParaRPr lang="en-US" altLang="ko-KR"/>
          </a:p>
          <a:p>
            <a:r>
              <a:rPr lang="ko-KR" altLang="en-US"/>
              <a:t>그리고 열거명과 변수들도 생략가능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열거형 상수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 표현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692696"/>
            <a:ext cx="8785225" cy="4378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0880" anchor="ctr">
            <a:spAutoFit/>
          </a:bodyPr>
          <a:lstStyle/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32</a:t>
            </a:r>
            <a:r>
              <a:rPr lang="en-US" altLang="ko-KR"/>
              <a:t>  	</a:t>
            </a:r>
            <a:r>
              <a:rPr lang="en-US" altLang="ko-KR">
                <a:solidFill>
                  <a:srgbClr val="0000FF"/>
                </a:solidFill>
              </a:rPr>
              <a:t>33</a:t>
            </a:r>
            <a:r>
              <a:rPr lang="en-US" altLang="ko-KR"/>
              <a:t> !	</a:t>
            </a:r>
            <a:r>
              <a:rPr lang="en-US" altLang="ko-KR">
                <a:solidFill>
                  <a:srgbClr val="0000FF"/>
                </a:solidFill>
              </a:rPr>
              <a:t>34</a:t>
            </a:r>
            <a:r>
              <a:rPr lang="en-US" altLang="ko-KR"/>
              <a:t> "	</a:t>
            </a:r>
            <a:r>
              <a:rPr lang="en-US" altLang="ko-KR">
                <a:solidFill>
                  <a:srgbClr val="0000FF"/>
                </a:solidFill>
              </a:rPr>
              <a:t>35</a:t>
            </a:r>
            <a:r>
              <a:rPr lang="en-US" altLang="ko-KR"/>
              <a:t> #	</a:t>
            </a:r>
            <a:r>
              <a:rPr lang="en-US" altLang="ko-KR">
                <a:solidFill>
                  <a:srgbClr val="0000FF"/>
                </a:solidFill>
              </a:rPr>
              <a:t>36</a:t>
            </a:r>
            <a:r>
              <a:rPr lang="en-US" altLang="ko-KR"/>
              <a:t> $	</a:t>
            </a:r>
            <a:r>
              <a:rPr lang="en-US" altLang="ko-KR">
                <a:solidFill>
                  <a:srgbClr val="0000FF"/>
                </a:solidFill>
              </a:rPr>
              <a:t>37</a:t>
            </a:r>
            <a:r>
              <a:rPr lang="en-US" altLang="ko-KR"/>
              <a:t> %	</a:t>
            </a:r>
            <a:r>
              <a:rPr lang="en-US" altLang="ko-KR">
                <a:solidFill>
                  <a:srgbClr val="0000FF"/>
                </a:solidFill>
              </a:rPr>
              <a:t>38</a:t>
            </a:r>
            <a:r>
              <a:rPr lang="en-US" altLang="ko-KR"/>
              <a:t> &amp;	</a:t>
            </a:r>
            <a:r>
              <a:rPr lang="en-US" altLang="ko-KR">
                <a:solidFill>
                  <a:srgbClr val="0000FF"/>
                </a:solidFill>
              </a:rPr>
              <a:t>39</a:t>
            </a:r>
            <a:r>
              <a:rPr lang="en-US" altLang="ko-KR"/>
              <a:t> '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40</a:t>
            </a:r>
            <a:r>
              <a:rPr lang="en-US" altLang="ko-KR"/>
              <a:t> (	</a:t>
            </a:r>
            <a:r>
              <a:rPr lang="en-US" altLang="ko-KR">
                <a:solidFill>
                  <a:srgbClr val="0000FF"/>
                </a:solidFill>
              </a:rPr>
              <a:t>41</a:t>
            </a:r>
            <a:r>
              <a:rPr lang="en-US" altLang="ko-KR"/>
              <a:t> )	</a:t>
            </a:r>
            <a:r>
              <a:rPr lang="en-US" altLang="ko-KR">
                <a:solidFill>
                  <a:srgbClr val="0000FF"/>
                </a:solidFill>
              </a:rPr>
              <a:t>42</a:t>
            </a:r>
            <a:r>
              <a:rPr lang="en-US" altLang="ko-KR"/>
              <a:t> *	</a:t>
            </a:r>
            <a:r>
              <a:rPr lang="en-US" altLang="ko-KR">
                <a:solidFill>
                  <a:srgbClr val="0000FF"/>
                </a:solidFill>
              </a:rPr>
              <a:t>43</a:t>
            </a:r>
            <a:r>
              <a:rPr lang="en-US" altLang="ko-KR"/>
              <a:t> +	</a:t>
            </a:r>
            <a:r>
              <a:rPr lang="en-US" altLang="ko-KR">
                <a:solidFill>
                  <a:srgbClr val="0000FF"/>
                </a:solidFill>
              </a:rPr>
              <a:t>44</a:t>
            </a:r>
            <a:r>
              <a:rPr lang="en-US" altLang="ko-KR"/>
              <a:t> ,	</a:t>
            </a:r>
            <a:r>
              <a:rPr lang="en-US" altLang="ko-KR">
                <a:solidFill>
                  <a:srgbClr val="0000FF"/>
                </a:solidFill>
              </a:rPr>
              <a:t>45</a:t>
            </a:r>
            <a:r>
              <a:rPr lang="en-US" altLang="ko-KR"/>
              <a:t> -	</a:t>
            </a:r>
            <a:r>
              <a:rPr lang="en-US" altLang="ko-KR">
                <a:solidFill>
                  <a:srgbClr val="0000FF"/>
                </a:solidFill>
              </a:rPr>
              <a:t>46</a:t>
            </a:r>
            <a:r>
              <a:rPr lang="en-US" altLang="ko-KR"/>
              <a:t> .	</a:t>
            </a:r>
            <a:r>
              <a:rPr lang="en-US" altLang="ko-KR">
                <a:solidFill>
                  <a:srgbClr val="0000FF"/>
                </a:solidFill>
              </a:rPr>
              <a:t>47</a:t>
            </a:r>
            <a:r>
              <a:rPr lang="en-US" altLang="ko-KR"/>
              <a:t> /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48</a:t>
            </a:r>
            <a:r>
              <a:rPr lang="en-US" altLang="ko-KR"/>
              <a:t> 0	</a:t>
            </a:r>
            <a:r>
              <a:rPr lang="en-US" altLang="ko-KR">
                <a:solidFill>
                  <a:srgbClr val="0000FF"/>
                </a:solidFill>
              </a:rPr>
              <a:t>49</a:t>
            </a:r>
            <a:r>
              <a:rPr lang="en-US" altLang="ko-KR"/>
              <a:t> 1	</a:t>
            </a:r>
            <a:r>
              <a:rPr lang="en-US" altLang="ko-KR">
                <a:solidFill>
                  <a:srgbClr val="0000FF"/>
                </a:solidFill>
              </a:rPr>
              <a:t>50</a:t>
            </a:r>
            <a:r>
              <a:rPr lang="en-US" altLang="ko-KR"/>
              <a:t> 2	</a:t>
            </a:r>
            <a:r>
              <a:rPr lang="en-US" altLang="ko-KR">
                <a:solidFill>
                  <a:srgbClr val="0000FF"/>
                </a:solidFill>
              </a:rPr>
              <a:t>51</a:t>
            </a:r>
            <a:r>
              <a:rPr lang="en-US" altLang="ko-KR"/>
              <a:t> 3	</a:t>
            </a:r>
            <a:r>
              <a:rPr lang="en-US" altLang="ko-KR">
                <a:solidFill>
                  <a:srgbClr val="0000FF"/>
                </a:solidFill>
              </a:rPr>
              <a:t>52</a:t>
            </a:r>
            <a:r>
              <a:rPr lang="en-US" altLang="ko-KR"/>
              <a:t> 4	</a:t>
            </a:r>
            <a:r>
              <a:rPr lang="en-US" altLang="ko-KR">
                <a:solidFill>
                  <a:srgbClr val="0000FF"/>
                </a:solidFill>
              </a:rPr>
              <a:t>53</a:t>
            </a:r>
            <a:r>
              <a:rPr lang="en-US" altLang="ko-KR"/>
              <a:t> 5	</a:t>
            </a:r>
            <a:r>
              <a:rPr lang="en-US" altLang="ko-KR">
                <a:solidFill>
                  <a:srgbClr val="0000FF"/>
                </a:solidFill>
              </a:rPr>
              <a:t>54</a:t>
            </a:r>
            <a:r>
              <a:rPr lang="en-US" altLang="ko-KR"/>
              <a:t> 6	</a:t>
            </a:r>
            <a:r>
              <a:rPr lang="en-US" altLang="ko-KR">
                <a:solidFill>
                  <a:srgbClr val="0000FF"/>
                </a:solidFill>
              </a:rPr>
              <a:t>55</a:t>
            </a:r>
            <a:r>
              <a:rPr lang="en-US" altLang="ko-KR"/>
              <a:t> 7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56</a:t>
            </a:r>
            <a:r>
              <a:rPr lang="en-US" altLang="ko-KR"/>
              <a:t> 8	</a:t>
            </a:r>
            <a:r>
              <a:rPr lang="en-US" altLang="ko-KR">
                <a:solidFill>
                  <a:srgbClr val="0000FF"/>
                </a:solidFill>
              </a:rPr>
              <a:t>57</a:t>
            </a:r>
            <a:r>
              <a:rPr lang="en-US" altLang="ko-KR"/>
              <a:t> 9	</a:t>
            </a:r>
            <a:r>
              <a:rPr lang="en-US" altLang="ko-KR">
                <a:solidFill>
                  <a:srgbClr val="0000FF"/>
                </a:solidFill>
              </a:rPr>
              <a:t>58</a:t>
            </a:r>
            <a:r>
              <a:rPr lang="en-US" altLang="ko-KR"/>
              <a:t> :	</a:t>
            </a:r>
            <a:r>
              <a:rPr lang="en-US" altLang="ko-KR">
                <a:solidFill>
                  <a:srgbClr val="0000FF"/>
                </a:solidFill>
              </a:rPr>
              <a:t>59</a:t>
            </a:r>
            <a:r>
              <a:rPr lang="en-US" altLang="ko-KR"/>
              <a:t> ;	</a:t>
            </a:r>
            <a:r>
              <a:rPr lang="en-US" altLang="ko-KR">
                <a:solidFill>
                  <a:srgbClr val="0000FF"/>
                </a:solidFill>
              </a:rPr>
              <a:t>60</a:t>
            </a:r>
            <a:r>
              <a:rPr lang="en-US" altLang="ko-KR"/>
              <a:t> &lt;	</a:t>
            </a:r>
            <a:r>
              <a:rPr lang="en-US" altLang="ko-KR">
                <a:solidFill>
                  <a:srgbClr val="0000FF"/>
                </a:solidFill>
              </a:rPr>
              <a:t>61</a:t>
            </a:r>
            <a:r>
              <a:rPr lang="en-US" altLang="ko-KR"/>
              <a:t> =	</a:t>
            </a:r>
            <a:r>
              <a:rPr lang="en-US" altLang="ko-KR">
                <a:solidFill>
                  <a:srgbClr val="0000FF"/>
                </a:solidFill>
              </a:rPr>
              <a:t>62</a:t>
            </a:r>
            <a:r>
              <a:rPr lang="en-US" altLang="ko-KR"/>
              <a:t> &gt;	</a:t>
            </a:r>
            <a:r>
              <a:rPr lang="en-US" altLang="ko-KR">
                <a:solidFill>
                  <a:srgbClr val="0000FF"/>
                </a:solidFill>
              </a:rPr>
              <a:t>63</a:t>
            </a:r>
            <a:r>
              <a:rPr lang="en-US" altLang="ko-KR"/>
              <a:t> ?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64</a:t>
            </a:r>
            <a:r>
              <a:rPr lang="en-US" altLang="ko-KR"/>
              <a:t> @	</a:t>
            </a:r>
            <a:r>
              <a:rPr lang="en-US" altLang="ko-KR">
                <a:solidFill>
                  <a:srgbClr val="0000FF"/>
                </a:solidFill>
              </a:rPr>
              <a:t>65</a:t>
            </a:r>
            <a:r>
              <a:rPr lang="en-US" altLang="ko-KR"/>
              <a:t> A	</a:t>
            </a:r>
            <a:r>
              <a:rPr lang="en-US" altLang="ko-KR">
                <a:solidFill>
                  <a:srgbClr val="0000FF"/>
                </a:solidFill>
              </a:rPr>
              <a:t>66</a:t>
            </a:r>
            <a:r>
              <a:rPr lang="en-US" altLang="ko-KR"/>
              <a:t> B	</a:t>
            </a:r>
            <a:r>
              <a:rPr lang="en-US" altLang="ko-KR">
                <a:solidFill>
                  <a:srgbClr val="0000FF"/>
                </a:solidFill>
              </a:rPr>
              <a:t>67</a:t>
            </a:r>
            <a:r>
              <a:rPr lang="en-US" altLang="ko-KR"/>
              <a:t> C	</a:t>
            </a:r>
            <a:r>
              <a:rPr lang="en-US" altLang="ko-KR">
                <a:solidFill>
                  <a:srgbClr val="0000FF"/>
                </a:solidFill>
              </a:rPr>
              <a:t>68</a:t>
            </a:r>
            <a:r>
              <a:rPr lang="en-US" altLang="ko-KR"/>
              <a:t> D	</a:t>
            </a:r>
            <a:r>
              <a:rPr lang="en-US" altLang="ko-KR">
                <a:solidFill>
                  <a:srgbClr val="0000FF"/>
                </a:solidFill>
              </a:rPr>
              <a:t>69</a:t>
            </a:r>
            <a:r>
              <a:rPr lang="en-US" altLang="ko-KR"/>
              <a:t> E	</a:t>
            </a:r>
            <a:r>
              <a:rPr lang="en-US" altLang="ko-KR">
                <a:solidFill>
                  <a:srgbClr val="0000FF"/>
                </a:solidFill>
              </a:rPr>
              <a:t>70</a:t>
            </a:r>
            <a:r>
              <a:rPr lang="en-US" altLang="ko-KR"/>
              <a:t> F	</a:t>
            </a:r>
            <a:r>
              <a:rPr lang="en-US" altLang="ko-KR">
                <a:solidFill>
                  <a:srgbClr val="0000FF"/>
                </a:solidFill>
              </a:rPr>
              <a:t>71</a:t>
            </a:r>
            <a:r>
              <a:rPr lang="en-US" altLang="ko-KR"/>
              <a:t> G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72</a:t>
            </a:r>
            <a:r>
              <a:rPr lang="en-US" altLang="ko-KR"/>
              <a:t> H	</a:t>
            </a:r>
            <a:r>
              <a:rPr lang="en-US" altLang="ko-KR">
                <a:solidFill>
                  <a:srgbClr val="0000FF"/>
                </a:solidFill>
              </a:rPr>
              <a:t>73</a:t>
            </a:r>
            <a:r>
              <a:rPr lang="en-US" altLang="ko-KR"/>
              <a:t> I	</a:t>
            </a:r>
            <a:r>
              <a:rPr lang="en-US" altLang="ko-KR">
                <a:solidFill>
                  <a:srgbClr val="0000FF"/>
                </a:solidFill>
              </a:rPr>
              <a:t>74</a:t>
            </a:r>
            <a:r>
              <a:rPr lang="en-US" altLang="ko-KR"/>
              <a:t> J	</a:t>
            </a:r>
            <a:r>
              <a:rPr lang="en-US" altLang="ko-KR">
                <a:solidFill>
                  <a:srgbClr val="0000FF"/>
                </a:solidFill>
              </a:rPr>
              <a:t>75</a:t>
            </a:r>
            <a:r>
              <a:rPr lang="en-US" altLang="ko-KR"/>
              <a:t> K	</a:t>
            </a:r>
            <a:r>
              <a:rPr lang="en-US" altLang="ko-KR">
                <a:solidFill>
                  <a:srgbClr val="0000FF"/>
                </a:solidFill>
              </a:rPr>
              <a:t>76</a:t>
            </a:r>
            <a:r>
              <a:rPr lang="en-US" altLang="ko-KR"/>
              <a:t> L	</a:t>
            </a:r>
            <a:r>
              <a:rPr lang="en-US" altLang="ko-KR">
                <a:solidFill>
                  <a:srgbClr val="0000FF"/>
                </a:solidFill>
              </a:rPr>
              <a:t>77</a:t>
            </a:r>
            <a:r>
              <a:rPr lang="en-US" altLang="ko-KR"/>
              <a:t> M	</a:t>
            </a:r>
            <a:r>
              <a:rPr lang="en-US" altLang="ko-KR">
                <a:solidFill>
                  <a:srgbClr val="0000FF"/>
                </a:solidFill>
              </a:rPr>
              <a:t>78</a:t>
            </a:r>
            <a:r>
              <a:rPr lang="en-US" altLang="ko-KR"/>
              <a:t> N	</a:t>
            </a:r>
            <a:r>
              <a:rPr lang="en-US" altLang="ko-KR">
                <a:solidFill>
                  <a:srgbClr val="0000FF"/>
                </a:solidFill>
              </a:rPr>
              <a:t>79</a:t>
            </a:r>
            <a:r>
              <a:rPr lang="en-US" altLang="ko-KR"/>
              <a:t> O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80</a:t>
            </a:r>
            <a:r>
              <a:rPr lang="en-US" altLang="ko-KR"/>
              <a:t> P	</a:t>
            </a:r>
            <a:r>
              <a:rPr lang="en-US" altLang="ko-KR">
                <a:solidFill>
                  <a:srgbClr val="0000FF"/>
                </a:solidFill>
              </a:rPr>
              <a:t>81</a:t>
            </a:r>
            <a:r>
              <a:rPr lang="en-US" altLang="ko-KR"/>
              <a:t> Q	</a:t>
            </a:r>
            <a:r>
              <a:rPr lang="en-US" altLang="ko-KR">
                <a:solidFill>
                  <a:srgbClr val="0000FF"/>
                </a:solidFill>
              </a:rPr>
              <a:t>82</a:t>
            </a:r>
            <a:r>
              <a:rPr lang="en-US" altLang="ko-KR"/>
              <a:t> R	</a:t>
            </a:r>
            <a:r>
              <a:rPr lang="en-US" altLang="ko-KR">
                <a:solidFill>
                  <a:srgbClr val="0000FF"/>
                </a:solidFill>
              </a:rPr>
              <a:t>83</a:t>
            </a:r>
            <a:r>
              <a:rPr lang="en-US" altLang="ko-KR"/>
              <a:t> S	</a:t>
            </a:r>
            <a:r>
              <a:rPr lang="en-US" altLang="ko-KR">
                <a:solidFill>
                  <a:srgbClr val="0000FF"/>
                </a:solidFill>
              </a:rPr>
              <a:t>84</a:t>
            </a:r>
            <a:r>
              <a:rPr lang="en-US" altLang="ko-KR"/>
              <a:t> T	</a:t>
            </a:r>
            <a:r>
              <a:rPr lang="en-US" altLang="ko-KR">
                <a:solidFill>
                  <a:srgbClr val="0000FF"/>
                </a:solidFill>
              </a:rPr>
              <a:t>85</a:t>
            </a:r>
            <a:r>
              <a:rPr lang="en-US" altLang="ko-KR"/>
              <a:t> U	</a:t>
            </a:r>
            <a:r>
              <a:rPr lang="en-US" altLang="ko-KR">
                <a:solidFill>
                  <a:srgbClr val="0000FF"/>
                </a:solidFill>
              </a:rPr>
              <a:t>86</a:t>
            </a:r>
            <a:r>
              <a:rPr lang="en-US" altLang="ko-KR"/>
              <a:t> V	</a:t>
            </a:r>
            <a:r>
              <a:rPr lang="en-US" altLang="ko-KR">
                <a:solidFill>
                  <a:srgbClr val="0000FF"/>
                </a:solidFill>
              </a:rPr>
              <a:t>87</a:t>
            </a:r>
            <a:r>
              <a:rPr lang="en-US" altLang="ko-KR"/>
              <a:t> W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88</a:t>
            </a:r>
            <a:r>
              <a:rPr lang="en-US" altLang="ko-KR"/>
              <a:t> X	</a:t>
            </a:r>
            <a:r>
              <a:rPr lang="en-US" altLang="ko-KR">
                <a:solidFill>
                  <a:srgbClr val="0000FF"/>
                </a:solidFill>
              </a:rPr>
              <a:t>89</a:t>
            </a:r>
            <a:r>
              <a:rPr lang="en-US" altLang="ko-KR"/>
              <a:t> Y	</a:t>
            </a:r>
            <a:r>
              <a:rPr lang="en-US" altLang="ko-KR">
                <a:solidFill>
                  <a:srgbClr val="0000FF"/>
                </a:solidFill>
              </a:rPr>
              <a:t>90</a:t>
            </a:r>
            <a:r>
              <a:rPr lang="en-US" altLang="ko-KR"/>
              <a:t> Z	</a:t>
            </a:r>
            <a:r>
              <a:rPr lang="en-US" altLang="ko-KR">
                <a:solidFill>
                  <a:srgbClr val="0000FF"/>
                </a:solidFill>
              </a:rPr>
              <a:t>91</a:t>
            </a:r>
            <a:r>
              <a:rPr lang="en-US" altLang="ko-KR"/>
              <a:t> [	</a:t>
            </a:r>
            <a:r>
              <a:rPr lang="en-US" altLang="ko-KR">
                <a:solidFill>
                  <a:srgbClr val="0000FF"/>
                </a:solidFill>
              </a:rPr>
              <a:t>92</a:t>
            </a:r>
            <a:r>
              <a:rPr lang="en-US" altLang="ko-KR"/>
              <a:t> \	</a:t>
            </a:r>
            <a:r>
              <a:rPr lang="en-US" altLang="ko-KR">
                <a:solidFill>
                  <a:srgbClr val="0000FF"/>
                </a:solidFill>
              </a:rPr>
              <a:t>93</a:t>
            </a:r>
            <a:r>
              <a:rPr lang="en-US" altLang="ko-KR"/>
              <a:t> ]	</a:t>
            </a:r>
            <a:r>
              <a:rPr lang="en-US" altLang="ko-KR">
                <a:solidFill>
                  <a:srgbClr val="0000FF"/>
                </a:solidFill>
              </a:rPr>
              <a:t>94</a:t>
            </a:r>
            <a:r>
              <a:rPr lang="en-US" altLang="ko-KR"/>
              <a:t> ^	</a:t>
            </a:r>
            <a:r>
              <a:rPr lang="en-US" altLang="ko-KR">
                <a:solidFill>
                  <a:srgbClr val="0000FF"/>
                </a:solidFill>
              </a:rPr>
              <a:t>95</a:t>
            </a:r>
            <a:r>
              <a:rPr lang="en-US" altLang="ko-KR"/>
              <a:t> _	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96</a:t>
            </a:r>
            <a:r>
              <a:rPr lang="en-US" altLang="ko-KR"/>
              <a:t> `	</a:t>
            </a:r>
            <a:r>
              <a:rPr lang="en-US" altLang="ko-KR">
                <a:solidFill>
                  <a:srgbClr val="0000FF"/>
                </a:solidFill>
              </a:rPr>
              <a:t>97</a:t>
            </a:r>
            <a:r>
              <a:rPr lang="en-US" altLang="ko-KR"/>
              <a:t> a	</a:t>
            </a:r>
            <a:r>
              <a:rPr lang="en-US" altLang="ko-KR">
                <a:solidFill>
                  <a:srgbClr val="0000FF"/>
                </a:solidFill>
              </a:rPr>
              <a:t>98</a:t>
            </a:r>
            <a:r>
              <a:rPr lang="en-US" altLang="ko-KR"/>
              <a:t> b	</a:t>
            </a:r>
            <a:r>
              <a:rPr lang="en-US" altLang="ko-KR">
                <a:solidFill>
                  <a:srgbClr val="0000FF"/>
                </a:solidFill>
              </a:rPr>
              <a:t>99</a:t>
            </a:r>
            <a:r>
              <a:rPr lang="en-US" altLang="ko-KR"/>
              <a:t> c	</a:t>
            </a:r>
            <a:r>
              <a:rPr lang="en-US" altLang="ko-KR">
                <a:solidFill>
                  <a:srgbClr val="0000FF"/>
                </a:solidFill>
              </a:rPr>
              <a:t>100</a:t>
            </a:r>
            <a:r>
              <a:rPr lang="en-US" altLang="ko-KR"/>
              <a:t> d	</a:t>
            </a:r>
            <a:r>
              <a:rPr lang="en-US" altLang="ko-KR">
                <a:solidFill>
                  <a:srgbClr val="0000FF"/>
                </a:solidFill>
              </a:rPr>
              <a:t>101</a:t>
            </a:r>
            <a:r>
              <a:rPr lang="en-US" altLang="ko-KR"/>
              <a:t> e	</a:t>
            </a:r>
            <a:r>
              <a:rPr lang="en-US" altLang="ko-KR">
                <a:solidFill>
                  <a:srgbClr val="0000FF"/>
                </a:solidFill>
              </a:rPr>
              <a:t>102</a:t>
            </a:r>
            <a:r>
              <a:rPr lang="en-US" altLang="ko-KR"/>
              <a:t> f	</a:t>
            </a:r>
            <a:r>
              <a:rPr lang="en-US" altLang="ko-KR">
                <a:solidFill>
                  <a:srgbClr val="0000FF"/>
                </a:solidFill>
              </a:rPr>
              <a:t>103</a:t>
            </a:r>
            <a:r>
              <a:rPr lang="en-US" altLang="ko-KR"/>
              <a:t> g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104</a:t>
            </a:r>
            <a:r>
              <a:rPr lang="en-US" altLang="ko-KR"/>
              <a:t> h	</a:t>
            </a:r>
            <a:r>
              <a:rPr lang="en-US" altLang="ko-KR">
                <a:solidFill>
                  <a:srgbClr val="0000FF"/>
                </a:solidFill>
              </a:rPr>
              <a:t>105</a:t>
            </a:r>
            <a:r>
              <a:rPr lang="en-US" altLang="ko-KR"/>
              <a:t> i	</a:t>
            </a:r>
            <a:r>
              <a:rPr lang="en-US" altLang="ko-KR">
                <a:solidFill>
                  <a:srgbClr val="0000FF"/>
                </a:solidFill>
              </a:rPr>
              <a:t>106</a:t>
            </a:r>
            <a:r>
              <a:rPr lang="en-US" altLang="ko-KR"/>
              <a:t> j	</a:t>
            </a:r>
            <a:r>
              <a:rPr lang="en-US" altLang="ko-KR">
                <a:solidFill>
                  <a:srgbClr val="0000FF"/>
                </a:solidFill>
              </a:rPr>
              <a:t>107</a:t>
            </a:r>
            <a:r>
              <a:rPr lang="en-US" altLang="ko-KR"/>
              <a:t> k	</a:t>
            </a:r>
            <a:r>
              <a:rPr lang="en-US" altLang="ko-KR">
                <a:solidFill>
                  <a:srgbClr val="0000FF"/>
                </a:solidFill>
              </a:rPr>
              <a:t>108</a:t>
            </a:r>
            <a:r>
              <a:rPr lang="en-US" altLang="ko-KR"/>
              <a:t> l	</a:t>
            </a:r>
            <a:r>
              <a:rPr lang="en-US" altLang="ko-KR">
                <a:solidFill>
                  <a:srgbClr val="0000FF"/>
                </a:solidFill>
              </a:rPr>
              <a:t>109</a:t>
            </a:r>
            <a:r>
              <a:rPr lang="en-US" altLang="ko-KR"/>
              <a:t> m	</a:t>
            </a:r>
            <a:r>
              <a:rPr lang="en-US" altLang="ko-KR">
                <a:solidFill>
                  <a:srgbClr val="0000FF"/>
                </a:solidFill>
              </a:rPr>
              <a:t>110</a:t>
            </a:r>
            <a:r>
              <a:rPr lang="en-US" altLang="ko-KR"/>
              <a:t> n	</a:t>
            </a:r>
            <a:r>
              <a:rPr lang="en-US" altLang="ko-KR">
                <a:solidFill>
                  <a:srgbClr val="0000FF"/>
                </a:solidFill>
              </a:rPr>
              <a:t>111</a:t>
            </a:r>
            <a:r>
              <a:rPr lang="en-US" altLang="ko-KR"/>
              <a:t> o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112</a:t>
            </a:r>
            <a:r>
              <a:rPr lang="en-US" altLang="ko-KR"/>
              <a:t> p	</a:t>
            </a:r>
            <a:r>
              <a:rPr lang="en-US" altLang="ko-KR">
                <a:solidFill>
                  <a:srgbClr val="0000FF"/>
                </a:solidFill>
              </a:rPr>
              <a:t>113</a:t>
            </a:r>
            <a:r>
              <a:rPr lang="en-US" altLang="ko-KR"/>
              <a:t> q	</a:t>
            </a:r>
            <a:r>
              <a:rPr lang="en-US" altLang="ko-KR">
                <a:solidFill>
                  <a:srgbClr val="0000FF"/>
                </a:solidFill>
              </a:rPr>
              <a:t>114</a:t>
            </a:r>
            <a:r>
              <a:rPr lang="en-US" altLang="ko-KR"/>
              <a:t> r	</a:t>
            </a:r>
            <a:r>
              <a:rPr lang="en-US" altLang="ko-KR">
                <a:solidFill>
                  <a:srgbClr val="0000FF"/>
                </a:solidFill>
              </a:rPr>
              <a:t>115</a:t>
            </a:r>
            <a:r>
              <a:rPr lang="en-US" altLang="ko-KR"/>
              <a:t> s	</a:t>
            </a:r>
            <a:r>
              <a:rPr lang="en-US" altLang="ko-KR">
                <a:solidFill>
                  <a:srgbClr val="0000FF"/>
                </a:solidFill>
              </a:rPr>
              <a:t>116</a:t>
            </a:r>
            <a:r>
              <a:rPr lang="en-US" altLang="ko-KR"/>
              <a:t> t	</a:t>
            </a:r>
            <a:r>
              <a:rPr lang="en-US" altLang="ko-KR">
                <a:solidFill>
                  <a:srgbClr val="0000FF"/>
                </a:solidFill>
              </a:rPr>
              <a:t>117</a:t>
            </a:r>
            <a:r>
              <a:rPr lang="en-US" altLang="ko-KR"/>
              <a:t> u	</a:t>
            </a:r>
            <a:r>
              <a:rPr lang="en-US" altLang="ko-KR">
                <a:solidFill>
                  <a:srgbClr val="0000FF"/>
                </a:solidFill>
              </a:rPr>
              <a:t>118</a:t>
            </a:r>
            <a:r>
              <a:rPr lang="en-US" altLang="ko-KR"/>
              <a:t> v	</a:t>
            </a:r>
            <a:r>
              <a:rPr lang="en-US" altLang="ko-KR">
                <a:solidFill>
                  <a:srgbClr val="0000FF"/>
                </a:solidFill>
              </a:rPr>
              <a:t>119</a:t>
            </a:r>
            <a:r>
              <a:rPr lang="en-US" altLang="ko-KR"/>
              <a:t> w</a:t>
            </a:r>
          </a:p>
          <a:p>
            <a:pPr>
              <a:lnSpc>
                <a:spcPct val="130000"/>
              </a:lnSpc>
              <a:tabLst>
                <a:tab pos="1079500" algn="l"/>
                <a:tab pos="2149475" algn="l"/>
                <a:tab pos="3227388" algn="l"/>
                <a:tab pos="4306888" algn="l"/>
                <a:tab pos="5386388" algn="l"/>
                <a:tab pos="6456363" algn="l"/>
                <a:tab pos="7534275" algn="l"/>
              </a:tabLst>
            </a:pPr>
            <a:r>
              <a:rPr lang="en-US" altLang="ko-KR">
                <a:solidFill>
                  <a:srgbClr val="0000FF"/>
                </a:solidFill>
              </a:rPr>
              <a:t>120</a:t>
            </a:r>
            <a:r>
              <a:rPr lang="en-US" altLang="ko-KR"/>
              <a:t> x	</a:t>
            </a:r>
            <a:r>
              <a:rPr lang="en-US" altLang="ko-KR">
                <a:solidFill>
                  <a:srgbClr val="0000FF"/>
                </a:solidFill>
              </a:rPr>
              <a:t>121</a:t>
            </a:r>
            <a:r>
              <a:rPr lang="en-US" altLang="ko-KR"/>
              <a:t> y	</a:t>
            </a:r>
            <a:r>
              <a:rPr lang="en-US" altLang="ko-KR">
                <a:solidFill>
                  <a:srgbClr val="0000FF"/>
                </a:solidFill>
              </a:rPr>
              <a:t>122</a:t>
            </a:r>
            <a:r>
              <a:rPr lang="en-US" altLang="ko-KR"/>
              <a:t> z	</a:t>
            </a:r>
            <a:r>
              <a:rPr lang="en-US" altLang="ko-KR">
                <a:solidFill>
                  <a:srgbClr val="0000FF"/>
                </a:solidFill>
              </a:rPr>
              <a:t>123</a:t>
            </a:r>
            <a:r>
              <a:rPr lang="en-US" altLang="ko-KR"/>
              <a:t> {	</a:t>
            </a:r>
            <a:r>
              <a:rPr lang="en-US" altLang="ko-KR">
                <a:solidFill>
                  <a:srgbClr val="0000FF"/>
                </a:solidFill>
              </a:rPr>
              <a:t>124</a:t>
            </a:r>
            <a:r>
              <a:rPr lang="en-US" altLang="ko-KR"/>
              <a:t> |	</a:t>
            </a:r>
            <a:r>
              <a:rPr lang="en-US" altLang="ko-KR">
                <a:solidFill>
                  <a:srgbClr val="0000FF"/>
                </a:solidFill>
              </a:rPr>
              <a:t>125</a:t>
            </a:r>
            <a:r>
              <a:rPr lang="en-US" altLang="ko-KR"/>
              <a:t> }	</a:t>
            </a:r>
            <a:r>
              <a:rPr lang="en-US" altLang="ko-KR">
                <a:solidFill>
                  <a:srgbClr val="0000FF"/>
                </a:solidFill>
              </a:rPr>
              <a:t>126</a:t>
            </a:r>
            <a:r>
              <a:rPr lang="en-US" altLang="ko-KR"/>
              <a:t> ~ </a:t>
            </a:r>
          </a:p>
        </p:txBody>
      </p:sp>
    </p:spTree>
    <p:extLst>
      <p:ext uri="{BB962C8B-B14F-4D97-AF65-F5344CB8AC3E}">
        <p14:creationId xmlns:p14="http://schemas.microsoft.com/office/powerpoint/2010/main" val="3621232376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enum NUMBER { ZERO, FIRST, SECOND, THIRD, FORHT, FIFTH }; </a:t>
            </a:r>
          </a:p>
          <a:p>
            <a:endParaRPr lang="en-US" altLang="ko-KR" sz="1800"/>
          </a:p>
          <a:p>
            <a:r>
              <a:rPr lang="ko-KR" altLang="en-US"/>
              <a:t>이렇게 열거형 상수를 만들고 나면 프로그램 내에서 </a:t>
            </a:r>
            <a:r>
              <a:rPr lang="en-US" altLang="ko-KR"/>
              <a:t>0</a:t>
            </a:r>
            <a:r>
              <a:rPr lang="ko-KR" altLang="en-US"/>
              <a:t>대신 </a:t>
            </a:r>
            <a:r>
              <a:rPr lang="en-US" altLang="ko-KR"/>
              <a:t>ZERO</a:t>
            </a:r>
            <a:r>
              <a:rPr lang="ko-KR" altLang="en-US"/>
              <a:t>를 </a:t>
            </a:r>
            <a:r>
              <a:rPr lang="en-US" altLang="ko-KR"/>
              <a:t>1</a:t>
            </a:r>
            <a:r>
              <a:rPr lang="ko-KR" altLang="en-US"/>
              <a:t>대신 </a:t>
            </a:r>
            <a:r>
              <a:rPr lang="en-US" altLang="ko-KR"/>
              <a:t>FIRST</a:t>
            </a:r>
            <a:r>
              <a:rPr lang="ko-KR" altLang="en-US"/>
              <a:t>를</a:t>
            </a: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.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r>
              <a:rPr lang="ko-KR" altLang="en-US"/>
              <a:t>그리고 열거형 상수를 만들 때 열거명은 생략 가능하므로 </a:t>
            </a:r>
          </a:p>
          <a:p>
            <a:endParaRPr lang="ko-KR" altLang="en-US"/>
          </a:p>
          <a:p>
            <a:pPr lvl="1">
              <a:buFontTx/>
              <a:buNone/>
            </a:pPr>
            <a:r>
              <a:rPr lang="en-US" altLang="ko-KR" sz="2200"/>
              <a:t>enum { ZERO, FIRST, SECOND, THIRD, FORHT, FIFTH }; </a:t>
            </a:r>
          </a:p>
          <a:p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열거형 상수 예제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또한 위와 같은 열거형 상수를 만들면서 변수 </a:t>
            </a:r>
            <a:r>
              <a:rPr lang="en-US" altLang="ko-KR" sz="2400"/>
              <a:t>a, b</a:t>
            </a:r>
            <a:r>
              <a:rPr lang="ko-KR" altLang="en-US" sz="2400"/>
              <a:t>를 선언하려면 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/>
              <a:t>enum NUMBER { </a:t>
            </a:r>
            <a:r>
              <a:rPr lang="en-US" altLang="ko-KR" sz="1600"/>
              <a:t>ZERO, FIRST, SECOND, THIRD, FORHT, FIFTH</a:t>
            </a:r>
            <a:r>
              <a:rPr lang="en-US" altLang="ko-KR" sz="1800"/>
              <a:t> } a, b; </a:t>
            </a:r>
          </a:p>
          <a:p>
            <a:pPr>
              <a:lnSpc>
                <a:spcPct val="90000"/>
              </a:lnSpc>
            </a:pPr>
            <a:endParaRPr lang="en-US" altLang="ko-KR" sz="1800"/>
          </a:p>
          <a:p>
            <a:pPr>
              <a:lnSpc>
                <a:spcPct val="90000"/>
              </a:lnSpc>
            </a:pPr>
            <a:r>
              <a:rPr lang="ko-KR" altLang="en-US" sz="2400"/>
              <a:t>이때 선언된 </a:t>
            </a:r>
            <a:r>
              <a:rPr lang="en-US" altLang="ko-KR" sz="2400"/>
              <a:t>a, b</a:t>
            </a:r>
            <a:r>
              <a:rPr lang="ko-KR" altLang="en-US" sz="2400"/>
              <a:t>는 정수형</a:t>
            </a:r>
            <a:r>
              <a:rPr lang="en-US" altLang="ko-KR" sz="2400"/>
              <a:t>(int) </a:t>
            </a:r>
            <a:r>
              <a:rPr lang="ko-KR" altLang="en-US" sz="2400"/>
              <a:t>변수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>
              <a:lnSpc>
                <a:spcPct val="90000"/>
              </a:lnSpc>
            </a:pPr>
            <a:r>
              <a:rPr lang="ko-KR" altLang="en-US" sz="2400"/>
              <a:t>그러므로 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enum NUMBER { </a:t>
            </a:r>
            <a:r>
              <a:rPr lang="en-US" altLang="ko-KR" sz="1800"/>
              <a:t>ZERO, FIRST, SECOND, THIRD, FORHT, FIFTH</a:t>
            </a:r>
            <a:r>
              <a:rPr lang="en-US" altLang="ko-KR" sz="2000"/>
              <a:t> 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a, b;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/>
          </a:p>
          <a:p>
            <a:pPr>
              <a:lnSpc>
                <a:spcPct val="90000"/>
              </a:lnSpc>
            </a:pPr>
            <a:r>
              <a:rPr lang="ko-KR" altLang="en-US" sz="2400"/>
              <a:t>이렇게 하는 것과 동일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열거형 상수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AutoShape 3"/>
          <p:cNvSpPr>
            <a:spLocks noGrp="1" noChangeArrowheads="1"/>
          </p:cNvSpPr>
          <p:nvPr>
            <p:ph idx="1"/>
          </p:nvPr>
        </p:nvSpPr>
        <p:spPr>
          <a:prstGeom prst="leftRightArrow">
            <a:avLst>
              <a:gd name="adj1" fmla="val 50000"/>
              <a:gd name="adj2" fmla="val 31304"/>
            </a:avLst>
          </a:prstGeom>
          <a:ln/>
        </p:spPr>
        <p:txBody>
          <a:bodyPr>
            <a:normAutofit/>
          </a:bodyPr>
          <a:lstStyle/>
          <a:p>
            <a:r>
              <a:rPr lang="en-US" altLang="ko-KR" sz="2400"/>
              <a:t>enum </a:t>
            </a:r>
            <a:r>
              <a:rPr lang="ko-KR" altLang="en-US" sz="2400"/>
              <a:t>열거명 변수명</a:t>
            </a:r>
            <a:r>
              <a:rPr lang="en-US" altLang="ko-KR" sz="2400"/>
              <a:t>[, </a:t>
            </a:r>
            <a:r>
              <a:rPr lang="ko-KR" altLang="en-US" sz="2400"/>
              <a:t>변수명</a:t>
            </a:r>
            <a:r>
              <a:rPr lang="en-US" altLang="ko-KR" sz="2400"/>
              <a:t>, ...]; </a:t>
            </a:r>
          </a:p>
          <a:p>
            <a:endParaRPr lang="en-US" altLang="ko-KR" sz="2400"/>
          </a:p>
          <a:p>
            <a:r>
              <a:rPr lang="en-US" altLang="ko-KR" sz="2400"/>
              <a:t>Ex)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		enum NUMBER a, b, c; </a:t>
            </a:r>
          </a:p>
          <a:p>
            <a:pPr>
              <a:buFont typeface="Wingdings" pitchFamily="2" charset="2"/>
              <a:buNone/>
            </a:pPr>
            <a:endParaRPr lang="en-US" altLang="ko-KR" sz="2400"/>
          </a:p>
          <a:p>
            <a:pPr>
              <a:buFont typeface="Wingdings" pitchFamily="2" charset="2"/>
              <a:buNone/>
            </a:pPr>
            <a:r>
              <a:rPr lang="en-US" altLang="ko-KR" sz="2400"/>
              <a:t>				int a, b, c; 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열거형 상수</a:t>
            </a:r>
            <a:r>
              <a:rPr lang="en-US" altLang="ko-KR"/>
              <a:t>(4)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033826" y="3789040"/>
            <a:ext cx="381000" cy="3810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File I/O</a:t>
            </a:r>
            <a:endParaRPr lang="ko-KR" altLang="en-US" sz="8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  <a:p>
            <a:pPr algn="ctr"/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정의</a:t>
            </a:r>
          </a:p>
          <a:p>
            <a:pPr lvl="1"/>
            <a:r>
              <a:rPr lang="ko-KR" altLang="en-US"/>
              <a:t>일련의 바이트로 구성된 데이터(입력 스트림, 출력 스트림)</a:t>
            </a:r>
          </a:p>
          <a:p>
            <a:r>
              <a:rPr lang="ko-KR" altLang="en-US"/>
              <a:t>장점</a:t>
            </a:r>
          </a:p>
          <a:p>
            <a:pPr lvl="1"/>
            <a:r>
              <a:rPr lang="ko-KR" altLang="en-US"/>
              <a:t>프로그램의 입출력 동작이 장치에 독립적인 상태로 수행된다.</a:t>
            </a:r>
          </a:p>
          <a:p>
            <a:pPr lvl="2"/>
            <a:r>
              <a:rPr lang="ko-KR" altLang="en-US"/>
              <a:t>각각의 장치를 위한 입출력 함수를 사용할 필요가 없다.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스트림 이란 ?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텍스트 파일</a:t>
            </a:r>
          </a:p>
          <a:p>
            <a:pPr lvl="1"/>
            <a:r>
              <a:rPr lang="ko-KR" altLang="en-US"/>
              <a:t>일련의 텍스트 문장으로 구성된 파일</a:t>
            </a:r>
          </a:p>
          <a:p>
            <a:pPr lvl="1"/>
            <a:r>
              <a:rPr lang="ko-KR" altLang="en-US"/>
              <a:t>문장의 최대 길이 256문자</a:t>
            </a:r>
          </a:p>
          <a:p>
            <a:pPr lvl="1"/>
            <a:r>
              <a:rPr lang="ko-KR" altLang="en-US"/>
              <a:t>문장의 문자열과 차이점 </a:t>
            </a:r>
          </a:p>
          <a:p>
            <a:pPr lvl="2"/>
            <a:r>
              <a:rPr lang="ko-KR" altLang="en-US"/>
              <a:t>문장은 마지막에 널 문자를 포함하지 않는다.</a:t>
            </a:r>
          </a:p>
          <a:p>
            <a:pPr lvl="1"/>
            <a:r>
              <a:rPr lang="en-US" altLang="ko-KR"/>
              <a:t>New line</a:t>
            </a:r>
          </a:p>
          <a:p>
            <a:r>
              <a:rPr lang="ko-KR" altLang="en-US"/>
              <a:t>이진 파일</a:t>
            </a:r>
          </a:p>
          <a:p>
            <a:pPr lvl="1"/>
            <a:r>
              <a:rPr lang="ko-KR" altLang="en-US"/>
              <a:t>이진 스트림으로 구성</a:t>
            </a:r>
          </a:p>
          <a:p>
            <a:pPr lvl="1"/>
            <a:r>
              <a:rPr lang="ko-KR" altLang="en-US"/>
              <a:t>있는 그대로 저장되거나 읽어 들여진다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디스크 파일의 종류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디스크 파일을 다룰 때에는 파일 이름을 사용</a:t>
            </a:r>
          </a:p>
          <a:p>
            <a:pPr lvl="1"/>
            <a:r>
              <a:rPr lang="ko-KR" altLang="en-US"/>
              <a:t>문자열</a:t>
            </a:r>
          </a:p>
          <a:p>
            <a:r>
              <a:rPr lang="en-US" altLang="ko-KR"/>
              <a:t>c:\data\list.txt</a:t>
            </a:r>
          </a:p>
          <a:p>
            <a:r>
              <a:rPr lang="en-US" altLang="ko-KR"/>
              <a:t>char    *filename =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c:\\data\\list.txt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이름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   *</a:t>
            </a:r>
            <a:r>
              <a:rPr lang="en-US" altLang="ko-KR" dirty="0" err="1"/>
              <a:t>fopen</a:t>
            </a:r>
            <a:r>
              <a:rPr lang="en-US" altLang="ko-KR" dirty="0"/>
              <a:t>(const char *filename, const char *mode);</a:t>
            </a:r>
          </a:p>
          <a:p>
            <a:pPr lvl="1"/>
            <a:r>
              <a:rPr lang="ko-KR" altLang="en-US" dirty="0"/>
              <a:t>함수는 </a:t>
            </a:r>
            <a:r>
              <a:rPr lang="en-US" altLang="ko-KR" dirty="0"/>
              <a:t>FILE </a:t>
            </a:r>
            <a:r>
              <a:rPr lang="ko-KR" altLang="en-US" dirty="0"/>
              <a:t>구조체 형 변수를 생성</a:t>
            </a:r>
          </a:p>
          <a:p>
            <a:pPr lvl="1"/>
            <a:r>
              <a:rPr lang="ko-KR" altLang="en-US" dirty="0"/>
              <a:t>그 구조체에 대한 포인터 리턴.</a:t>
            </a:r>
          </a:p>
          <a:p>
            <a:pPr lvl="1"/>
            <a:r>
              <a:rPr lang="ko-KR" altLang="en-US" dirty="0"/>
              <a:t>생성을 못하면  널 포인터 리턴(</a:t>
            </a:r>
            <a:r>
              <a:rPr lang="ko-KR" altLang="en-US" dirty="0" err="1"/>
              <a:t>뒷</a:t>
            </a:r>
            <a:r>
              <a:rPr lang="ko-KR" altLang="en-US" dirty="0"/>
              <a:t> 페이지  참조)</a:t>
            </a:r>
          </a:p>
          <a:p>
            <a:pPr lvl="1"/>
            <a:r>
              <a:rPr lang="en-US" altLang="ko-KR" dirty="0"/>
              <a:t>filename :  </a:t>
            </a:r>
            <a:r>
              <a:rPr lang="ko-KR" altLang="en-US" dirty="0"/>
              <a:t>열리게 될 파일 이름</a:t>
            </a:r>
          </a:p>
          <a:p>
            <a:pPr lvl="1"/>
            <a:r>
              <a:rPr lang="en-US" altLang="ko-KR" dirty="0"/>
              <a:t>mode : </a:t>
            </a:r>
            <a:r>
              <a:rPr lang="ko-KR" altLang="en-US" dirty="0"/>
              <a:t>파일의 사용 모드</a:t>
            </a:r>
          </a:p>
          <a:p>
            <a:pPr lvl="2"/>
            <a:r>
              <a:rPr lang="ko-KR" altLang="en-US" dirty="0" err="1"/>
              <a:t>뒷</a:t>
            </a:r>
            <a:r>
              <a:rPr lang="ko-KR" altLang="en-US" dirty="0"/>
              <a:t> 페이지 참조 </a:t>
            </a:r>
          </a:p>
          <a:p>
            <a:pPr lvl="2"/>
            <a:r>
              <a:rPr lang="ko-KR" altLang="en-US" dirty="0"/>
              <a:t>기본적으로 텍스트 모드 , 이진 모드 ( </a:t>
            </a:r>
            <a:r>
              <a:rPr lang="en-US" altLang="ko-KR" dirty="0"/>
              <a:t>b 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열기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모드</a:t>
            </a:r>
          </a:p>
          <a:p>
            <a:pPr lvl="1"/>
            <a:r>
              <a:rPr lang="ko-KR" altLang="ko-KR"/>
              <a:t> </a:t>
            </a:r>
            <a:r>
              <a:rPr lang="en-US" altLang="ko-KR"/>
              <a:t>r  : </a:t>
            </a:r>
            <a:r>
              <a:rPr lang="ko-KR" altLang="en-US"/>
              <a:t>읽기 기능, 파일이 존재하지 않으면 널 리턴</a:t>
            </a:r>
          </a:p>
          <a:p>
            <a:pPr lvl="1"/>
            <a:r>
              <a:rPr lang="en-US" altLang="ko-KR"/>
              <a:t>w : </a:t>
            </a:r>
            <a:r>
              <a:rPr lang="ko-KR" altLang="en-US"/>
              <a:t>쓰기 기능, 파일이 존재하지 않으면 새로 생성, 이미 존재하면 대치</a:t>
            </a:r>
          </a:p>
          <a:p>
            <a:pPr lvl="1"/>
            <a:r>
              <a:rPr lang="ko-KR" altLang="ko-KR"/>
              <a:t> </a:t>
            </a:r>
            <a:r>
              <a:rPr lang="en-US" altLang="ko-KR"/>
              <a:t>a : </a:t>
            </a:r>
            <a:r>
              <a:rPr lang="ko-KR" altLang="en-US"/>
              <a:t>데이터 추가 기능, 파일이 존재하지 않으면 생성, 이미 존재하면 파일의 마지막에 추가</a:t>
            </a:r>
          </a:p>
          <a:p>
            <a:pPr lvl="1"/>
            <a:r>
              <a:rPr lang="ko-KR" altLang="ko-KR"/>
              <a:t> </a:t>
            </a:r>
            <a:r>
              <a:rPr lang="en-US" altLang="ko-KR"/>
              <a:t>r+ : </a:t>
            </a:r>
            <a:r>
              <a:rPr lang="ko-KR" altLang="en-US"/>
              <a:t>읽기와 쓰기 기능, 파일이 존재하지 않으면 생성, 존재하면 대치</a:t>
            </a:r>
          </a:p>
          <a:p>
            <a:pPr lvl="1"/>
            <a:r>
              <a:rPr lang="en-US" altLang="ko-KR"/>
              <a:t>w+ : r+ </a:t>
            </a:r>
            <a:r>
              <a:rPr lang="ko-KR" altLang="en-US"/>
              <a:t>와 마찬 가지</a:t>
            </a:r>
          </a:p>
          <a:p>
            <a:pPr lvl="1"/>
            <a:r>
              <a:rPr lang="ko-KR" altLang="ko-KR"/>
              <a:t> </a:t>
            </a:r>
            <a:r>
              <a:rPr lang="en-US" altLang="ko-KR"/>
              <a:t>a+ : </a:t>
            </a:r>
            <a:r>
              <a:rPr lang="ko-KR" altLang="en-US"/>
              <a:t>읽기와 추가 기능, 파일이 존재하면 추가, 존재하지 않으면 생성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</p:cSld>
  <p:clrMapOvr>
    <a:masterClrMapping/>
  </p:clrMapOvr>
  <p:transition/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널 포인터 리턴의 경우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유효하지 않은 파일 이름의 사용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준비되지 않은 디스크상의 파일을 열려고 할때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드라이브가 닫히지 않았거나 디스크가 초기화 되지 되지 않은 경우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존재하지 않는 디렉토리나 디스크 드라이브상의 파일을 열려고 할때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존재하지 않는 파일을 </a:t>
            </a:r>
            <a:r>
              <a:rPr lang="ko-KR" altLang="en-US">
                <a:latin typeface="Lucida Console"/>
              </a:rPr>
              <a:t>“</a:t>
            </a:r>
            <a:r>
              <a:rPr lang="en-US" altLang="ko-KR"/>
              <a:t>r</a:t>
            </a:r>
            <a:r>
              <a:rPr lang="en-US" altLang="ko-KR">
                <a:latin typeface="Lucida Console"/>
              </a:rPr>
              <a:t>”</a:t>
            </a:r>
            <a:r>
              <a:rPr lang="en-US" altLang="ko-KR"/>
              <a:t> </a:t>
            </a:r>
            <a:r>
              <a:rPr lang="ko-KR" altLang="en-US"/>
              <a:t>모드로 열려고 할때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음수 표현</a:t>
            </a:r>
          </a:p>
        </p:txBody>
      </p:sp>
      <p:graphicFrame>
        <p:nvGraphicFramePr>
          <p:cNvPr id="211223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19364"/>
              </p:ext>
            </p:extLst>
          </p:nvPr>
        </p:nvGraphicFramePr>
        <p:xfrm>
          <a:off x="129046" y="644634"/>
          <a:ext cx="4050842" cy="4267200"/>
        </p:xfrm>
        <a:graphic>
          <a:graphicData uri="http://schemas.openxmlformats.org/drawingml/2006/table">
            <a:tbl>
              <a:tblPr/>
              <a:tblGrid>
                <a:gridCol w="1296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이진수 표현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unsigned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20537" name="Group 300"/>
          <p:cNvGrpSpPr>
            <a:grpSpLocks/>
          </p:cNvGrpSpPr>
          <p:nvPr/>
        </p:nvGrpSpPr>
        <p:grpSpPr bwMode="auto">
          <a:xfrm>
            <a:off x="4179887" y="1916832"/>
            <a:ext cx="4964113" cy="892175"/>
            <a:chOff x="2293" y="498"/>
            <a:chExt cx="3263" cy="529"/>
          </a:xfrm>
        </p:grpSpPr>
        <p:sp>
          <p:nvSpPr>
            <p:cNvPr id="20538" name="Line 281"/>
            <p:cNvSpPr>
              <a:spLocks noChangeShapeType="1"/>
            </p:cNvSpPr>
            <p:nvPr/>
          </p:nvSpPr>
          <p:spPr bwMode="auto">
            <a:xfrm>
              <a:off x="2449" y="773"/>
              <a:ext cx="19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9" name="Line 282"/>
            <p:cNvSpPr>
              <a:spLocks noChangeShapeType="1"/>
            </p:cNvSpPr>
            <p:nvPr/>
          </p:nvSpPr>
          <p:spPr bwMode="auto">
            <a:xfrm>
              <a:off x="2449" y="732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0" name="Line 283"/>
            <p:cNvSpPr>
              <a:spLocks noChangeShapeType="1"/>
            </p:cNvSpPr>
            <p:nvPr/>
          </p:nvSpPr>
          <p:spPr bwMode="auto">
            <a:xfrm>
              <a:off x="2938" y="732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1" name="Line 284"/>
            <p:cNvSpPr>
              <a:spLocks noChangeShapeType="1"/>
            </p:cNvSpPr>
            <p:nvPr/>
          </p:nvSpPr>
          <p:spPr bwMode="auto">
            <a:xfrm>
              <a:off x="3428" y="732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2" name="Line 285"/>
            <p:cNvSpPr>
              <a:spLocks noChangeShapeType="1"/>
            </p:cNvSpPr>
            <p:nvPr/>
          </p:nvSpPr>
          <p:spPr bwMode="auto">
            <a:xfrm>
              <a:off x="3917" y="732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3" name="Line 286"/>
            <p:cNvSpPr>
              <a:spLocks noChangeShapeType="1"/>
            </p:cNvSpPr>
            <p:nvPr/>
          </p:nvSpPr>
          <p:spPr bwMode="auto">
            <a:xfrm>
              <a:off x="4407" y="732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4" name="Text Box 287"/>
            <p:cNvSpPr txBox="1">
              <a:spLocks noChangeArrowheads="1"/>
            </p:cNvSpPr>
            <p:nvPr/>
          </p:nvSpPr>
          <p:spPr bwMode="auto">
            <a:xfrm>
              <a:off x="3345" y="863"/>
              <a:ext cx="1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ahoma" pitchFamily="34" charset="0"/>
                </a:rPr>
                <a:t>0</a:t>
              </a:r>
            </a:p>
          </p:txBody>
        </p:sp>
        <p:sp>
          <p:nvSpPr>
            <p:cNvPr id="20545" name="Text Box 288"/>
            <p:cNvSpPr txBox="1">
              <a:spLocks noChangeArrowheads="1"/>
            </p:cNvSpPr>
            <p:nvPr/>
          </p:nvSpPr>
          <p:spPr bwMode="auto">
            <a:xfrm>
              <a:off x="3778" y="863"/>
              <a:ext cx="28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ahoma" pitchFamily="34" charset="0"/>
                </a:rPr>
                <a:t>127</a:t>
              </a:r>
            </a:p>
          </p:txBody>
        </p:sp>
        <p:sp>
          <p:nvSpPr>
            <p:cNvPr id="20546" name="Text Box 289"/>
            <p:cNvSpPr txBox="1">
              <a:spLocks noChangeArrowheads="1"/>
            </p:cNvSpPr>
            <p:nvPr/>
          </p:nvSpPr>
          <p:spPr bwMode="auto">
            <a:xfrm>
              <a:off x="4267" y="863"/>
              <a:ext cx="28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ahoma" pitchFamily="34" charset="0"/>
                </a:rPr>
                <a:t>255</a:t>
              </a:r>
            </a:p>
          </p:txBody>
        </p:sp>
        <p:sp>
          <p:nvSpPr>
            <p:cNvPr id="20547" name="Text Box 290"/>
            <p:cNvSpPr txBox="1">
              <a:spLocks noChangeArrowheads="1"/>
            </p:cNvSpPr>
            <p:nvPr/>
          </p:nvSpPr>
          <p:spPr bwMode="auto">
            <a:xfrm>
              <a:off x="2782" y="863"/>
              <a:ext cx="3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ahoma" pitchFamily="34" charset="0"/>
                </a:rPr>
                <a:t>-128</a:t>
              </a:r>
            </a:p>
          </p:txBody>
        </p:sp>
        <p:sp>
          <p:nvSpPr>
            <p:cNvPr id="20548" name="Text Box 291"/>
            <p:cNvSpPr txBox="1">
              <a:spLocks noChangeArrowheads="1"/>
            </p:cNvSpPr>
            <p:nvPr/>
          </p:nvSpPr>
          <p:spPr bwMode="auto">
            <a:xfrm>
              <a:off x="2293" y="864"/>
              <a:ext cx="32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ahoma" pitchFamily="34" charset="0"/>
                </a:rPr>
                <a:t>-256</a:t>
              </a:r>
            </a:p>
          </p:txBody>
        </p:sp>
        <p:sp>
          <p:nvSpPr>
            <p:cNvPr id="20549" name="Text Box 292"/>
            <p:cNvSpPr txBox="1">
              <a:spLocks noChangeArrowheads="1"/>
            </p:cNvSpPr>
            <p:nvPr/>
          </p:nvSpPr>
          <p:spPr bwMode="auto">
            <a:xfrm>
              <a:off x="4548" y="558"/>
              <a:ext cx="10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ahoma" pitchFamily="34" charset="0"/>
                </a:rPr>
                <a:t>unsigned char</a:t>
              </a:r>
            </a:p>
          </p:txBody>
        </p:sp>
        <p:sp>
          <p:nvSpPr>
            <p:cNvPr id="20550" name="Text Box 293"/>
            <p:cNvSpPr txBox="1">
              <a:spLocks noChangeArrowheads="1"/>
            </p:cNvSpPr>
            <p:nvPr/>
          </p:nvSpPr>
          <p:spPr bwMode="auto">
            <a:xfrm>
              <a:off x="2448" y="498"/>
              <a:ext cx="31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ahoma" pitchFamily="34" charset="0"/>
                </a:rPr>
                <a:t>char</a:t>
              </a:r>
            </a:p>
          </p:txBody>
        </p:sp>
        <p:cxnSp>
          <p:nvCxnSpPr>
            <p:cNvPr id="20551" name="AutoShape 294"/>
            <p:cNvCxnSpPr>
              <a:cxnSpLocks noChangeShapeType="1"/>
              <a:stCxn id="20550" idx="3"/>
              <a:endCxn id="20556" idx="1"/>
            </p:cNvCxnSpPr>
            <p:nvPr/>
          </p:nvCxnSpPr>
          <p:spPr bwMode="auto">
            <a:xfrm>
              <a:off x="2748" y="585"/>
              <a:ext cx="190" cy="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2" name="AutoShape 295"/>
            <p:cNvCxnSpPr>
              <a:cxnSpLocks noChangeShapeType="1"/>
              <a:stCxn id="20549" idx="1"/>
              <a:endCxn id="20554" idx="3"/>
            </p:cNvCxnSpPr>
            <p:nvPr/>
          </p:nvCxnSpPr>
          <p:spPr bwMode="auto">
            <a:xfrm rot="10800000" flipV="1">
              <a:off x="4405" y="645"/>
              <a:ext cx="143" cy="59"/>
            </a:xfrm>
            <a:prstGeom prst="curvedConnector3">
              <a:avLst>
                <a:gd name="adj1" fmla="val 496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3" name="Rectangle 296"/>
            <p:cNvSpPr>
              <a:spLocks noChangeArrowheads="1"/>
            </p:cNvSpPr>
            <p:nvPr/>
          </p:nvSpPr>
          <p:spPr bwMode="auto">
            <a:xfrm>
              <a:off x="3428" y="675"/>
              <a:ext cx="489" cy="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4" name="Rectangle 297" descr="밝은 상향 대각선"/>
            <p:cNvSpPr>
              <a:spLocks noChangeArrowheads="1"/>
            </p:cNvSpPr>
            <p:nvPr/>
          </p:nvSpPr>
          <p:spPr bwMode="auto">
            <a:xfrm>
              <a:off x="3917" y="675"/>
              <a:ext cx="488" cy="57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5" name="Rectangle 298"/>
            <p:cNvSpPr>
              <a:spLocks noChangeArrowheads="1"/>
            </p:cNvSpPr>
            <p:nvPr/>
          </p:nvSpPr>
          <p:spPr bwMode="auto">
            <a:xfrm>
              <a:off x="3428" y="590"/>
              <a:ext cx="489" cy="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6" name="Rectangle 299" descr="밝은 상향 대각선"/>
            <p:cNvSpPr>
              <a:spLocks noChangeArrowheads="1"/>
            </p:cNvSpPr>
            <p:nvPr/>
          </p:nvSpPr>
          <p:spPr bwMode="auto">
            <a:xfrm>
              <a:off x="2938" y="590"/>
              <a:ext cx="489" cy="57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1771676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ko-KR" altLang="en-US" dirty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void main()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FILE    *</a:t>
            </a:r>
            <a:r>
              <a:rPr lang="en-US" altLang="ko-KR" dirty="0" err="1"/>
              <a:t>fp</a:t>
            </a:r>
            <a:r>
              <a:rPr lang="en-US" altLang="ko-KR" dirty="0"/>
              <a:t>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char      </a:t>
            </a:r>
            <a:r>
              <a:rPr lang="en-US" altLang="ko-KR" dirty="0" err="1"/>
              <a:t>ch</a:t>
            </a:r>
            <a:r>
              <a:rPr lang="en-US" altLang="ko-KR" dirty="0"/>
              <a:t>, filename[40], mode[4];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Enter file name :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gets(filename);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Enter a mode :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gets(mode);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ko-KR" altLang="en-US" dirty="0"/>
              <a:t>    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(filename, mode);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endParaRPr lang="ko-KR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ko-KR" altLang="ko-KR"/>
              <a:t>    </a:t>
            </a:r>
            <a:r>
              <a:rPr lang="en-US" altLang="ko-KR"/>
              <a:t>if(fp != NULL)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 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\n Successful opening %s in mode %s.\n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filename, mode);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else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{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 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\n Error opening %s in mode %s.\n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filename, mode);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}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디스크에 데이터 저장방법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형식화된 데이터를 파일에 저장하기 위해서 형식화 된 출력을 사용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텍스트 모드에서만 사용 가능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하나의 문자나 또는 문장을 파일에 저장하기 위해서 문자 출력을 수행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텍스트 파일에만 제한하여 사용할 것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메모리의 일부분에 저장된 내용을 디스크 파일에 저장하기 위해서 직접 출력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이진 파일에서만 사용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가장 좋은 방법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파일 입출력 함수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디스크에서 데이터를 읽어 들이는 방법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저장 방법과 비슷한 과정 수행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파일의 특성에 따라 다르다.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int fprintf((FILE *fp, char *fmt, </a:t>
            </a: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fp : </a:t>
            </a:r>
            <a:r>
              <a:rPr lang="ko-KR" altLang="en-US"/>
              <a:t>저장할 파일의 포인터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fmt : </a:t>
            </a:r>
            <a:r>
              <a:rPr lang="ko-KR" altLang="en-US"/>
              <a:t>형식화 문자열 (</a:t>
            </a:r>
            <a:r>
              <a:rPr lang="en-US" altLang="ko-KR"/>
              <a:t>printf()</a:t>
            </a:r>
            <a:r>
              <a:rPr lang="ko-KR" altLang="en-US"/>
              <a:t>와 동일)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출력 방향이 디스크임을 제외하고는 </a:t>
            </a:r>
            <a:r>
              <a:rPr lang="en-US" altLang="ko-KR"/>
              <a:t>printf()</a:t>
            </a:r>
            <a:r>
              <a:rPr lang="ko-KR" altLang="en-US"/>
              <a:t>와 거의 동일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형식화된 파일 출력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ko-KR" altLang="en-US"/>
              <a:t>#</a:t>
            </a:r>
            <a:r>
              <a:rPr lang="en-US" altLang="ko-KR"/>
              <a:t>include &lt;stdio.h&gt;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void clear_kb(void);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void main()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FILE  *fp;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int    data[5] = { 111, 222, 333, 444, 555}; 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int    count;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char  filename[20];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clear_kb();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Enter a filename :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gets(filename);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ko-KR" altLang="en-US" dirty="0"/>
              <a:t>    </a:t>
            </a:r>
            <a:r>
              <a:rPr lang="en-US" altLang="ko-KR" dirty="0"/>
              <a:t>if((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(filename,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w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)) == NULL)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</a:t>
            </a:r>
            <a:r>
              <a:rPr lang="en-US" altLang="ko-KR" dirty="0" err="1"/>
              <a:t>fprintf</a:t>
            </a:r>
            <a:r>
              <a:rPr lang="en-US" altLang="ko-KR" dirty="0"/>
              <a:t>(stderr,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Error opening file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exit(1);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}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for(count=0; count&lt;5; count++)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    </a:t>
            </a:r>
            <a:r>
              <a:rPr lang="en-US" altLang="ko-KR" dirty="0" err="1"/>
              <a:t>fprintf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\</a:t>
            </a:r>
            <a:r>
              <a:rPr lang="en-US" altLang="ko-KR" dirty="0" err="1"/>
              <a:t>ndata</a:t>
            </a:r>
            <a:r>
              <a:rPr lang="en-US" altLang="ko-KR" dirty="0"/>
              <a:t>[%d] = %f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 count, data[count]);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void clear_kb(void)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char    junk[80];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gets(junk);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}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int    fscanf(FILE  *fp, const  char *fmt, </a:t>
            </a: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fp : </a:t>
            </a:r>
            <a:r>
              <a:rPr lang="ko-KR" altLang="en-US"/>
              <a:t>읽어들일 파일 포인터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fmt : </a:t>
            </a:r>
            <a:r>
              <a:rPr lang="ko-KR" altLang="en-US"/>
              <a:t>형식화 문자열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입력을 디스크로 부터 받는다는 것을 제외하면 </a:t>
            </a:r>
            <a:r>
              <a:rPr lang="en-US" altLang="ko-KR"/>
              <a:t>scanf()</a:t>
            </a:r>
            <a:r>
              <a:rPr lang="ko-KR" altLang="en-US"/>
              <a:t>와 완전히 동일</a:t>
            </a:r>
          </a:p>
          <a:p>
            <a:pPr lvl="1">
              <a:lnSpc>
                <a:spcPct val="90000"/>
              </a:lnSpc>
            </a:pPr>
            <a:endParaRPr lang="ko-KR" altLang="en-US"/>
          </a:p>
          <a:p>
            <a:pPr>
              <a:lnSpc>
                <a:spcPct val="90000"/>
              </a:lnSpc>
            </a:pPr>
            <a:r>
              <a:rPr lang="ko-KR" altLang="en-US"/>
              <a:t>실습 전에 파일 생성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input.txt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내용 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111    222    333    444    555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형식화된 파일 입력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ko-KR" altLang="en-US" dirty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void main()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int        i1,  i2,  i3,  i4,  i5;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FILE   *</a:t>
            </a:r>
            <a:r>
              <a:rPr lang="en-US" altLang="ko-KR" dirty="0" err="1"/>
              <a:t>fp</a:t>
            </a:r>
            <a:r>
              <a:rPr lang="en-US" altLang="ko-KR" dirty="0"/>
              <a:t>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if((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input.txt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r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)) == NULL)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</a:t>
            </a:r>
            <a:r>
              <a:rPr lang="en-US" altLang="ko-KR" dirty="0" err="1"/>
              <a:t>fprintf</a:t>
            </a:r>
            <a:r>
              <a:rPr lang="en-US" altLang="ko-KR" dirty="0"/>
              <a:t>(stderr,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Error opening file.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exit(1);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}  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실습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변수값에 </a:t>
            </a:r>
            <a:r>
              <a:rPr lang="en-US" altLang="ko-KR"/>
              <a:t>ASCII </a:t>
            </a:r>
            <a:r>
              <a:rPr lang="ko-KR" altLang="en-US"/>
              <a:t>코드 삽입법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백슬래쉬 뒤에 </a:t>
            </a:r>
            <a:r>
              <a:rPr lang="en-US" altLang="ko-KR"/>
              <a:t>ASCII</a:t>
            </a:r>
            <a:r>
              <a:rPr lang="ko-KR" altLang="en-US"/>
              <a:t>코드값</a:t>
            </a:r>
            <a:r>
              <a:rPr lang="en-US" altLang="ko-KR"/>
              <a:t>&gt;</a:t>
            </a:r>
          </a:p>
          <a:p>
            <a:pPr lvl="1"/>
            <a:r>
              <a:rPr lang="en-US" altLang="ko-KR"/>
              <a:t> ASCII</a:t>
            </a:r>
            <a:r>
              <a:rPr lang="ko-KR" altLang="en-US"/>
              <a:t>코드값 </a:t>
            </a:r>
            <a:r>
              <a:rPr lang="en-US" altLang="ko-KR"/>
              <a:t>7</a:t>
            </a:r>
            <a:r>
              <a:rPr lang="ko-KR" altLang="en-US"/>
              <a:t>은 컴퓨터에서 </a:t>
            </a:r>
            <a:r>
              <a:rPr lang="en-US" altLang="ko-KR"/>
              <a:t>"</a:t>
            </a:r>
            <a:r>
              <a:rPr lang="ko-KR" altLang="en-US"/>
              <a:t>삑</a:t>
            </a:r>
            <a:r>
              <a:rPr lang="en-US" altLang="ko-KR"/>
              <a:t>"</a:t>
            </a:r>
            <a:r>
              <a:rPr lang="ko-KR" altLang="en-US"/>
              <a:t>하는 신호음이 나게 하는 코드</a:t>
            </a:r>
            <a:r>
              <a:rPr lang="en-US" altLang="ko-KR"/>
              <a:t>, </a:t>
            </a:r>
            <a:r>
              <a:rPr lang="ko-KR" altLang="en-US"/>
              <a:t>즉</a:t>
            </a:r>
            <a:r>
              <a:rPr lang="en-US" altLang="ko-KR"/>
              <a:t>, beep = '\007';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en-US" altLang="ko-KR"/>
              <a:t>beep = '\07'; 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en-US" altLang="ko-KR"/>
              <a:t>beep = '\7';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만일 </a:t>
            </a:r>
            <a:r>
              <a:rPr lang="en-US" altLang="ko-KR"/>
              <a:t>ASCII</a:t>
            </a:r>
            <a:r>
              <a:rPr lang="ko-KR" altLang="en-US"/>
              <a:t>코드값 </a:t>
            </a:r>
            <a:r>
              <a:rPr lang="en-US" altLang="ko-KR"/>
              <a:t>20</a:t>
            </a:r>
            <a:r>
              <a:rPr lang="ko-KR" altLang="en-US"/>
              <a:t>이면 </a:t>
            </a:r>
          </a:p>
          <a:p>
            <a:pPr lvl="2"/>
            <a:r>
              <a:rPr lang="ko-KR" altLang="en-US"/>
              <a:t> </a:t>
            </a:r>
            <a:r>
              <a:rPr lang="en-US" altLang="ko-KR"/>
              <a:t>cp = '\020'; </a:t>
            </a:r>
          </a:p>
          <a:p>
            <a:pPr lvl="2">
              <a:buFont typeface="Wingdings" pitchFamily="2" charset="2"/>
              <a:buNone/>
            </a:pPr>
            <a:r>
              <a:rPr lang="ko-KR" altLang="en-US"/>
              <a:t>또는 </a:t>
            </a:r>
          </a:p>
          <a:p>
            <a:pPr lvl="2"/>
            <a:r>
              <a:rPr lang="ko-KR" altLang="en-US"/>
              <a:t> </a:t>
            </a:r>
            <a:r>
              <a:rPr lang="en-US" altLang="ko-KR"/>
              <a:t>beep = '\20';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Tip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ko-KR" altLang="en-US"/>
              <a:t>    </a:t>
            </a:r>
            <a:r>
              <a:rPr lang="en-US" altLang="ko-KR"/>
              <a:t>fscanf(fp,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 %d %d %d 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&amp;i1, &amp;i2, &amp;i3, &amp;i4, &amp;i5);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 %d %d %d %d 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i1, i2, i3, i4, i5);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    fclose(fp);</a:t>
            </a:r>
          </a:p>
          <a:p>
            <a:pPr>
              <a:lnSpc>
                <a:spcPct val="90000"/>
              </a:lnSpc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문자 입력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int    getc(FILE *fp);   or  fgetc()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문자 하나 입력</a:t>
            </a:r>
          </a:p>
          <a:p>
            <a:pPr>
              <a:lnSpc>
                <a:spcPct val="90000"/>
              </a:lnSpc>
            </a:pPr>
            <a:r>
              <a:rPr lang="ko-KR" altLang="en-US"/>
              <a:t>문장 입력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char    *fgets(char  *str, int n, FILE *fp);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str : </a:t>
            </a:r>
            <a:r>
              <a:rPr lang="ko-KR" altLang="en-US"/>
              <a:t>입력 내용이 저장되는 버퍼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n   :  </a:t>
            </a:r>
            <a:r>
              <a:rPr lang="ko-KR" altLang="en-US"/>
              <a:t>입력 문자의 최대수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문장 진행 문자가 나타나거나 또는 </a:t>
            </a:r>
            <a:r>
              <a:rPr lang="en-US" altLang="ko-KR"/>
              <a:t>n-1</a:t>
            </a:r>
            <a:r>
              <a:rPr lang="ko-KR" altLang="en-US"/>
              <a:t>개의 문자를 읽어 들일 때까지 계속해서 문자를 읽어 들인다.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문자입력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int    putc(int ch, FILE *fp);</a:t>
            </a:r>
          </a:p>
          <a:p>
            <a:pPr>
              <a:lnSpc>
                <a:spcPct val="90000"/>
              </a:lnSpc>
            </a:pPr>
            <a:r>
              <a:rPr lang="en-US" altLang="ko-KR"/>
              <a:t>char *fputs(char *str, FILE *fp);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latin typeface="Lucida Console"/>
              </a:rPr>
              <a:t>“</a:t>
            </a:r>
            <a:r>
              <a:rPr lang="en-US" altLang="ko-KR"/>
              <a:t>\0</a:t>
            </a:r>
            <a:r>
              <a:rPr lang="en-US" altLang="ko-KR">
                <a:latin typeface="Lucida Console"/>
              </a:rPr>
              <a:t>”</a:t>
            </a:r>
            <a:r>
              <a:rPr lang="ko-KR" altLang="en-US"/>
              <a:t>을 제거한 상태로 출력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문자 출력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블록 단위로 작업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int  fwrite(void *buf, int size, int count, FILE *fp);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buf : </a:t>
            </a:r>
            <a:r>
              <a:rPr lang="ko-KR" altLang="en-US"/>
              <a:t>기록될 데이터의 메모리 영역에서의 포인터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size : </a:t>
            </a:r>
            <a:r>
              <a:rPr lang="ko-KR" altLang="en-US"/>
              <a:t>개별적인 데이터 항목의 크기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count : </a:t>
            </a:r>
            <a:r>
              <a:rPr lang="ko-KR" altLang="en-US"/>
              <a:t>기록될 항목의 수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에러 체크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if((fwrite(</a:t>
            </a: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) != count)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예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fwrite(&amp;x, sizeof(double), 1, fp);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직접 파일 입출력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int fread(void *buf, int size, int count, FILE *fp);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buf : </a:t>
            </a:r>
            <a:r>
              <a:rPr lang="ko-KR" altLang="en-US"/>
              <a:t>읽어 들일 데이터를 저장할 메모리 영역의 포인터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나머진 </a:t>
            </a:r>
            <a:r>
              <a:rPr lang="en-US" altLang="ko-KR"/>
              <a:t>fwrite()</a:t>
            </a:r>
            <a:r>
              <a:rPr lang="ko-KR" altLang="en-US"/>
              <a:t>와 동일</a:t>
            </a:r>
          </a:p>
          <a:p>
            <a:pPr>
              <a:lnSpc>
                <a:spcPct val="90000"/>
              </a:lnSpc>
            </a:pPr>
            <a:r>
              <a:rPr lang="en-US" altLang="ko-KR"/>
              <a:t>int fclose(FILE *fp);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ko-KR" altLang="en-US" dirty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void main()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int count, arr1[20], arr2[20];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FILE *</a:t>
            </a:r>
            <a:r>
              <a:rPr lang="en-US" altLang="ko-KR" dirty="0" err="1"/>
              <a:t>fp</a:t>
            </a:r>
            <a:r>
              <a:rPr lang="en-US" altLang="ko-KR" dirty="0"/>
              <a:t>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for(count=0; count&lt;20; count++)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arr1[count] = 2*count;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if((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(direct.txt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 err="1"/>
              <a:t>wb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)) == NULL)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</a:t>
            </a:r>
            <a:r>
              <a:rPr lang="en-US" altLang="ko-KR" dirty="0" err="1"/>
              <a:t>fprintf</a:t>
            </a:r>
            <a:r>
              <a:rPr lang="en-US" altLang="ko-KR" dirty="0"/>
              <a:t>(stderr,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Error opening file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 dirty="0"/>
              <a:t>        exit(1);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}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if((</a:t>
            </a:r>
            <a:r>
              <a:rPr lang="en-US" altLang="ko-KR" dirty="0" err="1"/>
              <a:t>fwrite</a:t>
            </a:r>
            <a:r>
              <a:rPr lang="en-US" altLang="ko-KR" dirty="0"/>
              <a:t>(arr1, </a:t>
            </a:r>
            <a:r>
              <a:rPr lang="en-US" altLang="ko-KR" dirty="0" err="1"/>
              <a:t>sizeof</a:t>
            </a:r>
            <a:r>
              <a:rPr lang="en-US" altLang="ko-KR" dirty="0"/>
              <a:t>(int), 20, </a:t>
            </a:r>
            <a:r>
              <a:rPr lang="en-US" altLang="ko-KR" dirty="0" err="1"/>
              <a:t>fp</a:t>
            </a:r>
            <a:r>
              <a:rPr lang="en-US" altLang="ko-KR" dirty="0"/>
              <a:t>) !=20))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{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    </a:t>
            </a:r>
            <a:r>
              <a:rPr lang="en-US" altLang="ko-KR" dirty="0" err="1"/>
              <a:t>fprintf</a:t>
            </a:r>
            <a:r>
              <a:rPr lang="en-US" altLang="ko-KR" dirty="0"/>
              <a:t>(stderr,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Error writing to file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    exit(1);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}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</a:t>
            </a: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if((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(direct.txt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,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 err="1"/>
              <a:t>rb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)) == NULL)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{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    </a:t>
            </a:r>
            <a:r>
              <a:rPr lang="en-US" altLang="ko-KR" dirty="0" err="1"/>
              <a:t>fprintf</a:t>
            </a:r>
            <a:r>
              <a:rPr lang="en-US" altLang="ko-KR" dirty="0"/>
              <a:t>(stderr, </a:t>
            </a: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Error opening file</a:t>
            </a:r>
            <a:r>
              <a:rPr lang="en-US" altLang="ko-KR" dirty="0">
                <a:latin typeface="Times New Roman"/>
              </a:rPr>
              <a:t>”</a:t>
            </a:r>
            <a:r>
              <a:rPr lang="en-US" altLang="ko-KR" dirty="0"/>
              <a:t>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    exit(1);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 dirty="0"/>
              <a:t>   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if((fread(arr2, sizeof(int), 20, fp) !=20))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{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    fprintf(stderr,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Error reading file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    exit(1);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}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fclose(fp);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for(count=0; count&lt;20; count++)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   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%d\t%d\n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arr1[count], arr2[count]);</a:t>
            </a:r>
          </a:p>
          <a:p>
            <a:pPr>
              <a:lnSpc>
                <a:spcPct val="70000"/>
              </a:lnSpc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파일 위치표시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순차적, 무작위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void (FILE *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파일 위치 표시를 시작부분으로 셋팅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long    </a:t>
            </a:r>
            <a:r>
              <a:rPr lang="en-US" altLang="ko-KR" dirty="0" err="1"/>
              <a:t>ftell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현재 파일의 위치를  바이트 단위로 리턴</a:t>
            </a:r>
          </a:p>
          <a:p>
            <a:pPr>
              <a:lnSpc>
                <a:spcPct val="9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    </a:t>
            </a:r>
            <a:r>
              <a:rPr lang="en-US" altLang="ko-KR" dirty="0" err="1"/>
              <a:t>fseek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, long offset, </a:t>
            </a:r>
            <a:r>
              <a:rPr lang="en-US" altLang="ko-KR" dirty="0" err="1"/>
              <a:t>int</a:t>
            </a:r>
            <a:r>
              <a:rPr lang="en-US" altLang="ko-KR" dirty="0"/>
              <a:t> origin);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파일 위치 표시를 설정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p. 507 </a:t>
            </a:r>
            <a:r>
              <a:rPr lang="ko-KR" altLang="en-US" dirty="0"/>
              <a:t>표 16.2 참조</a:t>
            </a:r>
          </a:p>
          <a:p>
            <a:pPr>
              <a:lnSpc>
                <a:spcPct val="9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    </a:t>
            </a:r>
            <a:r>
              <a:rPr lang="en-US" altLang="ko-KR" dirty="0" err="1"/>
              <a:t>feof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파일의 순차적인 사용과 무작위 사용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int remove(const char *filename);</a:t>
            </a:r>
          </a:p>
          <a:p>
            <a:pPr>
              <a:lnSpc>
                <a:spcPct val="90000"/>
              </a:lnSpc>
            </a:pPr>
            <a:r>
              <a:rPr lang="en-US" altLang="ko-KR"/>
              <a:t>int rename(const char *old, const char *new);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파일 관리 함수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 &lt;</a:t>
            </a:r>
            <a:r>
              <a:rPr lang="ko-KR" altLang="en-US" sz="2400" dirty="0"/>
              <a:t>특수기호</a:t>
            </a:r>
            <a:r>
              <a:rPr lang="en-US" altLang="ko-KR" sz="2400" dirty="0"/>
              <a:t>&gt;</a:t>
            </a:r>
            <a:r>
              <a:rPr lang="ko-KR" altLang="en-US" sz="2400" dirty="0"/>
              <a:t>의 사용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 </a:t>
            </a:r>
            <a:r>
              <a:rPr lang="en-US" altLang="ko-KR" sz="2200" dirty="0"/>
              <a:t>ESC</a:t>
            </a:r>
            <a:r>
              <a:rPr lang="ko-KR" altLang="en-US" sz="2200" dirty="0"/>
              <a:t>문자열</a:t>
            </a:r>
            <a:r>
              <a:rPr lang="en-US" altLang="ko-KR" sz="2200" dirty="0"/>
              <a:t>(escape sequence)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\n : </a:t>
            </a:r>
            <a:r>
              <a:rPr lang="ko-KR" altLang="en-US" sz="2200" dirty="0" err="1"/>
              <a:t>개행문자</a:t>
            </a:r>
            <a:r>
              <a:rPr lang="en-US" altLang="ko-KR" sz="2200" dirty="0"/>
              <a:t>(new line) 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\t  : tab </a:t>
            </a:r>
            <a:r>
              <a:rPr lang="ko-KR" altLang="en-US" sz="2200" dirty="0"/>
              <a:t>커서 또는 프린터의 헤더를 일정한 값만큼 이동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\b : backspace </a:t>
            </a:r>
            <a:r>
              <a:rPr lang="ko-KR" altLang="en-US" sz="2200" dirty="0"/>
              <a:t>뒤로 </a:t>
            </a:r>
            <a:r>
              <a:rPr lang="ko-KR" altLang="en-US" sz="2200" dirty="0" err="1"/>
              <a:t>한칸</a:t>
            </a:r>
            <a:r>
              <a:rPr lang="ko-KR" altLang="en-US" sz="2200" dirty="0"/>
              <a:t> 움직임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\r  : carriage return </a:t>
            </a:r>
            <a:r>
              <a:rPr lang="ko-KR" altLang="en-US" sz="2200" dirty="0"/>
              <a:t>그 줄의 처음으로 커서를 위치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\f  : form feed </a:t>
            </a:r>
            <a:r>
              <a:rPr lang="ko-KR" altLang="en-US" sz="2200" dirty="0"/>
              <a:t>프린터의 종이를 다음 페이지로 넘김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\\ : backslash (/</a:t>
            </a:r>
            <a:r>
              <a:rPr lang="ko-KR" altLang="en-US" sz="2200" dirty="0"/>
              <a:t>의 반대방향이죠</a:t>
            </a:r>
            <a:r>
              <a:rPr lang="en-US" altLang="ko-KR" sz="2200" dirty="0"/>
              <a:t>~!)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\' : single quote(')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/>
              <a:t>\" : double quote(")</a:t>
            </a:r>
          </a:p>
          <a:p>
            <a:pPr lvl="1">
              <a:lnSpc>
                <a:spcPct val="90000"/>
              </a:lnSpc>
            </a:pPr>
            <a:endParaRPr lang="en-US" altLang="ko-KR" sz="22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변수선언은 </a:t>
            </a:r>
            <a:r>
              <a:rPr lang="en-US" altLang="ko-KR" sz="2400" dirty="0" err="1"/>
              <a:t>abc</a:t>
            </a:r>
            <a:r>
              <a:rPr lang="en-US" altLang="ko-KR" sz="2400" dirty="0"/>
              <a:t> = '\n';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꼭 </a:t>
            </a:r>
            <a:r>
              <a:rPr lang="en-US" altLang="ko-KR" sz="2200" dirty="0"/>
              <a:t>' ' </a:t>
            </a:r>
            <a:r>
              <a:rPr lang="ko-KR" altLang="en-US" sz="2200" dirty="0"/>
              <a:t>를 사용 해야 함 </a:t>
            </a:r>
            <a:r>
              <a:rPr lang="en-US" altLang="ko-KR" sz="2200" dirty="0"/>
              <a:t>( or Error </a:t>
            </a:r>
            <a:r>
              <a:rPr lang="ko-KR" altLang="en-US" sz="2200" dirty="0"/>
              <a:t>발생</a:t>
            </a:r>
            <a:r>
              <a:rPr lang="en-US" altLang="ko-KR" sz="2200" dirty="0"/>
              <a:t>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Tip(2)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iCnt</a:t>
            </a:r>
            <a:r>
              <a:rPr lang="en-US" altLang="ko-KR" dirty="0"/>
              <a:t>=0; </a:t>
            </a:r>
            <a:r>
              <a:rPr lang="en-US" altLang="ko-KR" dirty="0" err="1"/>
              <a:t>iCnt</a:t>
            </a:r>
            <a:r>
              <a:rPr lang="en-US" altLang="ko-KR" dirty="0"/>
              <a:t> &lt; 10; </a:t>
            </a:r>
            <a:r>
              <a:rPr lang="en-US" altLang="ko-KR" dirty="0" err="1"/>
              <a:t>iCnt</a:t>
            </a:r>
            <a:r>
              <a:rPr lang="en-US" altLang="ko-KR" dirty="0"/>
              <a:t>++ ) {</a:t>
            </a:r>
          </a:p>
          <a:p>
            <a:pPr lvl="1"/>
            <a:r>
              <a:rPr lang="en-US" altLang="ko-KR" dirty="0"/>
              <a:t>char </a:t>
            </a:r>
            <a:r>
              <a:rPr lang="en-US" altLang="ko-KR" dirty="0" err="1"/>
              <a:t>strBuffer</a:t>
            </a:r>
            <a:r>
              <a:rPr lang="en-US" altLang="ko-KR" dirty="0"/>
              <a:t>[256] = {0, };</a:t>
            </a:r>
          </a:p>
          <a:p>
            <a:pPr lvl="1"/>
            <a:r>
              <a:rPr lang="en-US" altLang="ko-KR" dirty="0" err="1"/>
              <a:t>TStudent</a:t>
            </a:r>
            <a:r>
              <a:rPr lang="en-US" altLang="ko-KR" dirty="0"/>
              <a:t>* </a:t>
            </a:r>
            <a:r>
              <a:rPr lang="en-US" altLang="ko-KR" dirty="0" err="1"/>
              <a:t>pStudent</a:t>
            </a:r>
            <a:r>
              <a:rPr lang="en-US" altLang="ko-KR" dirty="0"/>
              <a:t> = (</a:t>
            </a:r>
            <a:r>
              <a:rPr lang="en-US" altLang="ko-KR" dirty="0" err="1"/>
              <a:t>TStudent</a:t>
            </a:r>
            <a:r>
              <a:rPr lang="en-US" altLang="ko-KR" dirty="0"/>
              <a:t>*)</a:t>
            </a:r>
            <a:r>
              <a:rPr lang="en-US" altLang="ko-KR" dirty="0" err="1"/>
              <a:t>malloc</a:t>
            </a:r>
            <a:r>
              <a:rPr lang="en-US" altLang="ko-KR" dirty="0"/>
              <a:t>(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TStudent</a:t>
            </a:r>
            <a:r>
              <a:rPr lang="en-US" altLang="ko-KR" dirty="0"/>
              <a:t>));</a:t>
            </a:r>
          </a:p>
          <a:p>
            <a:pPr lvl="1"/>
            <a:r>
              <a:rPr lang="en-US" altLang="ko-KR" dirty="0" err="1"/>
              <a:t>memset</a:t>
            </a:r>
            <a:r>
              <a:rPr lang="en-US" altLang="ko-KR" dirty="0"/>
              <a:t>( </a:t>
            </a:r>
            <a:r>
              <a:rPr lang="en-US" altLang="ko-KR" dirty="0" err="1"/>
              <a:t>pStudent</a:t>
            </a:r>
            <a:r>
              <a:rPr lang="en-US" altLang="ko-KR" dirty="0"/>
              <a:t>, 0,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TStudent</a:t>
            </a:r>
            <a:r>
              <a:rPr lang="en-US" altLang="ko-KR" dirty="0"/>
              <a:t>));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b="1" dirty="0" err="1"/>
              <a:t>fgets</a:t>
            </a:r>
            <a:r>
              <a:rPr lang="en-US" altLang="ko-KR" b="1" dirty="0"/>
              <a:t>( </a:t>
            </a:r>
            <a:r>
              <a:rPr lang="en-US" altLang="ko-KR" b="1" dirty="0" err="1"/>
              <a:t>strBuffer</a:t>
            </a:r>
            <a:r>
              <a:rPr lang="en-US" altLang="ko-KR" b="1" dirty="0"/>
              <a:t>, 256, </a:t>
            </a:r>
            <a:r>
              <a:rPr lang="en-US" altLang="ko-KR" b="1" dirty="0" err="1"/>
              <a:t>fpOpen</a:t>
            </a:r>
            <a:r>
              <a:rPr lang="en-US" altLang="ko-KR" b="1" dirty="0"/>
              <a:t> );</a:t>
            </a:r>
          </a:p>
          <a:p>
            <a:pPr lvl="1"/>
            <a:r>
              <a:rPr lang="pt-BR" altLang="ko-KR" b="1" dirty="0"/>
              <a:t>sscanf( strBuffer,"%s %d %d %d\n", </a:t>
            </a:r>
          </a:p>
          <a:p>
            <a:pPr lvl="1"/>
            <a:r>
              <a:rPr lang="en-US" altLang="ko-KR" b="1" dirty="0"/>
              <a:t>       </a:t>
            </a:r>
            <a:r>
              <a:rPr lang="en-US" altLang="ko-KR" b="1" dirty="0" err="1"/>
              <a:t>pStudent</a:t>
            </a:r>
            <a:r>
              <a:rPr lang="en-US" altLang="ko-KR" b="1" dirty="0"/>
              <a:t>-&gt;</a:t>
            </a:r>
            <a:r>
              <a:rPr lang="en-US" altLang="ko-KR" b="1" dirty="0" err="1"/>
              <a:t>m_Name</a:t>
            </a:r>
            <a:r>
              <a:rPr lang="en-US" altLang="ko-KR" b="1" dirty="0"/>
              <a:t>,  &amp;</a:t>
            </a:r>
            <a:r>
              <a:rPr lang="en-US" altLang="ko-KR" b="1" dirty="0" err="1"/>
              <a:t>pStudent</a:t>
            </a:r>
            <a:r>
              <a:rPr lang="en-US" altLang="ko-KR" b="1" dirty="0"/>
              <a:t>-&gt;</a:t>
            </a:r>
            <a:r>
              <a:rPr lang="en-US" altLang="ko-KR" b="1" dirty="0" err="1"/>
              <a:t>m_iKor</a:t>
            </a:r>
            <a:r>
              <a:rPr lang="en-US" altLang="ko-KR" b="1" dirty="0"/>
              <a:t>, </a:t>
            </a:r>
          </a:p>
          <a:p>
            <a:pPr lvl="1"/>
            <a:r>
              <a:rPr lang="en-US" altLang="ko-KR" b="1" dirty="0"/>
              <a:t>      &amp;</a:t>
            </a:r>
            <a:r>
              <a:rPr lang="en-US" altLang="ko-KR" b="1" dirty="0" err="1"/>
              <a:t>pStudent</a:t>
            </a:r>
            <a:r>
              <a:rPr lang="en-US" altLang="ko-KR" b="1" dirty="0"/>
              <a:t>-&gt;</a:t>
            </a:r>
            <a:r>
              <a:rPr lang="en-US" altLang="ko-KR" b="1" dirty="0" err="1"/>
              <a:t>m_iEng</a:t>
            </a:r>
            <a:r>
              <a:rPr lang="en-US" altLang="ko-KR" b="1" dirty="0"/>
              <a:t>,  &amp;</a:t>
            </a:r>
            <a:r>
              <a:rPr lang="en-US" altLang="ko-KR" b="1" dirty="0" err="1"/>
              <a:t>pStudent</a:t>
            </a:r>
            <a:r>
              <a:rPr lang="en-US" altLang="ko-KR" b="1" dirty="0"/>
              <a:t>-&gt;</a:t>
            </a:r>
            <a:r>
              <a:rPr lang="en-US" altLang="ko-KR" b="1" dirty="0" err="1"/>
              <a:t>m_iMat</a:t>
            </a:r>
            <a:r>
              <a:rPr lang="en-US" altLang="ko-KR" b="1" dirty="0"/>
              <a:t>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AddLink</a:t>
            </a:r>
            <a:r>
              <a:rPr lang="en-US" altLang="ko-KR" dirty="0"/>
              <a:t>( </a:t>
            </a:r>
            <a:r>
              <a:rPr lang="en-US" altLang="ko-KR" dirty="0" err="1"/>
              <a:t>pStudent</a:t>
            </a:r>
            <a:r>
              <a:rPr lang="en-US" altLang="ko-KR" dirty="0"/>
              <a:t> 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버퍼로 </a:t>
            </a:r>
            <a:r>
              <a:rPr lang="ko-KR" altLang="en-US" dirty="0" err="1"/>
              <a:t>부터</a:t>
            </a:r>
            <a:r>
              <a:rPr lang="ko-KR" altLang="en-US" dirty="0"/>
              <a:t> 입력 예시</a:t>
            </a:r>
          </a:p>
        </p:txBody>
      </p:sp>
    </p:spTree>
    <p:extLst>
      <p:ext uri="{BB962C8B-B14F-4D97-AF65-F5344CB8AC3E}">
        <p14:creationId xmlns:p14="http://schemas.microsoft.com/office/powerpoint/2010/main" val="3678846697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명령 라인 인수의 사용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void main(int argc, char *argv[])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명령라인의 인수의 개수(프로그램명도 포함)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실제 문자열, [0]에는 프로그램 명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추가사항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err="1"/>
              <a:t>저수준의</a:t>
            </a:r>
            <a:r>
              <a:rPr lang="ko-KR" altLang="en-US" sz="2400" dirty="0"/>
              <a:t> 화일 입출력에서는 </a:t>
            </a:r>
            <a:r>
              <a:rPr lang="en-US" altLang="ko-KR" sz="2400" dirty="0"/>
              <a:t>FILE</a:t>
            </a:r>
            <a:r>
              <a:rPr lang="ko-KR" altLang="en-US" sz="2400" dirty="0"/>
              <a:t>이란 구조 대신 간단하게 각 화일마다 번호를 사용하는데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이를 화일 식별자</a:t>
            </a:r>
            <a:r>
              <a:rPr lang="en-US" altLang="ko-KR" sz="2400" dirty="0"/>
              <a:t>(file descriptor), </a:t>
            </a:r>
            <a:r>
              <a:rPr lang="ko-KR" altLang="en-US" sz="2400" dirty="0"/>
              <a:t>또는 핸들</a:t>
            </a:r>
            <a:r>
              <a:rPr lang="en-US" altLang="ko-KR" sz="2400" dirty="0"/>
              <a:t>(handle)</a:t>
            </a:r>
            <a:r>
              <a:rPr lang="ko-KR" altLang="en-US" sz="2400" dirty="0"/>
              <a:t>이라고 함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이 핸들은 </a:t>
            </a:r>
            <a:r>
              <a:rPr lang="en-US" altLang="ko-KR" sz="2400" dirty="0"/>
              <a:t>0 </a:t>
            </a:r>
            <a:r>
              <a:rPr lang="ko-KR" altLang="en-US" sz="2400" dirty="0"/>
              <a:t>이상의 값을 가지고 있는데 실제로 </a:t>
            </a:r>
            <a:r>
              <a:rPr lang="en-US" altLang="ko-KR" sz="2400" dirty="0"/>
              <a:t>0</a:t>
            </a:r>
            <a:r>
              <a:rPr lang="ko-KR" altLang="en-US" sz="2400" dirty="0"/>
              <a:t>과 </a:t>
            </a:r>
            <a:r>
              <a:rPr lang="en-US" altLang="ko-KR" sz="2400" dirty="0"/>
              <a:t>1, 2 </a:t>
            </a:r>
            <a:r>
              <a:rPr lang="ko-KR" altLang="en-US" sz="2400" dirty="0"/>
              <a:t>는 고정된 의미</a:t>
            </a:r>
            <a:r>
              <a:rPr lang="en-US" altLang="ko-KR" sz="2400" dirty="0"/>
              <a:t>(</a:t>
            </a:r>
            <a:r>
              <a:rPr lang="ko-KR" altLang="en-US" sz="2400" dirty="0"/>
              <a:t>핸들 </a:t>
            </a:r>
            <a:r>
              <a:rPr lang="en-US" altLang="ko-KR" sz="2400" dirty="0"/>
              <a:t>0</a:t>
            </a:r>
            <a:r>
              <a:rPr lang="ko-KR" altLang="en-US" sz="2400" dirty="0"/>
              <a:t>은 표준 입력을 위한 번호이며 </a:t>
            </a:r>
            <a:r>
              <a:rPr lang="en-US" altLang="ko-KR" sz="2400" dirty="0"/>
              <a:t>1</a:t>
            </a:r>
            <a:r>
              <a:rPr lang="ko-KR" altLang="en-US" sz="2400" dirty="0"/>
              <a:t>은 표준 출력</a:t>
            </a:r>
            <a:r>
              <a:rPr lang="en-US" altLang="ko-KR" sz="2400" dirty="0"/>
              <a:t>, </a:t>
            </a:r>
            <a:r>
              <a:rPr lang="ko-KR" altLang="en-US" sz="2400" dirty="0"/>
              <a:t>그리고 </a:t>
            </a:r>
            <a:r>
              <a:rPr lang="en-US" altLang="ko-KR" sz="2400" dirty="0"/>
              <a:t>2</a:t>
            </a:r>
            <a:r>
              <a:rPr lang="ko-KR" altLang="en-US" sz="2400" dirty="0"/>
              <a:t>는 표준 에러로 사용</a:t>
            </a:r>
            <a:r>
              <a:rPr lang="en-US" altLang="ko-KR" sz="2400" dirty="0"/>
              <a:t>)</a:t>
            </a:r>
            <a:r>
              <a:rPr lang="ko-KR" altLang="en-US" sz="2400" dirty="0"/>
              <a:t>를 갖고 있어서 화일을 처음 열게 되면 그 화일의 핸들은 </a:t>
            </a:r>
            <a:r>
              <a:rPr lang="en-US" altLang="ko-KR" sz="2400" dirty="0"/>
              <a:t>3</a:t>
            </a:r>
            <a:r>
              <a:rPr lang="ko-KR" altLang="en-US" sz="2400" dirty="0"/>
              <a:t>이 됨</a:t>
            </a:r>
          </a:p>
          <a:p>
            <a:pPr>
              <a:lnSpc>
                <a:spcPct val="90000"/>
              </a:lnSpc>
            </a:pPr>
            <a:endParaRPr lang="ko-KR" altLang="en-US" sz="2400" dirty="0"/>
          </a:p>
          <a:p>
            <a:pPr>
              <a:lnSpc>
                <a:spcPct val="90000"/>
              </a:lnSpc>
            </a:pPr>
            <a:r>
              <a:rPr lang="ko-KR" altLang="en-US" sz="2400" dirty="0" err="1"/>
              <a:t>저수준의</a:t>
            </a:r>
            <a:r>
              <a:rPr lang="ko-KR" altLang="en-US" sz="2400" dirty="0"/>
              <a:t> 화일 입출력에서도 화일을 사용하기 위해서는 화일을 먼저 열어야 하며</a:t>
            </a:r>
            <a:r>
              <a:rPr lang="en-US" altLang="ko-KR" sz="2400" dirty="0"/>
              <a:t>, </a:t>
            </a:r>
            <a:r>
              <a:rPr lang="ko-KR" altLang="en-US" sz="2400" dirty="0"/>
              <a:t>이때 다음과 같이 </a:t>
            </a:r>
            <a:r>
              <a:rPr lang="en-US" altLang="ko-KR" sz="2400" dirty="0"/>
              <a:t>open </a:t>
            </a:r>
            <a:r>
              <a:rPr lang="ko-KR" altLang="en-US" sz="2400" dirty="0"/>
              <a:t>함수를 사용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 = open("</a:t>
            </a:r>
            <a:r>
              <a:rPr lang="ko-KR" altLang="en-US" sz="2000" dirty="0"/>
              <a:t>화일 이름 </a:t>
            </a:r>
            <a:r>
              <a:rPr lang="en-US" altLang="ko-KR" sz="2000" dirty="0"/>
              <a:t>, </a:t>
            </a:r>
            <a:r>
              <a:rPr lang="ko-KR" altLang="en-US" sz="2000" dirty="0"/>
              <a:t>액세스 방식</a:t>
            </a:r>
            <a:r>
              <a:rPr lang="en-US" altLang="ko-KR" sz="2000" dirty="0"/>
              <a:t>[, </a:t>
            </a:r>
            <a:r>
              <a:rPr lang="ko-KR" altLang="en-US" sz="2000" dirty="0"/>
              <a:t>모드</a:t>
            </a:r>
            <a:r>
              <a:rPr lang="en-US" altLang="ko-KR" sz="2000" dirty="0"/>
              <a:t>]);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</a:t>
            </a:r>
            <a:r>
              <a:rPr lang="ko-KR" altLang="en-US" dirty="0" err="1"/>
              <a:t>화일</a:t>
            </a:r>
            <a:r>
              <a:rPr lang="ko-KR" altLang="en-US" dirty="0"/>
              <a:t> 입출력 함수들</a:t>
            </a:r>
          </a:p>
        </p:txBody>
      </p:sp>
    </p:spTree>
    <p:extLst>
      <p:ext uri="{BB962C8B-B14F-4D97-AF65-F5344CB8AC3E}">
        <p14:creationId xmlns:p14="http://schemas.microsoft.com/office/powerpoint/2010/main" val="4064944019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ko-KR" sz="2200"/>
              <a:t>O_RDONLY    0x0001     </a:t>
            </a:r>
            <a:r>
              <a:rPr lang="ko-KR" altLang="en-US" sz="2200"/>
              <a:t>읽기 전용으로 화일을 연다</a:t>
            </a:r>
            <a:r>
              <a:rPr lang="en-US" altLang="ko-KR" sz="2200"/>
              <a:t>.</a:t>
            </a:r>
          </a:p>
          <a:p>
            <a:pPr lvl="1">
              <a:buFontTx/>
              <a:buNone/>
            </a:pPr>
            <a:r>
              <a:rPr lang="en-US" altLang="ko-KR" sz="2200"/>
              <a:t>O_WRONLY    0x0002     </a:t>
            </a:r>
            <a:r>
              <a:rPr lang="ko-KR" altLang="en-US" sz="2200"/>
              <a:t>쓰기 전용으로 화일을 연다</a:t>
            </a:r>
            <a:r>
              <a:rPr lang="en-US" altLang="ko-KR" sz="2200"/>
              <a:t>.</a:t>
            </a:r>
          </a:p>
          <a:p>
            <a:pPr lvl="1">
              <a:buFontTx/>
              <a:buNone/>
            </a:pPr>
            <a:r>
              <a:rPr lang="en-US" altLang="ko-KR" sz="2200"/>
              <a:t>O_RDWR        0x0004     </a:t>
            </a:r>
            <a:r>
              <a:rPr lang="ko-KR" altLang="en-US" sz="2200"/>
              <a:t>읽고 쓰기 위해 화일을 연다</a:t>
            </a:r>
            <a:r>
              <a:rPr lang="en-US" altLang="ko-KR" sz="2200"/>
              <a:t>. │</a:t>
            </a:r>
          </a:p>
          <a:p>
            <a:pPr lvl="1">
              <a:buFontTx/>
              <a:buNone/>
            </a:pPr>
            <a:r>
              <a:rPr lang="en-US" altLang="ko-KR" sz="2200"/>
              <a:t>O_CREAT       0x0100     </a:t>
            </a:r>
            <a:r>
              <a:rPr lang="ko-KR" altLang="en-US" sz="2200"/>
              <a:t>화일이 없을 경우 새로운 화일을                 				  만든다</a:t>
            </a:r>
            <a:r>
              <a:rPr lang="en-US" altLang="ko-KR" sz="2200"/>
              <a:t>.</a:t>
            </a:r>
          </a:p>
          <a:p>
            <a:pPr lvl="1">
              <a:buFontTx/>
              <a:buNone/>
            </a:pPr>
            <a:r>
              <a:rPr lang="en-US" altLang="ko-KR" sz="2200"/>
              <a:t>O_TRUNC       0x0200     </a:t>
            </a:r>
            <a:r>
              <a:rPr lang="ko-KR" altLang="en-US" sz="2200"/>
              <a:t>현재 있는 화일의 내용을 </a:t>
            </a:r>
            <a:r>
              <a:rPr lang="en-US" altLang="ko-KR" sz="2200"/>
              <a:t>0</a:t>
            </a:r>
            <a:r>
              <a:rPr lang="ko-KR" altLang="en-US" sz="2200"/>
              <a:t>으로				  </a:t>
            </a:r>
            <a:r>
              <a:rPr lang="en-US" altLang="ko-KR" sz="2200"/>
              <a:t>(</a:t>
            </a:r>
            <a:r>
              <a:rPr lang="ko-KR" altLang="en-US" sz="2200"/>
              <a:t>제거</a:t>
            </a:r>
            <a:r>
              <a:rPr lang="en-US" altLang="ko-KR" sz="2200"/>
              <a:t>) </a:t>
            </a:r>
            <a:r>
              <a:rPr lang="ko-KR" altLang="en-US" sz="2200"/>
              <a:t>한다</a:t>
            </a:r>
            <a:r>
              <a:rPr lang="en-US" altLang="ko-KR" sz="2200"/>
              <a:t>.</a:t>
            </a:r>
          </a:p>
          <a:p>
            <a:pPr lvl="1">
              <a:buFontTx/>
              <a:buNone/>
            </a:pPr>
            <a:r>
              <a:rPr lang="en-US" altLang="ko-KR" sz="2200"/>
              <a:t>O_EXCL         0x0400     O_CREAT</a:t>
            </a:r>
            <a:r>
              <a:rPr lang="ko-KR" altLang="en-US" sz="2200"/>
              <a:t>과 함께 사용하며</a:t>
            </a:r>
            <a:r>
              <a:rPr lang="en-US" altLang="ko-KR" sz="2200"/>
              <a:t>, </a:t>
            </a:r>
            <a:r>
              <a:rPr lang="ko-KR" altLang="en-US" sz="2200"/>
              <a:t>파일				 이 없을 경우에만 연다</a:t>
            </a:r>
            <a:r>
              <a:rPr lang="en-US" altLang="ko-KR" sz="2200"/>
              <a:t>.</a:t>
            </a:r>
          </a:p>
          <a:p>
            <a:pPr lvl="1">
              <a:buFontTx/>
              <a:buNone/>
            </a:pPr>
            <a:r>
              <a:rPr lang="en-US" altLang="ko-KR" sz="2200"/>
              <a:t>O_APPEND     0x0800    </a:t>
            </a:r>
            <a:r>
              <a:rPr lang="ko-KR" altLang="en-US" sz="2200"/>
              <a:t>화일을 쓰기용으로 열고 화일 포인				터를 화일의 끝에 위치시킨다</a:t>
            </a:r>
            <a:r>
              <a:rPr lang="en-US" altLang="ko-KR" sz="2200"/>
              <a:t>.</a:t>
            </a:r>
          </a:p>
          <a:p>
            <a:pPr lvl="1">
              <a:buFontTx/>
              <a:buNone/>
            </a:pPr>
            <a:r>
              <a:rPr lang="en-US" altLang="ko-KR" sz="2200"/>
              <a:t>O_TEXT         0x4000     </a:t>
            </a:r>
            <a:r>
              <a:rPr lang="ko-KR" altLang="en-US" sz="2200"/>
              <a:t>화일을 텍스트 형식으로 연다</a:t>
            </a:r>
            <a:r>
              <a:rPr lang="en-US" altLang="ko-KR" sz="2200"/>
              <a:t>.</a:t>
            </a:r>
          </a:p>
          <a:p>
            <a:pPr lvl="1">
              <a:buFontTx/>
              <a:buNone/>
            </a:pPr>
            <a:r>
              <a:rPr lang="en-US" altLang="ko-KR" sz="2200"/>
              <a:t>O_BINARY     0x8000     </a:t>
            </a:r>
            <a:r>
              <a:rPr lang="ko-KR" altLang="en-US" sz="2200"/>
              <a:t>화일을 이진 형식으로 연다</a:t>
            </a:r>
            <a:r>
              <a:rPr lang="en-US" altLang="ko-KR" sz="2200"/>
              <a:t>.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모드</a:t>
            </a:r>
          </a:p>
        </p:txBody>
      </p:sp>
    </p:spTree>
    <p:extLst>
      <p:ext uri="{BB962C8B-B14F-4D97-AF65-F5344CB8AC3E}">
        <p14:creationId xmlns:p14="http://schemas.microsoft.com/office/powerpoint/2010/main" val="1239398285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위의 </a:t>
            </a:r>
            <a:r>
              <a:rPr lang="en-US" altLang="ko-KR"/>
              <a:t>O_</a:t>
            </a:r>
            <a:r>
              <a:rPr lang="ko-KR" altLang="en-US"/>
              <a:t>로 시작하는 것들은 모두 상수로 이의 정의는 </a:t>
            </a:r>
            <a:r>
              <a:rPr lang="en-US" altLang="ko-KR"/>
              <a:t>fcntl.h(</a:t>
            </a:r>
            <a:r>
              <a:rPr lang="ko-KR" altLang="en-US"/>
              <a:t>이것은 </a:t>
            </a:r>
            <a:r>
              <a:rPr lang="en-US" altLang="ko-KR"/>
              <a:t>file control</a:t>
            </a:r>
            <a:r>
              <a:rPr lang="ko-KR" altLang="en-US"/>
              <a:t>의 약자</a:t>
            </a:r>
            <a:r>
              <a:rPr lang="en-US" altLang="ko-KR"/>
              <a:t>)</a:t>
            </a:r>
            <a:r>
              <a:rPr lang="ko-KR" altLang="en-US"/>
              <a:t>에 들어 있기 때문에 </a:t>
            </a:r>
            <a:r>
              <a:rPr lang="en-US" altLang="ko-KR"/>
              <a:t>open </a:t>
            </a:r>
            <a:r>
              <a:rPr lang="ko-KR" altLang="en-US"/>
              <a:t>문을 사용하려면 반드시 </a:t>
            </a:r>
            <a:r>
              <a:rPr lang="en-US" altLang="ko-KR"/>
              <a:t>fcntl.h</a:t>
            </a:r>
            <a:r>
              <a:rPr lang="ko-KR" altLang="en-US"/>
              <a:t>를 포함</a:t>
            </a:r>
          </a:p>
          <a:p>
            <a:endParaRPr lang="ko-KR" altLang="en-US"/>
          </a:p>
          <a:p>
            <a:r>
              <a:rPr lang="ko-KR" altLang="en-US"/>
              <a:t>위의 것들은 액세스 방식의 한 조건들로 여러 개를 동시에 같이 사용할 수 있으며 이 때에는 각 조건들을 </a:t>
            </a:r>
            <a:r>
              <a:rPr lang="en-US" altLang="ko-KR"/>
              <a:t>'|'(</a:t>
            </a:r>
            <a:r>
              <a:rPr lang="ko-KR" altLang="en-US"/>
              <a:t>비트 연산자 </a:t>
            </a:r>
            <a:r>
              <a:rPr lang="en-US" altLang="ko-KR"/>
              <a:t>OR)</a:t>
            </a:r>
            <a:r>
              <a:rPr lang="ko-KR" altLang="en-US"/>
              <a:t>를 이용해서 묶으면 됨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25135405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data.dat </a:t>
            </a:r>
            <a:r>
              <a:rPr lang="ko-KR" altLang="en-US"/>
              <a:t>란 화일을 읽기 전용으로 열고자 할 때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fd = open("data.dat", O_RDONLY); </a:t>
            </a:r>
          </a:p>
          <a:p>
            <a:pPr lvl="1">
              <a:buFontTx/>
              <a:buNone/>
            </a:pPr>
            <a:endParaRPr lang="en-US" altLang="ko-KR"/>
          </a:p>
          <a:p>
            <a:r>
              <a:rPr lang="ko-KR" altLang="en-US"/>
              <a:t>기존의 화일이 있으며</a:t>
            </a:r>
            <a:r>
              <a:rPr lang="en-US" altLang="ko-KR"/>
              <a:t>, </a:t>
            </a:r>
            <a:r>
              <a:rPr lang="ko-KR" altLang="en-US"/>
              <a:t>이를 지우고 쓰기 전용으로 열 때</a:t>
            </a:r>
          </a:p>
          <a:p>
            <a:pPr lvl="1"/>
            <a:r>
              <a:rPr lang="en-US" altLang="ko-KR"/>
              <a:t>fd = open("data.dat", O_WRONLY | O_TRUNC); </a:t>
            </a:r>
          </a:p>
          <a:p>
            <a:pPr lvl="1"/>
            <a:r>
              <a:rPr lang="en-US" altLang="ko-KR"/>
              <a:t>O_TRUNC</a:t>
            </a:r>
            <a:r>
              <a:rPr lang="ko-KR" altLang="en-US"/>
              <a:t>이 추가 되었는데</a:t>
            </a:r>
            <a:r>
              <a:rPr lang="en-US" altLang="ko-KR"/>
              <a:t>, </a:t>
            </a:r>
            <a:r>
              <a:rPr lang="ko-KR" altLang="en-US"/>
              <a:t>만약 이를 써 주지 않으면 쓰기 전용이라도 화일의 내용은 없어지지 않는다</a:t>
            </a:r>
            <a:r>
              <a:rPr lang="en-US" altLang="ko-KR"/>
              <a:t>. </a:t>
            </a:r>
            <a:r>
              <a:rPr lang="ko-KR" altLang="en-US"/>
              <a:t>반면에 화일의 끝에 추가하고자 할 때에는 다음과 같이 </a:t>
            </a:r>
            <a:r>
              <a:rPr lang="en-US" altLang="ko-KR"/>
              <a:t>O_APPEND</a:t>
            </a:r>
            <a:r>
              <a:rPr lang="ko-KR" altLang="en-US"/>
              <a:t>를 써 주면 된다</a:t>
            </a:r>
            <a:r>
              <a:rPr lang="en-US" altLang="ko-KR"/>
              <a:t>. </a:t>
            </a:r>
          </a:p>
          <a:p>
            <a:pPr lvl="1"/>
            <a:r>
              <a:rPr lang="en-US" altLang="ko-KR" sz="2200"/>
              <a:t> fd = open("data.dat", O_WRONLY | O_APPEND);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사용예</a:t>
            </a:r>
          </a:p>
        </p:txBody>
      </p:sp>
    </p:spTree>
    <p:extLst>
      <p:ext uri="{BB962C8B-B14F-4D97-AF65-F5344CB8AC3E}">
        <p14:creationId xmlns:p14="http://schemas.microsoft.com/office/powerpoint/2010/main" val="3484447784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fopen</a:t>
            </a:r>
            <a:r>
              <a:rPr lang="en-US" altLang="ko-KR" sz="2400" dirty="0"/>
              <a:t> </a:t>
            </a:r>
            <a:r>
              <a:rPr lang="ko-KR" altLang="en-US" sz="2400" dirty="0"/>
              <a:t>문과 다른 것은 해당 화일이 없는 경우 화일이 만들어지지 않음</a:t>
            </a:r>
          </a:p>
          <a:p>
            <a:r>
              <a:rPr lang="ko-KR" altLang="en-US" sz="2400" dirty="0"/>
              <a:t>만약 화일이 없을 때 화일을 만들도록 하고 싶으면 다음과 같이 </a:t>
            </a:r>
            <a:r>
              <a:rPr lang="en-US" altLang="ko-KR" sz="2400" dirty="0"/>
              <a:t>O_CREAT</a:t>
            </a:r>
            <a:r>
              <a:rPr lang="ko-KR" altLang="en-US" sz="2400" dirty="0"/>
              <a:t>를 지정하여야 하며</a:t>
            </a:r>
            <a:r>
              <a:rPr lang="en-US" altLang="ko-KR" sz="2400" dirty="0"/>
              <a:t>, </a:t>
            </a:r>
            <a:r>
              <a:rPr lang="ko-KR" altLang="en-US" sz="2400" dirty="0"/>
              <a:t>이 때에는 </a:t>
            </a:r>
            <a:r>
              <a:rPr lang="ko-KR" altLang="en-US" sz="2400" dirty="0" err="1"/>
              <a:t>세번재</a:t>
            </a:r>
            <a:r>
              <a:rPr lang="ko-KR" altLang="en-US" sz="2400" dirty="0"/>
              <a:t> 인자가 필요</a:t>
            </a:r>
          </a:p>
          <a:p>
            <a:pPr lvl="1"/>
            <a:r>
              <a:rPr lang="en-US" altLang="ko-KR" sz="1800" dirty="0" err="1"/>
              <a:t>fd</a:t>
            </a:r>
            <a:r>
              <a:rPr lang="en-US" altLang="ko-KR" sz="1800" dirty="0"/>
              <a:t> = open("data.dat", O_WRONLY | O_CREAT | O_TRUNC, </a:t>
            </a:r>
            <a:r>
              <a:rPr lang="ko-KR" altLang="en-US" sz="1800" dirty="0"/>
              <a:t>모드</a:t>
            </a:r>
            <a:r>
              <a:rPr lang="en-US" altLang="ko-KR" sz="1800" dirty="0"/>
              <a:t>); 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sz="2200" dirty="0"/>
              <a:t>화일이 있으면 그 내용을 지우고 없으면 생성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fopen</a:t>
            </a:r>
            <a:r>
              <a:rPr lang="ko-KR" altLang="en-US" sz="2200" dirty="0"/>
              <a:t>의 </a:t>
            </a:r>
            <a:r>
              <a:rPr lang="en-US" altLang="ko-KR" sz="2200" dirty="0"/>
              <a:t>"w"</a:t>
            </a:r>
            <a:r>
              <a:rPr lang="ko-KR" altLang="en-US" sz="2200" dirty="0"/>
              <a:t>와 같음 </a:t>
            </a:r>
          </a:p>
          <a:p>
            <a:pPr lvl="1"/>
            <a:endParaRPr lang="ko-KR" altLang="en-US" sz="2200" dirty="0"/>
          </a:p>
          <a:p>
            <a:pPr lvl="1"/>
            <a:r>
              <a:rPr lang="ko-KR" altLang="en-US" sz="1800" dirty="0"/>
              <a:t> 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 = open("data.dat", O_WRONLY | O_CREAT | O_APPEND, </a:t>
            </a:r>
            <a:r>
              <a:rPr lang="ko-KR" altLang="en-US" sz="1800" dirty="0"/>
              <a:t>모드</a:t>
            </a:r>
            <a:r>
              <a:rPr lang="en-US" altLang="ko-KR" sz="1800" dirty="0"/>
              <a:t>); </a:t>
            </a:r>
          </a:p>
          <a:p>
            <a:pPr lvl="1"/>
            <a:r>
              <a:rPr lang="ko-KR" altLang="en-US" sz="2200" dirty="0"/>
              <a:t>화일이 있으면 그 끝으로 이동하고 없으면 생성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fopen</a:t>
            </a:r>
            <a:r>
              <a:rPr lang="ko-KR" altLang="en-US" sz="2200" dirty="0"/>
              <a:t>의 </a:t>
            </a:r>
            <a:r>
              <a:rPr lang="en-US" altLang="ko-KR" sz="2200" dirty="0"/>
              <a:t>"a"</a:t>
            </a:r>
            <a:r>
              <a:rPr lang="ko-KR" altLang="en-US" sz="2200" dirty="0"/>
              <a:t>와 같음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사용예</a:t>
            </a:r>
            <a:r>
              <a:rPr lang="en-US" altLang="ko-KR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562636262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&lt;fcntl.h&gt;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main(int argc, char *argv[])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fd;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long int size;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n;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char buf[BUFSIZ];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if (argc == 1)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fprintf(stderr,"USAGE: %s file(1) file(2) ... file(n)\n",*argv);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return (0);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332905971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ko-KR" sz="1800"/>
              <a:t>while (--argc &gt; 0) </a:t>
            </a:r>
          </a:p>
          <a:p>
            <a:pPr lvl="1">
              <a:buFontTx/>
              <a:buNone/>
            </a:pPr>
            <a:r>
              <a:rPr lang="en-US" altLang="ko-KR" sz="180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if ((fd = open(*++argv, O_RDONLY | O_BINARY)) == -1)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lvl="3">
              <a:buFontTx/>
              <a:buNone/>
            </a:pPr>
            <a:r>
              <a:rPr lang="en-US" altLang="ko-KR" sz="1400"/>
              <a:t>fprintf(stderr,"Error: Cannot open %s\n",*argv);</a:t>
            </a:r>
          </a:p>
          <a:p>
            <a:pPr lvl="3">
              <a:buFontTx/>
              <a:buNone/>
            </a:pPr>
            <a:r>
              <a:rPr lang="en-US" altLang="ko-KR" sz="1400"/>
              <a:t>continue;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size = 0;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while ((n = read(fd, buf, BUFSIZ)) &gt; 0)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size += n;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if (n == 0)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fprintf(stdout,"%s: %ld bytes.\n",*argv,size);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else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fprintf(stderr,"Error in reading %s\n",*argv);</a:t>
            </a:r>
          </a:p>
          <a:p>
            <a:pPr lvl="1">
              <a:buFontTx/>
              <a:buNone/>
            </a:pPr>
            <a:r>
              <a:rPr lang="en-US" altLang="ko-KR" sz="1800"/>
              <a:t>}</a:t>
            </a:r>
          </a:p>
          <a:p>
            <a:pPr lvl="1">
              <a:buFontTx/>
              <a:buNone/>
            </a:pPr>
            <a:r>
              <a:rPr lang="en-US" altLang="ko-KR" sz="1800"/>
              <a:t>close(fd); /* </a:t>
            </a:r>
            <a:r>
              <a:rPr lang="ko-KR" altLang="en-US" sz="1800"/>
              <a:t>핸들이 다루는 화일을 닫는다</a:t>
            </a:r>
            <a:r>
              <a:rPr lang="en-US" altLang="ko-KR" sz="1800"/>
              <a:t>. </a:t>
            </a:r>
            <a:r>
              <a:rPr lang="ko-KR" altLang="en-US" sz="1800"/>
              <a:t>되돌림 값은 화일 닫기가 *</a:t>
            </a:r>
            <a:r>
              <a:rPr lang="en-US" altLang="ko-KR" sz="1800"/>
              <a:t>/ 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} /* </a:t>
            </a:r>
            <a:r>
              <a:rPr lang="ko-KR" altLang="en-US" sz="1800"/>
              <a:t>성공하면 </a:t>
            </a:r>
            <a:r>
              <a:rPr lang="en-US" altLang="ko-KR" sz="1800"/>
              <a:t>0, </a:t>
            </a:r>
            <a:r>
              <a:rPr lang="ko-KR" altLang="en-US" sz="1800"/>
              <a:t>실패하면 </a:t>
            </a:r>
            <a:r>
              <a:rPr lang="en-US" altLang="ko-KR" sz="1800"/>
              <a:t>-1</a:t>
            </a:r>
            <a:r>
              <a:rPr lang="ko-KR" altLang="en-US" sz="1800"/>
              <a:t>의 값을 되돌린다 *</a:t>
            </a:r>
            <a:r>
              <a:rPr lang="en-US" altLang="ko-KR" sz="1800"/>
              <a:t>/</a:t>
            </a:r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52692586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저수준의 화일 입출력에서 화일로부터 읽어들이는 것은 이 </a:t>
            </a:r>
            <a:r>
              <a:rPr lang="en-US" altLang="ko-KR"/>
              <a:t>read </a:t>
            </a:r>
            <a:r>
              <a:rPr lang="ko-KR" altLang="en-US"/>
              <a:t>밖에 없음</a:t>
            </a:r>
          </a:p>
          <a:p>
            <a:r>
              <a:rPr lang="ko-KR" altLang="en-US"/>
              <a:t>즉 문자 하나씩 밖에 읽어들이지 않기 때문에 만약 정수값을 읽어들이고자 할 때에는 읽어들인 것을 정수로 변환하여야 함</a:t>
            </a:r>
          </a:p>
          <a:p>
            <a:r>
              <a:rPr lang="ko-KR" altLang="en-US"/>
              <a:t>따라서 복잡한 포맷으로 된 데이터를 읽어들일 때에는 고수준의 화일 입출력을 사용하는 것이 좋음</a:t>
            </a:r>
          </a:p>
          <a:p>
            <a:endParaRPr lang="ko-KR" altLang="en-US"/>
          </a:p>
          <a:p>
            <a:r>
              <a:rPr lang="en-US" altLang="ko-KR"/>
              <a:t>read </a:t>
            </a:r>
            <a:r>
              <a:rPr lang="ko-KR" altLang="en-US"/>
              <a:t>와 반대로 화일에 쓰고자 할 때는 다음과 같이 </a:t>
            </a:r>
            <a:r>
              <a:rPr lang="en-US" altLang="ko-KR"/>
              <a:t>write</a:t>
            </a:r>
            <a:r>
              <a:rPr lang="ko-KR" altLang="en-US"/>
              <a:t>이라는 함수를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저수준 입력</a:t>
            </a:r>
          </a:p>
        </p:txBody>
      </p:sp>
    </p:spTree>
    <p:extLst>
      <p:ext uri="{BB962C8B-B14F-4D97-AF65-F5344CB8AC3E}">
        <p14:creationId xmlns:p14="http://schemas.microsoft.com/office/powerpoint/2010/main" val="1442247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EB0FBE-8AAB-4A3F-8738-6CF6000E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1</a:t>
            </a:r>
            <a:r>
              <a:rPr lang="ko-KR" altLang="en-US" sz="1800" dirty="0"/>
              <a:t>의 보수는 음수를 표현하기 위해서 사용한다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800" dirty="0"/>
              <a:t>1</a:t>
            </a:r>
            <a:r>
              <a:rPr lang="ko-KR" altLang="en-US" sz="1800" dirty="0"/>
              <a:t>의 보수는 모든 비트의 값을 </a:t>
            </a:r>
            <a:r>
              <a:rPr lang="en-US" altLang="ko-KR" sz="1800" dirty="0"/>
              <a:t>0-&gt;1</a:t>
            </a:r>
            <a:r>
              <a:rPr lang="ko-KR" altLang="en-US" sz="1800" dirty="0"/>
              <a:t>로 </a:t>
            </a:r>
            <a:r>
              <a:rPr lang="en-US" altLang="ko-KR" sz="1800" dirty="0"/>
              <a:t>1-&gt;0</a:t>
            </a:r>
            <a:r>
              <a:rPr lang="ko-KR" altLang="en-US" sz="1800" dirty="0"/>
              <a:t>으로 바꾸는 것이다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이렇게 하면 </a:t>
            </a:r>
            <a:r>
              <a:rPr lang="en-US" altLang="ko-KR" sz="1800" dirty="0"/>
              <a:t>+0</a:t>
            </a:r>
            <a:r>
              <a:rPr lang="ko-KR" altLang="en-US" sz="1800" dirty="0"/>
              <a:t>과 </a:t>
            </a:r>
            <a:r>
              <a:rPr lang="en-US" altLang="ko-KR" sz="1800" dirty="0"/>
              <a:t>-0</a:t>
            </a:r>
            <a:r>
              <a:rPr lang="ko-KR" altLang="en-US" sz="1800" dirty="0"/>
              <a:t>이 만들어 진다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이때 </a:t>
            </a:r>
            <a:r>
              <a:rPr lang="en-US" altLang="ko-KR" sz="1800" dirty="0"/>
              <a:t>2</a:t>
            </a:r>
            <a:r>
              <a:rPr lang="ko-KR" altLang="en-US" sz="1800" dirty="0"/>
              <a:t>의 보수를 사용하며 </a:t>
            </a:r>
            <a:r>
              <a:rPr lang="en-US" altLang="ko-KR" sz="1800" dirty="0"/>
              <a:t>1111 1111</a:t>
            </a:r>
            <a:r>
              <a:rPr lang="ko-KR" altLang="en-US" sz="1800" dirty="0"/>
              <a:t>은 </a:t>
            </a:r>
            <a:r>
              <a:rPr lang="en-US" altLang="ko-KR" sz="1800" dirty="0"/>
              <a:t>-1</a:t>
            </a:r>
            <a:r>
              <a:rPr lang="ko-KR" altLang="en-US" sz="1800" dirty="0"/>
              <a:t>이 된다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그렇기 때문에 </a:t>
            </a:r>
            <a:r>
              <a:rPr lang="en-US" altLang="ko-KR" sz="1800" dirty="0"/>
              <a:t>1</a:t>
            </a:r>
            <a:r>
              <a:rPr lang="ko-KR" altLang="en-US" sz="1800" dirty="0"/>
              <a:t>바이트의 표현 범위가 </a:t>
            </a:r>
            <a:r>
              <a:rPr lang="en-US" altLang="ko-KR" sz="1800" dirty="0"/>
              <a:t>-128</a:t>
            </a:r>
            <a:r>
              <a:rPr lang="ko-KR" altLang="en-US" sz="1800" dirty="0"/>
              <a:t>에서 </a:t>
            </a:r>
            <a:r>
              <a:rPr lang="en-US" altLang="ko-KR" sz="1800" dirty="0"/>
              <a:t>127</a:t>
            </a:r>
            <a:r>
              <a:rPr lang="ko-KR" altLang="en-US" sz="1800" dirty="0"/>
              <a:t>인 것이다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의 보수는 </a:t>
            </a:r>
            <a:r>
              <a:rPr lang="en-US" altLang="ko-KR" sz="1800" dirty="0"/>
              <a:t>1</a:t>
            </a:r>
            <a:r>
              <a:rPr lang="ko-KR" altLang="en-US" sz="1800" dirty="0"/>
              <a:t>의 보수에 </a:t>
            </a:r>
            <a:r>
              <a:rPr lang="en-US" altLang="ko-KR" sz="1800" dirty="0"/>
              <a:t>+1</a:t>
            </a:r>
            <a:r>
              <a:rPr lang="ko-KR" altLang="en-US" sz="1800" dirty="0"/>
              <a:t>을 더한 것이며 뺄셈에서 사용된다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예를 들어</a:t>
            </a:r>
            <a:endParaRPr lang="en-US" altLang="ko-KR" sz="1800" dirty="0"/>
          </a:p>
          <a:p>
            <a:pPr lvl="1"/>
            <a:r>
              <a:rPr lang="en-US" altLang="ko-KR" sz="1800" dirty="0"/>
              <a:t>0000 0001 -&gt; 1111 1110 -&gt; 1111 1111</a:t>
            </a:r>
          </a:p>
          <a:p>
            <a:pPr lvl="1"/>
            <a:r>
              <a:rPr lang="ko-KR" altLang="en-US" sz="1800" dirty="0"/>
              <a:t>이진수 </a:t>
            </a:r>
            <a:r>
              <a:rPr lang="en-US" altLang="ko-KR" sz="1800" dirty="0"/>
              <a:t>1   -&gt; 1</a:t>
            </a:r>
            <a:r>
              <a:rPr lang="ko-KR" altLang="en-US" sz="1800" dirty="0"/>
              <a:t>의 보수   </a:t>
            </a:r>
            <a:r>
              <a:rPr lang="en-US" altLang="ko-KR" sz="1800" dirty="0"/>
              <a:t>-&gt;  2</a:t>
            </a:r>
            <a:r>
              <a:rPr lang="ko-KR" altLang="en-US" sz="1800" dirty="0"/>
              <a:t>의 보수</a:t>
            </a:r>
            <a:endParaRPr lang="en-US" altLang="ko-KR" sz="1800" dirty="0"/>
          </a:p>
          <a:p>
            <a:r>
              <a:rPr lang="en-US" altLang="ko-KR" sz="1800" dirty="0"/>
              <a:t>100+(-75)</a:t>
            </a:r>
            <a:r>
              <a:rPr lang="ko-KR" altLang="en-US" sz="1800" dirty="0"/>
              <a:t>를 계산하면 </a:t>
            </a:r>
            <a:r>
              <a:rPr lang="en-US" altLang="ko-KR" sz="1800" dirty="0"/>
              <a:t>100= 0110 0100</a:t>
            </a:r>
          </a:p>
          <a:p>
            <a:pPr lvl="1"/>
            <a:r>
              <a:rPr lang="en-US" altLang="ko-KR" sz="1800" dirty="0"/>
              <a:t>0100 1011(75)</a:t>
            </a:r>
          </a:p>
          <a:p>
            <a:pPr lvl="2"/>
            <a:r>
              <a:rPr lang="en-US" altLang="ko-KR" sz="1800" dirty="0"/>
              <a:t>1011 0100 1</a:t>
            </a:r>
            <a:r>
              <a:rPr lang="ko-KR" altLang="en-US" sz="1800" dirty="0"/>
              <a:t>의 보수</a:t>
            </a:r>
            <a:endParaRPr lang="en-US" altLang="ko-KR" sz="1800" dirty="0"/>
          </a:p>
          <a:p>
            <a:pPr lvl="2"/>
            <a:r>
              <a:rPr lang="en-US" altLang="ko-KR" sz="1800" dirty="0"/>
              <a:t>0000 0001 1</a:t>
            </a:r>
            <a:r>
              <a:rPr lang="ko-KR" altLang="en-US" sz="1800" dirty="0"/>
              <a:t>를 더하면</a:t>
            </a:r>
            <a:endParaRPr lang="en-US" altLang="ko-KR" sz="1800" dirty="0"/>
          </a:p>
          <a:p>
            <a:pPr lvl="2"/>
            <a:r>
              <a:rPr lang="en-US" altLang="ko-KR" sz="1800" dirty="0"/>
              <a:t>1011 0101 2</a:t>
            </a:r>
            <a:r>
              <a:rPr lang="ko-KR" altLang="en-US" sz="1800" dirty="0"/>
              <a:t>의 보수</a:t>
            </a:r>
            <a:r>
              <a:rPr lang="en-US" altLang="ko-KR" sz="1800" dirty="0"/>
              <a:t>(181)</a:t>
            </a:r>
          </a:p>
          <a:p>
            <a:pPr lvl="1"/>
            <a:r>
              <a:rPr lang="en-US" altLang="ko-KR" sz="1800" dirty="0"/>
              <a:t>  0110 0100(100)</a:t>
            </a:r>
          </a:p>
          <a:p>
            <a:pPr lvl="1"/>
            <a:r>
              <a:rPr lang="en-US" altLang="ko-KR" sz="1800" dirty="0"/>
              <a:t>+1011 0101(-75)</a:t>
            </a:r>
          </a:p>
          <a:p>
            <a:pPr lvl="1"/>
            <a:r>
              <a:rPr lang="en-US" altLang="ko-KR" sz="1800" dirty="0"/>
              <a:t>  ------------</a:t>
            </a:r>
          </a:p>
          <a:p>
            <a:pPr lvl="1"/>
            <a:r>
              <a:rPr lang="en-US" altLang="ko-KR" sz="1800" dirty="0"/>
              <a:t>  10001 1001(25) : </a:t>
            </a:r>
            <a:r>
              <a:rPr lang="ko-KR" altLang="en-US" sz="1800" dirty="0"/>
              <a:t>가장 놓은 자리의 숫자는 버린다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78DBF6-8F7C-4506-95C9-5F5A80A3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0564D76-F4B9-442E-BE59-300CC13C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의 보수와 </a:t>
            </a:r>
            <a:r>
              <a:rPr lang="en-US" altLang="ko-KR" dirty="0"/>
              <a:t>2</a:t>
            </a:r>
            <a:r>
              <a:rPr lang="ko-KR" altLang="en-US" dirty="0"/>
              <a:t>의 보수</a:t>
            </a:r>
          </a:p>
        </p:txBody>
      </p:sp>
    </p:spTree>
    <p:extLst>
      <p:ext uri="{BB962C8B-B14F-4D97-AF65-F5344CB8AC3E}">
        <p14:creationId xmlns:p14="http://schemas.microsoft.com/office/powerpoint/2010/main" val="349379236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Ex)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int fd;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char *buf;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int size;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int n;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n = write(fd, buf, size);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/>
          </a:p>
          <a:p>
            <a:pPr>
              <a:lnSpc>
                <a:spcPct val="90000"/>
              </a:lnSpc>
            </a:pPr>
            <a:r>
              <a:rPr lang="en-US" altLang="ko-KR" sz="2400"/>
              <a:t>fd</a:t>
            </a:r>
            <a:r>
              <a:rPr lang="ko-KR" altLang="en-US" sz="2400"/>
              <a:t>는 </a:t>
            </a:r>
            <a:r>
              <a:rPr lang="en-US" altLang="ko-KR" sz="2400"/>
              <a:t>open</a:t>
            </a:r>
            <a:r>
              <a:rPr lang="ko-KR" altLang="en-US" sz="2400"/>
              <a:t>에 의해 넘겨 받은 화일의 핸들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buf</a:t>
            </a:r>
            <a:r>
              <a:rPr lang="ko-KR" altLang="en-US" sz="2400"/>
              <a:t>는 출력할 데이터가 들어 있는 곳을 가리키는 포인터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size</a:t>
            </a:r>
            <a:r>
              <a:rPr lang="ko-KR" altLang="en-US" sz="2400"/>
              <a:t>는 출력할 데이터의 크기</a:t>
            </a:r>
            <a:r>
              <a:rPr lang="en-US" altLang="ko-KR" sz="2400"/>
              <a:t>(</a:t>
            </a:r>
            <a:r>
              <a:rPr lang="ko-KR" altLang="en-US" sz="2400"/>
              <a:t>바이트수</a:t>
            </a:r>
            <a:r>
              <a:rPr lang="en-US" altLang="ko-KR" sz="2400"/>
              <a:t>)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en-US" altLang="ko-KR" sz="2400"/>
              <a:t>fd</a:t>
            </a:r>
            <a:r>
              <a:rPr lang="ko-KR" altLang="en-US" sz="2400"/>
              <a:t>가 나타내는 화일에 </a:t>
            </a:r>
            <a:r>
              <a:rPr lang="en-US" altLang="ko-KR" sz="2400"/>
              <a:t>size</a:t>
            </a:r>
            <a:r>
              <a:rPr lang="ko-KR" altLang="en-US" sz="2400"/>
              <a:t>만큼의 바이트를 </a:t>
            </a:r>
            <a:r>
              <a:rPr lang="en-US" altLang="ko-KR" sz="2400"/>
              <a:t>buf</a:t>
            </a:r>
            <a:r>
              <a:rPr lang="ko-KR" altLang="en-US" sz="2400"/>
              <a:t>로부터 가져와 출력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013401569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write </a:t>
            </a:r>
            <a:r>
              <a:rPr lang="ko-KR" altLang="en-US"/>
              <a:t>함수는 실제로 쓴 바이트의 수를 계산 결과로 산출</a:t>
            </a:r>
          </a:p>
          <a:p>
            <a:r>
              <a:rPr lang="ko-KR" altLang="en-US"/>
              <a:t>이는 항상 </a:t>
            </a:r>
            <a:r>
              <a:rPr lang="en-US" altLang="ko-KR"/>
              <a:t>size</a:t>
            </a:r>
            <a:r>
              <a:rPr lang="ko-KR" altLang="en-US"/>
              <a:t>와 같지는 않은데</a:t>
            </a:r>
            <a:r>
              <a:rPr lang="en-US" altLang="ko-KR"/>
              <a:t>, </a:t>
            </a:r>
            <a:r>
              <a:rPr lang="ko-KR" altLang="en-US"/>
              <a:t>예를 들어 디스크가 꽉차서 더 이상 쓸 공간이 없게 되면 지정한 크기 보다 적은 수를 쓰게되므로 </a:t>
            </a:r>
            <a:r>
              <a:rPr lang="en-US" altLang="ko-KR"/>
              <a:t>n</a:t>
            </a:r>
            <a:r>
              <a:rPr lang="ko-KR" altLang="en-US"/>
              <a:t>이 </a:t>
            </a:r>
            <a:r>
              <a:rPr lang="en-US" altLang="ko-KR"/>
              <a:t>size</a:t>
            </a:r>
            <a:r>
              <a:rPr lang="ko-KR" altLang="en-US"/>
              <a:t>보다 작을 수 있으며 에러가 발생한 경우에는 </a:t>
            </a:r>
            <a:r>
              <a:rPr lang="en-US" altLang="ko-KR"/>
              <a:t>read</a:t>
            </a:r>
            <a:r>
              <a:rPr lang="ko-KR" altLang="en-US"/>
              <a:t>와 같이 </a:t>
            </a:r>
            <a:r>
              <a:rPr lang="en-US" altLang="ko-KR"/>
              <a:t>-1</a:t>
            </a:r>
            <a:r>
              <a:rPr lang="ko-KR" altLang="en-US"/>
              <a:t>을 계산 결과로 산출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write(2)</a:t>
            </a:r>
          </a:p>
        </p:txBody>
      </p:sp>
    </p:spTree>
    <p:extLst>
      <p:ext uri="{BB962C8B-B14F-4D97-AF65-F5344CB8AC3E}">
        <p14:creationId xmlns:p14="http://schemas.microsoft.com/office/powerpoint/2010/main" val="3520348005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fcntl.h</a:t>
            </a:r>
            <a:r>
              <a:rPr lang="en-US" altLang="ko-KR" sz="24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main(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argc</a:t>
            </a:r>
            <a:r>
              <a:rPr lang="en-US" altLang="ko-KR" sz="2400" dirty="0"/>
              <a:t>, char *</a:t>
            </a:r>
            <a:r>
              <a:rPr lang="en-US" altLang="ko-KR" sz="2400" dirty="0" err="1"/>
              <a:t>argv</a:t>
            </a:r>
            <a:r>
              <a:rPr lang="en-US" altLang="ko-KR" sz="2400" dirty="0"/>
              <a:t>[])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{</a:t>
            </a:r>
          </a:p>
          <a:p>
            <a:pPr lvl="1">
              <a:buFontTx/>
              <a:buNone/>
            </a:pPr>
            <a:r>
              <a:rPr lang="en-US" altLang="ko-KR" sz="2200" dirty="0" err="1"/>
              <a:t>int</a:t>
            </a:r>
            <a:r>
              <a:rPr lang="en-US" altLang="ko-KR" sz="2200" dirty="0"/>
              <a:t> fd1, fd2;</a:t>
            </a:r>
          </a:p>
          <a:p>
            <a:pPr lvl="1">
              <a:buFontTx/>
              <a:buNone/>
            </a:pPr>
            <a:r>
              <a:rPr lang="en-US" altLang="ko-KR" sz="2200" dirty="0"/>
              <a:t>char </a:t>
            </a:r>
            <a:r>
              <a:rPr lang="en-US" altLang="ko-KR" sz="2200" dirty="0" err="1"/>
              <a:t>buf</a:t>
            </a:r>
            <a:r>
              <a:rPr lang="en-US" altLang="ko-KR" sz="2200" dirty="0"/>
              <a:t>[BUFSIZ];</a:t>
            </a:r>
          </a:p>
          <a:p>
            <a:pPr lvl="1">
              <a:buFontTx/>
              <a:buNone/>
            </a:pPr>
            <a:r>
              <a:rPr lang="en-US" altLang="ko-KR" sz="2200" dirty="0" err="1"/>
              <a:t>int</a:t>
            </a:r>
            <a:r>
              <a:rPr lang="en-US" altLang="ko-KR" sz="2200" dirty="0"/>
              <a:t> n;</a:t>
            </a:r>
          </a:p>
          <a:p>
            <a:pPr lvl="1">
              <a:buFontTx/>
              <a:buNone/>
            </a:pPr>
            <a:r>
              <a:rPr lang="en-US" altLang="ko-KR" sz="2200" dirty="0"/>
              <a:t>if (</a:t>
            </a:r>
            <a:r>
              <a:rPr lang="en-US" altLang="ko-KR" sz="2200" dirty="0" err="1"/>
              <a:t>argc</a:t>
            </a:r>
            <a:r>
              <a:rPr lang="en-US" altLang="ko-KR" sz="2200" dirty="0"/>
              <a:t> != 3) {</a:t>
            </a:r>
          </a:p>
          <a:p>
            <a:pPr lvl="1">
              <a:buFontTx/>
              <a:buNone/>
            </a:pPr>
            <a:r>
              <a:rPr lang="en-US" altLang="ko-KR" sz="2200" dirty="0" err="1"/>
              <a:t>fprintf</a:t>
            </a:r>
            <a:r>
              <a:rPr lang="en-US" altLang="ko-KR" sz="2200" dirty="0"/>
              <a:t>(</a:t>
            </a:r>
            <a:r>
              <a:rPr lang="en-US" altLang="ko-KR" sz="2200" dirty="0" err="1"/>
              <a:t>stderr,"USAGE</a:t>
            </a:r>
            <a:r>
              <a:rPr lang="en-US" altLang="ko-KR" sz="2200" dirty="0"/>
              <a:t>: %s </a:t>
            </a:r>
            <a:r>
              <a:rPr lang="en-US" altLang="ko-KR" sz="2200" dirty="0" err="1"/>
              <a:t>sourcefile</a:t>
            </a:r>
            <a:r>
              <a:rPr lang="en-US" altLang="ko-KR" sz="2200" dirty="0"/>
              <a:t> </a:t>
            </a:r>
            <a:r>
              <a:rPr lang="en-US" altLang="ko-KR" sz="2200" dirty="0" err="1"/>
              <a:t>objectfile</a:t>
            </a:r>
            <a:r>
              <a:rPr lang="en-US" altLang="ko-KR" sz="2200" dirty="0"/>
              <a:t>\n",*</a:t>
            </a:r>
            <a:r>
              <a:rPr lang="en-US" altLang="ko-KR" sz="2200" dirty="0" err="1"/>
              <a:t>argv</a:t>
            </a:r>
            <a:r>
              <a:rPr lang="en-US" altLang="ko-KR" sz="2200" dirty="0"/>
              <a:t>);</a:t>
            </a:r>
          </a:p>
          <a:p>
            <a:pPr lvl="1">
              <a:buFontTx/>
              <a:buNone/>
            </a:pPr>
            <a:r>
              <a:rPr lang="en-US" altLang="ko-KR" sz="2200" dirty="0"/>
              <a:t>return (1);</a:t>
            </a:r>
          </a:p>
          <a:p>
            <a:pPr lvl="1">
              <a:buFontTx/>
              <a:buNone/>
            </a:pPr>
            <a:r>
              <a:rPr lang="en-US" altLang="ko-KR" sz="22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199762270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ko-KR" sz="2200" dirty="0"/>
              <a:t>if ((fd1 = open(*(argv+1), O_RDONLY | O_BINARY)) &lt; 0)</a:t>
            </a:r>
          </a:p>
          <a:p>
            <a:pPr lvl="1">
              <a:buFontTx/>
              <a:buNone/>
            </a:pPr>
            <a:r>
              <a:rPr lang="en-US" altLang="ko-KR" sz="2200" dirty="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 dirty="0" err="1"/>
              <a:t>fprintf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stderr,"Error</a:t>
            </a:r>
            <a:r>
              <a:rPr lang="en-US" altLang="ko-KR" sz="2000" dirty="0"/>
              <a:t>: Cannot open %s\n",*(argv+1));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 dirty="0"/>
              <a:t>return (2);</a:t>
            </a:r>
          </a:p>
          <a:p>
            <a:pPr lvl="1">
              <a:buFontTx/>
              <a:buNone/>
            </a:pPr>
            <a:r>
              <a:rPr lang="en-US" altLang="ko-KR" sz="2200" dirty="0"/>
              <a:t>}</a:t>
            </a:r>
          </a:p>
          <a:p>
            <a:pPr lvl="1">
              <a:buFontTx/>
              <a:buNone/>
            </a:pPr>
            <a:r>
              <a:rPr lang="en-US" altLang="ko-KR" sz="2200" dirty="0"/>
              <a:t>if (</a:t>
            </a:r>
            <a:r>
              <a:rPr lang="en-US" altLang="ko-KR" sz="2000" dirty="0"/>
              <a:t>(fd2 = open(*(argv+2), </a:t>
            </a:r>
            <a:r>
              <a:rPr lang="en-US" altLang="ko-KR" sz="1600" dirty="0"/>
              <a:t>O_WRONLY | O_TRUNC | O_CREAT | O_BINARY</a:t>
            </a:r>
            <a:r>
              <a:rPr lang="en-US" altLang="ko-KR" sz="2000" dirty="0"/>
              <a:t>, 0700)) &lt; 0)</a:t>
            </a:r>
          </a:p>
          <a:p>
            <a:pPr lvl="1">
              <a:buFontTx/>
              <a:buNone/>
            </a:pPr>
            <a:r>
              <a:rPr lang="en-US" altLang="ko-KR" sz="2200" dirty="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 dirty="0" err="1"/>
              <a:t>fprintf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stderr,"Error</a:t>
            </a:r>
            <a:r>
              <a:rPr lang="en-US" altLang="ko-KR" sz="2000" dirty="0"/>
              <a:t>: Cannot create %s\n",*(argv+2));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 dirty="0"/>
              <a:t>return (3);</a:t>
            </a:r>
          </a:p>
          <a:p>
            <a:pPr lvl="1">
              <a:buFontTx/>
              <a:buNone/>
            </a:pPr>
            <a:r>
              <a:rPr lang="en-US" altLang="ko-KR" sz="2200" dirty="0"/>
              <a:t>}</a:t>
            </a:r>
          </a:p>
          <a:p>
            <a:pPr lvl="1">
              <a:buFontTx/>
              <a:buNone/>
            </a:pPr>
            <a:r>
              <a:rPr lang="en-US" altLang="ko-KR" sz="2200" dirty="0" err="1"/>
              <a:t>printf</a:t>
            </a:r>
            <a:r>
              <a:rPr lang="en-US" altLang="ko-KR" sz="2200" dirty="0"/>
              <a:t>("</a:t>
            </a:r>
            <a:r>
              <a:rPr lang="en-US" altLang="ko-KR" sz="2200" dirty="0" err="1"/>
              <a:t>FileCopy</a:t>
            </a:r>
            <a:r>
              <a:rPr lang="en-US" altLang="ko-KR" sz="2200" dirty="0"/>
              <a:t> %s to %s\n\n",*(argv+1),*(argv+2));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46262295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while ((n = read(fd1, </a:t>
            </a:r>
            <a:r>
              <a:rPr lang="en-US" altLang="ko-KR" sz="2200" dirty="0" err="1"/>
              <a:t>buf</a:t>
            </a:r>
            <a:r>
              <a:rPr lang="en-US" altLang="ko-KR" sz="2200" dirty="0"/>
              <a:t>, BUFSIZ)) &gt; 0)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if (write(fd2, </a:t>
            </a:r>
            <a:r>
              <a:rPr lang="en-US" altLang="ko-KR" sz="2200" dirty="0" err="1"/>
              <a:t>buf</a:t>
            </a:r>
            <a:r>
              <a:rPr lang="en-US" altLang="ko-KR" sz="2200" dirty="0"/>
              <a:t>, n) != n) { /* read</a:t>
            </a:r>
            <a:r>
              <a:rPr lang="ko-KR" altLang="en-US" sz="2200" dirty="0"/>
              <a:t>와 마찬가지로 </a:t>
            </a:r>
            <a:r>
              <a:rPr lang="ko-KR" altLang="en-US" sz="2200" dirty="0" err="1"/>
              <a:t>저수준의</a:t>
            </a:r>
            <a:r>
              <a:rPr lang="ko-KR" altLang="en-US" sz="2200" dirty="0"/>
              <a:t> 화일 입출력에서 출력함수는 </a:t>
            </a:r>
            <a:r>
              <a:rPr lang="en-US" altLang="ko-KR" sz="2200" dirty="0"/>
              <a:t>write </a:t>
            </a:r>
            <a:r>
              <a:rPr lang="ko-KR" altLang="en-US" sz="2200" dirty="0"/>
              <a:t>밖에 없다</a:t>
            </a:r>
            <a:r>
              <a:rPr lang="en-US" altLang="ko-KR" sz="2200" dirty="0"/>
              <a:t>. </a:t>
            </a:r>
            <a:r>
              <a:rPr lang="ko-KR" altLang="en-US" sz="2200" dirty="0"/>
              <a:t>따라서 문자 데이터를 출력하기에는 괜찮지만 정수나 </a:t>
            </a:r>
            <a:r>
              <a:rPr lang="ko-KR" altLang="en-US" sz="2200" dirty="0" err="1"/>
              <a:t>실수값을</a:t>
            </a:r>
            <a:r>
              <a:rPr lang="ko-KR" altLang="en-US" sz="2200" dirty="0"/>
              <a:t> 출력하고자 할 때에는 이를 </a:t>
            </a:r>
            <a:r>
              <a:rPr lang="en-US" altLang="ko-KR" sz="2200" dirty="0"/>
              <a:t>ASCII </a:t>
            </a:r>
            <a:r>
              <a:rPr lang="ko-KR" altLang="en-US" sz="2200" dirty="0"/>
              <a:t>코드 형태로</a:t>
            </a:r>
            <a:r>
              <a:rPr lang="en-US" altLang="ko-KR" sz="2200" dirty="0"/>
              <a:t>, </a:t>
            </a:r>
            <a:r>
              <a:rPr lang="ko-KR" altLang="en-US" sz="2200" dirty="0"/>
              <a:t>즉 문자 형태로 변환한 다음 출력 하여야 하기 때문에 그러한 경우에는 고수준의 입출력 함수를 사용하는 것이 더 편리하다 *</a:t>
            </a:r>
            <a:r>
              <a:rPr lang="en-US" altLang="ko-KR" sz="2200" dirty="0"/>
              <a:t>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 err="1"/>
              <a:t>fprintf</a:t>
            </a:r>
            <a:r>
              <a:rPr lang="en-US" altLang="ko-KR" sz="2200" dirty="0"/>
              <a:t>(</a:t>
            </a:r>
            <a:r>
              <a:rPr lang="en-US" altLang="ko-KR" sz="2200" dirty="0" err="1"/>
              <a:t>stderr,"Error</a:t>
            </a:r>
            <a:r>
              <a:rPr lang="en-US" altLang="ko-KR" sz="2200" dirty="0"/>
              <a:t> in writing %s\n",*(argv+2));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return (4);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if (n &lt; 0)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 err="1"/>
              <a:t>fprintf</a:t>
            </a:r>
            <a:r>
              <a:rPr lang="en-US" altLang="ko-KR" sz="2200" dirty="0"/>
              <a:t>(</a:t>
            </a:r>
            <a:r>
              <a:rPr lang="en-US" altLang="ko-KR" sz="2200" dirty="0" err="1"/>
              <a:t>stderr,"Error</a:t>
            </a:r>
            <a:r>
              <a:rPr lang="en-US" altLang="ko-KR" sz="2200" dirty="0"/>
              <a:t> in reading %s\n",*(argv+1));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close(fd1);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 dirty="0"/>
              <a:t>close(fd2);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19703487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stdlib.h</a:t>
            </a:r>
            <a:r>
              <a:rPr lang="en-US" altLang="ko-KR" sz="2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int </a:t>
            </a:r>
            <a:r>
              <a:rPr lang="en-US" altLang="ko-KR" sz="2400" dirty="0" err="1"/>
              <a:t>count,sum,total,status</a:t>
            </a:r>
            <a:r>
              <a:rPr lang="en-US" altLang="ko-KR" sz="24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FILE *datafile;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char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datafile=</a:t>
            </a:r>
            <a:r>
              <a:rPr lang="en-US" altLang="ko-KR" sz="2400" dirty="0" err="1"/>
              <a:t>fopen</a:t>
            </a:r>
            <a:r>
              <a:rPr lang="en-US" altLang="ko-KR" sz="2400" dirty="0"/>
              <a:t>("values.</a:t>
            </a:r>
            <a:r>
              <a:rPr lang="en-US" altLang="ko-KR" sz="2400" dirty="0" err="1"/>
              <a:t>dat</a:t>
            </a:r>
            <a:r>
              <a:rPr lang="en-US" altLang="ko-KR" sz="2400" dirty="0"/>
              <a:t>","r");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if (datafile==NULL)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("Error opening file");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	exit(0);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	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7740352" cy="500042"/>
          </a:xfrm>
        </p:spPr>
        <p:txBody>
          <a:bodyPr/>
          <a:lstStyle/>
          <a:p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데이터 </a:t>
            </a:r>
            <a:r>
              <a:rPr lang="ko-KR" altLang="en-US" sz="2400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화일을</a:t>
            </a:r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읽어 평균을 구하는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4185740052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	total=0;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count=0;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do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status=fscanf(datafile,"%i",&amp;sum);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if (status==1)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total=total+sum;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count=count+1;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1294092792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		if (status==0)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printf("Error reading value %i",count);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exit(0);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	}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}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while (status!=EOF);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printf("Average of values is %i",total/count);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63182912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C51CAED-457F-4AB9-9253-1DC3F456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35317836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선행 처리기</a:t>
            </a:r>
          </a:p>
          <a:p>
            <a:pPr algn="ctr"/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CDCDF8-5D5B-4040-813A-34FB1142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Ftp://192.168.0.1/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id:kgca36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ps:kgca36</a:t>
            </a:r>
            <a:endParaRPr lang="en-US" altLang="ko-KR" smtClean="0"/>
          </a:p>
          <a:p>
            <a:endParaRPr lang="en-US" altLang="ko-KR" dirty="0" smtClean="0"/>
          </a:p>
          <a:p>
            <a:r>
              <a:rPr lang="en-US" altLang="ko-KR" dirty="0" smtClean="0"/>
              <a:t>1)</a:t>
            </a:r>
            <a:r>
              <a:rPr lang="en-US" altLang="ko-KR" dirty="0" err="1" smtClean="0"/>
              <a:t>google.com</a:t>
            </a:r>
            <a:r>
              <a:rPr lang="en-US" altLang="ko-KR" dirty="0" smtClean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visualSVN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검색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www.visualSVN.com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VisualSVN</a:t>
            </a:r>
            <a:r>
              <a:rPr lang="en-US" altLang="ko-KR" dirty="0">
                <a:sym typeface="Wingdings" panose="05000000000000000000" pitchFamily="2" charset="2"/>
              </a:rPr>
              <a:t> 64bit </a:t>
            </a:r>
            <a:r>
              <a:rPr lang="ko-KR" altLang="en-US" dirty="0">
                <a:sym typeface="Wingdings" panose="05000000000000000000" pitchFamily="2" charset="2"/>
              </a:rPr>
              <a:t>버전 </a:t>
            </a:r>
            <a:r>
              <a:rPr lang="en-US" altLang="ko-KR" dirty="0">
                <a:sym typeface="Wingdings" panose="05000000000000000000" pitchFamily="2" charset="2"/>
              </a:rPr>
              <a:t>&amp; </a:t>
            </a:r>
            <a:r>
              <a:rPr lang="en-US" altLang="ko-KR" dirty="0" err="1">
                <a:sym typeface="Wingdings" panose="05000000000000000000" pitchFamily="2" charset="2"/>
              </a:rPr>
              <a:t>VisualSvn</a:t>
            </a:r>
            <a:r>
              <a:rPr lang="en-US" altLang="ko-KR" dirty="0">
                <a:sym typeface="Wingdings" panose="05000000000000000000" pitchFamily="2" charset="2"/>
              </a:rPr>
              <a:t> Server </a:t>
            </a:r>
            <a:r>
              <a:rPr lang="ko-KR" altLang="en-US" dirty="0">
                <a:sym typeface="Wingdings" panose="05000000000000000000" pitchFamily="2" charset="2"/>
              </a:rPr>
              <a:t>버전 설치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TortoiseSVN 64bit </a:t>
            </a:r>
            <a:r>
              <a:rPr lang="ko-KR" altLang="en-US" dirty="0">
                <a:sym typeface="Wingdings" panose="05000000000000000000" pitchFamily="2" charset="2"/>
              </a:rPr>
              <a:t>설치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2) </a:t>
            </a:r>
            <a:r>
              <a:rPr lang="ko-KR" altLang="en-US" dirty="0">
                <a:sym typeface="Wingdings" panose="05000000000000000000" pitchFamily="2" charset="2"/>
              </a:rPr>
              <a:t>두 프로그램이 설치하고 다시  비주얼 스튜디오를 실행하면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메뉴에 </a:t>
            </a:r>
            <a:r>
              <a:rPr lang="en-US" altLang="ko-KR" dirty="0" err="1">
                <a:sym typeface="Wingdings" panose="05000000000000000000" pitchFamily="2" charset="2"/>
              </a:rPr>
              <a:t>visulSVN</a:t>
            </a:r>
            <a:r>
              <a:rPr lang="ko-KR" altLang="en-US" dirty="0">
                <a:sym typeface="Wingdings" panose="05000000000000000000" pitchFamily="2" charset="2"/>
              </a:rPr>
              <a:t>이 추가된다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3) </a:t>
            </a:r>
            <a:r>
              <a:rPr lang="en-US" altLang="ko-KR" dirty="0" err="1">
                <a:sym typeface="Wingdings" panose="05000000000000000000" pitchFamily="2" charset="2"/>
              </a:rPr>
              <a:t>VisualSVN</a:t>
            </a:r>
            <a:r>
              <a:rPr lang="ko-KR" altLang="en-US" dirty="0">
                <a:sym typeface="Wingdings" panose="05000000000000000000" pitchFamily="2" charset="2"/>
              </a:rPr>
              <a:t>메뉴를 선택하고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Get Solution from Subversion</a:t>
            </a:r>
            <a:r>
              <a:rPr lang="ko-KR" altLang="en-US" dirty="0">
                <a:sym typeface="Wingdings" panose="05000000000000000000" pitchFamily="2" charset="2"/>
              </a:rPr>
              <a:t>를 선택한다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r>
              <a:rPr lang="en-US" altLang="ko-KR" dirty="0"/>
              <a:t>4)https://112.216.123.139/svn/TBasis2D</a:t>
            </a:r>
          </a:p>
          <a:p>
            <a:pPr lvl="1"/>
            <a:r>
              <a:rPr lang="en-US" altLang="ko-KR" dirty="0"/>
              <a:t>id: </a:t>
            </a:r>
            <a:r>
              <a:rPr lang="en-US" altLang="ko-KR" dirty="0" err="1"/>
              <a:t>kgca</a:t>
            </a:r>
            <a:endParaRPr lang="en-US" altLang="ko-KR" dirty="0"/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: </a:t>
            </a:r>
            <a:r>
              <a:rPr lang="en-US" altLang="ko-KR" dirty="0" err="1"/>
              <a:t>kgca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C5C4AB-3161-4868-891A-0EE8DCE1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E029E66-CB27-47DD-AA1B-B3F439B5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88424" cy="500042"/>
          </a:xfrm>
        </p:spPr>
        <p:txBody>
          <a:bodyPr/>
          <a:lstStyle/>
          <a:p>
            <a:r>
              <a:rPr lang="ko-KR" altLang="en-US" dirty="0"/>
              <a:t>샘플코드 다운로드 절차</a:t>
            </a:r>
            <a:r>
              <a:rPr lang="en-US" altLang="ko-KR" dirty="0"/>
              <a:t>-1-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030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8722FDB-0EF3-4BC1-A36D-2A933D8FC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b="1" dirty="0"/>
                  <a:t>고정소수점 방식은 소수점의 위치를 고정 시켜서 표현하는 방식이다</a:t>
                </a:r>
                <a:r>
                  <a:rPr lang="en-US" altLang="ko-KR" sz="1800" b="1" dirty="0"/>
                  <a:t>.</a:t>
                </a:r>
              </a:p>
              <a:p>
                <a:r>
                  <a:rPr lang="ko-KR" altLang="en-US" sz="1800" b="1" dirty="0"/>
                  <a:t>예를 들어 </a:t>
                </a:r>
                <a:r>
                  <a:rPr lang="en-US" altLang="ko-KR" sz="1800" b="1" dirty="0"/>
                  <a:t>10</a:t>
                </a:r>
                <a:r>
                  <a:rPr lang="ko-KR" altLang="en-US" sz="1800" b="1" dirty="0"/>
                  <a:t>진수</a:t>
                </a:r>
                <a:endParaRPr lang="en-US" altLang="ko-KR" sz="1800" b="1" dirty="0"/>
              </a:p>
              <a:p>
                <a:pPr lvl="1"/>
                <a:r>
                  <a:rPr lang="en-US" altLang="ko-KR" sz="1800" b="1" dirty="0"/>
                  <a:t>12.345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ko-KR" sz="18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sz="18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8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ko-KR" sz="1800" b="1" dirty="0"/>
              </a:p>
              <a:p>
                <a:endParaRPr lang="en-US" altLang="ko-KR" sz="1800" b="1" dirty="0"/>
              </a:p>
              <a:p>
                <a:r>
                  <a:rPr lang="ko-KR" altLang="en-US" sz="1800" b="1" dirty="0"/>
                  <a:t>부동</a:t>
                </a:r>
                <a:r>
                  <a:rPr lang="en-US" altLang="ko-KR" sz="1800" b="1" dirty="0"/>
                  <a:t>(</a:t>
                </a:r>
                <a:r>
                  <a:rPr lang="ko-KR" altLang="en-US" sz="1800" b="1" dirty="0"/>
                  <a:t>浮動</a:t>
                </a:r>
                <a:r>
                  <a:rPr lang="en-US" altLang="ko-KR" sz="1800" b="1" dirty="0"/>
                  <a:t>)</a:t>
                </a:r>
                <a:r>
                  <a:rPr lang="ko-KR" altLang="en-US" sz="1800" b="1" dirty="0"/>
                  <a:t>은 소수점이 움직인다는 뜻으로 소수점의 위치를 고정시키지 않고 가수와 지수를 사용하여 실수를 표현하는 것이다</a:t>
                </a:r>
                <a:r>
                  <a:rPr lang="en-US" altLang="ko-KR" sz="1800" b="1" dirty="0"/>
                  <a:t>.</a:t>
                </a:r>
              </a:p>
              <a:p>
                <a:pPr lvl="1"/>
                <a:r>
                  <a:rPr lang="en-US" altLang="ko-KR" sz="1800" dirty="0"/>
                  <a:t>(</a:t>
                </a:r>
                <a:r>
                  <a:rPr lang="ko-KR" altLang="en-US" sz="1800" dirty="0"/>
                  <a:t>가수</a:t>
                </a:r>
                <a:r>
                  <a:rPr lang="en-US" altLang="ko-KR" sz="1800" dirty="0"/>
                  <a:t>)*(</a:t>
                </a:r>
                <a:r>
                  <a:rPr lang="ko-KR" altLang="en-US" sz="1800" dirty="0" err="1"/>
                  <a:t>밑수</a:t>
                </a:r>
                <a:r>
                  <a:rPr lang="en-US" altLang="ko-KR" sz="1800" dirty="0"/>
                  <a:t>)</a:t>
                </a:r>
                <a:r>
                  <a:rPr lang="en-US" altLang="ko-KR" sz="1800" baseline="30000" dirty="0"/>
                  <a:t>(</a:t>
                </a:r>
                <a:r>
                  <a:rPr lang="ko-KR" altLang="en-US" sz="1800" baseline="30000" dirty="0">
                    <a:hlinkClick r:id="rId2"/>
                  </a:rPr>
                  <a:t>지수</a:t>
                </a:r>
                <a:r>
                  <a:rPr lang="en-US" altLang="ko-KR" sz="1800" baseline="30000" dirty="0"/>
                  <a:t>)</a:t>
                </a:r>
                <a:r>
                  <a:rPr lang="en-US" altLang="ko-KR" sz="1800" b="1" dirty="0"/>
                  <a:t> =&gt;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𝟏𝟐𝟑𝟒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ko-KR" sz="1800" b="1" dirty="0"/>
              </a:p>
              <a:p>
                <a:pPr lvl="1"/>
                <a:r>
                  <a:rPr lang="ko-KR" altLang="en-US" sz="1800" b="1" dirty="0"/>
                  <a:t>지수는 소수점의 위치를 결정하고</a:t>
                </a:r>
                <a:endParaRPr lang="en-US" altLang="ko-KR" sz="1800" b="1" dirty="0"/>
              </a:p>
              <a:p>
                <a:pPr lvl="1"/>
                <a:r>
                  <a:rPr lang="ko-KR" altLang="en-US" sz="1800" b="1" dirty="0"/>
                  <a:t>수의 정밀도는 가수가 결정한다</a:t>
                </a:r>
                <a:r>
                  <a:rPr lang="en-US" altLang="ko-KR" sz="1800" b="1" dirty="0"/>
                  <a:t>.</a:t>
                </a:r>
              </a:p>
              <a:p>
                <a:pPr lvl="1"/>
                <a:r>
                  <a:rPr lang="ko-KR" altLang="en-US" sz="1800" b="1" dirty="0"/>
                  <a:t>단정도</a:t>
                </a:r>
                <a:r>
                  <a:rPr lang="en-US" altLang="ko-KR" sz="1800" b="1" dirty="0"/>
                  <a:t>(4byte,float)</a:t>
                </a:r>
              </a:p>
              <a:p>
                <a:pPr lvl="1"/>
                <a:endParaRPr lang="en-US" altLang="ko-KR" sz="1800" b="1" dirty="0"/>
              </a:p>
              <a:p>
                <a:pPr lvl="1"/>
                <a:endParaRPr lang="en-US" altLang="ko-KR" sz="1800" b="1" dirty="0"/>
              </a:p>
              <a:p>
                <a:pPr lvl="1"/>
                <a:endParaRPr lang="en-US" altLang="ko-KR" sz="1800" b="1" dirty="0"/>
              </a:p>
              <a:p>
                <a:pPr lvl="1"/>
                <a:r>
                  <a:rPr lang="ko-KR" altLang="en-US" sz="1800" b="1" dirty="0"/>
                  <a:t>배정도</a:t>
                </a:r>
                <a:r>
                  <a:rPr lang="en-US" altLang="ko-KR" sz="1800" b="1" dirty="0"/>
                  <a:t>(8byte,double)</a:t>
                </a: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8722FDB-0EF3-4BC1-A36D-2A933D8FC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0" t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4F1EB4-91F0-4708-B834-E3FEFABE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93ECA46-A7A7-45E7-87E9-C75D683C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956376" cy="500042"/>
          </a:xfrm>
        </p:spPr>
        <p:txBody>
          <a:bodyPr/>
          <a:lstStyle/>
          <a:p>
            <a:r>
              <a:rPr lang="ko-KR" altLang="en-US" dirty="0"/>
              <a:t>고정소수점과 부동소수점</a:t>
            </a:r>
          </a:p>
        </p:txBody>
      </p:sp>
      <p:pic>
        <p:nvPicPr>
          <p:cNvPr id="7" name="Picture 4" descr="https://postfiles.pstatic.net/MjAxNzAzMjNfMzMg/MDAxNDkwMjQxNzk1NDc2.XC4GYlgFPdKs3W7-sqRnNAk9TNnHUjbQuMK6vWhZb6Ag.5Sovca4t1fu46WCJYnAKWIYvwVtNqp4n27yhFll0FgUg.PNG.thdakfwn/double.PNG?type=w2">
            <a:extLst>
              <a:ext uri="{FF2B5EF4-FFF2-40B4-BE49-F238E27FC236}">
                <a16:creationId xmlns:a16="http://schemas.microsoft.com/office/drawing/2014/main" id="{0167E42F-3B9C-4C84-89E7-DDDCAEECC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57" y="4554090"/>
            <a:ext cx="59245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postfiles.pstatic.net/MjAxNzAzMjNfMjA1/MDAxNDkwMjQyMzIwMDE4.7Nd1w5sadmzPl7ncfLDPyrm5HDs4R5Tsng-r4u1mCYcg.fG9dwx4JuMZbc2zFLdqZKfr_48YV1lQQuQx4pJG3LCUg.PNG.thdakfwn/float.PNG?type=w2">
            <a:extLst>
              <a:ext uri="{FF2B5EF4-FFF2-40B4-BE49-F238E27FC236}">
                <a16:creationId xmlns:a16="http://schemas.microsoft.com/office/drawing/2014/main" id="{256A9558-374E-4C99-A96D-200753A6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57" y="3561339"/>
            <a:ext cx="57721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52071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전처리기  →  </a:t>
            </a:r>
            <a:r>
              <a:rPr lang="en-US" altLang="ko-KR" sz="2400"/>
              <a:t>C </a:t>
            </a:r>
            <a:r>
              <a:rPr lang="ko-KR" altLang="en-US" sz="2400"/>
              <a:t>컴파일러  →  링커  → 수행 화일</a:t>
            </a:r>
            <a:r>
              <a:rPr lang="en-US" altLang="ko-KR" sz="2400"/>
              <a:t>(.exe)</a:t>
            </a:r>
          </a:p>
          <a:p>
            <a:r>
              <a:rPr lang="en-US" altLang="ko-KR" sz="2400"/>
              <a:t>C </a:t>
            </a:r>
            <a:r>
              <a:rPr lang="ko-KR" altLang="en-US" sz="2400"/>
              <a:t>프로그램</a:t>
            </a:r>
            <a:r>
              <a:rPr lang="en-US" altLang="ko-KR" sz="2400"/>
              <a:t>(.c) </a:t>
            </a:r>
            <a:r>
              <a:rPr lang="ko-KR" altLang="en-US" sz="2400"/>
              <a:t>전처리된 </a:t>
            </a:r>
            <a:r>
              <a:rPr lang="en-US" altLang="ko-KR" sz="2400"/>
              <a:t>C </a:t>
            </a:r>
            <a:r>
              <a:rPr lang="ko-KR" altLang="en-US" sz="2400"/>
              <a:t>화일 목적 프로그램</a:t>
            </a:r>
            <a:r>
              <a:rPr lang="en-US" altLang="ko-KR" sz="2400"/>
              <a:t>(.obj) </a:t>
            </a:r>
          </a:p>
          <a:p>
            <a:pPr>
              <a:buFont typeface="Wingdings" pitchFamily="2" charset="2"/>
              <a:buNone/>
            </a:pPr>
            <a:endParaRPr lang="en-US" altLang="ko-KR" sz="2400"/>
          </a:p>
          <a:p>
            <a:r>
              <a:rPr lang="ko-KR" altLang="en-US" sz="2400"/>
              <a:t>전처리기</a:t>
            </a:r>
          </a:p>
          <a:p>
            <a:pPr lvl="1"/>
            <a:r>
              <a:rPr lang="ko-KR" altLang="en-US" sz="2200"/>
              <a:t>텍스트를 텍스트로 변환하는 순순한 텍스트 처리기로 </a:t>
            </a:r>
            <a:r>
              <a:rPr lang="en-US" altLang="ko-KR" sz="2200"/>
              <a:t>C </a:t>
            </a:r>
            <a:r>
              <a:rPr lang="ko-KR" altLang="en-US" sz="2200"/>
              <a:t>프로그램을 받아 </a:t>
            </a:r>
            <a:r>
              <a:rPr lang="en-US" altLang="ko-KR" sz="2200"/>
              <a:t>C </a:t>
            </a:r>
            <a:r>
              <a:rPr lang="ko-KR" altLang="en-US" sz="2200"/>
              <a:t>프로그램을 결과로 산출</a:t>
            </a:r>
          </a:p>
          <a:p>
            <a:pPr lvl="1"/>
            <a:r>
              <a:rPr lang="ko-KR" altLang="en-US" sz="2200"/>
              <a:t>프리프로세서문이라고 불리는 문장들을 처리</a:t>
            </a:r>
          </a:p>
          <a:p>
            <a:pPr lvl="1"/>
            <a:r>
              <a:rPr lang="ko-KR" altLang="en-US" sz="2200"/>
              <a:t>주석</a:t>
            </a:r>
            <a:r>
              <a:rPr lang="en-US" altLang="ko-KR" sz="2200"/>
              <a:t>(comment)</a:t>
            </a:r>
            <a:r>
              <a:rPr lang="ko-KR" altLang="en-US" sz="2200"/>
              <a:t>을 지우는 역할</a:t>
            </a:r>
          </a:p>
          <a:p>
            <a:pPr lvl="2"/>
            <a:r>
              <a:rPr lang="en-US" altLang="ko-KR" sz="2000"/>
              <a:t>C </a:t>
            </a:r>
            <a:r>
              <a:rPr lang="ko-KR" altLang="en-US" sz="2000"/>
              <a:t>컴파일러는 주석이 있었는지 조차 알지 못하며 주석이 없는 순수한 </a:t>
            </a:r>
            <a:r>
              <a:rPr lang="en-US" altLang="ko-KR" sz="2000"/>
              <a:t>C </a:t>
            </a:r>
            <a:r>
              <a:rPr lang="ko-KR" altLang="en-US" sz="2000"/>
              <a:t>프로그램을 전달</a:t>
            </a:r>
          </a:p>
          <a:p>
            <a:r>
              <a:rPr lang="ko-KR" altLang="en-US" sz="2400"/>
              <a:t>프리프로세서문은 전처리기가 처리하는 문장이기 때문에 </a:t>
            </a:r>
            <a:r>
              <a:rPr lang="en-US" altLang="ko-KR" sz="2400"/>
              <a:t>C</a:t>
            </a:r>
            <a:r>
              <a:rPr lang="ko-KR" altLang="en-US" sz="2400"/>
              <a:t>의 문장과는 다른 형태로 되어 있으며</a:t>
            </a:r>
            <a:r>
              <a:rPr lang="en-US" altLang="ko-KR" sz="2400"/>
              <a:t>, </a:t>
            </a:r>
            <a:r>
              <a:rPr lang="ko-KR" altLang="en-US" sz="2400"/>
              <a:t>반드시 </a:t>
            </a:r>
            <a:r>
              <a:rPr lang="en-US" altLang="ko-KR" sz="2400"/>
              <a:t>'#'</a:t>
            </a:r>
            <a:r>
              <a:rPr lang="ko-KR" altLang="en-US" sz="2400"/>
              <a:t>으로 시작하도록 되어 있음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프로그램의 컴파일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define, undef, include, if, ifdef, ifndef, elif, else, endif, line, error, pragma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ko-KR" altLang="en-US"/>
              <a:t>전처리기는 텍스트 처리기이기 때문에 프리프로세서문은 프로그램의 어느 부분에나 올 수 있음</a:t>
            </a:r>
          </a:p>
          <a:p>
            <a:pPr>
              <a:lnSpc>
                <a:spcPct val="90000"/>
              </a:lnSpc>
            </a:pPr>
            <a:endParaRPr lang="ko-KR" altLang="en-US"/>
          </a:p>
          <a:p>
            <a:pPr>
              <a:lnSpc>
                <a:spcPct val="90000"/>
              </a:lnSpc>
            </a:pPr>
            <a:r>
              <a:rPr lang="ko-KR" altLang="en-US"/>
              <a:t>프리프로세서문은 자신이 있는 위치부터 그 화일의 끝까지만 효력을 발생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프로그램이 여러 개의 화일로 나뉘어져 있는 경우에는 각 화일마다 같은 프리프로세서문을 사용하여야 하는 경우가 많으며</a:t>
            </a:r>
            <a:r>
              <a:rPr lang="en-US" altLang="ko-KR"/>
              <a:t>, </a:t>
            </a:r>
            <a:r>
              <a:rPr lang="ko-KR" altLang="en-US"/>
              <a:t>이 경우 다음에 나올 헤더 화일이 매우 유용하게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프리프로세서문</a:t>
            </a: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#define   </a:t>
            </a:r>
            <a:r>
              <a:rPr lang="ko-KR" altLang="en-US"/>
              <a:t>이름     의미</a:t>
            </a:r>
          </a:p>
          <a:p>
            <a:pPr lvl="1"/>
            <a:r>
              <a:rPr lang="ko-KR" altLang="en-US"/>
              <a:t>원래는 오른쪽의 의미로 사용하여야 할 것을 대신 앞의 이름으로 사용</a:t>
            </a:r>
          </a:p>
          <a:p>
            <a:endParaRPr lang="ko-KR" altLang="en-US"/>
          </a:p>
          <a:p>
            <a:r>
              <a:rPr lang="en-US" altLang="ko-KR"/>
              <a:t>#define </a:t>
            </a:r>
            <a:r>
              <a:rPr lang="ko-KR" altLang="en-US"/>
              <a:t>이름</a:t>
            </a:r>
            <a:r>
              <a:rPr lang="en-US" altLang="ko-KR"/>
              <a:t>(</a:t>
            </a:r>
            <a:r>
              <a:rPr lang="ko-KR" altLang="en-US"/>
              <a:t>매개변수</a:t>
            </a:r>
            <a:r>
              <a:rPr lang="en-US" altLang="ko-KR"/>
              <a:t>) </a:t>
            </a:r>
            <a:r>
              <a:rPr lang="ko-KR" altLang="en-US"/>
              <a:t>의미 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/* </a:t>
            </a:r>
            <a:r>
              <a:rPr lang="ko-KR" altLang="en-US"/>
              <a:t>매크로 함수 *</a:t>
            </a:r>
            <a:r>
              <a:rPr lang="en-US" altLang="ko-KR"/>
              <a:t>/ 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#define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ex_)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#define PI 3.141592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전처리기는 이 다음부터 나타나는 모든 </a:t>
            </a:r>
            <a:r>
              <a:rPr lang="en-US" altLang="ko-KR" sz="2200"/>
              <a:t>PI</a:t>
            </a:r>
            <a:r>
              <a:rPr lang="ko-KR" altLang="en-US" sz="2200"/>
              <a:t>를 </a:t>
            </a:r>
            <a:r>
              <a:rPr lang="en-US" altLang="ko-KR" sz="2200"/>
              <a:t>3.141592</a:t>
            </a:r>
            <a:r>
              <a:rPr lang="ko-KR" altLang="en-US" sz="2200"/>
              <a:t>로 바꾸게 되므로 사용자는 </a:t>
            </a:r>
            <a:r>
              <a:rPr lang="en-US" altLang="ko-KR" sz="2200"/>
              <a:t>3.141592 </a:t>
            </a:r>
            <a:r>
              <a:rPr lang="ko-KR" altLang="en-US" sz="2200"/>
              <a:t>대신에 </a:t>
            </a:r>
            <a:r>
              <a:rPr lang="en-US" altLang="ko-KR" sz="2200"/>
              <a:t>PI</a:t>
            </a:r>
            <a:r>
              <a:rPr lang="ko-KR" altLang="en-US" sz="2200"/>
              <a:t>라고 사용</a:t>
            </a:r>
          </a:p>
          <a:p>
            <a:pPr lvl="1">
              <a:lnSpc>
                <a:spcPct val="90000"/>
              </a:lnSpc>
            </a:pPr>
            <a:endParaRPr lang="ko-KR" altLang="en-US" sz="220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l = 2.0 * PI * r;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a = PI * r * r;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ko-KR" altLang="en-US" sz="2400"/>
              <a:t>전처리기는 이를 처리하여 다음과 같이 바꾸어 </a:t>
            </a:r>
            <a:r>
              <a:rPr lang="en-US" altLang="ko-KR" sz="2400"/>
              <a:t>C </a:t>
            </a:r>
            <a:r>
              <a:rPr lang="ko-KR" altLang="en-US" sz="2400"/>
              <a:t>컴파일러에게 전달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a = 3.141592 * r * r;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#define (2)</a:t>
            </a: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컴파일러는 </a:t>
            </a:r>
            <a:r>
              <a:rPr lang="en-US" altLang="ko-KR" sz="2400"/>
              <a:t>PI</a:t>
            </a:r>
            <a:r>
              <a:rPr lang="ko-KR" altLang="en-US" sz="2400"/>
              <a:t>라는 값에 대해서 알 지 못하므로 </a:t>
            </a:r>
            <a:r>
              <a:rPr lang="en-US" altLang="ko-KR" sz="2400"/>
              <a:t>PI</a:t>
            </a:r>
            <a:r>
              <a:rPr lang="ko-KR" altLang="en-US" sz="2400"/>
              <a:t>는 </a:t>
            </a:r>
            <a:r>
              <a:rPr lang="en-US" altLang="ko-KR" sz="2400"/>
              <a:t>3.141592</a:t>
            </a:r>
            <a:r>
              <a:rPr lang="ko-KR" altLang="en-US" sz="2400"/>
              <a:t>를 대신한 하나의 상수라 볼 수 있으며</a:t>
            </a:r>
            <a:r>
              <a:rPr lang="en-US" altLang="ko-KR" sz="2400"/>
              <a:t>, </a:t>
            </a:r>
            <a:r>
              <a:rPr lang="ko-KR" altLang="en-US" sz="2400"/>
              <a:t>숫자가 아닌 기호 형태로 되어 있기 때문에 이를 기호 상수라 함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>
              <a:lnSpc>
                <a:spcPct val="90000"/>
              </a:lnSpc>
            </a:pPr>
            <a:r>
              <a:rPr lang="ko-KR" altLang="en-US" sz="2400"/>
              <a:t>반면에 스트링 안이나 이름 안에 있는 것은 치환되지 않음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	</a:t>
            </a:r>
            <a:r>
              <a:rPr lang="en-US" altLang="ko-KR" sz="2400"/>
              <a:t>Ex)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		 #define MSG "Hello!"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   </a:t>
            </a:r>
            <a:r>
              <a:rPr lang="en-US" altLang="ko-KR"/>
              <a:t>main()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    {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ko-KR"/>
              <a:t> </a:t>
            </a:r>
            <a:r>
              <a:rPr lang="en-US" altLang="ko-KR" sz="2400"/>
              <a:t>printf("MSG");</a:t>
            </a:r>
            <a:r>
              <a:rPr lang="en-US" altLang="ko-KR"/>
              <a:t>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} 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MSG</a:t>
            </a:r>
            <a:r>
              <a:rPr lang="ko-KR" altLang="en-US" sz="2400"/>
              <a:t>는 스트링 내에 있기 때문에 치환되지 않음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#define (3)</a:t>
            </a: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기호 상수를 정의할 때 이미 앞에서 정의한 상수를 사용할 수 있음</a:t>
            </a:r>
          </a:p>
          <a:p>
            <a:endParaRPr lang="ko-KR" altLang="en-US"/>
          </a:p>
          <a:p>
            <a:pPr>
              <a:buFont typeface="Wingdings" pitchFamily="2" charset="2"/>
              <a:buNone/>
            </a:pPr>
            <a:r>
              <a:rPr lang="ko-KR" altLang="en-US"/>
              <a:t>   </a:t>
            </a:r>
            <a:r>
              <a:rPr lang="en-US" altLang="ko-KR"/>
              <a:t>Ex)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#define TWO 2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#define FOUR TWO*TWO</a:t>
            </a:r>
          </a:p>
          <a:p>
            <a:pPr lvl="1">
              <a:buFontTx/>
              <a:buNone/>
            </a:pPr>
            <a:endParaRPr lang="en-US" altLang="ko-KR"/>
          </a:p>
          <a:p>
            <a:r>
              <a:rPr lang="ko-KR" altLang="en-US"/>
              <a:t>이때 </a:t>
            </a:r>
            <a:r>
              <a:rPr lang="en-US" altLang="ko-KR"/>
              <a:t>x = FOUR;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</a:t>
            </a:r>
            <a:r>
              <a:rPr lang="ko-KR" altLang="en-US"/>
              <a:t>로 사용하면 이는 전처리기에 의해 </a:t>
            </a:r>
          </a:p>
          <a:p>
            <a:pPr>
              <a:buFont typeface="Wingdings" pitchFamily="2" charset="2"/>
              <a:buNone/>
            </a:pPr>
            <a:r>
              <a:rPr lang="ko-KR" altLang="en-US"/>
              <a:t>    </a:t>
            </a:r>
            <a:r>
              <a:rPr lang="en-US" altLang="ko-KR"/>
              <a:t>x = 2*2;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#define (3)</a:t>
            </a: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사용자가 기억하기 힘든 수치나 데이터들을 알아보기 쉽게 나타낼 때도 사용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  <a:p>
            <a:pPr>
              <a:buFont typeface="Wingdings" pitchFamily="2" charset="2"/>
              <a:buNone/>
            </a:pPr>
            <a:r>
              <a:rPr lang="ko-KR" altLang="en-US"/>
              <a:t>	</a:t>
            </a:r>
            <a:r>
              <a:rPr lang="en-US" altLang="ko-KR"/>
              <a:t>ex)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	#define  TRUE    1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#define  FALSE   0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#define  EOF	   -1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#define (3)</a:t>
            </a: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#define </a:t>
            </a:r>
            <a:r>
              <a:rPr lang="ko-KR" altLang="en-US" sz="2400"/>
              <a:t>이름</a:t>
            </a:r>
            <a:r>
              <a:rPr lang="en-US" altLang="ko-KR" sz="2400"/>
              <a:t>(</a:t>
            </a:r>
            <a:r>
              <a:rPr lang="ko-KR" altLang="en-US" sz="2400"/>
              <a:t>매개변수</a:t>
            </a:r>
            <a:r>
              <a:rPr lang="en-US" altLang="ko-KR" sz="2400"/>
              <a:t>) </a:t>
            </a:r>
            <a:r>
              <a:rPr lang="ko-KR" altLang="en-US" sz="2400"/>
              <a:t>의미</a:t>
            </a:r>
          </a:p>
          <a:p>
            <a:pPr lvl="1"/>
            <a:r>
              <a:rPr lang="en-US" altLang="ko-KR" sz="2200"/>
              <a:t>#define</a:t>
            </a:r>
            <a:r>
              <a:rPr lang="ko-KR" altLang="en-US" sz="2200"/>
              <a:t>문을 사용하여 함수와 같은 효과</a:t>
            </a:r>
          </a:p>
          <a:p>
            <a:pPr lvl="1"/>
            <a:endParaRPr lang="ko-KR" altLang="en-US" sz="2200"/>
          </a:p>
          <a:p>
            <a:pPr>
              <a:buFont typeface="Wingdings" pitchFamily="2" charset="2"/>
              <a:buNone/>
            </a:pPr>
            <a:r>
              <a:rPr lang="ko-KR" altLang="en-US" sz="2400"/>
              <a:t>   </a:t>
            </a:r>
            <a:r>
              <a:rPr lang="en-US" altLang="ko-KR" sz="2400"/>
              <a:t>Ex)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#define SQ(x) ((x) * (x)) </a:t>
            </a:r>
          </a:p>
          <a:p>
            <a:pPr lvl="1"/>
            <a:r>
              <a:rPr lang="ko-KR" altLang="en-US" sz="2200"/>
              <a:t>형식 인자 양쪽에는 괄호를 쳐주는 것이 좋다</a:t>
            </a:r>
          </a:p>
          <a:p>
            <a:pPr lvl="1"/>
            <a:r>
              <a:rPr lang="ko-KR" altLang="en-US" sz="2200"/>
              <a:t>함수 이름과 뒤에오는 괄호에 공백을 두어서는 안된다</a:t>
            </a:r>
          </a:p>
          <a:p>
            <a:pPr lvl="1"/>
            <a:endParaRPr lang="ko-KR" altLang="en-US" sz="2200"/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x = SQ(3) -----------&gt; x = ((3)*(3)) </a:t>
            </a:r>
          </a:p>
          <a:p>
            <a:pPr lvl="1"/>
            <a:r>
              <a:rPr lang="en-US" altLang="ko-KR" sz="2200"/>
              <a:t> y = SQ(9) -----------&gt; y = ((9)*(9)) </a:t>
            </a:r>
          </a:p>
          <a:p>
            <a:pPr lvl="1"/>
            <a:r>
              <a:rPr lang="en-US" altLang="ko-KR" sz="2200"/>
              <a:t> z = SQ(a) -----------&gt; z = ((a)*(a))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매크로 함수</a:t>
            </a: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매크로 함수를 사용할 때 한 가지 주의할 점이 있는데</a:t>
            </a:r>
            <a:r>
              <a:rPr lang="en-US" altLang="ko-KR" sz="2400"/>
              <a:t>, </a:t>
            </a:r>
            <a:r>
              <a:rPr lang="ko-KR" altLang="en-US" sz="2400"/>
              <a:t>바로 함수부분의 변수 </a:t>
            </a:r>
            <a:r>
              <a:rPr lang="en-US" altLang="ko-KR" sz="2400"/>
              <a:t>'x'</a:t>
            </a:r>
            <a:r>
              <a:rPr lang="ko-KR" altLang="en-US" sz="2400"/>
              <a:t>에 괄호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만약 괄호를 없애고 프로그램을 한다면</a:t>
            </a:r>
            <a:r>
              <a:rPr lang="en-US" altLang="ko-KR" sz="2400">
                <a:latin typeface="Times New Roman"/>
              </a:rPr>
              <a:t>…</a:t>
            </a:r>
            <a:endParaRPr lang="en-US" altLang="ko-KR" sz="2400"/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#define SQ(x) (x * x)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[ SQ() </a:t>
            </a:r>
            <a:r>
              <a:rPr lang="ko-KR" altLang="en-US" sz="2200"/>
              <a:t>를 사용한 예 </a:t>
            </a:r>
            <a:r>
              <a:rPr lang="en-US" altLang="ko-KR" sz="2200"/>
              <a:t>]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x = SQ(3) -------&gt; x = (3 * 3);            /* </a:t>
            </a:r>
            <a:r>
              <a:rPr lang="ko-KR" altLang="en-US" sz="2200"/>
              <a:t>답 </a:t>
            </a:r>
            <a:r>
              <a:rPr lang="en-US" altLang="ko-KR" sz="2200"/>
              <a:t>: 9   */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y = SQ(4 + 5) ----&gt; x = (4 + 5 * 4 + 5); /* </a:t>
            </a:r>
            <a:r>
              <a:rPr lang="ko-KR" altLang="en-US" sz="2200"/>
              <a:t>답 </a:t>
            </a:r>
            <a:r>
              <a:rPr lang="en-US" altLang="ko-KR" sz="2200"/>
              <a:t>: 29 */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en-US" altLang="ko-KR" sz="2400"/>
              <a:t>9</a:t>
            </a:r>
            <a:r>
              <a:rPr lang="ko-KR" altLang="en-US" sz="2400"/>
              <a:t>의 제곱한 값 </a:t>
            </a:r>
            <a:r>
              <a:rPr lang="en-US" altLang="ko-KR" sz="2400"/>
              <a:t>'81'</a:t>
            </a:r>
            <a:r>
              <a:rPr lang="ko-KR" altLang="en-US" sz="2400"/>
              <a:t>을 원했는데 결과는 곱하기의 연산 우선순위 때문에 답이 </a:t>
            </a:r>
            <a:r>
              <a:rPr lang="en-US" altLang="ko-KR" sz="2400"/>
              <a:t>'29'</a:t>
            </a:r>
            <a:r>
              <a:rPr lang="ko-KR" altLang="en-US" sz="2400"/>
              <a:t>가 나옴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이러한 오류를 막기 위해서 매크로 함수의 형식 인자 양쪽에는 괄호를 반드시 해 주어야 하는 것이 원칙으로 되어 있다</a:t>
            </a:r>
            <a:r>
              <a:rPr lang="en-US" altLang="ko-KR" sz="2400"/>
              <a:t>.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매크로 함수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MAX 100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MIN 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FALSE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max(x,y) (((x) &gt; (y)) ? (x) : (y))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min(x,y) (((x) &lt; (y)) ? (x) : (y))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NL '\n'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SPACE ' '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TAB '\t'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TABNO 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PR(x) printf("%d\n",x)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PRC(x) printf("%c\n",x)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#define tab(x,n) for(x = 0; x &lt; n; x++) putchar(SPACE)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/* </a:t>
            </a:r>
            <a:r>
              <a:rPr lang="ko-KR" altLang="en-US" sz="2000"/>
              <a:t>매크로는 데이터 유형에 신경 쓸 필요가 없고 여러 데이터 유형에 다 사용할 수 있다 *</a:t>
            </a:r>
            <a:r>
              <a:rPr lang="en-US" altLang="ko-KR" sz="2000"/>
              <a:t>/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564BE8-D64A-4AEE-881E-E58F9F8F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실제 컴퓨터에서는 보통 </a:t>
            </a:r>
            <a:r>
              <a:rPr lang="ko-KR" altLang="en-US" sz="2000" dirty="0">
                <a:hlinkClick r:id="rId2" tooltip="이진법"/>
              </a:rPr>
              <a:t>이진법</a:t>
            </a:r>
            <a:r>
              <a:rPr lang="ko-KR" altLang="en-US" sz="2000" dirty="0"/>
              <a:t>을 사용하여 다음과 같이 세 부분의 값으로 실수를 나타낸다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 err="1"/>
              <a:t>부호부</a:t>
            </a:r>
            <a:r>
              <a:rPr lang="ko-KR" altLang="en-US" sz="2000" dirty="0"/>
              <a:t> </a:t>
            </a:r>
            <a:r>
              <a:rPr lang="en-US" altLang="ko-KR" sz="2000" dirty="0"/>
              <a:t>(1</a:t>
            </a:r>
            <a:r>
              <a:rPr lang="ko-KR" altLang="en-US" sz="2000" dirty="0"/>
              <a:t>비트</a:t>
            </a:r>
            <a:r>
              <a:rPr lang="en-US" altLang="ko-KR" sz="2000" dirty="0"/>
              <a:t>) : </a:t>
            </a:r>
            <a:r>
              <a:rPr lang="ko-KR" altLang="en-US" sz="2000" dirty="0"/>
              <a:t>양수일 때는 </a:t>
            </a:r>
            <a:r>
              <a:rPr lang="en-US" altLang="ko-KR" sz="2000" dirty="0"/>
              <a:t>0, </a:t>
            </a:r>
            <a:r>
              <a:rPr lang="ko-KR" altLang="en-US" sz="2000" dirty="0"/>
              <a:t>음수일 때는 </a:t>
            </a:r>
            <a:r>
              <a:rPr lang="en-US" altLang="ko-KR" sz="2000" dirty="0"/>
              <a:t>1</a:t>
            </a:r>
          </a:p>
          <a:p>
            <a:pPr lvl="1"/>
            <a:r>
              <a:rPr lang="ko-KR" altLang="en-US" sz="2000" dirty="0" err="1"/>
              <a:t>지수부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부호가 있는 정수</a:t>
            </a:r>
            <a:r>
              <a:rPr lang="en-US" altLang="ko-KR" sz="2000" dirty="0"/>
              <a:t>, 7</a:t>
            </a:r>
            <a:r>
              <a:rPr lang="ko-KR" altLang="en-US" sz="2000" dirty="0"/>
              <a:t>비트</a:t>
            </a:r>
            <a:r>
              <a:rPr lang="en-US" altLang="ko-KR" sz="2000" dirty="0"/>
              <a:t>) : </a:t>
            </a:r>
            <a:r>
              <a:rPr lang="ko-KR" altLang="en-US" sz="2000" dirty="0"/>
              <a:t>제일 앞의 </a:t>
            </a:r>
            <a:r>
              <a:rPr lang="en-US" altLang="ko-KR" sz="2000" dirty="0"/>
              <a:t>1</a:t>
            </a:r>
            <a:r>
              <a:rPr lang="ko-KR" altLang="en-US" sz="2000" dirty="0"/>
              <a:t>비트는 부호를 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6</a:t>
            </a:r>
            <a:r>
              <a:rPr lang="ko-KR" altLang="en-US" sz="2000" dirty="0"/>
              <a:t>비트로 표시</a:t>
            </a:r>
          </a:p>
          <a:p>
            <a:pPr lvl="1"/>
            <a:r>
              <a:rPr lang="ko-KR" altLang="en-US" sz="2000" dirty="0" err="1"/>
              <a:t>정규화된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가수부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부호가 없는 정수</a:t>
            </a:r>
            <a:r>
              <a:rPr lang="en-US" altLang="ko-KR" sz="2000" dirty="0"/>
              <a:t>, 24</a:t>
            </a:r>
            <a:r>
              <a:rPr lang="ko-KR" altLang="en-US" sz="2000" dirty="0"/>
              <a:t>비트</a:t>
            </a:r>
            <a:r>
              <a:rPr lang="en-US" altLang="ko-KR" sz="2000" dirty="0"/>
              <a:t>) : </a:t>
            </a:r>
            <a:r>
              <a:rPr lang="ko-KR" altLang="en-US" sz="2000" dirty="0"/>
              <a:t>제일 앞의 비트는 </a:t>
            </a:r>
            <a:r>
              <a:rPr lang="ko-KR" altLang="en-US" sz="2000" dirty="0" err="1"/>
              <a:t>정규화되었으므로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십진수 </a:t>
            </a:r>
            <a:r>
              <a:rPr lang="en-US" altLang="ko-KR" sz="2000" dirty="0"/>
              <a:t>21.8125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정규화된</a:t>
            </a:r>
            <a:r>
              <a:rPr lang="ko-KR" altLang="en-US" sz="2000" dirty="0"/>
              <a:t> 이진수로 나타낸다고 해보자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소수점 위의 </a:t>
            </a:r>
            <a:r>
              <a:rPr lang="en-US" altLang="ko-KR" sz="2000" dirty="0"/>
              <a:t>(21.)</a:t>
            </a:r>
            <a:r>
              <a:rPr lang="en-US" altLang="ko-KR" sz="2000" baseline="-25000" dirty="0"/>
              <a:t>10</a:t>
            </a:r>
            <a:r>
              <a:rPr lang="en-US" altLang="ko-KR" sz="2000" dirty="0"/>
              <a:t>=(10101)</a:t>
            </a:r>
            <a:r>
              <a:rPr lang="en-US" altLang="ko-KR" sz="2000" baseline="-25000" dirty="0"/>
              <a:t>2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/>
              <a:t>소수점 아래 </a:t>
            </a:r>
            <a:r>
              <a:rPr lang="en-US" altLang="ko-KR" sz="2000" dirty="0"/>
              <a:t>(0.8125)</a:t>
            </a:r>
            <a:r>
              <a:rPr lang="en-US" altLang="ko-KR" sz="2000" baseline="-25000" dirty="0"/>
              <a:t>10</a:t>
            </a:r>
            <a:r>
              <a:rPr lang="en-US" altLang="ko-KR" sz="2000" dirty="0"/>
              <a:t>=(11010)</a:t>
            </a:r>
            <a:r>
              <a:rPr lang="en-US" altLang="ko-KR" sz="2000" baseline="-25000" dirty="0"/>
              <a:t>2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즉 </a:t>
            </a:r>
            <a:r>
              <a:rPr lang="en-US" altLang="ko-KR" sz="2000" dirty="0"/>
              <a:t>(21.8125)</a:t>
            </a:r>
            <a:r>
              <a:rPr lang="en-US" altLang="ko-KR" sz="2000" baseline="-25000" dirty="0"/>
              <a:t>10</a:t>
            </a:r>
            <a:r>
              <a:rPr lang="en-US" altLang="ko-KR" sz="2000" dirty="0"/>
              <a:t>=(10101.11010)</a:t>
            </a:r>
            <a:r>
              <a:rPr lang="en-US" altLang="ko-KR" sz="2000" baseline="-25000" dirty="0"/>
              <a:t>2</a:t>
            </a:r>
            <a:r>
              <a:rPr lang="ko-KR" altLang="en-US" sz="2000" dirty="0"/>
              <a:t>이며</a:t>
            </a:r>
            <a:r>
              <a:rPr lang="en-US" altLang="ko-KR" sz="2000" dirty="0"/>
              <a:t>, </a:t>
            </a:r>
            <a:r>
              <a:rPr lang="ko-KR" altLang="en-US" sz="2000" dirty="0"/>
              <a:t>이를 </a:t>
            </a:r>
            <a:r>
              <a:rPr lang="ko-KR" altLang="en-US" sz="2000" dirty="0" err="1"/>
              <a:t>정규화하면</a:t>
            </a:r>
            <a:r>
              <a:rPr lang="ko-KR" altLang="en-US" sz="2000" dirty="0"/>
              <a:t> </a:t>
            </a:r>
            <a:r>
              <a:rPr lang="en-US" altLang="ko-KR" sz="2000" dirty="0"/>
              <a:t>0.1010111010×2</a:t>
            </a:r>
            <a:r>
              <a:rPr lang="en-US" altLang="ko-KR" sz="2000" baseline="30000" dirty="0"/>
              <a:t>5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지수의 </a:t>
            </a:r>
            <a:r>
              <a:rPr lang="en-US" altLang="ko-KR" sz="2000" dirty="0"/>
              <a:t>5</a:t>
            </a:r>
            <a:r>
              <a:rPr lang="ko-KR" altLang="en-US" sz="2000" dirty="0"/>
              <a:t>를 이진법으로 바꾸면 </a:t>
            </a:r>
            <a:r>
              <a:rPr lang="en-US" altLang="ko-KR" sz="2000" dirty="0"/>
              <a:t>101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dirty="0"/>
              <a:t>맨 앞 비트의 부호는 </a:t>
            </a:r>
            <a:r>
              <a:rPr lang="en-US" altLang="ko-KR" sz="2000" dirty="0"/>
              <a:t>0(</a:t>
            </a:r>
            <a:r>
              <a:rPr lang="ko-KR" altLang="en-US" sz="2000" dirty="0"/>
              <a:t>양</a:t>
            </a:r>
            <a:r>
              <a:rPr lang="en-US" altLang="ko-KR" sz="2000" dirty="0"/>
              <a:t>)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지수부</a:t>
            </a:r>
            <a:r>
              <a:rPr lang="ko-KR" altLang="en-US" sz="2000" dirty="0"/>
              <a:t> 부호는 </a:t>
            </a:r>
            <a:r>
              <a:rPr lang="en-US" altLang="ko-KR" sz="2000" dirty="0"/>
              <a:t>0(</a:t>
            </a:r>
            <a:r>
              <a:rPr lang="ko-KR" altLang="en-US" sz="2000" dirty="0"/>
              <a:t>양</a:t>
            </a:r>
            <a:r>
              <a:rPr lang="en-US" altLang="ko-KR" sz="2000" dirty="0"/>
              <a:t>)</a:t>
            </a:r>
            <a:r>
              <a:rPr lang="ko-KR" altLang="en-US" sz="2000" dirty="0"/>
              <a:t>이며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지수부</a:t>
            </a:r>
            <a:r>
              <a:rPr lang="ko-KR" altLang="en-US" sz="2000" dirty="0"/>
              <a:t> 나머지 </a:t>
            </a:r>
            <a:r>
              <a:rPr lang="en-US" altLang="ko-KR" sz="2000" dirty="0"/>
              <a:t>6</a:t>
            </a:r>
            <a:r>
              <a:rPr lang="ko-KR" altLang="en-US" sz="2000" dirty="0"/>
              <a:t>개 비트는 </a:t>
            </a:r>
            <a:r>
              <a:rPr lang="en-US" altLang="ko-KR" sz="2000" dirty="0"/>
              <a:t>000101, </a:t>
            </a:r>
            <a:r>
              <a:rPr lang="ko-KR" altLang="en-US" sz="2000" dirty="0"/>
              <a:t>가수부는 </a:t>
            </a:r>
            <a:r>
              <a:rPr lang="en-US" altLang="ko-KR" sz="2000" dirty="0"/>
              <a:t>101011101000…</a:t>
            </a:r>
            <a:r>
              <a:rPr lang="ko-KR" altLang="en-US" sz="2000" dirty="0"/>
              <a:t>이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이것을 결합하면 </a:t>
            </a:r>
            <a:r>
              <a:rPr lang="en-US" altLang="ko-KR" sz="2000" dirty="0"/>
              <a:t>(00000101101011101000000000000000)</a:t>
            </a:r>
            <a:r>
              <a:rPr lang="en-US" altLang="ko-KR" sz="2000" baseline="-25000" dirty="0"/>
              <a:t>2</a:t>
            </a:r>
            <a:r>
              <a:rPr lang="ko-KR" altLang="en-US" sz="2000" dirty="0"/>
              <a:t>가 된다</a:t>
            </a:r>
          </a:p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4FA2F-CD9B-4E4F-83A0-2450FE13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4D4A3D4-2462-4B25-9576-05D4C2EF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en-US" altLang="ko-KR" sz="3600" dirty="0"/>
              <a:t>32</a:t>
            </a:r>
            <a:r>
              <a:rPr lang="ko-KR" altLang="en-US" sz="3600" dirty="0"/>
              <a:t>비트 컴퓨터에서의 부동소수점 방식</a:t>
            </a:r>
          </a:p>
        </p:txBody>
      </p:sp>
    </p:spTree>
    <p:extLst>
      <p:ext uri="{BB962C8B-B14F-4D97-AF65-F5344CB8AC3E}">
        <p14:creationId xmlns:p14="http://schemas.microsoft.com/office/powerpoint/2010/main" val="1955575130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static char ca[] = "This\tis\tstring.\n";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char *cp = ca;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int i = MAX;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int j = MIN;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if (max(i-j,j) &gt; min(i+j,i))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++i;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--j;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PR(i);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PR(j);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while (*cp != FALSE)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	if (*cp == TAB)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		tab(i,TABNO);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		else if (*cp == NL)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		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	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		PRC(*cp);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	++cp;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028384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매크로 함수를 사용함으로써 생기는 이점</a:t>
            </a:r>
          </a:p>
          <a:p>
            <a:pPr lvl="1"/>
            <a:r>
              <a:rPr lang="ko-KR" altLang="en-US"/>
              <a:t>실행속도가 빨라진다</a:t>
            </a:r>
          </a:p>
          <a:p>
            <a:pPr lvl="1"/>
            <a:r>
              <a:rPr lang="ko-KR" altLang="en-US"/>
              <a:t>일반 함수의 경우 함수를 호출할 때 시간이 걸리는데 반해 매크로 함수는 사실 함수가 아니기 때문에 함수 호출 시간이 소모되지 않는다</a:t>
            </a:r>
          </a:p>
          <a:p>
            <a:pPr lvl="1"/>
            <a:r>
              <a:rPr lang="en-US" altLang="ko-KR"/>
              <a:t>Cf) </a:t>
            </a:r>
            <a:r>
              <a:rPr lang="ko-KR" altLang="en-US"/>
              <a:t>매크로 함수는 함수처럼 보일 뿐이지 사실은 연속적인 프로그램일 뿐이다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매크로 함수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void swap(int *a, int *b)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 lvl="1">
              <a:buFontTx/>
              <a:buNone/>
            </a:pPr>
            <a:r>
              <a:rPr lang="en-US" altLang="ko-KR"/>
              <a:t> int temp; </a:t>
            </a:r>
          </a:p>
          <a:p>
            <a:pPr lvl="1">
              <a:buFontTx/>
              <a:buNone/>
            </a:pPr>
            <a:r>
              <a:rPr lang="en-US" altLang="ko-KR"/>
              <a:t> temp = *a; </a:t>
            </a:r>
          </a:p>
          <a:p>
            <a:pPr lvl="1">
              <a:buFontTx/>
              <a:buNone/>
            </a:pPr>
            <a:r>
              <a:rPr lang="en-US" altLang="ko-KR"/>
              <a:t> *a = *b; </a:t>
            </a:r>
          </a:p>
          <a:p>
            <a:pPr lvl="1">
              <a:buFontTx/>
              <a:buNone/>
            </a:pPr>
            <a:r>
              <a:rPr lang="en-US" altLang="ko-KR"/>
              <a:t> *b = temp;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>
              <a:buFont typeface="Wingdings" pitchFamily="2" charset="2"/>
              <a:buNone/>
            </a:pPr>
            <a:r>
              <a:rPr lang="en-US" altLang="ko-KR"/>
              <a:t>#define swap(a,b) { a ^= b; b ^= a; a ^= b; 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초기값  </a:t>
            </a:r>
          </a:p>
          <a:p>
            <a:pPr lvl="1">
              <a:buFontTx/>
              <a:buNone/>
            </a:pPr>
            <a:r>
              <a:rPr lang="en-US" altLang="ko-KR"/>
              <a:t>a = 5(</a:t>
            </a:r>
            <a:r>
              <a:rPr lang="ko-KR" altLang="en-US"/>
              <a:t>이진수</a:t>
            </a:r>
            <a:r>
              <a:rPr lang="en-US" altLang="ko-KR"/>
              <a:t>:101), b = 6(</a:t>
            </a:r>
            <a:r>
              <a:rPr lang="ko-KR" altLang="en-US"/>
              <a:t>이진수</a:t>
            </a:r>
            <a:r>
              <a:rPr lang="en-US" altLang="ko-KR"/>
              <a:t>:110) </a:t>
            </a:r>
          </a:p>
          <a:p>
            <a:pPr lvl="1">
              <a:buFontTx/>
              <a:buNone/>
            </a:pPr>
            <a:endParaRPr lang="en-US" altLang="ko-KR"/>
          </a:p>
          <a:p>
            <a:pPr lvl="1">
              <a:buFontTx/>
              <a:buNone/>
            </a:pPr>
            <a:r>
              <a:rPr lang="en-US" altLang="ko-KR" sz="2200"/>
              <a:t>a = a ^ b; (101 xor 110 = 011) -&gt; a = 3, b = 6</a:t>
            </a:r>
          </a:p>
          <a:p>
            <a:pPr lvl="1">
              <a:buFontTx/>
              <a:buNone/>
            </a:pPr>
            <a:r>
              <a:rPr lang="en-US" altLang="ko-KR" sz="2200"/>
              <a:t>b = b ^ a; (110 xor 011 = 101) -&gt; a = 3, b = 5 </a:t>
            </a:r>
          </a:p>
          <a:p>
            <a:pPr lvl="1">
              <a:buFontTx/>
              <a:buNone/>
            </a:pPr>
            <a:r>
              <a:rPr lang="en-US" altLang="ko-KR" sz="2200"/>
              <a:t>a = a ^ b; (011 xor 101 = 110) -&gt; a = 6, b = 5</a:t>
            </a:r>
            <a:r>
              <a:rPr lang="en-US" altLang="ko-KR"/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88424" cy="500042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#include &lt;</a:t>
            </a:r>
            <a:r>
              <a:rPr lang="ko-KR" altLang="en-US" sz="2400"/>
              <a:t>화일 이름</a:t>
            </a:r>
            <a:r>
              <a:rPr lang="en-US" altLang="ko-KR" sz="2400"/>
              <a:t>&gt; /* </a:t>
            </a:r>
            <a:r>
              <a:rPr lang="ko-KR" altLang="en-US" sz="2400"/>
              <a:t>시스템 제공 화일 *</a:t>
            </a:r>
            <a:r>
              <a:rPr lang="en-US" altLang="ko-KR" sz="2400"/>
              <a:t>/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&lt; &gt;</a:t>
            </a:r>
            <a:r>
              <a:rPr lang="ko-KR" altLang="en-US" sz="2200"/>
              <a:t>로 둘려싸여 있는 화일은 </a:t>
            </a:r>
            <a:r>
              <a:rPr lang="en-US" altLang="ko-KR" sz="2200"/>
              <a:t>C</a:t>
            </a:r>
            <a:r>
              <a:rPr lang="ko-KR" altLang="en-US" sz="2200"/>
              <a:t>에서 미리 정해놓은 디렉토리에서 찾음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거기에 해당 화일이 있으면 이를 읽어들이고 없으면 에러가 발생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#include "</a:t>
            </a:r>
            <a:r>
              <a:rPr lang="ko-KR" altLang="en-US" sz="2400"/>
              <a:t>화일 이름 </a:t>
            </a:r>
            <a:r>
              <a:rPr lang="en-US" altLang="ko-KR" sz="2400"/>
              <a:t>" /* </a:t>
            </a:r>
            <a:r>
              <a:rPr lang="ko-KR" altLang="en-US" sz="2400"/>
              <a:t>사용자 정의 화일 *</a:t>
            </a:r>
            <a:r>
              <a:rPr lang="en-US" altLang="ko-KR" sz="2400"/>
              <a:t>/ 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" "</a:t>
            </a:r>
            <a:r>
              <a:rPr lang="ko-KR" altLang="en-US" sz="2200"/>
              <a:t>로 둘러싸여 있는 화일은 현재의 디렉토리에서 찾음</a:t>
            </a:r>
          </a:p>
          <a:p>
            <a:pPr>
              <a:lnSpc>
                <a:spcPct val="90000"/>
              </a:lnSpc>
            </a:pPr>
            <a:endParaRPr lang="ko-KR" altLang="en-US" sz="2400"/>
          </a:p>
          <a:p>
            <a:pPr>
              <a:lnSpc>
                <a:spcPct val="90000"/>
              </a:lnSpc>
            </a:pPr>
            <a:r>
              <a:rPr lang="en-US" altLang="ko-KR" sz="2400"/>
              <a:t>#include</a:t>
            </a:r>
            <a:r>
              <a:rPr lang="ko-KR" altLang="en-US" sz="2400"/>
              <a:t>라는 명령어는 뒤에 쓰인 화일은 현재 화일의 윗부분으로 읽어 온 다음 컴파일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#include</a:t>
            </a:r>
            <a:r>
              <a:rPr lang="ko-KR" altLang="en-US" sz="2400"/>
              <a:t>해서 읽을 수 있는 화일은 텍스트 화일이면 어느것이나 무관</a:t>
            </a:r>
            <a:r>
              <a:rPr lang="en-US" altLang="ko-KR" sz="2400"/>
              <a:t>(</a:t>
            </a:r>
            <a:r>
              <a:rPr lang="ko-KR" altLang="en-US" sz="2400"/>
              <a:t>일반적으로 확장명이 *</a:t>
            </a:r>
            <a:r>
              <a:rPr lang="en-US" altLang="ko-KR" sz="2400"/>
              <a:t>.h)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반드시 </a:t>
            </a:r>
            <a:r>
              <a:rPr lang="en-US" altLang="ko-KR" sz="2400"/>
              <a:t>C</a:t>
            </a:r>
            <a:r>
              <a:rPr lang="ko-KR" altLang="en-US" sz="2400"/>
              <a:t>언어 문법에 맞게 쓰여진 화일이어야 한며 </a:t>
            </a:r>
            <a:r>
              <a:rPr lang="en-US" altLang="ko-KR" sz="2400"/>
              <a:t>#include</a:t>
            </a:r>
            <a:r>
              <a:rPr lang="ko-KR" altLang="en-US" sz="2400"/>
              <a:t>로 포함한 화일 내에 또 </a:t>
            </a:r>
            <a:r>
              <a:rPr lang="en-US" altLang="ko-KR" sz="2400"/>
              <a:t>#include </a:t>
            </a:r>
            <a:r>
              <a:rPr lang="ko-KR" altLang="en-US" sz="2400"/>
              <a:t>문 가능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#include </a:t>
            </a:r>
            <a:r>
              <a:rPr lang="ko-KR" altLang="en-US"/>
              <a:t>문</a:t>
            </a: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/* def.h */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#define MAX 100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#define MIN 10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/* main.c */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#include "def.h"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main()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printf("max = %d, min = %d\n",MAX,MIN);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/* main.c */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#define MAX 100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#define MIN 10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main()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printf("max = %d, min = %d\n",MAX,MIN);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#undef</a:t>
            </a:r>
            <a:r>
              <a:rPr lang="ko-KR" altLang="en-US"/>
              <a:t>는 </a:t>
            </a:r>
            <a:r>
              <a:rPr lang="en-US" altLang="ko-KR"/>
              <a:t>#define</a:t>
            </a:r>
            <a:r>
              <a:rPr lang="ko-KR" altLang="en-US"/>
              <a:t>과는 정 반대의 역할을 하는 것으로 이미 정의된 기호 상수를 취소 시켜 정의되지 않은 상태로 만들고자 할 때 사용</a:t>
            </a:r>
          </a:p>
          <a:p>
            <a:endParaRPr lang="ko-KR" altLang="en-US"/>
          </a:p>
          <a:p>
            <a:pPr>
              <a:buFont typeface="Wingdings" pitchFamily="2" charset="2"/>
              <a:buNone/>
            </a:pPr>
            <a:r>
              <a:rPr lang="en-US" altLang="ko-KR"/>
              <a:t>Ex)</a:t>
            </a:r>
          </a:p>
          <a:p>
            <a:pPr lvl="1">
              <a:buFontTx/>
              <a:buNone/>
            </a:pPr>
            <a:r>
              <a:rPr lang="en-US" altLang="ko-KR"/>
              <a:t> #define SIZE 100</a:t>
            </a:r>
          </a:p>
          <a:p>
            <a:pPr lvl="1">
              <a:buFontTx/>
              <a:buNone/>
            </a:pPr>
            <a:r>
              <a:rPr lang="en-US" altLang="ko-KR"/>
              <a:t> i = SIZE; </a:t>
            </a:r>
          </a:p>
          <a:p>
            <a:pPr lvl="1">
              <a:buFontTx/>
              <a:buNone/>
            </a:pPr>
            <a:r>
              <a:rPr lang="en-US" altLang="ko-KR"/>
              <a:t> #undef SIZE </a:t>
            </a:r>
          </a:p>
          <a:p>
            <a:pPr lvl="1">
              <a:buFontTx/>
              <a:buNone/>
            </a:pPr>
            <a:r>
              <a:rPr lang="en-US" altLang="ko-KR"/>
              <a:t> j = SIZE;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#undef </a:t>
            </a:r>
            <a:r>
              <a:rPr lang="ko-KR" altLang="en-US"/>
              <a:t>문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#undef</a:t>
            </a:r>
            <a:r>
              <a:rPr lang="ko-KR" altLang="en-US"/>
              <a:t>를 사용하면 프로그램의 부분에 따라서 같은 이름의 기호를 다른 의미로 지정할 수 있음</a:t>
            </a:r>
          </a:p>
          <a:p>
            <a:endParaRPr lang="ko-KR" altLang="en-US"/>
          </a:p>
          <a:p>
            <a:pPr>
              <a:buFont typeface="Wingdings" pitchFamily="2" charset="2"/>
              <a:buNone/>
            </a:pPr>
            <a:r>
              <a:rPr lang="ko-KR" altLang="en-US"/>
              <a:t> </a:t>
            </a:r>
            <a:r>
              <a:rPr lang="en-US" altLang="ko-KR"/>
              <a:t>#define SIZE 100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i = SIZE;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#undef SIZE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#define SIZE 200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j = SIZE </a:t>
            </a:r>
          </a:p>
          <a:p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#undef </a:t>
            </a:r>
            <a:r>
              <a:rPr lang="ko-KR" altLang="en-US"/>
              <a:t>문</a:t>
            </a:r>
            <a:r>
              <a:rPr lang="en-US" altLang="ko-KR"/>
              <a:t>(2)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48200" y="2514600"/>
            <a:ext cx="419100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 </a:t>
            </a: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#define SIZE 100 </a:t>
            </a:r>
          </a:p>
          <a:p>
            <a:pPr>
              <a:spcBef>
                <a:spcPct val="50000"/>
              </a:spcBef>
            </a:pP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 i = SIZE; </a:t>
            </a:r>
          </a:p>
          <a:p>
            <a:pPr>
              <a:spcBef>
                <a:spcPct val="50000"/>
              </a:spcBef>
            </a:pP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 #define SIZE 200 </a:t>
            </a:r>
          </a:p>
          <a:p>
            <a:pPr>
              <a:spcBef>
                <a:spcPct val="50000"/>
              </a:spcBef>
            </a:pP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 j = SIZE;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CFA06-59E0-4831-8F7E-750162ED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1"/>
            <a:ext cx="9144000" cy="5929354"/>
          </a:xfrm>
        </p:spPr>
        <p:txBody>
          <a:bodyPr/>
          <a:lstStyle/>
          <a:p>
            <a:r>
              <a:rPr lang="ko-KR" altLang="en-US" sz="1800" dirty="0">
                <a:hlinkClick r:id="rId2" tooltip="전기 전자 기술자 협회"/>
              </a:rPr>
              <a:t>전기 전자 기술자 협회</a:t>
            </a:r>
            <a:r>
              <a:rPr lang="en-US" altLang="ko-KR" sz="1800" dirty="0"/>
              <a:t>(IEEE)</a:t>
            </a:r>
            <a:r>
              <a:rPr lang="ko-KR" altLang="en-US" sz="1800" dirty="0"/>
              <a:t>에서 개발한 </a:t>
            </a:r>
            <a:r>
              <a:rPr lang="ko-KR" altLang="en-US" sz="1800" dirty="0">
                <a:hlinkClick r:id="rId3" tooltip="컴퓨터"/>
              </a:rPr>
              <a:t>컴퓨터</a:t>
            </a:r>
            <a:r>
              <a:rPr lang="ko-KR" altLang="en-US" sz="1800" dirty="0"/>
              <a:t>에서 부동소수점을 표현하는 가장 널리 쓰이는 </a:t>
            </a:r>
            <a:r>
              <a:rPr lang="ko-KR" altLang="en-US" sz="1800" dirty="0">
                <a:hlinkClick r:id="rId4" tooltip="표준"/>
              </a:rPr>
              <a:t>표준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IEEE 754</a:t>
            </a:r>
            <a:r>
              <a:rPr lang="ko-KR" altLang="en-US" sz="1800" dirty="0"/>
              <a:t>의 부동 소수점 표현은 크게 세 부분으로 구성되는데</a:t>
            </a:r>
            <a:r>
              <a:rPr lang="en-US" altLang="ko-KR" sz="1800" dirty="0"/>
              <a:t>,</a:t>
            </a:r>
          </a:p>
          <a:p>
            <a:r>
              <a:rPr lang="ko-KR" altLang="en-US" sz="1800" dirty="0">
                <a:hlinkClick r:id="rId5" tooltip="최상위 비트"/>
              </a:rPr>
              <a:t>최상위 비트</a:t>
            </a:r>
            <a:r>
              <a:rPr lang="ko-KR" altLang="en-US" sz="1800" dirty="0"/>
              <a:t>는 부호를 표시하는 데 사용되며</a:t>
            </a:r>
            <a:r>
              <a:rPr lang="en-US" altLang="ko-KR" sz="1800" dirty="0"/>
              <a:t>,</a:t>
            </a:r>
          </a:p>
          <a:p>
            <a:r>
              <a:rPr lang="ko-KR" altLang="en-US" sz="1800" dirty="0"/>
              <a:t>지수 부분</a:t>
            </a:r>
            <a:r>
              <a:rPr lang="en-US" altLang="ko-KR" sz="1800" dirty="0"/>
              <a:t>(exponent)</a:t>
            </a:r>
            <a:r>
              <a:rPr lang="ko-KR" altLang="en-US" sz="1800" dirty="0"/>
              <a:t>과 가수 부분</a:t>
            </a:r>
            <a:r>
              <a:rPr lang="en-US" altLang="ko-KR" sz="1800" dirty="0"/>
              <a:t>(fraction)</a:t>
            </a:r>
            <a:r>
              <a:rPr lang="ko-KR" altLang="en-US" sz="1800" dirty="0"/>
              <a:t>이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예를 들어 −</a:t>
            </a:r>
            <a:r>
              <a:rPr lang="en-US" altLang="ko-KR" sz="1800" dirty="0"/>
              <a:t>118.625 (</a:t>
            </a:r>
            <a:r>
              <a:rPr lang="ko-KR" altLang="en-US" sz="1800" dirty="0"/>
              <a:t>십진법</a:t>
            </a:r>
            <a:r>
              <a:rPr lang="en-US" altLang="ko-KR" sz="1800" dirty="0"/>
              <a:t>)</a:t>
            </a:r>
            <a:r>
              <a:rPr lang="ko-KR" altLang="en-US" sz="1800" dirty="0"/>
              <a:t>은 다음과 같다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음수이므로</a:t>
            </a:r>
            <a:r>
              <a:rPr lang="en-US" altLang="ko-KR" sz="1800" dirty="0"/>
              <a:t>, </a:t>
            </a:r>
            <a:r>
              <a:rPr lang="ko-KR" altLang="en-US" sz="1800" dirty="0"/>
              <a:t>부호부는 </a:t>
            </a:r>
            <a:r>
              <a:rPr lang="en-US" altLang="ko-KR" sz="1800" dirty="0"/>
              <a:t>1</a:t>
            </a:r>
            <a:r>
              <a:rPr lang="ko-KR" altLang="en-US" sz="1800" dirty="0"/>
              <a:t>이 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그 다음</a:t>
            </a:r>
            <a:r>
              <a:rPr lang="en-US" altLang="ko-KR" sz="1800" dirty="0"/>
              <a:t>, </a:t>
            </a:r>
            <a:r>
              <a:rPr lang="ko-KR" altLang="en-US" sz="1800" dirty="0"/>
              <a:t>절댓값을 이진법으로 나타내면 </a:t>
            </a:r>
            <a:r>
              <a:rPr lang="en-US" altLang="ko-KR" sz="1800" dirty="0"/>
              <a:t>1110110.101</a:t>
            </a:r>
            <a:r>
              <a:rPr lang="ko-KR" altLang="en-US" sz="1800" dirty="0"/>
              <a:t>이 된다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소수점을 왼쪽으로 이동시켜</a:t>
            </a:r>
            <a:r>
              <a:rPr lang="en-US" altLang="ko-KR" sz="1800" dirty="0"/>
              <a:t>, </a:t>
            </a:r>
            <a:r>
              <a:rPr lang="ko-KR" altLang="en-US" sz="1800" dirty="0"/>
              <a:t>왼쪽에는 </a:t>
            </a:r>
            <a:r>
              <a:rPr lang="en-US" altLang="ko-KR" sz="1800" dirty="0"/>
              <a:t>1</a:t>
            </a:r>
            <a:r>
              <a:rPr lang="ko-KR" altLang="en-US" sz="1800" dirty="0"/>
              <a:t>만 남게 만든다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들면 </a:t>
            </a:r>
            <a:r>
              <a:rPr lang="en-US" altLang="ko-KR" sz="1800" dirty="0"/>
              <a:t>1110110.101=1.110110101×2⁶ </a:t>
            </a:r>
            <a:r>
              <a:rPr lang="ko-KR" altLang="en-US" sz="1800" dirty="0"/>
              <a:t>과 같다</a:t>
            </a:r>
            <a:r>
              <a:rPr lang="en-US" altLang="ko-KR" sz="1800" dirty="0"/>
              <a:t>. </a:t>
            </a:r>
            <a:r>
              <a:rPr lang="ko-KR" altLang="en-US" sz="1800" dirty="0"/>
              <a:t>이것을 </a:t>
            </a:r>
            <a:r>
              <a:rPr lang="ko-KR" altLang="en-US" sz="1800" dirty="0" err="1"/>
              <a:t>정규화된</a:t>
            </a:r>
            <a:r>
              <a:rPr lang="ko-KR" altLang="en-US" sz="1800" dirty="0"/>
              <a:t> 부동소수점 수라고 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가수부는 소수점의 오른쪽 부분으로</a:t>
            </a:r>
            <a:r>
              <a:rPr lang="en-US" altLang="ko-KR" sz="1800" dirty="0"/>
              <a:t>, </a:t>
            </a:r>
            <a:r>
              <a:rPr lang="ko-KR" altLang="en-US" sz="1800" dirty="0"/>
              <a:t>부족한 비트 수 부분만큼 </a:t>
            </a:r>
            <a:r>
              <a:rPr lang="en-US" altLang="ko-KR" sz="1800" dirty="0"/>
              <a:t>0</a:t>
            </a:r>
            <a:r>
              <a:rPr lang="ko-KR" altLang="en-US" sz="1800" dirty="0"/>
              <a:t>으로 채워 </a:t>
            </a:r>
            <a:r>
              <a:rPr lang="en-US" altLang="ko-KR" sz="1800" dirty="0"/>
              <a:t>23</a:t>
            </a:r>
            <a:r>
              <a:rPr lang="ko-KR" altLang="en-US" sz="1800" dirty="0"/>
              <a:t>비트로 만든다</a:t>
            </a:r>
            <a:r>
              <a:rPr lang="en-US" altLang="ko-KR" sz="1800" dirty="0"/>
              <a:t>. </a:t>
            </a:r>
            <a:r>
              <a:rPr lang="ko-KR" altLang="en-US" sz="1800" dirty="0"/>
              <a:t>결과는 </a:t>
            </a:r>
            <a:r>
              <a:rPr lang="en-US" altLang="ko-KR" sz="1800" dirty="0"/>
              <a:t>11011010100000000000000</a:t>
            </a:r>
            <a:r>
              <a:rPr lang="ko-KR" altLang="en-US" sz="1800" dirty="0"/>
              <a:t>이 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지수는 </a:t>
            </a:r>
            <a:r>
              <a:rPr lang="en-US" altLang="ko-KR" sz="1800" dirty="0"/>
              <a:t>6</a:t>
            </a:r>
            <a:r>
              <a:rPr lang="ko-KR" altLang="en-US" sz="1800" dirty="0"/>
              <a:t>이므로</a:t>
            </a:r>
            <a:r>
              <a:rPr lang="en-US" altLang="ko-KR" sz="1800" dirty="0"/>
              <a:t>, Bias</a:t>
            </a:r>
            <a:r>
              <a:rPr lang="ko-KR" altLang="en-US" sz="1800" dirty="0"/>
              <a:t>를 더해야 한다</a:t>
            </a:r>
            <a:r>
              <a:rPr lang="en-US" altLang="ko-KR" sz="1800" dirty="0"/>
              <a:t>. 32</a:t>
            </a:r>
            <a:r>
              <a:rPr lang="ko-KR" altLang="en-US" sz="1800" dirty="0"/>
              <a:t>비트 </a:t>
            </a:r>
            <a:r>
              <a:rPr lang="en-US" altLang="ko-KR" sz="1800" dirty="0"/>
              <a:t>IEEE 754 </a:t>
            </a:r>
            <a:r>
              <a:rPr lang="ko-KR" altLang="en-US" sz="1800" dirty="0"/>
              <a:t>형식에서는 </a:t>
            </a:r>
            <a:r>
              <a:rPr lang="en-US" altLang="ko-KR" sz="1800" dirty="0"/>
              <a:t>Bias</a:t>
            </a:r>
            <a:r>
              <a:rPr lang="ko-KR" altLang="en-US" sz="1800" dirty="0"/>
              <a:t>는 </a:t>
            </a:r>
            <a:r>
              <a:rPr lang="en-US" altLang="ko-KR" sz="1800" dirty="0"/>
              <a:t>127</a:t>
            </a:r>
            <a:r>
              <a:rPr lang="ko-KR" altLang="en-US" sz="1800" dirty="0"/>
              <a:t>이므로 </a:t>
            </a:r>
            <a:r>
              <a:rPr lang="en-US" altLang="ko-KR" sz="1800" dirty="0"/>
              <a:t>6+127 = 133</a:t>
            </a:r>
            <a:r>
              <a:rPr lang="ko-KR" altLang="en-US" sz="1800" dirty="0"/>
              <a:t>이 된다</a:t>
            </a:r>
            <a:r>
              <a:rPr lang="en-US" altLang="ko-KR" sz="1800" dirty="0"/>
              <a:t>. </a:t>
            </a:r>
            <a:r>
              <a:rPr lang="ko-KR" altLang="en-US" sz="1800" dirty="0"/>
              <a:t>이진법으로 변환하면 </a:t>
            </a:r>
            <a:r>
              <a:rPr lang="en-US" altLang="ko-KR" sz="1800" dirty="0"/>
              <a:t>10000101</a:t>
            </a:r>
            <a:r>
              <a:rPr lang="ko-KR" altLang="en-US" sz="1800" dirty="0"/>
              <a:t>이 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DA821D-06BD-4A2C-9A43-CA8C6501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860C5B2-386A-4745-98A7-0769F017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028384" cy="500042"/>
          </a:xfrm>
        </p:spPr>
        <p:txBody>
          <a:bodyPr/>
          <a:lstStyle/>
          <a:p>
            <a:r>
              <a:rPr lang="en-US" altLang="ko-KR" dirty="0"/>
              <a:t>IEEE</a:t>
            </a:r>
            <a:r>
              <a:rPr lang="ko-KR" altLang="en-US" dirty="0"/>
              <a:t>의 부동소수점 방식</a:t>
            </a:r>
          </a:p>
        </p:txBody>
      </p:sp>
      <p:pic>
        <p:nvPicPr>
          <p:cNvPr id="6146" name="Picture 2" descr="Float point example frac.svg">
            <a:extLst>
              <a:ext uri="{FF2B5EF4-FFF2-40B4-BE49-F238E27FC236}">
                <a16:creationId xmlns:a16="http://schemas.microsoft.com/office/drawing/2014/main" id="{5B67E1CB-DCDF-4876-8B10-33D0F957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941168"/>
            <a:ext cx="5715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508916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이들 문장들은 이른바 조건부 컴파일을 위한 것으로 특정 조건이 만족하면 컴파일 작업을 수행하고 그렇지 않으면 수행하지 않도록 하기 위해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r>
              <a:rPr lang="en-US" altLang="ko-KR" sz="2800"/>
              <a:t>#if, #elif, #else, #endif, #ifdef, #ifndef </a:t>
            </a:r>
            <a:r>
              <a:rPr lang="ko-KR" altLang="en-US" sz="2800"/>
              <a:t>문</a:t>
            </a: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ko-KR"/>
              <a:t>#if MAX &gt; 100 </a:t>
            </a:r>
          </a:p>
          <a:p>
            <a:pPr lvl="1">
              <a:buFontTx/>
              <a:buNone/>
            </a:pPr>
            <a:r>
              <a:rPr lang="en-US" altLang="ko-KR"/>
              <a:t>/* MAX</a:t>
            </a:r>
            <a:r>
              <a:rPr lang="ko-KR" altLang="en-US"/>
              <a:t>는 </a:t>
            </a:r>
            <a:r>
              <a:rPr lang="en-US" altLang="ko-KR"/>
              <a:t>#define</a:t>
            </a:r>
            <a:r>
              <a:rPr lang="ko-KR" altLang="en-US"/>
              <a:t>에 의해 정의되어 있야 한다 *</a:t>
            </a:r>
            <a:r>
              <a:rPr lang="en-US" altLang="ko-KR"/>
              <a:t>/ </a:t>
            </a:r>
          </a:p>
          <a:p>
            <a:pPr lvl="1">
              <a:buFontTx/>
              <a:buNone/>
            </a:pPr>
            <a:r>
              <a:rPr lang="en-US" altLang="ko-KR"/>
              <a:t>size = 100;</a:t>
            </a:r>
          </a:p>
          <a:p>
            <a:pPr lvl="1">
              <a:buFontTx/>
              <a:buNone/>
            </a:pPr>
            <a:r>
              <a:rPr lang="en-US" altLang="ko-KR"/>
              <a:t>#elif MAX &gt; 10 /* elif</a:t>
            </a:r>
            <a:r>
              <a:rPr lang="ko-KR" altLang="en-US"/>
              <a:t>는 </a:t>
            </a:r>
            <a:r>
              <a:rPr lang="en-US" altLang="ko-KR"/>
              <a:t>else if</a:t>
            </a:r>
            <a:r>
              <a:rPr lang="ko-KR" altLang="en-US"/>
              <a:t>의 약자이다 *</a:t>
            </a:r>
            <a:r>
              <a:rPr lang="en-US" altLang="ko-KR"/>
              <a:t>/</a:t>
            </a:r>
          </a:p>
          <a:p>
            <a:pPr lvl="1">
              <a:buFontTx/>
              <a:buNone/>
            </a:pPr>
            <a:r>
              <a:rPr lang="en-US" altLang="ko-KR"/>
              <a:t>size = 10;</a:t>
            </a:r>
          </a:p>
          <a:p>
            <a:pPr lvl="1">
              <a:buFontTx/>
              <a:buNone/>
            </a:pPr>
            <a:r>
              <a:rPr lang="en-US" altLang="ko-KR"/>
              <a:t>#else</a:t>
            </a:r>
          </a:p>
          <a:p>
            <a:pPr lvl="1">
              <a:buFontTx/>
              <a:buNone/>
            </a:pPr>
            <a:r>
              <a:rPr lang="en-US" altLang="ko-KR"/>
              <a:t>size = 0;</a:t>
            </a:r>
          </a:p>
          <a:p>
            <a:pPr lvl="1">
              <a:buFontTx/>
              <a:buNone/>
            </a:pPr>
            <a:r>
              <a:rPr lang="en-US" altLang="ko-KR"/>
              <a:t>#endif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ko-KR" sz="3000"/>
              <a:t>#if MAX &gt; 100</a:t>
            </a:r>
          </a:p>
          <a:p>
            <a:pPr lvl="1">
              <a:buFontTx/>
              <a:buNone/>
            </a:pPr>
            <a:r>
              <a:rPr lang="en-US" altLang="ko-KR" sz="3000"/>
              <a:t>size = 100;</a:t>
            </a:r>
          </a:p>
          <a:p>
            <a:pPr lvl="1">
              <a:buFontTx/>
              <a:buNone/>
            </a:pPr>
            <a:r>
              <a:rPr lang="en-US" altLang="ko-KR" sz="3000"/>
              <a:t>#else</a:t>
            </a:r>
          </a:p>
          <a:p>
            <a:pPr lvl="1">
              <a:buFontTx/>
              <a:buNone/>
            </a:pPr>
            <a:r>
              <a:rPr lang="en-US" altLang="ko-KR" sz="3000"/>
              <a:t>#if MAX &gt; 10</a:t>
            </a:r>
          </a:p>
          <a:p>
            <a:pPr lvl="1">
              <a:buFontTx/>
              <a:buNone/>
            </a:pPr>
            <a:r>
              <a:rPr lang="en-US" altLang="ko-KR" sz="3000"/>
              <a:t>size = 10;</a:t>
            </a:r>
          </a:p>
          <a:p>
            <a:pPr lvl="1">
              <a:buFontTx/>
              <a:buNone/>
            </a:pPr>
            <a:r>
              <a:rPr lang="en-US" altLang="ko-KR" sz="3000"/>
              <a:t>#else</a:t>
            </a:r>
          </a:p>
          <a:p>
            <a:pPr lvl="1">
              <a:buFontTx/>
              <a:buNone/>
            </a:pPr>
            <a:r>
              <a:rPr lang="en-US" altLang="ko-KR" sz="3000"/>
              <a:t>size = 0;</a:t>
            </a:r>
          </a:p>
          <a:p>
            <a:pPr lvl="1">
              <a:buFontTx/>
              <a:buNone/>
            </a:pPr>
            <a:r>
              <a:rPr lang="en-US" altLang="ko-KR" sz="3000"/>
              <a:t>#endif</a:t>
            </a:r>
          </a:p>
          <a:p>
            <a:pPr lvl="1">
              <a:buFontTx/>
              <a:buNone/>
            </a:pPr>
            <a:r>
              <a:rPr lang="en-US" altLang="ko-KR" sz="3000"/>
              <a:t>#endif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/>
              <a:t>#ifdef </a:t>
            </a:r>
            <a:r>
              <a:rPr lang="ko-KR" altLang="en-US" sz="2400"/>
              <a:t>기호 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문장들</a:t>
            </a:r>
            <a:r>
              <a:rPr lang="en-US" altLang="ko-KR" sz="240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#endif</a:t>
            </a:r>
          </a:p>
          <a:p>
            <a:pPr lvl="1"/>
            <a:r>
              <a:rPr lang="en-US" altLang="ko-KR" sz="2200"/>
              <a:t>#ifdef</a:t>
            </a:r>
            <a:r>
              <a:rPr lang="ko-KR" altLang="en-US" sz="2200"/>
              <a:t>은 뒤의 기호가 </a:t>
            </a:r>
            <a:r>
              <a:rPr lang="en-US" altLang="ko-KR" sz="2200"/>
              <a:t>#define</a:t>
            </a:r>
            <a:r>
              <a:rPr lang="ko-KR" altLang="en-US" sz="2200"/>
              <a:t>에 의해 정의되어 있으면 참이 되어 그 다음의 문장들을 처리하게 되고</a:t>
            </a:r>
            <a:r>
              <a:rPr lang="en-US" altLang="ko-KR" sz="2200"/>
              <a:t>, </a:t>
            </a:r>
            <a:r>
              <a:rPr lang="ko-KR" altLang="en-US" sz="2200"/>
              <a:t>그렇지 않으면 </a:t>
            </a:r>
            <a:r>
              <a:rPr lang="en-US" altLang="ko-KR" sz="2200"/>
              <a:t>#endif </a:t>
            </a:r>
            <a:r>
              <a:rPr lang="ko-KR" altLang="en-US" sz="2200"/>
              <a:t>다음으로 넘어가게 된다 </a:t>
            </a:r>
          </a:p>
          <a:p>
            <a:endParaRPr lang="ko-KR" altLang="en-US" sz="2400"/>
          </a:p>
          <a:p>
            <a:pPr>
              <a:buFont typeface="Wingdings" pitchFamily="2" charset="2"/>
              <a:buNone/>
            </a:pPr>
            <a:r>
              <a:rPr lang="en-US" altLang="ko-KR" sz="2400"/>
              <a:t>#ifndef </a:t>
            </a:r>
            <a:r>
              <a:rPr lang="ko-KR" altLang="en-US" sz="2400"/>
              <a:t>기호 </a:t>
            </a:r>
          </a:p>
          <a:p>
            <a:pPr>
              <a:buFont typeface="Wingdings" pitchFamily="2" charset="2"/>
              <a:buNone/>
            </a:pPr>
            <a:r>
              <a:rPr lang="ko-KR" altLang="en-US" sz="2400"/>
              <a:t>  문장들</a:t>
            </a:r>
            <a:r>
              <a:rPr lang="en-US" altLang="ko-KR" sz="2400"/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#endif</a:t>
            </a:r>
          </a:p>
          <a:p>
            <a:pPr lvl="1"/>
            <a:r>
              <a:rPr lang="en-US" altLang="ko-KR" sz="2200"/>
              <a:t>#ifndef</a:t>
            </a:r>
            <a:r>
              <a:rPr lang="ko-KR" altLang="en-US" sz="2200"/>
              <a:t>은 뒤의 기호가 </a:t>
            </a:r>
            <a:r>
              <a:rPr lang="en-US" altLang="ko-KR" sz="2200"/>
              <a:t>#define</a:t>
            </a:r>
            <a:r>
              <a:rPr lang="ko-KR" altLang="en-US" sz="2200"/>
              <a:t>에 의해 정의되어 있지 않으면 참이 되어 그 다음의 문장들을 처리하게 되며</a:t>
            </a:r>
            <a:r>
              <a:rPr lang="en-US" altLang="ko-KR" sz="2200"/>
              <a:t>, </a:t>
            </a:r>
            <a:r>
              <a:rPr lang="ko-KR" altLang="en-US" sz="2200"/>
              <a:t>정의되어 있으면 </a:t>
            </a:r>
            <a:r>
              <a:rPr lang="en-US" altLang="ko-KR" sz="2200"/>
              <a:t>#endif </a:t>
            </a:r>
            <a:r>
              <a:rPr lang="ko-KR" altLang="en-US" sz="2200"/>
              <a:t>다음으로 넘어가게 된다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en-US" altLang="ko-KR" sz="3600" dirty="0"/>
              <a:t>#</a:t>
            </a:r>
            <a:r>
              <a:rPr lang="en-US" altLang="ko-KR" sz="3600" dirty="0" err="1"/>
              <a:t>ifdef</a:t>
            </a:r>
            <a:r>
              <a:rPr lang="en-US" altLang="ko-KR" sz="3600" dirty="0"/>
              <a:t> ~ #</a:t>
            </a:r>
            <a:r>
              <a:rPr lang="en-US" altLang="ko-KR" sz="3600" dirty="0" err="1"/>
              <a:t>endif</a:t>
            </a:r>
            <a:r>
              <a:rPr lang="en-US" altLang="ko-KR" sz="3600" dirty="0"/>
              <a:t>, #</a:t>
            </a:r>
            <a:r>
              <a:rPr lang="en-US" altLang="ko-KR" sz="3600" dirty="0" err="1"/>
              <a:t>ifndef</a:t>
            </a:r>
            <a:r>
              <a:rPr lang="en-US" altLang="ko-KR" sz="3600" dirty="0"/>
              <a:t> ~ #</a:t>
            </a:r>
            <a:r>
              <a:rPr lang="en-US" altLang="ko-KR" sz="3600" dirty="0" err="1"/>
              <a:t>endif</a:t>
            </a:r>
            <a:endParaRPr lang="en-US" altLang="ko-KR" sz="3600" dirty="0"/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main()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#define TEST 100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#ifdef TEST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printf("TEST is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#endif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#ifdef SIZE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printf("SIZE is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#endif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#ifndef TEST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printf("TEST is not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#endif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#ifndef SIZE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printf("SIZE is not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#endif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   #undef TEST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#define SIZE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/* </a:t>
            </a:r>
            <a:r>
              <a:rPr lang="ko-KR" altLang="en-US" sz="2000"/>
              <a:t>값이 없게 정의되었으나 이도 엄연히 정의된 것이다 *</a:t>
            </a:r>
            <a:r>
              <a:rPr lang="en-US" altLang="ko-KR" sz="2000"/>
              <a:t>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#ifdef TEST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printf("TEST is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#endif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#ifdef SIZE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printf("SIZE is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#endif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#ifndef TEST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printf("TEST is not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#endif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#ifndef SIZE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printf("SIZE is not defined.\n");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/>
              <a:t>#endif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 #, ##, defined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#</a:t>
            </a:r>
            <a:r>
              <a:rPr lang="ko-KR" altLang="en-US" sz="2200"/>
              <a:t>과 </a:t>
            </a:r>
            <a:r>
              <a:rPr lang="en-US" altLang="ko-KR" sz="2200"/>
              <a:t>##</a:t>
            </a:r>
            <a:r>
              <a:rPr lang="ko-KR" altLang="en-US" sz="2200"/>
              <a:t>은 주로 </a:t>
            </a:r>
            <a:r>
              <a:rPr lang="en-US" altLang="ko-KR" sz="2200"/>
              <a:t>#define</a:t>
            </a:r>
            <a:r>
              <a:rPr lang="ko-KR" altLang="en-US" sz="2200"/>
              <a:t>을 사용하여 매크로를 정의할 때 사용되는 연산자들로 </a:t>
            </a:r>
            <a:r>
              <a:rPr lang="en-US" altLang="ko-KR" sz="2200"/>
              <a:t>#</a:t>
            </a:r>
            <a:r>
              <a:rPr lang="ko-KR" altLang="en-US" sz="2200"/>
              <a:t>은 바로 뒤의 인자를 스트링으로 바꾸어주는 역할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#' </a:t>
            </a:r>
            <a:r>
              <a:rPr lang="ko-KR" altLang="en-US" sz="2400"/>
              <a:t>연산자는 위와 같이 인자의 이름을 출력하거나 스트링에 포함시키고자 할 때 주로 사용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Ex) </a:t>
            </a:r>
            <a:r>
              <a:rPr lang="ko-KR" altLang="en-US" sz="2400"/>
              <a:t>어떤 정수 변수의 이름과 그 값을 출력시키는 매크로를 작성하고자 할 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   </a:t>
            </a:r>
            <a:r>
              <a:rPr lang="en-US" altLang="ko-KR" sz="2400"/>
              <a:t>#define PRI(x) printf(#x "= %d\n",x)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PRI(i);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     printf("i" "= %d\n",i);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→    printf("i = %d\n",i);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Cf) </a:t>
            </a:r>
            <a:r>
              <a:rPr lang="ko-KR" altLang="en-US" sz="2400"/>
              <a:t>두 개의 스트링을 연접해서 사용하면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  이는 하나의 스트링으로 간주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/>
              <a:t>프리프로세서문을</a:t>
            </a:r>
            <a:r>
              <a:rPr lang="ko-KR" altLang="en-US" sz="2800" dirty="0"/>
              <a:t> 위한 연산자</a:t>
            </a: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'##' </a:t>
            </a:r>
            <a:r>
              <a:rPr lang="ko-KR" altLang="en-US"/>
              <a:t>연산자는 </a:t>
            </a:r>
            <a:r>
              <a:rPr lang="en-US" altLang="ko-KR"/>
              <a:t>x##y</a:t>
            </a:r>
            <a:r>
              <a:rPr lang="ko-KR" altLang="en-US"/>
              <a:t>의 형태로 사용하는데</a:t>
            </a:r>
            <a:r>
              <a:rPr lang="en-US" altLang="ko-KR"/>
              <a:t>, x</a:t>
            </a:r>
            <a:r>
              <a:rPr lang="ko-KR" altLang="en-US"/>
              <a:t>와 </a:t>
            </a:r>
            <a:r>
              <a:rPr lang="en-US" altLang="ko-KR"/>
              <a:t>y</a:t>
            </a:r>
            <a:r>
              <a:rPr lang="ko-KR" altLang="en-US"/>
              <a:t>를 붙여 하나의 이름으로 만듬</a:t>
            </a:r>
          </a:p>
          <a:p>
            <a:endParaRPr lang="ko-KR" altLang="en-US"/>
          </a:p>
          <a:p>
            <a:pPr>
              <a:buFont typeface="Wingdings" pitchFamily="2" charset="2"/>
              <a:buNone/>
            </a:pPr>
            <a:r>
              <a:rPr lang="ko-KR" altLang="en-US"/>
              <a:t>  </a:t>
            </a:r>
            <a:r>
              <a:rPr lang="en-US" altLang="ko-KR"/>
              <a:t>Ex) #define CON(x,y) (x##y) 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CON(i,1) = 100;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        i1 = 100;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/>
              <a:t>프리프로세서문을</a:t>
            </a:r>
            <a:r>
              <a:rPr lang="ko-KR" altLang="en-US" sz="2800" dirty="0"/>
              <a:t> 위한 연산자</a:t>
            </a:r>
            <a:r>
              <a:rPr lang="en-US" altLang="ko-KR" sz="2800" dirty="0"/>
              <a:t>(2)</a:t>
            </a: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defined </a:t>
            </a:r>
            <a:r>
              <a:rPr lang="ko-KR" altLang="en-US" sz="2400"/>
              <a:t>연산자는 </a:t>
            </a:r>
            <a:r>
              <a:rPr lang="en-US" altLang="ko-KR" sz="2400"/>
              <a:t>#if </a:t>
            </a:r>
            <a:r>
              <a:rPr lang="ko-KR" altLang="en-US" sz="2400"/>
              <a:t>문에서 사용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</a:t>
            </a:r>
            <a:r>
              <a:rPr lang="en-US" altLang="ko-KR" sz="2400"/>
              <a:t>#if defined(</a:t>
            </a:r>
            <a:r>
              <a:rPr lang="ko-KR" altLang="en-US" sz="2400"/>
              <a:t>이름</a:t>
            </a:r>
            <a:r>
              <a:rPr lang="en-US" altLang="ko-KR" sz="24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ko-KR" altLang="en-US" sz="2400"/>
              <a:t>이는 이름 그대로 이름이 정의되어 있는가를 물어보는 것으로서 정의되어 있으면 참이되고 정의되어 있지 않으면 거짓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2400"/>
          </a:p>
          <a:p>
            <a:pPr>
              <a:lnSpc>
                <a:spcPct val="90000"/>
              </a:lnSpc>
            </a:pPr>
            <a:r>
              <a:rPr lang="ko-KR" altLang="en-US" sz="2400"/>
              <a:t>따라서 위의 문장은 다음과 동일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</a:t>
            </a:r>
            <a:r>
              <a:rPr lang="en-US" altLang="ko-KR" sz="2400"/>
              <a:t>#ifdef </a:t>
            </a:r>
            <a:r>
              <a:rPr lang="ko-KR" altLang="en-US" sz="2400"/>
              <a:t>이름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2400"/>
          </a:p>
          <a:p>
            <a:pPr>
              <a:lnSpc>
                <a:spcPct val="90000"/>
              </a:lnSpc>
            </a:pPr>
            <a:r>
              <a:rPr lang="ko-KR" altLang="en-US" sz="2400"/>
              <a:t>그러나 여러 개의 이름이 동시에 정의되어있는 지를 조사하고자 할 때에는 다음과 같이 </a:t>
            </a:r>
            <a:r>
              <a:rPr lang="en-US" altLang="ko-KR" sz="2400"/>
              <a:t>defined</a:t>
            </a:r>
            <a:r>
              <a:rPr lang="ko-KR" altLang="en-US" sz="2400"/>
              <a:t>를 사용하는 것이 편리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   </a:t>
            </a:r>
            <a:r>
              <a:rPr lang="en-US" altLang="ko-KR" sz="2400"/>
              <a:t>#if defined(OS) &amp;&amp; defined(MACHINE)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/>
              <a:t>프리프로세서문을</a:t>
            </a:r>
            <a:r>
              <a:rPr lang="ko-KR" altLang="en-US" sz="2800" dirty="0"/>
              <a:t> 위한 연산자</a:t>
            </a:r>
            <a:r>
              <a:rPr lang="en-US" altLang="ko-KR" sz="2800" dirty="0"/>
              <a:t>(3)</a:t>
            </a: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#error </a:t>
            </a:r>
            <a:r>
              <a:rPr lang="ko-KR" altLang="en-US" sz="2400"/>
              <a:t>문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#error </a:t>
            </a:r>
            <a:r>
              <a:rPr lang="ko-KR" altLang="en-US" sz="2200"/>
              <a:t>문은 전처리기로 하여금 에러 메시지를 출력시키고 컴파일 작업을 하지 않도록 만드는 것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#error "</a:t>
            </a:r>
            <a:r>
              <a:rPr lang="ko-KR" altLang="en-US" sz="2200"/>
              <a:t>에러 메시지</a:t>
            </a:r>
          </a:p>
          <a:p>
            <a:pPr lvl="1">
              <a:lnSpc>
                <a:spcPct val="90000"/>
              </a:lnSpc>
            </a:pPr>
            <a:endParaRPr lang="ko-KR" altLang="en-US" sz="22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Ex)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#if OS == DOS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DOS </a:t>
            </a:r>
            <a:r>
              <a:rPr lang="ko-KR" altLang="en-US" sz="2000"/>
              <a:t>프로그램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</a:t>
            </a:r>
            <a:r>
              <a:rPr lang="en-US" altLang="ko-KR" sz="2000"/>
              <a:t>#elif OS == Unix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Unix </a:t>
            </a:r>
            <a:r>
              <a:rPr lang="ko-KR" altLang="en-US" sz="2000"/>
              <a:t>프로그램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</a:t>
            </a:r>
            <a:r>
              <a:rPr lang="en-US" altLang="ko-KR" sz="2000"/>
              <a:t>#elif OS == VMS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VMS </a:t>
            </a:r>
            <a:r>
              <a:rPr lang="ko-KR" altLang="en-US" sz="2000"/>
              <a:t>프로그램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 </a:t>
            </a:r>
            <a:r>
              <a:rPr lang="en-US" altLang="ko-KR" sz="2000"/>
              <a:t>#else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#error "OS is not defined!"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 #endif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전처리기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부동소수점 방식은 고정소수점 방식보다 아주 크거나 작은 수를 나타낼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부동소수점 숫자를 표기하는 방법</a:t>
            </a:r>
          </a:p>
          <a:p>
            <a:pPr lvl="1"/>
            <a:r>
              <a:rPr lang="ko-KR" altLang="en-US" sz="2400" dirty="0"/>
              <a:t> </a:t>
            </a:r>
            <a:r>
              <a:rPr lang="en-US" altLang="ko-KR" sz="2400" dirty="0"/>
              <a:t>E</a:t>
            </a:r>
            <a:r>
              <a:rPr lang="ko-KR" altLang="en-US" sz="2400" dirty="0"/>
              <a:t>를 사용한 표기법</a:t>
            </a:r>
          </a:p>
          <a:p>
            <a:pPr lvl="2"/>
            <a:r>
              <a:rPr lang="ko-KR" altLang="en-US" sz="2200" dirty="0"/>
              <a:t> </a:t>
            </a:r>
            <a:r>
              <a:rPr lang="en-US" altLang="ko-KR" sz="2200" dirty="0"/>
              <a:t>3.16E7 = 3.16 ×10000000(10</a:t>
            </a:r>
            <a:r>
              <a:rPr lang="en-US" altLang="ko-KR" sz="2000" baseline="30000" dirty="0"/>
              <a:t>7</a:t>
            </a:r>
            <a:r>
              <a:rPr lang="en-US" altLang="ko-KR" sz="2200" dirty="0"/>
              <a:t>)</a:t>
            </a:r>
          </a:p>
          <a:p>
            <a:pPr lvl="2"/>
            <a:r>
              <a:rPr lang="en-US" altLang="ko-KR" sz="2200" dirty="0"/>
              <a:t> </a:t>
            </a:r>
            <a:r>
              <a:rPr lang="ko-KR" altLang="en-US" sz="2200" dirty="0"/>
              <a:t>즉 </a:t>
            </a:r>
            <a:r>
              <a:rPr lang="en-US" altLang="ko-KR" sz="2200" dirty="0"/>
              <a:t>E</a:t>
            </a:r>
            <a:r>
              <a:rPr lang="ko-KR" altLang="en-US" sz="2200" dirty="0"/>
              <a:t>는 지수</a:t>
            </a:r>
            <a:r>
              <a:rPr lang="en-US" altLang="ko-KR" sz="2200" dirty="0"/>
              <a:t>(Exponent)</a:t>
            </a:r>
            <a:r>
              <a:rPr lang="ko-KR" altLang="en-US" sz="2200" dirty="0"/>
              <a:t>의 약자</a:t>
            </a:r>
          </a:p>
          <a:p>
            <a:r>
              <a:rPr lang="ko-KR" altLang="en-US" sz="2400" dirty="0"/>
              <a:t>부동소수점형의 저장</a:t>
            </a:r>
          </a:p>
          <a:p>
            <a:pPr lvl="1"/>
            <a:r>
              <a:rPr lang="ko-KR" altLang="en-US" sz="2200" dirty="0"/>
              <a:t>하나의 숫자를 </a:t>
            </a:r>
            <a:r>
              <a:rPr lang="ko-KR" altLang="en-US" sz="2200" dirty="0" err="1"/>
              <a:t>부호부</a:t>
            </a:r>
            <a:r>
              <a:rPr lang="en-US" altLang="ko-KR" sz="2200" dirty="0"/>
              <a:t>(1bit)</a:t>
            </a:r>
            <a:r>
              <a:rPr lang="ko-KR" altLang="en-US" sz="2200" dirty="0" err="1"/>
              <a:t>가수부</a:t>
            </a:r>
            <a:r>
              <a:rPr lang="en-US" altLang="ko-KR" sz="2200" dirty="0"/>
              <a:t>(8bit)</a:t>
            </a:r>
            <a:r>
              <a:rPr lang="ko-KR" altLang="en-US" sz="2200" dirty="0"/>
              <a:t>와 </a:t>
            </a:r>
            <a:r>
              <a:rPr lang="ko-KR" altLang="en-US" sz="2200" dirty="0" err="1"/>
              <a:t>지수부</a:t>
            </a:r>
            <a:r>
              <a:rPr lang="en-US" altLang="ko-KR" sz="2200" dirty="0"/>
              <a:t>(23bit)</a:t>
            </a:r>
            <a:r>
              <a:rPr lang="ko-KR" altLang="en-US" sz="2200" dirty="0"/>
              <a:t>로 나누어 각각 저장</a:t>
            </a:r>
          </a:p>
          <a:p>
            <a:pPr lvl="1"/>
            <a:r>
              <a:rPr lang="ko-KR" altLang="en-US" sz="2200" dirty="0"/>
              <a:t> </a:t>
            </a:r>
            <a:r>
              <a:rPr lang="en-US" altLang="ko-KR" sz="2200" dirty="0"/>
              <a:t>7.00</a:t>
            </a:r>
            <a:r>
              <a:rPr lang="ko-KR" altLang="en-US" sz="2200" dirty="0"/>
              <a:t>은 </a:t>
            </a:r>
            <a:r>
              <a:rPr lang="en-US" altLang="ko-KR" sz="2200" dirty="0"/>
              <a:t>0.7E1</a:t>
            </a:r>
            <a:r>
              <a:rPr lang="ko-KR" altLang="en-US" sz="2200" dirty="0"/>
              <a:t>로 저장</a:t>
            </a:r>
          </a:p>
          <a:p>
            <a:pPr lvl="2"/>
            <a:r>
              <a:rPr lang="ko-KR" altLang="en-US" sz="2000" dirty="0"/>
              <a:t> </a:t>
            </a:r>
            <a:r>
              <a:rPr lang="en-US" altLang="ko-KR" sz="2000" dirty="0"/>
              <a:t>0.7</a:t>
            </a:r>
            <a:r>
              <a:rPr lang="ko-KR" altLang="en-US" sz="2000" dirty="0"/>
              <a:t>은 가수고요</a:t>
            </a:r>
            <a:r>
              <a:rPr lang="en-US" altLang="ko-KR" sz="2000" dirty="0"/>
              <a:t>, 1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지수랍니다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</a:p>
          <a:p>
            <a:pPr lvl="3">
              <a:buFontTx/>
              <a:buNone/>
            </a:pPr>
            <a:r>
              <a:rPr lang="en-US" altLang="ko-KR" sz="1800" dirty="0"/>
              <a:t>  +         7         1</a:t>
            </a:r>
          </a:p>
          <a:p>
            <a:pPr lvl="3">
              <a:buFontTx/>
              <a:buNone/>
            </a:pPr>
            <a:r>
              <a:rPr lang="en-US" altLang="ko-KR" sz="1800" dirty="0"/>
              <a:t>---     ---     --- </a:t>
            </a:r>
          </a:p>
          <a:p>
            <a:pPr lvl="3">
              <a:buFontTx/>
              <a:buNone/>
            </a:pPr>
            <a:r>
              <a:rPr lang="ko-KR" altLang="en-US" sz="1800" dirty="0"/>
              <a:t>부호   </a:t>
            </a:r>
            <a:r>
              <a:rPr lang="ko-KR" altLang="en-US" sz="1800" dirty="0" err="1"/>
              <a:t>가수부</a:t>
            </a:r>
            <a:r>
              <a:rPr lang="ko-KR" altLang="en-US" sz="1800" dirty="0"/>
              <a:t>  </a:t>
            </a:r>
            <a:r>
              <a:rPr lang="ko-KR" altLang="en-US" sz="1800" dirty="0" err="1"/>
              <a:t>지수부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86776" cy="500042"/>
          </a:xfrm>
        </p:spPr>
        <p:txBody>
          <a:bodyPr/>
          <a:lstStyle/>
          <a:p>
            <a:r>
              <a:rPr lang="ko-KR" altLang="en-US" dirty="0" err="1"/>
              <a:t>부동소수점형</a:t>
            </a:r>
            <a:r>
              <a:rPr lang="en-US" altLang="ko-KR" dirty="0"/>
              <a:t>(floating point number)</a:t>
            </a: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typedef </a:t>
            </a:r>
            <a:r>
              <a:rPr lang="ko-KR" altLang="en-US"/>
              <a:t>문은 새로운 데이터 유형을 정의할 때 사용</a:t>
            </a:r>
          </a:p>
          <a:p>
            <a:r>
              <a:rPr lang="ko-KR" altLang="en-US"/>
              <a:t>그러나 실제로 완전히 새로운 데이터 유형을 만드는 것은 아니고 단지 기존에 있는 데이터 유형의 이름을 정의</a:t>
            </a:r>
          </a:p>
          <a:p>
            <a:pPr>
              <a:buFont typeface="Wingdings" pitchFamily="2" charset="2"/>
              <a:buNone/>
            </a:pPr>
            <a:endParaRPr lang="ko-KR" altLang="en-US"/>
          </a:p>
          <a:p>
            <a:pPr>
              <a:buFont typeface="Wingdings" pitchFamily="2" charset="2"/>
              <a:buNone/>
            </a:pPr>
            <a:r>
              <a:rPr lang="ko-KR" altLang="en-US" sz="2400"/>
              <a:t>  </a:t>
            </a:r>
            <a:r>
              <a:rPr lang="en-US" altLang="ko-KR" sz="2400"/>
              <a:t>typedef &lt;</a:t>
            </a:r>
            <a:r>
              <a:rPr lang="ko-KR" altLang="en-US" sz="2400"/>
              <a:t>여러 가지 데이터 유형</a:t>
            </a:r>
            <a:r>
              <a:rPr lang="en-US" altLang="ko-KR" sz="2400"/>
              <a:t>&gt; &lt;</a:t>
            </a:r>
            <a:r>
              <a:rPr lang="ko-KR" altLang="en-US" sz="2400"/>
              <a:t>대표하는 문자열</a:t>
            </a:r>
            <a:r>
              <a:rPr lang="en-US" altLang="ko-KR" sz="2400"/>
              <a:t>&gt;;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typedef </a:t>
            </a:r>
            <a:r>
              <a:rPr lang="ko-KR" altLang="en-US"/>
              <a:t>문</a:t>
            </a: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Ex)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typedef unsigned char byte;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/* unsigned char</a:t>
            </a:r>
            <a:r>
              <a:rPr lang="ko-KR" altLang="en-US"/>
              <a:t>형을 </a:t>
            </a:r>
            <a:r>
              <a:rPr lang="en-US" altLang="ko-KR"/>
              <a:t>byte</a:t>
            </a:r>
            <a:r>
              <a:rPr lang="ko-KR" altLang="en-US"/>
              <a:t>라고 대표함 *</a:t>
            </a:r>
            <a:r>
              <a:rPr lang="en-US" altLang="ko-KR"/>
              <a:t>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typedef unsigned int word;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/* unsigned int</a:t>
            </a:r>
            <a:r>
              <a:rPr lang="ko-KR" altLang="en-US"/>
              <a:t>형을 </a:t>
            </a:r>
            <a:r>
              <a:rPr lang="en-US" altLang="ko-KR"/>
              <a:t>word</a:t>
            </a:r>
            <a:r>
              <a:rPr lang="ko-KR" altLang="en-US"/>
              <a:t>라고 대표함 *</a:t>
            </a:r>
            <a:r>
              <a:rPr lang="en-US" altLang="ko-KR"/>
              <a:t>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typedef int array[10];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/* int</a:t>
            </a:r>
            <a:r>
              <a:rPr lang="ko-KR" altLang="en-US"/>
              <a:t>형 배열을 </a:t>
            </a:r>
            <a:r>
              <a:rPr lang="en-US" altLang="ko-KR"/>
              <a:t>array</a:t>
            </a:r>
            <a:r>
              <a:rPr lang="ko-KR" altLang="en-US"/>
              <a:t>라고 대표함 *</a:t>
            </a:r>
            <a:r>
              <a:rPr lang="en-US" altLang="ko-KR"/>
              <a:t>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byte ch; /* unsigned char ch</a:t>
            </a:r>
            <a:r>
              <a:rPr lang="ko-KR" altLang="en-US"/>
              <a:t>와 같음 *</a:t>
            </a:r>
            <a:r>
              <a:rPr lang="en-US" altLang="ko-KR"/>
              <a:t>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word i; /* unsigned int i</a:t>
            </a:r>
            <a:r>
              <a:rPr lang="ko-KR" altLang="en-US"/>
              <a:t>와 같음 *</a:t>
            </a:r>
            <a:r>
              <a:rPr lang="en-US" altLang="ko-KR"/>
              <a:t>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array x; /* int x[10]</a:t>
            </a:r>
            <a:r>
              <a:rPr lang="ko-KR" altLang="en-US"/>
              <a:t>과 같음 *</a:t>
            </a:r>
            <a:r>
              <a:rPr lang="en-US" altLang="ko-KR"/>
              <a:t>/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구조체 택 </a:t>
            </a:r>
            <a:r>
              <a:rPr lang="en-US" altLang="ko-KR" sz="2400"/>
              <a:t>(structure tag) </a:t>
            </a:r>
            <a:r>
              <a:rPr lang="ko-KR" altLang="en-US" sz="2400"/>
              <a:t>생략 가능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Ex)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typedef struct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kor;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eng;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int math;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}MAN;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main(void)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MAN person;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변수를 정의할 때 데이터 유형과 메모리 유형만 정의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const</a:t>
            </a:r>
            <a:r>
              <a:rPr lang="ko-KR" altLang="en-US" dirty="0"/>
              <a:t>를 데이터 유형 앞에 붙여 변수를 정의하게 되면 그 변수의 값은 바꿀 수 없음</a:t>
            </a:r>
          </a:p>
          <a:p>
            <a:endParaRPr lang="ko-KR" altLang="en-US" dirty="0"/>
          </a:p>
          <a:p>
            <a:pPr lvl="1">
              <a:buFontTx/>
              <a:buNone/>
            </a:pPr>
            <a:r>
              <a:rPr lang="en-US" altLang="ko-KR" dirty="0"/>
              <a:t>const int </a:t>
            </a:r>
            <a:r>
              <a:rPr lang="en-US" altLang="ko-KR" dirty="0" err="1"/>
              <a:t>i</a:t>
            </a:r>
            <a:r>
              <a:rPr lang="en-US" altLang="ko-KR" dirty="0"/>
              <a:t> = 10;</a:t>
            </a:r>
          </a:p>
          <a:p>
            <a:pPr lvl="1">
              <a:buFontTx/>
              <a:buNone/>
            </a:pPr>
            <a:r>
              <a:rPr lang="en-US" altLang="ko-KR" dirty="0"/>
              <a:t>const float pi = 3.141592;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volatile</a:t>
            </a:r>
            <a:r>
              <a:rPr lang="ko-KR" altLang="en-US" dirty="0"/>
              <a:t>과 </a:t>
            </a:r>
            <a:r>
              <a:rPr lang="en-US" altLang="ko-KR" dirty="0"/>
              <a:t>const </a:t>
            </a:r>
            <a:r>
              <a:rPr lang="ko-KR" altLang="en-US" dirty="0"/>
              <a:t>지시어</a:t>
            </a: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const char *s1 = "Test";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s1</a:t>
            </a:r>
            <a:r>
              <a:rPr lang="ko-KR" altLang="en-US" sz="2200"/>
              <a:t>이 가리키는 값이 </a:t>
            </a:r>
            <a:r>
              <a:rPr lang="en-US" altLang="ko-KR" sz="2200"/>
              <a:t>const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s1</a:t>
            </a:r>
            <a:r>
              <a:rPr lang="ko-KR" altLang="en-US" sz="2200"/>
              <a:t>이 가리키는 스트링 </a:t>
            </a:r>
            <a:r>
              <a:rPr lang="en-US" altLang="ko-KR" sz="2200"/>
              <a:t>" Test"</a:t>
            </a:r>
            <a:r>
              <a:rPr lang="ko-KR" altLang="en-US" sz="2200"/>
              <a:t>를 변경할 수 없음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strcpy(s1,"Time"); </a:t>
            </a:r>
            <a:r>
              <a:rPr lang="ko-KR" altLang="en-US" sz="2200"/>
              <a:t>과 같은 것도 사용할 수 없음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그러나 </a:t>
            </a:r>
            <a:r>
              <a:rPr lang="en-US" altLang="ko-KR" sz="2200"/>
              <a:t>s1</a:t>
            </a:r>
            <a:r>
              <a:rPr lang="ko-KR" altLang="en-US" sz="2200"/>
              <a:t>의 값은 바꿀 수 있기 때문에 </a:t>
            </a:r>
            <a:r>
              <a:rPr lang="en-US" altLang="ko-KR" sz="2200"/>
              <a:t>s1 = "New string"</a:t>
            </a:r>
            <a:r>
              <a:rPr lang="ko-KR" altLang="en-US" sz="2200"/>
              <a:t>과 같이 사용할 수 있음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char *const s2 = "Test";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s2 </a:t>
            </a:r>
            <a:r>
              <a:rPr lang="ko-KR" altLang="en-US" sz="2200"/>
              <a:t>자체의 값을 변경할 수 없음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s2 = "New string </a:t>
            </a:r>
            <a:r>
              <a:rPr lang="ko-KR" altLang="en-US" sz="2200"/>
              <a:t>과 같이 사용할 수는 없으나 </a:t>
            </a:r>
            <a:r>
              <a:rPr lang="en-US" altLang="ko-KR" sz="2200"/>
              <a:t>s2</a:t>
            </a:r>
            <a:r>
              <a:rPr lang="ko-KR" altLang="en-US" sz="2200"/>
              <a:t>가 가리키는 스트링의 값은 바꿀 수 있기 때문에 </a:t>
            </a:r>
            <a:r>
              <a:rPr lang="en-US" altLang="ko-KR" sz="2200"/>
              <a:t>strcpy(s2,"Time");</a:t>
            </a:r>
            <a:r>
              <a:rPr lang="ko-KR" altLang="en-US" sz="2200"/>
              <a:t>의 사용이 가능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const char *const s3 = "Test";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s3</a:t>
            </a:r>
            <a:r>
              <a:rPr lang="ko-KR" altLang="en-US" sz="2200"/>
              <a:t>의 값도 바꿀 수 없고 </a:t>
            </a:r>
            <a:r>
              <a:rPr lang="en-US" altLang="ko-KR" sz="2200"/>
              <a:t>s3</a:t>
            </a:r>
            <a:r>
              <a:rPr lang="ko-KR" altLang="en-US" sz="2200"/>
              <a:t>이 가리키는 스트링도 바꿀 수 없음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s3 = "New string"</a:t>
            </a:r>
            <a:r>
              <a:rPr lang="ko-KR" altLang="en-US" sz="2200"/>
              <a:t>은 물론 </a:t>
            </a:r>
            <a:r>
              <a:rPr lang="en-US" altLang="ko-KR" sz="2200"/>
              <a:t>strcpy(s3,"Time")</a:t>
            </a:r>
            <a:r>
              <a:rPr lang="ko-KR" altLang="en-US" sz="2200"/>
              <a:t>도 사용불가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const(2)</a:t>
            </a: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volatile </a:t>
            </a:r>
            <a:r>
              <a:rPr lang="ko-KR" altLang="en-US" sz="2400" dirty="0"/>
              <a:t>키워드는 조금 특이한 것으로 뒤의 변수가 프로그램의 외적인 요인에 의해 값이 변할 수 있음을 컴파일러에게 알려 주는 역할</a:t>
            </a:r>
          </a:p>
          <a:p>
            <a:pPr>
              <a:lnSpc>
                <a:spcPct val="90000"/>
              </a:lnSpc>
            </a:pPr>
            <a:endParaRPr lang="ko-KR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/>
              <a:t>	</a:t>
            </a:r>
            <a:r>
              <a:rPr lang="en-US" altLang="ko-KR" sz="2400" dirty="0"/>
              <a:t>volatile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변수 </a:t>
            </a:r>
            <a:r>
              <a:rPr lang="en-US" altLang="ko-KR" sz="2400" dirty="0"/>
              <a:t>t</a:t>
            </a:r>
            <a:r>
              <a:rPr lang="ko-KR" altLang="en-US" sz="2400" dirty="0"/>
              <a:t>의 값은 프로그램을 수행하는 어느 순간에나 외적인 요인에 의해 값이 변할 수 있음을 컴파일러에게 알려 주어</a:t>
            </a:r>
            <a:r>
              <a:rPr lang="en-US" altLang="ko-KR" sz="2400" dirty="0"/>
              <a:t>, </a:t>
            </a:r>
            <a:r>
              <a:rPr lang="ko-KR" altLang="en-US" sz="2400" dirty="0"/>
              <a:t>컴파일러가 변수 </a:t>
            </a:r>
            <a:r>
              <a:rPr lang="en-US" altLang="ko-KR" sz="2400" dirty="0"/>
              <a:t>t</a:t>
            </a:r>
            <a:r>
              <a:rPr lang="ko-KR" altLang="en-US" sz="2400" dirty="0"/>
              <a:t>의 값을 사용할 때 주의하도록 </a:t>
            </a:r>
            <a:r>
              <a:rPr lang="ko-KR" altLang="en-US" sz="2400" dirty="0" err="1"/>
              <a:t>만듬</a:t>
            </a:r>
            <a:endParaRPr lang="ko-KR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 dirty="0"/>
              <a:t>	</a:t>
            </a:r>
            <a:r>
              <a:rPr lang="en-US" altLang="ko-KR" sz="2400" dirty="0"/>
              <a:t>(</a:t>
            </a:r>
            <a:r>
              <a:rPr lang="ko-KR" altLang="en-US" sz="2400" dirty="0"/>
              <a:t>주로 </a:t>
            </a:r>
            <a:r>
              <a:rPr lang="ko-KR" altLang="en-US" sz="2400" dirty="0" err="1"/>
              <a:t>하드웨어를제어하는</a:t>
            </a:r>
            <a:r>
              <a:rPr lang="ko-KR" altLang="en-US" sz="2400" dirty="0"/>
              <a:t> 프로그램에서 발생하는데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변수가 특정 하드웨어의 레지스터나 포트를 가리키는 경우</a:t>
            </a:r>
            <a:r>
              <a:rPr lang="en-US" altLang="ko-KR" sz="2400" dirty="0"/>
              <a:t>)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특히 </a:t>
            </a:r>
            <a:r>
              <a:rPr lang="en-US" altLang="ko-KR" sz="2400" dirty="0"/>
              <a:t>volatile</a:t>
            </a:r>
            <a:r>
              <a:rPr lang="ko-KR" altLang="en-US" sz="2400" dirty="0"/>
              <a:t>로 정의된 변수는 레지스터에 할당되지 않음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volatile</a:t>
            </a: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CBBC85-0D77-434F-A6E0-9F143891C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2"/>
            <a:ext cx="4572000" cy="5929354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foo;</a:t>
            </a:r>
          </a:p>
          <a:p>
            <a:r>
              <a:rPr lang="en-US" altLang="ko-KR" dirty="0"/>
              <a:t>void bar()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foo=0;</a:t>
            </a:r>
          </a:p>
          <a:p>
            <a:pPr lvl="1"/>
            <a:r>
              <a:rPr lang="en-US" altLang="ko-KR" dirty="0"/>
              <a:t>while(foo!=255);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자동 컴파일러가 최적화함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 bar()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foo=0;</a:t>
            </a:r>
          </a:p>
          <a:p>
            <a:pPr lvl="1"/>
            <a:r>
              <a:rPr lang="en-US" altLang="ko-KR" dirty="0"/>
              <a:t>while(true);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29281B-218E-4B4C-BACD-3268ACF8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876CD2-31EA-498E-84F9-7B75DEFE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r>
              <a:rPr lang="en-US" altLang="ko-KR" dirty="0"/>
              <a:t>volatile </a:t>
            </a:r>
            <a:r>
              <a:rPr lang="ko-KR" altLang="en-US" dirty="0"/>
              <a:t>최적화 방지</a:t>
            </a: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806F808A-279F-41B5-ACD9-88D8D307430B}"/>
              </a:ext>
            </a:extLst>
          </p:cNvPr>
          <p:cNvSpPr txBox="1">
            <a:spLocks/>
          </p:cNvSpPr>
          <p:nvPr/>
        </p:nvSpPr>
        <p:spPr bwMode="auto">
          <a:xfrm>
            <a:off x="4572000" y="527288"/>
            <a:ext cx="3779912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kern="0" dirty="0"/>
          </a:p>
          <a:p>
            <a:r>
              <a:rPr lang="en-US" altLang="ko-KR" kern="0" dirty="0"/>
              <a:t>static volatile</a:t>
            </a:r>
            <a:r>
              <a:rPr lang="ko-KR" altLang="en-US" kern="0" dirty="0"/>
              <a:t> </a:t>
            </a:r>
            <a:r>
              <a:rPr lang="en-US" altLang="ko-KR" kern="0" dirty="0"/>
              <a:t>int</a:t>
            </a:r>
            <a:r>
              <a:rPr lang="ko-KR" altLang="en-US" kern="0" dirty="0"/>
              <a:t> </a:t>
            </a:r>
            <a:r>
              <a:rPr lang="en-US" altLang="ko-KR" kern="0" dirty="0"/>
              <a:t>foo;</a:t>
            </a:r>
          </a:p>
          <a:p>
            <a:r>
              <a:rPr lang="en-US" altLang="ko-KR" kern="0" dirty="0"/>
              <a:t>void bar()</a:t>
            </a:r>
          </a:p>
          <a:p>
            <a:r>
              <a:rPr lang="en-US" altLang="ko-KR" kern="0" dirty="0"/>
              <a:t>{</a:t>
            </a:r>
          </a:p>
          <a:p>
            <a:pPr lvl="1"/>
            <a:r>
              <a:rPr lang="en-US" altLang="ko-KR" kern="0" dirty="0"/>
              <a:t>foo=0;</a:t>
            </a:r>
          </a:p>
          <a:p>
            <a:pPr lvl="1"/>
            <a:r>
              <a:rPr lang="en-US" altLang="ko-KR" kern="0" dirty="0"/>
              <a:t>while(foo!=255);</a:t>
            </a:r>
          </a:p>
          <a:p>
            <a:r>
              <a:rPr lang="en-US" altLang="ko-KR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1357397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4600" dirty="0">
                <a:solidFill>
                  <a:schemeClr val="tx1"/>
                </a:solidFill>
                <a:latin typeface="HY헤드라인M" pitchFamily="18" charset="-127"/>
              </a:rPr>
              <a:t>표준함수</a:t>
            </a:r>
          </a:p>
        </p:txBody>
      </p:sp>
    </p:spTree>
    <p:extLst>
      <p:ext uri="{BB962C8B-B14F-4D97-AF65-F5344CB8AC3E}">
        <p14:creationId xmlns:p14="http://schemas.microsoft.com/office/powerpoint/2010/main" val="739489534"/>
      </p:ext>
    </p:extLst>
  </p:cSld>
  <p:clrMapOvr>
    <a:masterClrMapping/>
  </p:clrMapOvr>
  <p:transition/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파일 열기</a:t>
            </a:r>
            <a:r>
              <a:rPr lang="en-US" altLang="ko-KR" sz="3800"/>
              <a:t>/</a:t>
            </a:r>
            <a:r>
              <a:rPr lang="ko-KR" altLang="en-US" sz="3800"/>
              <a:t>닫기 함수</a:t>
            </a:r>
          </a:p>
        </p:txBody>
      </p:sp>
      <p:graphicFrame>
        <p:nvGraphicFramePr>
          <p:cNvPr id="358589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960"/>
              </p:ext>
            </p:extLst>
          </p:nvPr>
        </p:nvGraphicFramePr>
        <p:xfrm>
          <a:off x="431800" y="703243"/>
          <a:ext cx="8280400" cy="914400"/>
        </p:xfrm>
        <a:graphic>
          <a:graphicData uri="http://schemas.openxmlformats.org/drawingml/2006/table">
            <a:tbl>
              <a:tblPr/>
              <a:tblGrid>
                <a:gridCol w="465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FILE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fopen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(const char *filename, const char *mode)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지정된 파일을 지정된 모드로 열기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fclose(FILE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지정된 파일을 닫기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8590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36105"/>
              </p:ext>
            </p:extLst>
          </p:nvPr>
        </p:nvGraphicFramePr>
        <p:xfrm>
          <a:off x="468313" y="1700808"/>
          <a:ext cx="8280400" cy="2560638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모드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의미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r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파일을 읽기 전용으로 열기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없으면 실패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w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파일을 생성하고 쓰기 전용으로 열기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이미 있으면 삭제한 후 새로 생성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있으면 내용을 그대로 유지하고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맨 끝에 내용을 추가할 수 있도록 쓰기 전용으로 열기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없으면 새로 생성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r+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파일을 수정하기 위해 읽기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쓰기용으로 열기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없으면 실패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w+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파일을 생성하고 읽기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쓰기용으로 열기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이미 있으면 삭제하고 새로 생성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a+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있으면 내용을 그대로 유지하고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맨 끝에 내용을 추가할 수 있도록 읽기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쓰기용으로 열기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지정한 파일이 없으면 새로 생성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8591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01638"/>
              </p:ext>
            </p:extLst>
          </p:nvPr>
        </p:nvGraphicFramePr>
        <p:xfrm>
          <a:off x="468313" y="4344611"/>
          <a:ext cx="8280400" cy="9144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모드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의미</a:t>
                      </a:r>
                      <a:endParaRPr kumimoji="1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텍스트 모드로 열기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b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바이너리 모드로 열기</a:t>
                      </a:r>
                      <a:endParaRPr kumimoji="1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931460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FILE *fp;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if((fp = fopen("test.txt", </a:t>
            </a:r>
            <a:r>
              <a:rPr lang="en-US" altLang="ko-KR" sz="1900" b="1">
                <a:solidFill>
                  <a:srgbClr val="FF0000"/>
                </a:solidFill>
              </a:rPr>
              <a:t>"wt"</a:t>
            </a:r>
            <a:r>
              <a:rPr lang="en-US" altLang="ko-KR" sz="1900"/>
              <a:t>)) ==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printf("</a:t>
            </a:r>
            <a:r>
              <a:rPr lang="ko-KR" altLang="en-US" sz="1900"/>
              <a:t>파일 열기에 실패했습니다</a:t>
            </a:r>
            <a:r>
              <a:rPr lang="en-US" altLang="ko-KR" sz="19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return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// </a:t>
            </a:r>
            <a:r>
              <a:rPr lang="ko-KR" altLang="en-US" sz="1900"/>
              <a:t>여기서 파일 읽기</a:t>
            </a:r>
            <a:r>
              <a:rPr lang="en-US" altLang="ko-KR" sz="1900"/>
              <a:t>, </a:t>
            </a:r>
            <a:r>
              <a:rPr lang="ko-KR" altLang="en-US" sz="1900"/>
              <a:t>쓰기를 합니다</a:t>
            </a:r>
            <a:r>
              <a:rPr lang="en-US" altLang="ko-KR" sz="190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fclose(fp);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pPr eaLnBrk="1" hangingPunct="1"/>
            <a:r>
              <a:rPr lang="ko-KR" altLang="en-US" sz="3800" dirty="0"/>
              <a:t>파일 열기의 예 </a:t>
            </a:r>
            <a:r>
              <a:rPr lang="en-US" altLang="ko-KR" sz="3800" dirty="0">
                <a:latin typeface="Arial" charset="0"/>
              </a:rPr>
              <a:t>–</a:t>
            </a:r>
            <a:r>
              <a:rPr lang="en-US" altLang="ko-KR" sz="3800" dirty="0"/>
              <a:t> </a:t>
            </a:r>
            <a:r>
              <a:rPr lang="ko-KR" altLang="en-US" sz="3800" dirty="0"/>
              <a:t>텍스트 쓰기 모드</a:t>
            </a:r>
          </a:p>
        </p:txBody>
      </p:sp>
    </p:spTree>
    <p:extLst>
      <p:ext uri="{BB962C8B-B14F-4D97-AF65-F5344CB8AC3E}">
        <p14:creationId xmlns:p14="http://schemas.microsoft.com/office/powerpoint/2010/main" val="2283471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400" dirty="0"/>
              <a:t>실수를 표현하기 위해 </a:t>
            </a:r>
            <a:r>
              <a:rPr lang="en-US" altLang="ko-KR" sz="2400" dirty="0"/>
              <a:t>float</a:t>
            </a:r>
            <a:r>
              <a:rPr lang="ko-KR" altLang="en-US" sz="2400" dirty="0"/>
              <a:t>형과 </a:t>
            </a:r>
            <a:r>
              <a:rPr lang="en-US" altLang="ko-KR" sz="2400" dirty="0"/>
              <a:t>double</a:t>
            </a:r>
            <a:r>
              <a:rPr lang="ko-KR" altLang="en-US" sz="2400" dirty="0"/>
              <a:t>형이 쓰임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지수 표기</a:t>
            </a:r>
          </a:p>
          <a:p>
            <a:pPr lvl="1"/>
            <a:r>
              <a:rPr lang="en-US" altLang="ko-KR" sz="2200" dirty="0"/>
              <a:t>123,000 =&gt; 1.23 ×100000 =&gt; 1.23e5</a:t>
            </a:r>
          </a:p>
          <a:p>
            <a:pPr lvl="1"/>
            <a:r>
              <a:rPr lang="ko-KR" altLang="en-US" sz="2200" dirty="0"/>
              <a:t>일반적인 수 </a:t>
            </a:r>
            <a:r>
              <a:rPr lang="en-US" altLang="ko-KR" sz="2200" dirty="0"/>
              <a:t>123,000</a:t>
            </a:r>
            <a:r>
              <a:rPr lang="ko-KR" altLang="en-US" sz="2200" dirty="0"/>
              <a:t>도 컴퓨터가 사용하는 지수표기로 하면 </a:t>
            </a:r>
            <a:r>
              <a:rPr lang="en-US" altLang="ko-KR" sz="2200" dirty="0"/>
              <a:t>1.23e5</a:t>
            </a:r>
          </a:p>
          <a:p>
            <a:r>
              <a:rPr lang="ko-KR" altLang="en-US" sz="2400" dirty="0"/>
              <a:t>부동소수점 숫자 저장방법</a:t>
            </a:r>
          </a:p>
          <a:p>
            <a:pPr lvl="1"/>
            <a:r>
              <a:rPr lang="ko-KR" altLang="en-US" sz="2200" dirty="0"/>
              <a:t> 부호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지수부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가수부</a:t>
            </a:r>
            <a:r>
              <a:rPr lang="ko-KR" altLang="en-US" sz="2200" dirty="0"/>
              <a:t> 이렇게 </a:t>
            </a:r>
            <a:r>
              <a:rPr lang="en-US" altLang="ko-KR" sz="2200" dirty="0"/>
              <a:t>3 </a:t>
            </a:r>
            <a:r>
              <a:rPr lang="ko-KR" altLang="en-US" sz="2200" dirty="0"/>
              <a:t>부분으로 나뉘어서 저장</a:t>
            </a:r>
          </a:p>
          <a:p>
            <a:pPr lvl="1"/>
            <a:r>
              <a:rPr lang="ko-KR" altLang="en-US" sz="2200" dirty="0"/>
              <a:t> 부호와 지수부를 </a:t>
            </a:r>
            <a:r>
              <a:rPr lang="en-US" altLang="ko-KR" sz="2200" dirty="0"/>
              <a:t>8</a:t>
            </a:r>
            <a:r>
              <a:rPr lang="ko-KR" altLang="en-US" sz="2200" dirty="0"/>
              <a:t>비트</a:t>
            </a:r>
            <a:r>
              <a:rPr lang="en-US" altLang="ko-KR" sz="2200" dirty="0"/>
              <a:t>.. </a:t>
            </a:r>
            <a:r>
              <a:rPr lang="ko-KR" altLang="en-US" sz="2200" dirty="0"/>
              <a:t>즉 </a:t>
            </a:r>
            <a:r>
              <a:rPr lang="en-US" altLang="ko-KR" sz="2200" dirty="0"/>
              <a:t>1</a:t>
            </a:r>
            <a:r>
              <a:rPr lang="ko-KR" altLang="en-US" sz="2200" dirty="0"/>
              <a:t>바이트로 표현</a:t>
            </a:r>
            <a:r>
              <a:rPr lang="en-US" altLang="ko-KR" sz="2200" dirty="0"/>
              <a:t>, </a:t>
            </a:r>
            <a:r>
              <a:rPr lang="ko-KR" altLang="en-US" sz="2200" dirty="0"/>
              <a:t>나머지는 가수부를 표현</a:t>
            </a:r>
            <a:endParaRPr lang="en-US" altLang="ko-KR" sz="2400" dirty="0"/>
          </a:p>
          <a:p>
            <a:r>
              <a:rPr lang="en-US" altLang="ko-KR" dirty="0"/>
              <a:t>(</a:t>
            </a:r>
            <a:r>
              <a:rPr lang="ko-KR" altLang="en-US" dirty="0"/>
              <a:t>주의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부동 소수점은 </a:t>
            </a:r>
            <a:r>
              <a:rPr lang="en-US" altLang="ko-KR" dirty="0"/>
              <a:t>0.1</a:t>
            </a:r>
            <a:r>
              <a:rPr lang="ko-KR" altLang="en-US" dirty="0"/>
              <a:t>과 </a:t>
            </a:r>
            <a:r>
              <a:rPr lang="en-US" altLang="ko-KR" dirty="0"/>
              <a:t>0.01</a:t>
            </a:r>
            <a:r>
              <a:rPr lang="ko-KR" altLang="en-US" dirty="0"/>
              <a:t>을 표현하지 못하는 등 실수를 </a:t>
            </a:r>
            <a:r>
              <a:rPr lang="en-US" altLang="ko-KR" dirty="0"/>
              <a:t>'</a:t>
            </a:r>
            <a:r>
              <a:rPr lang="ko-KR" altLang="en-US" dirty="0"/>
              <a:t>정확히 표현</a:t>
            </a:r>
            <a:r>
              <a:rPr lang="en-US" altLang="ko-KR" dirty="0"/>
              <a:t>'</a:t>
            </a:r>
            <a:r>
              <a:rPr lang="ko-KR" altLang="en-US" dirty="0"/>
              <a:t>하지 못하는 문제를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예를 들어 </a:t>
            </a:r>
            <a:r>
              <a:rPr lang="en-US" altLang="ko-KR" dirty="0"/>
              <a:t>0</a:t>
            </a:r>
            <a:r>
              <a:rPr lang="ko-KR" altLang="en-US" dirty="0"/>
              <a:t>의 실수가 </a:t>
            </a:r>
            <a:r>
              <a:rPr lang="en-US" altLang="ko-KR" dirty="0"/>
              <a:t>-2.2204e-016, -4.4409e-016</a:t>
            </a:r>
            <a:r>
              <a:rPr lang="ko-KR" altLang="en-US" dirty="0"/>
              <a:t>등과 같은 값을 나타나기도 하는데 이는 </a:t>
            </a:r>
            <a:r>
              <a:rPr lang="en-US" altLang="ko-KR" dirty="0"/>
              <a:t>-0.0000000000000022204, -0.0000000000000044409</a:t>
            </a:r>
            <a:r>
              <a:rPr lang="ko-KR" altLang="en-US" dirty="0"/>
              <a:t>과 같은 값으로 결국 </a:t>
            </a:r>
            <a:r>
              <a:rPr lang="en-US" altLang="ko-KR" dirty="0"/>
              <a:t>0</a:t>
            </a:r>
            <a:r>
              <a:rPr lang="ko-KR" altLang="en-US" dirty="0"/>
              <a:t>이라고 판단해도 무방한 값으로 실수를 정확히 부동소수점으로 표현할 수 없기 때문에 나타나는 값이다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float</a:t>
            </a:r>
            <a:r>
              <a:rPr lang="ko-KR" altLang="en-US"/>
              <a:t>와 </a:t>
            </a:r>
            <a:r>
              <a:rPr lang="en-US" altLang="ko-KR"/>
              <a:t>double</a:t>
            </a: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FILE *fp;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if((fp = fopen("test.bin", </a:t>
            </a:r>
            <a:r>
              <a:rPr lang="en-US" altLang="ko-KR" sz="1900" b="1">
                <a:solidFill>
                  <a:srgbClr val="FF0000"/>
                </a:solidFill>
              </a:rPr>
              <a:t>"rb"</a:t>
            </a:r>
            <a:r>
              <a:rPr lang="en-US" altLang="ko-KR" sz="1900"/>
              <a:t>)) ==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printf("</a:t>
            </a:r>
            <a:r>
              <a:rPr lang="ko-KR" altLang="en-US" sz="1900"/>
              <a:t>파일 열기에 실패했습니다</a:t>
            </a:r>
            <a:r>
              <a:rPr lang="en-US" altLang="ko-KR" sz="19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return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// </a:t>
            </a:r>
            <a:r>
              <a:rPr lang="ko-KR" altLang="en-US" sz="1900"/>
              <a:t>여기서 파일 읽기</a:t>
            </a:r>
            <a:r>
              <a:rPr lang="en-US" altLang="ko-KR" sz="1900"/>
              <a:t>, </a:t>
            </a:r>
            <a:r>
              <a:rPr lang="ko-KR" altLang="en-US" sz="1900"/>
              <a:t>쓰기를 합니다</a:t>
            </a:r>
            <a:r>
              <a:rPr lang="en-US" altLang="ko-KR" sz="190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fclose(fp);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pPr eaLnBrk="1" hangingPunct="1"/>
            <a:r>
              <a:rPr lang="ko-KR" altLang="en-US" sz="3800" dirty="0"/>
              <a:t>파일 열기의 예 </a:t>
            </a:r>
            <a:r>
              <a:rPr lang="en-US" altLang="ko-KR" sz="3800" dirty="0">
                <a:latin typeface="Arial" charset="0"/>
              </a:rPr>
              <a:t>–</a:t>
            </a:r>
            <a:r>
              <a:rPr lang="en-US" altLang="ko-KR" sz="3800" dirty="0"/>
              <a:t> </a:t>
            </a:r>
            <a:r>
              <a:rPr lang="ko-KR" altLang="en-US" sz="3800" dirty="0"/>
              <a:t>바이너리 읽기 모드</a:t>
            </a:r>
          </a:p>
        </p:txBody>
      </p:sp>
    </p:spTree>
    <p:extLst>
      <p:ext uri="{BB962C8B-B14F-4D97-AF65-F5344CB8AC3E}">
        <p14:creationId xmlns:p14="http://schemas.microsoft.com/office/powerpoint/2010/main" val="2683581409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텍스트 쓰기</a:t>
            </a:r>
            <a:r>
              <a:rPr lang="en-US" altLang="ko-KR" sz="3800"/>
              <a:t>/</a:t>
            </a:r>
            <a:r>
              <a:rPr lang="ko-KR" altLang="en-US" sz="3800"/>
              <a:t>읽기 함수</a:t>
            </a:r>
          </a:p>
        </p:txBody>
      </p:sp>
      <p:graphicFrame>
        <p:nvGraphicFramePr>
          <p:cNvPr id="361584" name="Group 112"/>
          <p:cNvGraphicFramePr>
            <a:graphicFrameLocks noGrp="1"/>
          </p:cNvGraphicFramePr>
          <p:nvPr/>
        </p:nvGraphicFramePr>
        <p:xfrm>
          <a:off x="539750" y="1712913"/>
          <a:ext cx="8135938" cy="1500188"/>
        </p:xfrm>
        <a:graphic>
          <a:graphicData uri="http://schemas.openxmlformats.org/drawingml/2006/table">
            <a:tbl>
              <a:tblPr/>
              <a:tblGrid>
                <a:gridCol w="479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fprintf(FILE *fp, const char *format [, argument ]…)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포맷에 맞춰 문자열을 파일에 쓰기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*fputs(const char *string, 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문자열을 파일에 쓰기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fputc(int c, 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문자를 파일에 쓰기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1585" name="Group 113"/>
          <p:cNvGraphicFramePr>
            <a:graphicFrameLocks noGrp="1"/>
          </p:cNvGraphicFramePr>
          <p:nvPr/>
        </p:nvGraphicFramePr>
        <p:xfrm>
          <a:off x="539750" y="3656013"/>
          <a:ext cx="8135938" cy="1573213"/>
        </p:xfrm>
        <a:graphic>
          <a:graphicData uri="http://schemas.openxmlformats.org/drawingml/2006/table">
            <a:tbl>
              <a:tblPr/>
              <a:tblGrid>
                <a:gridCol w="482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fscanf(FILE *fp, const char *format [, argument ]…)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포맷에 맞춰 문자열을 파일에서 읽기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*fgets(char *string, int n, 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문자열을 파일에서 읽기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fgetc(FILE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문자를 파일에서 읽기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460042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students, s, sum=0;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score[] = {85, 90, 95, 70, 82, 60, 92, 88};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double average;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FILE *fp;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students = sizeof(score)/sizeof(int);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for(s=0 ; s&lt;students ; s++)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sum += score[s];			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average = (double)sum/students;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if((fp = fopen("score.txt", "wt")) == NULL)	// </a:t>
            </a:r>
            <a:r>
              <a:rPr lang="ko-KR" altLang="en-US" sz="1400"/>
              <a:t>파일 열기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</a:t>
            </a:r>
            <a:r>
              <a:rPr lang="ko-KR" altLang="en-US" sz="1400"/>
              <a:t>파일을 열지 못했습니다</a:t>
            </a:r>
            <a:r>
              <a:rPr lang="en-US" altLang="ko-KR" sz="14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return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fputs("</a:t>
            </a:r>
            <a:r>
              <a:rPr lang="ko-KR" altLang="en-US" sz="1400"/>
              <a:t>성적처리 결과</a:t>
            </a:r>
            <a:r>
              <a:rPr lang="en-US" altLang="ko-KR" sz="1400"/>
              <a:t>\n", fp);		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fprintf(fp, "</a:t>
            </a:r>
            <a:r>
              <a:rPr lang="ko-KR" altLang="en-US" sz="1400"/>
              <a:t>총점</a:t>
            </a:r>
            <a:r>
              <a:rPr lang="en-US" altLang="ko-KR" sz="1400"/>
              <a:t>: %d\n", sum);		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fprintf(fp, "</a:t>
            </a:r>
            <a:r>
              <a:rPr lang="ko-KR" altLang="en-US" sz="1400"/>
              <a:t>평균</a:t>
            </a:r>
            <a:r>
              <a:rPr lang="en-US" altLang="ko-KR" sz="1400"/>
              <a:t>: %0.2f\n", average);	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fclose(fp);					// </a:t>
            </a:r>
            <a:r>
              <a:rPr lang="ko-KR" altLang="en-US" sz="1400"/>
              <a:t>파일 닫기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텍스트 쓰기의 예</a:t>
            </a:r>
          </a:p>
        </p:txBody>
      </p:sp>
    </p:spTree>
    <p:extLst>
      <p:ext uri="{BB962C8B-B14F-4D97-AF65-F5344CB8AC3E}">
        <p14:creationId xmlns:p14="http://schemas.microsoft.com/office/powerpoint/2010/main" val="3389744939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#define MAX_INPUT 128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FILE *fp;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char text[MAX_INPUT];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total;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double average;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if((fp = fopen("score.txt", "rt")) == NULL)	// </a:t>
            </a:r>
            <a:r>
              <a:rPr lang="ko-KR" altLang="en-US" sz="1400"/>
              <a:t>파일 열기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</a:t>
            </a:r>
            <a:r>
              <a:rPr lang="ko-KR" altLang="en-US" sz="1400"/>
              <a:t>파일을 열지 못했습니다</a:t>
            </a:r>
            <a:r>
              <a:rPr lang="en-US" altLang="ko-KR" sz="14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return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fgets(text, MAX_INPUT, fp);			// </a:t>
            </a:r>
            <a:r>
              <a:rPr lang="ko-KR" altLang="en-US" sz="1400"/>
              <a:t>파일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printf("%s", 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fscanf(fp, "%s %d", text, &amp;total);		// </a:t>
            </a:r>
            <a:r>
              <a:rPr lang="ko-KR" altLang="en-US" sz="1400"/>
              <a:t>파일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printf("%s %d\n", text, total);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fscanf(fp, "%s %lf", text, &amp;average);		// </a:t>
            </a:r>
            <a:r>
              <a:rPr lang="ko-KR" altLang="en-US" sz="1400"/>
              <a:t>파일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printf("%s %0.2f\n", text, average);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fclose(fp);					// </a:t>
            </a:r>
            <a:r>
              <a:rPr lang="ko-KR" altLang="en-US" sz="1400"/>
              <a:t>파일 닫기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텍스트 읽기의 예</a:t>
            </a:r>
          </a:p>
        </p:txBody>
      </p:sp>
    </p:spTree>
    <p:extLst>
      <p:ext uri="{BB962C8B-B14F-4D97-AF65-F5344CB8AC3E}">
        <p14:creationId xmlns:p14="http://schemas.microsoft.com/office/powerpoint/2010/main" val="2513627041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바이너리 쓰기</a:t>
            </a:r>
            <a:r>
              <a:rPr lang="en-US" altLang="ko-KR" sz="3800"/>
              <a:t>/</a:t>
            </a:r>
            <a:r>
              <a:rPr lang="ko-KR" altLang="en-US" sz="3800"/>
              <a:t>읽기 함수</a:t>
            </a:r>
          </a:p>
        </p:txBody>
      </p:sp>
      <p:graphicFrame>
        <p:nvGraphicFramePr>
          <p:cNvPr id="446545" name="Group 81"/>
          <p:cNvGraphicFramePr>
            <a:graphicFrameLocks noGrp="1"/>
          </p:cNvGraphicFramePr>
          <p:nvPr/>
        </p:nvGraphicFramePr>
        <p:xfrm>
          <a:off x="468313" y="2205038"/>
          <a:ext cx="8280400" cy="1584326"/>
        </p:xfrm>
        <a:graphic>
          <a:graphicData uri="http://schemas.openxmlformats.org/drawingml/2006/table">
            <a:tbl>
              <a:tblPr/>
              <a:tblGrid>
                <a:gridCol w="505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size_t fwrite(const void *ptr, size_t size, size_t n, 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 가리키는 곳에 저장된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size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크기의 데이터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개를 파일에 쓰기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size_t fread(void *ptr, size_t size, size_t n, 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파일에서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size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크기의 데이터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개를 읽어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 가리키는 곳에 저장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08394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507413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students, s, sum=0;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score[] = {85, 90, 95, 70, 82, 60, 92, 88};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double average;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FILE *fp;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students = sizeof(score)/sizeof(int);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for(s=0 ; s&lt;students ; s++)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sum += score[s];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average = (double)sum/students;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if((fp = fopen("score.bin", "wb")) == NULL)	// </a:t>
            </a:r>
            <a:r>
              <a:rPr lang="ko-KR" altLang="en-US" sz="1400"/>
              <a:t>파일 열기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</a:t>
            </a:r>
            <a:r>
              <a:rPr lang="ko-KR" altLang="en-US" sz="1400"/>
              <a:t>파일을 열지 못했습니다</a:t>
            </a:r>
            <a:r>
              <a:rPr lang="en-US" altLang="ko-KR" sz="14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return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fwrite("</a:t>
            </a:r>
            <a:r>
              <a:rPr lang="ko-KR" altLang="en-US" sz="1400"/>
              <a:t>성적처리 결과</a:t>
            </a:r>
            <a:r>
              <a:rPr lang="en-US" altLang="ko-KR" sz="1400"/>
              <a:t>", 14, 1, fp);	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fwrite("</a:t>
            </a:r>
            <a:r>
              <a:rPr lang="ko-KR" altLang="en-US" sz="1400"/>
              <a:t>총점</a:t>
            </a:r>
            <a:r>
              <a:rPr lang="en-US" altLang="ko-KR" sz="1400"/>
              <a:t>: ", 7, 1, fp);		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fwrite(&amp;sum, sizeof(int), 1, fp);	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fwrite("</a:t>
            </a:r>
            <a:r>
              <a:rPr lang="ko-KR" altLang="en-US" sz="1400"/>
              <a:t>평균</a:t>
            </a:r>
            <a:r>
              <a:rPr lang="en-US" altLang="ko-KR" sz="1400"/>
              <a:t>: ", 7, 1, fp);		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fwrite(&amp;average, sizeof(double), 1, fp);	// </a:t>
            </a:r>
            <a:r>
              <a:rPr lang="ko-KR" altLang="en-US" sz="1400"/>
              <a:t>파일에 쓰기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fclose(fp);					// </a:t>
            </a:r>
            <a:r>
              <a:rPr lang="ko-KR" altLang="en-US" sz="1400"/>
              <a:t>파일 닫기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바이너리 쓰기의 예</a:t>
            </a:r>
          </a:p>
        </p:txBody>
      </p:sp>
    </p:spTree>
    <p:extLst>
      <p:ext uri="{BB962C8B-B14F-4D97-AF65-F5344CB8AC3E}">
        <p14:creationId xmlns:p14="http://schemas.microsoft.com/office/powerpoint/2010/main" val="3283105744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507413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#define MAX_INPUT 128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FILE *fp;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char text[MAX_INPUT];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total;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double average;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if((fp = fopen("score.bin", "rb")) == NULL)	// </a:t>
            </a:r>
            <a:r>
              <a:rPr lang="ko-KR" altLang="en-US" sz="1400"/>
              <a:t>파일 열기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</a:t>
            </a:r>
            <a:r>
              <a:rPr lang="ko-KR" altLang="en-US" sz="1400"/>
              <a:t>파일을 열지 못했습니다</a:t>
            </a:r>
            <a:r>
              <a:rPr lang="en-US" altLang="ko-KR" sz="14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fread(text, 14, 1, fp);			// </a:t>
            </a:r>
            <a:r>
              <a:rPr lang="ko-KR" altLang="en-US" sz="1400"/>
              <a:t>파일에서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printf("%s\n", 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fread(text, 7, 1, fp);				// </a:t>
            </a:r>
            <a:r>
              <a:rPr lang="ko-KR" altLang="en-US" sz="1400"/>
              <a:t>파일에서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fread(&amp;total, sizeof(int), 1, fp);		// </a:t>
            </a:r>
            <a:r>
              <a:rPr lang="ko-KR" altLang="en-US" sz="1400"/>
              <a:t>파일에서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printf("%s %d\n", text, total);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fread(text, 7, 1, fp);				// </a:t>
            </a:r>
            <a:r>
              <a:rPr lang="ko-KR" altLang="en-US" sz="1400"/>
              <a:t>파일에서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fread(&amp;average, sizeof(double), 1, fp);		// </a:t>
            </a:r>
            <a:r>
              <a:rPr lang="ko-KR" altLang="en-US" sz="1400"/>
              <a:t>파일에서 읽기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printf("%s %0.2f\n", text, average);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fclose(fp);					// </a:t>
            </a:r>
            <a:r>
              <a:rPr lang="ko-KR" altLang="en-US" sz="1400"/>
              <a:t>파일 닫기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바이너리 읽기의 예</a:t>
            </a:r>
          </a:p>
        </p:txBody>
      </p:sp>
    </p:spTree>
    <p:extLst>
      <p:ext uri="{BB962C8B-B14F-4D97-AF65-F5344CB8AC3E}">
        <p14:creationId xmlns:p14="http://schemas.microsoft.com/office/powerpoint/2010/main" val="3840658700"/>
      </p:ext>
    </p:extLst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1</a:t>
            </a:r>
            <a:r>
              <a:rPr lang="ko-KR" altLang="en-US"/>
              <a:t>억</a:t>
            </a:r>
          </a:p>
          <a:p>
            <a:pPr lvl="1" eaLnBrk="1" hangingPunct="1"/>
            <a:r>
              <a:rPr lang="ko-KR" altLang="en-US" sz="2400"/>
              <a:t>텍스트</a:t>
            </a:r>
            <a:r>
              <a:rPr lang="en-US" altLang="ko-KR" sz="2400"/>
              <a:t>:  </a:t>
            </a:r>
            <a:br>
              <a:rPr lang="en-US" altLang="ko-KR" sz="2400"/>
            </a:br>
            <a:r>
              <a:rPr lang="en-US" altLang="ko-KR" sz="2400">
                <a:solidFill>
                  <a:srgbClr val="000000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0x31, 0x30, 0x30, 0x30, 0x30, 0x30, 0x30, 0x30, 0x30, 0x00</a:t>
            </a:r>
          </a:p>
          <a:p>
            <a:pPr lvl="1" eaLnBrk="1" hangingPunct="1"/>
            <a:endParaRPr lang="en-US" altLang="ko-KR" sz="2400"/>
          </a:p>
          <a:p>
            <a:pPr lvl="1" eaLnBrk="1" hangingPunct="1"/>
            <a:r>
              <a:rPr lang="ko-KR" altLang="en-US" sz="2400"/>
              <a:t>바이너리</a:t>
            </a:r>
            <a:r>
              <a:rPr lang="en-US" altLang="ko-KR" sz="2400"/>
              <a:t>: </a:t>
            </a:r>
            <a:br>
              <a:rPr lang="en-US" altLang="ko-KR" sz="2400"/>
            </a:br>
            <a:r>
              <a:rPr lang="en-US" altLang="ko-KR" sz="2400">
                <a:solidFill>
                  <a:srgbClr val="000000"/>
                </a:solidFill>
                <a:latin typeface="Times New Roman" pitchFamily="18" charset="0"/>
                <a:ea typeface="바탕체" pitchFamily="17" charset="-127"/>
              </a:rPr>
              <a:t>0x05, 0xF5, 0xE1, 0x00</a:t>
            </a:r>
            <a:endParaRPr lang="en-US" altLang="ko-KR" sz="2400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pPr eaLnBrk="1" hangingPunct="1"/>
            <a:r>
              <a:rPr lang="ko-KR" altLang="en-US" sz="3800" dirty="0"/>
              <a:t>텍스트 파일과 바이너리 파일</a:t>
            </a:r>
          </a:p>
        </p:txBody>
      </p:sp>
    </p:spTree>
    <p:extLst>
      <p:ext uri="{BB962C8B-B14F-4D97-AF65-F5344CB8AC3E}">
        <p14:creationId xmlns:p14="http://schemas.microsoft.com/office/powerpoint/2010/main" val="1126601251"/>
      </p:ext>
    </p:extLst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파일 포인터와 버퍼</a:t>
            </a:r>
          </a:p>
        </p:txBody>
      </p:sp>
      <p:graphicFrame>
        <p:nvGraphicFramePr>
          <p:cNvPr id="366687" name="Group 95"/>
          <p:cNvGraphicFramePr>
            <a:graphicFrameLocks noGrp="1"/>
          </p:cNvGraphicFramePr>
          <p:nvPr/>
        </p:nvGraphicFramePr>
        <p:xfrm>
          <a:off x="611188" y="1412875"/>
          <a:ext cx="7920037" cy="1127604"/>
        </p:xfrm>
        <a:graphic>
          <a:graphicData uri="http://schemas.openxmlformats.org/drawingml/2006/table">
            <a:tbl>
              <a:tblPr/>
              <a:tblGrid>
                <a:gridCol w="355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ftell(FILE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현재 파일 포인터를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fseek(FILE *fp, long offset, int origin)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파일 포인터의 위치를 지정된 곳으로 옮김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b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</a:b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성공하면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6691" name="Group 99"/>
          <p:cNvGraphicFramePr>
            <a:graphicFrameLocks noGrp="1"/>
          </p:cNvGraphicFramePr>
          <p:nvPr/>
        </p:nvGraphicFramePr>
        <p:xfrm>
          <a:off x="611188" y="2792413"/>
          <a:ext cx="7920037" cy="1284288"/>
        </p:xfrm>
        <a:graphic>
          <a:graphicData uri="http://schemas.openxmlformats.org/drawingml/2006/table">
            <a:tbl>
              <a:tblPr/>
              <a:tblGrid>
                <a:gridCol w="35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상수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SEEK_SET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파일의 처음을 기준으로 함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SEEK_CUR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현재 파일 포인터가 가리키는 곳을 기준으로 함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SEEK_END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파일의 끝을 기준으로 함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6692" name="Group 100"/>
          <p:cNvGraphicFramePr>
            <a:graphicFrameLocks noGrp="1"/>
          </p:cNvGraphicFramePr>
          <p:nvPr/>
        </p:nvGraphicFramePr>
        <p:xfrm>
          <a:off x="611188" y="4767263"/>
          <a:ext cx="7921625" cy="677862"/>
        </p:xfrm>
        <a:graphic>
          <a:graphicData uri="http://schemas.openxmlformats.org/drawingml/2006/table">
            <a:tbl>
              <a:tblPr/>
              <a:tblGrid>
                <a:gridCol w="352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fflush(FILE *fp)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버퍼의 내용을 파일에 쓰기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성공하면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894977"/>
      </p:ext>
    </p:extLst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메모리 함수</a:t>
            </a:r>
          </a:p>
        </p:txBody>
      </p:sp>
      <p:graphicFrame>
        <p:nvGraphicFramePr>
          <p:cNvPr id="36871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62379"/>
              </p:ext>
            </p:extLst>
          </p:nvPr>
        </p:nvGraphicFramePr>
        <p:xfrm>
          <a:off x="359568" y="908720"/>
          <a:ext cx="8424863" cy="1800227"/>
        </p:xfrm>
        <a:graphic>
          <a:graphicData uri="http://schemas.openxmlformats.org/drawingml/2006/table">
            <a:tbl>
              <a:tblPr/>
              <a:tblGrid>
                <a:gridCol w="53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void *memcpy(void *dest, const void *src,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src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만큼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dest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 복사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void *memset(void *dest, int c,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dest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만큼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로 채움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void *memchr(const void *buf, int c,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buf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범위에서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찾음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memcmp(const void *buf1, const void *buf2,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buf1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buf2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범위에서 비교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922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선언 예제</a:t>
            </a:r>
          </a:p>
          <a:p>
            <a:pPr lvl="1"/>
            <a:r>
              <a:rPr lang="en-US" altLang="ko-KR" dirty="0"/>
              <a:t>float </a:t>
            </a:r>
            <a:r>
              <a:rPr lang="en-US" altLang="ko-KR" dirty="0" err="1"/>
              <a:t>noah</a:t>
            </a:r>
            <a:r>
              <a:rPr lang="en-US" altLang="ko-KR" dirty="0"/>
              <a:t>, </a:t>
            </a:r>
            <a:r>
              <a:rPr lang="en-US" altLang="ko-KR" dirty="0" err="1"/>
              <a:t>jonah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double trouble;</a:t>
            </a:r>
          </a:p>
          <a:p>
            <a:pPr lvl="1"/>
            <a:r>
              <a:rPr lang="en-US" altLang="ko-KR" dirty="0"/>
              <a:t>float </a:t>
            </a:r>
            <a:r>
              <a:rPr lang="en-US" altLang="ko-KR" dirty="0" err="1"/>
              <a:t>planck</a:t>
            </a:r>
            <a:r>
              <a:rPr lang="en-US" altLang="ko-KR" dirty="0"/>
              <a:t> = </a:t>
            </a:r>
            <a:r>
              <a:rPr lang="en-US" altLang="ko-KR" dirty="0" err="1"/>
              <a:t>6.63e</a:t>
            </a:r>
            <a:r>
              <a:rPr lang="en-US" altLang="ko-KR" dirty="0"/>
              <a:t>-34;</a:t>
            </a:r>
          </a:p>
          <a:p>
            <a:r>
              <a:rPr lang="ko-KR" altLang="en-US" dirty="0"/>
              <a:t>첫째 문장은 </a:t>
            </a:r>
            <a:r>
              <a:rPr lang="en-US" altLang="ko-KR" dirty="0"/>
              <a:t>float</a:t>
            </a:r>
            <a:r>
              <a:rPr lang="ko-KR" altLang="en-US" dirty="0"/>
              <a:t>형 변수 </a:t>
            </a:r>
            <a:r>
              <a:rPr lang="en-US" altLang="ko-KR" dirty="0" err="1"/>
              <a:t>noah</a:t>
            </a:r>
            <a:r>
              <a:rPr lang="en-US" altLang="ko-KR" dirty="0"/>
              <a:t>, </a:t>
            </a:r>
            <a:r>
              <a:rPr lang="en-US" altLang="ko-KR" dirty="0" err="1"/>
              <a:t>jonah</a:t>
            </a:r>
            <a:r>
              <a:rPr lang="en-US" altLang="ko-KR" dirty="0"/>
              <a:t> 2</a:t>
            </a:r>
            <a:r>
              <a:rPr lang="ko-KR" altLang="en-US" dirty="0"/>
              <a:t>개 선언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각 변수는 콤마</a:t>
            </a:r>
            <a:r>
              <a:rPr lang="en-US" altLang="ko-KR" dirty="0"/>
              <a:t>(,)</a:t>
            </a:r>
            <a:r>
              <a:rPr lang="ko-KR" altLang="en-US" dirty="0"/>
              <a:t>로 분리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두번째</a:t>
            </a:r>
            <a:r>
              <a:rPr lang="ko-KR" altLang="en-US" dirty="0"/>
              <a:t> 문장은 </a:t>
            </a:r>
            <a:r>
              <a:rPr lang="en-US" altLang="ko-KR" dirty="0"/>
              <a:t>double</a:t>
            </a:r>
            <a:r>
              <a:rPr lang="ko-KR" altLang="en-US" dirty="0"/>
              <a:t>형 변수 </a:t>
            </a:r>
            <a:r>
              <a:rPr lang="en-US" altLang="ko-KR" dirty="0"/>
              <a:t>trouble </a:t>
            </a:r>
            <a:r>
              <a:rPr lang="ko-KR" altLang="en-US" dirty="0"/>
              <a:t>하나를 선언</a:t>
            </a:r>
          </a:p>
          <a:p>
            <a:r>
              <a:rPr lang="ko-KR" altLang="en-US" dirty="0" err="1"/>
              <a:t>세번째</a:t>
            </a:r>
            <a:r>
              <a:rPr lang="ko-KR" altLang="en-US" dirty="0"/>
              <a:t> 문장은 </a:t>
            </a:r>
            <a:r>
              <a:rPr lang="en-US" altLang="ko-KR" dirty="0"/>
              <a:t>float</a:t>
            </a:r>
            <a:r>
              <a:rPr lang="ko-KR" altLang="en-US" dirty="0"/>
              <a:t>형 변수 </a:t>
            </a:r>
            <a:r>
              <a:rPr lang="en-US" altLang="ko-KR" dirty="0" err="1"/>
              <a:t>planck</a:t>
            </a:r>
            <a:r>
              <a:rPr lang="en-US" altLang="ko-KR" dirty="0"/>
              <a:t> </a:t>
            </a:r>
            <a:r>
              <a:rPr lang="ko-KR" altLang="en-US" dirty="0"/>
              <a:t>하나를 선언</a:t>
            </a:r>
            <a:r>
              <a:rPr lang="en-US" altLang="ko-KR" dirty="0"/>
              <a:t>, </a:t>
            </a:r>
            <a:r>
              <a:rPr lang="ko-KR" altLang="en-US" dirty="0"/>
              <a:t>값은 </a:t>
            </a:r>
            <a:r>
              <a:rPr lang="en-US" altLang="ko-KR" dirty="0" err="1"/>
              <a:t>6.63e</a:t>
            </a:r>
            <a:r>
              <a:rPr lang="en-US" altLang="ko-KR" dirty="0"/>
              <a:t>-34</a:t>
            </a:r>
            <a:r>
              <a:rPr lang="ko-KR" altLang="en-US" dirty="0"/>
              <a:t>로 초기화</a:t>
            </a:r>
            <a:endParaRPr lang="en-US" altLang="ko-KR" dirty="0"/>
          </a:p>
          <a:p>
            <a:r>
              <a:rPr lang="ko-KR" altLang="en-US" dirty="0" err="1"/>
              <a:t>두동소수점이란</a:t>
            </a:r>
            <a:r>
              <a:rPr lang="ko-KR" altLang="en-US" dirty="0"/>
              <a:t> 정수 부분과 </a:t>
            </a:r>
            <a:r>
              <a:rPr lang="ko-KR" altLang="en-US" dirty="0" err="1"/>
              <a:t>소수부분의</a:t>
            </a:r>
            <a:r>
              <a:rPr lang="ko-KR" altLang="en-US" dirty="0"/>
              <a:t> </a:t>
            </a:r>
            <a:r>
              <a:rPr lang="ko-KR" altLang="en-US" dirty="0" err="1"/>
              <a:t>자리수가</a:t>
            </a:r>
            <a:r>
              <a:rPr lang="ko-KR" altLang="en-US"/>
              <a:t> 고정되지 않는 </a:t>
            </a:r>
            <a:r>
              <a:rPr lang="ko-KR" altLang="en-US" dirty="0"/>
              <a:t>방식이다</a:t>
            </a:r>
            <a:r>
              <a:rPr lang="en-US" altLang="ko-KR" dirty="0"/>
              <a:t>. </a:t>
            </a:r>
            <a:r>
              <a:rPr lang="ko-KR" altLang="en-US" dirty="0" err="1"/>
              <a:t>가수부와</a:t>
            </a:r>
            <a:r>
              <a:rPr lang="ko-KR" altLang="en-US" dirty="0"/>
              <a:t> </a:t>
            </a:r>
            <a:r>
              <a:rPr lang="ko-KR" altLang="en-US" dirty="0" err="1"/>
              <a:t>지수부로</a:t>
            </a:r>
            <a:r>
              <a:rPr lang="ko-KR" altLang="en-US" dirty="0"/>
              <a:t> 나뉜다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고정소수점</a:t>
            </a:r>
            <a:r>
              <a:rPr lang="en-US" altLang="ko-KR" dirty="0"/>
              <a:t>(0.0001), </a:t>
            </a:r>
            <a:r>
              <a:rPr lang="ko-KR" altLang="en-US" dirty="0" err="1"/>
              <a:t>부동소수점</a:t>
            </a:r>
            <a:r>
              <a:rPr lang="en-US" altLang="ko-KR" dirty="0"/>
              <a:t>(0.1*10^(-3) 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부동소수점 변수의 선언</a:t>
            </a:r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100"/>
              <a:t>time_t: 1970. 1. 1. </a:t>
            </a:r>
            <a:r>
              <a:rPr lang="ko-KR" altLang="en-US" sz="2100"/>
              <a:t>자정 기준 경과 시간을 </a:t>
            </a:r>
            <a:r>
              <a:rPr lang="en-US" altLang="ko-KR" sz="2100"/>
              <a:t>(</a:t>
            </a:r>
            <a:r>
              <a:rPr lang="ko-KR" altLang="en-US" sz="2100"/>
              <a:t>초 단위</a:t>
            </a:r>
            <a:r>
              <a:rPr lang="en-US" altLang="ko-KR" sz="2100"/>
              <a:t>) </a:t>
            </a:r>
          </a:p>
          <a:p>
            <a:pPr eaLnBrk="1" hangingPunct="1"/>
            <a:endParaRPr lang="en-US" altLang="ko-KR" sz="2100"/>
          </a:p>
          <a:p>
            <a:pPr eaLnBrk="1" hangingPunct="1"/>
            <a:r>
              <a:rPr lang="en-US" altLang="ko-KR" sz="2100"/>
              <a:t>struct tm</a:t>
            </a:r>
            <a:br>
              <a:rPr lang="en-US" altLang="ko-KR" sz="2100"/>
            </a:br>
            <a:r>
              <a:rPr lang="en-US" altLang="ko-KR" sz="2100"/>
              <a:t>{</a:t>
            </a:r>
            <a:br>
              <a:rPr lang="en-US" altLang="ko-KR" sz="2100"/>
            </a:br>
            <a:r>
              <a:rPr lang="en-US" altLang="ko-KR" sz="2100"/>
              <a:t>	int tm_sec;		// </a:t>
            </a:r>
            <a:r>
              <a:rPr lang="ko-KR" altLang="en-US" sz="2100"/>
              <a:t>초 </a:t>
            </a:r>
            <a:r>
              <a:rPr lang="en-US" altLang="ko-KR" sz="2100"/>
              <a:t>(0-59)</a:t>
            </a:r>
            <a:br>
              <a:rPr lang="en-US" altLang="ko-KR" sz="2100"/>
            </a:br>
            <a:r>
              <a:rPr lang="en-US" altLang="ko-KR" sz="2100"/>
              <a:t>	int tm_min;		// </a:t>
            </a:r>
            <a:r>
              <a:rPr lang="ko-KR" altLang="en-US" sz="2100"/>
              <a:t>분 </a:t>
            </a:r>
            <a:r>
              <a:rPr lang="en-US" altLang="ko-KR" sz="2100"/>
              <a:t>(0-59)</a:t>
            </a:r>
            <a:br>
              <a:rPr lang="en-US" altLang="ko-KR" sz="2100"/>
            </a:br>
            <a:r>
              <a:rPr lang="en-US" altLang="ko-KR" sz="2100"/>
              <a:t>	int tm_hour;	// </a:t>
            </a:r>
            <a:r>
              <a:rPr lang="ko-KR" altLang="en-US" sz="2100"/>
              <a:t>시 </a:t>
            </a:r>
            <a:r>
              <a:rPr lang="en-US" altLang="ko-KR" sz="2100"/>
              <a:t>(0-23)</a:t>
            </a:r>
            <a:br>
              <a:rPr lang="en-US" altLang="ko-KR" sz="2100"/>
            </a:br>
            <a:r>
              <a:rPr lang="en-US" altLang="ko-KR" sz="2100"/>
              <a:t>	int tm_mday;	// </a:t>
            </a:r>
            <a:r>
              <a:rPr lang="ko-KR" altLang="en-US" sz="2100"/>
              <a:t>일 </a:t>
            </a:r>
            <a:r>
              <a:rPr lang="en-US" altLang="ko-KR" sz="2100"/>
              <a:t>(1-31)</a:t>
            </a:r>
            <a:br>
              <a:rPr lang="en-US" altLang="ko-KR" sz="2100"/>
            </a:br>
            <a:r>
              <a:rPr lang="en-US" altLang="ko-KR" sz="2100"/>
              <a:t>	int tm_mon		// </a:t>
            </a:r>
            <a:r>
              <a:rPr lang="ko-KR" altLang="en-US" sz="2100"/>
              <a:t>월 </a:t>
            </a:r>
            <a:r>
              <a:rPr lang="en-US" altLang="ko-KR" sz="2100"/>
              <a:t>(0-11)</a:t>
            </a:r>
            <a:br>
              <a:rPr lang="en-US" altLang="ko-KR" sz="2100"/>
            </a:br>
            <a:r>
              <a:rPr lang="en-US" altLang="ko-KR" sz="2100"/>
              <a:t>	int tm_year		// </a:t>
            </a:r>
            <a:r>
              <a:rPr lang="ko-KR" altLang="en-US" sz="2100"/>
              <a:t>년 </a:t>
            </a:r>
            <a:r>
              <a:rPr lang="en-US" altLang="ko-KR" sz="2100"/>
              <a:t>(1900</a:t>
            </a:r>
            <a:r>
              <a:rPr lang="ko-KR" altLang="en-US" sz="2100"/>
              <a:t>년 이후의 값</a:t>
            </a:r>
            <a:r>
              <a:rPr lang="en-US" altLang="ko-KR" sz="2100"/>
              <a:t>)</a:t>
            </a:r>
            <a:br>
              <a:rPr lang="en-US" altLang="ko-KR" sz="2100"/>
            </a:br>
            <a:r>
              <a:rPr lang="en-US" altLang="ko-KR" sz="2100"/>
              <a:t>	int tm_wday		// </a:t>
            </a:r>
            <a:r>
              <a:rPr lang="ko-KR" altLang="en-US" sz="2100"/>
              <a:t>요일 </a:t>
            </a:r>
            <a:r>
              <a:rPr lang="en-US" altLang="ko-KR" sz="2100"/>
              <a:t>(0:</a:t>
            </a:r>
            <a:r>
              <a:rPr lang="ko-KR" altLang="en-US" sz="2100"/>
              <a:t>일</a:t>
            </a:r>
            <a:r>
              <a:rPr lang="en-US" altLang="ko-KR" sz="2100"/>
              <a:t>, 1:</a:t>
            </a:r>
            <a:r>
              <a:rPr lang="ko-KR" altLang="en-US" sz="2100"/>
              <a:t>월</a:t>
            </a:r>
            <a:r>
              <a:rPr lang="en-US" altLang="ko-KR" sz="2100"/>
              <a:t>, …, 6</a:t>
            </a:r>
            <a:r>
              <a:rPr lang="ko-KR" altLang="en-US" sz="2100"/>
              <a:t>토</a:t>
            </a:r>
            <a:r>
              <a:rPr lang="en-US" altLang="ko-KR" sz="2100"/>
              <a:t>)</a:t>
            </a:r>
            <a:br>
              <a:rPr lang="en-US" altLang="ko-KR" sz="2100"/>
            </a:br>
            <a:r>
              <a:rPr lang="en-US" altLang="ko-KR" sz="2100"/>
              <a:t>	int tm_yday		// </a:t>
            </a:r>
            <a:r>
              <a:rPr lang="ko-KR" altLang="en-US" sz="2100"/>
              <a:t>연중 일자 </a:t>
            </a:r>
            <a:r>
              <a:rPr lang="en-US" altLang="ko-KR" sz="2100"/>
              <a:t>(0-365)</a:t>
            </a:r>
            <a:br>
              <a:rPr lang="en-US" altLang="ko-KR" sz="2100"/>
            </a:br>
            <a:r>
              <a:rPr lang="en-US" altLang="ko-KR" sz="2100"/>
              <a:t>	int tm_isdst;	// </a:t>
            </a:r>
            <a:r>
              <a:rPr lang="ko-KR" altLang="en-US" sz="2100"/>
              <a:t>일광시각절약제 사용여부</a:t>
            </a:r>
            <a:br>
              <a:rPr lang="ko-KR" altLang="en-US" sz="2100"/>
            </a:br>
            <a:r>
              <a:rPr lang="en-US" altLang="ko-KR" sz="2100"/>
              <a:t>};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시간 표현법</a:t>
            </a:r>
          </a:p>
        </p:txBody>
      </p:sp>
    </p:spTree>
    <p:extLst>
      <p:ext uri="{BB962C8B-B14F-4D97-AF65-F5344CB8AC3E}">
        <p14:creationId xmlns:p14="http://schemas.microsoft.com/office/powerpoint/2010/main" val="993114656"/>
      </p:ext>
    </p:extLst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시각 함수</a:t>
            </a:r>
          </a:p>
        </p:txBody>
      </p:sp>
      <p:graphicFrame>
        <p:nvGraphicFramePr>
          <p:cNvPr id="37075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62730"/>
              </p:ext>
            </p:extLst>
          </p:nvPr>
        </p:nvGraphicFramePr>
        <p:xfrm>
          <a:off x="575469" y="980728"/>
          <a:ext cx="7993062" cy="1800227"/>
        </p:xfrm>
        <a:graphic>
          <a:graphicData uri="http://schemas.openxmlformats.org/drawingml/2006/table">
            <a:tbl>
              <a:tblPr/>
              <a:tblGrid>
                <a:gridCol w="3519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time_t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time(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time_t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*timer)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시스템의 현재시각을 얻어옴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struct tm *gmtime(const time_t *timer)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time_t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tm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구조체로 변환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세계 표준시 기준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struct tm *localtime(const time_t *timer)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time_t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tm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구조체로 변환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지역시간 기준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clock_t clock(void)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프로그램이 시작된 후 경과된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clock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수를 얻어 옴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590897"/>
      </p:ext>
    </p:extLst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#include &lt;time.h&gt;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1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int main(void)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time_t now = time(NULL);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struct tm *lt = localtime(&amp;now);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printf("</a:t>
            </a:r>
            <a:r>
              <a:rPr lang="ko-KR" altLang="en-US" sz="2100"/>
              <a:t>오늘은 </a:t>
            </a:r>
            <a:r>
              <a:rPr lang="en-US" altLang="ko-KR" sz="2100"/>
              <a:t>%d</a:t>
            </a:r>
            <a:r>
              <a:rPr lang="ko-KR" altLang="en-US" sz="2100"/>
              <a:t>년 </a:t>
            </a:r>
            <a:r>
              <a:rPr lang="en-US" altLang="ko-KR" sz="2100"/>
              <a:t>%d</a:t>
            </a:r>
            <a:r>
              <a:rPr lang="ko-KR" altLang="en-US" sz="2100"/>
              <a:t>월 </a:t>
            </a:r>
            <a:r>
              <a:rPr lang="en-US" altLang="ko-KR" sz="2100"/>
              <a:t>%d</a:t>
            </a:r>
            <a:r>
              <a:rPr lang="ko-KR" altLang="en-US" sz="2100"/>
              <a:t>일입니다</a:t>
            </a:r>
            <a:r>
              <a:rPr lang="en-US" altLang="ko-KR" sz="2100"/>
              <a:t>.\n",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	lt-&gt;tm_year+1900, lt-&gt;tm_mon+1, lt-&gt;tm_mday);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printf("</a:t>
            </a:r>
            <a:r>
              <a:rPr lang="ko-KR" altLang="en-US" sz="2100"/>
              <a:t>현재시각은 </a:t>
            </a:r>
            <a:r>
              <a:rPr lang="en-US" altLang="ko-KR" sz="2100"/>
              <a:t>%d</a:t>
            </a:r>
            <a:r>
              <a:rPr lang="ko-KR" altLang="en-US" sz="2100"/>
              <a:t>시 </a:t>
            </a:r>
            <a:r>
              <a:rPr lang="en-US" altLang="ko-KR" sz="2100"/>
              <a:t>%d</a:t>
            </a:r>
            <a:r>
              <a:rPr lang="ko-KR" altLang="en-US" sz="2100"/>
              <a:t>분입니다</a:t>
            </a:r>
            <a:r>
              <a:rPr lang="en-US" altLang="ko-KR" sz="2100"/>
              <a:t>.\n",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	lt-&gt;tm_hour+1, lt-&gt;tm_min+1);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1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현재시각을 출력하는 예</a:t>
            </a:r>
          </a:p>
        </p:txBody>
      </p:sp>
    </p:spTree>
    <p:extLst>
      <p:ext uri="{BB962C8B-B14F-4D97-AF65-F5344CB8AC3E}">
        <p14:creationId xmlns:p14="http://schemas.microsoft.com/office/powerpoint/2010/main" val="2331717326"/>
      </p:ext>
    </p:extLst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시간 계산 함수</a:t>
            </a:r>
          </a:p>
        </p:txBody>
      </p:sp>
      <p:graphicFrame>
        <p:nvGraphicFramePr>
          <p:cNvPr id="37278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32674"/>
              </p:ext>
            </p:extLst>
          </p:nvPr>
        </p:nvGraphicFramePr>
        <p:xfrm>
          <a:off x="467544" y="980728"/>
          <a:ext cx="8064500" cy="1230313"/>
        </p:xfrm>
        <a:graphic>
          <a:graphicData uri="http://schemas.openxmlformats.org/drawingml/2006/table">
            <a:tbl>
              <a:tblPr/>
              <a:tblGrid>
                <a:gridCol w="382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difftime(time_t timer1, time_t timer0)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두 시각의 차이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timer1-timer0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계산함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time_t mktime(struct tm *timer)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tm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구조체를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time_t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로 변환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082370"/>
      </p:ext>
    </p:extLst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#include &lt;time.h&gt;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1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time_t now = time(NULL);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time_t worldcup;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struct tm worldcupDay = {0,0,0,1,5,110,0,0,0};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double diff;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worldcup = mktime(&amp;worldcupDay);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diff = difftime(worldcup, now);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printf("2010</a:t>
            </a:r>
            <a:r>
              <a:rPr lang="ko-KR" altLang="en-US" sz="2100"/>
              <a:t>년 월드컵까지 앞으로 </a:t>
            </a:r>
            <a:r>
              <a:rPr lang="en-US" altLang="ko-KR" sz="2100"/>
              <a:t>%d</a:t>
            </a:r>
            <a:r>
              <a:rPr lang="ko-KR" altLang="en-US" sz="2100"/>
              <a:t>일 남았습니다</a:t>
            </a:r>
            <a:r>
              <a:rPr lang="en-US" altLang="ko-KR" sz="2100"/>
              <a:t>.\n",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	(int)diff/60/60/24);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시간 계산의 예 </a:t>
            </a:r>
            <a:r>
              <a:rPr lang="en-US" altLang="ko-KR" sz="380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546893567"/>
      </p:ext>
    </p:extLst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#include &lt;time.h&gt;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#include &lt;memory.h&gt;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int main( void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struct tm *today, theday;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time_t now = time(NULL);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today = localtime(&amp;now);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memcpy(&amp;theday, today, sizeof(theday));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theday.tm_mday +=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mktime(&amp;theday);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printf("</a:t>
            </a:r>
            <a:r>
              <a:rPr lang="ko-KR" altLang="en-US" sz="1700"/>
              <a:t>오늘은 </a:t>
            </a:r>
            <a:r>
              <a:rPr lang="en-US" altLang="ko-KR" sz="1700"/>
              <a:t>%d</a:t>
            </a:r>
            <a:r>
              <a:rPr lang="ko-KR" altLang="en-US" sz="1700"/>
              <a:t>년 </a:t>
            </a:r>
            <a:r>
              <a:rPr lang="en-US" altLang="ko-KR" sz="1700"/>
              <a:t>%d</a:t>
            </a:r>
            <a:r>
              <a:rPr lang="ko-KR" altLang="en-US" sz="1700"/>
              <a:t>월 </a:t>
            </a:r>
            <a:r>
              <a:rPr lang="en-US" altLang="ko-KR" sz="1700"/>
              <a:t>%d</a:t>
            </a:r>
            <a:r>
              <a:rPr lang="ko-KR" altLang="en-US" sz="1700"/>
              <a:t>일입니다</a:t>
            </a:r>
            <a:r>
              <a:rPr lang="en-US" altLang="ko-KR" sz="1700"/>
              <a:t>.\n",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today-&gt;tm_year+1900, today-&gt;tm_mon+1, today-&gt;tm_mday);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printf("20</a:t>
            </a:r>
            <a:r>
              <a:rPr lang="ko-KR" altLang="en-US" sz="1700"/>
              <a:t>일 후에는 </a:t>
            </a:r>
            <a:r>
              <a:rPr lang="en-US" altLang="ko-KR" sz="1700"/>
              <a:t>%d</a:t>
            </a:r>
            <a:r>
              <a:rPr lang="ko-KR" altLang="en-US" sz="1700"/>
              <a:t>년 </a:t>
            </a:r>
            <a:r>
              <a:rPr lang="en-US" altLang="ko-KR" sz="1700"/>
              <a:t>%d</a:t>
            </a:r>
            <a:r>
              <a:rPr lang="ko-KR" altLang="en-US" sz="1700"/>
              <a:t>월 </a:t>
            </a:r>
            <a:r>
              <a:rPr lang="en-US" altLang="ko-KR" sz="1700"/>
              <a:t>%d</a:t>
            </a:r>
            <a:r>
              <a:rPr lang="ko-KR" altLang="en-US" sz="1700"/>
              <a:t>일이 됩니다</a:t>
            </a:r>
            <a:r>
              <a:rPr lang="en-US" altLang="ko-KR" sz="1700"/>
              <a:t>.\n",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theday.tm_year+1900, theday.tm_mon+1, theday.tm_mday);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 </a:t>
            </a: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시간 계산의 예 </a:t>
            </a:r>
            <a:r>
              <a:rPr lang="en-US" altLang="ko-KR" sz="3800"/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440805296"/>
      </p:ext>
    </p:extLst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시간</a:t>
            </a:r>
            <a:r>
              <a:rPr lang="en-US" altLang="ko-KR" sz="3800"/>
              <a:t>/</a:t>
            </a:r>
            <a:r>
              <a:rPr lang="ko-KR" altLang="en-US" sz="3800"/>
              <a:t>문자열 변환 함수</a:t>
            </a:r>
          </a:p>
        </p:txBody>
      </p:sp>
      <p:graphicFrame>
        <p:nvGraphicFramePr>
          <p:cNvPr id="37586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95334"/>
              </p:ext>
            </p:extLst>
          </p:nvPr>
        </p:nvGraphicFramePr>
        <p:xfrm>
          <a:off x="467544" y="908720"/>
          <a:ext cx="8064500" cy="1800226"/>
        </p:xfrm>
        <a:graphic>
          <a:graphicData uri="http://schemas.openxmlformats.org/drawingml/2006/table">
            <a:tbl>
              <a:tblPr/>
              <a:tblGrid>
                <a:gridCol w="393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*ctime(const time_t *timer)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time_t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형식을 문자열로 변환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asctime(const struct tm *time)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tm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구조체 형식을 문자열로 변환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size_t strftime(char *strDest, size_t maxsize,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   const char *format, const struct tm *time)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tm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구조체 형식을 문자열로 변환하되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사용자가 지정한 형식에 맞춰 변환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034052"/>
      </p:ext>
    </p:extLst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시간 출력 서식 문자</a:t>
            </a:r>
          </a:p>
        </p:txBody>
      </p:sp>
      <p:graphicFrame>
        <p:nvGraphicFramePr>
          <p:cNvPr id="377263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18130"/>
              </p:ext>
            </p:extLst>
          </p:nvPr>
        </p:nvGraphicFramePr>
        <p:xfrm>
          <a:off x="467544" y="692696"/>
          <a:ext cx="7993062" cy="5048247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범주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서식문자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8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%Y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자리로 표현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%y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자리로 표현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48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%m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12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까지의 숫자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%b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짧은 월 이름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(Jan, Feb, Mar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등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%B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긴 월 이름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(January, February, March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등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48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일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%d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월중 일자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1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31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까지의 숫자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%j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연중 일자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1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366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까지의 숫자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48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시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%H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23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까지의 숫자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(24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시간 형식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%I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12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까지의 숫자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(12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시간 형식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%p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AM/PM 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오전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오후 표시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%M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59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 숫자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초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%S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59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 숫자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48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주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%w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6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 숫자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(0: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일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1: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2: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화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3: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4: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목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5: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금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6: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%a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짧은 요일 이름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(Sun, Mon, Tue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등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%A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긴 요일 이름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(Sunday, Monday, Tuesday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등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%W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53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 년중 주일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월요일이 한 주의 시작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%U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53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까지 년중 주일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일요일이 한 주의 시작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948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기타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%x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현재 시스템에 설정되어 있는 형식의 날짜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: 2008/01/01)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%X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현재 시스템에 설정되어 있는 형식의 시각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: 12:20:00)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%c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현재 시스템에 설정되어 있는 형식의 날짜와 시각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%z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타임존 이름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대한민국 표준시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%%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%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298017"/>
      </p:ext>
    </p:extLst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&lt;memory.h&gt;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#define MAX_OUTPUT 256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int main( void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time_t now = time(NULL);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struct tm *lt = localtime(&amp;now);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char output[MAX_OUTPUT];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printf("ctime: %s", ctime(&amp;now));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printf("asctime: %s", asctime(lt));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strftime(output, MAX_OUTPUT, "%Y</a:t>
            </a:r>
            <a:r>
              <a:rPr lang="ko-KR" altLang="en-US" sz="1900"/>
              <a:t>년 </a:t>
            </a:r>
            <a:r>
              <a:rPr lang="en-US" altLang="ko-KR" sz="1900"/>
              <a:t>%m</a:t>
            </a:r>
            <a:r>
              <a:rPr lang="ko-KR" altLang="en-US" sz="1900"/>
              <a:t>월 </a:t>
            </a:r>
            <a:r>
              <a:rPr lang="en-US" altLang="ko-KR" sz="1900"/>
              <a:t>%d</a:t>
            </a:r>
            <a:r>
              <a:rPr lang="ko-KR" altLang="en-US" sz="1900"/>
              <a:t>일 </a:t>
            </a:r>
            <a:r>
              <a:rPr lang="en-US" altLang="ko-KR" sz="1900"/>
              <a:t>%X", lt);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printf("strftime: %s\n", output);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시간 출력의 예</a:t>
            </a:r>
          </a:p>
        </p:txBody>
      </p:sp>
    </p:spTree>
    <p:extLst>
      <p:ext uri="{BB962C8B-B14F-4D97-AF65-F5344CB8AC3E}">
        <p14:creationId xmlns:p14="http://schemas.microsoft.com/office/powerpoint/2010/main" val="3605441995"/>
      </p:ext>
    </p:extLst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복사 함수</a:t>
            </a:r>
          </a:p>
        </p:txBody>
      </p:sp>
      <p:graphicFrame>
        <p:nvGraphicFramePr>
          <p:cNvPr id="378950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81143"/>
              </p:ext>
            </p:extLst>
          </p:nvPr>
        </p:nvGraphicFramePr>
        <p:xfrm>
          <a:off x="575469" y="980728"/>
          <a:ext cx="7993062" cy="1800227"/>
        </p:xfrm>
        <a:graphic>
          <a:graphicData uri="http://schemas.openxmlformats.org/drawingml/2006/table">
            <a:tbl>
              <a:tblPr/>
              <a:tblGrid>
                <a:gridCol w="482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strcpy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dest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const 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src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src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dest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 복사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*strncpy(char *dest, const char *src,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src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개수만큼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dest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 복사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*strcat(char *dest, const char *src)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src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dest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끝에 붙임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*strncat(char *dest, const char *src,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src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개수만큼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dest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끝에 붙임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95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시스템마다 자료형의 크기가 다르므로 먼저 프로그래머는 자신이 사용하고 있는 시스템이 각 자료형에 지원하는 사이즈가 얼마나 되는지 알아야 할 필요가 있음</a:t>
            </a:r>
            <a:r>
              <a:rPr lang="en-US" altLang="ko-KR"/>
              <a:t>.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r>
              <a:rPr lang="en-US" altLang="ko-KR"/>
              <a:t>sizeof()</a:t>
            </a:r>
            <a:r>
              <a:rPr lang="ko-KR" altLang="en-US"/>
              <a:t>연산자를 사용하여 크기를 알아봄</a:t>
            </a:r>
          </a:p>
          <a:p>
            <a:pPr lvl="1"/>
            <a:r>
              <a:rPr lang="ko-KR" altLang="en-US"/>
              <a:t> 사용법 </a:t>
            </a:r>
            <a:r>
              <a:rPr lang="en-US" altLang="ko-KR"/>
              <a:t>: sizeof(</a:t>
            </a:r>
            <a:r>
              <a:rPr lang="ko-KR" altLang="en-US"/>
              <a:t>자료형</a:t>
            </a:r>
            <a:r>
              <a:rPr lang="en-US" altLang="ko-KR"/>
              <a:t>);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자료형의 크기</a:t>
            </a: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#include &lt;string.h&gt;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#include &lt;time.h&gt;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#define MAX_INPUT 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int noon;				// </a:t>
            </a:r>
            <a:r>
              <a:rPr lang="ko-KR" altLang="en-US" sz="1200"/>
              <a:t>오전오후 저장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time_t now;				// </a:t>
            </a:r>
            <a:r>
              <a:rPr lang="ko-KR" altLang="en-US" sz="1200"/>
              <a:t>현재시각 저장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struct tm *lt = NULL;			// </a:t>
            </a:r>
            <a:r>
              <a:rPr lang="ko-KR" altLang="en-US" sz="1200"/>
              <a:t>현재시각 저장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char name[MAX_INPUT] = {0};		// </a:t>
            </a:r>
            <a:r>
              <a:rPr lang="ko-KR" altLang="en-US" sz="1200"/>
              <a:t>이름 저장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char output[100] = {0};			// </a:t>
            </a:r>
            <a:r>
              <a:rPr lang="ko-KR" altLang="en-US" sz="1200"/>
              <a:t>출력 문장 저장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char *greeting[] = {"</a:t>
            </a:r>
            <a:r>
              <a:rPr lang="ko-KR" altLang="en-US" sz="1200"/>
              <a:t>좋은 아침입니다</a:t>
            </a:r>
            <a:r>
              <a:rPr lang="en-US" altLang="ko-KR" sz="1200"/>
              <a:t>. ", "</a:t>
            </a:r>
            <a:r>
              <a:rPr lang="ko-KR" altLang="en-US" sz="1200"/>
              <a:t>활기찬 오후 되세요</a:t>
            </a:r>
            <a:r>
              <a:rPr lang="en-US" altLang="ko-KR" sz="1200"/>
              <a:t>. "};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char *postfix[] = {"</a:t>
            </a:r>
            <a:r>
              <a:rPr lang="ko-KR" altLang="en-US" sz="1200"/>
              <a:t>님</a:t>
            </a:r>
            <a:r>
              <a:rPr lang="en-US" altLang="ko-KR" sz="1200"/>
              <a:t>", "</a:t>
            </a:r>
            <a:r>
              <a:rPr lang="ko-KR" altLang="en-US" sz="1200"/>
              <a:t>씨</a:t>
            </a:r>
            <a:r>
              <a:rPr lang="en-US" altLang="ko-KR" sz="1200"/>
              <a:t>"};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printf("</a:t>
            </a:r>
            <a:r>
              <a:rPr lang="ko-KR" altLang="en-US" sz="1200"/>
              <a:t>이름을 입력하세요</a:t>
            </a:r>
            <a:r>
              <a:rPr lang="en-US" altLang="ko-KR" sz="1200"/>
              <a:t>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fgets(name, MAX_INPUT-1, stdin);		// </a:t>
            </a:r>
            <a:r>
              <a:rPr lang="ko-KR" altLang="en-US" sz="1200"/>
              <a:t>이름을 입력 받음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name[strlen(name)-1] = '\0';		// '\n' </a:t>
            </a:r>
            <a:r>
              <a:rPr lang="ko-KR" altLang="en-US" sz="1200"/>
              <a:t>제거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now = time(NULL);			// </a:t>
            </a:r>
            <a:r>
              <a:rPr lang="ko-KR" altLang="en-US" sz="1200"/>
              <a:t>현재 시각을 얻음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lt = localtime(&amp;now);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if(lt-&gt;tm_hour &lt; 12) noon = 0;		// </a:t>
            </a:r>
            <a:r>
              <a:rPr lang="ko-KR" altLang="en-US" sz="1200"/>
              <a:t>정오를 넘지 않았으면 </a:t>
            </a:r>
            <a:r>
              <a:rPr lang="en-US" altLang="ko-KR" sz="1200"/>
              <a:t>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else	noon = 1;				// </a:t>
            </a:r>
            <a:r>
              <a:rPr lang="ko-KR" altLang="en-US" sz="1200"/>
              <a:t>정오를 넘었으면 </a:t>
            </a:r>
            <a:r>
              <a:rPr lang="en-US" altLang="ko-KR" sz="1200"/>
              <a:t>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strcpy(output, greeting[noon]);		// </a:t>
            </a:r>
            <a:r>
              <a:rPr lang="ko-KR" altLang="en-US" sz="1200"/>
              <a:t>인사말 복사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strcat(output, name);			// </a:t>
            </a:r>
            <a:r>
              <a:rPr lang="ko-KR" altLang="en-US" sz="1200"/>
              <a:t>이름 붙이기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strcat(output, postfix[noon]);		// </a:t>
            </a:r>
            <a:r>
              <a:rPr lang="ko-KR" altLang="en-US" sz="1200"/>
              <a:t>존칭 붙이기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00"/>
              <a:t>	</a:t>
            </a:r>
            <a:r>
              <a:rPr lang="en-US" altLang="ko-KR" sz="1200"/>
              <a:t>printf("%s\n", output);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}</a:t>
            </a: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복사의 예</a:t>
            </a:r>
          </a:p>
        </p:txBody>
      </p:sp>
    </p:spTree>
    <p:extLst>
      <p:ext uri="{BB962C8B-B14F-4D97-AF65-F5344CB8AC3E}">
        <p14:creationId xmlns:p14="http://schemas.microsoft.com/office/powerpoint/2010/main" val="1134100908"/>
      </p:ext>
    </p:extLst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비교 함수</a:t>
            </a:r>
          </a:p>
        </p:txBody>
      </p:sp>
      <p:graphicFrame>
        <p:nvGraphicFramePr>
          <p:cNvPr id="38099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57889"/>
              </p:ext>
            </p:extLst>
          </p:nvPr>
        </p:nvGraphicFramePr>
        <p:xfrm>
          <a:off x="575469" y="692696"/>
          <a:ext cx="7993062" cy="1911351"/>
        </p:xfrm>
        <a:graphic>
          <a:graphicData uri="http://schemas.openxmlformats.org/drawingml/2006/table">
            <a:tbl>
              <a:tblPr/>
              <a:tblGrid>
                <a:gridCol w="497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strcmp(const char *s1, const char *s2)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비교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strncmp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(const char *s1, const char *s2,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size_t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count)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개수만큼 비교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stricmp(const char *s1, const char *s2)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비교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대소문자 무시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strnicmp(const char *s1, const char *s2,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개수만큼 비교</a:t>
                      </a:r>
                      <a:b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대소문자 무시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559965"/>
      </p:ext>
    </p:extLst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&lt;string.h&gt;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#define MAX_INPUT 100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char answer[MAX_INPUT] = {0};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printf("</a:t>
            </a:r>
            <a:r>
              <a:rPr lang="ko-KR" altLang="en-US" sz="1900"/>
              <a:t>개를 영어로 뭐라고 합니까</a:t>
            </a:r>
            <a:r>
              <a:rPr lang="en-US" altLang="ko-KR" sz="1900"/>
              <a:t>?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fgets(answer, MAX_INPUT-1, stdin);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answer[strlen(answer)-1] = '\0';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if(stricmp(answer, "dog") ==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printf("</a:t>
            </a:r>
            <a:r>
              <a:rPr lang="ko-KR" altLang="en-US" sz="1900"/>
              <a:t>정답입니다</a:t>
            </a:r>
            <a:r>
              <a:rPr lang="en-US" altLang="ko-KR" sz="19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printf("</a:t>
            </a:r>
            <a:r>
              <a:rPr lang="ko-KR" altLang="en-US" sz="1900"/>
              <a:t>틀렸습니다</a:t>
            </a:r>
            <a:r>
              <a:rPr lang="en-US" altLang="ko-KR" sz="1900"/>
              <a:t>. </a:t>
            </a:r>
            <a:r>
              <a:rPr lang="ko-KR" altLang="en-US" sz="1900"/>
              <a:t>정답은 </a:t>
            </a:r>
            <a:r>
              <a:rPr lang="en-US" altLang="ko-KR" sz="1900"/>
              <a:t>Dog </a:t>
            </a:r>
            <a:r>
              <a:rPr lang="ko-KR" altLang="en-US" sz="1900"/>
              <a:t>입니다</a:t>
            </a:r>
            <a:r>
              <a:rPr lang="en-US" altLang="ko-KR" sz="19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비교의 예</a:t>
            </a:r>
          </a:p>
        </p:txBody>
      </p:sp>
    </p:spTree>
    <p:extLst>
      <p:ext uri="{BB962C8B-B14F-4D97-AF65-F5344CB8AC3E}">
        <p14:creationId xmlns:p14="http://schemas.microsoft.com/office/powerpoint/2010/main" val="72788525"/>
      </p:ext>
    </p:extLst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검색 함수</a:t>
            </a:r>
          </a:p>
        </p:txBody>
      </p:sp>
      <p:graphicFrame>
        <p:nvGraphicFramePr>
          <p:cNvPr id="38304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99014"/>
              </p:ext>
            </p:extLst>
          </p:nvPr>
        </p:nvGraphicFramePr>
        <p:xfrm>
          <a:off x="575469" y="836712"/>
          <a:ext cx="7993062" cy="2054226"/>
        </p:xfrm>
        <a:graphic>
          <a:graphicData uri="http://schemas.openxmlformats.org/drawingml/2006/table">
            <a:tbl>
              <a:tblPr/>
              <a:tblGrid>
                <a:gridCol w="4649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*strchr(const char *str, 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에서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검색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*strrchr(const char *str, 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에서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뒤에서부터 검색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*strstr(const char *str, const char*strSearch)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에서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strSearch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검색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*strpbrk(const char *str, const char *strCharSet)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에서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strCharSet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 주어진 문자 중 </a:t>
                      </a:r>
                      <a:b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</a:b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가장 먼저 나오는 것을 검색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011817"/>
      </p:ext>
    </p:extLst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507413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&lt;string.h&gt;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#define MAX_INPUT 256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char input[MAX_INPUT] = {0};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char *ptr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count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아무 문자열이나 입력하세요</a:t>
            </a:r>
            <a:r>
              <a:rPr lang="en-US" altLang="ko-KR" sz="1400"/>
              <a:t>. a</a:t>
            </a:r>
            <a:r>
              <a:rPr lang="ko-KR" altLang="en-US" sz="1400"/>
              <a:t>를 찾아드리겠습니다</a:t>
            </a:r>
            <a:r>
              <a:rPr lang="en-US" altLang="ko-KR" sz="1400"/>
              <a:t>.\n</a:t>
            </a:r>
            <a:r>
              <a:rPr lang="ko-KR" altLang="en-US" sz="1400"/>
              <a:t>입력</a:t>
            </a:r>
            <a:r>
              <a:rPr lang="en-US" altLang="ko-KR" sz="1400"/>
              <a:t>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fgets(input, MAX_INPUT-1, stdin);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ptr = input;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while(1)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ptr = strchr(ptr, 'a');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if(ptr == NULL)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printf("%d</a:t>
            </a:r>
            <a:r>
              <a:rPr lang="ko-KR" altLang="en-US" sz="1400"/>
              <a:t>번째 글자는 </a:t>
            </a:r>
            <a:r>
              <a:rPr lang="en-US" altLang="ko-KR" sz="1400"/>
              <a:t>a</a:t>
            </a:r>
            <a:r>
              <a:rPr lang="ko-KR" altLang="en-US" sz="1400"/>
              <a:t>입니다</a:t>
            </a:r>
            <a:r>
              <a:rPr lang="en-US" altLang="ko-KR" sz="1400"/>
              <a:t>.\n", ptr-input+1);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count++;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ptr++;	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printf("a</a:t>
            </a:r>
            <a:r>
              <a:rPr lang="ko-KR" altLang="en-US" sz="1400"/>
              <a:t>가 총 </a:t>
            </a:r>
            <a:r>
              <a:rPr lang="en-US" altLang="ko-KR" sz="1400"/>
              <a:t>%d</a:t>
            </a:r>
            <a:r>
              <a:rPr lang="ko-KR" altLang="en-US" sz="1400"/>
              <a:t>번 나왔습니다</a:t>
            </a:r>
            <a:r>
              <a:rPr lang="en-US" altLang="ko-KR" sz="1400"/>
              <a:t>.\n", count);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검색의 예</a:t>
            </a:r>
          </a:p>
        </p:txBody>
      </p:sp>
    </p:spTree>
    <p:extLst>
      <p:ext uri="{BB962C8B-B14F-4D97-AF65-F5344CB8AC3E}">
        <p14:creationId xmlns:p14="http://schemas.microsoft.com/office/powerpoint/2010/main" val="1086207786"/>
      </p:ext>
    </p:extLst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변환 함수</a:t>
            </a:r>
          </a:p>
        </p:txBody>
      </p:sp>
      <p:graphicFrame>
        <p:nvGraphicFramePr>
          <p:cNvPr id="385106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06325"/>
              </p:ext>
            </p:extLst>
          </p:nvPr>
        </p:nvGraphicFramePr>
        <p:xfrm>
          <a:off x="575469" y="764704"/>
          <a:ext cx="7993062" cy="2173288"/>
        </p:xfrm>
        <a:graphic>
          <a:graphicData uri="http://schemas.openxmlformats.org/drawingml/2006/table">
            <a:tbl>
              <a:tblPr/>
              <a:tblGrid>
                <a:gridCol w="370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*strset(char *str, 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로 채움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*strnset(char *str, int c, size_t count)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count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개수만큼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로 채움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*strlwr(char *str)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소문자로 변환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*strupr(char *str)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대문자로 변환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strrev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(char *str)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str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거꾸로 뒤집음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1923"/>
      </p:ext>
    </p:extLst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#include &lt;string.h&gt;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#define MAX_TEXT 256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char input[MAX_TEXT] = {0};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char output[MAX_TEXT] = {0};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</a:t>
            </a:r>
            <a:r>
              <a:rPr lang="ko-KR" altLang="en-US" sz="1300"/>
              <a:t>아무 문자열이나 입력하세요</a:t>
            </a:r>
            <a:r>
              <a:rPr lang="en-US" altLang="ko-KR" sz="1300"/>
              <a:t>.\n</a:t>
            </a:r>
            <a:r>
              <a:rPr lang="ko-KR" altLang="en-US" sz="1300"/>
              <a:t>입력</a:t>
            </a:r>
            <a:r>
              <a:rPr lang="en-US" altLang="ko-KR" sz="1300"/>
              <a:t>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fgets(input, MAX_TEXT-1, stdin);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input[strlen(input)-1] = '\0';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strncpy(output, input, MAX_TEXT);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strset(output, '*');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printf("strlwr: %s\n", output);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strncpy(output, input, MAX_TEXT);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strlwr(output);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printf("strlwr: %s\n", output);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strncpy(output, input, MAX_TEXT);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strupr(output);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printf("strupr: %s\n", output);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strncpy(output, input, MAX_TEXT);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strrev(output);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printf("strrev: %s\n", output);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}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변환 예</a:t>
            </a:r>
          </a:p>
        </p:txBody>
      </p:sp>
    </p:spTree>
    <p:extLst>
      <p:ext uri="{BB962C8B-B14F-4D97-AF65-F5344CB8AC3E}">
        <p14:creationId xmlns:p14="http://schemas.microsoft.com/office/powerpoint/2010/main" val="826089222"/>
      </p:ext>
    </p:extLst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 분류 함수</a:t>
            </a:r>
          </a:p>
        </p:txBody>
      </p:sp>
      <p:graphicFrame>
        <p:nvGraphicFramePr>
          <p:cNvPr id="387214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2451"/>
              </p:ext>
            </p:extLst>
          </p:nvPr>
        </p:nvGraphicFramePr>
        <p:xfrm>
          <a:off x="539750" y="764704"/>
          <a:ext cx="8064500" cy="3600451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isalpha(int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알파벳 범위에 있으면 참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(A-Z, a-z)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isupper(int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대문자 범위에 있으면 참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(A-Z)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islower(int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소문자 범위에 있으면 참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(a-z)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isdigit(int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십진수 숫자 범위에 있으면 참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(0-9)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isxdigit(int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16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진수 숫자 범위에 있으면 참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(0-9, A-F, a-f)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isalnum(int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숫자나 알파벳 범위에 있으면 참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(0-9, A-Z, a-z)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isprint(int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인쇄 가능한 문자면 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isgraph(int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공백을 제외한 인쇄 가능한 문자면 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ispuct(int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인쇄 가능한 문자 중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alnum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제외한 문자면 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isspace(int 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입력이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ASCII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코드로 공백 문자면 참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505697"/>
      </p:ext>
    </p:extLst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#include &lt;ctype.h&gt;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int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printf("\n--------------------  Alpha  --------------------\n");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for(i=0 ; i&lt;128 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	if(isalpha(i))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		printf("%d %c\t", i, 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printf("\n\n--------------------  Upper  --------------------\n");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for(i=0 ; i&lt;128 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	if(isupper(i))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		printf("%d %c\t", i, 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printf("\n\n--------------------  Lower  --------------------\n");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for(i=0 ; i&lt;128 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	if(islower(i))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		printf("%d %c\t", i, 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300"/>
              <a:t>}</a:t>
            </a: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문자열 분류 예</a:t>
            </a:r>
          </a:p>
        </p:txBody>
      </p:sp>
    </p:spTree>
    <p:extLst>
      <p:ext uri="{BB962C8B-B14F-4D97-AF65-F5344CB8AC3E}">
        <p14:creationId xmlns:p14="http://schemas.microsoft.com/office/powerpoint/2010/main" val="3094074857"/>
      </p:ext>
    </p:extLst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텍스트</a:t>
            </a:r>
            <a:r>
              <a:rPr lang="en-US" altLang="ko-KR" sz="3800"/>
              <a:t>/</a:t>
            </a:r>
            <a:r>
              <a:rPr lang="ko-KR" altLang="en-US" sz="3800"/>
              <a:t>바이너리 변환</a:t>
            </a:r>
          </a:p>
        </p:txBody>
      </p:sp>
      <p:graphicFrame>
        <p:nvGraphicFramePr>
          <p:cNvPr id="38917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02853"/>
              </p:ext>
            </p:extLst>
          </p:nvPr>
        </p:nvGraphicFramePr>
        <p:xfrm>
          <a:off x="575469" y="908720"/>
          <a:ext cx="7993062" cy="1425576"/>
        </p:xfrm>
        <a:graphic>
          <a:graphicData uri="http://schemas.openxmlformats.org/drawingml/2006/table">
            <a:tbl>
              <a:tblPr/>
              <a:tblGrid>
                <a:gridCol w="310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atof(const char *s)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문자열을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형으로 변환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atoi(const char *s)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문자열을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형으로 변환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long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atol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(const char *s)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문자열을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long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형으로 변환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9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/>
              <a:t>#include 〈stdio.h〉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lvl="1">
              <a:buFontTx/>
              <a:buNone/>
            </a:pPr>
            <a:r>
              <a:rPr lang="en-US" altLang="ko-KR" sz="2000"/>
              <a:t>	printf("Type int has a size of %d bytes.\n", sizeof(int));</a:t>
            </a:r>
          </a:p>
          <a:p>
            <a:pPr lvl="1">
              <a:buFontTx/>
              <a:buNone/>
            </a:pPr>
            <a:r>
              <a:rPr lang="en-US" altLang="ko-KR" sz="2000"/>
              <a:t> 	printf("Type char has a size of %d bytes.\n", sizeof(char));</a:t>
            </a:r>
          </a:p>
          <a:p>
            <a:pPr lvl="1">
              <a:buFontTx/>
              <a:buNone/>
            </a:pPr>
            <a:r>
              <a:rPr lang="en-US" altLang="ko-KR" sz="2000"/>
              <a:t>	printf("Type long has a size of %d bytes.\n", sizeof(long));</a:t>
            </a:r>
          </a:p>
          <a:p>
            <a:pPr lvl="1">
              <a:buFontTx/>
              <a:buNone/>
            </a:pPr>
            <a:r>
              <a:rPr lang="en-US" altLang="ko-KR" sz="2000"/>
              <a:t>	printf("Type double has a size of %d bytes.\n", sizeof(double));</a:t>
            </a:r>
          </a:p>
          <a:p>
            <a:pPr lvl="1">
              <a:buFontTx/>
              <a:buNone/>
            </a:pPr>
            <a:r>
              <a:rPr lang="en-US" altLang="ko-KR" sz="2000"/>
              <a:t>	printf("Type float has a size of %d bytes.\n", sizeof(float));</a:t>
            </a:r>
          </a:p>
          <a:p>
            <a:pPr lvl="1">
              <a:buFontTx/>
              <a:buNone/>
            </a:pPr>
            <a:r>
              <a:rPr lang="en-US" altLang="ko-KR" sz="2000"/>
              <a:t>	printf("Type short has a size of %d bytes.\n", sizeof(short));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크기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#include &lt;stdlib.h&gt;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int i = 100;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double d = 3.141592;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char text[100];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sprintf(text, "%d", 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i = atoi(text);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sprintf(text, "%lf", d);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d = atof(text);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텍스트</a:t>
            </a:r>
            <a:r>
              <a:rPr lang="en-US" altLang="ko-KR" sz="3800"/>
              <a:t>/</a:t>
            </a:r>
            <a:r>
              <a:rPr lang="ko-KR" altLang="en-US" sz="3800"/>
              <a:t>바이너리 변환 예</a:t>
            </a:r>
          </a:p>
        </p:txBody>
      </p:sp>
    </p:spTree>
    <p:extLst>
      <p:ext uri="{BB962C8B-B14F-4D97-AF65-F5344CB8AC3E}">
        <p14:creationId xmlns:p14="http://schemas.microsoft.com/office/powerpoint/2010/main" val="666632073"/>
      </p:ext>
    </p:extLst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난수 발생 함수</a:t>
            </a:r>
          </a:p>
        </p:txBody>
      </p:sp>
      <p:graphicFrame>
        <p:nvGraphicFramePr>
          <p:cNvPr id="39121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88568"/>
              </p:ext>
            </p:extLst>
          </p:nvPr>
        </p:nvGraphicFramePr>
        <p:xfrm>
          <a:off x="611560" y="980728"/>
          <a:ext cx="7993062" cy="1152525"/>
        </p:xfrm>
        <a:graphic>
          <a:graphicData uri="http://schemas.openxmlformats.org/drawingml/2006/table">
            <a:tbl>
              <a:tblPr/>
              <a:tblGrid>
                <a:gridCol w="352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rand(void)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RAND_MAX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사이의 임의의 숫자를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void srand(unsigned int seed)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무작위 값의 시작 값을 설정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180361"/>
      </p:ext>
    </p:extLst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#include &lt;stdlib.h&gt;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#include &lt;time.h&gt;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1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int random, loop;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srand((unsigned int)time(NULL));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for(loop=0 ; loop&lt;10 ; loop++)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	random = (int)((double)rand()/RAND_MAX*1000);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	printf("Random number: %03d\n", random);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난수 발생 예</a:t>
            </a:r>
          </a:p>
        </p:txBody>
      </p:sp>
    </p:spTree>
    <p:extLst>
      <p:ext uri="{BB962C8B-B14F-4D97-AF65-F5344CB8AC3E}">
        <p14:creationId xmlns:p14="http://schemas.microsoft.com/office/powerpoint/2010/main" val="629455762"/>
      </p:ext>
    </p:extLst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삼각함수</a:t>
            </a:r>
          </a:p>
        </p:txBody>
      </p:sp>
      <p:graphicFrame>
        <p:nvGraphicFramePr>
          <p:cNvPr id="393360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00641"/>
              </p:ext>
            </p:extLst>
          </p:nvPr>
        </p:nvGraphicFramePr>
        <p:xfrm>
          <a:off x="575469" y="764704"/>
          <a:ext cx="7993062" cy="3600451"/>
        </p:xfrm>
        <a:graphic>
          <a:graphicData uri="http://schemas.openxmlformats.org/drawingml/2006/table">
            <a:tbl>
              <a:tblPr/>
              <a:tblGrid>
                <a:gridCol w="352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sin(double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사인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cos(double x)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코사인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tan(double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탄젠트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asin(double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역 사인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acos(double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역 코사인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atan(double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역 탄젠트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atan2(double y, 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y/x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역 탄젠트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sinh(double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쌍곡사인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cosh(double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쌍곡코사인 함수 값을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tanh(double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쌍곡탄젠트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함수 값을 계산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622601"/>
      </p:ext>
    </p:extLst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#include &lt;math.h&gt;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int i,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double pi = 3.141592;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double radian, sine;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for(i=0 ; i&lt;=360 ; i+=15)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radian = i*pi/180.0;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sine = 20+(int)(20*sin(radian));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for(j=0 ; j&lt;sine ; 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	printf("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printf("*\n");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삼각함수 예</a:t>
            </a:r>
          </a:p>
        </p:txBody>
      </p:sp>
    </p:spTree>
    <p:extLst>
      <p:ext uri="{BB962C8B-B14F-4D97-AF65-F5344CB8AC3E}">
        <p14:creationId xmlns:p14="http://schemas.microsoft.com/office/powerpoint/2010/main" val="2609436284"/>
      </p:ext>
    </p:extLst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지수 및 로그 함수</a:t>
            </a:r>
          </a:p>
        </p:txBody>
      </p:sp>
      <p:graphicFrame>
        <p:nvGraphicFramePr>
          <p:cNvPr id="395361" name="Group 97"/>
          <p:cNvGraphicFramePr>
            <a:graphicFrameLocks noGrp="1"/>
          </p:cNvGraphicFramePr>
          <p:nvPr/>
        </p:nvGraphicFramePr>
        <p:xfrm>
          <a:off x="611188" y="2276475"/>
          <a:ext cx="7921625" cy="2514601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sqrt(double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제곱근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즉 √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를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pow(double x, double y)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y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승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즉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ko-KR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y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log(double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자연로그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즉 밑을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e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로 하는 로그를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log10(double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상용로그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즉 밑을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으로 하는 로그를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exp(double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자연대수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e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승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즉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ko-KR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계산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hypot(double x, double y)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√(x</a:t>
                      </a:r>
                      <a:r>
                        <a:rPr kumimoji="1" lang="en-US" altLang="ko-KR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+y</a:t>
                      </a:r>
                      <a:r>
                        <a:rPr kumimoji="1" lang="en-US" altLang="ko-KR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계산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피타고라스 정리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45722"/>
      </p:ext>
    </p:extLst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&lt;math.h&gt;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students, s, sum=0;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score[] = {85, 90, 95, 70, 82, 60, 92, 88};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double average, stdev, variance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students = sizeof(score)/sizeof(int);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for(s=0 ; s&lt;students ; s++)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sum += score[s];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average = (double)sum/students;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for(s=0 ; s&lt;students ; s++)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variance += (score[s]-average)*(score[s]-average);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variance /= students;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stdev = sqrt(variance);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총점</a:t>
            </a:r>
            <a:r>
              <a:rPr lang="en-US" altLang="ko-KR" sz="1400"/>
              <a:t>: %d\n", sum);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평균</a:t>
            </a:r>
            <a:r>
              <a:rPr lang="en-US" altLang="ko-KR" sz="1400"/>
              <a:t>: %0.2f\n", average);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분산</a:t>
            </a:r>
            <a:r>
              <a:rPr lang="en-US" altLang="ko-KR" sz="1400"/>
              <a:t>: %0.2f\n", variance);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표준편차</a:t>
            </a:r>
            <a:r>
              <a:rPr lang="en-US" altLang="ko-KR" sz="1400"/>
              <a:t>: %0.2f\n", stdev);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제곱근 계산 예</a:t>
            </a:r>
          </a:p>
        </p:txBody>
      </p:sp>
    </p:spTree>
    <p:extLst>
      <p:ext uri="{BB962C8B-B14F-4D97-AF65-F5344CB8AC3E}">
        <p14:creationId xmlns:p14="http://schemas.microsoft.com/office/powerpoint/2010/main" val="3079864918"/>
      </p:ext>
    </p:extLst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정수화 함수</a:t>
            </a:r>
            <a:r>
              <a:rPr lang="en-US" altLang="ko-KR" sz="3800"/>
              <a:t>, </a:t>
            </a:r>
            <a:r>
              <a:rPr lang="ko-KR" altLang="en-US" sz="3800"/>
              <a:t>절대값 함수</a:t>
            </a:r>
          </a:p>
        </p:txBody>
      </p:sp>
      <p:graphicFrame>
        <p:nvGraphicFramePr>
          <p:cNvPr id="397409" name="Group 97"/>
          <p:cNvGraphicFramePr>
            <a:graphicFrameLocks noGrp="1"/>
          </p:cNvGraphicFramePr>
          <p:nvPr/>
        </p:nvGraphicFramePr>
        <p:xfrm>
          <a:off x="611188" y="1989138"/>
          <a:ext cx="7993062" cy="1141413"/>
        </p:xfrm>
        <a:graphic>
          <a:graphicData uri="http://schemas.openxmlformats.org/drawingml/2006/table">
            <a:tbl>
              <a:tblPr/>
              <a:tblGrid>
                <a:gridCol w="310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floor(double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보다 작지 않은 최소 정수를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형으로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ceil(double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보다 크지 않은 최대 정수를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형으로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7411" name="Group 99"/>
          <p:cNvGraphicFramePr>
            <a:graphicFrameLocks noGrp="1"/>
          </p:cNvGraphicFramePr>
          <p:nvPr/>
        </p:nvGraphicFramePr>
        <p:xfrm>
          <a:off x="611188" y="3644900"/>
          <a:ext cx="7993062" cy="1430339"/>
        </p:xfrm>
        <a:graphic>
          <a:graphicData uri="http://schemas.openxmlformats.org/drawingml/2006/table">
            <a:tbl>
              <a:tblPr/>
              <a:tblGrid>
                <a:gridCol w="309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형태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 abs(int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절대값을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long labs(long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절대값을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double fabs(double x)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절대값을 리턴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009085"/>
      </p:ext>
    </p:extLst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정수형 데이터의 한계</a:t>
            </a:r>
          </a:p>
        </p:txBody>
      </p:sp>
      <p:graphicFrame>
        <p:nvGraphicFramePr>
          <p:cNvPr id="398613" name="Group 2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70298"/>
              </p:ext>
            </p:extLst>
          </p:nvPr>
        </p:nvGraphicFramePr>
        <p:xfrm>
          <a:off x="575469" y="692696"/>
          <a:ext cx="7993062" cy="4267200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상수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CHAR_BIT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비트수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SCHAR_MAX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127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SCHAR_MIN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-128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char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최소 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SHRT_MAX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32767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short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SHRT_MIN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-32768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short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최소 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LONG_MAX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2147483647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long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LONG_MIN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–2147483648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long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최소 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2147483647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INT_MIN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–2147483648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최소 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UCHAR_MAX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255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unsigned char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USHRT_MAX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65535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unsigned short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ULONG_MAX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4294967295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unsigned long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UINT_MAX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4294967295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unsigned int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 최대값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148411"/>
      </p:ext>
    </p:extLst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double</a:t>
            </a:r>
            <a:r>
              <a:rPr lang="ko-KR" altLang="en-US" sz="3800"/>
              <a:t>형 데이터의 한계</a:t>
            </a:r>
          </a:p>
        </p:txBody>
      </p:sp>
      <p:graphicFrame>
        <p:nvGraphicFramePr>
          <p:cNvPr id="399565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55916"/>
              </p:ext>
            </p:extLst>
          </p:nvPr>
        </p:nvGraphicFramePr>
        <p:xfrm>
          <a:off x="575469" y="764704"/>
          <a:ext cx="7993062" cy="3048000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상수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값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DBL_DIG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15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십진 유효숫자 개수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DBL_MANT_DIG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53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유효숫자의 비트 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DBL_MAX_10_EXP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308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최대 십진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DBL_MIN_10_EXP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-307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최소 십진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DBL_MAX_EXP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1024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최대 이진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DBL_MIN_EXP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-1021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최소 이진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1.7976931348623158e+308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DBL_MIN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2.2250738585072014e-308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양의 최소 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DBL_EPSILON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2.2204460492503131e-016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1.0+ DBL_EPSILON != 1.0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 되는 최소 값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344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int </a:t>
            </a:r>
            <a:r>
              <a:rPr lang="ko-KR" altLang="en-US"/>
              <a:t>상수를 쓰는 방법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256(</a:t>
            </a:r>
            <a:r>
              <a:rPr lang="ko-KR" altLang="en-US"/>
              <a:t>십진수</a:t>
            </a:r>
            <a:r>
              <a:rPr lang="en-US" altLang="ko-KR"/>
              <a:t>), O23(8</a:t>
            </a:r>
            <a:r>
              <a:rPr lang="ko-KR" altLang="en-US"/>
              <a:t>진수</a:t>
            </a:r>
            <a:r>
              <a:rPr lang="en-US" altLang="ko-KR"/>
              <a:t>), OXF3(16</a:t>
            </a:r>
            <a:r>
              <a:rPr lang="ko-KR" altLang="en-US"/>
              <a:t>진수</a:t>
            </a:r>
            <a:r>
              <a:rPr lang="en-US" altLang="ko-KR"/>
              <a:t>)</a:t>
            </a:r>
          </a:p>
          <a:p>
            <a:pPr lvl="1">
              <a:buFontTx/>
              <a:buNone/>
            </a:pPr>
            <a:endParaRPr lang="en-US" altLang="ko-KR"/>
          </a:p>
          <a:p>
            <a:r>
              <a:rPr lang="en-US" altLang="ko-KR"/>
              <a:t> char</a:t>
            </a:r>
            <a:r>
              <a:rPr lang="ko-KR" altLang="en-US"/>
              <a:t>상수를 쓰는 방법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'r', 'u', '\007', '?' </a:t>
            </a:r>
            <a:r>
              <a:rPr lang="ko-KR" altLang="en-US"/>
              <a:t>등</a:t>
            </a:r>
            <a:r>
              <a:rPr lang="en-US" altLang="ko-KR"/>
              <a:t>..</a:t>
            </a:r>
          </a:p>
          <a:p>
            <a:pPr lvl="1">
              <a:buFontTx/>
              <a:buNone/>
            </a:pPr>
            <a:endParaRPr lang="en-US" altLang="ko-KR"/>
          </a:p>
          <a:p>
            <a:r>
              <a:rPr lang="en-US" altLang="ko-KR"/>
              <a:t> float</a:t>
            </a:r>
            <a:r>
              <a:rPr lang="ko-KR" altLang="en-US"/>
              <a:t>상수를 쓰는 방법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14.92, 1.67e27, 5.36e-15 </a:t>
            </a:r>
            <a:r>
              <a:rPr lang="ko-KR" altLang="en-US"/>
              <a:t>등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상수의 선언</a:t>
            </a:r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float</a:t>
            </a:r>
            <a:r>
              <a:rPr lang="ko-KR" altLang="en-US" sz="3800"/>
              <a:t>형 데이터의 한계</a:t>
            </a:r>
          </a:p>
        </p:txBody>
      </p:sp>
      <p:graphicFrame>
        <p:nvGraphicFramePr>
          <p:cNvPr id="400583" name="Group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23192"/>
              </p:ext>
            </p:extLst>
          </p:nvPr>
        </p:nvGraphicFramePr>
        <p:xfrm>
          <a:off x="575469" y="764704"/>
          <a:ext cx="7993062" cy="3048000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상수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의미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FLT_DIG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6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십진 유효숫자 개수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FLT_MANT_DIG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24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유효숫자의 비트 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FLT_MAX_10_EXP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최대 십진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FLT_MIN_10_EXP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-37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최소 십진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FLT_MAX_EXP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128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최대 이진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FLT_MIN_EXP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-125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최소 이진 자릿수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FLT_MAX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3.402823466e+38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최대값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FLT_MIN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1.175494351e-38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양의 최소 값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FLT_EPSILON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1.192092896e-07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1.0+ FLT_EPSILON != 1.0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 되는 최소 값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393763"/>
      </p:ext>
    </p:extLst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사용자로부터 제목과 본문의 내용을 입력 받아 이를 </a:t>
            </a:r>
            <a:r>
              <a:rPr lang="en-US" altLang="ko-KR" sz="2200">
                <a:latin typeface="굴림" pitchFamily="50" charset="-127"/>
              </a:rPr>
              <a:t>HTML </a:t>
            </a:r>
            <a:r>
              <a:rPr lang="ko-KR" altLang="en-US" sz="2200">
                <a:latin typeface="굴림" pitchFamily="50" charset="-127"/>
              </a:rPr>
              <a:t>파일로 저장하는 프로그램을 작성하세요</a:t>
            </a:r>
            <a:r>
              <a:rPr lang="en-US" altLang="ko-KR" sz="2200">
                <a:latin typeface="굴림" pitchFamily="50" charset="-127"/>
              </a:rPr>
              <a:t>. </a:t>
            </a:r>
            <a:r>
              <a:rPr lang="ko-KR" altLang="en-US" sz="2200">
                <a:latin typeface="굴림" pitchFamily="50" charset="-127"/>
              </a:rPr>
              <a:t>문서 내용을 </a:t>
            </a:r>
            <a:r>
              <a:rPr lang="en-US" altLang="ko-KR" sz="2200">
                <a:latin typeface="굴림" pitchFamily="50" charset="-127"/>
              </a:rPr>
              <a:t>HTML </a:t>
            </a:r>
            <a:r>
              <a:rPr lang="ko-KR" altLang="en-US" sz="2200">
                <a:latin typeface="굴림" pitchFamily="50" charset="-127"/>
              </a:rPr>
              <a:t>파일로 저장하려면 전체 내용을 </a:t>
            </a:r>
            <a:r>
              <a:rPr lang="en-US" altLang="ko-KR" sz="2200">
                <a:latin typeface="굴림" pitchFamily="50" charset="-127"/>
              </a:rPr>
              <a:t>&lt;html&gt;</a:t>
            </a:r>
            <a:r>
              <a:rPr lang="ko-KR" altLang="en-US" sz="2200">
                <a:latin typeface="굴림" pitchFamily="50" charset="-127"/>
              </a:rPr>
              <a:t>과 </a:t>
            </a:r>
            <a:r>
              <a:rPr lang="en-US" altLang="ko-KR" sz="2200">
                <a:latin typeface="굴림" pitchFamily="50" charset="-127"/>
              </a:rPr>
              <a:t>&lt;/html&gt; </a:t>
            </a:r>
            <a:r>
              <a:rPr lang="ko-KR" altLang="en-US" sz="2200">
                <a:latin typeface="굴림" pitchFamily="50" charset="-127"/>
              </a:rPr>
              <a:t>태그 사이에 쓰고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제목은 </a:t>
            </a:r>
            <a:r>
              <a:rPr lang="en-US" altLang="ko-KR" sz="2200">
                <a:latin typeface="굴림" pitchFamily="50" charset="-127"/>
              </a:rPr>
              <a:t>&lt;title&gt;</a:t>
            </a:r>
            <a:r>
              <a:rPr lang="ko-KR" altLang="en-US" sz="2200">
                <a:latin typeface="굴림" pitchFamily="50" charset="-127"/>
              </a:rPr>
              <a:t>과 </a:t>
            </a:r>
            <a:r>
              <a:rPr lang="en-US" altLang="ko-KR" sz="2200">
                <a:latin typeface="굴림" pitchFamily="50" charset="-127"/>
              </a:rPr>
              <a:t>&lt;/title&gt; </a:t>
            </a:r>
            <a:r>
              <a:rPr lang="ko-KR" altLang="en-US" sz="2200">
                <a:latin typeface="굴림" pitchFamily="50" charset="-127"/>
              </a:rPr>
              <a:t>태그 사이에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본문은 </a:t>
            </a:r>
            <a:r>
              <a:rPr lang="en-US" altLang="ko-KR" sz="2200">
                <a:latin typeface="굴림" pitchFamily="50" charset="-127"/>
              </a:rPr>
              <a:t>&lt;body&gt;</a:t>
            </a:r>
            <a:r>
              <a:rPr lang="ko-KR" altLang="en-US" sz="2200">
                <a:latin typeface="굴림" pitchFamily="50" charset="-127"/>
              </a:rPr>
              <a:t>와 </a:t>
            </a:r>
            <a:r>
              <a:rPr lang="en-US" altLang="ko-KR" sz="2200">
                <a:latin typeface="굴림" pitchFamily="50" charset="-127"/>
              </a:rPr>
              <a:t>&lt;/body&gt; </a:t>
            </a:r>
            <a:r>
              <a:rPr lang="ko-KR" altLang="en-US" sz="2200">
                <a:latin typeface="굴림" pitchFamily="50" charset="-127"/>
              </a:rPr>
              <a:t>태그 사이에 쓰면 됩니다</a:t>
            </a:r>
            <a:r>
              <a:rPr lang="en-US" altLang="ko-KR" sz="2200">
                <a:latin typeface="굴림" pitchFamily="50" charset="-127"/>
              </a:rPr>
              <a:t>. </a:t>
            </a:r>
            <a:r>
              <a:rPr lang="ko-KR" altLang="en-US" sz="2200">
                <a:latin typeface="굴림" pitchFamily="50" charset="-127"/>
              </a:rPr>
              <a:t>즉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다음과 같은 형태로 파일에 써 주면 됩니다</a:t>
            </a:r>
            <a:r>
              <a:rPr lang="en-US" altLang="ko-KR" sz="2200">
                <a:latin typeface="굴림" pitchFamily="50" charset="-127"/>
              </a:rPr>
              <a:t>.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200">
              <a:latin typeface="굴림" pitchFamily="50" charset="-127"/>
            </a:endParaRP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&lt;html&gt;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&lt;title&gt;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200"/>
              <a:t>제목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&lt;/title&gt;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&lt;body&gt;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200"/>
              <a:t>본문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&lt;/body&gt;</a:t>
            </a:r>
          </a:p>
          <a:p>
            <a:pPr marL="0" indent="47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&lt;/html&gt;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</a:t>
            </a:r>
          </a:p>
        </p:txBody>
      </p:sp>
    </p:spTree>
    <p:extLst>
      <p:ext uri="{BB962C8B-B14F-4D97-AF65-F5344CB8AC3E}">
        <p14:creationId xmlns:p14="http://schemas.microsoft.com/office/powerpoint/2010/main" val="1996401428"/>
      </p:ext>
    </p:extLst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#include &lt;string.h&gt;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#include &lt;malloc.h&gt;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#define MAX_FILENAME	256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#define MAX_TEXT	1024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char filename[MAX_FILENAME];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char title[MAX_TEXT];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char body[MAX_TEXT];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FILE *fp;					// </a:t>
            </a:r>
            <a:r>
              <a:rPr lang="ko-KR" altLang="en-US" sz="1500"/>
              <a:t>파일 포인터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printf("</a:t>
            </a:r>
            <a:r>
              <a:rPr lang="ko-KR" altLang="en-US" sz="1500"/>
              <a:t>저장할 파일명을 입력하세요</a:t>
            </a:r>
            <a:r>
              <a:rPr lang="en-US" altLang="ko-KR" sz="1500"/>
              <a:t>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fgets(filename, MAX_FILENAME, stdin);	// </a:t>
            </a:r>
            <a:r>
              <a:rPr lang="ko-KR" altLang="en-US" sz="1500"/>
              <a:t>파일이름 입력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filename[strlen(filename)-1] = '\0';		// </a:t>
            </a:r>
            <a:r>
              <a:rPr lang="ko-KR" altLang="en-US" sz="1500"/>
              <a:t>줄 바꿈 제거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fp = fopen(filename, "rb");			// </a:t>
            </a:r>
            <a:r>
              <a:rPr lang="ko-KR" altLang="en-US" sz="1500"/>
              <a:t>파일 열기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if(!fp)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	printf("</a:t>
            </a:r>
            <a:r>
              <a:rPr lang="ko-KR" altLang="en-US" sz="1500"/>
              <a:t>파일을 열지 못했습니다</a:t>
            </a:r>
            <a:r>
              <a:rPr lang="en-US" altLang="ko-KR" sz="15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	return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...</a:t>
            </a: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4225563608"/>
      </p:ext>
    </p:extLst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printf("</a:t>
            </a:r>
            <a:r>
              <a:rPr lang="ko-KR" altLang="en-US" sz="1600"/>
              <a:t>제목을 입력하세요</a:t>
            </a:r>
            <a:r>
              <a:rPr lang="en-US" altLang="ko-KR" sz="1600"/>
              <a:t>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fgets(title, MAX_TEXT, stdin);	// </a:t>
            </a:r>
            <a:r>
              <a:rPr lang="ko-KR" altLang="en-US" sz="1600"/>
              <a:t>제목입력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printf("</a:t>
            </a:r>
            <a:r>
              <a:rPr lang="ko-KR" altLang="en-US" sz="1600"/>
              <a:t>내용을 입력하세요</a:t>
            </a:r>
            <a:r>
              <a:rPr lang="en-US" altLang="ko-KR" sz="1600"/>
              <a:t>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fgets(body, MAX_TEXT, stdin);	// </a:t>
            </a:r>
            <a:r>
              <a:rPr lang="ko-KR" altLang="en-US" sz="1600"/>
              <a:t>내용입력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"&lt;html&gt;\n");		// &lt;html&gt; </a:t>
            </a:r>
            <a:r>
              <a:rPr lang="ko-KR" altLang="en-US" sz="1600"/>
              <a:t>태그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"&lt;title&gt;\n");		// &lt;title&gt; </a:t>
            </a:r>
            <a:r>
              <a:rPr lang="ko-KR" altLang="en-US" sz="1600"/>
              <a:t>태그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"%s\n", title);		// </a:t>
            </a:r>
            <a:r>
              <a:rPr lang="ko-KR" altLang="en-US" sz="1600"/>
              <a:t>제목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"&lt;/title&gt;\n");		// &lt;/title&gt; </a:t>
            </a:r>
            <a:r>
              <a:rPr lang="ko-KR" altLang="en-US" sz="1600"/>
              <a:t>태그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"&lt;body&gt;\n");		// &lt;body&gt; </a:t>
            </a:r>
            <a:r>
              <a:rPr lang="ko-KR" altLang="en-US" sz="1600"/>
              <a:t>태그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"%s\n", body);		// </a:t>
            </a:r>
            <a:r>
              <a:rPr lang="ko-KR" altLang="en-US" sz="1600"/>
              <a:t>본문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"&lt;/body&gt;\n");		// &lt;/body&gt; </a:t>
            </a:r>
            <a:r>
              <a:rPr lang="ko-KR" altLang="en-US" sz="1600"/>
              <a:t>태그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fprintf(fp, "&lt;/html&gt;\n");		// &lt;/html&gt; </a:t>
            </a:r>
            <a:r>
              <a:rPr lang="ko-KR" altLang="en-US" sz="1600"/>
              <a:t>태그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fclose(fp);				// </a:t>
            </a:r>
            <a:r>
              <a:rPr lang="ko-KR" altLang="en-US" sz="1600"/>
              <a:t>파일 닫기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988428927"/>
      </p:ext>
    </p:extLst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4763" eaLnBrk="1" hangingPunct="1"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원본과 대상 파일명을 각각 입력 받아 원본 파일을 대상 파일에 복사하는 프로그램을 작성하세요</a:t>
            </a:r>
            <a:r>
              <a:rPr lang="en-US" altLang="ko-KR" sz="2200">
                <a:latin typeface="굴림" pitchFamily="50" charset="-127"/>
              </a:rPr>
              <a:t>. 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</a:t>
            </a:r>
          </a:p>
        </p:txBody>
      </p:sp>
    </p:spTree>
    <p:extLst>
      <p:ext uri="{BB962C8B-B14F-4D97-AF65-F5344CB8AC3E}">
        <p14:creationId xmlns:p14="http://schemas.microsoft.com/office/powerpoint/2010/main" val="2703502375"/>
      </p:ext>
    </p:extLst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507413" cy="49688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#include &lt;string.h&gt;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#include &lt;malloc.h&gt;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#define MAX_FILENAME	256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#define BUFFER_SIZE	102400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char srcfile[MAX_FILENAME], dstfile[MAX_FILENAME];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FILE *fpsrc, *fpdst;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char *buffer;	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read;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원본 파일명을 입력하세요</a:t>
            </a:r>
            <a:r>
              <a:rPr lang="en-US" altLang="ko-KR" sz="1400"/>
              <a:t>: ");	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fgets(srcfile, MAX_FILENAME, stdin);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srcfile[strlen(srcfile)-1] = '\0';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fpsrc = fopen(srcfile, "rb");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if(!fpsrc)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printf("</a:t>
            </a:r>
            <a:r>
              <a:rPr lang="ko-KR" altLang="en-US" sz="1400"/>
              <a:t>원본 파일을 열지 못했습니다</a:t>
            </a:r>
            <a:r>
              <a:rPr lang="en-US" altLang="ko-KR" sz="1400"/>
              <a:t>.\n");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return 1;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538315807"/>
      </p:ext>
    </p:extLst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복사될 파일명을 입력하세요</a:t>
            </a:r>
            <a:r>
              <a:rPr lang="en-US" altLang="ko-KR" sz="1400"/>
              <a:t>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fgets(dstfile, MAX_FILENAME, stdin);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dstfile[strlen(dstfile)-1] = '\0';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fpdst = fopen(dstfile, "wb");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if(!fpdst)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</a:t>
            </a:r>
            <a:r>
              <a:rPr lang="ko-KR" altLang="en-US" sz="1400"/>
              <a:t>복사될 파일을 열지 못했습니다</a:t>
            </a:r>
            <a:r>
              <a:rPr lang="en-US" altLang="ko-KR" sz="1400"/>
              <a:t>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return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buffer = (char *)malloc(BUFFER_SIZE);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read = fread(buffer, 1, BUFFER_SIZE, fpsrc);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fwrite(buffer, 1, read, fpdst);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 while (read == BUFFER_SIZE);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printf("%s</a:t>
            </a:r>
            <a:r>
              <a:rPr lang="ko-KR" altLang="en-US" sz="1400"/>
              <a:t>가 </a:t>
            </a:r>
            <a:r>
              <a:rPr lang="en-US" altLang="ko-KR" sz="1400"/>
              <a:t>%s</a:t>
            </a:r>
            <a:r>
              <a:rPr lang="ko-KR" altLang="en-US" sz="1400"/>
              <a:t>에 복사되었습니다</a:t>
            </a:r>
            <a:r>
              <a:rPr lang="en-US" altLang="ko-KR" sz="1400"/>
              <a:t>.\n", srcfile, dstfile);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fclose(fpsrc);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fclose(fpdst);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free(buffer);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12827526"/>
      </p:ext>
    </p:extLst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4763" eaLnBrk="1" hangingPunct="1"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다음과 같은 형태로 이달의 달력을 출력하는 프로그램을 작성하세요</a:t>
            </a:r>
            <a:r>
              <a:rPr lang="en-US" altLang="ko-KR" sz="2200">
                <a:latin typeface="굴림" pitchFamily="50" charset="-127"/>
              </a:rPr>
              <a:t>. </a:t>
            </a:r>
            <a:r>
              <a:rPr lang="ko-KR" altLang="en-US" sz="2200">
                <a:latin typeface="굴림" pitchFamily="50" charset="-127"/>
              </a:rPr>
              <a:t>편의상 윤달에 대한 고려는 하지 않는 것으로 합니다</a:t>
            </a:r>
            <a:r>
              <a:rPr lang="en-US" altLang="ko-KR" sz="2200"/>
              <a:t>.</a:t>
            </a:r>
          </a:p>
          <a:p>
            <a:pPr marL="0" indent="4763" eaLnBrk="1" hangingPunct="1">
              <a:buFont typeface="Wingdings" pitchFamily="2" charset="2"/>
              <a:buNone/>
            </a:pPr>
            <a:endParaRPr lang="en-US" altLang="ko-KR" sz="2200"/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====================================</a:t>
            </a:r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SUN	MON	TUE	WED	THU	FRI	SAT</a:t>
            </a:r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				1	2	3</a:t>
            </a:r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4	5	6	7	8	9	10</a:t>
            </a:r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11	12	13	14	15	16	17</a:t>
            </a:r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18	19	20	21	22	23	24</a:t>
            </a:r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25	26	27	28	29	30	31</a:t>
            </a:r>
          </a:p>
          <a:p>
            <a:pPr marL="0" indent="4763" eaLnBrk="1" hangingPunct="1">
              <a:buFont typeface="Wingdings" pitchFamily="2" charset="2"/>
              <a:buNone/>
            </a:pPr>
            <a:r>
              <a:rPr lang="en-US" altLang="ko-KR" sz="2200"/>
              <a:t>====================================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</a:t>
            </a:r>
          </a:p>
        </p:txBody>
      </p:sp>
    </p:spTree>
    <p:extLst>
      <p:ext uri="{BB962C8B-B14F-4D97-AF65-F5344CB8AC3E}">
        <p14:creationId xmlns:p14="http://schemas.microsoft.com/office/powerpoint/2010/main" val="3075343032"/>
      </p:ext>
    </p:extLst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686800" cy="49688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#include &lt;stdio.h&gt;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#include &lt;stdlib.h&gt;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#include &lt;time.h&gt;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6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int main(void)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time_t now;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struct tm *lt;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int weekday, i;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int num_days[12]={31, 28, 31, 30, 31, 30, 31, 31, 30, 31, 30, 31};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6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now = time(NULL);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lt = localtime(&amp;now);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6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lt-&gt;tm_mday = 1;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mktime(lt);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6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weekday = lt-&gt;tm_wday;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/>
              <a:t>	...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60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268242835"/>
      </p:ext>
    </p:extLst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...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printf("==========================================\n");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printf("SUN\tMON\tTUE\tWED\tTHU\tFRI\tSAT\n");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for(i=0 ; i&lt;weekday 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printf("\t");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for(i=1 ; i&lt;=num_days[lt-&gt;tm_mon] 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if(weekday &gt; 6)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	printf("\n");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	weekday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printf("%d\t", 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weekday++;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printf("==========================================\n");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001964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/>
              <a:t>#inlude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int num;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num = 100;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	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The Value is 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,num);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예제</a:t>
            </a:r>
            <a:r>
              <a:rPr lang="en-US" altLang="ko-KR"/>
              <a:t>(1)</a:t>
            </a:r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4763" eaLnBrk="1" hangingPunct="1"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사용자에게 </a:t>
            </a:r>
            <a:r>
              <a:rPr lang="en-US" altLang="ko-KR" sz="2200">
                <a:latin typeface="굴림" pitchFamily="50" charset="-127"/>
              </a:rPr>
              <a:t>1</a:t>
            </a:r>
            <a:r>
              <a:rPr lang="ko-KR" altLang="en-US" sz="2200">
                <a:latin typeface="굴림" pitchFamily="50" charset="-127"/>
              </a:rPr>
              <a:t>부터 </a:t>
            </a:r>
            <a:r>
              <a:rPr lang="en-US" altLang="ko-KR" sz="2200">
                <a:latin typeface="굴림" pitchFamily="50" charset="-127"/>
              </a:rPr>
              <a:t>45</a:t>
            </a:r>
            <a:r>
              <a:rPr lang="ko-KR" altLang="en-US" sz="2200">
                <a:latin typeface="굴림" pitchFamily="50" charset="-127"/>
              </a:rPr>
              <a:t>까지 숫자 중 </a:t>
            </a:r>
            <a:r>
              <a:rPr lang="en-US" altLang="ko-KR" sz="2200">
                <a:latin typeface="굴림" pitchFamily="50" charset="-127"/>
              </a:rPr>
              <a:t>6</a:t>
            </a:r>
            <a:r>
              <a:rPr lang="ko-KR" altLang="en-US" sz="2200">
                <a:latin typeface="굴림" pitchFamily="50" charset="-127"/>
              </a:rPr>
              <a:t>개를 선택하게 하고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컴퓨터에게 </a:t>
            </a:r>
            <a:r>
              <a:rPr lang="en-US" altLang="ko-KR" sz="2200">
                <a:latin typeface="굴림" pitchFamily="50" charset="-127"/>
              </a:rPr>
              <a:t>6</a:t>
            </a:r>
            <a:r>
              <a:rPr lang="ko-KR" altLang="en-US" sz="2200">
                <a:latin typeface="굴림" pitchFamily="50" charset="-127"/>
              </a:rPr>
              <a:t>개의 숫자를 무작위로 선택하게 해서 몇 개가 맞았는지 출력하는 로또</a:t>
            </a:r>
            <a:r>
              <a:rPr lang="en-US" altLang="ko-KR" sz="2200">
                <a:latin typeface="굴림" pitchFamily="50" charset="-127"/>
              </a:rPr>
              <a:t>(Lotto) </a:t>
            </a:r>
            <a:r>
              <a:rPr lang="ko-KR" altLang="en-US" sz="2200">
                <a:latin typeface="굴림" pitchFamily="50" charset="-127"/>
              </a:rPr>
              <a:t>프로그램을 작성하세요</a:t>
            </a:r>
            <a:r>
              <a:rPr lang="en-US" altLang="ko-KR" sz="2200">
                <a:latin typeface="굴림" pitchFamily="50" charset="-127"/>
              </a:rPr>
              <a:t>. </a:t>
            </a:r>
            <a:r>
              <a:rPr lang="ko-KR" altLang="en-US" sz="2200">
                <a:latin typeface="굴림" pitchFamily="50" charset="-127"/>
              </a:rPr>
              <a:t>편의상 보너스 번호는 없는 것으로 합니다</a:t>
            </a:r>
            <a:r>
              <a:rPr lang="en-US" altLang="ko-KR" sz="2200">
                <a:latin typeface="굴림" pitchFamily="50" charset="-127"/>
              </a:rPr>
              <a:t>. 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</a:t>
            </a:r>
          </a:p>
        </p:txBody>
      </p:sp>
    </p:spTree>
    <p:extLst>
      <p:ext uri="{BB962C8B-B14F-4D97-AF65-F5344CB8AC3E}">
        <p14:creationId xmlns:p14="http://schemas.microsoft.com/office/powerpoint/2010/main" val="2849900857"/>
      </p:ext>
    </p:extLst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578850" cy="49688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#include &lt;stdio.h&gt;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#include &lt;stdlib.h&gt;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#include &lt;time.h&gt;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3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void Lottery(int number[]);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void UserInput(int number[]);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int compare(const void *a, const void *b);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int Matching(int number1[], int number2[]);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void ShowResult(int computer[], int user[], int matched);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3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int main(void)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	int computer[6];			// </a:t>
            </a:r>
            <a:r>
              <a:rPr lang="ko-KR" altLang="en-US" sz="1300"/>
              <a:t>컴퓨터가 선택한 숫자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int user[6];				// </a:t>
            </a:r>
            <a:r>
              <a:rPr lang="ko-KR" altLang="en-US" sz="1300"/>
              <a:t>사용자가 선택한 숫자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int matched;				// </a:t>
            </a:r>
            <a:r>
              <a:rPr lang="ko-KR" altLang="en-US" sz="1300"/>
              <a:t>일치한 개수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Lottery(computer);			// </a:t>
            </a:r>
            <a:r>
              <a:rPr lang="ko-KR" altLang="en-US" sz="1300"/>
              <a:t>컴퓨터에게 임의로 숫자를 선택하게 함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UserInput(user);			// </a:t>
            </a:r>
            <a:r>
              <a:rPr lang="ko-KR" altLang="en-US" sz="1300"/>
              <a:t>사용자로부터 숫자를 입력 받음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ko-KR" altLang="en-US" sz="13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qsort(computer, 6, sizeof(int), compare);	// </a:t>
            </a:r>
            <a:r>
              <a:rPr lang="ko-KR" altLang="en-US" sz="1300"/>
              <a:t>정렬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qsort(user, 6, sizeof(int), compare);	// </a:t>
            </a:r>
            <a:r>
              <a:rPr lang="ko-KR" altLang="en-US" sz="1300"/>
              <a:t>정렬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ko-KR" altLang="en-US" sz="13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matched = Matching(computer, user);	// </a:t>
            </a:r>
            <a:r>
              <a:rPr lang="ko-KR" altLang="en-US" sz="1300"/>
              <a:t>일치한 개수를 카운트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ShowResult(computer, user, matched);	// </a:t>
            </a:r>
            <a:r>
              <a:rPr lang="ko-KR" altLang="en-US" sz="1300"/>
              <a:t>결과 출력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ko-KR" altLang="en-US" sz="13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300"/>
              <a:t>	</a:t>
            </a:r>
            <a:r>
              <a:rPr lang="en-US" altLang="ko-KR" sz="1300"/>
              <a:t>return 0;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/>
              <a:t>}</a:t>
            </a: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28578910"/>
      </p:ext>
    </p:extLst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void Lottery(int number[])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i, j;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duplicated;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srand((unsigned int)time(NULL));		// </a:t>
            </a:r>
            <a:r>
              <a:rPr lang="ko-KR" altLang="en-US" sz="1400"/>
              <a:t>무작위 값을 초기화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for(i=0 ; i&lt;6 ; i++)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do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number[i] = (int)((double)rand()/RAND_MAX*44)+1;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duplicated = 0;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for(j=0 ; j&lt;i-1 ; j++)		// </a:t>
            </a:r>
            <a:r>
              <a:rPr lang="ko-KR" altLang="en-US" sz="1400"/>
              <a:t>이전에 선택된 값과 같은지 확인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	</a:t>
            </a: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	if(number[j] == number[i])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	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		duplicated = 1;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		break;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	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} while (duplicated);			// </a:t>
            </a:r>
            <a:r>
              <a:rPr lang="ko-KR" altLang="en-US" sz="1400"/>
              <a:t>이전 선택과 중복되면 다시 선택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713173053"/>
      </p:ext>
    </p:extLst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507413" cy="5184775"/>
          </a:xfrm>
        </p:spPr>
        <p:txBody>
          <a:bodyPr/>
          <a:lstStyle/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void UserInput(int number[])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int i;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printf("1</a:t>
            </a:r>
            <a:r>
              <a:rPr lang="ko-KR" altLang="en-US" sz="1600"/>
              <a:t>부터 </a:t>
            </a:r>
            <a:r>
              <a:rPr lang="en-US" altLang="ko-KR" sz="1600"/>
              <a:t>45</a:t>
            </a:r>
            <a:r>
              <a:rPr lang="ko-KR" altLang="en-US" sz="1600"/>
              <a:t>까지의 숫자 </a:t>
            </a:r>
            <a:r>
              <a:rPr lang="en-US" altLang="ko-KR" sz="1600"/>
              <a:t>6</a:t>
            </a:r>
            <a:r>
              <a:rPr lang="ko-KR" altLang="en-US" sz="1600"/>
              <a:t>개를 입력하세요</a:t>
            </a:r>
            <a:r>
              <a:rPr lang="en-US" altLang="ko-KR" sz="1600"/>
              <a:t>: ");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for(i=0 ; i&lt;6 ; i++)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{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	scanf("%d", &amp;number[i]);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}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int compare(const void *a, const void *b)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if(*(int *)a &gt; *(int *)b)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	return 1;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else if(*(int *)a &lt; *(int *)b)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	return -1;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else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	return 0;</a:t>
            </a:r>
          </a:p>
          <a:p>
            <a:pPr defTabSz="808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753368971"/>
      </p:ext>
    </p:extLst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int Matching(int number1[], int number2[])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n1=0, n2=0;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matched = 0;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while(n1&lt;6 &amp;&amp; n2&lt;6)				// </a:t>
            </a:r>
            <a:r>
              <a:rPr lang="ko-KR" altLang="en-US" sz="1400"/>
              <a:t>둘 중 하나가 끝까지 진행하면 중단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if(number1[n1]==number2[n2])		// </a:t>
            </a:r>
            <a:r>
              <a:rPr lang="ko-KR" altLang="en-US" sz="1400"/>
              <a:t>두 숫자가 같으면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</a:t>
            </a: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matched++;			// </a:t>
            </a:r>
            <a:r>
              <a:rPr lang="ko-KR" altLang="en-US" sz="1400"/>
              <a:t>일치된 개수를 </a:t>
            </a:r>
            <a:r>
              <a:rPr lang="en-US" altLang="ko-KR" sz="1400"/>
              <a:t>1</a:t>
            </a:r>
            <a:r>
              <a:rPr lang="ko-KR" altLang="en-US" sz="1400"/>
              <a:t>증가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	</a:t>
            </a:r>
            <a:r>
              <a:rPr lang="en-US" altLang="ko-KR" sz="1400"/>
              <a:t>n1++;				// </a:t>
            </a:r>
            <a:r>
              <a:rPr lang="ko-KR" altLang="en-US" sz="1400"/>
              <a:t>첫번째 배열 인덱스 </a:t>
            </a:r>
            <a:r>
              <a:rPr lang="en-US" altLang="ko-KR" sz="1400"/>
              <a:t>1</a:t>
            </a:r>
            <a:r>
              <a:rPr lang="ko-KR" altLang="en-US" sz="1400"/>
              <a:t>증가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	</a:t>
            </a:r>
            <a:r>
              <a:rPr lang="en-US" altLang="ko-KR" sz="1400"/>
              <a:t>n2++;				// </a:t>
            </a:r>
            <a:r>
              <a:rPr lang="ko-KR" altLang="en-US" sz="1400"/>
              <a:t>두번째 배열 인덱스 </a:t>
            </a:r>
            <a:r>
              <a:rPr lang="en-US" altLang="ko-KR" sz="1400"/>
              <a:t>1</a:t>
            </a:r>
            <a:r>
              <a:rPr lang="ko-KR" altLang="en-US" sz="1400"/>
              <a:t>증가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</a:t>
            </a:r>
            <a:r>
              <a:rPr lang="en-US" altLang="ko-KR" sz="1400"/>
              <a:t>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else if(number1[n1]&lt;number2[n2])	//</a:t>
            </a:r>
            <a:r>
              <a:rPr lang="ko-KR" altLang="en-US" sz="1400"/>
              <a:t>두번째 배열의 수가 더 크면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</a:t>
            </a: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n1++;				// </a:t>
            </a:r>
            <a:r>
              <a:rPr lang="ko-KR" altLang="en-US" sz="1400"/>
              <a:t>첫번째 배열 인덱스 </a:t>
            </a:r>
            <a:r>
              <a:rPr lang="en-US" altLang="ko-KR" sz="1400"/>
              <a:t>1</a:t>
            </a:r>
            <a:r>
              <a:rPr lang="ko-KR" altLang="en-US" sz="1400"/>
              <a:t>증가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</a:t>
            </a:r>
            <a:r>
              <a:rPr lang="en-US" altLang="ko-KR" sz="1400"/>
              <a:t>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else 					// </a:t>
            </a:r>
            <a:r>
              <a:rPr lang="ko-KR" altLang="en-US" sz="1400"/>
              <a:t>첫번째 배열의 수가 더 크면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</a:t>
            </a: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	n2++;				// </a:t>
            </a:r>
            <a:r>
              <a:rPr lang="ko-KR" altLang="en-US" sz="1400"/>
              <a:t>첫번째 배열 인덱스 </a:t>
            </a:r>
            <a:r>
              <a:rPr lang="en-US" altLang="ko-KR" sz="1400"/>
              <a:t>1</a:t>
            </a:r>
            <a:r>
              <a:rPr lang="ko-KR" altLang="en-US" sz="1400"/>
              <a:t>증가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ko-KR" altLang="en-US" sz="1400"/>
              <a:t>		</a:t>
            </a:r>
            <a:r>
              <a:rPr lang="en-US" altLang="ko-KR" sz="1400"/>
              <a:t>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return matched;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4164750551"/>
      </p:ext>
    </p:extLst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507413" cy="5184775"/>
          </a:xfrm>
        </p:spPr>
        <p:txBody>
          <a:bodyPr/>
          <a:lstStyle/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void ShowResult(int computer[], int user[], int matched)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i;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로또 번호</a:t>
            </a:r>
            <a:r>
              <a:rPr lang="en-US" altLang="ko-KR" sz="1400"/>
              <a:t>: ");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for(i=0 ; i&lt;6 ; i++)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printf("%02d ", computer[i]);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printf("\n");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printf("</a:t>
            </a:r>
            <a:r>
              <a:rPr lang="ko-KR" altLang="en-US" sz="1400"/>
              <a:t>선택 번호</a:t>
            </a:r>
            <a:r>
              <a:rPr lang="en-US" altLang="ko-KR" sz="1400"/>
              <a:t>: ");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for(i=0 ; i&lt;6 ; i++)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printf("%02d ", user[i]);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printf("\n");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switch(matched)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case 6: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case 5: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case 4: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printf("**********************************\n");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printf("  </a:t>
            </a:r>
            <a:r>
              <a:rPr lang="ko-KR" altLang="en-US" sz="1400"/>
              <a:t>축하합니다</a:t>
            </a:r>
            <a:r>
              <a:rPr lang="en-US" altLang="ko-KR" sz="1400"/>
              <a:t>. %d</a:t>
            </a:r>
            <a:r>
              <a:rPr lang="ko-KR" altLang="en-US" sz="1400"/>
              <a:t>등에 당첨됐습니다</a:t>
            </a:r>
            <a:r>
              <a:rPr lang="en-US" altLang="ko-KR" sz="1400"/>
              <a:t>.     \n", 6-matched+1);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printf("**********************************\n");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break;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default: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printf("</a:t>
            </a:r>
            <a:r>
              <a:rPr lang="ko-KR" altLang="en-US" sz="1400"/>
              <a:t>꽝입니다</a:t>
            </a:r>
            <a:r>
              <a:rPr lang="en-US" altLang="ko-KR" sz="1400"/>
              <a:t>. </a:t>
            </a:r>
            <a:r>
              <a:rPr lang="ko-KR" altLang="en-US" sz="1400"/>
              <a:t>아쉽지만 다음 기회에</a:t>
            </a:r>
            <a:r>
              <a:rPr lang="en-US" altLang="ko-KR" sz="1400"/>
              <a:t>...\n");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defTabSz="808038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실습과제 해설 </a:t>
            </a:r>
            <a:r>
              <a:rPr lang="en-US" altLang="ko-KR" sz="3800"/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755181719"/>
      </p:ext>
    </p:extLst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4600" dirty="0">
                <a:solidFill>
                  <a:schemeClr val="tx1"/>
                </a:solidFill>
                <a:latin typeface="HY헤드라인M" pitchFamily="18" charset="-127"/>
              </a:rPr>
              <a:t>C </a:t>
            </a:r>
            <a:r>
              <a:rPr lang="ko-KR" altLang="en-US" sz="4600" dirty="0">
                <a:solidFill>
                  <a:schemeClr val="tx1"/>
                </a:solidFill>
                <a:latin typeface="HY헤드라인M" pitchFamily="18" charset="-127"/>
              </a:rPr>
              <a:t>문법의 확장</a:t>
            </a:r>
          </a:p>
        </p:txBody>
      </p:sp>
    </p:spTree>
    <p:extLst>
      <p:ext uri="{BB962C8B-B14F-4D97-AF65-F5344CB8AC3E}">
        <p14:creationId xmlns:p14="http://schemas.microsoft.com/office/powerpoint/2010/main" val="30509648"/>
      </p:ext>
    </p:extLst>
  </p:cSld>
  <p:clrMapOvr>
    <a:masterClrMapping/>
  </p:clrMapOvr>
  <p:transition/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int main(void)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int result, a=3, b=4;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</a:t>
            </a:r>
            <a:r>
              <a:rPr lang="en-US" altLang="ko-KR" sz="2200" b="1">
                <a:solidFill>
                  <a:srgbClr val="0000FF"/>
                </a:solidFill>
              </a:rPr>
              <a:t>result = a+b;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</a:t>
            </a:r>
            <a:r>
              <a:rPr lang="en-US" altLang="ko-KR" sz="2200" b="1">
                <a:solidFill>
                  <a:srgbClr val="FF0000"/>
                </a:solidFill>
              </a:rPr>
              <a:t>int i;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2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for(i=0 ; i&lt;10 ; i++)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	result += i;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변수선언</a:t>
            </a:r>
          </a:p>
        </p:txBody>
      </p:sp>
    </p:spTree>
    <p:extLst>
      <p:ext uri="{BB962C8B-B14F-4D97-AF65-F5344CB8AC3E}">
        <p14:creationId xmlns:p14="http://schemas.microsoft.com/office/powerpoint/2010/main" val="213378919"/>
      </p:ext>
    </p:extLst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int main(void)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	int num = -10;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	</a:t>
            </a:r>
            <a:r>
              <a:rPr lang="en-US" altLang="ko-KR" sz="2200" b="1">
                <a:solidFill>
                  <a:srgbClr val="FF0000"/>
                </a:solidFill>
              </a:rPr>
              <a:t>bool </a:t>
            </a:r>
            <a:r>
              <a:rPr lang="en-US" altLang="ko-KR" sz="2200"/>
              <a:t>isNegative;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	isNegative = num&lt;0;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	if(isNegative ==</a:t>
            </a:r>
            <a:r>
              <a:rPr lang="en-US" altLang="ko-KR" sz="2200" b="1"/>
              <a:t> </a:t>
            </a:r>
            <a:r>
              <a:rPr lang="en-US" altLang="ko-KR" sz="2200" b="1">
                <a:solidFill>
                  <a:srgbClr val="FF0000"/>
                </a:solidFill>
              </a:rPr>
              <a:t>true</a:t>
            </a:r>
            <a:r>
              <a:rPr lang="en-US" altLang="ko-KR" sz="2200"/>
              <a:t>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		num = -num;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	return 0;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bool </a:t>
            </a:r>
            <a:r>
              <a:rPr lang="ko-KR" altLang="en-US" sz="3800"/>
              <a:t>타입</a:t>
            </a:r>
          </a:p>
        </p:txBody>
      </p:sp>
    </p:spTree>
    <p:extLst>
      <p:ext uri="{BB962C8B-B14F-4D97-AF65-F5344CB8AC3E}">
        <p14:creationId xmlns:p14="http://schemas.microsoft.com/office/powerpoint/2010/main" val="11074463"/>
      </p:ext>
    </p:extLst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struct Point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double x,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struct Circle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struct Point center;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double radius;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struct Circle cir1;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cir1.center.x = 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b="1"/>
              <a:t>	double &amp;cx = cir1.center.x;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레퍼런스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4354513" y="2940050"/>
            <a:ext cx="4098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defTabSz="595313"/>
            <a:r>
              <a:rPr lang="en-US" altLang="ko-KR" sz="1700">
                <a:latin typeface="Courier New" pitchFamily="49" charset="0"/>
              </a:rPr>
              <a:t>int &amp;ref;			</a:t>
            </a:r>
            <a:r>
              <a:rPr lang="en-US" altLang="ko-KR" sz="1700"/>
              <a:t>// </a:t>
            </a:r>
            <a:r>
              <a:rPr lang="ko-KR" altLang="en-US" sz="1700"/>
              <a:t>컴파일 에러</a:t>
            </a:r>
          </a:p>
          <a:p>
            <a:pPr defTabSz="595313"/>
            <a:r>
              <a:rPr lang="en-US" altLang="ko-KR" sz="1700">
                <a:latin typeface="Courier New" pitchFamily="49" charset="0"/>
              </a:rPr>
              <a:t>int &amp;ref = 10;	</a:t>
            </a:r>
            <a:r>
              <a:rPr lang="en-US" altLang="ko-KR" sz="1700"/>
              <a:t>// </a:t>
            </a:r>
            <a:r>
              <a:rPr lang="ko-KR" altLang="en-US" sz="1700"/>
              <a:t>컴파일 에러</a:t>
            </a:r>
            <a:r>
              <a:rPr lang="ko-KR" altLang="en-US" sz="1700">
                <a:latin typeface="Courier New" pitchFamily="49" charset="0"/>
              </a:rPr>
              <a:t> 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4211638" y="2708275"/>
            <a:ext cx="4608512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9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ABF5E9C-EA56-4116-BF5F-1DB761E53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497"/>
            <a:ext cx="4572000" cy="3639058"/>
          </a:xfr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18E17C-DDF1-4FAF-976A-34E5E2AB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909FECC-4FC5-49C9-AFA8-4015233D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r>
              <a:rPr lang="ko-KR" altLang="en-US" dirty="0"/>
              <a:t>샘플코드 다운로드 절차</a:t>
            </a:r>
            <a:r>
              <a:rPr lang="en-US" altLang="ko-KR" dirty="0"/>
              <a:t>-2-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6C5409-E656-4446-AAC7-79A958EF7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2497"/>
            <a:ext cx="4571999" cy="3639058"/>
          </a:xfrm>
          <a:prstGeom prst="rect">
            <a:avLst/>
          </a:prstGeom>
        </p:spPr>
      </p:pic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AED81B19-5CBF-4FFF-A8D4-02DDAB40C4F7}"/>
              </a:ext>
            </a:extLst>
          </p:cNvPr>
          <p:cNvSpPr/>
          <p:nvPr/>
        </p:nvSpPr>
        <p:spPr bwMode="auto">
          <a:xfrm rot="2770099">
            <a:off x="5304089" y="734969"/>
            <a:ext cx="648072" cy="515015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1193FECA-244A-4FFD-9346-3590B6522A3E}"/>
              </a:ext>
            </a:extLst>
          </p:cNvPr>
          <p:cNvSpPr/>
          <p:nvPr/>
        </p:nvSpPr>
        <p:spPr bwMode="auto">
          <a:xfrm rot="2770099">
            <a:off x="6510763" y="3686242"/>
            <a:ext cx="648072" cy="172083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9BFDB-4438-40E0-A86D-67EF6A074529}"/>
              </a:ext>
            </a:extLst>
          </p:cNvPr>
          <p:cNvSpPr txBox="1"/>
          <p:nvPr/>
        </p:nvSpPr>
        <p:spPr>
          <a:xfrm>
            <a:off x="3347864" y="55892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설치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8C382-5224-4058-8F3A-B475260494D5}"/>
              </a:ext>
            </a:extLst>
          </p:cNvPr>
          <p:cNvSpPr txBox="1"/>
          <p:nvPr/>
        </p:nvSpPr>
        <p:spPr>
          <a:xfrm>
            <a:off x="5765275" y="556505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설치</a:t>
            </a: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DF991DA2-3224-4AAC-BE9F-74AAD3666CE5}"/>
              </a:ext>
            </a:extLst>
          </p:cNvPr>
          <p:cNvSpPr/>
          <p:nvPr/>
        </p:nvSpPr>
        <p:spPr bwMode="auto">
          <a:xfrm rot="2770099">
            <a:off x="1447990" y="3217310"/>
            <a:ext cx="648072" cy="233117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78C117-BD0C-45E1-AE8C-7E98F4FFBDAB}"/>
              </a:ext>
            </a:extLst>
          </p:cNvPr>
          <p:cNvSpPr txBox="1"/>
          <p:nvPr/>
        </p:nvSpPr>
        <p:spPr>
          <a:xfrm>
            <a:off x="612311" y="556505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 설치</a:t>
            </a:r>
          </a:p>
        </p:txBody>
      </p:sp>
    </p:spTree>
    <p:extLst>
      <p:ext uri="{BB962C8B-B14F-4D97-AF65-F5344CB8AC3E}">
        <p14:creationId xmlns:p14="http://schemas.microsoft.com/office/powerpoint/2010/main" val="16950216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char ch;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float f;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double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ch = </a:t>
            </a:r>
            <a:r>
              <a:rPr lang="en-US" altLang="ko-KR" sz="2400">
                <a:latin typeface="Times New Roman"/>
              </a:rPr>
              <a:t>‘</a:t>
            </a:r>
            <a:r>
              <a:rPr lang="en-US" altLang="ko-KR" sz="2400"/>
              <a:t>X</a:t>
            </a:r>
            <a:r>
              <a:rPr lang="en-US" altLang="ko-KR" sz="2400">
                <a:latin typeface="Times New Roman"/>
              </a:rPr>
              <a:t>’</a:t>
            </a:r>
            <a:r>
              <a:rPr lang="en-US" altLang="ko-KR" sz="24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f = 100.123;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d = 123.009;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ch is %c, 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,ch);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f is %f, 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f);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d is %f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 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예제</a:t>
            </a:r>
            <a:r>
              <a:rPr lang="en-US" altLang="ko-KR"/>
              <a:t>(2)</a:t>
            </a:r>
          </a:p>
        </p:txBody>
      </p:sp>
      <p:pic>
        <p:nvPicPr>
          <p:cNvPr id="6" name="그림 5" descr="c_data_types_format_specifiers_ch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857232"/>
            <a:ext cx="6357950" cy="2225874"/>
          </a:xfrm>
          <a:prstGeom prst="rect">
            <a:avLst/>
          </a:prstGeom>
        </p:spPr>
      </p:pic>
    </p:spTree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namespace Graphics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value;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void Initialize(void)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...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namespace Network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value;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void Initialize(void)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	...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Graphics::Initialize();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Network::Initialize();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...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return 0;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범위지정 연산자 </a:t>
            </a:r>
            <a:r>
              <a:rPr lang="en-US" altLang="ko-KR" sz="3800"/>
              <a:t>1/2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5003800" y="2565400"/>
            <a:ext cx="331311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>
                <a:latin typeface="Courier New" pitchFamily="49" charset="0"/>
              </a:rPr>
              <a:t>using namespace Graphics;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latin typeface="Courier New" pitchFamily="49" charset="0"/>
              </a:rPr>
              <a:t>using Graphics::Initialize;</a:t>
            </a: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4787900" y="2492375"/>
            <a:ext cx="3529013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83618"/>
      </p:ext>
    </p:extLst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int value = 0; 		</a:t>
            </a:r>
            <a:r>
              <a:rPr lang="en-US" altLang="ko-KR" sz="2200">
                <a:latin typeface="굴림" pitchFamily="50" charset="-127"/>
              </a:rPr>
              <a:t>// </a:t>
            </a:r>
            <a:r>
              <a:rPr lang="ko-KR" altLang="en-US" sz="2200">
                <a:latin typeface="굴림" pitchFamily="50" charset="-127"/>
              </a:rPr>
              <a:t>전역변수 선언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22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int main(void)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int value = 10;	</a:t>
            </a:r>
            <a:r>
              <a:rPr lang="en-US" altLang="ko-KR" sz="2200">
                <a:latin typeface="굴림" pitchFamily="50" charset="-127"/>
              </a:rPr>
              <a:t>// </a:t>
            </a:r>
            <a:r>
              <a:rPr lang="ko-KR" altLang="en-US" sz="2200">
                <a:latin typeface="굴림" pitchFamily="50" charset="-127"/>
              </a:rPr>
              <a:t>지역변수 선언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200"/>
              <a:t>	</a:t>
            </a:r>
            <a:r>
              <a:rPr lang="en-US" altLang="ko-KR" sz="2200"/>
              <a:t>value++;			</a:t>
            </a:r>
            <a:r>
              <a:rPr lang="en-US" altLang="ko-KR" sz="2200">
                <a:latin typeface="굴림" pitchFamily="50" charset="-127"/>
              </a:rPr>
              <a:t>// </a:t>
            </a:r>
            <a:r>
              <a:rPr lang="ko-KR" altLang="en-US" sz="2200">
                <a:latin typeface="굴림" pitchFamily="50" charset="-127"/>
              </a:rPr>
              <a:t>지역변수 참조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200"/>
              <a:t>	</a:t>
            </a:r>
            <a:r>
              <a:rPr lang="en-US" altLang="ko-KR" sz="2200"/>
              <a:t>::value++;		</a:t>
            </a:r>
            <a:r>
              <a:rPr lang="en-US" altLang="ko-KR" sz="2200">
                <a:latin typeface="굴림" pitchFamily="50" charset="-127"/>
              </a:rPr>
              <a:t>// </a:t>
            </a:r>
            <a:r>
              <a:rPr lang="ko-KR" altLang="en-US" sz="2200">
                <a:latin typeface="굴림" pitchFamily="50" charset="-127"/>
              </a:rPr>
              <a:t>전역변수 참조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200"/>
              <a:t>	</a:t>
            </a:r>
            <a:r>
              <a:rPr lang="en-US" altLang="ko-KR" sz="2200"/>
              <a:t>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범위지정 연산자 </a:t>
            </a:r>
            <a:r>
              <a:rPr lang="en-US" altLang="ko-KR" sz="3800"/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273937965"/>
      </p:ext>
    </p:extLst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/>
              <a:t>std::cout &lt;&lt; "Hello";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std::cout &lt;&lt; std::endl;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std::cout &lt;&lt; "Hello" &lt;&lt; std::endl;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int num = 10;</a:t>
            </a:r>
            <a:br>
              <a:rPr lang="en-US" altLang="ko-KR" sz="1800"/>
            </a:br>
            <a:r>
              <a:rPr lang="en-US" altLang="ko-KR" sz="1800"/>
              <a:t>std::cout &lt;&lt; "num = " &lt;&lt;</a:t>
            </a:r>
            <a:r>
              <a:rPr lang="en-US" altLang="ko-KR" sz="1800" b="1"/>
              <a:t> num</a:t>
            </a:r>
            <a:r>
              <a:rPr lang="en-US" altLang="ko-KR" sz="1800"/>
              <a:t> &lt;&lt; std::endl; 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#include &lt;iostream&gt;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using namespace std;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int main(void)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int num = 10;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cout &lt;&lt; "num = " &lt;&lt; num &lt;&lt; endl;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출력 연산자</a:t>
            </a:r>
          </a:p>
        </p:txBody>
      </p:sp>
    </p:spTree>
    <p:extLst>
      <p:ext uri="{BB962C8B-B14F-4D97-AF65-F5344CB8AC3E}">
        <p14:creationId xmlns:p14="http://schemas.microsoft.com/office/powerpoint/2010/main" val="2771418916"/>
      </p:ext>
    </p:extLst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200"/>
              <a:t>int num;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/>
              <a:t>std::cin &gt;&gt; num;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입력 연산자</a:t>
            </a:r>
          </a:p>
        </p:txBody>
      </p:sp>
    </p:spTree>
    <p:extLst>
      <p:ext uri="{BB962C8B-B14F-4D97-AF65-F5344CB8AC3E}">
        <p14:creationId xmlns:p14="http://schemas.microsoft.com/office/powerpoint/2010/main" val="1818190872"/>
      </p:ext>
    </p:extLst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200"/>
              <a:t>int *ptrOne = new int; </a:t>
            </a:r>
          </a:p>
          <a:p>
            <a:pPr eaLnBrk="1" hangingPunct="1"/>
            <a:r>
              <a:rPr lang="en-US" altLang="ko-KR" sz="2200"/>
              <a:t>int *ptrTen = new int [10]; </a:t>
            </a:r>
          </a:p>
          <a:p>
            <a:pPr eaLnBrk="1" hangingPunct="1"/>
            <a:endParaRPr lang="en-US" altLang="ko-KR" sz="2200"/>
          </a:p>
          <a:p>
            <a:pPr eaLnBrk="1" hangingPunct="1"/>
            <a:r>
              <a:rPr lang="en-US" altLang="ko-KR" sz="2200"/>
              <a:t>delete ptrOne;</a:t>
            </a:r>
          </a:p>
          <a:p>
            <a:pPr eaLnBrk="1" hangingPunct="1"/>
            <a:r>
              <a:rPr lang="en-US" altLang="ko-KR" sz="2200"/>
              <a:t>delete [] ptrTen;</a:t>
            </a:r>
          </a:p>
          <a:p>
            <a:pPr eaLnBrk="1" hangingPunct="1"/>
            <a:endParaRPr lang="en-US" altLang="ko-KR" sz="2200"/>
          </a:p>
          <a:p>
            <a:pPr eaLnBrk="1" hangingPunct="1"/>
            <a:r>
              <a:rPr lang="en-US" altLang="ko-KR" sz="2200"/>
              <a:t>cf) </a:t>
            </a:r>
            <a:br>
              <a:rPr lang="en-US" altLang="ko-KR" sz="2200"/>
            </a:br>
            <a:r>
              <a:rPr lang="en-US" altLang="ko-KR" sz="2200"/>
              <a:t>int *ptrAlloc = (int*)malloc(sizeof(int)*10); </a:t>
            </a: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new/delete </a:t>
            </a:r>
            <a:r>
              <a:rPr lang="ko-KR" altLang="en-US" sz="380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451254017"/>
      </p:ext>
    </p:extLst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add(int a, int 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double add(double a, double 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i1=10, i2=20;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double d1=0.1, d2=0.2;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cout &lt;&lt; "i1+i2 = " &lt;&lt; </a:t>
            </a:r>
            <a:r>
              <a:rPr lang="en-US" altLang="ko-KR" sz="1400" b="1"/>
              <a:t>add(i1, i2)</a:t>
            </a:r>
            <a:r>
              <a:rPr lang="en-US" altLang="ko-KR" sz="1400"/>
              <a:t>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cout &lt;&lt; "d1+d2 = " &lt;&lt; </a:t>
            </a:r>
            <a:r>
              <a:rPr lang="en-US" altLang="ko-KR" sz="1400" b="1"/>
              <a:t>add(d1, d2)</a:t>
            </a:r>
            <a:r>
              <a:rPr lang="en-US" altLang="ko-KR" sz="1400"/>
              <a:t>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add(int a, int 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a+b;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double add(double a, double 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a+b;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오버로딩 </a:t>
            </a:r>
            <a:r>
              <a:rPr lang="en-US" altLang="ko-KR" sz="3800"/>
              <a:t>(Overloading)</a:t>
            </a:r>
          </a:p>
        </p:txBody>
      </p:sp>
    </p:spTree>
    <p:extLst>
      <p:ext uri="{BB962C8B-B14F-4D97-AF65-F5344CB8AC3E}">
        <p14:creationId xmlns:p14="http://schemas.microsoft.com/office/powerpoint/2010/main" val="3438534323"/>
      </p:ext>
    </p:extLst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 b="1"/>
              <a:t>void</a:t>
            </a:r>
            <a:r>
              <a:rPr lang="en-US" altLang="ko-KR" sz="2200"/>
              <a:t> function(void)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200" b="1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 b="1"/>
              <a:t>int</a:t>
            </a:r>
            <a:r>
              <a:rPr lang="en-US" altLang="ko-KR" sz="2200"/>
              <a:t> function(void)		</a:t>
            </a:r>
            <a:r>
              <a:rPr lang="en-US" altLang="ko-KR" sz="2200">
                <a:latin typeface="굴림" pitchFamily="50" charset="-127"/>
              </a:rPr>
              <a:t>// </a:t>
            </a:r>
            <a:r>
              <a:rPr lang="ko-KR" altLang="en-US" sz="2200">
                <a:latin typeface="굴림" pitchFamily="50" charset="-127"/>
              </a:rPr>
              <a:t>컴파일 에러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오버로딩 주의점</a:t>
            </a:r>
          </a:p>
        </p:txBody>
      </p:sp>
    </p:spTree>
    <p:extLst>
      <p:ext uri="{BB962C8B-B14F-4D97-AF65-F5344CB8AC3E}">
        <p14:creationId xmlns:p14="http://schemas.microsoft.com/office/powerpoint/2010/main" val="2370838567"/>
      </p:ext>
    </p:extLst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500043"/>
            <a:ext cx="868680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b="1" dirty="0"/>
              <a:t>void </a:t>
            </a:r>
            <a:r>
              <a:rPr lang="en-US" altLang="ko-KR" sz="1700" b="1" dirty="0" err="1"/>
              <a:t>PrintDate</a:t>
            </a:r>
            <a:r>
              <a:rPr lang="en-US" altLang="ko-KR" sz="1700" b="1" dirty="0"/>
              <a:t>(int year</a:t>
            </a:r>
            <a:r>
              <a:rPr lang="en-US" altLang="ko-KR" sz="1700" b="1" dirty="0">
                <a:solidFill>
                  <a:srgbClr val="FF0000"/>
                </a:solidFill>
              </a:rPr>
              <a:t>=2000</a:t>
            </a:r>
            <a:r>
              <a:rPr lang="en-US" altLang="ko-KR" sz="1700" b="1" dirty="0"/>
              <a:t>, int month</a:t>
            </a:r>
            <a:r>
              <a:rPr lang="en-US" altLang="ko-KR" sz="1700" b="1" dirty="0">
                <a:solidFill>
                  <a:srgbClr val="FF0000"/>
                </a:solidFill>
              </a:rPr>
              <a:t>=1</a:t>
            </a:r>
            <a:r>
              <a:rPr lang="en-US" altLang="ko-KR" sz="1700" b="1" dirty="0"/>
              <a:t>, int day</a:t>
            </a:r>
            <a:r>
              <a:rPr lang="en-US" altLang="ko-KR" sz="1700" b="1" dirty="0">
                <a:solidFill>
                  <a:srgbClr val="FF0000"/>
                </a:solidFill>
              </a:rPr>
              <a:t>=1</a:t>
            </a:r>
            <a:r>
              <a:rPr lang="en-US" altLang="ko-KR" sz="1700" b="1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</a:t>
            </a:r>
            <a:r>
              <a:rPr lang="en-US" altLang="ko-KR" sz="1700" dirty="0" err="1"/>
              <a:t>PrintDate</a:t>
            </a:r>
            <a:r>
              <a:rPr lang="en-US" altLang="ko-KR" sz="1700" dirty="0"/>
              <a:t>();		</a:t>
            </a:r>
            <a:r>
              <a:rPr lang="en-US" altLang="ko-KR" sz="1700" dirty="0">
                <a:latin typeface="굴림" pitchFamily="50" charset="-127"/>
              </a:rPr>
              <a:t>// 2000. 1. 1</a:t>
            </a:r>
            <a:r>
              <a:rPr lang="ko-KR" altLang="en-US" sz="1700" dirty="0">
                <a:latin typeface="굴림" pitchFamily="50" charset="-127"/>
              </a:rPr>
              <a:t>을 지정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 dirty="0"/>
              <a:t>	</a:t>
            </a:r>
            <a:r>
              <a:rPr lang="en-US" altLang="ko-KR" sz="1700" dirty="0" err="1"/>
              <a:t>PrintDate</a:t>
            </a:r>
            <a:r>
              <a:rPr lang="en-US" altLang="ko-KR" sz="1700" dirty="0"/>
              <a:t>(2010);		</a:t>
            </a:r>
            <a:r>
              <a:rPr lang="en-US" altLang="ko-KR" sz="1700" dirty="0">
                <a:latin typeface="굴림" pitchFamily="50" charset="-127"/>
              </a:rPr>
              <a:t>// </a:t>
            </a:r>
            <a:r>
              <a:rPr lang="en-US" altLang="ko-KR" sz="1700" b="1" dirty="0">
                <a:latin typeface="굴림" pitchFamily="50" charset="-127"/>
              </a:rPr>
              <a:t>2010</a:t>
            </a:r>
            <a:r>
              <a:rPr lang="en-US" altLang="ko-KR" sz="1700" dirty="0">
                <a:latin typeface="굴림" pitchFamily="50" charset="-127"/>
              </a:rPr>
              <a:t>. 1. 1</a:t>
            </a:r>
            <a:r>
              <a:rPr lang="ko-KR" altLang="en-US" sz="1700" dirty="0">
                <a:latin typeface="굴림" pitchFamily="50" charset="-127"/>
              </a:rPr>
              <a:t>을 지정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 dirty="0"/>
              <a:t>	</a:t>
            </a:r>
            <a:r>
              <a:rPr lang="en-US" altLang="ko-KR" sz="1700" dirty="0" err="1"/>
              <a:t>PrintDate</a:t>
            </a:r>
            <a:r>
              <a:rPr lang="en-US" altLang="ko-KR" sz="1700" dirty="0"/>
              <a:t>(2010, 8);	</a:t>
            </a:r>
            <a:r>
              <a:rPr lang="en-US" altLang="ko-KR" sz="1700" dirty="0">
                <a:latin typeface="굴림" pitchFamily="50" charset="-127"/>
              </a:rPr>
              <a:t>// </a:t>
            </a:r>
            <a:r>
              <a:rPr lang="en-US" altLang="ko-KR" sz="1700" b="1" dirty="0">
                <a:latin typeface="굴림" pitchFamily="50" charset="-127"/>
              </a:rPr>
              <a:t>2010</a:t>
            </a:r>
            <a:r>
              <a:rPr lang="en-US" altLang="ko-KR" sz="1700" dirty="0">
                <a:latin typeface="굴림" pitchFamily="50" charset="-127"/>
              </a:rPr>
              <a:t>. </a:t>
            </a:r>
            <a:r>
              <a:rPr lang="en-US" altLang="ko-KR" sz="1700" b="1" dirty="0">
                <a:latin typeface="굴림" pitchFamily="50" charset="-127"/>
              </a:rPr>
              <a:t>8</a:t>
            </a:r>
            <a:r>
              <a:rPr lang="en-US" altLang="ko-KR" sz="1700" dirty="0">
                <a:latin typeface="굴림" pitchFamily="50" charset="-127"/>
              </a:rPr>
              <a:t>. 1</a:t>
            </a:r>
            <a:r>
              <a:rPr lang="ko-KR" altLang="en-US" sz="1700" dirty="0">
                <a:latin typeface="굴림" pitchFamily="50" charset="-127"/>
              </a:rPr>
              <a:t>을 지정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 dirty="0"/>
              <a:t>	</a:t>
            </a:r>
            <a:r>
              <a:rPr lang="en-US" altLang="ko-KR" sz="1700" dirty="0" err="1"/>
              <a:t>PrintDate</a:t>
            </a:r>
            <a:r>
              <a:rPr lang="en-US" altLang="ko-KR" sz="1700" dirty="0"/>
              <a:t>(2010, 8, 5);	</a:t>
            </a:r>
            <a:r>
              <a:rPr lang="en-US" altLang="ko-KR" sz="1700" dirty="0">
                <a:latin typeface="굴림" pitchFamily="50" charset="-127"/>
              </a:rPr>
              <a:t>// </a:t>
            </a:r>
            <a:r>
              <a:rPr lang="en-US" altLang="ko-KR" sz="1700" b="1" dirty="0">
                <a:latin typeface="굴림" pitchFamily="50" charset="-127"/>
              </a:rPr>
              <a:t>2010</a:t>
            </a:r>
            <a:r>
              <a:rPr lang="en-US" altLang="ko-KR" sz="1700" dirty="0">
                <a:latin typeface="굴림" pitchFamily="50" charset="-127"/>
              </a:rPr>
              <a:t>. </a:t>
            </a:r>
            <a:r>
              <a:rPr lang="en-US" altLang="ko-KR" sz="1700" b="1" dirty="0">
                <a:latin typeface="굴림" pitchFamily="50" charset="-127"/>
              </a:rPr>
              <a:t>8</a:t>
            </a:r>
            <a:r>
              <a:rPr lang="en-US" altLang="ko-KR" sz="1700" dirty="0">
                <a:latin typeface="굴림" pitchFamily="50" charset="-127"/>
              </a:rPr>
              <a:t>. </a:t>
            </a:r>
            <a:r>
              <a:rPr lang="en-US" altLang="ko-KR" sz="1700" b="1" dirty="0">
                <a:latin typeface="굴림" pitchFamily="50" charset="-127"/>
              </a:rPr>
              <a:t>5</a:t>
            </a:r>
            <a:r>
              <a:rPr lang="ko-KR" altLang="en-US" sz="1700" dirty="0">
                <a:latin typeface="굴림" pitchFamily="50" charset="-127"/>
              </a:rPr>
              <a:t>를 지정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 dirty="0"/>
              <a:t>	</a:t>
            </a:r>
            <a:r>
              <a:rPr lang="en-US" altLang="ko-KR" sz="1700" dirty="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void </a:t>
            </a:r>
            <a:r>
              <a:rPr lang="en-US" altLang="ko-KR" sz="1700" dirty="0" err="1"/>
              <a:t>PrintDate</a:t>
            </a:r>
            <a:r>
              <a:rPr lang="en-US" altLang="ko-KR" sz="1700" dirty="0"/>
              <a:t>(int year, int month, int day)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</a:t>
            </a:r>
            <a:r>
              <a:rPr lang="en-US" altLang="ko-KR" sz="1700" dirty="0" err="1"/>
              <a:t>cout</a:t>
            </a:r>
            <a:r>
              <a:rPr lang="en-US" altLang="ko-KR" sz="1700" dirty="0"/>
              <a:t> &lt;&lt; year &lt;&lt; "</a:t>
            </a:r>
            <a:r>
              <a:rPr lang="ko-KR" altLang="en-US" sz="1700" dirty="0"/>
              <a:t>년 </a:t>
            </a:r>
            <a:r>
              <a:rPr lang="en-US" altLang="ko-KR" sz="1700" dirty="0"/>
              <a:t>" &lt;&lt; month &lt;&lt; "</a:t>
            </a:r>
            <a:r>
              <a:rPr lang="ko-KR" altLang="en-US" sz="1700" dirty="0"/>
              <a:t>월 </a:t>
            </a:r>
            <a:r>
              <a:rPr lang="en-US" altLang="ko-KR" sz="1700" dirty="0"/>
              <a:t>" &lt;&lt; day &lt;&lt; "</a:t>
            </a:r>
            <a:r>
              <a:rPr lang="ko-KR" altLang="en-US" sz="1700" dirty="0"/>
              <a:t>일</a:t>
            </a:r>
            <a:r>
              <a:rPr lang="en-US" altLang="ko-KR" sz="1700" dirty="0"/>
              <a:t>" &lt;&lt; </a:t>
            </a:r>
            <a:r>
              <a:rPr lang="en-US" altLang="ko-KR" sz="1700" dirty="0" err="1"/>
              <a:t>endl</a:t>
            </a:r>
            <a:r>
              <a:rPr lang="en-US" altLang="ko-KR" sz="17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}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디폴트 매개변수 값</a:t>
            </a:r>
          </a:p>
        </p:txBody>
      </p:sp>
    </p:spTree>
    <p:extLst>
      <p:ext uri="{BB962C8B-B14F-4D97-AF65-F5344CB8AC3E}">
        <p14:creationId xmlns:p14="http://schemas.microsoft.com/office/powerpoint/2010/main" val="893951588"/>
      </p:ext>
    </p:extLst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void output(int num=10);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void output(void);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void output(int num)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cout &lt;&lt; num;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void output(void)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cout &lt;&lt;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output();		</a:t>
            </a:r>
            <a:r>
              <a:rPr lang="en-US" altLang="ko-KR" sz="1700">
                <a:latin typeface="굴림" pitchFamily="50" charset="-127"/>
              </a:rPr>
              <a:t>// </a:t>
            </a:r>
            <a:r>
              <a:rPr lang="ko-KR" altLang="en-US" sz="1700">
                <a:latin typeface="굴림" pitchFamily="50" charset="-127"/>
              </a:rPr>
              <a:t>컴파일 에러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pPr eaLnBrk="1" hangingPunct="1"/>
            <a:r>
              <a:rPr lang="ko-KR" altLang="en-US" sz="3800" dirty="0" err="1"/>
              <a:t>오버로딩된</a:t>
            </a:r>
            <a:r>
              <a:rPr lang="ko-KR" altLang="en-US" sz="3800" dirty="0"/>
              <a:t> 함수의 디폴트 매개변수</a:t>
            </a:r>
          </a:p>
        </p:txBody>
      </p:sp>
    </p:spTree>
    <p:extLst>
      <p:ext uri="{BB962C8B-B14F-4D97-AF65-F5344CB8AC3E}">
        <p14:creationId xmlns:p14="http://schemas.microsoft.com/office/powerpoint/2010/main" val="276495995"/>
      </p:ext>
    </p:extLst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5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int add(int a, int 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5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int i, sum=0;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for(i=0 ; i&lt;100000000 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	sum = add(i, sum);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cout &lt;&lt; "sum = " &lt;&lt; sum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5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b="1">
                <a:solidFill>
                  <a:srgbClr val="FF0000"/>
                </a:solidFill>
              </a:rPr>
              <a:t>inline</a:t>
            </a:r>
            <a:r>
              <a:rPr lang="en-US" altLang="ko-KR" sz="1500" b="1"/>
              <a:t> </a:t>
            </a:r>
            <a:r>
              <a:rPr lang="en-US" altLang="ko-KR" sz="1500"/>
              <a:t>int add(int a, int 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a+b;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inline </a:t>
            </a:r>
            <a:r>
              <a:rPr lang="ko-KR" altLang="en-US" sz="380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974279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3000"/>
            <a:ext cx="8229600" cy="3048000"/>
          </a:xfrm>
        </p:spPr>
        <p:txBody>
          <a:bodyPr anchor="t" anchorCtr="0">
            <a:noAutofit/>
          </a:bodyPr>
          <a:lstStyle/>
          <a:p>
            <a:r>
              <a:rPr lang="ko-KR" altLang="en-US" sz="8000" dirty="0">
                <a:solidFill>
                  <a:schemeClr val="tx1"/>
                </a:solidFill>
              </a:rPr>
              <a:t>연산자</a:t>
            </a:r>
            <a:endParaRPr lang="en-US" altLang="ko-KR" sz="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76264" y="500043"/>
            <a:ext cx="3889375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void swap(int *a, int *b);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int a=10, b=20;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swap(&amp;a, &amp;b);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("a=%d\n", a);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("b=%d\n", 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void swap(int *a, int *b)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int temp;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temp = *a;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*a = *b;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*b = temp;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레퍼런스 인자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4252977" y="506161"/>
            <a:ext cx="41513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#include &lt;iostream&gt;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using namespace std;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void swap(int &amp;a, int &amp;b);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1600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int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int a=10, b=20;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swap(a,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</a:t>
            </a:r>
            <a:r>
              <a:rPr lang="en-US" altLang="ko-KR" sz="1600" dirty="0" err="1">
                <a:latin typeface="Courier New" pitchFamily="49" charset="0"/>
              </a:rPr>
              <a:t>cout</a:t>
            </a:r>
            <a:r>
              <a:rPr lang="en-US" altLang="ko-KR" sz="1600" dirty="0">
                <a:latin typeface="Courier New" pitchFamily="49" charset="0"/>
              </a:rPr>
              <a:t> &lt;&lt; "a=" &lt;&lt; a &lt;&lt; </a:t>
            </a:r>
            <a:r>
              <a:rPr lang="en-US" altLang="ko-KR" sz="1600" dirty="0" err="1">
                <a:latin typeface="Courier New" pitchFamily="49" charset="0"/>
              </a:rPr>
              <a:t>endl</a:t>
            </a:r>
            <a:r>
              <a:rPr lang="en-US" altLang="ko-KR" sz="1600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</a:t>
            </a:r>
            <a:r>
              <a:rPr lang="en-US" altLang="ko-KR" sz="1600" dirty="0" err="1">
                <a:latin typeface="Courier New" pitchFamily="49" charset="0"/>
              </a:rPr>
              <a:t>cout</a:t>
            </a:r>
            <a:r>
              <a:rPr lang="en-US" altLang="ko-KR" sz="1600" dirty="0">
                <a:latin typeface="Courier New" pitchFamily="49" charset="0"/>
              </a:rPr>
              <a:t> &lt;&lt; "b=" &lt;&lt; b &lt;&lt; </a:t>
            </a:r>
            <a:r>
              <a:rPr lang="en-US" altLang="ko-KR" sz="1600" dirty="0" err="1">
                <a:latin typeface="Courier New" pitchFamily="49" charset="0"/>
              </a:rPr>
              <a:t>endl</a:t>
            </a:r>
            <a:r>
              <a:rPr lang="en-US" altLang="ko-KR" sz="1600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1600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void swap(int &amp;a, int &amp;b)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int temp;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temp = a;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a = b;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	b = temp;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}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43688" y="500043"/>
            <a:ext cx="3889375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4220401" y="491267"/>
            <a:ext cx="4319587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75115"/>
      </p:ext>
    </p:extLst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#include&lt;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item[100], </a:t>
            </a:r>
            <a:r>
              <a:rPr lang="en-US" altLang="ko-KR" sz="1800" dirty="0" err="1"/>
              <a:t>a,b,t</a:t>
            </a:r>
            <a:r>
              <a:rPr lang="en-US" altLang="ko-KR" sz="1800" dirty="0"/>
              <a:t>, count;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("How many numbers?");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scanf</a:t>
            </a:r>
            <a:r>
              <a:rPr lang="en-US" altLang="ko-KR" sz="1800" dirty="0"/>
              <a:t>("%</a:t>
            </a:r>
            <a:r>
              <a:rPr lang="en-US" altLang="ko-KR" sz="1800" dirty="0" err="1"/>
              <a:t>d",&amp;count</a:t>
            </a:r>
            <a:r>
              <a:rPr lang="en-US" altLang="ko-KR" sz="1800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for(a=0;a&lt;</a:t>
            </a:r>
            <a:r>
              <a:rPr lang="en-US" altLang="ko-KR" sz="1800" dirty="0" err="1"/>
              <a:t>count;a</a:t>
            </a:r>
            <a:r>
              <a:rPr lang="en-US" altLang="ko-KR" sz="1800" dirty="0"/>
              <a:t>++)</a:t>
            </a:r>
            <a:r>
              <a:rPr lang="en-US" altLang="ko-KR" sz="1800" dirty="0" err="1"/>
              <a:t>scanf</a:t>
            </a:r>
            <a:r>
              <a:rPr lang="en-US" altLang="ko-KR" sz="1800" dirty="0"/>
              <a:t>("%</a:t>
            </a:r>
            <a:r>
              <a:rPr lang="en-US" altLang="ko-KR" sz="1800" dirty="0" err="1"/>
              <a:t>d",&amp;item</a:t>
            </a:r>
            <a:r>
              <a:rPr lang="en-US" altLang="ko-KR" sz="1800" dirty="0"/>
              <a:t>[a]);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	for(a=1;a&lt;count;++a)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		for(b=count-1;b&gt;=a;--b){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			if(item[b-1]&gt;item[b])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	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				t=item[b-1];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				item[b-1]=item[b];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				item[b]=t;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</a:t>
            </a:r>
            <a:r>
              <a:rPr lang="en-US" altLang="ko-KR" sz="1200" dirty="0"/>
              <a:t>		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	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for(t=0;t&lt;</a:t>
            </a:r>
            <a:r>
              <a:rPr lang="en-US" altLang="ko-KR" sz="1800" dirty="0" err="1"/>
              <a:t>count;t</a:t>
            </a:r>
            <a:r>
              <a:rPr lang="en-US" altLang="ko-KR" sz="1800" dirty="0"/>
              <a:t>++)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</a:t>
            </a:r>
            <a:r>
              <a:rPr lang="en-US" altLang="ko-KR" sz="1800" dirty="0" err="1"/>
              <a:t>d",item</a:t>
            </a:r>
            <a:r>
              <a:rPr lang="en-US" altLang="ko-KR" sz="1800" dirty="0"/>
              <a:t>[t]);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Sort Algorithm(1)</a:t>
            </a:r>
          </a:p>
        </p:txBody>
      </p:sp>
    </p:spTree>
    <p:extLst>
      <p:ext uri="{BB962C8B-B14F-4D97-AF65-F5344CB8AC3E}">
        <p14:creationId xmlns:p14="http://schemas.microsoft.com/office/powerpoint/2010/main" val="1735348688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shellsort(int v[], int 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int v[]={5,7,0,8,2,6};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//sizeof(v)</a:t>
            </a:r>
            <a:r>
              <a:rPr lang="ko-KR" altLang="en-US" sz="2400"/>
              <a:t>는 </a:t>
            </a:r>
            <a:r>
              <a:rPr lang="en-US" altLang="ko-KR" sz="2400"/>
              <a:t>int </a:t>
            </a:r>
            <a:r>
              <a:rPr lang="ko-KR" altLang="en-US" sz="2400"/>
              <a:t>가 </a:t>
            </a:r>
            <a:r>
              <a:rPr lang="en-US" altLang="ko-KR" sz="2400"/>
              <a:t>v[n]</a:t>
            </a:r>
            <a:r>
              <a:rPr lang="ko-KR" altLang="en-US" sz="2400"/>
              <a:t>만큼 있는 것이므로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400"/>
              <a:t>	</a:t>
            </a:r>
            <a:r>
              <a:rPr lang="en-US" altLang="ko-KR" sz="2400"/>
              <a:t>//</a:t>
            </a:r>
            <a:r>
              <a:rPr lang="ko-KR" altLang="en-US" sz="2400"/>
              <a:t>갯수를 알려면 </a:t>
            </a:r>
            <a:r>
              <a:rPr lang="en-US" altLang="ko-KR" sz="2400"/>
              <a:t>v[0]</a:t>
            </a:r>
            <a:r>
              <a:rPr lang="ko-KR" altLang="en-US" sz="2400"/>
              <a:t>로 나누어 주면 된다</a:t>
            </a:r>
            <a:r>
              <a:rPr lang="en-US" altLang="ko-KR" sz="240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int n = sizeof(v)/sizeof(v[0]);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shellsort(v,n);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for(int i=0; i&lt;n;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printf("%d\n",v[i]);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Sort Algorithm(2) (Shell Sort)</a:t>
            </a:r>
          </a:p>
        </p:txBody>
      </p:sp>
    </p:spTree>
    <p:extLst>
      <p:ext uri="{BB962C8B-B14F-4D97-AF65-F5344CB8AC3E}">
        <p14:creationId xmlns:p14="http://schemas.microsoft.com/office/powerpoint/2010/main" val="703056776"/>
      </p:ext>
    </p:extLst>
  </p:cSld>
  <p:clrMapOvr>
    <a:masterClrMapping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shellsort(int v[], int 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int gap,i,j,temp;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for(gap = n/2; gap &gt; 0; gap = gap / 2)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for( i = gap; i &lt; n;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for( j = i-gap; j &gt;= 0 &amp;&amp; v[j] &gt; v[j+gap]; j = j-gap)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	temp = v[j];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	v[j] = v[j+gap];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	v[j+gap] =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Sort Algorithm (Shell Sort)(2)</a:t>
            </a:r>
          </a:p>
        </p:txBody>
      </p:sp>
    </p:spTree>
    <p:extLst>
      <p:ext uri="{BB962C8B-B14F-4D97-AF65-F5344CB8AC3E}">
        <p14:creationId xmlns:p14="http://schemas.microsoft.com/office/powerpoint/2010/main" val="148046925"/>
      </p:ext>
    </p:extLst>
  </p:cSld>
  <p:clrMapOvr>
    <a:masterClrMapping/>
  </p:clrMapOvr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Shell sort</a:t>
            </a:r>
          </a:p>
          <a:p>
            <a:pPr lvl="1"/>
            <a:r>
              <a:rPr lang="en-US" altLang="ko-KR"/>
              <a:t> 1959 </a:t>
            </a:r>
            <a:r>
              <a:rPr lang="ko-KR" altLang="en-US"/>
              <a:t>년 </a:t>
            </a:r>
            <a:r>
              <a:rPr lang="en-US" altLang="ko-KR"/>
              <a:t>D.L. Shell </a:t>
            </a:r>
            <a:r>
              <a:rPr lang="ko-KR" altLang="en-US"/>
              <a:t>에 의해 개발</a:t>
            </a:r>
          </a:p>
          <a:p>
            <a:pPr lvl="1"/>
            <a:r>
              <a:rPr lang="ko-KR" altLang="en-US"/>
              <a:t> 원리</a:t>
            </a:r>
          </a:p>
          <a:p>
            <a:pPr lvl="2"/>
            <a:r>
              <a:rPr lang="ko-KR" altLang="en-US"/>
              <a:t> 초기 상태 </a:t>
            </a:r>
            <a:r>
              <a:rPr lang="en-US" altLang="ko-KR"/>
              <a:t>: </a:t>
            </a:r>
            <a:r>
              <a:rPr lang="ko-KR" altLang="en-US"/>
              <a:t>서로 멀리 떨어져 있는 배열의 두 원소의 위치를 서로 바꾸어 줌</a:t>
            </a:r>
            <a:r>
              <a:rPr lang="en-US" altLang="ko-KR"/>
              <a:t>, </a:t>
            </a:r>
            <a:r>
              <a:rPr lang="ko-KR" altLang="en-US"/>
              <a:t>이렇게 하면 대체적인 정렬 상태가 됨</a:t>
            </a:r>
          </a:p>
          <a:p>
            <a:pPr lvl="2"/>
            <a:r>
              <a:rPr lang="ko-KR" altLang="en-US"/>
              <a:t> 연속적으로 반복 하면서 비교될 두 원소의 간격을 줄임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 </a:t>
            </a:r>
            <a:r>
              <a:rPr lang="ko-KR" altLang="en-US"/>
              <a:t>결국 정렬 작업은 인접한 두 원소를 비교하게 되는 상호 교환 분류로 바뀌게 됨</a:t>
            </a:r>
          </a:p>
          <a:p>
            <a:pPr lvl="2"/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Shell sort(3)</a:t>
            </a:r>
          </a:p>
        </p:txBody>
      </p:sp>
    </p:spTree>
    <p:extLst>
      <p:ext uri="{BB962C8B-B14F-4D97-AF65-F5344CB8AC3E}">
        <p14:creationId xmlns:p14="http://schemas.microsoft.com/office/powerpoint/2010/main" val="3627412881"/>
      </p:ext>
    </p:extLst>
  </p:cSld>
  <p:clrMapOvr>
    <a:masterClrMapping/>
  </p:clrMapOvr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</a:t>
            </a:r>
          </a:p>
          <a:p>
            <a:pPr lvl="1"/>
            <a:r>
              <a:rPr lang="ko-KR" altLang="en-US"/>
              <a:t> 가장 바깥 </a:t>
            </a:r>
            <a:r>
              <a:rPr lang="en-US" altLang="ko-KR"/>
              <a:t>for</a:t>
            </a:r>
          </a:p>
          <a:p>
            <a:pPr lvl="2"/>
            <a:r>
              <a:rPr lang="en-US" altLang="ko-KR"/>
              <a:t> </a:t>
            </a:r>
            <a:r>
              <a:rPr lang="ko-KR" altLang="en-US"/>
              <a:t>두 원소의 간격을 조절</a:t>
            </a:r>
            <a:r>
              <a:rPr lang="en-US" altLang="ko-KR"/>
              <a:t>, </a:t>
            </a:r>
            <a:r>
              <a:rPr lang="ko-KR" altLang="en-US"/>
              <a:t>한번 수행 될 때마다 </a:t>
            </a:r>
            <a:r>
              <a:rPr lang="en-US" altLang="ko-KR"/>
              <a:t>n/2</a:t>
            </a:r>
            <a:r>
              <a:rPr lang="ko-KR" altLang="en-US"/>
              <a:t>만큼씩 줄어들어 </a:t>
            </a:r>
            <a:r>
              <a:rPr lang="en-US" altLang="ko-KR"/>
              <a:t>0</a:t>
            </a:r>
            <a:r>
              <a:rPr lang="ko-KR" altLang="en-US"/>
              <a:t>이 될 때까지 반복</a:t>
            </a:r>
          </a:p>
          <a:p>
            <a:pPr lvl="1"/>
            <a:r>
              <a:rPr lang="ko-KR" altLang="en-US"/>
              <a:t> 가운데 </a:t>
            </a:r>
            <a:r>
              <a:rPr lang="en-US" altLang="ko-KR"/>
              <a:t>for</a:t>
            </a:r>
          </a:p>
          <a:p>
            <a:pPr lvl="2"/>
            <a:r>
              <a:rPr lang="en-US" altLang="ko-KR"/>
              <a:t> </a:t>
            </a:r>
            <a:r>
              <a:rPr lang="ko-KR" altLang="en-US"/>
              <a:t>두 원소를 비교하는 것을 제어</a:t>
            </a:r>
          </a:p>
          <a:p>
            <a:pPr lvl="1"/>
            <a:r>
              <a:rPr lang="ko-KR" altLang="en-US"/>
              <a:t> 가장 안쪽 </a:t>
            </a:r>
            <a:r>
              <a:rPr lang="en-US" altLang="ko-KR"/>
              <a:t>for</a:t>
            </a:r>
          </a:p>
          <a:p>
            <a:pPr lvl="2"/>
            <a:r>
              <a:rPr lang="en-US" altLang="ko-KR"/>
              <a:t> gap </a:t>
            </a:r>
            <a:r>
              <a:rPr lang="ko-KR" altLang="en-US"/>
              <a:t>만큼 떨어져 있는 두 원소를 비교하고</a:t>
            </a:r>
            <a:r>
              <a:rPr lang="en-US" altLang="ko-KR"/>
              <a:t>, </a:t>
            </a:r>
            <a:r>
              <a:rPr lang="ko-KR" altLang="en-US"/>
              <a:t>순서가 잘못되어 있으면 두 원소의 순서를 바꾸어 분류를 수행</a:t>
            </a:r>
          </a:p>
          <a:p>
            <a:pPr lvl="2"/>
            <a:r>
              <a:rPr lang="ko-KR" altLang="en-US"/>
              <a:t> </a:t>
            </a:r>
            <a:r>
              <a:rPr lang="en-US" altLang="ko-KR"/>
              <a:t>gap </a:t>
            </a:r>
            <a:r>
              <a:rPr lang="ko-KR" altLang="en-US"/>
              <a:t>변수는 결국 </a:t>
            </a:r>
            <a:r>
              <a:rPr lang="en-US" altLang="ko-KR"/>
              <a:t>1</a:t>
            </a:r>
            <a:r>
              <a:rPr lang="ko-KR" altLang="en-US"/>
              <a:t>로 되므로 모든 변수는 정확히 정렬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Shell sort(4)</a:t>
            </a:r>
          </a:p>
        </p:txBody>
      </p:sp>
    </p:spTree>
    <p:extLst>
      <p:ext uri="{BB962C8B-B14F-4D97-AF65-F5344CB8AC3E}">
        <p14:creationId xmlns:p14="http://schemas.microsoft.com/office/powerpoint/2010/main" val="1844021165"/>
      </p:ext>
    </p:extLst>
  </p:cSld>
  <p:clrMapOvr>
    <a:masterClrMapping/>
  </p:clrMapOvr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  V [5 7 0 8 2 6]            </a:t>
            </a:r>
            <a:r>
              <a:rPr lang="en-US" altLang="ko-KR" sz="3200"/>
              <a:t>          </a:t>
            </a:r>
            <a:r>
              <a:rPr lang="en-US" altLang="ko-KR" sz="2400"/>
              <a:t>V [0 2 5 6 7 8] </a:t>
            </a:r>
            <a:endParaRPr lang="en-US" altLang="ko-KR" sz="3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3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Gap = 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i = 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j =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i = 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j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	temp = v[1]  = 7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	v[1]  = v[4] 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	v[4]  = temp = 7           v[5 </a:t>
            </a:r>
            <a:r>
              <a:rPr lang="en-US" altLang="ko-KR" sz="1800">
                <a:solidFill>
                  <a:srgbClr val="FF0066"/>
                </a:solidFill>
              </a:rPr>
              <a:t>2</a:t>
            </a:r>
            <a:r>
              <a:rPr lang="en-US" altLang="ko-KR" sz="1800"/>
              <a:t> 0 8 </a:t>
            </a:r>
            <a:r>
              <a:rPr lang="en-US" altLang="ko-KR" sz="1800">
                <a:solidFill>
                  <a:srgbClr val="FF0066"/>
                </a:solidFill>
              </a:rPr>
              <a:t>7</a:t>
            </a:r>
            <a:r>
              <a:rPr lang="en-US" altLang="ko-KR" sz="1800"/>
              <a:t> 6]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j = -2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i = 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j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	j = -1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	i = 6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Shell sort(5)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4343400" y="1295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56934"/>
      </p:ext>
    </p:extLst>
  </p:cSld>
  <p:clrMapOvr>
    <a:masterClrMapping/>
  </p:clrMapOvr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gap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i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	temp =  v[0]  = 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	v[0]  =  v[1] 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	v[1]  =  temp = 5	 v [</a:t>
            </a:r>
            <a:r>
              <a:rPr lang="en-US" altLang="ko-KR" sz="1200">
                <a:solidFill>
                  <a:srgbClr val="FF0066"/>
                </a:solidFill>
              </a:rPr>
              <a:t>2 5 </a:t>
            </a:r>
            <a:r>
              <a:rPr lang="en-US" altLang="ko-KR" sz="1200">
                <a:solidFill>
                  <a:schemeClr val="tx2"/>
                </a:solidFill>
              </a:rPr>
              <a:t>0</a:t>
            </a:r>
            <a:r>
              <a:rPr lang="en-US" altLang="ko-KR" sz="1200"/>
              <a:t> 8 7 6]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-1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i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1			 v [</a:t>
            </a:r>
            <a:r>
              <a:rPr lang="en-US" altLang="ko-KR" sz="1200">
                <a:solidFill>
                  <a:schemeClr val="tx2"/>
                </a:solidFill>
              </a:rPr>
              <a:t>2</a:t>
            </a:r>
            <a:r>
              <a:rPr lang="en-US" altLang="ko-KR" sz="1200">
                <a:solidFill>
                  <a:srgbClr val="FF0066"/>
                </a:solidFill>
              </a:rPr>
              <a:t> 0 5</a:t>
            </a:r>
            <a:r>
              <a:rPr lang="en-US" altLang="ko-KR" sz="1200"/>
              <a:t> 8 7 6]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0			 v [</a:t>
            </a:r>
            <a:r>
              <a:rPr lang="en-US" altLang="ko-KR" sz="1200">
                <a:solidFill>
                  <a:srgbClr val="FF0066"/>
                </a:solidFill>
              </a:rPr>
              <a:t>0 2</a:t>
            </a:r>
            <a:r>
              <a:rPr lang="en-US" altLang="ko-KR" sz="1200"/>
              <a:t> 5 8 7 6]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-1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i = 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i = 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3			 v [0 2 5 </a:t>
            </a:r>
            <a:r>
              <a:rPr lang="en-US" altLang="ko-KR" sz="1200">
                <a:solidFill>
                  <a:srgbClr val="FF0066"/>
                </a:solidFill>
              </a:rPr>
              <a:t>7 8</a:t>
            </a:r>
            <a:r>
              <a:rPr lang="en-US" altLang="ko-KR" sz="1200"/>
              <a:t> 6]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i = 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4			 v [0 2 5 7 </a:t>
            </a:r>
            <a:r>
              <a:rPr lang="en-US" altLang="ko-KR" sz="1200">
                <a:solidFill>
                  <a:srgbClr val="FF0066"/>
                </a:solidFill>
              </a:rPr>
              <a:t>6 8</a:t>
            </a:r>
            <a:r>
              <a:rPr lang="en-US" altLang="ko-KR" sz="1200"/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3			 v [0 2 5 </a:t>
            </a:r>
            <a:r>
              <a:rPr lang="en-US" altLang="ko-KR" sz="1200">
                <a:solidFill>
                  <a:srgbClr val="FF0066"/>
                </a:solidFill>
              </a:rPr>
              <a:t>6 7</a:t>
            </a:r>
            <a:r>
              <a:rPr lang="en-US" altLang="ko-KR" sz="1200"/>
              <a:t> 8]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	j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			i = 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/>
              <a:t>Gap = 0		terminate</a:t>
            </a:r>
            <a:r>
              <a:rPr lang="en-US" altLang="ko-KR" sz="1200">
                <a:latin typeface="Times New Roman"/>
              </a:rPr>
              <a:t>…</a:t>
            </a:r>
            <a:endParaRPr lang="en-US" altLang="ko-KR" sz="1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Shell sort(6)</a:t>
            </a:r>
          </a:p>
        </p:txBody>
      </p:sp>
    </p:spTree>
    <p:extLst>
      <p:ext uri="{BB962C8B-B14F-4D97-AF65-F5344CB8AC3E}">
        <p14:creationId xmlns:p14="http://schemas.microsoft.com/office/powerpoint/2010/main" val="2355117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/>
              <a:t> </a:t>
            </a:r>
            <a:r>
              <a:rPr lang="ko-KR" altLang="en-US" sz="2400"/>
              <a:t>치환연산자 </a:t>
            </a:r>
            <a:r>
              <a:rPr lang="en-US" altLang="ko-KR" sz="2400"/>
              <a:t>: " = "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= : "</a:t>
            </a:r>
            <a:r>
              <a:rPr lang="ko-KR" altLang="en-US" sz="2200"/>
              <a:t>대입</a:t>
            </a:r>
            <a:r>
              <a:rPr lang="en-US" altLang="ko-KR" sz="2200"/>
              <a:t>" </a:t>
            </a:r>
            <a:r>
              <a:rPr lang="ko-KR" altLang="en-US" sz="2200"/>
              <a:t>이나 </a:t>
            </a:r>
            <a:r>
              <a:rPr lang="en-US" altLang="ko-KR" sz="2200"/>
              <a:t>"</a:t>
            </a:r>
            <a:r>
              <a:rPr lang="ko-KR" altLang="en-US" sz="2200"/>
              <a:t>지정</a:t>
            </a:r>
            <a:r>
              <a:rPr lang="en-US" altLang="ko-KR" sz="2200"/>
              <a:t>", "</a:t>
            </a:r>
            <a:r>
              <a:rPr lang="ko-KR" altLang="en-US" sz="2200"/>
              <a:t>치환</a:t>
            </a:r>
            <a:r>
              <a:rPr lang="en-US" altLang="ko-KR" sz="2200"/>
              <a:t>"</a:t>
            </a:r>
            <a:r>
              <a:rPr lang="ko-KR" altLang="en-US" sz="2200"/>
              <a:t>의 의미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</a:t>
            </a:r>
            <a:r>
              <a:rPr lang="en-US" altLang="ko-KR" sz="2200"/>
              <a:t>Ex)  int a = 3;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	     a</a:t>
            </a:r>
            <a:r>
              <a:rPr lang="ko-KR" altLang="en-US" sz="2200"/>
              <a:t>라는 변수에 </a:t>
            </a:r>
            <a:r>
              <a:rPr lang="en-US" altLang="ko-KR" sz="2200"/>
              <a:t>3</a:t>
            </a:r>
            <a:r>
              <a:rPr lang="ko-KR" altLang="en-US" sz="2200"/>
              <a:t>을 대입</a:t>
            </a:r>
            <a:r>
              <a:rPr lang="en-US" altLang="ko-KR" sz="2200"/>
              <a:t>[</a:t>
            </a:r>
            <a:r>
              <a:rPr lang="ko-KR" altLang="en-US" sz="2200"/>
              <a:t>치환</a:t>
            </a:r>
            <a:r>
              <a:rPr lang="en-US" altLang="ko-KR" sz="2200">
                <a:latin typeface="Lucida Console"/>
              </a:rPr>
              <a:t>·</a:t>
            </a:r>
            <a:r>
              <a:rPr lang="ko-KR" altLang="en-US" sz="2200"/>
              <a:t>지정</a:t>
            </a:r>
            <a:r>
              <a:rPr lang="en-US" altLang="ko-KR" sz="2200"/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Ex)  Int a =3;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	      a = a + 5;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2200"/>
          </a:p>
          <a:p>
            <a:pPr>
              <a:lnSpc>
                <a:spcPct val="90000"/>
              </a:lnSpc>
            </a:pPr>
            <a:r>
              <a:rPr lang="ko-KR" altLang="en-US" sz="2400"/>
              <a:t>상수는 그 자체가 값을 나타내므로 어떤 값으로 치환할 수 없음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변수이름 </a:t>
            </a:r>
            <a:r>
              <a:rPr lang="en-US" altLang="ko-KR" sz="2400"/>
              <a:t>= </a:t>
            </a:r>
            <a:r>
              <a:rPr lang="ko-KR" altLang="en-US" sz="2400"/>
              <a:t>피연산자</a:t>
            </a:r>
            <a:r>
              <a:rPr lang="en-US" altLang="ko-KR" sz="2400"/>
              <a:t>;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Ex) 8 = a;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 3</a:t>
            </a:r>
            <a:r>
              <a:rPr lang="ko-KR" altLang="en-US" sz="2400"/>
              <a:t>중 치환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khs = hks = shw = 8;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덧셈연산자 </a:t>
            </a:r>
            <a:r>
              <a:rPr lang="en-US" altLang="ko-KR"/>
              <a:t>: " + "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두 수를 더함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printf("%d", 1 + 5);</a:t>
            </a:r>
          </a:p>
          <a:p>
            <a:pPr lvl="1"/>
            <a:r>
              <a:rPr lang="en-US" altLang="ko-KR"/>
              <a:t> Ex) shw = hks + khs;</a:t>
            </a:r>
          </a:p>
          <a:p>
            <a:pPr lvl="3"/>
            <a:r>
              <a:rPr lang="en-US" altLang="ko-KR"/>
              <a:t> hks</a:t>
            </a:r>
            <a:r>
              <a:rPr lang="ko-KR" altLang="en-US"/>
              <a:t>변수와 </a:t>
            </a:r>
            <a:r>
              <a:rPr lang="en-US" altLang="ko-KR"/>
              <a:t>khs</a:t>
            </a:r>
            <a:r>
              <a:rPr lang="ko-KR" altLang="en-US"/>
              <a:t>변수의 값을 더한 후 그 값을 </a:t>
            </a:r>
            <a:r>
              <a:rPr lang="en-US" altLang="ko-KR"/>
              <a:t>shw</a:t>
            </a:r>
            <a:r>
              <a:rPr lang="ko-KR" altLang="en-US"/>
              <a:t>변수에 치환</a:t>
            </a:r>
          </a:p>
          <a:p>
            <a:r>
              <a:rPr lang="ko-KR" altLang="en-US"/>
              <a:t>변수이름 </a:t>
            </a:r>
            <a:r>
              <a:rPr lang="en-US" altLang="ko-KR"/>
              <a:t>= </a:t>
            </a:r>
            <a:r>
              <a:rPr lang="ko-KR" altLang="en-US"/>
              <a:t>피연산자 </a:t>
            </a:r>
            <a:r>
              <a:rPr lang="en-US" altLang="ko-KR"/>
              <a:t>+ </a:t>
            </a:r>
            <a:r>
              <a:rPr lang="ko-KR" altLang="en-US"/>
              <a:t>피연산자</a:t>
            </a:r>
            <a:r>
              <a:rPr lang="en-US" altLang="ko-KR"/>
              <a:t>;</a:t>
            </a:r>
          </a:p>
          <a:p>
            <a:pPr lvl="1"/>
            <a:r>
              <a:rPr lang="en-US" altLang="ko-KR"/>
              <a:t> 2</a:t>
            </a:r>
            <a:r>
              <a:rPr lang="ko-KR" altLang="en-US"/>
              <a:t>항연산자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 </a:t>
            </a:r>
            <a:r>
              <a:rPr lang="ko-KR" altLang="en-US" sz="2400"/>
              <a:t>뺄셈연산자 </a:t>
            </a:r>
            <a:r>
              <a:rPr lang="en-US" altLang="ko-KR" sz="2400"/>
              <a:t>: " - "</a:t>
            </a:r>
          </a:p>
          <a:p>
            <a:pPr lvl="1"/>
            <a:r>
              <a:rPr lang="en-US" altLang="ko-KR" sz="2200"/>
              <a:t> </a:t>
            </a:r>
            <a:r>
              <a:rPr lang="ko-KR" altLang="en-US" sz="2200"/>
              <a:t>왼쪽에 있는 수에서 오른쪽에 있는 수를 빼는데 사용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Ex) shw = 365.00 - 38.00;</a:t>
            </a:r>
          </a:p>
          <a:p>
            <a:pPr lvl="3"/>
            <a:r>
              <a:rPr lang="en-US" altLang="ko-KR" sz="1800"/>
              <a:t>shw</a:t>
            </a:r>
            <a:r>
              <a:rPr lang="ko-KR" altLang="en-US" sz="1800"/>
              <a:t>변수명에 </a:t>
            </a:r>
            <a:r>
              <a:rPr lang="en-US" altLang="ko-KR" sz="1800"/>
              <a:t>327.00</a:t>
            </a:r>
            <a:r>
              <a:rPr lang="ko-KR" altLang="en-US" sz="1800"/>
              <a:t>의 값이 치환</a:t>
            </a:r>
          </a:p>
          <a:p>
            <a:pPr lvl="3"/>
            <a:r>
              <a:rPr lang="ko-KR" altLang="en-US" sz="1800"/>
              <a:t>이것도 </a:t>
            </a:r>
            <a:r>
              <a:rPr lang="en-US" altLang="ko-KR" sz="1800"/>
              <a:t>2</a:t>
            </a:r>
            <a:r>
              <a:rPr lang="ko-KR" altLang="en-US" sz="1800"/>
              <a:t>항연산자에요</a:t>
            </a:r>
            <a:r>
              <a:rPr lang="en-US" altLang="ko-KR" sz="1800"/>
              <a:t>.</a:t>
            </a:r>
          </a:p>
          <a:p>
            <a:endParaRPr lang="en-US" altLang="ko-KR" sz="2400"/>
          </a:p>
          <a:p>
            <a:r>
              <a:rPr lang="en-US" altLang="ko-KR" sz="2400"/>
              <a:t> </a:t>
            </a:r>
            <a:r>
              <a:rPr lang="ko-KR" altLang="en-US" sz="2400"/>
              <a:t>부호연산자 </a:t>
            </a:r>
            <a:r>
              <a:rPr lang="en-US" altLang="ko-KR" sz="2400"/>
              <a:t>: " - "</a:t>
            </a:r>
          </a:p>
          <a:p>
            <a:pPr lvl="1"/>
            <a:r>
              <a:rPr lang="ko-KR" altLang="en-US" sz="2200"/>
              <a:t>어떤 값의 부호를 바꾸는데 사용</a:t>
            </a:r>
          </a:p>
          <a:p>
            <a:pPr lvl="1"/>
            <a:r>
              <a:rPr lang="en-US" altLang="ko-KR" sz="2200"/>
              <a:t>Ex) khs = -327.00;</a:t>
            </a:r>
          </a:p>
          <a:p>
            <a:pPr lvl="1"/>
            <a:r>
              <a:rPr lang="en-US" altLang="ko-KR" sz="2200"/>
              <a:t>Ex) hks = -khs;</a:t>
            </a:r>
          </a:p>
          <a:p>
            <a:pPr lvl="2"/>
            <a:r>
              <a:rPr lang="en-US" altLang="ko-KR" sz="2000"/>
              <a:t> hks</a:t>
            </a:r>
            <a:r>
              <a:rPr lang="ko-KR" altLang="en-US" sz="2000"/>
              <a:t>에는 </a:t>
            </a:r>
            <a:r>
              <a:rPr lang="en-US" altLang="ko-KR" sz="2000"/>
              <a:t>khs</a:t>
            </a:r>
            <a:r>
              <a:rPr lang="ko-KR" altLang="en-US" sz="2000"/>
              <a:t>변수의 값 </a:t>
            </a:r>
            <a:r>
              <a:rPr lang="en-US" altLang="ko-KR" sz="2000"/>
              <a:t>-327.00</a:t>
            </a:r>
            <a:r>
              <a:rPr lang="ko-KR" altLang="en-US" sz="2000"/>
              <a:t>값이 대입</a:t>
            </a:r>
          </a:p>
          <a:p>
            <a:pPr lvl="1"/>
            <a:r>
              <a:rPr lang="en-US" altLang="ko-KR" sz="2200"/>
              <a:t>1</a:t>
            </a:r>
            <a:r>
              <a:rPr lang="ko-KR" altLang="en-US" sz="2200"/>
              <a:t>개의 피연산자를 취하므로 </a:t>
            </a:r>
            <a:r>
              <a:rPr lang="en-US" altLang="ko-KR" sz="2200"/>
              <a:t>"</a:t>
            </a:r>
            <a:r>
              <a:rPr lang="ko-KR" altLang="en-US" sz="2200"/>
              <a:t>단항연산자</a:t>
            </a:r>
            <a:r>
              <a:rPr lang="en-US" altLang="ko-KR" sz="2200"/>
              <a:t>"</a:t>
            </a:r>
          </a:p>
          <a:p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곱셈연산자 </a:t>
            </a:r>
            <a:r>
              <a:rPr lang="en-US" altLang="ko-KR" dirty="0"/>
              <a:t>: " * </a:t>
            </a:r>
            <a:r>
              <a:rPr lang="en-US" altLang="ko-KR" dirty="0">
                <a:latin typeface="Times New Roman"/>
              </a:rPr>
              <a:t>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 수를 </a:t>
            </a:r>
            <a:r>
              <a:rPr lang="ko-KR" altLang="en-US" dirty="0" err="1"/>
              <a:t>곱합</a:t>
            </a:r>
            <a:endParaRPr lang="ko-KR" altLang="en-US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en-US" altLang="ko-KR" dirty="0" err="1"/>
              <a:t>shw</a:t>
            </a:r>
            <a:r>
              <a:rPr lang="en-US" altLang="ko-KR" dirty="0"/>
              <a:t> = 3;</a:t>
            </a:r>
          </a:p>
          <a:p>
            <a:pPr lvl="1">
              <a:buFontTx/>
              <a:buNone/>
            </a:pPr>
            <a:r>
              <a:rPr lang="en-US" altLang="ko-KR" dirty="0"/>
              <a:t>		     </a:t>
            </a:r>
            <a:r>
              <a:rPr lang="en-US" altLang="ko-KR" dirty="0" err="1"/>
              <a:t>khs</a:t>
            </a:r>
            <a:r>
              <a:rPr lang="en-US" altLang="ko-KR" dirty="0"/>
              <a:t> = 5 * </a:t>
            </a:r>
            <a:r>
              <a:rPr lang="en-US" altLang="ko-KR" dirty="0" err="1"/>
              <a:t>shw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피연산자를</a:t>
            </a:r>
            <a:r>
              <a:rPr lang="ko-KR" altLang="en-US" dirty="0"/>
              <a:t> 취하므로 </a:t>
            </a:r>
            <a:r>
              <a:rPr lang="en-US" altLang="ko-KR" dirty="0"/>
              <a:t>"2</a:t>
            </a:r>
            <a:r>
              <a:rPr lang="ko-KR" altLang="en-US" dirty="0" err="1"/>
              <a:t>항연산자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pPr lvl="1"/>
            <a:r>
              <a:rPr lang="ko-KR" altLang="en-US" dirty="0" err="1"/>
              <a:t>제곱값의</a:t>
            </a:r>
            <a:r>
              <a:rPr lang="ko-KR" altLang="en-US" dirty="0"/>
              <a:t> 경우에는 *을 사용</a:t>
            </a:r>
          </a:p>
          <a:p>
            <a:pPr lvl="1"/>
            <a:r>
              <a:rPr lang="en-US" altLang="ko-KR" dirty="0"/>
              <a:t>Ex) 10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제곱을 </a:t>
            </a:r>
            <a:r>
              <a:rPr lang="en-US" altLang="ko-KR" dirty="0"/>
              <a:t>square</a:t>
            </a:r>
            <a:r>
              <a:rPr lang="ko-KR" altLang="en-US" dirty="0"/>
              <a:t>변수에 치환하고 싶으면</a:t>
            </a:r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square = 10*10*10; </a:t>
            </a:r>
          </a:p>
          <a:p>
            <a:pPr lvl="1"/>
            <a:r>
              <a:rPr lang="en-US" altLang="ko-KR" dirty="0"/>
              <a:t> 2</a:t>
            </a:r>
            <a:r>
              <a:rPr lang="ko-KR" altLang="en-US" dirty="0" err="1"/>
              <a:t>항연산자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</a:t>
            </a:r>
            <a:r>
              <a:rPr lang="en-US" altLang="ko-KR"/>
              <a:t>(4)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나눗셈연산자 </a:t>
            </a:r>
            <a:r>
              <a:rPr lang="en-US" altLang="ko-KR"/>
              <a:t>: "" / "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왼쪽에 있는 값을 오른쪽에 있는 값으로 나눔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devide = 12.0/3.0;</a:t>
            </a:r>
          </a:p>
          <a:p>
            <a:pPr lvl="2"/>
            <a:r>
              <a:rPr lang="en-US" altLang="ko-KR"/>
              <a:t> devide</a:t>
            </a:r>
            <a:r>
              <a:rPr lang="ko-KR" altLang="en-US"/>
              <a:t>변수에 </a:t>
            </a:r>
            <a:r>
              <a:rPr lang="en-US" altLang="ko-KR"/>
              <a:t>4.0</a:t>
            </a:r>
            <a:r>
              <a:rPr lang="ko-KR" altLang="en-US"/>
              <a:t>의 값이 대입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devide = 12 / 3;</a:t>
            </a:r>
          </a:p>
          <a:p>
            <a:pPr lvl="2"/>
            <a:r>
              <a:rPr lang="en-US" altLang="ko-KR"/>
              <a:t> devide</a:t>
            </a:r>
            <a:r>
              <a:rPr lang="ko-KR" altLang="en-US"/>
              <a:t>변수에 </a:t>
            </a:r>
            <a:r>
              <a:rPr lang="en-US" altLang="ko-KR"/>
              <a:t>4</a:t>
            </a:r>
            <a:r>
              <a:rPr lang="ko-KR" altLang="en-US"/>
              <a:t>의 값이 대입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항연산자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int devide = 5 / 3;</a:t>
            </a:r>
          </a:p>
          <a:p>
            <a:pPr lvl="2"/>
            <a:r>
              <a:rPr lang="en-US" altLang="ko-KR"/>
              <a:t> </a:t>
            </a:r>
            <a:r>
              <a:rPr lang="ko-KR" altLang="en-US"/>
              <a:t>일반적인 답은 </a:t>
            </a:r>
            <a:r>
              <a:rPr lang="en-US" altLang="ko-KR"/>
              <a:t>1.6666</a:t>
            </a:r>
            <a:r>
              <a:rPr lang="ko-KR" altLang="en-US"/>
              <a:t>이지만 </a:t>
            </a:r>
            <a:r>
              <a:rPr lang="en-US" altLang="ko-KR"/>
              <a:t>c</a:t>
            </a:r>
            <a:r>
              <a:rPr lang="ko-KR" altLang="en-US"/>
              <a:t>에서는 소수점이하는 버림하고 몫의 값만 정수로 취하므로 </a:t>
            </a:r>
            <a:r>
              <a:rPr lang="en-US" altLang="ko-KR"/>
              <a:t>devide</a:t>
            </a:r>
            <a:r>
              <a:rPr lang="ko-KR" altLang="en-US"/>
              <a:t>변수에는 </a:t>
            </a:r>
            <a:r>
              <a:rPr lang="en-US" altLang="ko-KR"/>
              <a:t>1</a:t>
            </a:r>
            <a:r>
              <a:rPr lang="ko-KR" altLang="en-US"/>
              <a:t>이 들어감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</a:t>
            </a:r>
            <a:r>
              <a:rPr lang="en-US" altLang="ko-KR"/>
              <a:t>(5)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printf("</a:t>
            </a:r>
            <a:r>
              <a:rPr lang="ko-KR" altLang="en-US" sz="2400"/>
              <a:t>정수나눗셈 </a:t>
            </a:r>
            <a:r>
              <a:rPr lang="en-US" altLang="ko-KR" sz="2400"/>
              <a:t>: 5/4</a:t>
            </a:r>
            <a:r>
              <a:rPr lang="ko-KR" altLang="en-US" sz="2400"/>
              <a:t>는 </a:t>
            </a:r>
            <a:r>
              <a:rPr lang="en-US" altLang="ko-KR" sz="2400"/>
              <a:t>%d</a:t>
            </a:r>
            <a:r>
              <a:rPr lang="ko-KR" altLang="en-US" sz="2400"/>
              <a:t>이다</a:t>
            </a:r>
            <a:r>
              <a:rPr lang="en-US" altLang="ko-KR" sz="2400"/>
              <a:t>. \n", 5/4);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printf("</a:t>
            </a:r>
            <a:r>
              <a:rPr lang="ko-KR" altLang="en-US" sz="2400"/>
              <a:t>정수나눗셈 </a:t>
            </a:r>
            <a:r>
              <a:rPr lang="en-US" altLang="ko-KR" sz="2400"/>
              <a:t>: 6/3</a:t>
            </a:r>
            <a:r>
              <a:rPr lang="ko-KR" altLang="en-US" sz="2400"/>
              <a:t>는 </a:t>
            </a:r>
            <a:r>
              <a:rPr lang="en-US" altLang="ko-KR" sz="2400"/>
              <a:t>%d</a:t>
            </a:r>
            <a:r>
              <a:rPr lang="ko-KR" altLang="en-US" sz="2400"/>
              <a:t>이다</a:t>
            </a:r>
            <a:r>
              <a:rPr lang="en-US" altLang="ko-KR" sz="2400"/>
              <a:t>. \n", 6/3);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printf("</a:t>
            </a:r>
            <a:r>
              <a:rPr lang="ko-KR" altLang="en-US" sz="2400"/>
              <a:t>정수나눗셈 </a:t>
            </a:r>
            <a:r>
              <a:rPr lang="en-US" altLang="ko-KR" sz="2400"/>
              <a:t>: 7/4</a:t>
            </a:r>
            <a:r>
              <a:rPr lang="ko-KR" altLang="en-US" sz="2400"/>
              <a:t>는 </a:t>
            </a:r>
            <a:r>
              <a:rPr lang="en-US" altLang="ko-KR" sz="2400"/>
              <a:t>%d</a:t>
            </a:r>
            <a:r>
              <a:rPr lang="ko-KR" altLang="en-US" sz="2400"/>
              <a:t>이다</a:t>
            </a:r>
            <a:r>
              <a:rPr lang="en-US" altLang="ko-KR" sz="2400"/>
              <a:t>. \n", 7/4);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printf("</a:t>
            </a:r>
            <a:r>
              <a:rPr lang="ko-KR" altLang="en-US" sz="2400"/>
              <a:t>부동소수점나눗셈 </a:t>
            </a:r>
            <a:r>
              <a:rPr lang="en-US" altLang="ko-KR" sz="2400"/>
              <a:t>: 7.0/4.0</a:t>
            </a:r>
            <a:r>
              <a:rPr lang="ko-KR" altLang="en-US" sz="2400"/>
              <a:t>는 </a:t>
            </a:r>
            <a:r>
              <a:rPr lang="en-US" altLang="ko-KR" sz="2400"/>
              <a:t>%2.2f</a:t>
            </a:r>
            <a:r>
              <a:rPr lang="ko-KR" altLang="en-US" sz="2400"/>
              <a:t>이다</a:t>
            </a:r>
            <a:r>
              <a:rPr lang="en-US" altLang="ko-KR" sz="2400"/>
              <a:t>. \n", 7.0/4.0);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	printf("</a:t>
            </a:r>
            <a:r>
              <a:rPr lang="ko-KR" altLang="en-US" sz="2400"/>
              <a:t>혼합나눗셈 </a:t>
            </a:r>
            <a:r>
              <a:rPr lang="en-US" altLang="ko-KR" sz="2400"/>
              <a:t>: 7.0/4</a:t>
            </a:r>
            <a:r>
              <a:rPr lang="ko-KR" altLang="en-US" sz="2400"/>
              <a:t>는 </a:t>
            </a:r>
            <a:r>
              <a:rPr lang="en-US" altLang="ko-KR" sz="2400"/>
              <a:t>%2.2f</a:t>
            </a:r>
            <a:r>
              <a:rPr lang="ko-KR" altLang="en-US" sz="2400"/>
              <a:t>이다</a:t>
            </a:r>
            <a:r>
              <a:rPr lang="en-US" altLang="ko-KR" sz="2400"/>
              <a:t>. \n", 7.0/4);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</a:t>
            </a:r>
            <a:r>
              <a:rPr lang="en-US" altLang="ko-KR"/>
              <a:t>(6)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첫번째 </a:t>
            </a:r>
            <a:r>
              <a:rPr lang="en-US" altLang="ko-KR" sz="2400"/>
              <a:t>printf() </a:t>
            </a:r>
            <a:r>
              <a:rPr lang="ko-KR" altLang="en-US" sz="2400"/>
              <a:t>문 </a:t>
            </a:r>
            <a:r>
              <a:rPr lang="en-US" altLang="ko-KR" sz="2400"/>
              <a:t>: </a:t>
            </a:r>
            <a:r>
              <a:rPr lang="ko-KR" altLang="en-US" sz="2400"/>
              <a:t>정수 나눗셈은 소수점 이하값을 버리고 정수로 그 결과를 출력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두번째 </a:t>
            </a:r>
            <a:r>
              <a:rPr lang="en-US" altLang="ko-KR" sz="2400"/>
              <a:t>printf() </a:t>
            </a:r>
            <a:r>
              <a:rPr lang="ko-KR" altLang="en-US" sz="2400"/>
              <a:t>문 </a:t>
            </a:r>
            <a:r>
              <a:rPr lang="en-US" altLang="ko-KR" sz="2400"/>
              <a:t>: </a:t>
            </a:r>
            <a:r>
              <a:rPr lang="ko-KR" altLang="en-US" sz="2400"/>
              <a:t>결과 </a:t>
            </a:r>
            <a:r>
              <a:rPr lang="en-US" altLang="ko-KR" sz="2400"/>
              <a:t>2~ </a:t>
            </a:r>
            <a:r>
              <a:rPr lang="ko-KR" altLang="en-US" sz="2400"/>
              <a:t>정수로 딱 떨어짐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세번째 </a:t>
            </a:r>
            <a:r>
              <a:rPr lang="en-US" altLang="ko-KR" sz="2400"/>
              <a:t>printf() </a:t>
            </a:r>
            <a:r>
              <a:rPr lang="ko-KR" altLang="en-US" sz="2400"/>
              <a:t>문 </a:t>
            </a:r>
            <a:r>
              <a:rPr lang="en-US" altLang="ko-KR" sz="2400"/>
              <a:t>: </a:t>
            </a:r>
            <a:r>
              <a:rPr lang="ko-KR" altLang="en-US" sz="2400"/>
              <a:t>첫번째와 같음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네번째 </a:t>
            </a:r>
            <a:r>
              <a:rPr lang="en-US" altLang="ko-KR" sz="2400"/>
              <a:t>printf() </a:t>
            </a:r>
            <a:r>
              <a:rPr lang="ko-KR" altLang="en-US" sz="2400"/>
              <a:t>문 </a:t>
            </a:r>
            <a:r>
              <a:rPr lang="en-US" altLang="ko-KR" sz="2400"/>
              <a:t>: </a:t>
            </a:r>
            <a:r>
              <a:rPr lang="ko-KR" altLang="en-US" sz="2400"/>
              <a:t>부동소수점 나눗셈이므로 부동소수점으로 그 결과를 출력</a:t>
            </a:r>
            <a:r>
              <a:rPr lang="en-US" altLang="ko-KR" sz="2400"/>
              <a:t>. ( %2.2f</a:t>
            </a:r>
            <a:r>
              <a:rPr lang="ko-KR" altLang="en-US" sz="2400"/>
              <a:t>로 옵션</a:t>
            </a:r>
            <a:r>
              <a:rPr lang="en-US" altLang="ko-KR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2.2f : </a:t>
            </a:r>
            <a:r>
              <a:rPr lang="ko-KR" altLang="en-US" sz="2200"/>
              <a:t>정수자리수</a:t>
            </a:r>
            <a:r>
              <a:rPr lang="en-US" altLang="ko-KR" sz="2200"/>
              <a:t>.</a:t>
            </a:r>
            <a:r>
              <a:rPr lang="ko-KR" altLang="en-US" sz="2200"/>
              <a:t>소수점자리수</a:t>
            </a:r>
            <a:r>
              <a:rPr lang="en-US" altLang="ko-KR" sz="2200"/>
              <a:t>f(</a:t>
            </a:r>
            <a:r>
              <a:rPr lang="ko-KR" altLang="en-US" sz="2200"/>
              <a:t>부동소수점형</a:t>
            </a:r>
            <a:r>
              <a:rPr lang="en-US" altLang="ko-KR" sz="22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Ex)  </a:t>
            </a:r>
            <a:r>
              <a:rPr lang="ko-KR" altLang="en-US" sz="2200"/>
              <a:t>만약 </a:t>
            </a:r>
            <a:r>
              <a:rPr lang="en-US" altLang="ko-KR" sz="2200"/>
              <a:t>5/3</a:t>
            </a:r>
            <a:r>
              <a:rPr lang="ko-KR" altLang="en-US" sz="2200"/>
              <a:t>을 출력하고자 한다면</a:t>
            </a:r>
            <a:r>
              <a:rPr lang="en-US" altLang="ko-KR" sz="2200"/>
              <a:t>1.6666</a:t>
            </a:r>
            <a:r>
              <a:rPr lang="ko-KR" altLang="en-US" sz="2200"/>
              <a:t>임</a:t>
            </a:r>
            <a:r>
              <a:rPr lang="en-US" altLang="ko-KR" sz="220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ko-KR" sz="1800"/>
              <a:t>2.2f</a:t>
            </a:r>
            <a:r>
              <a:rPr lang="ko-KR" altLang="en-US" sz="1800"/>
              <a:t>옵션으로 </a:t>
            </a:r>
            <a:r>
              <a:rPr lang="en-US" altLang="ko-KR" sz="1800"/>
              <a:t>1.66</a:t>
            </a:r>
            <a:r>
              <a:rPr lang="ko-KR" altLang="en-US" sz="1800"/>
              <a:t>만 출력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다섯번째 </a:t>
            </a:r>
            <a:r>
              <a:rPr lang="en-US" altLang="ko-KR" sz="2400"/>
              <a:t>printf() </a:t>
            </a:r>
            <a:r>
              <a:rPr lang="ko-KR" altLang="en-US" sz="2400"/>
              <a:t>문 </a:t>
            </a:r>
            <a:r>
              <a:rPr lang="en-US" altLang="ko-KR" sz="2400"/>
              <a:t>: </a:t>
            </a:r>
            <a:r>
              <a:rPr lang="ko-KR" altLang="en-US" sz="2400"/>
              <a:t>혼합연산</a:t>
            </a:r>
            <a:r>
              <a:rPr lang="en-US" altLang="ko-KR" sz="2400"/>
              <a:t>(</a:t>
            </a:r>
            <a:r>
              <a:rPr lang="ko-KR" altLang="en-US" sz="2400"/>
              <a:t>혼합나눗셈</a:t>
            </a:r>
            <a:r>
              <a:rPr lang="en-US" altLang="ko-KR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</a:t>
            </a:r>
            <a:r>
              <a:rPr lang="ko-KR" altLang="en-US" sz="2200"/>
              <a:t>전혀 데이터형이 다른 부동소수점 </a:t>
            </a:r>
            <a:r>
              <a:rPr lang="en-US" altLang="ko-KR" sz="2200"/>
              <a:t>7.0</a:t>
            </a:r>
            <a:r>
              <a:rPr lang="ko-KR" altLang="en-US" sz="2200"/>
              <a:t>과 뒤의 정수 </a:t>
            </a:r>
            <a:r>
              <a:rPr lang="en-US" altLang="ko-KR" sz="2200"/>
              <a:t>4</a:t>
            </a:r>
            <a:r>
              <a:rPr lang="ko-KR" altLang="en-US" sz="2200"/>
              <a:t>와의 나눗셈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이와 같이 실수를 정수로 나누는 경우도 </a:t>
            </a:r>
            <a:r>
              <a:rPr lang="en-US" altLang="ko-KR" sz="2200"/>
              <a:t>c</a:t>
            </a:r>
            <a:r>
              <a:rPr lang="ko-KR" altLang="en-US" sz="2200"/>
              <a:t>컴파일러는 관대하게 수용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결과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나머지연산자 </a:t>
            </a:r>
            <a:r>
              <a:rPr lang="en-US" altLang="ko-KR"/>
              <a:t>: " % "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정수연산에 사용</a:t>
            </a:r>
            <a:r>
              <a:rPr lang="en-US" altLang="ko-KR"/>
              <a:t>, %</a:t>
            </a:r>
            <a:r>
              <a:rPr lang="ko-KR" altLang="en-US"/>
              <a:t>의 왼쪽에 나오는 정수가 오른쪽에 나오는 정수를 나누고 난 후 </a:t>
            </a:r>
            <a:r>
              <a:rPr lang="en-US" altLang="ko-KR"/>
              <a:t>"</a:t>
            </a:r>
            <a:r>
              <a:rPr lang="ko-KR" altLang="en-US"/>
              <a:t>나머지 값</a:t>
            </a:r>
            <a:r>
              <a:rPr lang="en-US" altLang="ko-KR"/>
              <a:t>"</a:t>
            </a:r>
          </a:p>
          <a:p>
            <a:pPr lvl="1"/>
            <a:r>
              <a:rPr lang="en-US" altLang="ko-KR"/>
              <a:t> Ex) int a = 13;</a:t>
            </a:r>
          </a:p>
          <a:p>
            <a:pPr lvl="1">
              <a:buFontTx/>
              <a:buNone/>
            </a:pPr>
            <a:r>
              <a:rPr lang="en-US" altLang="ko-KR"/>
              <a:t>		     int b = 5;</a:t>
            </a:r>
          </a:p>
          <a:p>
            <a:pPr lvl="1">
              <a:buFontTx/>
              <a:buNone/>
            </a:pPr>
            <a:r>
              <a:rPr lang="en-US" altLang="ko-KR"/>
              <a:t>		     int c = 13 % 5;</a:t>
            </a:r>
          </a:p>
          <a:p>
            <a:pPr lvl="1">
              <a:buFontTx/>
              <a:buNone/>
            </a:pPr>
            <a:endParaRPr lang="en-US" altLang="ko-KR"/>
          </a:p>
          <a:p>
            <a:pPr lvl="1">
              <a:buFontTx/>
              <a:buNone/>
            </a:pPr>
            <a:r>
              <a:rPr lang="en-US" altLang="ko-KR"/>
              <a:t>		     C= ?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기본연산자</a:t>
            </a:r>
            <a:r>
              <a:rPr lang="en-US" altLang="ko-KR"/>
              <a:t>(7)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DD62B33-CFCB-4198-8AF4-0A04545B8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2"/>
            <a:ext cx="7164288" cy="4332893"/>
          </a:xfr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12C7D-5A20-4C26-BBB0-1510009C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DFF9EF9-FD4E-4539-8ABA-AF52E7A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100392" cy="500042"/>
          </a:xfrm>
        </p:spPr>
        <p:txBody>
          <a:bodyPr/>
          <a:lstStyle/>
          <a:p>
            <a:r>
              <a:rPr lang="ko-KR" altLang="en-US" dirty="0"/>
              <a:t>샘플코드 다운로드 절차</a:t>
            </a:r>
            <a:r>
              <a:rPr lang="en-US" altLang="ko-KR" dirty="0"/>
              <a:t>-2-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5236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double a, b,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a = b = c = 55.0;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printf("%f\t%f\t%f\t", a, b, 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c = a +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printf("%f\n", 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c = -c;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printf("%2.2f\n", 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a = a /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printf("%2.2f\n", 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연산자 종합 예제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 [ ] </a:t>
            </a:r>
            <a:r>
              <a:rPr lang="ko-KR" altLang="en-US" sz="2400" dirty="0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 배열 선언시나 요소 표현시에 사용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 </a:t>
            </a:r>
            <a:r>
              <a:rPr lang="en-US" altLang="ko-KR" sz="2200" dirty="0"/>
              <a:t>Ex) char </a:t>
            </a:r>
            <a:r>
              <a:rPr lang="en-US" altLang="ko-KR" sz="2200" dirty="0" err="1"/>
              <a:t>seo</a:t>
            </a:r>
            <a:r>
              <a:rPr lang="en-US" altLang="ko-KR" sz="2200" dirty="0"/>
              <a:t>[10];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( ) </a:t>
            </a:r>
            <a:r>
              <a:rPr lang="ko-KR" altLang="en-US" sz="2400" dirty="0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 가장 먼저 </a:t>
            </a:r>
            <a:r>
              <a:rPr lang="ko-KR" altLang="en-US" sz="2200" dirty="0" err="1"/>
              <a:t>연산시킬</a:t>
            </a:r>
            <a:r>
              <a:rPr lang="ko-KR" altLang="en-US" sz="2200" dirty="0"/>
              <a:t> 때 사용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 </a:t>
            </a:r>
            <a:r>
              <a:rPr lang="en-US" altLang="ko-KR" sz="2200" dirty="0"/>
              <a:t>Ex)  K = (4 + 5) * 3;</a:t>
            </a: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. </a:t>
            </a:r>
            <a:r>
              <a:rPr lang="ko-KR" altLang="en-US" sz="2400" dirty="0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 구조체나 공용체에서 사용</a:t>
            </a:r>
          </a:p>
          <a:p>
            <a:pPr lvl="1">
              <a:lnSpc>
                <a:spcPct val="90000"/>
              </a:lnSpc>
            </a:pPr>
            <a:endParaRPr lang="ko-KR" altLang="en-US" sz="22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-&gt; </a:t>
            </a:r>
            <a:r>
              <a:rPr lang="ko-KR" altLang="en-US" sz="2400" dirty="0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주소변수를 이용해 필드를 제어하고자 할 때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최우선연산자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단항연산자는 반드시 하나의 피연산자를 취함</a:t>
            </a:r>
          </a:p>
          <a:p>
            <a:pPr>
              <a:lnSpc>
                <a:spcPct val="90000"/>
              </a:lnSpc>
            </a:pPr>
            <a:r>
              <a:rPr lang="ko-KR" altLang="en-US"/>
              <a:t> </a:t>
            </a:r>
            <a:r>
              <a:rPr lang="en-US" altLang="ko-KR"/>
              <a:t>! </a:t>
            </a:r>
            <a:r>
              <a:rPr lang="ko-KR" altLang="en-US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 일반논리의 부정을 위한 연산자로 참에다 </a:t>
            </a:r>
            <a:r>
              <a:rPr lang="en-US" altLang="ko-KR"/>
              <a:t>!</a:t>
            </a:r>
            <a:r>
              <a:rPr lang="ko-KR" altLang="en-US"/>
              <a:t>를 붙이면 거짓이 되고</a:t>
            </a:r>
            <a:r>
              <a:rPr lang="en-US" altLang="ko-KR"/>
              <a:t>... </a:t>
            </a:r>
            <a:r>
              <a:rPr lang="ko-KR" altLang="en-US"/>
              <a:t>거짓에 </a:t>
            </a:r>
            <a:r>
              <a:rPr lang="en-US" altLang="ko-KR"/>
              <a:t>!</a:t>
            </a:r>
            <a:r>
              <a:rPr lang="ko-KR" altLang="en-US"/>
              <a:t>를 붙이면 참이됨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Cf. c</a:t>
            </a:r>
            <a:r>
              <a:rPr lang="ko-KR" altLang="en-US"/>
              <a:t>에서는 </a:t>
            </a:r>
            <a:r>
              <a:rPr lang="en-US" altLang="ko-KR"/>
              <a:t>'0'</a:t>
            </a:r>
            <a:r>
              <a:rPr lang="ko-KR" altLang="en-US"/>
              <a:t>을 거짓값이라 하고</a:t>
            </a:r>
            <a:r>
              <a:rPr lang="en-US" altLang="ko-KR"/>
              <a:t>, '0'</a:t>
            </a:r>
            <a:r>
              <a:rPr lang="ko-KR" altLang="en-US"/>
              <a:t>이외의 모든 값은 참인 상태로 취급</a:t>
            </a:r>
            <a:r>
              <a:rPr lang="en-US" altLang="ko-KR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컴퓨터논리에서 참은 </a:t>
            </a:r>
            <a:r>
              <a:rPr lang="en-US" altLang="ko-KR"/>
              <a:t>'1'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en-US" altLang="ko-KR"/>
              <a:t> ~(</a:t>
            </a:r>
            <a:r>
              <a:rPr lang="ko-KR" altLang="en-US"/>
              <a:t>틸드</a:t>
            </a:r>
            <a:r>
              <a:rPr lang="en-US" altLang="ko-KR"/>
              <a:t>) </a:t>
            </a:r>
            <a:r>
              <a:rPr lang="ko-KR" altLang="en-US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 이진논리의 부정을 위한 연산자로 </a:t>
            </a:r>
            <a:r>
              <a:rPr lang="en-US" altLang="ko-KR"/>
              <a:t>1</a:t>
            </a:r>
            <a:r>
              <a:rPr lang="ko-KR" altLang="en-US"/>
              <a:t>의 보수값을 얻기 위해 사용</a:t>
            </a:r>
            <a:r>
              <a:rPr lang="en-US" altLang="ko-KR"/>
              <a:t>. </a:t>
            </a:r>
            <a:r>
              <a:rPr lang="ko-KR" altLang="en-US"/>
              <a:t>데이타형은 반드시 정수형이어야 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단항 연산자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 ++, -- </a:t>
            </a:r>
            <a:r>
              <a:rPr lang="ko-KR" altLang="en-US" sz="2400"/>
              <a:t>연산자</a:t>
            </a:r>
          </a:p>
          <a:p>
            <a:pPr lvl="1"/>
            <a:r>
              <a:rPr lang="ko-KR" altLang="en-US" sz="2200"/>
              <a:t> 어떤 항의 값을 </a:t>
            </a:r>
            <a:r>
              <a:rPr lang="en-US" altLang="ko-KR" sz="2200"/>
              <a:t>1 </a:t>
            </a:r>
            <a:r>
              <a:rPr lang="ko-KR" altLang="en-US" sz="2200"/>
              <a:t>증가</a:t>
            </a:r>
            <a:r>
              <a:rPr lang="en-US" altLang="ko-KR" sz="2200"/>
              <a:t>(++), </a:t>
            </a:r>
            <a:r>
              <a:rPr lang="ko-KR" altLang="en-US" sz="2200"/>
              <a:t>또는 감소</a:t>
            </a:r>
            <a:r>
              <a:rPr lang="en-US" altLang="ko-KR" sz="2200"/>
              <a:t>(--) </a:t>
            </a:r>
            <a:r>
              <a:rPr lang="ko-KR" altLang="en-US" sz="2200"/>
              <a:t>시킴</a:t>
            </a:r>
          </a:p>
          <a:p>
            <a:pPr lvl="1"/>
            <a:r>
              <a:rPr lang="ko-KR" altLang="en-US" sz="2200"/>
              <a:t> 전위형과 후위형</a:t>
            </a:r>
          </a:p>
          <a:p>
            <a:pPr lvl="1"/>
            <a:r>
              <a:rPr lang="ko-KR" altLang="en-US" sz="2200"/>
              <a:t> 전위형 </a:t>
            </a:r>
            <a:r>
              <a:rPr lang="en-US" altLang="ko-KR" sz="2200"/>
              <a:t>:  ++(</a:t>
            </a:r>
            <a:r>
              <a:rPr lang="ko-KR" altLang="en-US" sz="2200"/>
              <a:t>혹은 </a:t>
            </a:r>
            <a:r>
              <a:rPr lang="en-US" altLang="ko-KR" sz="2200"/>
              <a:t>--)a;</a:t>
            </a:r>
          </a:p>
          <a:p>
            <a:pPr lvl="3"/>
            <a:r>
              <a:rPr lang="ko-KR" altLang="en-US" sz="1800"/>
              <a:t>변수 </a:t>
            </a:r>
            <a:r>
              <a:rPr lang="en-US" altLang="ko-KR" sz="1800"/>
              <a:t>a</a:t>
            </a:r>
            <a:r>
              <a:rPr lang="ko-KR" altLang="en-US" sz="1800"/>
              <a:t>의 값이 하나 증가</a:t>
            </a:r>
            <a:r>
              <a:rPr lang="en-US" altLang="ko-KR" sz="1800"/>
              <a:t>(</a:t>
            </a:r>
            <a:r>
              <a:rPr lang="ko-KR" altLang="en-US" sz="1800"/>
              <a:t>혹은 감소</a:t>
            </a:r>
            <a:r>
              <a:rPr lang="en-US" altLang="ko-KR" sz="1800"/>
              <a:t>)</a:t>
            </a:r>
            <a:r>
              <a:rPr lang="ko-KR" altLang="en-US" sz="1800"/>
              <a:t>한 후 변화된 </a:t>
            </a:r>
            <a:r>
              <a:rPr lang="en-US" altLang="ko-KR" sz="1800"/>
              <a:t>a</a:t>
            </a:r>
            <a:r>
              <a:rPr lang="ko-KR" altLang="en-US" sz="1800"/>
              <a:t>변수의 값이 사용</a:t>
            </a:r>
          </a:p>
          <a:p>
            <a:pPr lvl="1"/>
            <a:r>
              <a:rPr lang="ko-KR" altLang="en-US" sz="2200"/>
              <a:t> 후위형 </a:t>
            </a:r>
            <a:r>
              <a:rPr lang="en-US" altLang="ko-KR" sz="2200"/>
              <a:t>: a++(</a:t>
            </a:r>
            <a:r>
              <a:rPr lang="ko-KR" altLang="en-US" sz="2200"/>
              <a:t>혹은 </a:t>
            </a:r>
            <a:r>
              <a:rPr lang="en-US" altLang="ko-KR" sz="2200"/>
              <a:t>--);</a:t>
            </a:r>
          </a:p>
          <a:p>
            <a:pPr lvl="3"/>
            <a:r>
              <a:rPr lang="ko-KR" altLang="en-US" sz="1800"/>
              <a:t>변수 </a:t>
            </a:r>
            <a:r>
              <a:rPr lang="en-US" altLang="ko-KR" sz="1800"/>
              <a:t>a</a:t>
            </a:r>
            <a:r>
              <a:rPr lang="ko-KR" altLang="en-US" sz="1800"/>
              <a:t>에 있는 값이 사용된 후 </a:t>
            </a:r>
            <a:r>
              <a:rPr lang="en-US" altLang="ko-KR" sz="1800"/>
              <a:t>a</a:t>
            </a:r>
            <a:r>
              <a:rPr lang="ko-KR" altLang="en-US" sz="1800"/>
              <a:t>의 값이 하나 증가</a:t>
            </a:r>
            <a:r>
              <a:rPr lang="en-US" altLang="ko-KR" sz="1800"/>
              <a:t>(</a:t>
            </a:r>
            <a:r>
              <a:rPr lang="ko-KR" altLang="en-US" sz="1800"/>
              <a:t>혹은 감소</a:t>
            </a:r>
            <a:r>
              <a:rPr lang="en-US" altLang="ko-KR" sz="1800"/>
              <a:t>)</a:t>
            </a:r>
          </a:p>
          <a:p>
            <a:pPr lvl="3"/>
            <a:endParaRPr lang="en-US" altLang="ko-KR" sz="1800"/>
          </a:p>
          <a:p>
            <a:r>
              <a:rPr lang="en-US" altLang="ko-KR" sz="2400"/>
              <a:t>&amp; </a:t>
            </a:r>
            <a:r>
              <a:rPr lang="ko-KR" altLang="en-US" sz="2400"/>
              <a:t>연산자</a:t>
            </a:r>
            <a:r>
              <a:rPr lang="en-US" altLang="ko-KR" sz="2400"/>
              <a:t>(</a:t>
            </a:r>
            <a:r>
              <a:rPr lang="ko-KR" altLang="en-US" sz="2400"/>
              <a:t>주소참조연산자</a:t>
            </a:r>
            <a:r>
              <a:rPr lang="en-US" altLang="ko-KR" sz="2400"/>
              <a:t>)</a:t>
            </a:r>
          </a:p>
          <a:p>
            <a:pPr lvl="1"/>
            <a:r>
              <a:rPr lang="ko-KR" altLang="en-US" sz="2200"/>
              <a:t>어떤 변수가 메모리상에 몇 번지부터 확보되어 있는지 그 변수의 시작 주소값을 알려주는 연산자</a:t>
            </a:r>
          </a:p>
          <a:p>
            <a:pPr lvl="1"/>
            <a:r>
              <a:rPr lang="ko-KR" altLang="en-US" sz="2200"/>
              <a:t>형식은 </a:t>
            </a:r>
            <a:r>
              <a:rPr lang="en-US" altLang="ko-KR" sz="2200"/>
              <a:t>"&amp;</a:t>
            </a:r>
            <a:r>
              <a:rPr lang="ko-KR" altLang="en-US" sz="2200"/>
              <a:t>변수명</a:t>
            </a:r>
            <a:r>
              <a:rPr lang="ko-KR" altLang="en-US" sz="2200">
                <a:latin typeface="Lucida Console"/>
              </a:rPr>
              <a:t>“</a:t>
            </a:r>
            <a:endParaRPr lang="ko-KR" altLang="en-US" sz="2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단항 연산자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 * </a:t>
            </a:r>
            <a:r>
              <a:rPr lang="ko-KR" altLang="en-US" sz="2400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포인터 변수 선언시</a:t>
            </a:r>
            <a:r>
              <a:rPr lang="en-US" altLang="ko-KR" sz="2200"/>
              <a:t>, </a:t>
            </a:r>
            <a:r>
              <a:rPr lang="ko-KR" altLang="en-US" sz="2200"/>
              <a:t>포인터 변수를 이용하여 어떤 변수를 통제하고자 할 때 사용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ko-KR" altLang="en-US" sz="2200"/>
          </a:p>
          <a:p>
            <a:pPr>
              <a:lnSpc>
                <a:spcPct val="90000"/>
              </a:lnSpc>
            </a:pPr>
            <a:r>
              <a:rPr lang="ko-KR" altLang="en-US" sz="2400"/>
              <a:t> </a:t>
            </a:r>
            <a:r>
              <a:rPr lang="en-US" altLang="ko-KR" sz="2400"/>
              <a:t>sizeof </a:t>
            </a:r>
            <a:r>
              <a:rPr lang="ko-KR" altLang="en-US" sz="2400"/>
              <a:t>연산자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변수의 크기를 알 수 있음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형식은 </a:t>
            </a:r>
            <a:r>
              <a:rPr lang="en-US" altLang="ko-KR" sz="2200"/>
              <a:t>"sizeof(</a:t>
            </a:r>
            <a:r>
              <a:rPr lang="ko-KR" altLang="en-US" sz="2200"/>
              <a:t>변수명</a:t>
            </a:r>
            <a:r>
              <a:rPr lang="en-US" altLang="ko-KR" sz="2200"/>
              <a:t>)"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>
              <a:lnSpc>
                <a:spcPct val="90000"/>
              </a:lnSpc>
            </a:pPr>
            <a:r>
              <a:rPr lang="en-US" altLang="ko-KR" sz="2400"/>
              <a:t> cast </a:t>
            </a:r>
            <a:r>
              <a:rPr lang="ko-KR" altLang="en-US" sz="2400"/>
              <a:t>연산자 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보통 형변환 연산자라고 하며</a:t>
            </a:r>
            <a:r>
              <a:rPr lang="en-US" altLang="ko-KR" sz="2200"/>
              <a:t>, </a:t>
            </a:r>
            <a:r>
              <a:rPr lang="ko-KR" altLang="en-US" sz="2200"/>
              <a:t>변수의 자료형을 임시로 바꾸고 싶은 경우 사용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형식 </a:t>
            </a:r>
            <a:r>
              <a:rPr lang="en-US" altLang="ko-KR" sz="2200"/>
              <a:t>: (</a:t>
            </a:r>
            <a:r>
              <a:rPr lang="ko-KR" altLang="en-US" sz="2200"/>
              <a:t>변환하고픈 형식</a:t>
            </a:r>
            <a:r>
              <a:rPr lang="en-US" altLang="ko-KR" sz="2200"/>
              <a:t>)</a:t>
            </a:r>
            <a:r>
              <a:rPr lang="ko-KR" altLang="en-US" sz="2200"/>
              <a:t>변수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</a:t>
            </a:r>
            <a:r>
              <a:rPr lang="en-US" altLang="ko-KR" sz="2200"/>
              <a:t>Ex)  int a; </a:t>
            </a:r>
            <a:r>
              <a:rPr lang="ko-KR" altLang="en-US" sz="2200"/>
              <a:t>에서 변수 </a:t>
            </a:r>
            <a:r>
              <a:rPr lang="en-US" altLang="ko-KR" sz="2200"/>
              <a:t>a</a:t>
            </a:r>
            <a:r>
              <a:rPr lang="ko-KR" altLang="en-US" sz="2200"/>
              <a:t>를 </a:t>
            </a:r>
            <a:r>
              <a:rPr lang="en-US" altLang="ko-KR" sz="2200"/>
              <a:t>int</a:t>
            </a:r>
            <a:r>
              <a:rPr lang="ko-KR" altLang="en-US" sz="2200"/>
              <a:t>형이 아닌 </a:t>
            </a:r>
            <a:r>
              <a:rPr lang="en-US" altLang="ko-KR" sz="2200"/>
              <a:t>float</a:t>
            </a:r>
            <a:r>
              <a:rPr lang="ko-KR" altLang="en-US" sz="2200"/>
              <a:t>형으로 바꾸고  	     싶으면 </a:t>
            </a:r>
            <a:r>
              <a:rPr lang="en-US" altLang="ko-KR" sz="2200"/>
              <a:t>(float)a;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단항 연산자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 </a:t>
            </a:r>
            <a:r>
              <a:rPr lang="ko-KR" altLang="en-US" sz="2400"/>
              <a:t>승제 연산자 </a:t>
            </a:r>
            <a:r>
              <a:rPr lang="en-US" altLang="ko-KR" sz="2400"/>
              <a:t>: *, /, +, -, %</a:t>
            </a:r>
          </a:p>
          <a:p>
            <a:pPr>
              <a:buFont typeface="Wingdings" pitchFamily="2" charset="2"/>
              <a:buNone/>
            </a:pPr>
            <a:endParaRPr lang="en-US" altLang="ko-KR" sz="2400"/>
          </a:p>
          <a:p>
            <a:r>
              <a:rPr lang="en-US" altLang="ko-KR" sz="2400"/>
              <a:t> </a:t>
            </a:r>
            <a:r>
              <a:rPr lang="ko-KR" altLang="en-US" sz="2400"/>
              <a:t>쉬프트 연산자</a:t>
            </a:r>
          </a:p>
          <a:p>
            <a:pPr lvl="1"/>
            <a:r>
              <a:rPr lang="en-US" altLang="ko-KR" sz="2200"/>
              <a:t>&lt;&lt; </a:t>
            </a:r>
            <a:r>
              <a:rPr lang="ko-KR" altLang="en-US" sz="2200"/>
              <a:t>연산자 </a:t>
            </a:r>
            <a:r>
              <a:rPr lang="en-US" altLang="ko-KR" sz="2200"/>
              <a:t>: </a:t>
            </a:r>
            <a:r>
              <a:rPr lang="ko-KR" altLang="en-US" sz="2200"/>
              <a:t>비트를 좌측으로 이동시켜주는 연산자</a:t>
            </a:r>
          </a:p>
          <a:p>
            <a:pPr lvl="2"/>
            <a:r>
              <a:rPr lang="ko-KR" altLang="en-US" sz="2000"/>
              <a:t> 형식은 </a:t>
            </a:r>
            <a:r>
              <a:rPr lang="en-US" altLang="ko-KR" sz="2000"/>
              <a:t>"</a:t>
            </a:r>
            <a:r>
              <a:rPr lang="ko-KR" altLang="en-US" sz="2000"/>
              <a:t>이동대상체 </a:t>
            </a:r>
            <a:r>
              <a:rPr lang="en-US" altLang="ko-KR" sz="2000"/>
              <a:t>&lt;&lt; </a:t>
            </a:r>
            <a:r>
              <a:rPr lang="ko-KR" altLang="en-US" sz="2000"/>
              <a:t>이동 비트수</a:t>
            </a:r>
            <a:r>
              <a:rPr lang="en-US" altLang="ko-KR" sz="2000"/>
              <a:t>"</a:t>
            </a:r>
          </a:p>
          <a:p>
            <a:pPr lvl="2"/>
            <a:r>
              <a:rPr lang="en-US" altLang="ko-KR" sz="2000"/>
              <a:t> </a:t>
            </a:r>
            <a:r>
              <a:rPr lang="ko-KR" altLang="en-US" sz="2000"/>
              <a:t>이때 이동대상체와 이동비트수는 정수형</a:t>
            </a:r>
          </a:p>
          <a:p>
            <a:pPr lvl="2"/>
            <a:r>
              <a:rPr lang="ko-KR" altLang="en-US" sz="2000"/>
              <a:t> 이동되고 남은 빈 공간은 </a:t>
            </a:r>
            <a:r>
              <a:rPr lang="en-US" altLang="ko-KR" sz="2000"/>
              <a:t>0</a:t>
            </a:r>
            <a:r>
              <a:rPr lang="ko-KR" altLang="en-US" sz="2000"/>
              <a:t>을 채움</a:t>
            </a:r>
            <a:r>
              <a:rPr lang="en-US" altLang="ko-KR" sz="2000"/>
              <a:t>. </a:t>
            </a:r>
            <a:r>
              <a:rPr lang="ko-KR" altLang="en-US" sz="2000"/>
              <a:t>단 </a:t>
            </a:r>
            <a:r>
              <a:rPr lang="en-US" altLang="ko-KR" sz="2000"/>
              <a:t>signed</a:t>
            </a:r>
            <a:r>
              <a:rPr lang="ko-KR" altLang="en-US" sz="2000"/>
              <a:t>형이면서 우측 </a:t>
            </a:r>
            <a:r>
              <a:rPr lang="en-US" altLang="ko-KR" sz="2000"/>
              <a:t>shift</a:t>
            </a:r>
            <a:r>
              <a:rPr lang="ko-KR" altLang="en-US" sz="2000"/>
              <a:t>를 했을 경우에는 빈공간에는 최상위 비트값을 채움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&gt;&gt; </a:t>
            </a:r>
            <a:r>
              <a:rPr lang="ko-KR" altLang="en-US" sz="2200"/>
              <a:t>연산자 </a:t>
            </a:r>
            <a:r>
              <a:rPr lang="en-US" altLang="ko-KR" sz="2200"/>
              <a:t>: </a:t>
            </a:r>
            <a:r>
              <a:rPr lang="ko-KR" altLang="en-US" sz="2200"/>
              <a:t>비트를 우측으로 이동시켜주는 연산자</a:t>
            </a:r>
          </a:p>
          <a:p>
            <a:pPr lvl="2"/>
            <a:r>
              <a:rPr lang="ko-KR" altLang="en-US" sz="2000"/>
              <a:t> 형식은 </a:t>
            </a:r>
            <a:r>
              <a:rPr lang="en-US" altLang="ko-KR" sz="2000"/>
              <a:t>"</a:t>
            </a:r>
            <a:r>
              <a:rPr lang="ko-KR" altLang="en-US" sz="2000"/>
              <a:t>이동대상체 </a:t>
            </a:r>
            <a:r>
              <a:rPr lang="en-US" altLang="ko-KR" sz="2000"/>
              <a:t>&gt;&gt; </a:t>
            </a:r>
            <a:r>
              <a:rPr lang="ko-KR" altLang="en-US" sz="2000"/>
              <a:t>이동비트수</a:t>
            </a:r>
            <a:r>
              <a:rPr lang="en-US" altLang="ko-KR" sz="2000"/>
              <a:t>"</a:t>
            </a:r>
          </a:p>
          <a:p>
            <a:pPr lvl="2"/>
            <a:r>
              <a:rPr lang="en-US" altLang="ko-KR" sz="2000"/>
              <a:t> </a:t>
            </a:r>
            <a:r>
              <a:rPr lang="ko-KR" altLang="en-US" sz="2000"/>
              <a:t>이때 마찬가지로 이동대상체와 이동비트수는 정수형</a:t>
            </a:r>
          </a:p>
          <a:p>
            <a:pPr lvl="2"/>
            <a:r>
              <a:rPr lang="ko-KR" altLang="en-US" sz="2000"/>
              <a:t> 이동되고 남은 빈 공간은 </a:t>
            </a:r>
            <a:r>
              <a:rPr lang="en-US" altLang="ko-KR" sz="2000"/>
              <a:t>0</a:t>
            </a:r>
            <a:r>
              <a:rPr lang="ko-KR" altLang="en-US" sz="2000"/>
              <a:t>을 채움</a:t>
            </a:r>
            <a:r>
              <a:rPr lang="en-US" altLang="ko-KR" sz="2000"/>
              <a:t>. </a:t>
            </a:r>
            <a:r>
              <a:rPr lang="ko-KR" altLang="en-US" sz="2000"/>
              <a:t>단 </a:t>
            </a:r>
            <a:r>
              <a:rPr lang="en-US" altLang="ko-KR" sz="2000"/>
              <a:t>signed</a:t>
            </a:r>
            <a:r>
              <a:rPr lang="ko-KR" altLang="en-US" sz="2000"/>
              <a:t>형이면서 우측 </a:t>
            </a:r>
            <a:r>
              <a:rPr lang="en-US" altLang="ko-KR" sz="2000"/>
              <a:t>shift</a:t>
            </a:r>
            <a:r>
              <a:rPr lang="ko-KR" altLang="en-US" sz="2000"/>
              <a:t>를 했을 경우에는 빈공간에는 최상위 비트값으로 채움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이항 연산자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비교연산자</a:t>
            </a:r>
          </a:p>
          <a:p>
            <a:pPr lvl="1"/>
            <a:r>
              <a:rPr lang="ko-KR" altLang="en-US"/>
              <a:t> 결과가 참일 때 </a:t>
            </a:r>
            <a:r>
              <a:rPr lang="en-US" altLang="ko-KR"/>
              <a:t>1, </a:t>
            </a:r>
            <a:r>
              <a:rPr lang="ko-KR" altLang="en-US"/>
              <a:t>거짓이면 </a:t>
            </a:r>
            <a:r>
              <a:rPr lang="en-US" altLang="ko-KR"/>
              <a:t>0</a:t>
            </a:r>
            <a:r>
              <a:rPr lang="ko-KR" altLang="en-US"/>
              <a:t>값이 발생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&gt;, &lt;, &gt;=, &lt;= </a:t>
            </a:r>
            <a:r>
              <a:rPr lang="ko-KR" altLang="en-US"/>
              <a:t>가 </a:t>
            </a:r>
            <a:r>
              <a:rPr lang="en-US" altLang="ko-KR"/>
              <a:t>!=, ==(</a:t>
            </a:r>
            <a:r>
              <a:rPr lang="ko-KR" altLang="en-US"/>
              <a:t>등가연산자</a:t>
            </a:r>
            <a:r>
              <a:rPr lang="en-US" altLang="ko-KR"/>
              <a:t>)</a:t>
            </a:r>
            <a:r>
              <a:rPr lang="ko-KR" altLang="en-US"/>
              <a:t>보다 우선순위</a:t>
            </a:r>
          </a:p>
          <a:p>
            <a:pPr lvl="1"/>
            <a:r>
              <a:rPr lang="ko-KR" altLang="en-US"/>
              <a:t> 비교할 때 만약 자료형이 서로 다를 경우에는 자료형이 큰 쪽으로 변환</a:t>
            </a:r>
          </a:p>
          <a:p>
            <a:pPr lvl="2"/>
            <a:r>
              <a:rPr lang="ko-KR" altLang="en-US"/>
              <a:t> </a:t>
            </a:r>
            <a:r>
              <a:rPr lang="en-US" altLang="ko-KR"/>
              <a:t>int</a:t>
            </a:r>
            <a:r>
              <a:rPr lang="ko-KR" altLang="en-US"/>
              <a:t>형과 </a:t>
            </a:r>
            <a:r>
              <a:rPr lang="en-US" altLang="ko-KR"/>
              <a:t>double</a:t>
            </a:r>
            <a:r>
              <a:rPr lang="ko-KR" altLang="en-US"/>
              <a:t>형 중에서 보통 </a:t>
            </a:r>
            <a:r>
              <a:rPr lang="en-US" altLang="ko-KR"/>
              <a:t>int</a:t>
            </a:r>
            <a:r>
              <a:rPr lang="ko-KR" altLang="en-US"/>
              <a:t>형은 </a:t>
            </a:r>
            <a:r>
              <a:rPr lang="en-US" altLang="ko-KR"/>
              <a:t>4</a:t>
            </a:r>
            <a:r>
              <a:rPr lang="ko-KR" altLang="en-US"/>
              <a:t>바이트</a:t>
            </a:r>
            <a:r>
              <a:rPr lang="en-US" altLang="ko-KR"/>
              <a:t>... double</a:t>
            </a:r>
            <a:r>
              <a:rPr lang="ko-KR" altLang="en-US"/>
              <a:t>형은 </a:t>
            </a:r>
            <a:r>
              <a:rPr lang="en-US" altLang="ko-KR"/>
              <a:t>8</a:t>
            </a:r>
            <a:r>
              <a:rPr lang="ko-KR" altLang="en-US"/>
              <a:t>바이트이므로 </a:t>
            </a:r>
            <a:r>
              <a:rPr lang="en-US" altLang="ko-KR"/>
              <a:t>double</a:t>
            </a:r>
            <a:r>
              <a:rPr lang="ko-KR" altLang="en-US"/>
              <a:t>형으로 변환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이항 연산자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논리 연산자 </a:t>
            </a:r>
          </a:p>
          <a:p>
            <a:pPr lvl="1"/>
            <a:r>
              <a:rPr lang="ko-KR" altLang="en-US"/>
              <a:t> 이진 논리 연산자 </a:t>
            </a:r>
            <a:r>
              <a:rPr lang="en-US" altLang="ko-KR"/>
              <a:t>: |, &amp;, ^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일반 논리 연산자 </a:t>
            </a:r>
            <a:r>
              <a:rPr lang="en-US" altLang="ko-KR"/>
              <a:t>: ||, &amp;&amp;</a:t>
            </a:r>
          </a:p>
          <a:p>
            <a:r>
              <a:rPr lang="ko-KR" altLang="en-US"/>
              <a:t>등가 연산자 </a:t>
            </a:r>
            <a:r>
              <a:rPr lang="en-US" altLang="ko-KR"/>
              <a:t>: !=, ==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r>
              <a:rPr lang="en-US" altLang="ko-KR"/>
              <a:t>Ex) 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a = 2!=4 &amp;&amp; 5&gt;3; 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b = !1 || !0; 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printf("%d\n", a);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printf("%d\n", b);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이항 연산자</a:t>
            </a:r>
            <a:r>
              <a:rPr lang="en-US" altLang="ko-KR"/>
              <a:t>(3)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 ? : </a:t>
            </a:r>
            <a:r>
              <a:rPr lang="ko-KR" altLang="en-US" sz="2400"/>
              <a:t>연산자 </a:t>
            </a:r>
            <a:r>
              <a:rPr lang="en-US" altLang="ko-KR" sz="2400"/>
              <a:t>(</a:t>
            </a:r>
            <a:r>
              <a:rPr lang="ko-KR" altLang="en-US" sz="2400"/>
              <a:t>일명 조건연산자</a:t>
            </a:r>
            <a:r>
              <a:rPr lang="en-US" altLang="ko-KR" sz="240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ko-KR" sz="2200"/>
              <a:t> </a:t>
            </a:r>
            <a:r>
              <a:rPr lang="ko-KR" altLang="en-US" sz="2200"/>
              <a:t>항 </a:t>
            </a:r>
            <a:r>
              <a:rPr lang="en-US" altLang="ko-KR" sz="2200"/>
              <a:t>3</a:t>
            </a:r>
            <a:r>
              <a:rPr lang="ko-KR" altLang="en-US" sz="2200"/>
              <a:t>개와 연산자 </a:t>
            </a:r>
            <a:r>
              <a:rPr lang="en-US" altLang="ko-KR" sz="2200"/>
              <a:t>1</a:t>
            </a:r>
            <a:r>
              <a:rPr lang="ko-KR" altLang="en-US" sz="2200"/>
              <a:t>개가 결합되어 연산처리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형식 </a:t>
            </a:r>
            <a:r>
              <a:rPr lang="en-US" altLang="ko-KR" sz="2200"/>
              <a:t>: </a:t>
            </a:r>
            <a:r>
              <a:rPr lang="ko-KR" altLang="en-US" sz="2200"/>
              <a:t>항</a:t>
            </a:r>
            <a:r>
              <a:rPr lang="en-US" altLang="ko-KR" sz="2200"/>
              <a:t>1 ? </a:t>
            </a:r>
            <a:r>
              <a:rPr lang="ko-KR" altLang="en-US" sz="2200"/>
              <a:t>항</a:t>
            </a:r>
            <a:r>
              <a:rPr lang="en-US" altLang="ko-KR" sz="2200"/>
              <a:t>2 : </a:t>
            </a:r>
            <a:r>
              <a:rPr lang="ko-KR" altLang="en-US" sz="2200"/>
              <a:t>항</a:t>
            </a:r>
            <a:r>
              <a:rPr lang="en-US" altLang="ko-KR" sz="2200"/>
              <a:t>3;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 </a:t>
            </a:r>
            <a:r>
              <a:rPr lang="ko-KR" altLang="en-US" sz="2000"/>
              <a:t>항</a:t>
            </a:r>
            <a:r>
              <a:rPr lang="en-US" altLang="ko-KR" sz="2000"/>
              <a:t>1 </a:t>
            </a:r>
            <a:r>
              <a:rPr lang="ko-KR" altLang="en-US" sz="2000"/>
              <a:t>부분이 참이면 항</a:t>
            </a:r>
            <a:r>
              <a:rPr lang="en-US" altLang="ko-KR" sz="2000"/>
              <a:t>2 </a:t>
            </a:r>
            <a:r>
              <a:rPr lang="ko-KR" altLang="en-US" sz="2000"/>
              <a:t>부분을 취하고</a:t>
            </a:r>
            <a:r>
              <a:rPr lang="en-US" altLang="ko-KR" sz="2000"/>
              <a:t>, </a:t>
            </a:r>
            <a:r>
              <a:rPr lang="ko-KR" altLang="en-US" sz="2000"/>
              <a:t>거짓이면 항</a:t>
            </a:r>
            <a:r>
              <a:rPr lang="en-US" altLang="ko-KR" sz="2000"/>
              <a:t>3 </a:t>
            </a:r>
            <a:r>
              <a:rPr lang="ko-KR" altLang="en-US" sz="2000"/>
              <a:t>부분을 취함</a:t>
            </a:r>
          </a:p>
          <a:p>
            <a:pPr lvl="1">
              <a:lnSpc>
                <a:spcPct val="90000"/>
              </a:lnSpc>
            </a:pPr>
            <a:r>
              <a:rPr lang="ko-KR" altLang="en-US" sz="2200"/>
              <a:t> </a:t>
            </a:r>
            <a:r>
              <a:rPr lang="en-US" altLang="ko-KR" sz="2200"/>
              <a:t>Ex)  int a, b, c;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	     a=10; b=5;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 		     c=b&gt;a ? b : 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       printf("%d\n", c);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200"/>
              <a:t>		     printf("%d\n", b&gt;a ? b : a);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  <a:p>
            <a:pPr lvl="1">
              <a:lnSpc>
                <a:spcPct val="90000"/>
              </a:lnSpc>
            </a:pPr>
            <a:r>
              <a:rPr lang="ko-KR" altLang="en-US" sz="2200"/>
              <a:t>실행시켜보면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c = b&gt;a ? b : a;</a:t>
            </a:r>
            <a:r>
              <a:rPr lang="ko-KR" altLang="en-US" sz="2000"/>
              <a:t>에서 </a:t>
            </a:r>
            <a:r>
              <a:rPr lang="en-US" altLang="ko-KR" sz="2000"/>
              <a:t>c</a:t>
            </a:r>
            <a:r>
              <a:rPr lang="ko-KR" altLang="en-US" sz="2000"/>
              <a:t>는 </a:t>
            </a:r>
            <a:r>
              <a:rPr lang="en-US" altLang="ko-KR" sz="2000"/>
              <a:t>b</a:t>
            </a:r>
            <a:r>
              <a:rPr lang="ko-KR" altLang="en-US" sz="2000"/>
              <a:t>가 </a:t>
            </a:r>
            <a:r>
              <a:rPr lang="en-US" altLang="ko-KR" sz="2000"/>
              <a:t>a</a:t>
            </a:r>
            <a:r>
              <a:rPr lang="ko-KR" altLang="en-US" sz="2000"/>
              <a:t>보다 크다는 것이 참이면 </a:t>
            </a:r>
            <a:r>
              <a:rPr lang="en-US" altLang="ko-KR" sz="2000"/>
              <a:t>b</a:t>
            </a:r>
            <a:r>
              <a:rPr lang="ko-KR" altLang="en-US" sz="2000"/>
              <a:t>값</a:t>
            </a:r>
            <a:r>
              <a:rPr lang="en-US" altLang="ko-KR" sz="2000"/>
              <a:t>(5)</a:t>
            </a:r>
            <a:r>
              <a:rPr lang="ko-KR" altLang="en-US" sz="2000"/>
              <a:t>을 취하고</a:t>
            </a:r>
            <a:r>
              <a:rPr lang="en-US" altLang="ko-KR" sz="2000"/>
              <a:t>, </a:t>
            </a:r>
            <a:r>
              <a:rPr lang="ko-KR" altLang="en-US" sz="2000"/>
              <a:t>거짓이면 </a:t>
            </a:r>
            <a:r>
              <a:rPr lang="en-US" altLang="ko-KR" sz="2000"/>
              <a:t>a(10)</a:t>
            </a:r>
            <a:r>
              <a:rPr lang="ko-KR" altLang="en-US" sz="2000"/>
              <a:t>값을 취하는데</a:t>
            </a:r>
            <a:r>
              <a:rPr lang="en-US" altLang="ko-KR" sz="2000"/>
              <a:t>, </a:t>
            </a:r>
            <a:r>
              <a:rPr lang="ko-KR" altLang="en-US" sz="2000"/>
              <a:t>거짓이므로 </a:t>
            </a:r>
            <a:r>
              <a:rPr lang="en-US" altLang="ko-KR" sz="2000"/>
              <a:t>a</a:t>
            </a:r>
            <a:r>
              <a:rPr lang="ko-KR" altLang="en-US" sz="2000"/>
              <a:t>를 취함</a:t>
            </a:r>
            <a:r>
              <a:rPr lang="en-US" altLang="ko-KR" sz="2000"/>
              <a:t>. </a:t>
            </a:r>
            <a:r>
              <a:rPr lang="ko-KR" altLang="en-US" sz="2000"/>
              <a:t>따라서 </a:t>
            </a:r>
            <a:r>
              <a:rPr lang="en-US" altLang="ko-KR" sz="2000"/>
              <a:t>c</a:t>
            </a:r>
            <a:r>
              <a:rPr lang="ko-KR" altLang="en-US" sz="2000"/>
              <a:t>는</a:t>
            </a:r>
            <a:r>
              <a:rPr lang="en-US" altLang="ko-KR" sz="2000"/>
              <a:t>10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삼항 연산자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 "/>
            </a:pPr>
            <a:r>
              <a:rPr lang="en-US" altLang="ko-KR"/>
              <a:t>#include &lt;stdio.h&gt;</a:t>
            </a:r>
          </a:p>
          <a:p>
            <a:pPr lvl="1">
              <a:buFontTx/>
              <a:buChar char=" "/>
            </a:pPr>
            <a:r>
              <a:rPr lang="en-US" altLang="ko-KR"/>
              <a:t>main()</a:t>
            </a:r>
          </a:p>
          <a:p>
            <a:pPr lvl="1">
              <a:buFontTx/>
              <a:buChar char=" "/>
            </a:pPr>
            <a:r>
              <a:rPr lang="en-US" altLang="ko-KR"/>
              <a:t>{</a:t>
            </a:r>
          </a:p>
          <a:p>
            <a:pPr lvl="3">
              <a:buFontTx/>
              <a:buChar char=" "/>
            </a:pPr>
            <a:r>
              <a:rPr lang="en-US" altLang="ko-KR" sz="2400"/>
              <a:t>int a=5, b=6, c=5, d=1;</a:t>
            </a:r>
          </a:p>
          <a:p>
            <a:pPr lvl="3">
              <a:buFontTx/>
              <a:buChar char=" "/>
            </a:pPr>
            <a:r>
              <a:rPr lang="en-US" altLang="ko-KR" sz="2400"/>
              <a:t>int x;</a:t>
            </a:r>
          </a:p>
          <a:p>
            <a:pPr lvl="3">
              <a:buFontTx/>
              <a:buChar char=" "/>
            </a:pPr>
            <a:r>
              <a:rPr lang="en-US" altLang="ko-KR" sz="2400"/>
              <a:t>x = a&lt;b || a&lt;c &amp;&amp; c &lt;d;</a:t>
            </a:r>
          </a:p>
          <a:p>
            <a:pPr lvl="3">
              <a:buFontTx/>
              <a:buChar char=" "/>
            </a:pPr>
            <a:r>
              <a:rPr lang="en-US" altLang="ko-KR" sz="2400"/>
              <a:t>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x is : %d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 x);</a:t>
            </a:r>
          </a:p>
          <a:p>
            <a:pPr lvl="3">
              <a:buFontTx/>
              <a:buChar char=" "/>
            </a:pPr>
            <a:r>
              <a:rPr lang="en-US" altLang="ko-KR" sz="2400"/>
              <a:t>x = (a&lt;b || a&lt;c)  &amp;&amp; c &lt;d;</a:t>
            </a:r>
          </a:p>
          <a:p>
            <a:pPr lvl="3">
              <a:buFontTx/>
              <a:buChar char=" "/>
            </a:pPr>
            <a:r>
              <a:rPr lang="en-US" altLang="ko-KR" sz="2400"/>
              <a:t>printf(</a:t>
            </a:r>
            <a:r>
              <a:rPr lang="en-US" altLang="ko-KR" sz="2400">
                <a:latin typeface="Times New Roman"/>
              </a:rPr>
              <a:t>“</a:t>
            </a:r>
            <a:r>
              <a:rPr lang="en-US" altLang="ko-KR" sz="2400"/>
              <a:t>\n x is : %d</a:t>
            </a:r>
            <a:r>
              <a:rPr lang="en-US" altLang="ko-KR" sz="2400">
                <a:latin typeface="Times New Roman"/>
              </a:rPr>
              <a:t>”</a:t>
            </a:r>
            <a:r>
              <a:rPr lang="en-US" altLang="ko-KR" sz="2400"/>
              <a:t>, x);</a:t>
            </a:r>
          </a:p>
          <a:p>
            <a:pPr lvl="1">
              <a:buFontTx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358214" cy="500042"/>
          </a:xfrm>
        </p:spPr>
        <p:txBody>
          <a:bodyPr/>
          <a:lstStyle/>
          <a:p>
            <a:r>
              <a:rPr lang="ko-KR" altLang="en-US" dirty="0"/>
              <a:t>연산자 이용 프로그램 실습</a:t>
            </a:r>
            <a:r>
              <a:rPr lang="en-US" altLang="ko-KR" dirty="0"/>
              <a:t>(1)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D89EE8-1B5E-468C-AD23-E2337F0F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2017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메뉴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파일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새로만들기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프로젝트 선택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설치됨 </a:t>
            </a:r>
            <a:r>
              <a:rPr lang="en-US" altLang="ko-KR" dirty="0">
                <a:sym typeface="Wingdings" panose="05000000000000000000" pitchFamily="2" charset="2"/>
              </a:rPr>
              <a:t> Visual C++</a:t>
            </a:r>
            <a:r>
              <a:rPr lang="ko-KR" altLang="en-US" dirty="0">
                <a:sym typeface="Wingdings" panose="05000000000000000000" pitchFamily="2" charset="2"/>
              </a:rPr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빈 프로젝트 선택한다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이름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원하는 프로젝트 명 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위치 </a:t>
            </a:r>
            <a:r>
              <a:rPr lang="en-US" altLang="ko-KR" dirty="0">
                <a:sym typeface="Wingdings" panose="05000000000000000000" pitchFamily="2" charset="2"/>
              </a:rPr>
              <a:t>: D:\</a:t>
            </a:r>
            <a:r>
              <a:rPr lang="ko-KR" altLang="en-US" dirty="0">
                <a:sym typeface="Wingdings" panose="05000000000000000000" pitchFamily="2" charset="2"/>
              </a:rPr>
              <a:t>원하는 </a:t>
            </a:r>
            <a:r>
              <a:rPr lang="ko-KR" altLang="en-US" dirty="0" err="1">
                <a:sym typeface="Wingdings" panose="05000000000000000000" pitchFamily="2" charset="2"/>
              </a:rPr>
              <a:t>폴더명</a:t>
            </a:r>
            <a:r>
              <a:rPr lang="ko-KR" altLang="en-US" dirty="0">
                <a:sym typeface="Wingdings" panose="05000000000000000000" pitchFamily="2" charset="2"/>
              </a:rPr>
              <a:t> 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솔류션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원하는 </a:t>
            </a:r>
            <a:r>
              <a:rPr lang="ko-KR" altLang="en-US" dirty="0" err="1">
                <a:sym typeface="Wingdings" panose="05000000000000000000" pitchFamily="2" charset="2"/>
              </a:rPr>
              <a:t>솔류션명</a:t>
            </a:r>
            <a:r>
              <a:rPr lang="ko-KR" altLang="en-US" dirty="0">
                <a:sym typeface="Wingdings" panose="05000000000000000000" pitchFamily="2" charset="2"/>
              </a:rPr>
              <a:t> 입력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36AFEF-60E3-462D-9C65-7ADFFE93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A211765-5451-4FC4-82CD-E8793A0D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88424" cy="500042"/>
          </a:xfrm>
        </p:spPr>
        <p:txBody>
          <a:bodyPr/>
          <a:lstStyle/>
          <a:p>
            <a:r>
              <a:rPr lang="ko-KR" altLang="en-US" dirty="0"/>
              <a:t>비주얼 스튜디오 환경설정</a:t>
            </a:r>
            <a:r>
              <a:rPr lang="en-US" altLang="ko-KR" dirty="0"/>
              <a:t>-1-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9791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조건선택연산자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「조건식」 </a:t>
            </a:r>
            <a:r>
              <a:rPr lang="en-US" altLang="ko-KR"/>
              <a:t>? </a:t>
            </a:r>
            <a:r>
              <a:rPr lang="ko-KR" altLang="en-US"/>
              <a:t>「값</a:t>
            </a:r>
            <a:r>
              <a:rPr lang="en-US" altLang="ko-KR"/>
              <a:t>1</a:t>
            </a:r>
            <a:r>
              <a:rPr lang="ko-KR" altLang="en-US"/>
              <a:t>」 </a:t>
            </a:r>
            <a:r>
              <a:rPr lang="en-US" altLang="ko-KR"/>
              <a:t>: </a:t>
            </a:r>
            <a:r>
              <a:rPr lang="ko-KR" altLang="en-US"/>
              <a:t>「값</a:t>
            </a:r>
            <a:r>
              <a:rPr lang="en-US" altLang="ko-KR"/>
              <a:t>2</a:t>
            </a:r>
            <a:r>
              <a:rPr lang="ko-KR" altLang="en-US"/>
              <a:t>」</a:t>
            </a:r>
          </a:p>
          <a:p>
            <a:pPr eaLnBrk="1" hangingPunct="1"/>
            <a:endParaRPr lang="ko-KR" altLang="en-US"/>
          </a:p>
          <a:p>
            <a:pPr eaLnBrk="1" hangingPunct="1"/>
            <a:r>
              <a:rPr lang="en-US" altLang="ko-KR"/>
              <a:t>max = (val1&gt;val2) ? val1 : val2;</a:t>
            </a:r>
          </a:p>
        </p:txBody>
      </p:sp>
    </p:spTree>
    <p:extLst>
      <p:ext uri="{BB962C8B-B14F-4D97-AF65-F5344CB8AC3E}">
        <p14:creationId xmlns:p14="http://schemas.microsoft.com/office/powerpoint/2010/main" val="28693111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비트 논리연산자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200"/>
              <a:t>int val1=15, val2=28;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/>
              <a:t>int logicAnd, bitAnd;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/>
              <a:t>logicAnd = val1 &amp;&amp; val2;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/>
              <a:t>bitAnd = val1 &amp; val2;</a:t>
            </a:r>
          </a:p>
        </p:txBody>
      </p:sp>
      <p:grpSp>
        <p:nvGrpSpPr>
          <p:cNvPr id="41988" name="Group 32"/>
          <p:cNvGrpSpPr>
            <a:grpSpLocks/>
          </p:cNvGrpSpPr>
          <p:nvPr/>
        </p:nvGrpSpPr>
        <p:grpSpPr bwMode="auto">
          <a:xfrm>
            <a:off x="2062163" y="2597631"/>
            <a:ext cx="3956050" cy="1944688"/>
            <a:chOff x="1383" y="2477"/>
            <a:chExt cx="2492" cy="1225"/>
          </a:xfrm>
        </p:grpSpPr>
        <p:sp>
          <p:nvSpPr>
            <p:cNvPr id="41989" name="AutoShape 4"/>
            <p:cNvSpPr>
              <a:spLocks noChangeArrowheads="1"/>
            </p:cNvSpPr>
            <p:nvPr/>
          </p:nvSpPr>
          <p:spPr bwMode="auto">
            <a:xfrm>
              <a:off x="1724" y="2477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1990" name="AutoShape 5"/>
            <p:cNvSpPr>
              <a:spLocks noChangeArrowheads="1"/>
            </p:cNvSpPr>
            <p:nvPr/>
          </p:nvSpPr>
          <p:spPr bwMode="auto">
            <a:xfrm>
              <a:off x="1973" y="2477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1991" name="AutoShape 6"/>
            <p:cNvSpPr>
              <a:spLocks noChangeArrowheads="1"/>
            </p:cNvSpPr>
            <p:nvPr/>
          </p:nvSpPr>
          <p:spPr bwMode="auto">
            <a:xfrm>
              <a:off x="2228" y="2477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1992" name="AutoShape 7"/>
            <p:cNvSpPr>
              <a:spLocks noChangeArrowheads="1"/>
            </p:cNvSpPr>
            <p:nvPr/>
          </p:nvSpPr>
          <p:spPr bwMode="auto">
            <a:xfrm>
              <a:off x="2491" y="2477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1993" name="AutoShape 8"/>
            <p:cNvSpPr>
              <a:spLocks noChangeArrowheads="1"/>
            </p:cNvSpPr>
            <p:nvPr/>
          </p:nvSpPr>
          <p:spPr bwMode="auto">
            <a:xfrm>
              <a:off x="2757" y="2477"/>
              <a:ext cx="312" cy="306"/>
            </a:xfrm>
            <a:prstGeom prst="cube">
              <a:avLst>
                <a:gd name="adj" fmla="val 1497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1994" name="AutoShape 9"/>
            <p:cNvSpPr>
              <a:spLocks noChangeArrowheads="1"/>
            </p:cNvSpPr>
            <p:nvPr/>
          </p:nvSpPr>
          <p:spPr bwMode="auto">
            <a:xfrm>
              <a:off x="3020" y="2477"/>
              <a:ext cx="312" cy="306"/>
            </a:xfrm>
            <a:prstGeom prst="cube">
              <a:avLst>
                <a:gd name="adj" fmla="val 1497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1995" name="AutoShape 10"/>
            <p:cNvSpPr>
              <a:spLocks noChangeArrowheads="1"/>
            </p:cNvSpPr>
            <p:nvPr/>
          </p:nvSpPr>
          <p:spPr bwMode="auto">
            <a:xfrm>
              <a:off x="3288" y="2477"/>
              <a:ext cx="313" cy="306"/>
            </a:xfrm>
            <a:prstGeom prst="cube">
              <a:avLst>
                <a:gd name="adj" fmla="val 1497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1996" name="AutoShape 11"/>
            <p:cNvSpPr>
              <a:spLocks noChangeArrowheads="1"/>
            </p:cNvSpPr>
            <p:nvPr/>
          </p:nvSpPr>
          <p:spPr bwMode="auto">
            <a:xfrm>
              <a:off x="3557" y="2477"/>
              <a:ext cx="313" cy="306"/>
            </a:xfrm>
            <a:prstGeom prst="cube">
              <a:avLst>
                <a:gd name="adj" fmla="val 1497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1997" name="AutoShape 12"/>
            <p:cNvSpPr>
              <a:spLocks noChangeArrowheads="1"/>
            </p:cNvSpPr>
            <p:nvPr/>
          </p:nvSpPr>
          <p:spPr bwMode="auto">
            <a:xfrm>
              <a:off x="1724" y="2937"/>
              <a:ext cx="312" cy="305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1998" name="AutoShape 13"/>
            <p:cNvSpPr>
              <a:spLocks noChangeArrowheads="1"/>
            </p:cNvSpPr>
            <p:nvPr/>
          </p:nvSpPr>
          <p:spPr bwMode="auto">
            <a:xfrm>
              <a:off x="1973" y="2937"/>
              <a:ext cx="312" cy="305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1999" name="AutoShape 14"/>
            <p:cNvSpPr>
              <a:spLocks noChangeArrowheads="1"/>
            </p:cNvSpPr>
            <p:nvPr/>
          </p:nvSpPr>
          <p:spPr bwMode="auto">
            <a:xfrm>
              <a:off x="2228" y="2937"/>
              <a:ext cx="312" cy="305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00" name="AutoShape 15"/>
            <p:cNvSpPr>
              <a:spLocks noChangeArrowheads="1"/>
            </p:cNvSpPr>
            <p:nvPr/>
          </p:nvSpPr>
          <p:spPr bwMode="auto">
            <a:xfrm>
              <a:off x="2491" y="2937"/>
              <a:ext cx="312" cy="305"/>
            </a:xfrm>
            <a:prstGeom prst="cube">
              <a:avLst>
                <a:gd name="adj" fmla="val 1497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2001" name="AutoShape 16"/>
            <p:cNvSpPr>
              <a:spLocks noChangeArrowheads="1"/>
            </p:cNvSpPr>
            <p:nvPr/>
          </p:nvSpPr>
          <p:spPr bwMode="auto">
            <a:xfrm>
              <a:off x="2757" y="2937"/>
              <a:ext cx="312" cy="305"/>
            </a:xfrm>
            <a:prstGeom prst="cube">
              <a:avLst>
                <a:gd name="adj" fmla="val 1497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2002" name="AutoShape 17"/>
            <p:cNvSpPr>
              <a:spLocks noChangeArrowheads="1"/>
            </p:cNvSpPr>
            <p:nvPr/>
          </p:nvSpPr>
          <p:spPr bwMode="auto">
            <a:xfrm>
              <a:off x="3020" y="2937"/>
              <a:ext cx="312" cy="305"/>
            </a:xfrm>
            <a:prstGeom prst="cube">
              <a:avLst>
                <a:gd name="adj" fmla="val 1497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2003" name="AutoShape 18"/>
            <p:cNvSpPr>
              <a:spLocks noChangeArrowheads="1"/>
            </p:cNvSpPr>
            <p:nvPr/>
          </p:nvSpPr>
          <p:spPr bwMode="auto">
            <a:xfrm>
              <a:off x="3288" y="2937"/>
              <a:ext cx="313" cy="305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04" name="AutoShape 19"/>
            <p:cNvSpPr>
              <a:spLocks noChangeArrowheads="1"/>
            </p:cNvSpPr>
            <p:nvPr/>
          </p:nvSpPr>
          <p:spPr bwMode="auto">
            <a:xfrm>
              <a:off x="3557" y="2937"/>
              <a:ext cx="313" cy="305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05" name="AutoShape 20"/>
            <p:cNvSpPr>
              <a:spLocks noChangeArrowheads="1"/>
            </p:cNvSpPr>
            <p:nvPr/>
          </p:nvSpPr>
          <p:spPr bwMode="auto">
            <a:xfrm>
              <a:off x="1729" y="3396"/>
              <a:ext cx="313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06" name="AutoShape 21"/>
            <p:cNvSpPr>
              <a:spLocks noChangeArrowheads="1"/>
            </p:cNvSpPr>
            <p:nvPr/>
          </p:nvSpPr>
          <p:spPr bwMode="auto">
            <a:xfrm>
              <a:off x="1978" y="3396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07" name="AutoShape 22"/>
            <p:cNvSpPr>
              <a:spLocks noChangeArrowheads="1"/>
            </p:cNvSpPr>
            <p:nvPr/>
          </p:nvSpPr>
          <p:spPr bwMode="auto">
            <a:xfrm>
              <a:off x="2233" y="3396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08" name="AutoShape 23"/>
            <p:cNvSpPr>
              <a:spLocks noChangeArrowheads="1"/>
            </p:cNvSpPr>
            <p:nvPr/>
          </p:nvSpPr>
          <p:spPr bwMode="auto">
            <a:xfrm>
              <a:off x="2496" y="3396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09" name="AutoShape 24"/>
            <p:cNvSpPr>
              <a:spLocks noChangeArrowheads="1"/>
            </p:cNvSpPr>
            <p:nvPr/>
          </p:nvSpPr>
          <p:spPr bwMode="auto">
            <a:xfrm>
              <a:off x="2762" y="3396"/>
              <a:ext cx="312" cy="306"/>
            </a:xfrm>
            <a:prstGeom prst="cube">
              <a:avLst>
                <a:gd name="adj" fmla="val 1497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2010" name="AutoShape 25"/>
            <p:cNvSpPr>
              <a:spLocks noChangeArrowheads="1"/>
            </p:cNvSpPr>
            <p:nvPr/>
          </p:nvSpPr>
          <p:spPr bwMode="auto">
            <a:xfrm>
              <a:off x="3025" y="3396"/>
              <a:ext cx="312" cy="306"/>
            </a:xfrm>
            <a:prstGeom prst="cube">
              <a:avLst>
                <a:gd name="adj" fmla="val 1497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42011" name="AutoShape 26"/>
            <p:cNvSpPr>
              <a:spLocks noChangeArrowheads="1"/>
            </p:cNvSpPr>
            <p:nvPr/>
          </p:nvSpPr>
          <p:spPr bwMode="auto">
            <a:xfrm>
              <a:off x="3294" y="3396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12" name="AutoShape 27"/>
            <p:cNvSpPr>
              <a:spLocks noChangeArrowheads="1"/>
            </p:cNvSpPr>
            <p:nvPr/>
          </p:nvSpPr>
          <p:spPr bwMode="auto">
            <a:xfrm>
              <a:off x="3563" y="3396"/>
              <a:ext cx="312" cy="306"/>
            </a:xfrm>
            <a:prstGeom prst="cube">
              <a:avLst>
                <a:gd name="adj" fmla="val 14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42013" name="Text Box 28"/>
            <p:cNvSpPr txBox="1">
              <a:spLocks noChangeArrowheads="1"/>
            </p:cNvSpPr>
            <p:nvPr/>
          </p:nvSpPr>
          <p:spPr bwMode="auto">
            <a:xfrm>
              <a:off x="1383" y="2545"/>
              <a:ext cx="31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Courier New" pitchFamily="49" charset="0"/>
                </a:rPr>
                <a:t>15:</a:t>
              </a:r>
            </a:p>
          </p:txBody>
        </p:sp>
        <p:sp>
          <p:nvSpPr>
            <p:cNvPr id="42014" name="Text Box 29"/>
            <p:cNvSpPr txBox="1">
              <a:spLocks noChangeArrowheads="1"/>
            </p:cNvSpPr>
            <p:nvPr/>
          </p:nvSpPr>
          <p:spPr bwMode="auto">
            <a:xfrm>
              <a:off x="1383" y="3005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Courier New" pitchFamily="49" charset="0"/>
                </a:rPr>
                <a:t>28:</a:t>
              </a:r>
            </a:p>
          </p:txBody>
        </p:sp>
        <p:sp>
          <p:nvSpPr>
            <p:cNvPr id="42015" name="Text Box 30"/>
            <p:cNvSpPr txBox="1">
              <a:spLocks noChangeArrowheads="1"/>
            </p:cNvSpPr>
            <p:nvPr/>
          </p:nvSpPr>
          <p:spPr bwMode="auto">
            <a:xfrm>
              <a:off x="1383" y="3464"/>
              <a:ext cx="31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Courier New" pitchFamily="49" charset="0"/>
                </a:rPr>
                <a:t>12: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6589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쉬프트 연산자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 &lt;&lt; 2;</a:t>
            </a:r>
          </a:p>
          <a:p>
            <a:pPr eaLnBrk="1" hangingPunct="1"/>
            <a:r>
              <a:rPr lang="en-US" altLang="ko-KR"/>
              <a:t>a &gt;&gt; 2;</a:t>
            </a:r>
          </a:p>
        </p:txBody>
      </p:sp>
      <p:cxnSp>
        <p:nvCxnSpPr>
          <p:cNvPr id="43012" name="AutoShape 4"/>
          <p:cNvCxnSpPr>
            <a:cxnSpLocks noChangeShapeType="1"/>
            <a:stCxn id="43032" idx="2"/>
            <a:endCxn id="43013" idx="2"/>
          </p:cNvCxnSpPr>
          <p:nvPr/>
        </p:nvCxnSpPr>
        <p:spPr bwMode="auto">
          <a:xfrm rot="10800000" flipH="1">
            <a:off x="2031999" y="1806575"/>
            <a:ext cx="123825" cy="849313"/>
          </a:xfrm>
          <a:prstGeom prst="curvedConnector4">
            <a:avLst>
              <a:gd name="adj1" fmla="val -184616"/>
              <a:gd name="adj2" fmla="val 64671"/>
            </a:avLst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885949" y="150177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Courier New" pitchFamily="49" charset="0"/>
              </a:rPr>
              <a:t>삭제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3079749" y="1528763"/>
            <a:ext cx="460375" cy="436562"/>
          </a:xfrm>
          <a:prstGeom prst="cube">
            <a:avLst>
              <a:gd name="adj" fmla="val 149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3476624" y="1528763"/>
            <a:ext cx="460375" cy="436562"/>
          </a:xfrm>
          <a:prstGeom prst="cube">
            <a:avLst>
              <a:gd name="adj" fmla="val 149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3871912" y="1528763"/>
            <a:ext cx="461962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4268787" y="15287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4668837" y="1528763"/>
            <a:ext cx="461962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5065712" y="15287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5462587" y="15287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5857874" y="1528763"/>
            <a:ext cx="461963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3071812" y="24050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3468687" y="24050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3859212" y="24050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4256087" y="24050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4651374" y="24050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5038724" y="2405063"/>
            <a:ext cx="460375" cy="436562"/>
          </a:xfrm>
          <a:prstGeom prst="cube">
            <a:avLst>
              <a:gd name="adj" fmla="val 14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cxnSp>
        <p:nvCxnSpPr>
          <p:cNvPr id="43028" name="AutoShape 20"/>
          <p:cNvCxnSpPr>
            <a:cxnSpLocks noChangeShapeType="1"/>
            <a:stCxn id="43016" idx="3"/>
            <a:endCxn id="43022" idx="1"/>
          </p:cNvCxnSpPr>
          <p:nvPr/>
        </p:nvCxnSpPr>
        <p:spPr bwMode="auto">
          <a:xfrm rot="5400000">
            <a:off x="3417093" y="1816894"/>
            <a:ext cx="504825" cy="801687"/>
          </a:xfrm>
          <a:prstGeom prst="bentConnector3">
            <a:avLst>
              <a:gd name="adj1" fmla="val 433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AutoShape 21"/>
          <p:cNvCxnSpPr>
            <a:cxnSpLocks noChangeShapeType="1"/>
            <a:stCxn id="43021" idx="3"/>
            <a:endCxn id="43027" idx="1"/>
          </p:cNvCxnSpPr>
          <p:nvPr/>
        </p:nvCxnSpPr>
        <p:spPr bwMode="auto">
          <a:xfrm rot="5400000">
            <a:off x="5393530" y="1807369"/>
            <a:ext cx="504825" cy="820738"/>
          </a:xfrm>
          <a:prstGeom prst="bentConnector3">
            <a:avLst>
              <a:gd name="adj1" fmla="val 433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5491162" y="3170238"/>
            <a:ext cx="460375" cy="436562"/>
          </a:xfrm>
          <a:prstGeom prst="cube">
            <a:avLst>
              <a:gd name="adj" fmla="val 149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5878512" y="3170238"/>
            <a:ext cx="460375" cy="436562"/>
          </a:xfrm>
          <a:prstGeom prst="cube">
            <a:avLst>
              <a:gd name="adj" fmla="val 149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0</a:t>
            </a:r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2031999" y="2405063"/>
            <a:ext cx="460375" cy="436562"/>
          </a:xfrm>
          <a:prstGeom prst="cube">
            <a:avLst>
              <a:gd name="adj" fmla="val 149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sp>
        <p:nvSpPr>
          <p:cNvPr id="43033" name="AutoShape 25"/>
          <p:cNvSpPr>
            <a:spLocks noChangeArrowheads="1"/>
          </p:cNvSpPr>
          <p:nvPr/>
        </p:nvSpPr>
        <p:spPr bwMode="auto">
          <a:xfrm>
            <a:off x="2428874" y="2405063"/>
            <a:ext cx="460375" cy="436562"/>
          </a:xfrm>
          <a:prstGeom prst="cube">
            <a:avLst>
              <a:gd name="adj" fmla="val 149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1</a:t>
            </a:r>
          </a:p>
        </p:txBody>
      </p:sp>
      <p:cxnSp>
        <p:nvCxnSpPr>
          <p:cNvPr id="43034" name="AutoShape 26"/>
          <p:cNvCxnSpPr>
            <a:cxnSpLocks noChangeShapeType="1"/>
            <a:stCxn id="43030" idx="2"/>
            <a:endCxn id="43027" idx="4"/>
          </p:cNvCxnSpPr>
          <p:nvPr/>
        </p:nvCxnSpPr>
        <p:spPr bwMode="auto">
          <a:xfrm rot="10800000">
            <a:off x="5445124" y="2655888"/>
            <a:ext cx="46038" cy="765175"/>
          </a:xfrm>
          <a:prstGeom prst="curvedConnector5">
            <a:avLst>
              <a:gd name="adj1" fmla="val 626088"/>
              <a:gd name="adj2" fmla="val 54259"/>
              <a:gd name="adj3" fmla="val -643477"/>
            </a:avLst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6365874" y="3230563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Courier New" pitchFamily="49" charset="0"/>
              </a:rPr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37638859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pPr eaLnBrk="1" hangingPunct="1"/>
            <a:r>
              <a:rPr lang="ko-KR" altLang="en-US" sz="3800" dirty="0"/>
              <a:t>비트연산자와 대입연산자의 결합 </a:t>
            </a:r>
          </a:p>
        </p:txBody>
      </p:sp>
      <p:graphicFrame>
        <p:nvGraphicFramePr>
          <p:cNvPr id="235598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71789"/>
              </p:ext>
            </p:extLst>
          </p:nvPr>
        </p:nvGraphicFramePr>
        <p:xfrm>
          <a:off x="1475656" y="836712"/>
          <a:ext cx="5186362" cy="3529014"/>
        </p:xfrm>
        <a:graphic>
          <a:graphicData uri="http://schemas.openxmlformats.org/drawingml/2006/table">
            <a:tbl>
              <a:tblPr/>
              <a:tblGrid>
                <a:gridCol w="261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결합 전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결합 후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= a &amp;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&amp;=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= a |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|=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= a ^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^=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= a &lt;&lt;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&lt;&lt;=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= a &gt;&gt; b;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 &gt;&gt;= b;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416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4</a:t>
            </a:r>
            <a:r>
              <a:rPr lang="ko-KR" altLang="en-US" sz="3800"/>
              <a:t>비트 변수 분리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#include &lt;stdio.h&gt;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ko-KR" sz="200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int main(void)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	unsigned char fourBitVal1=0x05, fourBitVal2=0x07;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	unsigned char eightBitVal;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	eightBitVal = fourBitVal1&lt;&lt;4;	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	eightBitVal |= fourBitVal2;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	printf("%x, %x -&gt; %x\n",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		fourBitVal1, fourBitVal2, eightBitVal);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	return 0;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78323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/>
              <a:t>4</a:t>
            </a:r>
            <a:r>
              <a:rPr lang="ko-KR" altLang="en-US" sz="3800"/>
              <a:t>비트 변수 합치기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ko-KR" sz="2000" dirty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int main(void)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	unsigned char </a:t>
            </a:r>
            <a:r>
              <a:rPr lang="en-US" altLang="ko-KR" sz="2000" dirty="0" err="1"/>
              <a:t>eightBitVal</a:t>
            </a:r>
            <a:r>
              <a:rPr lang="en-US" altLang="ko-KR" sz="2000" dirty="0"/>
              <a:t>=0x57;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	unsigned char fourBitVal1, fourBitVal2;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	fourBitVal1 = </a:t>
            </a:r>
            <a:r>
              <a:rPr lang="en-US" altLang="ko-KR" sz="2000" dirty="0" err="1"/>
              <a:t>eightBitVal</a:t>
            </a:r>
            <a:r>
              <a:rPr lang="en-US" altLang="ko-KR" sz="2000" dirty="0"/>
              <a:t> &gt;&gt; 4;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	fourBitVal2 = </a:t>
            </a:r>
            <a:r>
              <a:rPr lang="en-US" altLang="ko-KR" sz="2000" dirty="0" err="1"/>
              <a:t>eightBitVal</a:t>
            </a:r>
            <a:r>
              <a:rPr lang="en-US" altLang="ko-KR" sz="2000" dirty="0"/>
              <a:t> &amp; 0x0F;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("%x -&gt; %x, %x\n",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eightBitVal</a:t>
            </a:r>
            <a:r>
              <a:rPr lang="en-US" altLang="ko-KR" sz="2000" dirty="0"/>
              <a:t>, fourBitVal1, fourBitVal2);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	return 0;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5248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콤마연산자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int a=1, b=2; 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a++, b++; </a:t>
            </a:r>
          </a:p>
        </p:txBody>
      </p:sp>
    </p:spTree>
    <p:extLst>
      <p:ext uri="{BB962C8B-B14F-4D97-AF65-F5344CB8AC3E}">
        <p14:creationId xmlns:p14="http://schemas.microsoft.com/office/powerpoint/2010/main" val="37671994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연산자의 우선순위</a:t>
            </a:r>
          </a:p>
        </p:txBody>
      </p:sp>
      <p:graphicFrame>
        <p:nvGraphicFramePr>
          <p:cNvPr id="239952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6109"/>
              </p:ext>
            </p:extLst>
          </p:nvPr>
        </p:nvGraphicFramePr>
        <p:xfrm>
          <a:off x="1115616" y="692696"/>
          <a:ext cx="6719888" cy="4535552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0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우선순위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연산자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결합성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 ), [ ], -&gt;, .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sizeof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&amp;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포인터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), ++, ==, ~, !, *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포인터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), -(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부호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*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곱셈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), /, %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+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덧셈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), -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뺄셈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&lt;&lt;, &gt;&gt;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6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&lt;, &lt;=, &gt;=, &gt;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7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==, !=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8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&amp;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비트 논리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9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^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10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|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11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&amp;&amp;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12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||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13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? :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14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=, +=, *=, /=, %=, ^=, !=, &lt;&lt;=, &gt;&gt;=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15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(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콤마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4666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800"/>
              <a:t>데이터 타입의 계층 구조</a:t>
            </a:r>
          </a:p>
        </p:txBody>
      </p:sp>
      <p:sp>
        <p:nvSpPr>
          <p:cNvPr id="49155" name="Line 4"/>
          <p:cNvSpPr>
            <a:spLocks noChangeShapeType="1"/>
          </p:cNvSpPr>
          <p:nvPr/>
        </p:nvSpPr>
        <p:spPr bwMode="auto">
          <a:xfrm>
            <a:off x="4267200" y="3219040"/>
            <a:ext cx="184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4056062" y="293964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latin typeface="Courier New" pitchFamily="49" charset="0"/>
              </a:rPr>
              <a:t>char</a:t>
            </a:r>
          </a:p>
        </p:txBody>
      </p:sp>
      <p:sp>
        <p:nvSpPr>
          <p:cNvPr id="49157" name="Line 6"/>
          <p:cNvSpPr>
            <a:spLocks noChangeShapeType="1"/>
          </p:cNvSpPr>
          <p:nvPr/>
        </p:nvSpPr>
        <p:spPr bwMode="auto">
          <a:xfrm>
            <a:off x="4179887" y="281422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4002087" y="2507840"/>
            <a:ext cx="715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latin typeface="Courier New" pitchFamily="49" charset="0"/>
              </a:rPr>
              <a:t>short</a:t>
            </a:r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 flipV="1">
            <a:off x="3567112" y="237449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4056062" y="207762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latin typeface="Courier New" pitchFamily="49" charset="0"/>
              </a:rPr>
              <a:t>long</a:t>
            </a:r>
          </a:p>
        </p:txBody>
      </p:sp>
      <p:sp>
        <p:nvSpPr>
          <p:cNvPr id="49161" name="Line 10"/>
          <p:cNvSpPr>
            <a:spLocks noChangeShapeType="1"/>
          </p:cNvSpPr>
          <p:nvPr/>
        </p:nvSpPr>
        <p:spPr bwMode="auto">
          <a:xfrm>
            <a:off x="2389187" y="1937928"/>
            <a:ext cx="394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4003675" y="1634715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latin typeface="Courier New" pitchFamily="49" charset="0"/>
              </a:rPr>
              <a:t>float</a:t>
            </a:r>
          </a:p>
        </p:txBody>
      </p:sp>
      <p:sp>
        <p:nvSpPr>
          <p:cNvPr id="49163" name="Line 12"/>
          <p:cNvSpPr>
            <a:spLocks noChangeShapeType="1"/>
          </p:cNvSpPr>
          <p:nvPr/>
        </p:nvSpPr>
        <p:spPr bwMode="auto">
          <a:xfrm flipV="1">
            <a:off x="920750" y="1495015"/>
            <a:ext cx="687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3948112" y="1212440"/>
            <a:ext cx="822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latin typeface="Courier New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706211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콘솔 </a:t>
            </a:r>
            <a:endParaRPr lang="en-US" altLang="ko-KR" sz="8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입출력 함수</a:t>
            </a:r>
          </a:p>
          <a:p>
            <a:pPr algn="ctr"/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57B70E-0985-4584-8D1E-93B185D5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E9C8714-E0FC-408D-A974-FAB593AF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ko-KR" altLang="en-US" dirty="0"/>
              <a:t>비주얼 스튜디오 환경설정</a:t>
            </a:r>
            <a:r>
              <a:rPr lang="en-US" altLang="ko-KR" dirty="0"/>
              <a:t>-2-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0F78552-5645-4D1D-B0A0-D023A8C22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88" y="500043"/>
            <a:ext cx="6503904" cy="4610954"/>
          </a:xfrm>
        </p:spPr>
      </p:pic>
    </p:spTree>
    <p:extLst>
      <p:ext uri="{BB962C8B-B14F-4D97-AF65-F5344CB8AC3E}">
        <p14:creationId xmlns:p14="http://schemas.microsoft.com/office/powerpoint/2010/main" val="19171685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printf()</a:t>
            </a:r>
          </a:p>
          <a:p>
            <a:pPr lvl="1"/>
            <a:r>
              <a:rPr lang="ko-KR" altLang="en-US"/>
              <a:t>콘솔에 옵션에 따른 문자나 숫자를 출력</a:t>
            </a:r>
          </a:p>
          <a:p>
            <a:pPr lvl="1"/>
            <a:r>
              <a:rPr lang="ko-KR" altLang="en-US"/>
              <a:t>프린트를 하려고 하는 문자열이나 변수의 수형에 따라 </a:t>
            </a:r>
            <a:r>
              <a:rPr lang="en-US" altLang="ko-KR"/>
              <a:t>printf()</a:t>
            </a:r>
            <a:r>
              <a:rPr lang="ko-KR" altLang="en-US"/>
              <a:t>에 주워지는 명령이 달라짐</a:t>
            </a:r>
          </a:p>
          <a:p>
            <a:pPr lvl="1"/>
            <a:r>
              <a:rPr lang="en-US" altLang="ko-KR"/>
              <a:t>printf("%d ... \n", a); </a:t>
            </a:r>
            <a:r>
              <a:rPr lang="ko-KR" altLang="en-US"/>
              <a:t>로 </a:t>
            </a:r>
            <a:r>
              <a:rPr lang="en-US" altLang="ko-KR"/>
              <a:t>"d"</a:t>
            </a:r>
            <a:r>
              <a:rPr lang="ko-KR" altLang="en-US"/>
              <a:t>를 변환문자라고 함</a:t>
            </a:r>
          </a:p>
          <a:p>
            <a:pPr lvl="2"/>
            <a:r>
              <a:rPr lang="en-US" altLang="ko-KR"/>
              <a:t>%d : </a:t>
            </a:r>
            <a:r>
              <a:rPr lang="ko-KR" altLang="en-US"/>
              <a:t>인수를 </a:t>
            </a:r>
            <a:r>
              <a:rPr lang="en-US" altLang="ko-KR"/>
              <a:t>10</a:t>
            </a:r>
            <a:r>
              <a:rPr lang="ko-KR" altLang="en-US"/>
              <a:t>진수로 변환한다</a:t>
            </a:r>
            <a:r>
              <a:rPr lang="en-US" altLang="ko-KR"/>
              <a:t>. </a:t>
            </a:r>
            <a:r>
              <a:rPr lang="ko-KR" altLang="en-US"/>
              <a:t>정수형</a:t>
            </a:r>
          </a:p>
          <a:p>
            <a:pPr lvl="2"/>
            <a:r>
              <a:rPr lang="en-US" altLang="ko-KR"/>
              <a:t>%o : </a:t>
            </a:r>
            <a:r>
              <a:rPr lang="ko-KR" altLang="en-US"/>
              <a:t>인수를 </a:t>
            </a:r>
            <a:r>
              <a:rPr lang="en-US" altLang="ko-KR"/>
              <a:t>8</a:t>
            </a:r>
            <a:r>
              <a:rPr lang="ko-KR" altLang="en-US"/>
              <a:t>진수로 변환한다</a:t>
            </a:r>
            <a:r>
              <a:rPr lang="en-US" altLang="ko-KR"/>
              <a:t>. </a:t>
            </a:r>
            <a:r>
              <a:rPr lang="ko-KR" altLang="en-US"/>
              <a:t>정수형</a:t>
            </a:r>
          </a:p>
          <a:p>
            <a:pPr lvl="2"/>
            <a:r>
              <a:rPr lang="en-US" altLang="ko-KR"/>
              <a:t>%x : </a:t>
            </a:r>
            <a:r>
              <a:rPr lang="ko-KR" altLang="en-US"/>
              <a:t>인수를 </a:t>
            </a:r>
            <a:r>
              <a:rPr lang="en-US" altLang="ko-KR"/>
              <a:t>16</a:t>
            </a:r>
            <a:r>
              <a:rPr lang="ko-KR" altLang="en-US"/>
              <a:t>진수로 변환한다</a:t>
            </a:r>
            <a:r>
              <a:rPr lang="en-US" altLang="ko-KR"/>
              <a:t>. </a:t>
            </a:r>
            <a:r>
              <a:rPr lang="ko-KR" altLang="en-US"/>
              <a:t>정수형</a:t>
            </a:r>
          </a:p>
          <a:p>
            <a:pPr lvl="2"/>
            <a:r>
              <a:rPr lang="en-US" altLang="ko-KR"/>
              <a:t>%u : </a:t>
            </a:r>
            <a:r>
              <a:rPr lang="ko-KR" altLang="en-US"/>
              <a:t>인수를 부호없는 </a:t>
            </a:r>
            <a:r>
              <a:rPr lang="en-US" altLang="ko-KR"/>
              <a:t>10</a:t>
            </a:r>
            <a:r>
              <a:rPr lang="ko-KR" altLang="en-US"/>
              <a:t>진수로 변환한다</a:t>
            </a:r>
            <a:r>
              <a:rPr lang="en-US" altLang="ko-KR"/>
              <a:t>. </a:t>
            </a:r>
            <a:r>
              <a:rPr lang="ko-KR" altLang="en-US"/>
              <a:t>정수형</a:t>
            </a:r>
          </a:p>
          <a:p>
            <a:pPr lvl="2"/>
            <a:r>
              <a:rPr lang="en-US" altLang="ko-KR"/>
              <a:t>%c : </a:t>
            </a:r>
            <a:r>
              <a:rPr lang="ko-KR" altLang="en-US"/>
              <a:t>인수를 한 문자로서 출력한다</a:t>
            </a:r>
            <a:r>
              <a:rPr lang="en-US" altLang="ko-KR"/>
              <a:t>. </a:t>
            </a:r>
            <a:r>
              <a:rPr lang="ko-KR" altLang="en-US"/>
              <a:t>정수형</a:t>
            </a:r>
            <a:r>
              <a:rPr lang="en-US" altLang="ko-KR"/>
              <a:t>(</a:t>
            </a:r>
            <a:r>
              <a:rPr lang="ko-KR" altLang="en-US"/>
              <a:t>문자형</a:t>
            </a:r>
            <a:r>
              <a:rPr lang="en-US" altLang="ko-KR"/>
              <a:t>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출력함수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z="2000" dirty="0"/>
              <a:t>%s : </a:t>
            </a:r>
            <a:r>
              <a:rPr lang="ko-KR" altLang="en-US" sz="2000" dirty="0"/>
              <a:t>인수에 따라서 지시되는 문자열을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출력되는 것은 </a:t>
            </a:r>
            <a:r>
              <a:rPr lang="en-US" altLang="ko-KR" sz="2000" dirty="0"/>
              <a:t>null</a:t>
            </a:r>
            <a:r>
              <a:rPr lang="ko-KR" altLang="en-US" sz="2000" dirty="0"/>
              <a:t>문자의 앞의 문자까지이든가</a:t>
            </a:r>
            <a:r>
              <a:rPr lang="en-US" altLang="ko-KR" sz="2000" dirty="0"/>
              <a:t>, </a:t>
            </a:r>
            <a:r>
              <a:rPr lang="ko-KR" altLang="en-US" sz="2000" dirty="0"/>
              <a:t>지시된 최대의 </a:t>
            </a:r>
            <a:r>
              <a:rPr lang="ko-KR" altLang="en-US" sz="2000" dirty="0" err="1"/>
              <a:t>문자수</a:t>
            </a:r>
            <a:r>
              <a:rPr lang="ko-KR" altLang="en-US" sz="2000" dirty="0"/>
              <a:t> 만큼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문자형에 있어서 </a:t>
            </a:r>
            <a:r>
              <a:rPr lang="ko-KR" altLang="en-US" sz="2000" dirty="0" err="1"/>
              <a:t>포인터형</a:t>
            </a:r>
            <a:endParaRPr lang="ko-KR" altLang="en-US" sz="2000" dirty="0"/>
          </a:p>
          <a:p>
            <a:pPr lvl="2"/>
            <a:r>
              <a:rPr lang="en-US" altLang="ko-KR" sz="2000" dirty="0"/>
              <a:t>%f : </a:t>
            </a:r>
            <a:r>
              <a:rPr lang="ko-KR" altLang="en-US" sz="2000" dirty="0"/>
              <a:t>인수를 </a:t>
            </a:r>
            <a:r>
              <a:rPr lang="en-US" altLang="ko-KR" sz="2000" dirty="0"/>
              <a:t>float</a:t>
            </a:r>
            <a:r>
              <a:rPr lang="ko-KR" altLang="en-US" sz="2000" dirty="0"/>
              <a:t>든가</a:t>
            </a:r>
            <a:r>
              <a:rPr lang="en-US" altLang="ko-KR" sz="2000" dirty="0"/>
              <a:t>, double</a:t>
            </a:r>
            <a:r>
              <a:rPr lang="ko-KR" altLang="en-US" sz="2000" dirty="0"/>
              <a:t>로서 받아들여 </a:t>
            </a:r>
            <a:r>
              <a:rPr lang="ko-KR" altLang="en-US" sz="2000" dirty="0" err="1"/>
              <a:t>실수형의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진수로 변환한다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부동소수점형</a:t>
            </a:r>
            <a:endParaRPr lang="ko-KR" altLang="en-US" sz="2000" dirty="0"/>
          </a:p>
          <a:p>
            <a:pPr lvl="2"/>
            <a:r>
              <a:rPr lang="en-US" altLang="ko-KR" sz="2000" dirty="0"/>
              <a:t>%e : </a:t>
            </a:r>
            <a:r>
              <a:rPr lang="ko-KR" altLang="en-US" sz="2000" dirty="0"/>
              <a:t>인수를 </a:t>
            </a:r>
            <a:r>
              <a:rPr lang="en-US" altLang="ko-KR" sz="2000" dirty="0"/>
              <a:t>float</a:t>
            </a:r>
            <a:r>
              <a:rPr lang="ko-KR" altLang="en-US" sz="2000" dirty="0"/>
              <a:t>든가</a:t>
            </a:r>
            <a:r>
              <a:rPr lang="en-US" altLang="ko-KR" sz="2000" dirty="0"/>
              <a:t>, double</a:t>
            </a:r>
            <a:r>
              <a:rPr lang="ko-KR" altLang="en-US" sz="2000" dirty="0"/>
              <a:t>로서 받아들여 예로 </a:t>
            </a:r>
            <a:r>
              <a:rPr lang="en-US" altLang="ko-KR" sz="2000" dirty="0"/>
              <a:t>10.2e8</a:t>
            </a:r>
            <a:r>
              <a:rPr lang="ko-KR" altLang="en-US" sz="2000" dirty="0"/>
              <a:t>형태의 </a:t>
            </a:r>
            <a:r>
              <a:rPr lang="en-US" altLang="ko-KR" sz="2000" dirty="0"/>
              <a:t>10</a:t>
            </a:r>
            <a:r>
              <a:rPr lang="ko-KR" altLang="en-US" sz="2000" dirty="0"/>
              <a:t>진수로 변환한다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부동소수점형</a:t>
            </a:r>
            <a:endParaRPr lang="ko-KR" altLang="en-US" sz="2000" dirty="0"/>
          </a:p>
          <a:p>
            <a:pPr lvl="2"/>
            <a:r>
              <a:rPr lang="en-US" altLang="ko-KR" sz="2000" dirty="0"/>
              <a:t>%g : %e</a:t>
            </a:r>
            <a:r>
              <a:rPr lang="ko-KR" altLang="en-US" sz="2000" dirty="0"/>
              <a:t>이던가 </a:t>
            </a:r>
            <a:r>
              <a:rPr lang="en-US" altLang="ko-KR" sz="2000" dirty="0"/>
              <a:t>%f</a:t>
            </a:r>
            <a:r>
              <a:rPr lang="ko-KR" altLang="en-US" sz="2000" dirty="0"/>
              <a:t>에 따른 변환의 문자수의 적은 쪽의 변환	을 취한다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부동소수점형</a:t>
            </a:r>
            <a:endParaRPr lang="ko-KR" altLang="en-US" sz="2000" dirty="0"/>
          </a:p>
          <a:p>
            <a:pPr lvl="1"/>
            <a:r>
              <a:rPr lang="ko-KR" altLang="en-US" dirty="0"/>
              <a:t> 위의 </a:t>
            </a:r>
            <a:r>
              <a:rPr lang="en-US" altLang="ko-KR" dirty="0"/>
              <a:t>5</a:t>
            </a:r>
            <a:r>
              <a:rPr lang="ko-KR" altLang="en-US" dirty="0"/>
              <a:t>가지는 자주 사용되지만</a:t>
            </a:r>
            <a:r>
              <a:rPr lang="en-US" altLang="ko-KR" dirty="0"/>
              <a:t>, </a:t>
            </a:r>
            <a:r>
              <a:rPr lang="ko-KR" altLang="en-US" dirty="0"/>
              <a:t>밑의 </a:t>
            </a:r>
            <a:r>
              <a:rPr lang="en-US" altLang="ko-KR" dirty="0"/>
              <a:t>4</a:t>
            </a:r>
            <a:r>
              <a:rPr lang="ko-KR" altLang="en-US" dirty="0"/>
              <a:t>개의 경우는 필요할 때만 </a:t>
            </a:r>
            <a:r>
              <a:rPr lang="ko-KR" altLang="en-US" dirty="0" err="1"/>
              <a:t>사용며</a:t>
            </a:r>
            <a:r>
              <a:rPr lang="en-US" altLang="ko-KR" dirty="0"/>
              <a:t>, </a:t>
            </a:r>
            <a:r>
              <a:rPr lang="ko-KR" altLang="en-US" dirty="0"/>
              <a:t>어떤 시스템은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en-US" altLang="ko-KR" dirty="0"/>
              <a:t>g</a:t>
            </a:r>
            <a:r>
              <a:rPr lang="ko-KR" altLang="en-US" dirty="0"/>
              <a:t>는 없는 경우도 있음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#include 〈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#define PI 3.14159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int number = 5;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float ouzo = 13.5;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int cost = 31000;</a:t>
            </a:r>
          </a:p>
          <a:p>
            <a:pPr lvl="2">
              <a:lnSpc>
                <a:spcPct val="90000"/>
              </a:lnSpc>
            </a:pPr>
            <a:endParaRPr lang="en-US" altLang="ko-KR" sz="20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("The %d women drank %f glasses of ouzo.\n", number, ouzo);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("The value of pi is %f.\n", PI);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Times New Roman"/>
              </a:rPr>
              <a:t>“</a:t>
            </a:r>
            <a:r>
              <a:rPr lang="ko-KR" altLang="en-US" sz="2000" dirty="0"/>
              <a:t>히히 안녕하세요</a:t>
            </a:r>
            <a:r>
              <a:rPr lang="en-US" altLang="ko-KR" sz="2000" dirty="0"/>
              <a:t>,\n");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("%</a:t>
            </a:r>
            <a:r>
              <a:rPr lang="en-US" altLang="ko-KR" sz="2000" dirty="0" err="1"/>
              <a:t>c%d</a:t>
            </a:r>
            <a:r>
              <a:rPr lang="en-US" altLang="ko-KR" sz="2000" dirty="0"/>
              <a:t>\n", '$', cost);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("If you want to print percent...put character %%.\n");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("number = %d", number = 1+3);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86776" cy="500042"/>
          </a:xfrm>
        </p:spPr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의 사용 예제 프로그램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#define PI 3.14159</a:t>
            </a:r>
          </a:p>
          <a:p>
            <a:pPr lvl="1"/>
            <a:r>
              <a:rPr lang="ko-KR" altLang="en-US" sz="2200"/>
              <a:t>선행처리기 </a:t>
            </a:r>
            <a:r>
              <a:rPr lang="en-US" altLang="ko-KR" sz="2200"/>
              <a:t>define</a:t>
            </a:r>
            <a:r>
              <a:rPr lang="ko-KR" altLang="en-US" sz="2200"/>
              <a:t>을 이용해서 </a:t>
            </a:r>
            <a:r>
              <a:rPr lang="en-US" altLang="ko-KR" sz="2200"/>
              <a:t>PI</a:t>
            </a:r>
            <a:r>
              <a:rPr lang="ko-KR" altLang="en-US" sz="2200"/>
              <a:t>는 </a:t>
            </a:r>
            <a:r>
              <a:rPr lang="en-US" altLang="ko-KR" sz="2200"/>
              <a:t>3.14159</a:t>
            </a:r>
            <a:r>
              <a:rPr lang="ko-KR" altLang="en-US" sz="2200"/>
              <a:t>로 정의</a:t>
            </a:r>
          </a:p>
          <a:p>
            <a:r>
              <a:rPr lang="en-US" altLang="ko-KR" sz="2400"/>
              <a:t>printf("The %d women drank %f glasses of ouzo.\n", number, ouzo);</a:t>
            </a:r>
          </a:p>
          <a:p>
            <a:pPr lvl="1"/>
            <a:r>
              <a:rPr lang="en-US" altLang="ko-KR" sz="2200"/>
              <a:t> %</a:t>
            </a:r>
            <a:r>
              <a:rPr lang="ko-KR" altLang="en-US" sz="2200"/>
              <a:t>가 위치한 자리에 </a:t>
            </a:r>
            <a:r>
              <a:rPr lang="en-US" altLang="ko-KR" sz="2200"/>
              <a:t>d</a:t>
            </a:r>
            <a:r>
              <a:rPr lang="ko-KR" altLang="en-US" sz="2200"/>
              <a:t>이므로 </a:t>
            </a:r>
            <a:r>
              <a:rPr lang="en-US" altLang="ko-KR" sz="2200"/>
              <a:t>10</a:t>
            </a:r>
            <a:r>
              <a:rPr lang="ko-KR" altLang="en-US" sz="2200"/>
              <a:t>진수</a:t>
            </a:r>
            <a:r>
              <a:rPr lang="en-US" altLang="ko-KR" sz="2200"/>
              <a:t>(decimal)</a:t>
            </a:r>
            <a:r>
              <a:rPr lang="ko-KR" altLang="en-US" sz="2200"/>
              <a:t>로 </a:t>
            </a:r>
            <a:r>
              <a:rPr lang="en-US" altLang="ko-KR" sz="2200"/>
              <a:t>number</a:t>
            </a:r>
            <a:r>
              <a:rPr lang="ko-KR" altLang="en-US" sz="2200"/>
              <a:t>변수에 있는 값을 출력</a:t>
            </a:r>
          </a:p>
          <a:p>
            <a:pPr lvl="1"/>
            <a:r>
              <a:rPr lang="ko-KR" altLang="en-US" sz="2200"/>
              <a:t> 또</a:t>
            </a:r>
            <a:r>
              <a:rPr lang="en-US" altLang="ko-KR" sz="2200"/>
              <a:t>... </a:t>
            </a:r>
            <a:r>
              <a:rPr lang="ko-KR" altLang="en-US" sz="2200"/>
              <a:t>두번째 </a:t>
            </a:r>
            <a:r>
              <a:rPr lang="en-US" altLang="ko-KR" sz="2200"/>
              <a:t>%</a:t>
            </a:r>
            <a:r>
              <a:rPr lang="ko-KR" altLang="en-US" sz="2200"/>
              <a:t>가 위치한 자리에 </a:t>
            </a:r>
            <a:r>
              <a:rPr lang="en-US" altLang="ko-KR" sz="2200"/>
              <a:t>f</a:t>
            </a:r>
            <a:r>
              <a:rPr lang="ko-KR" altLang="en-US" sz="2200"/>
              <a:t>이므로 부동소수점형</a:t>
            </a:r>
            <a:r>
              <a:rPr lang="en-US" altLang="ko-KR" sz="2200"/>
              <a:t>(float)</a:t>
            </a:r>
            <a:r>
              <a:rPr lang="ko-KR" altLang="en-US" sz="2200"/>
              <a:t>으로 변수 </a:t>
            </a:r>
            <a:r>
              <a:rPr lang="en-US" altLang="ko-KR" sz="2200"/>
              <a:t>ouzo</a:t>
            </a:r>
            <a:r>
              <a:rPr lang="ko-KR" altLang="en-US" sz="2200"/>
              <a:t>에 있는 값을 출력</a:t>
            </a:r>
            <a:r>
              <a:rPr lang="en-US" altLang="ko-KR" sz="2200"/>
              <a:t>. float</a:t>
            </a:r>
            <a:r>
              <a:rPr lang="ko-KR" altLang="en-US" sz="2200"/>
              <a:t>형은 소수점이하 </a:t>
            </a:r>
            <a:r>
              <a:rPr lang="en-US" altLang="ko-KR" sz="2200"/>
              <a:t>6</a:t>
            </a:r>
            <a:r>
              <a:rPr lang="ko-KR" altLang="en-US" sz="2200"/>
              <a:t>째자리까지 출력함</a:t>
            </a:r>
          </a:p>
          <a:p>
            <a:r>
              <a:rPr lang="en-US" altLang="ko-KR" sz="2400"/>
              <a:t>printf("The value of pi is %f.\n", PI);</a:t>
            </a:r>
          </a:p>
          <a:p>
            <a:pPr lvl="1"/>
            <a:r>
              <a:rPr lang="en-US" altLang="ko-KR" sz="2200"/>
              <a:t>%</a:t>
            </a:r>
            <a:r>
              <a:rPr lang="ko-KR" altLang="en-US" sz="2200"/>
              <a:t>가 위치한 자리에 </a:t>
            </a:r>
            <a:r>
              <a:rPr lang="en-US" altLang="ko-KR" sz="2200"/>
              <a:t>f</a:t>
            </a:r>
            <a:r>
              <a:rPr lang="ko-KR" altLang="en-US" sz="2200"/>
              <a:t>이므로 </a:t>
            </a:r>
            <a:r>
              <a:rPr lang="en-US" altLang="ko-KR" sz="2200"/>
              <a:t>float</a:t>
            </a:r>
            <a:r>
              <a:rPr lang="ko-KR" altLang="en-US" sz="2200"/>
              <a:t>형으로</a:t>
            </a:r>
            <a:r>
              <a:rPr lang="en-US" altLang="ko-KR" sz="2200"/>
              <a:t>... 10</a:t>
            </a:r>
            <a:r>
              <a:rPr lang="ko-KR" altLang="en-US" sz="2200"/>
              <a:t>진수형태로 소수점 이하 </a:t>
            </a:r>
            <a:r>
              <a:rPr lang="en-US" altLang="ko-KR" sz="2200"/>
              <a:t>6</a:t>
            </a:r>
            <a:r>
              <a:rPr lang="ko-KR" altLang="en-US" sz="2200"/>
              <a:t>째자리까지 출력</a:t>
            </a:r>
            <a:r>
              <a:rPr lang="en-US" altLang="ko-KR" sz="220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printf("</a:t>
            </a:r>
            <a:r>
              <a:rPr lang="ko-KR" altLang="en-US"/>
              <a:t>히히 안녕하세요</a:t>
            </a:r>
            <a:r>
              <a:rPr lang="en-US" altLang="ko-KR"/>
              <a:t>,\n");</a:t>
            </a:r>
          </a:p>
          <a:p>
            <a:pPr lvl="1"/>
            <a:r>
              <a:rPr lang="en-US" altLang="ko-KR"/>
              <a:t>new line</a:t>
            </a:r>
            <a:r>
              <a:rPr lang="ko-KR" altLang="en-US"/>
              <a:t>으로 개행문자</a:t>
            </a:r>
          </a:p>
          <a:p>
            <a:r>
              <a:rPr lang="en-US" altLang="ko-KR"/>
              <a:t>printf("%c%d\n", '$', cost);</a:t>
            </a:r>
          </a:p>
          <a:p>
            <a:pPr lvl="1"/>
            <a:r>
              <a:rPr lang="ko-KR" altLang="en-US"/>
              <a:t>문자상수</a:t>
            </a:r>
            <a:r>
              <a:rPr lang="en-US" altLang="ko-KR"/>
              <a:t>, </a:t>
            </a:r>
            <a:r>
              <a:rPr lang="ko-KR" altLang="en-US"/>
              <a:t>즉 특수기호</a:t>
            </a:r>
            <a:r>
              <a:rPr lang="en-US" altLang="ko-KR"/>
              <a:t>('$')</a:t>
            </a:r>
            <a:r>
              <a:rPr lang="ko-KR" altLang="en-US"/>
              <a:t>출력</a:t>
            </a:r>
            <a:r>
              <a:rPr lang="en-US" altLang="ko-KR"/>
              <a:t>. $, </a:t>
            </a:r>
            <a:r>
              <a:rPr lang="ko-KR" altLang="en-US"/>
              <a:t>이렇게 한문자이므로 작은인용부호</a:t>
            </a:r>
            <a:r>
              <a:rPr lang="en-US" altLang="ko-KR"/>
              <a:t>(' ')</a:t>
            </a:r>
            <a:r>
              <a:rPr lang="ko-KR" altLang="en-US"/>
              <a:t>를 사용하고</a:t>
            </a:r>
            <a:r>
              <a:rPr lang="en-US" altLang="ko-KR"/>
              <a:t>, </a:t>
            </a:r>
            <a:r>
              <a:rPr lang="ko-KR" altLang="en-US"/>
              <a:t>두번째 </a:t>
            </a:r>
            <a:r>
              <a:rPr lang="en-US" altLang="ko-KR"/>
              <a:t>%</a:t>
            </a:r>
            <a:r>
              <a:rPr lang="ko-KR" altLang="en-US"/>
              <a:t>는 </a:t>
            </a:r>
            <a:r>
              <a:rPr lang="en-US" altLang="ko-KR"/>
              <a:t>d</a:t>
            </a:r>
            <a:r>
              <a:rPr lang="ko-KR" altLang="en-US"/>
              <a:t>로 </a:t>
            </a:r>
            <a:r>
              <a:rPr lang="en-US" altLang="ko-KR"/>
              <a:t>10</a:t>
            </a:r>
            <a:r>
              <a:rPr lang="ko-KR" altLang="en-US"/>
              <a:t>진수형태로 변수 </a:t>
            </a:r>
            <a:r>
              <a:rPr lang="en-US" altLang="ko-KR"/>
              <a:t>cost</a:t>
            </a:r>
            <a:r>
              <a:rPr lang="ko-KR" altLang="en-US"/>
              <a:t>에 있는 값을 출력</a:t>
            </a:r>
          </a:p>
          <a:p>
            <a:r>
              <a:rPr lang="en-US" altLang="ko-KR"/>
              <a:t>printf("If you want to print percent...put character %%.\n");</a:t>
            </a:r>
          </a:p>
          <a:p>
            <a:pPr lvl="1"/>
            <a:r>
              <a:rPr lang="en-US" altLang="ko-KR"/>
              <a:t>printf();</a:t>
            </a:r>
            <a:r>
              <a:rPr lang="ko-KR" altLang="en-US"/>
              <a:t>문으로 </a:t>
            </a:r>
            <a:r>
              <a:rPr lang="en-US" altLang="ko-KR"/>
              <a:t>%</a:t>
            </a:r>
            <a:r>
              <a:rPr lang="ko-KR" altLang="en-US"/>
              <a:t>를 출력하고 싶다면  연속으로 </a:t>
            </a:r>
            <a:r>
              <a:rPr lang="en-US" altLang="ko-KR"/>
              <a:t>%%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  <a:r>
              <a:rPr lang="en-US" altLang="ko-KR"/>
              <a:t>(2)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 scanf()</a:t>
            </a:r>
          </a:p>
          <a:p>
            <a:pPr lvl="1"/>
            <a:r>
              <a:rPr lang="en-US" altLang="ko-KR" sz="2200"/>
              <a:t> scanf()</a:t>
            </a:r>
            <a:r>
              <a:rPr lang="ko-KR" altLang="en-US" sz="2200"/>
              <a:t>에도 </a:t>
            </a:r>
            <a:r>
              <a:rPr lang="en-US" altLang="ko-KR" sz="2200"/>
              <a:t>printf()</a:t>
            </a:r>
            <a:r>
              <a:rPr lang="ko-KR" altLang="en-US" sz="2200"/>
              <a:t>와 같이 제어문자열과 인수의 나열이 필요함</a:t>
            </a:r>
          </a:p>
          <a:p>
            <a:pPr lvl="1"/>
            <a:r>
              <a:rPr lang="ko-KR" altLang="en-US" sz="2200"/>
              <a:t> </a:t>
            </a:r>
            <a:r>
              <a:rPr lang="en-US" altLang="ko-KR" sz="2200"/>
              <a:t>printf()</a:t>
            </a:r>
            <a:r>
              <a:rPr lang="ko-KR" altLang="en-US" sz="2200"/>
              <a:t>의 경우</a:t>
            </a:r>
            <a:r>
              <a:rPr lang="en-US" altLang="ko-KR" sz="2200"/>
              <a:t>... ()</a:t>
            </a:r>
            <a:r>
              <a:rPr lang="ko-KR" altLang="en-US" sz="2200"/>
              <a:t>안에</a:t>
            </a:r>
            <a:r>
              <a:rPr lang="en-US" altLang="ko-KR" sz="2200"/>
              <a:t>... </a:t>
            </a:r>
            <a:r>
              <a:rPr lang="ko-KR" altLang="en-US" sz="2200"/>
              <a:t>변수명칭</a:t>
            </a:r>
            <a:r>
              <a:rPr lang="en-US" altLang="ko-KR" sz="2200"/>
              <a:t>, </a:t>
            </a:r>
            <a:r>
              <a:rPr lang="ko-KR" altLang="en-US" sz="2200"/>
              <a:t>상수</a:t>
            </a:r>
            <a:r>
              <a:rPr lang="en-US" altLang="ko-KR" sz="2200"/>
              <a:t>, </a:t>
            </a:r>
            <a:r>
              <a:rPr lang="ko-KR" altLang="en-US" sz="2200"/>
              <a:t>연산식 등이 들어가게 되나 </a:t>
            </a:r>
            <a:r>
              <a:rPr lang="en-US" altLang="ko-KR" sz="2200"/>
              <a:t>scanf</a:t>
            </a:r>
            <a:r>
              <a:rPr lang="ko-KR" altLang="en-US" sz="2200"/>
              <a:t>는 변수의 포인터를 인수로 사용</a:t>
            </a:r>
          </a:p>
          <a:p>
            <a:pPr lvl="1"/>
            <a:endParaRPr lang="ko-KR" altLang="en-US" sz="2200"/>
          </a:p>
          <a:p>
            <a:r>
              <a:rPr lang="ko-KR" altLang="en-US" sz="2400"/>
              <a:t>실질적인 </a:t>
            </a:r>
            <a:r>
              <a:rPr lang="en-US" altLang="ko-KR" sz="2400"/>
              <a:t>scanf</a:t>
            </a:r>
            <a:r>
              <a:rPr lang="ko-KR" altLang="en-US" sz="2400"/>
              <a:t>의 사용</a:t>
            </a:r>
          </a:p>
          <a:p>
            <a:pPr lvl="1"/>
            <a:r>
              <a:rPr lang="en-US" altLang="ko-KR" sz="2200"/>
              <a:t>1. scanf</a:t>
            </a:r>
            <a:r>
              <a:rPr lang="ko-KR" altLang="en-US" sz="2200"/>
              <a:t>함수는 모니터를 통해서 변수에 값을 입력하는데 사용되는 함수</a:t>
            </a:r>
            <a:r>
              <a:rPr lang="en-US" altLang="ko-KR" sz="2200"/>
              <a:t>, </a:t>
            </a:r>
          </a:p>
          <a:p>
            <a:pPr lvl="1"/>
            <a:r>
              <a:rPr lang="en-US" altLang="ko-KR" sz="2200"/>
              <a:t>2. </a:t>
            </a:r>
            <a:r>
              <a:rPr lang="ko-KR" altLang="en-US" sz="2200"/>
              <a:t>기본 변수 수형들 중에 하나에 대하여 어떤 값을 읽어 들이고자 한다면</a:t>
            </a:r>
            <a:r>
              <a:rPr lang="en-US" altLang="ko-KR" sz="2200"/>
              <a:t>, </a:t>
            </a:r>
            <a:r>
              <a:rPr lang="ko-KR" altLang="en-US" sz="2200"/>
              <a:t>변수 명칭 앞에 </a:t>
            </a:r>
            <a:r>
              <a:rPr lang="en-US" altLang="ko-KR" sz="2200"/>
              <a:t>&amp;</a:t>
            </a:r>
            <a:r>
              <a:rPr lang="ko-KR" altLang="en-US" sz="2200"/>
              <a:t>를 붙임</a:t>
            </a:r>
            <a:r>
              <a:rPr lang="en-US" altLang="ko-KR" sz="2200"/>
              <a:t>.</a:t>
            </a:r>
          </a:p>
          <a:p>
            <a:pPr lvl="1"/>
            <a:r>
              <a:rPr lang="en-US" altLang="ko-KR" sz="2200"/>
              <a:t>3. </a:t>
            </a:r>
            <a:r>
              <a:rPr lang="ko-KR" altLang="en-US" sz="2200"/>
              <a:t>문자열변수에 대한 값을 읽어 들이고자 한다면 </a:t>
            </a:r>
            <a:r>
              <a:rPr lang="en-US" altLang="ko-KR" sz="2200"/>
              <a:t>&amp;</a:t>
            </a:r>
            <a:r>
              <a:rPr lang="ko-KR" altLang="en-US" sz="2200"/>
              <a:t>외에 다른 방법의 사용을 권함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입력 함수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scanf("%s", pet);</a:t>
            </a:r>
          </a:p>
          <a:p>
            <a:pPr lvl="1"/>
            <a:r>
              <a:rPr lang="en-US" altLang="ko-KR"/>
              <a:t>Pet : </a:t>
            </a:r>
            <a:r>
              <a:rPr lang="ko-KR" altLang="en-US"/>
              <a:t>문자열이 저장될 변수</a:t>
            </a:r>
          </a:p>
          <a:p>
            <a:pPr lvl="1"/>
            <a:r>
              <a:rPr lang="en-US" altLang="ko-KR"/>
              <a:t>%s :  s</a:t>
            </a:r>
            <a:r>
              <a:rPr lang="ko-KR" altLang="en-US"/>
              <a:t>는 </a:t>
            </a:r>
            <a:r>
              <a:rPr lang="en-US" altLang="ko-KR"/>
              <a:t>string</a:t>
            </a:r>
            <a:r>
              <a:rPr lang="ko-KR" altLang="en-US"/>
              <a:t>으로 문자열을 입력받음</a:t>
            </a:r>
          </a:p>
          <a:p>
            <a:pPr lvl="2"/>
            <a:r>
              <a:rPr lang="ko-KR" altLang="en-US"/>
              <a:t>문자열은 그자체가 시작주소값을 포함</a:t>
            </a:r>
          </a:p>
          <a:p>
            <a:pPr lvl="2"/>
            <a:r>
              <a:rPr lang="ko-KR" altLang="en-US"/>
              <a:t>그러므로 </a:t>
            </a:r>
            <a:r>
              <a:rPr lang="en-US" altLang="ko-KR"/>
              <a:t>pet</a:t>
            </a:r>
            <a:r>
              <a:rPr lang="ko-KR" altLang="en-US"/>
              <a:t>이라는 배열명</a:t>
            </a:r>
            <a:r>
              <a:rPr lang="en-US" altLang="ko-KR"/>
              <a:t>.. </a:t>
            </a:r>
            <a:r>
              <a:rPr lang="ko-KR" altLang="en-US"/>
              <a:t>즉 문자열을 만나면</a:t>
            </a:r>
            <a:r>
              <a:rPr lang="en-US" altLang="ko-KR"/>
              <a:t>, </a:t>
            </a:r>
            <a:r>
              <a:rPr lang="ko-KR" altLang="en-US"/>
              <a:t>컴퓨터는 </a:t>
            </a:r>
            <a:r>
              <a:rPr lang="en-US" altLang="ko-KR"/>
              <a:t>&amp;</a:t>
            </a:r>
            <a:r>
              <a:rPr lang="ko-KR" altLang="en-US"/>
              <a:t>와 같은 주소참조연산자가 없더라도 자연히 </a:t>
            </a:r>
            <a:r>
              <a:rPr lang="en-US" altLang="ko-KR"/>
              <a:t>pet</a:t>
            </a:r>
            <a:r>
              <a:rPr lang="ko-KR" altLang="en-US"/>
              <a:t>의 주소를 알고 그 주소를 찾아가 </a:t>
            </a:r>
            <a:r>
              <a:rPr lang="en-US" altLang="ko-KR"/>
              <a:t>pet</a:t>
            </a:r>
            <a:r>
              <a:rPr lang="ko-KR" altLang="en-US"/>
              <a:t>에 있는 값을 입력</a:t>
            </a:r>
            <a:r>
              <a:rPr lang="en-US" altLang="ko-KR"/>
              <a:t>.... </a:t>
            </a:r>
            <a:r>
              <a:rPr lang="ko-KR" altLang="en-US"/>
              <a:t>또는 출력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getchar()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한 문자를 입력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char ch = getchar();</a:t>
            </a:r>
          </a:p>
          <a:p>
            <a:pPr lvl="1">
              <a:buFontTx/>
              <a:buNone/>
            </a:pPr>
            <a:endParaRPr lang="en-US" altLang="ko-KR"/>
          </a:p>
          <a:p>
            <a:r>
              <a:rPr lang="en-US" altLang="ko-KR"/>
              <a:t> putchar()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한 문자를 출력</a:t>
            </a:r>
          </a:p>
          <a:p>
            <a:pPr lvl="1"/>
            <a:r>
              <a:rPr lang="ko-KR" altLang="en-US"/>
              <a:t> </a:t>
            </a:r>
            <a:r>
              <a:rPr lang="en-US" altLang="ko-KR"/>
              <a:t>Ex) putchar(ch);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Cf. Buffer : </a:t>
            </a:r>
            <a:r>
              <a:rPr lang="ko-KR" altLang="en-US"/>
              <a:t>문자의 임시 저장공간</a:t>
            </a:r>
          </a:p>
          <a:p>
            <a:pPr lvl="1"/>
            <a:endParaRPr lang="ko-KR" altLang="en-US"/>
          </a:p>
          <a:p>
            <a:pPr lvl="1"/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단일 문자의 입출력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char ch;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ch = getchar();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putchar(ch);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putchar(</a:t>
            </a:r>
            <a:r>
              <a:rPr lang="en-US" altLang="ko-KR" sz="2400">
                <a:latin typeface="Times New Roman"/>
              </a:rPr>
              <a:t>‘</a:t>
            </a:r>
            <a:r>
              <a:rPr lang="en-US" altLang="ko-KR" sz="2400"/>
              <a:t>S</a:t>
            </a:r>
            <a:r>
              <a:rPr lang="en-US" altLang="ko-KR" sz="2400">
                <a:latin typeface="Times New Roman"/>
              </a:rPr>
              <a:t>’</a:t>
            </a:r>
            <a:r>
              <a:rPr lang="en-US" altLang="ko-KR" sz="240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putchar(</a:t>
            </a:r>
            <a:r>
              <a:rPr lang="en-US" altLang="ko-KR" sz="2400">
                <a:latin typeface="Times New Roman"/>
              </a:rPr>
              <a:t>‘</a:t>
            </a:r>
            <a:r>
              <a:rPr lang="en-US" altLang="ko-KR" sz="2400"/>
              <a:t>\n</a:t>
            </a:r>
            <a:r>
              <a:rPr lang="en-US" altLang="ko-KR" sz="2400">
                <a:latin typeface="Times New Roman"/>
              </a:rPr>
              <a:t>’</a:t>
            </a:r>
            <a:r>
              <a:rPr lang="en-US" altLang="ko-KR" sz="240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putchar(</a:t>
            </a:r>
            <a:r>
              <a:rPr lang="en-US" altLang="ko-KR" sz="2400">
                <a:latin typeface="Times New Roman"/>
              </a:rPr>
              <a:t>‘</a:t>
            </a:r>
            <a:r>
              <a:rPr lang="en-US" altLang="ko-KR" sz="2400"/>
              <a:t>\007</a:t>
            </a:r>
            <a:r>
              <a:rPr lang="en-US" altLang="ko-KR" sz="2400">
                <a:latin typeface="Times New Roman"/>
              </a:rPr>
              <a:t>’</a:t>
            </a:r>
            <a:r>
              <a:rPr lang="en-US" altLang="ko-KR" sz="240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		putchar(getchar());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215338" cy="500042"/>
          </a:xfrm>
        </p:spPr>
        <p:txBody>
          <a:bodyPr/>
          <a:lstStyle/>
          <a:p>
            <a:r>
              <a:rPr lang="ko-KR" altLang="en-US" dirty="0"/>
              <a:t>단일 문자 입출력 함수 예제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변수의 범위</a:t>
            </a:r>
          </a:p>
          <a:p>
            <a:pPr lvl="1"/>
            <a:r>
              <a:rPr lang="ko-KR" altLang="en-US"/>
              <a:t>프로그램 내에서 변수가 사용될 수 있는 범위나 또는 변수가 프로그램 내에서 효과를 나타낼 수 있는 범위</a:t>
            </a:r>
          </a:p>
          <a:p>
            <a:pPr lvl="1"/>
            <a:r>
              <a:rPr lang="ko-KR" altLang="en-US"/>
              <a:t>변수의 생명</a:t>
            </a:r>
            <a:r>
              <a:rPr lang="en-US" altLang="ko-KR"/>
              <a:t>, </a:t>
            </a:r>
            <a:r>
              <a:rPr lang="ko-KR" altLang="en-US"/>
              <a:t>즉 메모리에서 변수의 값이 보존되는 기간이나 변수에 저장 영역이 할당되고  해제되는 시기에 영향</a:t>
            </a:r>
          </a:p>
          <a:p>
            <a:pPr lvl="1"/>
            <a:r>
              <a:rPr lang="ko-KR" altLang="en-US"/>
              <a:t>지역 변수</a:t>
            </a:r>
            <a:r>
              <a:rPr lang="en-US" altLang="ko-KR"/>
              <a:t>, </a:t>
            </a:r>
            <a:r>
              <a:rPr lang="ko-KR" altLang="en-US"/>
              <a:t>전역 변수</a:t>
            </a:r>
          </a:p>
          <a:p>
            <a:pPr lvl="1"/>
            <a:r>
              <a:rPr lang="ko-KR" altLang="en-US"/>
              <a:t>구조화 프로그래밍 </a:t>
            </a:r>
            <a:r>
              <a:rPr lang="en-US" altLang="ko-KR"/>
              <a:t>: </a:t>
            </a:r>
            <a:r>
              <a:rPr lang="ko-KR" altLang="en-US"/>
              <a:t>독립된 함수로 프로그램 분할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범위</a:t>
            </a:r>
          </a:p>
        </p:txBody>
      </p:sp>
    </p:spTree>
    <p:extLst>
      <p:ext uri="{BB962C8B-B14F-4D97-AF65-F5344CB8AC3E}">
        <p14:creationId xmlns:p14="http://schemas.microsoft.com/office/powerpoint/2010/main" val="24094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EF13B7-93B7-4422-BF27-3EB2687B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FEF66D2-8CD9-46FE-8734-3DC62563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ko-KR" altLang="en-US" dirty="0"/>
              <a:t>비주얼 스튜디오 환경설정</a:t>
            </a:r>
            <a:r>
              <a:rPr lang="en-US" altLang="ko-KR" dirty="0"/>
              <a:t>-3-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4ADFB4F4-25DA-45B5-8CBF-ED0FE0980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497"/>
            <a:ext cx="8964276" cy="1286054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502FF9-A5E8-4A6D-8AD7-EE436C07B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" y="532971"/>
            <a:ext cx="8964276" cy="12860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EE8992-94C0-46D6-9D61-070EB78D3EA3}"/>
              </a:ext>
            </a:extLst>
          </p:cNvPr>
          <p:cNvSpPr txBox="1"/>
          <p:nvPr/>
        </p:nvSpPr>
        <p:spPr>
          <a:xfrm>
            <a:off x="3360160" y="190092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아래처럼 변경한다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F647C-EB2D-448E-B88E-02D745E155C2}"/>
              </a:ext>
            </a:extLst>
          </p:cNvPr>
          <p:cNvSpPr txBox="1"/>
          <p:nvPr/>
        </p:nvSpPr>
        <p:spPr>
          <a:xfrm>
            <a:off x="96145" y="3811566"/>
            <a:ext cx="6537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이름 </a:t>
            </a:r>
            <a:r>
              <a:rPr lang="en-US" altLang="ko-KR" dirty="0"/>
              <a:t>: “</a:t>
            </a:r>
            <a:r>
              <a:rPr lang="ko-KR" altLang="en-US" dirty="0"/>
              <a:t>원하는 프로젝트명</a:t>
            </a:r>
            <a:r>
              <a:rPr lang="en-US" altLang="ko-KR" dirty="0"/>
              <a:t>”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</a:t>
            </a:r>
            <a:r>
              <a:rPr lang="ko-KR" altLang="en-US" dirty="0"/>
              <a:t>위치 </a:t>
            </a:r>
            <a:r>
              <a:rPr lang="en-US" altLang="ko-KR" dirty="0"/>
              <a:t>: “</a:t>
            </a:r>
            <a:r>
              <a:rPr lang="ko-KR" altLang="en-US" dirty="0"/>
              <a:t>원하는 폴더</a:t>
            </a:r>
            <a:r>
              <a:rPr lang="en-US" altLang="ko-KR" dirty="0"/>
              <a:t>”</a:t>
            </a:r>
            <a:r>
              <a:rPr lang="ko-KR" altLang="en-US" dirty="0"/>
              <a:t>를 지정한다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</a:t>
            </a:r>
            <a:r>
              <a:rPr lang="ko-KR" altLang="en-US" dirty="0" err="1"/>
              <a:t>솔류션</a:t>
            </a:r>
            <a:r>
              <a:rPr lang="ko-KR" altLang="en-US" dirty="0"/>
              <a:t> 이름 </a:t>
            </a:r>
            <a:r>
              <a:rPr lang="en-US" altLang="ko-KR" dirty="0"/>
              <a:t>: “</a:t>
            </a:r>
            <a:r>
              <a:rPr lang="ko-KR" altLang="en-US" dirty="0"/>
              <a:t>원하는 </a:t>
            </a:r>
            <a:r>
              <a:rPr lang="ko-KR" altLang="en-US" dirty="0" err="1"/>
              <a:t>솔류션명</a:t>
            </a:r>
            <a:r>
              <a:rPr lang="en-US" altLang="ko-KR" dirty="0"/>
              <a:t>”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4)”</a:t>
            </a:r>
            <a:r>
              <a:rPr lang="ko-KR" altLang="en-US" dirty="0"/>
              <a:t>확인 버튼</a:t>
            </a:r>
            <a:r>
              <a:rPr lang="en-US" altLang="ko-KR" dirty="0"/>
              <a:t>”</a:t>
            </a:r>
            <a:r>
              <a:rPr lang="ko-KR" altLang="en-US" dirty="0"/>
              <a:t>을 클릭하면 입력된 이름으로 솔루션이 완성된다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72FDE3EF-12B7-4726-B28A-BD87735F1B58}"/>
              </a:ext>
            </a:extLst>
          </p:cNvPr>
          <p:cNvSpPr/>
          <p:nvPr/>
        </p:nvSpPr>
        <p:spPr bwMode="auto">
          <a:xfrm rot="10800000">
            <a:off x="2604890" y="1819025"/>
            <a:ext cx="648072" cy="53047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3335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정의</a:t>
            </a:r>
          </a:p>
          <a:p>
            <a:pPr lvl="1"/>
            <a:r>
              <a:rPr lang="ko-KR" altLang="en-US"/>
              <a:t>함수의 바깥에서 정의되는 것</a:t>
            </a:r>
            <a:r>
              <a:rPr lang="en-US" altLang="ko-KR"/>
              <a:t>(</a:t>
            </a:r>
            <a:r>
              <a:rPr lang="ko-KR" altLang="en-US"/>
              <a:t>전역 변수</a:t>
            </a:r>
            <a:r>
              <a:rPr lang="en-US" altLang="ko-KR"/>
              <a:t>), 0</a:t>
            </a:r>
            <a:r>
              <a:rPr lang="ko-KR" altLang="en-US"/>
              <a:t>으로 초기화</a:t>
            </a:r>
          </a:p>
          <a:p>
            <a:r>
              <a:rPr lang="ko-KR" altLang="en-US"/>
              <a:t>범위 </a:t>
            </a:r>
            <a:r>
              <a:rPr lang="en-US" altLang="ko-KR"/>
              <a:t>: </a:t>
            </a:r>
            <a:r>
              <a:rPr lang="ko-KR" altLang="en-US"/>
              <a:t>전체 프로그램</a:t>
            </a:r>
          </a:p>
          <a:p>
            <a:r>
              <a:rPr lang="ko-KR" altLang="en-US"/>
              <a:t>프로그램을 구성하는 대부분의 함수나 또는 모든 함수가 사용해야 하는 변수를 선언하는 경우에만 사용</a:t>
            </a:r>
            <a:r>
              <a:rPr lang="en-US" altLang="ko-KR"/>
              <a:t>.   </a:t>
            </a:r>
            <a:r>
              <a:rPr lang="ko-KR" altLang="en-US"/>
              <a:t>몇 개의 함수에서만 사용된다면 인수전달 방법 사용</a:t>
            </a:r>
          </a:p>
          <a:p>
            <a:r>
              <a:rPr lang="ko-KR" altLang="en-US"/>
              <a:t>단점 </a:t>
            </a:r>
            <a:r>
              <a:rPr lang="en-US" altLang="ko-KR"/>
              <a:t>: </a:t>
            </a:r>
            <a:r>
              <a:rPr lang="ko-KR" altLang="en-US"/>
              <a:t>구조화 프로그래밍에서 모듈의 독립성이 사라진다</a:t>
            </a:r>
            <a:r>
              <a:rPr lang="en-US" altLang="ko-KR"/>
              <a:t>.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외부 변수 </a:t>
            </a:r>
          </a:p>
        </p:txBody>
      </p:sp>
    </p:spTree>
    <p:extLst>
      <p:ext uri="{BB962C8B-B14F-4D97-AF65-F5344CB8AC3E}">
        <p14:creationId xmlns:p14="http://schemas.microsoft.com/office/powerpoint/2010/main" val="14985207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함수에서 외부 변수를 사용할 필요가 있을 때 사용</a:t>
            </a:r>
          </a:p>
          <a:p>
            <a:r>
              <a:rPr lang="en-US" altLang="ko-KR"/>
              <a:t>extern type name;</a:t>
            </a:r>
          </a:p>
          <a:p>
            <a:pPr lvl="1"/>
            <a:r>
              <a:rPr lang="ko-KR" altLang="en-US"/>
              <a:t>변수에 저장영역을 할당하는 변수 정의 부분과 </a:t>
            </a:r>
            <a:r>
              <a:rPr lang="en-US" altLang="ko-KR"/>
              <a:t>extern</a:t>
            </a:r>
            <a:r>
              <a:rPr lang="ko-KR" altLang="en-US"/>
              <a:t>을 사용하는 선언문의 차이점 </a:t>
            </a:r>
            <a:r>
              <a:rPr lang="en-US" altLang="ko-KR"/>
              <a:t>: </a:t>
            </a:r>
            <a:r>
              <a:rPr lang="ko-KR" altLang="en-US"/>
              <a:t>이 함수는 프로그램의 다른 어떤 곳에서 이러한 이름과 데이터 형으로 이미 정의 되었던 외부 변수를 사용한다는 의미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Extern </a:t>
            </a:r>
            <a:r>
              <a:rPr lang="ko-KR" altLang="en-US"/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20825425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정의</a:t>
            </a:r>
          </a:p>
          <a:p>
            <a:pPr lvl="1"/>
            <a:r>
              <a:rPr lang="ko-KR" altLang="en-US"/>
              <a:t>함수 내에서 정의 되는 것</a:t>
            </a:r>
            <a:r>
              <a:rPr lang="en-US" altLang="ko-KR"/>
              <a:t>, </a:t>
            </a:r>
            <a:r>
              <a:rPr lang="ko-KR" altLang="en-US"/>
              <a:t>범위는 정의되어 있는 함수로 제한</a:t>
            </a:r>
          </a:p>
          <a:p>
            <a:pPr lvl="1"/>
            <a:r>
              <a:rPr lang="ko-KR" altLang="en-US"/>
              <a:t>자동으로 </a:t>
            </a:r>
            <a:r>
              <a:rPr lang="en-US" altLang="ko-KR"/>
              <a:t>0</a:t>
            </a:r>
            <a:r>
              <a:rPr lang="ko-KR" altLang="en-US"/>
              <a:t>으로 초기화 안됨</a:t>
            </a:r>
          </a:p>
          <a:p>
            <a:pPr lvl="1"/>
            <a:r>
              <a:rPr lang="ko-KR" altLang="en-US"/>
              <a:t>기본적으로 자동변수</a:t>
            </a:r>
            <a:r>
              <a:rPr lang="en-US" altLang="ko-KR"/>
              <a:t>(automatic)</a:t>
            </a:r>
          </a:p>
          <a:p>
            <a:pPr lvl="2"/>
            <a:r>
              <a:rPr lang="ko-KR" altLang="en-US"/>
              <a:t>함수가 호출될 때마다 지역변수가 새롭게 생성되고  함수가 종료하면 소멸</a:t>
            </a:r>
          </a:p>
          <a:p>
            <a:pPr lvl="1"/>
            <a:r>
              <a:rPr lang="ko-KR" altLang="en-US"/>
              <a:t>정적 변수</a:t>
            </a:r>
            <a:r>
              <a:rPr lang="en-US" altLang="ko-KR"/>
              <a:t>(static)</a:t>
            </a:r>
          </a:p>
          <a:p>
            <a:pPr lvl="2"/>
            <a:r>
              <a:rPr lang="ko-KR" altLang="en-US"/>
              <a:t>지역 변수의 값을 보존해 둘 필요가 있을 때</a:t>
            </a:r>
          </a:p>
          <a:p>
            <a:pPr lvl="2"/>
            <a:r>
              <a:rPr lang="ko-KR" altLang="en-US"/>
              <a:t>함수가 처음 호출될 때에만 초기화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지역 변수</a:t>
            </a:r>
          </a:p>
        </p:txBody>
      </p:sp>
    </p:spTree>
    <p:extLst>
      <p:ext uri="{BB962C8B-B14F-4D97-AF65-F5344CB8AC3E}">
        <p14:creationId xmlns:p14="http://schemas.microsoft.com/office/powerpoint/2010/main" val="18688242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#include&lt;stdio.h&gt;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void func(void);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void main()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int count;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for(count=0; count &lt;10; count++)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At iteration %d : 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, count);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    func();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}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40775782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Char char=" "/>
            </a:pPr>
            <a:r>
              <a:rPr lang="en-US" altLang="ko-KR"/>
              <a:t>void func(void)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static   int    x = 0;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int      y = 0;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x = %d,   y = %d\n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x++, y++)</a:t>
            </a:r>
          </a:p>
          <a:p>
            <a:pPr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ebdings" pitchFamily="18" charset="2"/>
              <a:buNone/>
            </a:pPr>
            <a:r>
              <a:rPr lang="ko-KR" altLang="en-US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7420213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매개변수 </a:t>
            </a:r>
          </a:p>
          <a:p>
            <a:pPr lvl="1"/>
            <a:r>
              <a:rPr lang="ko-KR" altLang="en-US"/>
              <a:t>지역 변수와 같은 유효범위</a:t>
            </a:r>
          </a:p>
          <a:p>
            <a:pPr lvl="1"/>
            <a:r>
              <a:rPr lang="ko-KR" altLang="en-US"/>
              <a:t>대응하는 인수에 의해서 전달되는 값을 가짐</a:t>
            </a:r>
          </a:p>
          <a:p>
            <a:r>
              <a:rPr lang="ko-KR" altLang="en-US"/>
              <a:t>외부 정적 변수 </a:t>
            </a:r>
            <a:r>
              <a:rPr lang="en-US" altLang="ko-KR"/>
              <a:t>( static + </a:t>
            </a:r>
            <a:r>
              <a:rPr lang="ko-KR" altLang="en-US"/>
              <a:t>전역변수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외부 변수 </a:t>
            </a:r>
          </a:p>
          <a:p>
            <a:pPr lvl="2"/>
            <a:r>
              <a:rPr lang="ko-KR" altLang="en-US"/>
              <a:t>파일 내에 포함되어 있는 모든 함수에서 유효하며</a:t>
            </a:r>
            <a:r>
              <a:rPr lang="en-US" altLang="ko-KR"/>
              <a:t>, </a:t>
            </a:r>
            <a:r>
              <a:rPr lang="ko-KR" altLang="en-US"/>
              <a:t>다른 파일에 포함되어 잇는 함수에 의해서도 사용 가능</a:t>
            </a:r>
          </a:p>
          <a:p>
            <a:pPr lvl="1"/>
            <a:r>
              <a:rPr lang="ko-KR" altLang="en-US"/>
              <a:t>정적 외부 변수</a:t>
            </a:r>
          </a:p>
          <a:p>
            <a:pPr lvl="2"/>
            <a:r>
              <a:rPr lang="ko-KR" altLang="en-US"/>
              <a:t>단지 변수가 정의된 파일 내에서 그것이 정의된 부분 아래에 있는 함수에만 유효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매개변수</a:t>
            </a:r>
            <a:r>
              <a:rPr lang="en-US" altLang="ko-KR"/>
              <a:t>, </a:t>
            </a:r>
            <a:r>
              <a:rPr lang="ko-KR" altLang="en-US"/>
              <a:t>외부 정적 변수</a:t>
            </a:r>
          </a:p>
        </p:txBody>
      </p:sp>
    </p:spTree>
    <p:extLst>
      <p:ext uri="{BB962C8B-B14F-4D97-AF65-F5344CB8AC3E}">
        <p14:creationId xmlns:p14="http://schemas.microsoft.com/office/powerpoint/2010/main" val="34725267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register</a:t>
            </a:r>
          </a:p>
          <a:p>
            <a:pPr lvl="1"/>
            <a:r>
              <a:rPr lang="ko-KR" altLang="en-US"/>
              <a:t>자동 지역 변수가 메모리 대신에 프로세스의 레지스터에 저장되도록 컴파일러에게 지시</a:t>
            </a:r>
          </a:p>
          <a:p>
            <a:pPr lvl="1"/>
            <a:r>
              <a:rPr lang="ko-KR" altLang="en-US"/>
              <a:t>순환문의 계수와 같은 변수에 대해서 빠른 연산이 필요할 때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레지스터 변수</a:t>
            </a:r>
          </a:p>
        </p:txBody>
      </p:sp>
    </p:spTree>
    <p:extLst>
      <p:ext uri="{BB962C8B-B14F-4D97-AF65-F5344CB8AC3E}">
        <p14:creationId xmlns:p14="http://schemas.microsoft.com/office/powerpoint/2010/main" val="21702483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#include &lt;stdio.h&gt;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void main()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int count = 0;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Out, count=%d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count);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{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    int count = 99;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In, count=%d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count);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}    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    printf(</a:t>
            </a:r>
            <a:r>
              <a:rPr lang="en-US" altLang="ko-KR">
                <a:latin typeface="Times New Roman"/>
              </a:rPr>
              <a:t>“</a:t>
            </a:r>
            <a:r>
              <a:rPr lang="en-US" altLang="ko-KR"/>
              <a:t>Out, count=%d</a:t>
            </a:r>
            <a:r>
              <a:rPr lang="en-US" altLang="ko-KR">
                <a:latin typeface="Times New Roman"/>
              </a:rPr>
              <a:t>”</a:t>
            </a:r>
            <a:r>
              <a:rPr lang="en-US" altLang="ko-KR"/>
              <a:t>, count);</a:t>
            </a:r>
          </a:p>
          <a:p>
            <a:pPr>
              <a:lnSpc>
                <a:spcPct val="80000"/>
              </a:lnSpc>
              <a:buFont typeface="Webdings" pitchFamily="18" charset="2"/>
              <a:buChar char=" "/>
            </a:pPr>
            <a:r>
              <a:rPr lang="en-US" altLang="ko-KR"/>
              <a:t>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지역 변수와 블록</a:t>
            </a:r>
          </a:p>
        </p:txBody>
      </p:sp>
    </p:spTree>
    <p:extLst>
      <p:ext uri="{BB962C8B-B14F-4D97-AF65-F5344CB8AC3E}">
        <p14:creationId xmlns:p14="http://schemas.microsoft.com/office/powerpoint/2010/main" val="10995965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8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함수의 사용</a:t>
            </a:r>
          </a:p>
          <a:p>
            <a:pPr algn="ctr"/>
            <a:endParaRPr lang="ko-KR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이름을 가진다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함수 이름을 이용해 호출</a:t>
            </a:r>
          </a:p>
          <a:p>
            <a:r>
              <a:rPr lang="ko-KR" altLang="en-US"/>
              <a:t> 독립적</a:t>
            </a:r>
          </a:p>
          <a:p>
            <a:pPr lvl="1"/>
            <a:r>
              <a:rPr lang="ko-KR" altLang="en-US"/>
              <a:t>자신만의 동작을 수행</a:t>
            </a:r>
            <a:r>
              <a:rPr lang="en-US" altLang="ko-KR"/>
              <a:t>, </a:t>
            </a:r>
            <a:r>
              <a:rPr lang="ko-KR" altLang="en-US"/>
              <a:t>외부의 영향과 무관</a:t>
            </a:r>
          </a:p>
          <a:p>
            <a:r>
              <a:rPr lang="ko-KR" altLang="en-US"/>
              <a:t>특정 동작 수행 </a:t>
            </a:r>
          </a:p>
          <a:p>
            <a:pPr lvl="1"/>
            <a:r>
              <a:rPr lang="ko-KR" altLang="en-US"/>
              <a:t>부분적이고 독립된 작업 내용</a:t>
            </a:r>
          </a:p>
          <a:p>
            <a:r>
              <a:rPr lang="ko-KR" altLang="en-US"/>
              <a:t>호출한 프로그램으로 결과값 리턴</a:t>
            </a:r>
          </a:p>
          <a:p>
            <a:pPr lvl="1"/>
            <a:r>
              <a:rPr lang="ko-KR" altLang="en-US"/>
              <a:t>선언부의 </a:t>
            </a:r>
            <a:r>
              <a:rPr lang="en-US" altLang="ko-KR"/>
              <a:t>type</a:t>
            </a:r>
            <a:r>
              <a:rPr lang="ko-KR" altLang="en-US"/>
              <a:t>에 따라 결과값 리턴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 정의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ype1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psh_6(일반적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6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3F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DD77"/>
        </a:accent1>
        <a:accent2>
          <a:srgbClr val="BE3EA0"/>
        </a:accent2>
        <a:accent3>
          <a:srgbClr val="FFFFFF"/>
        </a:accent3>
        <a:accent4>
          <a:srgbClr val="000000"/>
        </a:accent4>
        <a:accent5>
          <a:srgbClr val="F3EBBD"/>
        </a:accent5>
        <a:accent6>
          <a:srgbClr val="AC3791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type1</Template>
  <TotalTime>0</TotalTime>
  <Words>23874</Words>
  <Application>Microsoft Office PowerPoint</Application>
  <PresentationFormat>화면 슬라이드 쇼(4:3)</PresentationFormat>
  <Paragraphs>5905</Paragraphs>
  <Slides>517</Slides>
  <Notes>1</Notes>
  <HiddenSlides>1</HiddenSlides>
  <MMClips>0</MMClips>
  <ScaleCrop>false</ScaleCrop>
  <HeadingPairs>
    <vt:vector size="8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517</vt:i4>
      </vt:variant>
    </vt:vector>
  </HeadingPairs>
  <TitlesOfParts>
    <vt:vector size="539" baseType="lpstr">
      <vt:lpstr>Arial Unicode MS</vt:lpstr>
      <vt:lpstr>HY견고딕</vt:lpstr>
      <vt:lpstr>HY중고딕</vt:lpstr>
      <vt:lpstr>HY헤드라인M</vt:lpstr>
      <vt:lpstr>굴림</vt:lpstr>
      <vt:lpstr>굴림체</vt:lpstr>
      <vt:lpstr>돋움</vt:lpstr>
      <vt:lpstr>맑은 고딕</vt:lpstr>
      <vt:lpstr>바탕체</vt:lpstr>
      <vt:lpstr>제목돋움체</vt:lpstr>
      <vt:lpstr>Arial</vt:lpstr>
      <vt:lpstr>Calibri</vt:lpstr>
      <vt:lpstr>Cambria Math</vt:lpstr>
      <vt:lpstr>Century Schoolbook</vt:lpstr>
      <vt:lpstr>Courier New</vt:lpstr>
      <vt:lpstr>Lucida Console</vt:lpstr>
      <vt:lpstr>Tahoma</vt:lpstr>
      <vt:lpstr>Times New Roman</vt:lpstr>
      <vt:lpstr>Webdings</vt:lpstr>
      <vt:lpstr>Wingdings</vt:lpstr>
      <vt:lpstr>type1</vt:lpstr>
      <vt:lpstr>VISIO</vt:lpstr>
      <vt:lpstr>C 언어</vt:lpstr>
      <vt:lpstr>컴퓨터의 구조</vt:lpstr>
      <vt:lpstr>컴퓨터의 구조</vt:lpstr>
      <vt:lpstr>샘플코드 다운로드 절차-1-</vt:lpstr>
      <vt:lpstr>샘플코드 다운로드 절차-2-</vt:lpstr>
      <vt:lpstr>샘플코드 다운로드 절차-2-</vt:lpstr>
      <vt:lpstr>비주얼 스튜디오 환경설정-1-</vt:lpstr>
      <vt:lpstr>비주얼 스튜디오 환경설정-2-</vt:lpstr>
      <vt:lpstr>비주얼 스튜디오 환경설정-3-</vt:lpstr>
      <vt:lpstr>솔루션 환경설정-1-</vt:lpstr>
      <vt:lpstr>솔루션 환경설정-2-</vt:lpstr>
      <vt:lpstr>C언어를 사용하는 이유</vt:lpstr>
      <vt:lpstr>프로그램 개발과정</vt:lpstr>
      <vt:lpstr>프로그램 개발과정</vt:lpstr>
      <vt:lpstr>컴파일 및  링 크</vt:lpstr>
      <vt:lpstr>어셈블리어 및 기계어</vt:lpstr>
      <vt:lpstr>프로그래밍 언어</vt:lpstr>
      <vt:lpstr>C/C++이란</vt:lpstr>
      <vt:lpstr>함수</vt:lpstr>
      <vt:lpstr>첫번째 프로그램</vt:lpstr>
      <vt:lpstr>프로그램 작성 과정</vt:lpstr>
      <vt:lpstr>주석</vt:lpstr>
      <vt:lpstr>실습과제</vt:lpstr>
      <vt:lpstr>실습과제 해설</vt:lpstr>
      <vt:lpstr>PowerPoint 프레젠테이션</vt:lpstr>
      <vt:lpstr>PowerPoint 프레젠테이션</vt:lpstr>
      <vt:lpstr>데이터 형</vt:lpstr>
      <vt:lpstr>변수(variables)와 상수(constant)</vt:lpstr>
      <vt:lpstr>변수</vt:lpstr>
      <vt:lpstr> 데이터 형태</vt:lpstr>
      <vt:lpstr>정수형 (2)</vt:lpstr>
      <vt:lpstr>정수형(3)</vt:lpstr>
      <vt:lpstr>정수형(4)</vt:lpstr>
      <vt:lpstr>정수형(5)</vt:lpstr>
      <vt:lpstr>문자 표현</vt:lpstr>
      <vt:lpstr>음수 표현</vt:lpstr>
      <vt:lpstr>Tip</vt:lpstr>
      <vt:lpstr>Tip(2)</vt:lpstr>
      <vt:lpstr>1의 보수와 2의 보수</vt:lpstr>
      <vt:lpstr>고정소수점과 부동소수점</vt:lpstr>
      <vt:lpstr>32비트 컴퓨터에서의 부동소수점 방식</vt:lpstr>
      <vt:lpstr>IEEE의 부동소수점 방식</vt:lpstr>
      <vt:lpstr>부동소수점형(floating point number)</vt:lpstr>
      <vt:lpstr>float와 double</vt:lpstr>
      <vt:lpstr>부동소수점 변수의 선언</vt:lpstr>
      <vt:lpstr>자료형의 크기</vt:lpstr>
      <vt:lpstr>자료형 크기(2)</vt:lpstr>
      <vt:lpstr>상수의 선언</vt:lpstr>
      <vt:lpstr>프로그램 예제(1)</vt:lpstr>
      <vt:lpstr>프로그램 예제(2)</vt:lpstr>
      <vt:lpstr>연산자</vt:lpstr>
      <vt:lpstr>기본 연산자</vt:lpstr>
      <vt:lpstr>기본 연산자(2)</vt:lpstr>
      <vt:lpstr>기본 연산자(3)</vt:lpstr>
      <vt:lpstr>기본 연산자(4)</vt:lpstr>
      <vt:lpstr>기본 연산자(5)</vt:lpstr>
      <vt:lpstr>기본 연산자(6) </vt:lpstr>
      <vt:lpstr>예제 결과</vt:lpstr>
      <vt:lpstr>기본연산자(7)</vt:lpstr>
      <vt:lpstr>기본 연산자 종합 예제</vt:lpstr>
      <vt:lpstr>최우선연산자</vt:lpstr>
      <vt:lpstr>단항 연산자</vt:lpstr>
      <vt:lpstr>단항 연산자(2)</vt:lpstr>
      <vt:lpstr>단항 연산자(3)</vt:lpstr>
      <vt:lpstr>이항 연산자</vt:lpstr>
      <vt:lpstr>이항 연산자(2)</vt:lpstr>
      <vt:lpstr>이항 연산자(3)</vt:lpstr>
      <vt:lpstr>삼항 연산자</vt:lpstr>
      <vt:lpstr>연산자 이용 프로그램 실습(1)</vt:lpstr>
      <vt:lpstr>조건선택연산자 </vt:lpstr>
      <vt:lpstr>비트 논리연산자 </vt:lpstr>
      <vt:lpstr>쉬프트 연산자 </vt:lpstr>
      <vt:lpstr>비트연산자와 대입연산자의 결합 </vt:lpstr>
      <vt:lpstr>4비트 변수 분리</vt:lpstr>
      <vt:lpstr>4비트 변수 합치기</vt:lpstr>
      <vt:lpstr>콤마연산자</vt:lpstr>
      <vt:lpstr>연산자의 우선순위</vt:lpstr>
      <vt:lpstr>데이터 타입의 계층 구조</vt:lpstr>
      <vt:lpstr>PowerPoint 프레젠테이션</vt:lpstr>
      <vt:lpstr>기본 출력함수</vt:lpstr>
      <vt:lpstr>PowerPoint 프레젠테이션</vt:lpstr>
      <vt:lpstr>printf()의 사용 예제 프로그램</vt:lpstr>
      <vt:lpstr>프로그램 설명</vt:lpstr>
      <vt:lpstr>프로그램 설명(2)</vt:lpstr>
      <vt:lpstr>기본 입력 함수</vt:lpstr>
      <vt:lpstr>PowerPoint 프레젠테이션</vt:lpstr>
      <vt:lpstr>단일 문자의 입출력</vt:lpstr>
      <vt:lpstr>단일 문자 입출력 함수 예제</vt:lpstr>
      <vt:lpstr>변수의 범위</vt:lpstr>
      <vt:lpstr>외부 변수 </vt:lpstr>
      <vt:lpstr>Extern 키워드</vt:lpstr>
      <vt:lpstr>지역 변수</vt:lpstr>
      <vt:lpstr>예제</vt:lpstr>
      <vt:lpstr>계속</vt:lpstr>
      <vt:lpstr>매개변수, 외부 정적 변수</vt:lpstr>
      <vt:lpstr>레지스터 변수</vt:lpstr>
      <vt:lpstr>지역 변수와 블록</vt:lpstr>
      <vt:lpstr>PowerPoint 프레젠테이션</vt:lpstr>
      <vt:lpstr>함수의 정의</vt:lpstr>
      <vt:lpstr>함수의 사용</vt:lpstr>
      <vt:lpstr>구조화 프로그래밍의 장점</vt:lpstr>
      <vt:lpstr>구조화 프로그래밍 방법</vt:lpstr>
      <vt:lpstr>함수의 헤더</vt:lpstr>
      <vt:lpstr>권고</vt:lpstr>
      <vt:lpstr>지역변수(local variable)</vt:lpstr>
      <vt:lpstr>지역변수의 예</vt:lpstr>
      <vt:lpstr>지역변수의 예</vt:lpstr>
      <vt:lpstr>전역 변수</vt:lpstr>
      <vt:lpstr>전역 변수의 예</vt:lpstr>
      <vt:lpstr>전역 변수의 예(2)</vt:lpstr>
      <vt:lpstr>PowerPoint 프레젠테이션</vt:lpstr>
      <vt:lpstr>extern 사용예</vt:lpstr>
      <vt:lpstr>정적 변수(정적 지역변수, 정적 전역변수)</vt:lpstr>
      <vt:lpstr>정적 지역 변수 예(1)</vt:lpstr>
      <vt:lpstr>정적 전역 변수</vt:lpstr>
      <vt:lpstr>실습</vt:lpstr>
      <vt:lpstr>값의 전달</vt:lpstr>
      <vt:lpstr>스택</vt:lpstr>
      <vt:lpstr>함수의 프로토타입</vt:lpstr>
      <vt:lpstr>권고</vt:lpstr>
      <vt:lpstr>함수 호출의 여러 가지 예</vt:lpstr>
      <vt:lpstr>재귀용법</vt:lpstr>
      <vt:lpstr>함수 사용 예제</vt:lpstr>
      <vt:lpstr>main 함수의 인자</vt:lpstr>
      <vt:lpstr>argc 와 argv</vt:lpstr>
      <vt:lpstr>argc</vt:lpstr>
      <vt:lpstr>예제</vt:lpstr>
      <vt:lpstr>예제(계속)</vt:lpstr>
      <vt:lpstr>argv</vt:lpstr>
      <vt:lpstr>예제</vt:lpstr>
      <vt:lpstr>예제(계속)</vt:lpstr>
      <vt:lpstr>예제(2)</vt:lpstr>
      <vt:lpstr>예제(2)</vt:lpstr>
      <vt:lpstr>예제(3)</vt:lpstr>
      <vt:lpstr>예제(4)</vt:lpstr>
      <vt:lpstr>예제(5)</vt:lpstr>
      <vt:lpstr>PowerPoint 프레젠테이션</vt:lpstr>
      <vt:lpstr>예제(6)</vt:lpstr>
      <vt:lpstr>PowerPoint 프레젠테이션</vt:lpstr>
      <vt:lpstr> 응용 프로그램</vt:lpstr>
      <vt:lpstr>프로그램 소스</vt:lpstr>
      <vt:lpstr>PowerPoint 프레젠테이션</vt:lpstr>
      <vt:lpstr>fgetc 함수와 fputc 함수를 이용한 화일복사 프로그램</vt:lpstr>
      <vt:lpstr>PowerPoint 프레젠테이션</vt:lpstr>
      <vt:lpstr>PowerPoint 프레젠테이션</vt:lpstr>
      <vt:lpstr>프로그램 실행의 제어</vt:lpstr>
      <vt:lpstr>C언어에서 참과 거짓</vt:lpstr>
      <vt:lpstr>if문</vt:lpstr>
      <vt:lpstr>If문 (2)</vt:lpstr>
      <vt:lpstr>If문 예제</vt:lpstr>
      <vt:lpstr>If 문 예제 결과</vt:lpstr>
      <vt:lpstr>if-else문 </vt:lpstr>
      <vt:lpstr>if-else의 사용 예</vt:lpstr>
      <vt:lpstr>if-else의 사용 예</vt:lpstr>
      <vt:lpstr>if-else if-else문 </vt:lpstr>
      <vt:lpstr>if-else if-else문 사용 예제(1)</vt:lpstr>
      <vt:lpstr>if-else if-else문 사용 예제(2)</vt:lpstr>
      <vt:lpstr>switch문(1)</vt:lpstr>
      <vt:lpstr>switch 문 예제</vt:lpstr>
      <vt:lpstr>Break가 없을경우</vt:lpstr>
      <vt:lpstr>If-elseif 문을 사용한 예</vt:lpstr>
      <vt:lpstr>Switch문을 사용한 예</vt:lpstr>
      <vt:lpstr>Switch문(2)</vt:lpstr>
      <vt:lpstr>Default 사용 예</vt:lpstr>
      <vt:lpstr>For 문(1)</vt:lpstr>
      <vt:lpstr> for 문 사용예</vt:lpstr>
      <vt:lpstr>For 문 (2)</vt:lpstr>
      <vt:lpstr>Continue 예제</vt:lpstr>
      <vt:lpstr>Break 예제</vt:lpstr>
      <vt:lpstr>PowerPoint 프레젠테이션</vt:lpstr>
      <vt:lpstr>While 문</vt:lpstr>
      <vt:lpstr>While 문 사용 예</vt:lpstr>
      <vt:lpstr>do-while문(1)</vt:lpstr>
      <vt:lpstr>do-while문(2)</vt:lpstr>
      <vt:lpstr>Do-while 사용예</vt:lpstr>
      <vt:lpstr>goto 문 </vt:lpstr>
      <vt:lpstr>Goto 문 (2)</vt:lpstr>
      <vt:lpstr>Goto 문 (3)</vt:lpstr>
      <vt:lpstr>제어문의 여러 가지 예제(1)</vt:lpstr>
      <vt:lpstr>소스 코드</vt:lpstr>
      <vt:lpstr>제어문의 여러 가지 예제(2)</vt:lpstr>
      <vt:lpstr>제어문의 여러가지 예제(3)</vt:lpstr>
      <vt:lpstr>소스 코드</vt:lpstr>
      <vt:lpstr>계속</vt:lpstr>
      <vt:lpstr>다이아 몬드 출력하기(1)</vt:lpstr>
      <vt:lpstr>다이아 몬드 출력하기(1)</vt:lpstr>
      <vt:lpstr>PowerPoint 프레젠테이션</vt:lpstr>
      <vt:lpstr>시계 예제</vt:lpstr>
      <vt:lpstr>시계 예제 소스 코드</vt:lpstr>
      <vt:lpstr>PowerPoint 프레젠테이션</vt:lpstr>
      <vt:lpstr>PowerPoint 프레젠테이션</vt:lpstr>
      <vt:lpstr>배열</vt:lpstr>
      <vt:lpstr>배열의 선언 </vt:lpstr>
      <vt:lpstr>배열의 사용</vt:lpstr>
      <vt:lpstr>배열의 초기값(1)</vt:lpstr>
      <vt:lpstr>배열의 초기값(2)</vt:lpstr>
      <vt:lpstr>배열의 초기값(3)</vt:lpstr>
      <vt:lpstr>배열의 초기값(4)</vt:lpstr>
      <vt:lpstr>1차원 배열 사용 예제(1)</vt:lpstr>
      <vt:lpstr>1차원 배열 사용 예제(2)</vt:lpstr>
      <vt:lpstr>1차원 배열 사용 예제(3)</vt:lpstr>
      <vt:lpstr>PowerPoint 프레젠테이션</vt:lpstr>
      <vt:lpstr>다차원 배열</vt:lpstr>
      <vt:lpstr>다차원 배열의 선언</vt:lpstr>
      <vt:lpstr>다차원 배열의 선언(2)</vt:lpstr>
      <vt:lpstr>다차원 배열의 사용</vt:lpstr>
      <vt:lpstr>다차원 배열의 초기값</vt:lpstr>
      <vt:lpstr>다차원 배열의 초기값(2)</vt:lpstr>
      <vt:lpstr>배열을 인수로 전달</vt:lpstr>
      <vt:lpstr>배열을 인수로 전달(2)</vt:lpstr>
      <vt:lpstr>Call by reference</vt:lpstr>
      <vt:lpstr>Call by reference(2)</vt:lpstr>
      <vt:lpstr>Call by value</vt:lpstr>
      <vt:lpstr>Call by value(2)</vt:lpstr>
      <vt:lpstr>다차원 배열 예제(1)</vt:lpstr>
      <vt:lpstr>다차원 배열 예제(1)</vt:lpstr>
      <vt:lpstr>PowerPoint 프레젠테이션</vt:lpstr>
      <vt:lpstr>포인터란</vt:lpstr>
      <vt:lpstr>포인터의 선언</vt:lpstr>
      <vt:lpstr>포인터 선언(2)</vt:lpstr>
      <vt:lpstr>포인터 연산자</vt:lpstr>
      <vt:lpstr>포인터 연산자(주소 연산자 1)</vt:lpstr>
      <vt:lpstr>포인터 연산자(주소 연산자 2)</vt:lpstr>
      <vt:lpstr>포인터 연산자(주소 연산자 3)</vt:lpstr>
      <vt:lpstr>포인터 연산자 (참조 연산자 1)</vt:lpstr>
      <vt:lpstr>포인터 연산자 (참조 연산자 2)</vt:lpstr>
      <vt:lpstr>포인터 연산자 (참조 연산자 3)</vt:lpstr>
      <vt:lpstr>포인터 연산자 (참조 연산자 4)</vt:lpstr>
      <vt:lpstr>포인터 연산자 (참조 연산자 5)</vt:lpstr>
      <vt:lpstr>포인터 연산자 (참조 연산자 6)</vt:lpstr>
      <vt:lpstr>포인터 초기화</vt:lpstr>
      <vt:lpstr>포인터 예제(1)</vt:lpstr>
      <vt:lpstr>포인터 예제(2)</vt:lpstr>
      <vt:lpstr>포인터 예제(3)</vt:lpstr>
      <vt:lpstr>포인터 예제(4)</vt:lpstr>
      <vt:lpstr>포인터 예제(5)</vt:lpstr>
      <vt:lpstr>PowerPoint 프레젠테이션</vt:lpstr>
      <vt:lpstr>포인터(review)</vt:lpstr>
      <vt:lpstr>Cf. 포인터 선언</vt:lpstr>
      <vt:lpstr>선언 예제</vt:lpstr>
      <vt:lpstr>포인터와 배열</vt:lpstr>
      <vt:lpstr>배열의 요소가 메모리에 저장되는 방법</vt:lpstr>
      <vt:lpstr>예제</vt:lpstr>
      <vt:lpstr>포인터 연산</vt:lpstr>
      <vt:lpstr>포인터 연산(2)</vt:lpstr>
      <vt:lpstr>포인터 연산 예제(1)</vt:lpstr>
      <vt:lpstr>포인터 연산 예제(2)</vt:lpstr>
      <vt:lpstr>다중배열과 포인터의 관계</vt:lpstr>
      <vt:lpstr>다중 배열 포인터 예제</vt:lpstr>
      <vt:lpstr>포인터 연산의 종류</vt:lpstr>
      <vt:lpstr>포인터에 대한 주의 사항</vt:lpstr>
      <vt:lpstr>함수의 인수로서의 배열</vt:lpstr>
      <vt:lpstr>함수의 인수로서의 배열 예제</vt:lpstr>
      <vt:lpstr>함수의 인수로서의 배열 예제(2)</vt:lpstr>
      <vt:lpstr>PowerPoint 프레젠테이션</vt:lpstr>
      <vt:lpstr>함수와 포인터</vt:lpstr>
      <vt:lpstr>함수 포인터 (2)</vt:lpstr>
      <vt:lpstr>함수 포인터 (3)</vt:lpstr>
      <vt:lpstr>rand() 함수 예제</vt:lpstr>
      <vt:lpstr>응용 프로그램 예제(1)</vt:lpstr>
      <vt:lpstr>행렬 예제 소스(1)</vt:lpstr>
      <vt:lpstr>행렬 예제 소스(2)</vt:lpstr>
      <vt:lpstr>응용 프로그램(2)</vt:lpstr>
      <vt:lpstr>PowerPoint 프레젠테이션</vt:lpstr>
      <vt:lpstr>PowerPoint 프레젠테이션</vt:lpstr>
      <vt:lpstr>응용 프로그램 (3)</vt:lpstr>
      <vt:lpstr>동적할당(1)</vt:lpstr>
      <vt:lpstr>동적할당(2)</vt:lpstr>
      <vt:lpstr>이중포인터</vt:lpstr>
      <vt:lpstr>PowerPoint 프레젠테이션</vt:lpstr>
      <vt:lpstr>문자 배열</vt:lpstr>
      <vt:lpstr>문자 배열의 초기화</vt:lpstr>
      <vt:lpstr>문자열과 포인터</vt:lpstr>
      <vt:lpstr>문자열을 위한 포인터 변수</vt:lpstr>
      <vt:lpstr>문자열을 위한 포인터 변수(2)</vt:lpstr>
      <vt:lpstr>문자열을 위한 포인터 변수(3)</vt:lpstr>
      <vt:lpstr>예제</vt:lpstr>
      <vt:lpstr>문자 및 문자</vt:lpstr>
      <vt:lpstr>문자 변수의 사용</vt:lpstr>
      <vt:lpstr>예제</vt:lpstr>
      <vt:lpstr>문자와 문자열의 출력</vt:lpstr>
      <vt:lpstr>gets()함수를 이용한  문자열 입력</vt:lpstr>
      <vt:lpstr>예제</vt:lpstr>
      <vt:lpstr>예제(2)</vt:lpstr>
      <vt:lpstr>scanf()를 이용한 문자열 입력</vt:lpstr>
      <vt:lpstr>gets()과 scanf()의 차이</vt:lpstr>
      <vt:lpstr>예제</vt:lpstr>
      <vt:lpstr>문자열</vt:lpstr>
      <vt:lpstr>예제</vt:lpstr>
      <vt:lpstr>예제</vt:lpstr>
      <vt:lpstr>문자열의 복사</vt:lpstr>
      <vt:lpstr>예제</vt:lpstr>
      <vt:lpstr>계속</vt:lpstr>
      <vt:lpstr>문자열 결합</vt:lpstr>
      <vt:lpstr>문자열의 비교</vt:lpstr>
      <vt:lpstr>부분 문자열 비교</vt:lpstr>
      <vt:lpstr>문자열 검색</vt:lpstr>
      <vt:lpstr>계속</vt:lpstr>
      <vt:lpstr>계속</vt:lpstr>
      <vt:lpstr>문자열 변환</vt:lpstr>
      <vt:lpstr>그 외의 문자열 처리함수</vt:lpstr>
      <vt:lpstr>문자열을 숫자로 변환</vt:lpstr>
      <vt:lpstr>PowerPoint 프레젠테이션</vt:lpstr>
      <vt:lpstr>구조체의 필요성</vt:lpstr>
      <vt:lpstr>구조체의 정의</vt:lpstr>
      <vt:lpstr>배열과 구조체와의 차이</vt:lpstr>
      <vt:lpstr>구조체의 장점</vt:lpstr>
      <vt:lpstr>구조체 문법(1)</vt:lpstr>
      <vt:lpstr>예제</vt:lpstr>
      <vt:lpstr>구조체 문법(2)</vt:lpstr>
      <vt:lpstr>구조체 문법(2) 계속</vt:lpstr>
      <vt:lpstr>선언의 비교</vt:lpstr>
      <vt:lpstr>예제</vt:lpstr>
      <vt:lpstr>계속</vt:lpstr>
      <vt:lpstr>단순 구조체</vt:lpstr>
      <vt:lpstr> 계속</vt:lpstr>
      <vt:lpstr>구조체 멤버 사용법</vt:lpstr>
      <vt:lpstr>구조체를 가지는 구조체</vt:lpstr>
      <vt:lpstr>예제</vt:lpstr>
      <vt:lpstr>계속</vt:lpstr>
      <vt:lpstr>계속</vt:lpstr>
      <vt:lpstr>구조체의 초기화</vt:lpstr>
      <vt:lpstr>구조체의 초기화(2)</vt:lpstr>
      <vt:lpstr>구조체와 배열</vt:lpstr>
      <vt:lpstr>구조체와 배열(2)</vt:lpstr>
      <vt:lpstr>구조체와 포인터</vt:lpstr>
      <vt:lpstr> 구조체 포인터의 사용</vt:lpstr>
      <vt:lpstr>구조체 포인터의 사용(2)</vt:lpstr>
      <vt:lpstr>구조체 포인터의 사용(3)</vt:lpstr>
      <vt:lpstr>예제</vt:lpstr>
      <vt:lpstr>계속</vt:lpstr>
      <vt:lpstr>PowerPoint 프레젠테이션</vt:lpstr>
      <vt:lpstr>구조체 배열과 포인터</vt:lpstr>
      <vt:lpstr>예제</vt:lpstr>
      <vt:lpstr>계속</vt:lpstr>
      <vt:lpstr>함수와 구조체</vt:lpstr>
      <vt:lpstr>계속</vt:lpstr>
      <vt:lpstr>계속</vt:lpstr>
      <vt:lpstr>구조체와 함수(2)</vt:lpstr>
      <vt:lpstr>PowerPoint 프레젠테이션</vt:lpstr>
      <vt:lpstr>PowerPoint 프레젠테이션</vt:lpstr>
      <vt:lpstr>함수에 구조형 전체를 전달</vt:lpstr>
      <vt:lpstr>예제</vt:lpstr>
      <vt:lpstr>예제</vt:lpstr>
      <vt:lpstr>구조체 크기</vt:lpstr>
      <vt:lpstr>공용체</vt:lpstr>
      <vt:lpstr>공용체(2)</vt:lpstr>
      <vt:lpstr>열거형 상수</vt:lpstr>
      <vt:lpstr>열거형 상수(2)</vt:lpstr>
      <vt:lpstr>열거형 상수 예제</vt:lpstr>
      <vt:lpstr>열거형 상수(3)</vt:lpstr>
      <vt:lpstr>열거형 상수(4)</vt:lpstr>
      <vt:lpstr>PowerPoint 프레젠테이션</vt:lpstr>
      <vt:lpstr>스트림 이란 ?</vt:lpstr>
      <vt:lpstr>디스크 파일의 종류</vt:lpstr>
      <vt:lpstr>파일 이름</vt:lpstr>
      <vt:lpstr>파일 열기</vt:lpstr>
      <vt:lpstr>계속</vt:lpstr>
      <vt:lpstr>계속</vt:lpstr>
      <vt:lpstr>예제</vt:lpstr>
      <vt:lpstr>계속</vt:lpstr>
      <vt:lpstr>파일 입출력 함수</vt:lpstr>
      <vt:lpstr>계속</vt:lpstr>
      <vt:lpstr>형식화된 파일 출력</vt:lpstr>
      <vt:lpstr>예제</vt:lpstr>
      <vt:lpstr>계속</vt:lpstr>
      <vt:lpstr>계속</vt:lpstr>
      <vt:lpstr>형식화된 파일 입력</vt:lpstr>
      <vt:lpstr>실습</vt:lpstr>
      <vt:lpstr>계속</vt:lpstr>
      <vt:lpstr>문자입력</vt:lpstr>
      <vt:lpstr>문자 출력</vt:lpstr>
      <vt:lpstr>직접 파일 입출력</vt:lpstr>
      <vt:lpstr>계속</vt:lpstr>
      <vt:lpstr>예제</vt:lpstr>
      <vt:lpstr>계속</vt:lpstr>
      <vt:lpstr>계속</vt:lpstr>
      <vt:lpstr>파일의 순차적인 사용과 무작위 사용</vt:lpstr>
      <vt:lpstr>파일 관리 함수</vt:lpstr>
      <vt:lpstr>버퍼로 부터 입력 예시</vt:lpstr>
      <vt:lpstr>추가사항</vt:lpstr>
      <vt:lpstr>저수준 화일 입출력 함수들</vt:lpstr>
      <vt:lpstr>모드</vt:lpstr>
      <vt:lpstr>PowerPoint 프레젠테이션</vt:lpstr>
      <vt:lpstr>사용예</vt:lpstr>
      <vt:lpstr>사용예(2)</vt:lpstr>
      <vt:lpstr>예제</vt:lpstr>
      <vt:lpstr>PowerPoint 프레젠테이션</vt:lpstr>
      <vt:lpstr>저수준 입력</vt:lpstr>
      <vt:lpstr>write</vt:lpstr>
      <vt:lpstr>write(2)</vt:lpstr>
      <vt:lpstr>예제</vt:lpstr>
      <vt:lpstr>PowerPoint 프레젠테이션</vt:lpstr>
      <vt:lpstr>PowerPoint 프레젠테이션</vt:lpstr>
      <vt:lpstr>데이터 화일을 읽어 평균을 구하는 프로그램</vt:lpstr>
      <vt:lpstr>계속</vt:lpstr>
      <vt:lpstr>계속</vt:lpstr>
      <vt:lpstr>PowerPoint 프레젠테이션</vt:lpstr>
      <vt:lpstr>PowerPoint 프레젠테이션</vt:lpstr>
      <vt:lpstr>C 프로그램의 컴파일</vt:lpstr>
      <vt:lpstr>프리프로세서문</vt:lpstr>
      <vt:lpstr>#define</vt:lpstr>
      <vt:lpstr> #define (2)</vt:lpstr>
      <vt:lpstr>#define (3)</vt:lpstr>
      <vt:lpstr>#define (3)</vt:lpstr>
      <vt:lpstr>#define (3)</vt:lpstr>
      <vt:lpstr>매크로 함수</vt:lpstr>
      <vt:lpstr>매크로 함수(2)</vt:lpstr>
      <vt:lpstr>예제</vt:lpstr>
      <vt:lpstr>PowerPoint 프레젠테이션</vt:lpstr>
      <vt:lpstr>PowerPoint 프레젠테이션</vt:lpstr>
      <vt:lpstr>매크로 함수(3)</vt:lpstr>
      <vt:lpstr>예제</vt:lpstr>
      <vt:lpstr>PowerPoint 프레젠테이션</vt:lpstr>
      <vt:lpstr>#include 문</vt:lpstr>
      <vt:lpstr>예제</vt:lpstr>
      <vt:lpstr>PowerPoint 프레젠테이션</vt:lpstr>
      <vt:lpstr>#undef 문</vt:lpstr>
      <vt:lpstr>#undef 문(2)</vt:lpstr>
      <vt:lpstr>#if, #elif, #else, #endif, #ifdef, #ifndef 문</vt:lpstr>
      <vt:lpstr>예제</vt:lpstr>
      <vt:lpstr>PowerPoint 프레젠테이션</vt:lpstr>
      <vt:lpstr>#ifdef ~ #endif, #ifndef ~ #endif</vt:lpstr>
      <vt:lpstr>예제</vt:lpstr>
      <vt:lpstr>PowerPoint 프레젠테이션</vt:lpstr>
      <vt:lpstr>프리프로세서문을 위한 연산자</vt:lpstr>
      <vt:lpstr>프리프로세서문을 위한 연산자(2)</vt:lpstr>
      <vt:lpstr>프리프로세서문을 위한 연산자(3)</vt:lpstr>
      <vt:lpstr>기타 전처리기</vt:lpstr>
      <vt:lpstr>typedef 문</vt:lpstr>
      <vt:lpstr>PowerPoint 프레젠테이션</vt:lpstr>
      <vt:lpstr>PowerPoint 프레젠테이션</vt:lpstr>
      <vt:lpstr>volatile과 const 지시어</vt:lpstr>
      <vt:lpstr>const(2)</vt:lpstr>
      <vt:lpstr>volatile</vt:lpstr>
      <vt:lpstr>volatile 최적화 방지</vt:lpstr>
      <vt:lpstr>표준함수</vt:lpstr>
      <vt:lpstr>파일 열기/닫기 함수</vt:lpstr>
      <vt:lpstr>파일 열기의 예 – 텍스트 쓰기 모드</vt:lpstr>
      <vt:lpstr>파일 열기의 예 – 바이너리 읽기 모드</vt:lpstr>
      <vt:lpstr>텍스트 쓰기/읽기 함수</vt:lpstr>
      <vt:lpstr>텍스트 쓰기의 예</vt:lpstr>
      <vt:lpstr>텍스트 읽기의 예</vt:lpstr>
      <vt:lpstr>바이너리 쓰기/읽기 함수</vt:lpstr>
      <vt:lpstr>바이너리 쓰기의 예</vt:lpstr>
      <vt:lpstr>바이너리 읽기의 예</vt:lpstr>
      <vt:lpstr>텍스트 파일과 바이너리 파일</vt:lpstr>
      <vt:lpstr>파일 포인터와 버퍼</vt:lpstr>
      <vt:lpstr>메모리 함수</vt:lpstr>
      <vt:lpstr>시간 표현법</vt:lpstr>
      <vt:lpstr>시각 함수</vt:lpstr>
      <vt:lpstr>현재시각을 출력하는 예</vt:lpstr>
      <vt:lpstr>시간 계산 함수</vt:lpstr>
      <vt:lpstr>시간 계산의 예 1/2</vt:lpstr>
      <vt:lpstr>시간 계산의 예 2/2</vt:lpstr>
      <vt:lpstr>시간/문자열 변환 함수</vt:lpstr>
      <vt:lpstr>시간 출력 서식 문자</vt:lpstr>
      <vt:lpstr>시간 출력의 예</vt:lpstr>
      <vt:lpstr>문자열 복사 함수</vt:lpstr>
      <vt:lpstr>문자열 복사의 예</vt:lpstr>
      <vt:lpstr>문자열 비교 함수</vt:lpstr>
      <vt:lpstr>문자열 비교의 예</vt:lpstr>
      <vt:lpstr>문자열 검색 함수</vt:lpstr>
      <vt:lpstr>문자열 검색의 예</vt:lpstr>
      <vt:lpstr>문자열 변환 함수</vt:lpstr>
      <vt:lpstr>문자열 변환 예</vt:lpstr>
      <vt:lpstr>문자 분류 함수</vt:lpstr>
      <vt:lpstr>문자열 분류 예</vt:lpstr>
      <vt:lpstr>텍스트/바이너리 변환</vt:lpstr>
      <vt:lpstr>텍스트/바이너리 변환 예</vt:lpstr>
      <vt:lpstr>난수 발생 함수</vt:lpstr>
      <vt:lpstr>난수 발생 예</vt:lpstr>
      <vt:lpstr>삼각함수</vt:lpstr>
      <vt:lpstr>삼각함수 예</vt:lpstr>
      <vt:lpstr>지수 및 로그 함수</vt:lpstr>
      <vt:lpstr>제곱근 계산 예</vt:lpstr>
      <vt:lpstr>정수화 함수, 절대값 함수</vt:lpstr>
      <vt:lpstr>정수형 데이터의 한계</vt:lpstr>
      <vt:lpstr>double형 데이터의 한계</vt:lpstr>
      <vt:lpstr>float형 데이터의 한계</vt:lpstr>
      <vt:lpstr>실습과제</vt:lpstr>
      <vt:lpstr>실습과제 해설 1/2</vt:lpstr>
      <vt:lpstr>실습과제 해설 2/2</vt:lpstr>
      <vt:lpstr>실습과제</vt:lpstr>
      <vt:lpstr>실습과제 해설 1/2</vt:lpstr>
      <vt:lpstr>실습과제 해설 2/2</vt:lpstr>
      <vt:lpstr>실습과제</vt:lpstr>
      <vt:lpstr>실습과제 해설 1/2</vt:lpstr>
      <vt:lpstr>실습과제 해설 2/2</vt:lpstr>
      <vt:lpstr>실습과제</vt:lpstr>
      <vt:lpstr>실습과제 해설 1/5</vt:lpstr>
      <vt:lpstr>실습과제 해설 2/5</vt:lpstr>
      <vt:lpstr>실습과제 해설 3/5</vt:lpstr>
      <vt:lpstr>실습과제 해설 4/5</vt:lpstr>
      <vt:lpstr>실습과제 해설 5/5</vt:lpstr>
      <vt:lpstr>C 문법의 확장</vt:lpstr>
      <vt:lpstr>변수선언</vt:lpstr>
      <vt:lpstr>bool 타입</vt:lpstr>
      <vt:lpstr>레퍼런스</vt:lpstr>
      <vt:lpstr>범위지정 연산자 1/2</vt:lpstr>
      <vt:lpstr>범위지정 연산자 2/2</vt:lpstr>
      <vt:lpstr>출력 연산자</vt:lpstr>
      <vt:lpstr>입력 연산자</vt:lpstr>
      <vt:lpstr>new/delete 연산자</vt:lpstr>
      <vt:lpstr>오버로딩 (Overloading)</vt:lpstr>
      <vt:lpstr>오버로딩 주의점</vt:lpstr>
      <vt:lpstr>디폴트 매개변수 값</vt:lpstr>
      <vt:lpstr>오버로딩된 함수의 디폴트 매개변수</vt:lpstr>
      <vt:lpstr>inline 함수</vt:lpstr>
      <vt:lpstr>레퍼런스 인자</vt:lpstr>
      <vt:lpstr>Sort Algorithm(1)</vt:lpstr>
      <vt:lpstr>Sort Algorithm(2) (Shell Sort)</vt:lpstr>
      <vt:lpstr>Sort Algorithm (Shell Sort)(2)</vt:lpstr>
      <vt:lpstr>Shell sort(3)</vt:lpstr>
      <vt:lpstr>Shell sort(4)</vt:lpstr>
      <vt:lpstr>Shell sort(5)</vt:lpstr>
      <vt:lpstr>Shell sort(6)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2009-02-24T11:36:59Z</dcterms:created>
  <dcterms:modified xsi:type="dcterms:W3CDTF">2019-04-01T00:29:31Z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TC101671261042</vt:lpwstr>
  </property>
</Properties>
</file>